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56" r:id="rId3"/>
    <p:sldId id="260" r:id="rId4"/>
    <p:sldId id="266" r:id="rId5"/>
    <p:sldId id="265" r:id="rId6"/>
    <p:sldId id="261" r:id="rId7"/>
    <p:sldId id="262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78294-CEC2-440D-9FA1-05BB7501F0B4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305BA-F701-4B65-A44A-19B417B8B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31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everybody! My name is Kristopher Saettele and we are the Autocratic Aggregators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305BA-F701-4B65-A44A-19B417B8B6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17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305BA-F701-4B65-A44A-19B417B8B6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31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C57C-F76B-44AE-8333-CEE86D98A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800D0-6616-44F3-8F58-3F67EFA4F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CF277-52C1-4B77-8258-84A02729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B87-1B5E-43F8-BEF4-D895E5C4A351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0161-F2A4-4EFD-963B-B104FC01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CD03A-BEDE-43B7-81E3-04F8401E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DB3B-16D1-4988-9AF9-FD4E7E13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0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FD21-C7CF-4DFF-AB0A-1F8CF722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197B6-9D6D-43FB-8A09-F47B60F17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909A5-4509-49DA-9768-0EF1AB57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B87-1B5E-43F8-BEF4-D895E5C4A351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F1D18-3A7F-4A5C-AF2B-C4A612E5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09ACF-F2A2-4350-A8D0-4933527B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DB3B-16D1-4988-9AF9-FD4E7E13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2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086A3-4082-452B-B086-C1C22F2AC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BC53C-EA6C-4A8F-8CDD-F82ED402D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AE6FA-D766-48EA-9590-E8248B36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B87-1B5E-43F8-BEF4-D895E5C4A351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E4DF0-2129-477E-81E3-83BCBCB1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85A4F-8E22-4E46-A5D7-226D65AC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DB3B-16D1-4988-9AF9-FD4E7E13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2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370C-FC8F-4693-A53D-1B8D6034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BE80-0B01-42D0-A6CF-D51935563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E689-446F-4E2A-BA56-D25189E5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B87-1B5E-43F8-BEF4-D895E5C4A351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B03DF-5380-460D-BB43-BBBAAE45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76E96-3B97-48A8-B8B4-3BD5AD46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DB3B-16D1-4988-9AF9-FD4E7E13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0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2983-78E6-4686-9C9A-312F0BAC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48A19-F692-46E9-8D90-EE4EEBDDD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1906-DC3A-44DB-948D-73CED26A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B87-1B5E-43F8-BEF4-D895E5C4A351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C05AC-F2E0-45C1-B81C-537BCC86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CC37D-9A72-48CC-A16D-3068ED65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DB3B-16D1-4988-9AF9-FD4E7E13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B79E-ABA9-4EF3-98F0-0CC373BB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F974-C5C6-4EA9-96F1-13AE5CA23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D5DF-24F4-484F-BCBA-11F3BBAA9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CA0CD-AC01-4439-94D1-9A7E00D3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B87-1B5E-43F8-BEF4-D895E5C4A351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7D12D-67CB-4A74-8145-E5663419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9164D-3D5F-43E6-BD9F-C57ED49F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DB3B-16D1-4988-9AF9-FD4E7E13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0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5EA2-B89E-45A5-AAFD-ED6341B8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07D66-4C5C-40B0-A0AE-1C6226F2A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F1C8D-90EA-4646-ABBE-187237371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26202-731A-4CB5-BCBD-E9704DFE9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E365D-5C89-414D-9840-9438963B3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CA4FD-DDBB-4E48-BA80-329131DD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B87-1B5E-43F8-BEF4-D895E5C4A351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F5F77-6095-448D-8992-B2618B78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7153C9-78D6-41CA-B9EC-66F981B9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DB3B-16D1-4988-9AF9-FD4E7E13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2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DADC-D10B-4878-BD61-07203966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1A268-972E-4600-A4CD-09703528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B87-1B5E-43F8-BEF4-D895E5C4A351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09F97-D8BB-402B-9C0B-381580A0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2506E-D224-490B-867E-EFD2B4A7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DB3B-16D1-4988-9AF9-FD4E7E13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2D059-01FF-480B-AE1B-DFC351AC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B87-1B5E-43F8-BEF4-D895E5C4A351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C087B-735E-470C-A2A2-1450165A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63F25-A7A6-4668-912B-7AECB9E6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DB3B-16D1-4988-9AF9-FD4E7E13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2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5FD9-8EFD-4A93-952B-7BE577A5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FE8AA-2098-41FA-9485-AE7076E71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9BAF6-9F83-457F-B687-1E3F80446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67027-E4CE-48BE-B212-B69AC4F5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B87-1B5E-43F8-BEF4-D895E5C4A351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05153-A571-45F2-8C1A-16B2B083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D7444-2ADA-46FB-A0F0-02B5CC84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DB3B-16D1-4988-9AF9-FD4E7E13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0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463C-EC3B-450F-B05B-0A07E479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D1BB1-2B40-4311-888C-69DB4219F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79E2-470C-4B2C-8FFA-1BFFC916C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61616-9D20-4582-A233-E014D662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EB87-1B5E-43F8-BEF4-D895E5C4A351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EC064-C74A-4D1D-A78D-8316B7CD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BD415-5FD6-4851-97AB-97C91A9E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DB3B-16D1-4988-9AF9-FD4E7E13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F5AAD-2180-4B5B-BDFE-985AE0DE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B212D-A243-4130-A279-B0175AEE4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AA88C-38B9-46B6-9759-529220A8F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DEB87-1B5E-43F8-BEF4-D895E5C4A351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FF275-ABA6-44DD-86CB-4E4D65A46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758D7-B3B9-4944-98A2-30A515914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EDB3B-16D1-4988-9AF9-FD4E7E13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5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a calculator keypad">
            <a:extLst>
              <a:ext uri="{FF2B5EF4-FFF2-40B4-BE49-F238E27FC236}">
                <a16:creationId xmlns:a16="http://schemas.microsoft.com/office/drawing/2014/main" id="{C0AE4322-734F-4F7A-A263-F6E6F2BB17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863" b="909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7" name="Rectangle 2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DEBFC-0359-4770-AB42-F0D17FE2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FINAGG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B4DBD08-B7AD-47A1-8A67-3C26BE285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Autocratic Aggregators:</a:t>
            </a:r>
            <a:br>
              <a:rPr lang="en-US" sz="1700" dirty="0"/>
            </a:br>
            <a:br>
              <a:rPr lang="en-US" sz="1700" dirty="0"/>
            </a:br>
            <a:r>
              <a:rPr lang="en-US" sz="1700" dirty="0"/>
              <a:t>Dana Siciliano</a:t>
            </a:r>
          </a:p>
          <a:p>
            <a:pPr marL="0" indent="0">
              <a:buNone/>
            </a:pPr>
            <a:r>
              <a:rPr lang="en-US" sz="1700" dirty="0"/>
              <a:t>Aayog Koirala</a:t>
            </a:r>
          </a:p>
          <a:p>
            <a:pPr marL="0" indent="0">
              <a:buNone/>
            </a:pPr>
            <a:r>
              <a:rPr lang="en-US" sz="1700" dirty="0"/>
              <a:t>Anindya Majumar</a:t>
            </a:r>
          </a:p>
          <a:p>
            <a:pPr marL="0" indent="0">
              <a:buNone/>
            </a:pPr>
            <a:r>
              <a:rPr lang="en-US" sz="1700" dirty="0"/>
              <a:t>Matthew Adjin-Tettey</a:t>
            </a:r>
          </a:p>
          <a:p>
            <a:pPr marL="0" indent="0">
              <a:buNone/>
            </a:pPr>
            <a:r>
              <a:rPr lang="en-US" sz="1700" dirty="0"/>
              <a:t>Kristopher Saettele</a:t>
            </a:r>
          </a:p>
        </p:txBody>
      </p:sp>
    </p:spTree>
    <p:extLst>
      <p:ext uri="{BB962C8B-B14F-4D97-AF65-F5344CB8AC3E}">
        <p14:creationId xmlns:p14="http://schemas.microsoft.com/office/powerpoint/2010/main" val="1113235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55A7-5276-44DE-89FF-765D895B4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C3C8E-50DB-46D7-AF98-D6D4C6ACE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group of people standing on green grass field during daytime">
            <a:extLst>
              <a:ext uri="{FF2B5EF4-FFF2-40B4-BE49-F238E27FC236}">
                <a16:creationId xmlns:a16="http://schemas.microsoft.com/office/drawing/2014/main" id="{9FEEABD7-771E-4AE9-AF38-8603338BF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82" y="176335"/>
            <a:ext cx="9753118" cy="650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62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D94A-E7C7-4110-B8F2-2DAA13DD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22AF55-4C1D-4BC6-8766-665721C39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385211" cy="4739951"/>
          </a:xfrm>
        </p:spPr>
      </p:pic>
    </p:spTree>
    <p:extLst>
      <p:ext uri="{BB962C8B-B14F-4D97-AF65-F5344CB8AC3E}">
        <p14:creationId xmlns:p14="http://schemas.microsoft.com/office/powerpoint/2010/main" val="7488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D94A-E7C7-4110-B8F2-2DAA13DD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22AF55-4C1D-4BC6-8766-665721C39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385211" cy="4739951"/>
          </a:xfrm>
        </p:spPr>
      </p:pic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A6F642B-1819-4CE5-99FD-B59C1875E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62" y="1090452"/>
            <a:ext cx="7018773" cy="47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3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D94A-E7C7-4110-B8F2-2DAA13DD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22AF55-4C1D-4BC6-8766-665721C39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385211" cy="4739951"/>
          </a:xfrm>
        </p:spPr>
      </p:pic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A6F642B-1819-4CE5-99FD-B59C1875E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62" y="1090452"/>
            <a:ext cx="7018773" cy="4739951"/>
          </a:xfrm>
          <a:prstGeom prst="rect">
            <a:avLst/>
          </a:prstGeom>
        </p:spPr>
      </p:pic>
      <p:pic>
        <p:nvPicPr>
          <p:cNvPr id="6" name="Picture 5" descr="A person sitting on a couch&#10;&#10;Description automatically generated with medium confidence">
            <a:extLst>
              <a:ext uri="{FF2B5EF4-FFF2-40B4-BE49-F238E27FC236}">
                <a16:creationId xmlns:a16="http://schemas.microsoft.com/office/drawing/2014/main" id="{36773296-8F28-4278-85E4-1EBDFDE19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708" y="1690687"/>
            <a:ext cx="5951255" cy="54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5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03F8-2548-4AA5-B5A2-B8029A8E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361C7-134A-466B-9049-4FC42A01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nd breathe neon sign on tre">
            <a:extLst>
              <a:ext uri="{FF2B5EF4-FFF2-40B4-BE49-F238E27FC236}">
                <a16:creationId xmlns:a16="http://schemas.microsoft.com/office/drawing/2014/main" id="{37F2036C-3C61-429F-8827-9444C99EB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9"/>
            <a:ext cx="12192000" cy="685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nd breathe neon sign on tre">
            <a:extLst>
              <a:ext uri="{FF2B5EF4-FFF2-40B4-BE49-F238E27FC236}">
                <a16:creationId xmlns:a16="http://schemas.microsoft.com/office/drawing/2014/main" id="{37F2036C-3C61-429F-8827-9444C99EB4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t="9091" r="20907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9E03F8-2548-4AA5-B5A2-B8029A8E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 fontScale="90000"/>
          </a:bodyPr>
          <a:lstStyle/>
          <a:p>
            <a:r>
              <a:rPr lang="en-US" sz="6000" dirty="0"/>
              <a:t>Solution:</a:t>
            </a:r>
            <a:br>
              <a:rPr lang="en-US" sz="6000" dirty="0"/>
            </a:br>
            <a:r>
              <a:rPr lang="en-US" sz="2700" dirty="0"/>
              <a:t>AI Aggregation</a:t>
            </a:r>
            <a:endParaRPr lang="en-US" sz="2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8AC21-36B7-4D63-8385-5E3962D1BE2B}"/>
              </a:ext>
            </a:extLst>
          </p:cNvPr>
          <p:cNvSpPr txBox="1"/>
          <p:nvPr/>
        </p:nvSpPr>
        <p:spPr>
          <a:xfrm>
            <a:off x="371093" y="2744125"/>
            <a:ext cx="35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-State and Federal Aid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0A663-663D-453F-AD48-14F26F150DBF}"/>
              </a:ext>
            </a:extLst>
          </p:cNvPr>
          <p:cNvSpPr txBox="1"/>
          <p:nvPr/>
        </p:nvSpPr>
        <p:spPr>
          <a:xfrm>
            <a:off x="371093" y="3042579"/>
            <a:ext cx="277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-Nonprofits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2E490-B74B-4BCB-834F-4DFC43C566CF}"/>
              </a:ext>
            </a:extLst>
          </p:cNvPr>
          <p:cNvSpPr txBox="1"/>
          <p:nvPr/>
        </p:nvSpPr>
        <p:spPr>
          <a:xfrm>
            <a:off x="371093" y="3345702"/>
            <a:ext cx="375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-Free Financial Assistance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7BB53-FE37-4A71-AF9B-494D1EBDE764}"/>
              </a:ext>
            </a:extLst>
          </p:cNvPr>
          <p:cNvSpPr txBox="1"/>
          <p:nvPr/>
        </p:nvSpPr>
        <p:spPr>
          <a:xfrm>
            <a:off x="371093" y="3630755"/>
            <a:ext cx="343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-Personalized Tax Suggestions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C6718F-3E18-4410-815A-87E8B5DA67A1}"/>
              </a:ext>
            </a:extLst>
          </p:cNvPr>
          <p:cNvSpPr txBox="1"/>
          <p:nvPr/>
        </p:nvSpPr>
        <p:spPr>
          <a:xfrm>
            <a:off x="371093" y="3961513"/>
            <a:ext cx="277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-Overlooked opportunities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F0557E-6014-4BE3-8DA2-E51F4BAB9B96}"/>
              </a:ext>
            </a:extLst>
          </p:cNvPr>
          <p:cNvSpPr txBox="1"/>
          <p:nvPr/>
        </p:nvSpPr>
        <p:spPr>
          <a:xfrm>
            <a:off x="371093" y="4285140"/>
            <a:ext cx="2551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-Financial Literacy and Budgeting Resources</a:t>
            </a:r>
          </a:p>
        </p:txBody>
      </p:sp>
    </p:spTree>
    <p:extLst>
      <p:ext uri="{BB962C8B-B14F-4D97-AF65-F5344CB8AC3E}">
        <p14:creationId xmlns:p14="http://schemas.microsoft.com/office/powerpoint/2010/main" val="3920670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1CCE57F-4029-4921-A105-FA7CDFBB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88" y="313764"/>
            <a:ext cx="3394082" cy="887506"/>
          </a:xfrm>
          <a:gradFill flip="none" rotWithShape="1">
            <a:gsLst>
              <a:gs pos="0">
                <a:schemeClr val="accent3">
                  <a:lumMod val="5000"/>
                  <a:lumOff val="95000"/>
                  <a:alpha val="5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anchor="b">
            <a:normAutofit fontScale="90000"/>
          </a:bodyPr>
          <a:lstStyle/>
          <a:p>
            <a:r>
              <a:rPr lang="en-US" sz="6000" dirty="0"/>
              <a:t>Tech 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756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AC6E9A-EC88-44A9-8971-B87B0FAE92EF}"/>
              </a:ext>
            </a:extLst>
          </p:cNvPr>
          <p:cNvSpPr/>
          <p:nvPr/>
        </p:nvSpPr>
        <p:spPr>
          <a:xfrm>
            <a:off x="2318707" y="2971800"/>
            <a:ext cx="7554585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D6368-D917-4C91-B14B-A334AF14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334" y="2766218"/>
            <a:ext cx="10515600" cy="1325563"/>
          </a:xfrm>
          <a:noFill/>
        </p:spPr>
        <p:txBody>
          <a:bodyPr/>
          <a:lstStyle/>
          <a:p>
            <a:r>
              <a:rPr lang="en-US" dirty="0">
                <a:ln>
                  <a:gradFill flip="none" rotWithShape="1">
                    <a:gsLst>
                      <a:gs pos="0">
                        <a:srgbClr val="FF0000"/>
                      </a:gs>
                      <a:gs pos="23000">
                        <a:schemeClr val="accent2">
                          <a:lumMod val="89000"/>
                        </a:schemeClr>
                      </a:gs>
                      <a:gs pos="69000">
                        <a:schemeClr val="accent2">
                          <a:lumMod val="75000"/>
                        </a:schemeClr>
                      </a:gs>
                      <a:gs pos="100000">
                        <a:srgbClr val="FF0000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noFill/>
              </a:rPr>
              <a:t>Thank you, FIS Team and judges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3304B5-005E-4D5D-BC52-79037A44F77F}"/>
              </a:ext>
            </a:extLst>
          </p:cNvPr>
          <p:cNvSpPr/>
          <p:nvPr/>
        </p:nvSpPr>
        <p:spPr>
          <a:xfrm>
            <a:off x="7934097" y="6391744"/>
            <a:ext cx="3878389" cy="3447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1200" b="0" i="0" u="none" strike="noStrike" kern="1200" cap="none" spc="0" normalizeH="0" baseline="0" noProof="0" dirty="0">
                <a:ln>
                  <a:gradFill flip="none" rotWithShape="1">
                    <a:gsLst>
                      <a:gs pos="0">
                        <a:srgbClr val="FF0000"/>
                      </a:gs>
                      <a:gs pos="23000">
                        <a:srgbClr val="ED7D31">
                          <a:lumMod val="89000"/>
                        </a:srgbClr>
                      </a:gs>
                      <a:gs pos="69000">
                        <a:srgbClr val="ED7D31">
                          <a:lumMod val="75000"/>
                        </a:srgbClr>
                      </a:gs>
                      <a:gs pos="100000">
                        <a:srgbClr val="FF0000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noFill/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All images used are under the creative commons license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710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83</Words>
  <Application>Microsoft Office PowerPoint</Application>
  <PresentationFormat>Widescreen</PresentationFormat>
  <Paragraphs>19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FINAGG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Solution: AI Aggregation</vt:lpstr>
      <vt:lpstr>Tech Demo</vt:lpstr>
      <vt:lpstr>Thank you, FIS Team and judges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Assistance and</dc:title>
  <dc:creator>Kristopher Saettele</dc:creator>
  <cp:lastModifiedBy>Kristopher Saettele</cp:lastModifiedBy>
  <cp:revision>3</cp:revision>
  <dcterms:created xsi:type="dcterms:W3CDTF">2021-08-28T23:35:36Z</dcterms:created>
  <dcterms:modified xsi:type="dcterms:W3CDTF">2021-08-29T13:38:54Z</dcterms:modified>
</cp:coreProperties>
</file>