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9" r:id="rId3"/>
    <p:sldId id="272" r:id="rId4"/>
    <p:sldId id="260" r:id="rId5"/>
    <p:sldId id="273" r:id="rId6"/>
    <p:sldId id="274" r:id="rId7"/>
    <p:sldId id="275" r:id="rId8"/>
    <p:sldId id="276" r:id="rId9"/>
    <p:sldId id="277" r:id="rId10"/>
    <p:sldId id="278" r:id="rId11"/>
    <p:sldId id="271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470" autoAdjust="0"/>
  </p:normalViewPr>
  <p:slideViewPr>
    <p:cSldViewPr showGuides="1">
      <p:cViewPr>
        <p:scale>
          <a:sx n="100" d="100"/>
          <a:sy n="100" d="100"/>
        </p:scale>
        <p:origin x="-951" y="440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4/4/2019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4/4/2019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4/4/2019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4/4/2019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4/4/2019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4/4/2019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4/4/2019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4/4/2019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4/4/2019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4/4/2019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4/4/2019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4/4/2019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4/4/2019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6469358" cy="2514601"/>
          </a:xfrm>
        </p:spPr>
        <p:txBody>
          <a:bodyPr/>
          <a:lstStyle/>
          <a:p>
            <a:r>
              <a:rPr lang="en-US" dirty="0"/>
              <a:t>MIS </a:t>
            </a:r>
            <a:br>
              <a:rPr lang="en-US" dirty="0"/>
            </a:br>
            <a:r>
              <a:rPr lang="en-US" sz="3200" dirty="0"/>
              <a:t>(Movie Information System)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209228" y="4020593"/>
            <a:ext cx="4093096" cy="1897608"/>
          </a:xfrm>
        </p:spPr>
        <p:txBody>
          <a:bodyPr>
            <a:normAutofit/>
          </a:bodyPr>
          <a:lstStyle/>
          <a:p>
            <a:r>
              <a:rPr lang="en-US" sz="1800" dirty="0"/>
              <a:t>CSIS3275</a:t>
            </a:r>
          </a:p>
          <a:p>
            <a:r>
              <a:rPr lang="en-US" sz="1800" dirty="0"/>
              <a:t>Software Engineering</a:t>
            </a:r>
          </a:p>
          <a:p>
            <a:r>
              <a:rPr lang="en-US" sz="1800" dirty="0"/>
              <a:t>Instructor: Rahim Virani</a:t>
            </a:r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Challenging and competing from Agile Modeling Principles</a:t>
            </a:r>
          </a:p>
          <a:p>
            <a:pPr lvl="1"/>
            <a:r>
              <a:rPr lang="en-US" dirty="0"/>
              <a:t>Adapt the models you create to the system at hand.</a:t>
            </a:r>
          </a:p>
          <a:p>
            <a:pPr marL="365760" lvl="1" indent="0">
              <a:buNone/>
            </a:pPr>
            <a:r>
              <a:rPr lang="en-US" dirty="0"/>
              <a:t>    </a:t>
            </a:r>
            <a:r>
              <a:rPr lang="en-US" dirty="0">
                <a:sym typeface="Wingdings" panose="05000000000000000000" pitchFamily="2" charset="2"/>
              </a:rPr>
              <a:t> web based application, but it has been taken some time to adjust it with f/w</a:t>
            </a:r>
            <a:endParaRPr lang="en-US" dirty="0"/>
          </a:p>
          <a:p>
            <a:pPr lvl="1"/>
            <a:r>
              <a:rPr lang="en-US" dirty="0"/>
              <a:t>Try to build useful models, forget abut building perfect models.</a:t>
            </a:r>
            <a:r>
              <a:rPr lang="en-US" dirty="0">
                <a:sym typeface="Wingdings" panose="05000000000000000000" pitchFamily="2" charset="2"/>
              </a:rPr>
              <a:t>    </a:t>
            </a:r>
          </a:p>
          <a:p>
            <a:pPr marL="365760" lvl="1" indent="0">
              <a:buNone/>
            </a:pPr>
            <a:r>
              <a:rPr lang="en-US" dirty="0">
                <a:sym typeface="Wingdings" panose="05000000000000000000" pitchFamily="2" charset="2"/>
              </a:rPr>
              <a:t>     limited time and schedule</a:t>
            </a:r>
            <a:endParaRPr lang="en-US" dirty="0"/>
          </a:p>
          <a:p>
            <a:pPr lvl="1"/>
            <a:r>
              <a:rPr lang="en-US" dirty="0"/>
              <a:t>Get feedback as soon as you can. </a:t>
            </a:r>
          </a:p>
          <a:p>
            <a:pPr marL="365760" lvl="1" indent="0">
              <a:buNone/>
            </a:pPr>
            <a:r>
              <a:rPr lang="en-US" dirty="0">
                <a:sym typeface="Wingdings" panose="05000000000000000000" pitchFamily="2" charset="2"/>
              </a:rPr>
              <a:t>     working together is the most challenging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02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1" y="2636912"/>
            <a:ext cx="8686801" cy="106680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0760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Seongku</a:t>
            </a:r>
            <a:r>
              <a:rPr lang="en-US" dirty="0"/>
              <a:t> (Daniel) Ahn as a lead programmer</a:t>
            </a:r>
          </a:p>
          <a:p>
            <a:pPr lvl="1"/>
            <a:r>
              <a:rPr lang="en-US" dirty="0"/>
              <a:t>Administrator (Role management) and user login function</a:t>
            </a:r>
          </a:p>
          <a:p>
            <a:pPr lvl="1"/>
            <a:r>
              <a:rPr lang="en-US" dirty="0"/>
              <a:t>Planning and documentation</a:t>
            </a:r>
          </a:p>
          <a:p>
            <a:r>
              <a:rPr lang="en-US" dirty="0"/>
              <a:t>Ankit </a:t>
            </a:r>
            <a:r>
              <a:rPr lang="en-US" dirty="0" err="1"/>
              <a:t>Chutani</a:t>
            </a:r>
            <a:r>
              <a:rPr lang="en-US" dirty="0"/>
              <a:t> as a developer</a:t>
            </a:r>
          </a:p>
          <a:p>
            <a:pPr lvl="1"/>
            <a:r>
              <a:rPr lang="en-US" dirty="0"/>
              <a:t>Movie database management function</a:t>
            </a:r>
          </a:p>
          <a:p>
            <a:pPr lvl="1"/>
            <a:r>
              <a:rPr lang="en-US" dirty="0"/>
              <a:t>Testing and documentation</a:t>
            </a:r>
          </a:p>
          <a:p>
            <a:r>
              <a:rPr lang="en-US" dirty="0" err="1"/>
              <a:t>Twinklepreet</a:t>
            </a:r>
            <a:r>
              <a:rPr lang="en-US" dirty="0"/>
              <a:t> Kaur as a developer</a:t>
            </a:r>
          </a:p>
          <a:p>
            <a:pPr lvl="1"/>
            <a:r>
              <a:rPr lang="en-US" dirty="0"/>
              <a:t>User management function</a:t>
            </a:r>
          </a:p>
          <a:p>
            <a:pPr lvl="1"/>
            <a:r>
              <a:rPr lang="en-US" dirty="0"/>
              <a:t>Testing and documentation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C668CB-1892-4E9A-911A-A5DE95317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452" y="3429000"/>
            <a:ext cx="4975672" cy="253643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Iteration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3" y="1828800"/>
            <a:ext cx="5893296" cy="4191000"/>
          </a:xfrm>
        </p:spPr>
        <p:txBody>
          <a:bodyPr>
            <a:normAutofit/>
          </a:bodyPr>
          <a:lstStyle/>
          <a:p>
            <a:r>
              <a:rPr lang="en-US" dirty="0"/>
              <a:t>Iteration 1</a:t>
            </a:r>
          </a:p>
          <a:p>
            <a:pPr lvl="1"/>
            <a:r>
              <a:rPr lang="en-US" dirty="0"/>
              <a:t>Welcome Home Page with Menu, </a:t>
            </a:r>
            <a:br>
              <a:rPr lang="en-US" dirty="0"/>
            </a:br>
            <a:r>
              <a:rPr lang="en-US" dirty="0"/>
              <a:t>Login, and User Registration with Hibernate</a:t>
            </a:r>
          </a:p>
          <a:p>
            <a:r>
              <a:rPr lang="en-US" dirty="0"/>
              <a:t>Iteration 2</a:t>
            </a:r>
          </a:p>
          <a:p>
            <a:pPr lvl="1"/>
            <a:r>
              <a:rPr lang="en-US" dirty="0"/>
              <a:t>Movie list, Movie registration, </a:t>
            </a:r>
            <a:br>
              <a:rPr lang="en-US" dirty="0"/>
            </a:br>
            <a:r>
              <a:rPr lang="en-US" dirty="0"/>
              <a:t>and User list with Hibernate for CRUD</a:t>
            </a:r>
          </a:p>
          <a:p>
            <a:r>
              <a:rPr lang="en-US" dirty="0"/>
              <a:t>Iteration 3</a:t>
            </a:r>
          </a:p>
          <a:p>
            <a:pPr lvl="1"/>
            <a:r>
              <a:rPr lang="en-US" dirty="0"/>
              <a:t>Movie search </a:t>
            </a:r>
            <a:br>
              <a:rPr lang="en-US" dirty="0"/>
            </a:br>
            <a:r>
              <a:rPr lang="en-US" dirty="0"/>
              <a:t>and Role management with JUnit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B73D51-91D9-417B-9CB1-6DE532FEE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1442" y="1206610"/>
            <a:ext cx="2808312" cy="12443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D90731-A1B5-402E-B968-527AFCC9F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540" y="2636912"/>
            <a:ext cx="4243214" cy="20328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0A0094-E1C3-4ACE-ADEF-164D2D5544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5012"/>
          <a:stretch/>
        </p:blipFill>
        <p:spPr>
          <a:xfrm>
            <a:off x="8141716" y="4869160"/>
            <a:ext cx="3348038" cy="17728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6571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Metrics, Measurement and Goals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1B3C1F-C776-4129-9A51-FF8A8573E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429" y="1600200"/>
            <a:ext cx="9550686" cy="506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1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 and Demonstration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6D51C4A-2239-4091-B0EE-568854722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2" y="1828800"/>
            <a:ext cx="8686801" cy="4191000"/>
          </a:xfrm>
        </p:spPr>
        <p:txBody>
          <a:bodyPr/>
          <a:lstStyle/>
          <a:p>
            <a:r>
              <a:rPr lang="en-US" dirty="0"/>
              <a:t>Overall Layout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3512AF-7645-45E0-AC41-D36F1044DB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65"/>
          <a:stretch/>
        </p:blipFill>
        <p:spPr>
          <a:xfrm>
            <a:off x="3358108" y="1828800"/>
            <a:ext cx="5112568" cy="483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65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Planning and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Most convenient thing is that we can handle the issue with the simple creation and connect to other menu with minimum clicks. </a:t>
            </a:r>
          </a:p>
          <a:p>
            <a:pPr lvl="1"/>
            <a:r>
              <a:rPr lang="en-US" dirty="0"/>
              <a:t>Easy defect handling: creating, assigning, updating, closing and so on.</a:t>
            </a:r>
          </a:p>
          <a:p>
            <a:pPr lvl="1"/>
            <a:r>
              <a:rPr lang="en-US" dirty="0"/>
              <a:t>Everything merged in this tool without extra load app using user-friendly web-UI.</a:t>
            </a:r>
          </a:p>
          <a:p>
            <a:r>
              <a:rPr lang="en-US" dirty="0"/>
              <a:t>Similar tools</a:t>
            </a:r>
          </a:p>
          <a:p>
            <a:pPr lvl="1"/>
            <a:r>
              <a:rPr lang="en-US" dirty="0"/>
              <a:t>JIRA (well-known for Agile), Trello (we used this iteration 0), Mantis (old one)</a:t>
            </a:r>
          </a:p>
          <a:p>
            <a:pPr lvl="1"/>
            <a:r>
              <a:rPr lang="en-US" dirty="0"/>
              <a:t>Perforce/</a:t>
            </a:r>
            <a:r>
              <a:rPr lang="en-US" dirty="0" err="1"/>
              <a:t>Clearcase</a:t>
            </a:r>
            <a:r>
              <a:rPr lang="en-US" dirty="0"/>
              <a:t> (code management), </a:t>
            </a:r>
            <a:r>
              <a:rPr lang="en-US" dirty="0" err="1"/>
              <a:t>Clearquest</a:t>
            </a:r>
            <a:r>
              <a:rPr lang="en-US" dirty="0"/>
              <a:t> (defect management)</a:t>
            </a:r>
          </a:p>
          <a:p>
            <a:r>
              <a:rPr lang="en-US" dirty="0"/>
              <a:t>How to work with </a:t>
            </a:r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Issue handling (over 52 times), Scheduling each iteration, Kanban board with bird-eyes view</a:t>
            </a:r>
          </a:p>
        </p:txBody>
      </p:sp>
    </p:spTree>
    <p:extLst>
      <p:ext uri="{BB962C8B-B14F-4D97-AF65-F5344CB8AC3E}">
        <p14:creationId xmlns:p14="http://schemas.microsoft.com/office/powerpoint/2010/main" val="764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Tooling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Tools</a:t>
            </a:r>
          </a:p>
          <a:p>
            <a:pPr lvl="1"/>
            <a:r>
              <a:rPr lang="en-US" dirty="0"/>
              <a:t>Web interface/</a:t>
            </a:r>
            <a:r>
              <a:rPr lang="en-US" dirty="0" err="1"/>
              <a:t>GitKraken</a:t>
            </a:r>
            <a:r>
              <a:rPr lang="en-US" dirty="0"/>
              <a:t> as Git GUI application</a:t>
            </a:r>
          </a:p>
          <a:p>
            <a:pPr lvl="1"/>
            <a:r>
              <a:rPr lang="en-US" dirty="0"/>
              <a:t>Eclipse STS as IDE</a:t>
            </a:r>
          </a:p>
          <a:p>
            <a:pPr lvl="1"/>
            <a:r>
              <a:rPr lang="en-US" dirty="0"/>
              <a:t>Eclipse with JMeter, JUnit, </a:t>
            </a:r>
            <a:r>
              <a:rPr lang="en-US" dirty="0" err="1"/>
              <a:t>BlazeMeter</a:t>
            </a:r>
            <a:r>
              <a:rPr lang="en-US" dirty="0"/>
              <a:t> (instead of Selenium).</a:t>
            </a:r>
          </a:p>
          <a:p>
            <a:r>
              <a:rPr lang="en-US" dirty="0"/>
              <a:t>Testing</a:t>
            </a:r>
          </a:p>
          <a:p>
            <a:pPr lvl="1"/>
            <a:r>
              <a:rPr lang="en-US" dirty="0"/>
              <a:t>Blackbox testing with Junit</a:t>
            </a:r>
          </a:p>
          <a:p>
            <a:pPr lvl="1"/>
            <a:r>
              <a:rPr lang="en-US" dirty="0"/>
              <a:t>Whitebox testing with </a:t>
            </a:r>
            <a:r>
              <a:rPr lang="en-US" dirty="0" err="1"/>
              <a:t>BlazeMeter</a:t>
            </a:r>
            <a:r>
              <a:rPr lang="en-US" dirty="0"/>
              <a:t> and by user manually</a:t>
            </a:r>
          </a:p>
          <a:p>
            <a:pPr lvl="1"/>
            <a:r>
              <a:rPr lang="en-US" dirty="0"/>
              <a:t>Performance testing with JMeter and </a:t>
            </a:r>
            <a:r>
              <a:rPr lang="en-US" dirty="0" err="1"/>
              <a:t>BlazeMeter</a:t>
            </a:r>
            <a:endParaRPr lang="en-US" dirty="0"/>
          </a:p>
          <a:p>
            <a:r>
              <a:rPr lang="en-US" dirty="0"/>
              <a:t>Lesson</a:t>
            </a:r>
          </a:p>
          <a:p>
            <a:pPr lvl="1"/>
            <a:r>
              <a:rPr lang="en-US" dirty="0"/>
              <a:t>More focus on user perspective and QA evaluation.</a:t>
            </a:r>
          </a:p>
        </p:txBody>
      </p:sp>
    </p:spTree>
    <p:extLst>
      <p:ext uri="{BB962C8B-B14F-4D97-AF65-F5344CB8AC3E}">
        <p14:creationId xmlns:p14="http://schemas.microsoft.com/office/powerpoint/2010/main" val="3687203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in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we have learned from the project</a:t>
            </a:r>
          </a:p>
          <a:p>
            <a:pPr lvl="1"/>
            <a:r>
              <a:rPr lang="en-US" dirty="0"/>
              <a:t>Management myths: materials and internal seminar can cover everything, </a:t>
            </a:r>
          </a:p>
          <a:p>
            <a:pPr marL="365760" lvl="1" indent="0">
              <a:buNone/>
            </a:pPr>
            <a:r>
              <a:rPr lang="en-US" dirty="0"/>
              <a:t>    </a:t>
            </a:r>
            <a:r>
              <a:rPr lang="en-US" dirty="0">
                <a:sym typeface="Wingdings" panose="05000000000000000000" pitchFamily="2" charset="2"/>
              </a:rPr>
              <a:t> because we have </a:t>
            </a:r>
            <a:r>
              <a:rPr lang="en-US" dirty="0"/>
              <a:t>different background and culture</a:t>
            </a:r>
          </a:p>
          <a:p>
            <a:pPr lvl="1"/>
            <a:r>
              <a:rPr lang="en-US" dirty="0"/>
              <a:t>Practitioner myths: running the program is not the only target</a:t>
            </a:r>
          </a:p>
          <a:p>
            <a:pPr marL="365760" lvl="1" indent="0">
              <a:buNone/>
            </a:pPr>
            <a:r>
              <a:rPr lang="en-US" dirty="0"/>
              <a:t>    </a:t>
            </a:r>
            <a:r>
              <a:rPr lang="en-US" dirty="0">
                <a:sym typeface="Wingdings" panose="05000000000000000000" pitchFamily="2" charset="2"/>
              </a:rPr>
              <a:t> s/w testing, documentation, modeling, and so on during iteration</a:t>
            </a:r>
            <a:endParaRPr lang="en-US" dirty="0"/>
          </a:p>
          <a:p>
            <a:pPr lvl="1"/>
            <a:r>
              <a:rPr lang="en-US" dirty="0"/>
              <a:t>Appropriate the number of group member</a:t>
            </a:r>
          </a:p>
          <a:p>
            <a:r>
              <a:rPr lang="en-US" dirty="0"/>
              <a:t>What worked and didn’t</a:t>
            </a:r>
          </a:p>
          <a:p>
            <a:pPr lvl="1"/>
            <a:r>
              <a:rPr lang="en-US" dirty="0"/>
              <a:t>Finished as we planned from the first meeting</a:t>
            </a:r>
          </a:p>
          <a:p>
            <a:pPr lvl="1"/>
            <a:r>
              <a:rPr lang="en-US" dirty="0"/>
              <a:t>More features for movies (extended information)</a:t>
            </a:r>
          </a:p>
        </p:txBody>
      </p:sp>
    </p:spTree>
    <p:extLst>
      <p:ext uri="{BB962C8B-B14F-4D97-AF65-F5344CB8AC3E}">
        <p14:creationId xmlns:p14="http://schemas.microsoft.com/office/powerpoint/2010/main" val="263238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Learned from Agile Modeling Principles</a:t>
            </a:r>
          </a:p>
          <a:p>
            <a:pPr lvl="1"/>
            <a:r>
              <a:rPr lang="en-US" dirty="0"/>
              <a:t>The primary goal of the software team is to build software not create models</a:t>
            </a:r>
          </a:p>
          <a:p>
            <a:pPr marL="365760" lvl="1" indent="0">
              <a:buNone/>
            </a:pPr>
            <a:r>
              <a:rPr lang="en-US" dirty="0"/>
              <a:t>    </a:t>
            </a:r>
            <a:r>
              <a:rPr lang="en-US" dirty="0">
                <a:sym typeface="Wingdings" panose="05000000000000000000" pitchFamily="2" charset="2"/>
              </a:rPr>
              <a:t> cut out the initial idea and focus on the main function</a:t>
            </a:r>
            <a:endParaRPr lang="en-US" dirty="0"/>
          </a:p>
          <a:p>
            <a:pPr lvl="1"/>
            <a:r>
              <a:rPr lang="en-US" dirty="0"/>
              <a:t>Travel light – don’t create more models than you need </a:t>
            </a:r>
          </a:p>
          <a:p>
            <a:pPr marL="365760" lvl="1" indent="0">
              <a:buNone/>
            </a:pPr>
            <a:r>
              <a:rPr lang="en-US" dirty="0">
                <a:sym typeface="Wingdings" panose="05000000000000000000" pitchFamily="2" charset="2"/>
              </a:rPr>
              <a:t>     to meet the deadline and make more realistic way</a:t>
            </a:r>
            <a:endParaRPr lang="en-US" dirty="0"/>
          </a:p>
          <a:p>
            <a:pPr lvl="1"/>
            <a:r>
              <a:rPr lang="en-US" dirty="0"/>
              <a:t>Strive to produce the simplest model </a:t>
            </a:r>
          </a:p>
          <a:p>
            <a:pPr marL="365760" lvl="1" indent="0">
              <a:buNone/>
            </a:pPr>
            <a:r>
              <a:rPr lang="en-US" dirty="0">
                <a:sym typeface="Wingdings" panose="05000000000000000000" pitchFamily="2" charset="2"/>
              </a:rPr>
              <a:t>     whole UX/UI design and 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25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.potx" id="{A5F13A6F-AB02-4A73-816C-34C20B6AA795}" vid="{DE7FCDCE-56F1-4731-A067-3AC58DCA2BCA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presentation</Template>
  <TotalTime>507</TotalTime>
  <Words>475</Words>
  <Application>Microsoft Office PowerPoint</Application>
  <PresentationFormat>Custom</PresentationFormat>
  <Paragraphs>73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Palatino Linotype</vt:lpstr>
      <vt:lpstr>Business strategy presentation</vt:lpstr>
      <vt:lpstr>MIS  (Movie Information System)</vt:lpstr>
      <vt:lpstr>Members</vt:lpstr>
      <vt:lpstr>History of Iteration</vt:lpstr>
      <vt:lpstr>Metrics, Measurement and Goals</vt:lpstr>
      <vt:lpstr>Use Cases and Demonstration</vt:lpstr>
      <vt:lpstr>Project Planning and Issues</vt:lpstr>
      <vt:lpstr>Testing &amp; Tooling</vt:lpstr>
      <vt:lpstr>Working in Groups</vt:lpstr>
      <vt:lpstr>Lessons Learned</vt:lpstr>
      <vt:lpstr>Lessons Learned (Cont’d)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Recommending a Strategy</dc:title>
  <dc:creator>Daniel Ahn</dc:creator>
  <cp:lastModifiedBy>Daniel Ahn</cp:lastModifiedBy>
  <cp:revision>115</cp:revision>
  <dcterms:created xsi:type="dcterms:W3CDTF">2018-04-09T16:32:45Z</dcterms:created>
  <dcterms:modified xsi:type="dcterms:W3CDTF">2019-04-04T23:36:09Z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