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</p:sldMasterIdLst>
  <p:notesMasterIdLst>
    <p:notesMasterId r:id="rId53"/>
  </p:notesMasterIdLst>
  <p:sldIdLst>
    <p:sldId id="256" r:id="rId2"/>
    <p:sldId id="258" r:id="rId3"/>
    <p:sldId id="306" r:id="rId4"/>
    <p:sldId id="307" r:id="rId5"/>
    <p:sldId id="308" r:id="rId6"/>
    <p:sldId id="309" r:id="rId7"/>
    <p:sldId id="310" r:id="rId8"/>
    <p:sldId id="311" r:id="rId9"/>
    <p:sldId id="321" r:id="rId10"/>
    <p:sldId id="360" r:id="rId11"/>
    <p:sldId id="313" r:id="rId12"/>
    <p:sldId id="314" r:id="rId13"/>
    <p:sldId id="315" r:id="rId14"/>
    <p:sldId id="316" r:id="rId15"/>
    <p:sldId id="322" r:id="rId16"/>
    <p:sldId id="355" r:id="rId17"/>
    <p:sldId id="318" r:id="rId18"/>
    <p:sldId id="319" r:id="rId19"/>
    <p:sldId id="320" r:id="rId20"/>
    <p:sldId id="365" r:id="rId21"/>
    <p:sldId id="361" r:id="rId22"/>
    <p:sldId id="362" r:id="rId23"/>
    <p:sldId id="363" r:id="rId24"/>
    <p:sldId id="364" r:id="rId25"/>
    <p:sldId id="323" r:id="rId26"/>
    <p:sldId id="324" r:id="rId27"/>
    <p:sldId id="326" r:id="rId28"/>
    <p:sldId id="327" r:id="rId29"/>
    <p:sldId id="357" r:id="rId30"/>
    <p:sldId id="358" r:id="rId31"/>
    <p:sldId id="359" r:id="rId32"/>
    <p:sldId id="330" r:id="rId33"/>
    <p:sldId id="331" r:id="rId34"/>
    <p:sldId id="332" r:id="rId35"/>
    <p:sldId id="333" r:id="rId36"/>
    <p:sldId id="354" r:id="rId37"/>
    <p:sldId id="334" r:id="rId38"/>
    <p:sldId id="340" r:id="rId39"/>
    <p:sldId id="335" r:id="rId40"/>
    <p:sldId id="341" r:id="rId41"/>
    <p:sldId id="336" r:id="rId42"/>
    <p:sldId id="342" r:id="rId43"/>
    <p:sldId id="343" r:id="rId44"/>
    <p:sldId id="347" r:id="rId45"/>
    <p:sldId id="348" r:id="rId46"/>
    <p:sldId id="366" r:id="rId47"/>
    <p:sldId id="349" r:id="rId48"/>
    <p:sldId id="350" r:id="rId49"/>
    <p:sldId id="351" r:id="rId50"/>
    <p:sldId id="352" r:id="rId51"/>
    <p:sldId id="35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D572C-8222-4596-9159-A7119AF16E5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7867-3418-4C4A-A2CA-28E429ED4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Linspace(x1,x2,n)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Repmat(mat, n) – vytvori z matice mat vacsiu maticu tak, ze n-krat zopakuje maticu mat v smere x aj y, reshape(A, [x y])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Tiez mozu byt v int (0,255) alebo v double (0,1)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9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matlabe indexujeme vektory a matice </a:t>
            </a:r>
            <a:r>
              <a:rPr lang="en-US"/>
              <a:t>od 1!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0969-BC4A-47F8-9BD3-75F822A17350}" type="datetime1">
              <a:rPr lang="en-US" smtClean="0"/>
              <a:t>11/7/2021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602-AE10-428F-A70B-30B7FDAF33DE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2B18-17EA-4902-917C-18512897FA5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8496" cy="365125"/>
          </a:xfrm>
        </p:spPr>
        <p:txBody>
          <a:bodyPr/>
          <a:lstStyle/>
          <a:p>
            <a:fld id="{8053C46E-A24A-4609-BE81-8A4C5A8706EE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356350"/>
            <a:ext cx="5832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A72A-5B29-4D6F-AD4C-19ADDD670FA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416-1B67-43E4-8609-258ECAF1B10B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E-189D-4E58-8A1C-9F5DD5EF0CAA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7AE3-680C-41E2-B1DD-22FDC98CC945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A616-7D2A-4195-9A8A-15383D7B2EBB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2D0-58F2-4696-A17B-B624C1406B8D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C36-A13B-4E8B-9B75-284E580A3813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7385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DD2D84-22F2-42E5-B7B7-8DE697BB584F}" type="datetime1">
              <a:rPr lang="en-US" smtClean="0"/>
              <a:t>11/7/2021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554461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vectorization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help/matlab/functionlist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works.com/help/pdf_doc/matlab/getstarted.pd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Základy počítačovej grafiky </a:t>
            </a:r>
            <a:br>
              <a:rPr lang="sk-SK" dirty="0"/>
            </a:br>
            <a:r>
              <a:rPr lang="sk-SK" dirty="0"/>
              <a:t>a spracovania obrazu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068960"/>
            <a:ext cx="7854696" cy="1928656"/>
          </a:xfrm>
        </p:spPr>
        <p:txBody>
          <a:bodyPr>
            <a:normAutofit fontScale="85000" lnSpcReduction="20000"/>
          </a:bodyPr>
          <a:lstStyle/>
          <a:p>
            <a:pPr algn="ctr"/>
            <a:endParaRPr lang="sk-SK" sz="5600" dirty="0"/>
          </a:p>
          <a:p>
            <a:pPr algn="ctr"/>
            <a:r>
              <a:rPr lang="sk-SK" sz="4400" dirty="0"/>
              <a:t>Základné operácie </a:t>
            </a:r>
          </a:p>
          <a:p>
            <a:pPr algn="ctr"/>
            <a:r>
              <a:rPr lang="sk-SK" sz="4400" dirty="0"/>
              <a:t>pre prácu s obrazom</a:t>
            </a:r>
          </a:p>
          <a:p>
            <a:endParaRPr lang="sk-SK" sz="3200" dirty="0"/>
          </a:p>
          <a:p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5420816"/>
            <a:ext cx="7854696" cy="124854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Doc. RNDr. Milan Ftáčnik, CSc.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Help</a:t>
            </a:r>
            <a:r>
              <a:rPr lang="sk-SK" sz="5400" dirty="0"/>
              <a:t> v MATLAB-e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839816"/>
          </a:xfrm>
        </p:spPr>
        <p:txBody>
          <a:bodyPr>
            <a:normAutofit/>
          </a:bodyPr>
          <a:lstStyle/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lookfor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</a:p>
          <a:p>
            <a:pPr marL="0" indent="0">
              <a:buNone/>
            </a:pP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8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Command</a:t>
            </a:r>
            <a:r>
              <a:rPr lang="sk-SK" sz="5400" dirty="0"/>
              <a:t> </a:t>
            </a:r>
            <a:r>
              <a:rPr lang="sk-SK" sz="5400" dirty="0" err="1"/>
              <a:t>window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27" y="1556792"/>
            <a:ext cx="8229600" cy="4869754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3 + 4 – 7</a:t>
            </a:r>
          </a:p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k = 3 + 4 – 7</a:t>
            </a:r>
          </a:p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3˄2*4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+2 / 1+1</a:t>
            </a:r>
          </a:p>
        </p:txBody>
      </p:sp>
    </p:spTree>
    <p:extLst>
      <p:ext uri="{BB962C8B-B14F-4D97-AF65-F5344CB8AC3E}">
        <p14:creationId xmlns:p14="http://schemas.microsoft.com/office/powerpoint/2010/main" val="100966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Command</a:t>
            </a:r>
            <a:r>
              <a:rPr lang="sk-SK" sz="5400" dirty="0"/>
              <a:t> </a:t>
            </a:r>
            <a:r>
              <a:rPr lang="sk-SK" sz="5400" dirty="0" err="1"/>
              <a:t>Window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7" y="1704197"/>
            <a:ext cx="5970857" cy="41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Command</a:t>
            </a:r>
            <a:r>
              <a:rPr lang="sk-SK" sz="5400" dirty="0"/>
              <a:t> </a:t>
            </a:r>
            <a:r>
              <a:rPr lang="sk-SK" sz="5400" dirty="0" err="1"/>
              <a:t>Window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9597"/>
            <a:ext cx="9144000" cy="37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Vektory v MATLAB-e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43621"/>
            <a:ext cx="9144000" cy="4580979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Calibri" panose="020F0502020204030204" pitchFamily="34" charset="0"/>
                <a:cs typeface="Calibri" panose="020F0502020204030204" pitchFamily="34" charset="0"/>
              </a:rPr>
              <a:t>V = 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[1, 2, 3, 4]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V = [1 2 3 4]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V = [1; 2; 3; 4]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V = start: step: end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V = 2:2:9           v = [2, 4, 6, 8]</a:t>
            </a:r>
          </a:p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V = 2:5               v = [2, 3, 4, 5]</a:t>
            </a:r>
            <a:endParaRPr lang="sk-SK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8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Vektory v MATLAB-e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43621"/>
            <a:ext cx="8686800" cy="4580979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V = </a:t>
            </a:r>
            <a:r>
              <a:rPr lang="en-GB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linspace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(1,5,10)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V(4) = 0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V(5:7) = 0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V(1:2:7) = 0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3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Matice v MATLAB-e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/>
          </a:bodyPr>
          <a:lstStyle/>
          <a:p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Vytvorenie:</a:t>
            </a: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A =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1, 2, 3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4, 5, 6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7, 8, 9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rozmeru 3x3</a:t>
            </a:r>
          </a:p>
          <a:p>
            <a:r>
              <a:rPr lang="sk-SK" sz="3600" b="1" dirty="0">
                <a:latin typeface="Calibri" panose="020F0502020204030204" pitchFamily="34" charset="0"/>
                <a:cs typeface="Calibri" panose="020F0502020204030204" pitchFamily="34" charset="0"/>
              </a:rPr>
              <a:t>Špeciálne matice:</a:t>
            </a:r>
          </a:p>
          <a:p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p 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(3,3) ==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o 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(3,3) ==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r 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rand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(3,3) ==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rand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;  	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rovnomern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é rozdelenie</a:t>
            </a:r>
          </a:p>
          <a:p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r1 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randn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normálne rozdelenie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sk-SK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magic</a:t>
            </a:r>
            <a:r>
              <a:rPr lang="sk-SK" sz="32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3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en-GB" sz="5400" dirty="0" err="1"/>
              <a:t>Matice</a:t>
            </a:r>
            <a:r>
              <a:rPr lang="en-GB" sz="5400" dirty="0"/>
              <a:t> v </a:t>
            </a:r>
            <a:r>
              <a:rPr lang="sk-SK" sz="5400" dirty="0"/>
              <a:t>MATLAB-</a:t>
            </a:r>
            <a:r>
              <a:rPr lang="en-GB" sz="5400" dirty="0"/>
              <a:t>e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" y="1389925"/>
            <a:ext cx="4865143" cy="5480229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33" y="1437653"/>
            <a:ext cx="3575143" cy="32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en-GB" sz="5400" dirty="0" err="1"/>
              <a:t>Oper</a:t>
            </a:r>
            <a:r>
              <a:rPr lang="sk-SK" sz="5400" dirty="0" err="1"/>
              <a:t>ácie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8200"/>
            <a:ext cx="7740352" cy="54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8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Operácie 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285"/>
            <a:ext cx="3022286" cy="57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Cvičenia – </a:t>
            </a:r>
            <a:r>
              <a:rPr lang="sk-SK" sz="5400" dirty="0" err="1"/>
              <a:t>obrazárska</a:t>
            </a:r>
            <a:r>
              <a:rPr lang="sk-SK" sz="5400" dirty="0"/>
              <a:t> časť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52366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</a:rPr>
              <a:t>Zvládnutie základov MATLAB-u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</a:rPr>
              <a:t>Zvládnutie narábania s obrazmi ako aj tvorby jednoduchých algoritmov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</a:rPr>
              <a:t>Projekty sú zamerané na vybrané problémy, ktoré má študent naprogramovať a vysvetliť dosiahnutý výsledok z hľadiska použitých metód spracovania obrazu</a:t>
            </a:r>
            <a:endParaRPr lang="sk-SK" sz="36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</a:t>
            </a:r>
            <a:r>
              <a:rPr lang="en-US" dirty="0"/>
              <a:t>21</a:t>
            </a:r>
            <a:r>
              <a:rPr lang="pl-PL" dirty="0"/>
              <a:t>/202</a:t>
            </a:r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Indexovanie matice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4839816"/>
          </a:xfrm>
        </p:spPr>
        <p:txBody>
          <a:bodyPr>
            <a:normAutofit/>
          </a:bodyPr>
          <a:lstStyle/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Indexovanie jedným indexom:</a:t>
            </a:r>
          </a:p>
          <a:p>
            <a:pPr lvl="1"/>
            <a:r>
              <a:rPr lang="sk-SK" sz="3400" dirty="0">
                <a:latin typeface="Calibri" panose="020F0502020204030204" pitchFamily="34" charset="0"/>
                <a:cs typeface="Calibri" panose="020F0502020204030204" pitchFamily="34" charset="0"/>
              </a:rPr>
              <a:t>Začíname vľavo hore, prejdeme dole po stĺpci a potom prejdeme na vrch ďalšieho stĺpca a pokračujeme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ind2sub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([rows, cols],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sz="3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Indexovanie dvoma indexami:</a:t>
            </a:r>
          </a:p>
          <a:p>
            <a:pPr lvl="1"/>
            <a:r>
              <a:rPr lang="sk-SK" sz="3400" dirty="0">
                <a:latin typeface="Calibri" panose="020F0502020204030204" pitchFamily="34" charset="0"/>
                <a:cs typeface="Calibri" panose="020F0502020204030204" pitchFamily="34" charset="0"/>
              </a:rPr>
              <a:t>Klasický spôsob, ktorý už bol prezentovaný (aj s využitím intervalov alebo celých riadkov či stĺpcov)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sub2ind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([rows, cols], r, c)</a:t>
            </a:r>
            <a:endParaRPr lang="sk-SK" sz="3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9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Úloha na indexáciu 1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332257"/>
            <a:ext cx="8229600" cy="3408132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925CCFC8-E1D0-4E35-90EB-D5EF07F68BDF}"/>
              </a:ext>
            </a:extLst>
          </p:cNvPr>
          <p:cNvSpPr/>
          <p:nvPr/>
        </p:nvSpPr>
        <p:spPr>
          <a:xfrm>
            <a:off x="683568" y="4941168"/>
            <a:ext cx="818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HINT: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indexova</a:t>
            </a:r>
            <a:r>
              <a:rPr lang="sk-SK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ť vieme aj pomocou podmienky, napr. R(R==1) </a:t>
            </a:r>
          </a:p>
          <a:p>
            <a:r>
              <a:rPr lang="sk-SK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vráti tie prvky z R, ktorých hodnota je 1.</a:t>
            </a:r>
          </a:p>
        </p:txBody>
      </p:sp>
    </p:spTree>
    <p:extLst>
      <p:ext uri="{BB962C8B-B14F-4D97-AF65-F5344CB8AC3E}">
        <p14:creationId xmlns:p14="http://schemas.microsoft.com/office/powerpoint/2010/main" val="157711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Úloha na indexáciu 1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338957"/>
            <a:ext cx="8229600" cy="3408132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2306"/>
            <a:ext cx="9144000" cy="22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Úloha na indexáciu 2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268760"/>
            <a:ext cx="9144000" cy="33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Úloha na indexáciu 2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268760"/>
            <a:ext cx="9144000" cy="334778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5799"/>
            <a:ext cx="9144000" cy="22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Názvy premenných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38957"/>
            <a:ext cx="9144000" cy="498564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Začína písmenom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Bez diakritiky a medzier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Rozlišuje veľkosť písmen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Odlišné od názvov príkazov a preddefino-vaných premenných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xist meno</a:t>
            </a:r>
          </a:p>
        </p:txBody>
      </p:sp>
    </p:spTree>
    <p:extLst>
      <p:ext uri="{BB962C8B-B14F-4D97-AF65-F5344CB8AC3E}">
        <p14:creationId xmlns:p14="http://schemas.microsoft.com/office/powerpoint/2010/main" val="242106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Logické operátory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110"/>
            <a:ext cx="8172400" cy="55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3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Riadiace príkazy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38957"/>
            <a:ext cx="2987824" cy="355561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12" y="1646938"/>
            <a:ext cx="4373288" cy="460985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4" y="5046092"/>
            <a:ext cx="4122328" cy="18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2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Timing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956"/>
            <a:ext cx="6516216" cy="49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ctr"/>
            <a:r>
              <a:rPr lang="sk-SK" sz="4800"/>
              <a:t>Alokácia premenných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0" y="1601416"/>
            <a:ext cx="4648200" cy="475350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0;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k = 2:100000 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x(k)= x(k-1)+5; 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	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1416"/>
            <a:ext cx="4648200" cy="475350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zeros(1,100000);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k = 2:100000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x(k)= x(k-1)+5; end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29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Úvod do MATLAB-u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743621"/>
            <a:ext cx="9144000" cy="3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ctr"/>
            <a:r>
              <a:rPr lang="sk-SK" sz="4800" dirty="0"/>
              <a:t>MATLAB </a:t>
            </a:r>
            <a:r>
              <a:rPr lang="sk-SK" sz="4800" dirty="0" err="1"/>
              <a:t>vektorizácia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0" y="2348880"/>
            <a:ext cx="5940152" cy="400604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 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v(p) = p/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sin(p)+2); end</a:t>
            </a:r>
            <a:endParaRPr lang="sk-SK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 = zeros(1,1000);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 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v(p) = p/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sin(p)+2); end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v = p./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sin(p)+2)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12160" y="2348880"/>
            <a:ext cx="3096344" cy="400604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30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6721"/>
            <a:ext cx="8100393" cy="9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ctr"/>
            <a:r>
              <a:rPr lang="sk-SK" sz="4800" dirty="0"/>
              <a:t>MATLAB </a:t>
            </a:r>
            <a:r>
              <a:rPr lang="sk-SK" sz="4800" dirty="0" err="1"/>
              <a:t>vektorizácia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0" y="2348880"/>
            <a:ext cx="5940152" cy="400604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 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v(p) = p/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sin(p)+2); end</a:t>
            </a:r>
            <a:endParaRPr lang="sk-SK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 = zeros(1,1000);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 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v(p) = p/</a:t>
            </a:r>
            <a:r>
              <a:rPr lang="sk-S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sin(p)+2); end</a:t>
            </a:r>
            <a:endParaRPr lang="sk-SK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1:1000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v = p./</a:t>
            </a:r>
            <a:r>
              <a:rPr lang="sk-SK" sz="2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sin(p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)+2)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12160" y="2348880"/>
            <a:ext cx="3096344" cy="400604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1,82 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0,16 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0,0083 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31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3DF925F-2DFB-450F-AD41-EB8A4562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6721"/>
            <a:ext cx="8100393" cy="9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Obrazy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7" y="1412777"/>
            <a:ext cx="7006123" cy="5445224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AD138C9F-4C26-4975-9DC3-01F0A20F8EF7}"/>
              </a:ext>
            </a:extLst>
          </p:cNvPr>
          <p:cNvSpPr/>
          <p:nvPr/>
        </p:nvSpPr>
        <p:spPr>
          <a:xfrm>
            <a:off x="5345832" y="19667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im2double(I)</a:t>
            </a:r>
            <a:endParaRPr lang="sk-SK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5498F0F-A0BA-4EE5-997C-2F9E79609117}"/>
              </a:ext>
            </a:extLst>
          </p:cNvPr>
          <p:cNvSpPr/>
          <p:nvPr/>
        </p:nvSpPr>
        <p:spPr>
          <a:xfrm>
            <a:off x="3653323" y="19667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im2uint8(I)</a:t>
            </a:r>
            <a:endParaRPr lang="sk-SK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08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Obrazy 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96" y="1338957"/>
            <a:ext cx="6966207" cy="55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9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Obrazy III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0239"/>
            <a:ext cx="8921969" cy="54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Import a export obrazu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5480"/>
            <a:ext cx="9140572" cy="35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5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Import a export obrazu 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Štandardné obrazy sú dostupné cez stránku </a:t>
            </a:r>
            <a:r>
              <a:rPr lang="sk-SK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http://www.sccg.sk/~ftacnik/standardne%20obrazy.docx</a:t>
            </a: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Všetky sú čiernobiele</a:t>
            </a:r>
          </a:p>
        </p:txBody>
      </p:sp>
    </p:spTree>
    <p:extLst>
      <p:ext uri="{BB962C8B-B14F-4D97-AF65-F5344CB8AC3E}">
        <p14:creationId xmlns:p14="http://schemas.microsoft.com/office/powerpoint/2010/main" val="93363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Sčítanie dvoch obrazov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1"/>
            <a:ext cx="4499992" cy="324289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1"/>
            <a:ext cx="4572000" cy="32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1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Sčítanie dvoch obrazov 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1"/>
            <a:ext cx="4499992" cy="324289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1"/>
            <a:ext cx="4572000" cy="323295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582" y="2772061"/>
            <a:ext cx="5696820" cy="40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Sčítanie dvoch obrazov III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38956"/>
            <a:ext cx="9144000" cy="4985643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Arial CE" panose="020B0604020202020204" pitchFamily="34" charset="-18"/>
              </a:rPr>
              <a:t>Hrubá sila</a:t>
            </a:r>
          </a:p>
          <a:p>
            <a:r>
              <a:rPr lang="en-GB" sz="3200" dirty="0">
                <a:latin typeface="Arial CE" panose="020B0604020202020204" pitchFamily="34" charset="-18"/>
              </a:rPr>
              <a:t>for </a:t>
            </a:r>
            <a:r>
              <a:rPr lang="en-GB" sz="3200" dirty="0" err="1">
                <a:latin typeface="Arial CE" panose="020B0604020202020204" pitchFamily="34" charset="-18"/>
              </a:rPr>
              <a:t>i</a:t>
            </a:r>
            <a:r>
              <a:rPr lang="en-GB" sz="3200" dirty="0">
                <a:latin typeface="Arial CE" panose="020B0604020202020204" pitchFamily="34" charset="-18"/>
              </a:rPr>
              <a:t> = 1:size(apple,1)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   for j = 1:size(apple, 2)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      for k = 1:size(apple, 3)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         output(</a:t>
            </a:r>
            <a:r>
              <a:rPr lang="en-GB" sz="3200" dirty="0" err="1">
                <a:latin typeface="Arial CE" panose="020B0604020202020204" pitchFamily="34" charset="-18"/>
              </a:rPr>
              <a:t>i,j,k</a:t>
            </a:r>
            <a:r>
              <a:rPr lang="en-GB" sz="3200" dirty="0">
                <a:latin typeface="Arial CE" panose="020B0604020202020204" pitchFamily="34" charset="-18"/>
              </a:rPr>
              <a:t>) = (apple(</a:t>
            </a:r>
            <a:r>
              <a:rPr lang="en-GB" sz="3200" dirty="0" err="1">
                <a:latin typeface="Arial CE" panose="020B0604020202020204" pitchFamily="34" charset="-18"/>
              </a:rPr>
              <a:t>i,j,k</a:t>
            </a:r>
            <a:r>
              <a:rPr lang="en-GB" sz="3200" dirty="0">
                <a:latin typeface="Arial CE" panose="020B0604020202020204" pitchFamily="34" charset="-18"/>
              </a:rPr>
              <a:t>)+orange(</a:t>
            </a:r>
            <a:r>
              <a:rPr lang="en-GB" sz="3200" dirty="0" err="1">
                <a:latin typeface="Arial CE" panose="020B0604020202020204" pitchFamily="34" charset="-18"/>
              </a:rPr>
              <a:t>i,j,k</a:t>
            </a:r>
            <a:r>
              <a:rPr lang="en-GB" sz="3200" dirty="0">
                <a:latin typeface="Arial CE" panose="020B0604020202020204" pitchFamily="34" charset="-18"/>
              </a:rPr>
              <a:t>))/2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      end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   end</a:t>
            </a:r>
          </a:p>
          <a:p>
            <a:pPr marL="0" indent="0">
              <a:buNone/>
            </a:pPr>
            <a:r>
              <a:rPr lang="en-GB" sz="3200" dirty="0">
                <a:latin typeface="Arial CE" panose="020B0604020202020204" pitchFamily="34" charset="-18"/>
              </a:rPr>
              <a:t>  end</a:t>
            </a:r>
            <a:endParaRPr lang="sk-SK" sz="3200" dirty="0">
              <a:latin typeface="Arial CE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393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Úvod do MATLAB-u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73425"/>
            <a:ext cx="9144000" cy="39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94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Sčítanie dvoch obrazov I</a:t>
            </a:r>
            <a:r>
              <a:rPr lang="en-GB" sz="5400" dirty="0"/>
              <a:t>V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38956"/>
            <a:ext cx="9144000" cy="4985643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GB" sz="3600" b="1" dirty="0" err="1">
                <a:latin typeface="Arial CE" panose="020B0604020202020204" pitchFamily="34" charset="-18"/>
              </a:rPr>
              <a:t>Maticov</a:t>
            </a:r>
            <a:r>
              <a:rPr lang="sk-SK" sz="3600" b="1" dirty="0">
                <a:latin typeface="Arial CE" panose="020B0604020202020204" pitchFamily="34" charset="-18"/>
              </a:rPr>
              <a:t>ý prístup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sk-SK" sz="3600" dirty="0" err="1">
                <a:latin typeface="Arial CE" panose="020B0604020202020204" pitchFamily="34" charset="-18"/>
              </a:rPr>
              <a:t>tic</a:t>
            </a:r>
            <a:endParaRPr lang="sk-SK" sz="3600" dirty="0">
              <a:latin typeface="Arial CE" panose="020B0604020202020204" pitchFamily="34" charset="-18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3600" dirty="0">
                <a:latin typeface="Arial CE" panose="020B0604020202020204" pitchFamily="34" charset="-18"/>
              </a:rPr>
              <a:t>   output = (</a:t>
            </a:r>
            <a:r>
              <a:rPr lang="sk-SK" sz="3600" dirty="0" err="1">
                <a:latin typeface="Arial CE" panose="020B0604020202020204" pitchFamily="34" charset="-18"/>
              </a:rPr>
              <a:t>apple</a:t>
            </a:r>
            <a:r>
              <a:rPr lang="sk-SK" sz="3600" dirty="0">
                <a:latin typeface="Arial CE" panose="020B0604020202020204" pitchFamily="34" charset="-18"/>
              </a:rPr>
              <a:t> + </a:t>
            </a:r>
            <a:r>
              <a:rPr lang="sk-SK" sz="3600" dirty="0" err="1">
                <a:latin typeface="Arial CE" panose="020B0604020202020204" pitchFamily="34" charset="-18"/>
              </a:rPr>
              <a:t>orange</a:t>
            </a:r>
            <a:r>
              <a:rPr lang="sk-SK" sz="3600" dirty="0">
                <a:latin typeface="Arial CE" panose="020B0604020202020204" pitchFamily="34" charset="-18"/>
              </a:rPr>
              <a:t>)/2</a:t>
            </a:r>
            <a:r>
              <a:rPr lang="en-GB" sz="3600" dirty="0">
                <a:latin typeface="Arial CE" panose="020B0604020202020204" pitchFamily="34" charset="-18"/>
              </a:rPr>
              <a:t>;</a:t>
            </a:r>
            <a:endParaRPr lang="sk-SK" sz="3600" dirty="0">
              <a:latin typeface="Arial CE" panose="020B0604020202020204" pitchFamily="34" charset="-18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3600" dirty="0" err="1">
                <a:latin typeface="Arial CE" panose="020B0604020202020204" pitchFamily="34" charset="-18"/>
              </a:rPr>
              <a:t>toc</a:t>
            </a:r>
            <a:endParaRPr lang="sk-SK" sz="3600" dirty="0">
              <a:latin typeface="Arial CE" panose="020B0604020202020204" pitchFamily="34" charset="-18"/>
            </a:endParaRPr>
          </a:p>
          <a:p>
            <a:pPr marL="0" indent="0">
              <a:spcBef>
                <a:spcPts val="1800"/>
              </a:spcBef>
              <a:buNone/>
            </a:pPr>
            <a:endParaRPr lang="sk-SK" sz="3600" dirty="0">
              <a:latin typeface="Arial CE" panose="020B0604020202020204" pitchFamily="34" charset="-18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sk-SK" sz="3600" dirty="0">
                <a:latin typeface="Arial CE" panose="020B0604020202020204" pitchFamily="34" charset="-18"/>
              </a:rPr>
              <a:t>Funguje za podmienky, že rozmery oboch obrazov sú rovnako veľké.</a:t>
            </a:r>
          </a:p>
          <a:p>
            <a:pPr marL="0" indent="0">
              <a:buNone/>
            </a:pPr>
            <a:endParaRPr lang="sk-SK" sz="4000" dirty="0">
              <a:latin typeface="Arial CE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066415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Optimalizácia výkonu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83981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Rýchle vektorové a maticové operácie</a:t>
            </a: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Pomalé cykly</a:t>
            </a:r>
          </a:p>
          <a:p>
            <a:pPr>
              <a:spcBef>
                <a:spcPts val="1800"/>
              </a:spcBef>
            </a:pP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Ako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vektorizovať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kód: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https://uk.mathworks.com/help/matlab/matlab_prog/vectorization.html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01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Súradnicový systém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endParaRPr lang="sk-SK" sz="55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42</a:t>
            </a:fld>
            <a:endParaRPr lang="en-US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906" y="1935480"/>
            <a:ext cx="9248287" cy="42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23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Obraz ako matica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51784"/>
          </a:xfrm>
        </p:spPr>
        <p:txBody>
          <a:bodyPr>
            <a:normAutofit/>
          </a:bodyPr>
          <a:lstStyle/>
          <a:p>
            <a:endParaRPr lang="sk-SK" sz="4400" dirty="0">
              <a:latin typeface="+mj-lt"/>
            </a:endParaRPr>
          </a:p>
          <a:p>
            <a:endParaRPr lang="sk-SK" sz="4400" dirty="0">
              <a:latin typeface="+mj-lt"/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43</a:t>
            </a:fld>
            <a:endParaRPr lang="en-US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" y="2187333"/>
            <a:ext cx="9192296" cy="3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1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dirty="0"/>
              <a:t>Triedy (typy) dát obrazu</a:t>
            </a:r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44" y="1013392"/>
            <a:ext cx="7597512" cy="5382302"/>
          </a:xfrm>
          <a:prstGeom prst="rect">
            <a:avLst/>
          </a:prstGeom>
        </p:spPr>
      </p:pic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3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dirty="0"/>
              <a:t>Zmena triedy dát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45</a:t>
            </a:fld>
            <a:endParaRPr lang="en-US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62" y="1484313"/>
            <a:ext cx="3442476" cy="48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65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dirty="0"/>
              <a:t>Zmena triedy dát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46</a:t>
            </a:fld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67808"/>
          </a:xfrm>
        </p:spPr>
        <p:txBody>
          <a:bodyPr>
            <a:noAutofit/>
          </a:bodyPr>
          <a:lstStyle/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Obraz </a:t>
            </a:r>
            <a:r>
              <a:rPr lang="sk-SK" sz="36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je RGB obraz</a:t>
            </a: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Príkaz g = rgb2gray(f) z neho urobí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šedoúrovňový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obraz s kladnými hodnotami od 0 do 255</a:t>
            </a: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Príkaz k =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(g) konvertuje obraz </a:t>
            </a:r>
            <a:r>
              <a:rPr lang="sk-SK" sz="36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na hodnoty s dvojitou presnosťou</a:t>
            </a: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Príkaz t = uint8(k) konvertuje obraz </a:t>
            </a:r>
            <a:r>
              <a:rPr lang="sk-SK" sz="36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na obraz s kladnými hodnotami od 0 do 255</a:t>
            </a:r>
          </a:p>
        </p:txBody>
      </p:sp>
    </p:spTree>
    <p:extLst>
      <p:ext uri="{BB962C8B-B14F-4D97-AF65-F5344CB8AC3E}">
        <p14:creationId xmlns:p14="http://schemas.microsoft.com/office/powerpoint/2010/main" val="140184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M-</a:t>
            </a:r>
            <a:r>
              <a:rPr lang="sk-SK" sz="5400" dirty="0" err="1"/>
              <a:t>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67808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+mj-lt"/>
              </a:rPr>
              <a:t>Ukladajú sa ako </a:t>
            </a:r>
            <a:r>
              <a:rPr lang="sk-SK" sz="4000" dirty="0" err="1">
                <a:latin typeface="+mj-lt"/>
              </a:rPr>
              <a:t>meno.m</a:t>
            </a:r>
            <a:r>
              <a:rPr lang="sk-SK" sz="4000" dirty="0">
                <a:latin typeface="+mj-lt"/>
              </a:rPr>
              <a:t> a editujú sa v editore </a:t>
            </a:r>
            <a:r>
              <a:rPr lang="sk-SK" sz="4000" dirty="0" err="1">
                <a:latin typeface="+mj-lt"/>
              </a:rPr>
              <a:t>MATLABu</a:t>
            </a:r>
            <a:endParaRPr lang="sk-SK" sz="4000" dirty="0">
              <a:latin typeface="+mj-lt"/>
            </a:endParaRPr>
          </a:p>
          <a:p>
            <a:r>
              <a:rPr lang="sk-SK" sz="4000" dirty="0">
                <a:latin typeface="+mj-lt"/>
              </a:rPr>
              <a:t>Súčasťou m-</a:t>
            </a:r>
            <a:r>
              <a:rPr lang="sk-SK" sz="4000" dirty="0" err="1">
                <a:latin typeface="+mj-lt"/>
              </a:rPr>
              <a:t>file</a:t>
            </a:r>
            <a:r>
              <a:rPr lang="sk-SK" sz="4000" dirty="0">
                <a:latin typeface="+mj-lt"/>
              </a:rPr>
              <a:t> je: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47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48" y="3577180"/>
            <a:ext cx="6305128" cy="2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4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Riadok definície funkcie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51784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+mj-lt"/>
              </a:rPr>
              <a:t>Píše sa nasledovne:</a:t>
            </a:r>
          </a:p>
          <a:p>
            <a:endParaRPr lang="sk-SK" sz="4000" dirty="0">
              <a:latin typeface="+mj-lt"/>
            </a:endParaRPr>
          </a:p>
          <a:p>
            <a:r>
              <a:rPr lang="sk-SK" sz="4000" dirty="0">
                <a:latin typeface="+mj-lt"/>
              </a:rPr>
              <a:t>Napr. funkcia súčtu a súčinu 2 obrazov</a:t>
            </a:r>
          </a:p>
          <a:p>
            <a:endParaRPr lang="sk-SK" sz="4000" dirty="0">
              <a:latin typeface="+mj-lt"/>
            </a:endParaRPr>
          </a:p>
          <a:p>
            <a:r>
              <a:rPr lang="sk-SK" sz="4000" dirty="0">
                <a:latin typeface="+mj-lt"/>
              </a:rPr>
              <a:t>Volanie funkcie:</a:t>
            </a:r>
          </a:p>
          <a:p>
            <a:endParaRPr lang="sk-SK" sz="4000" dirty="0">
              <a:latin typeface="+mj-lt"/>
            </a:endParaRPr>
          </a:p>
          <a:p>
            <a:endParaRPr lang="sk-SK" sz="4000" dirty="0">
              <a:latin typeface="+mj-lt"/>
            </a:endParaRPr>
          </a:p>
          <a:p>
            <a:endParaRPr lang="sk-SK" sz="4400" dirty="0">
              <a:latin typeface="+mj-lt"/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48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5454857" cy="4536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149080"/>
            <a:ext cx="5233714" cy="472114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679762"/>
            <a:ext cx="4349143" cy="4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04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Riadok H1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49</a:t>
            </a:fld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+mj-lt"/>
              </a:rPr>
              <a:t>Je to textový riadok hneď po riadku definície funkcie, ktorý obsahuje </a:t>
            </a:r>
            <a:r>
              <a:rPr lang="sk-SK" sz="4000" dirty="0" err="1">
                <a:latin typeface="+mj-lt"/>
              </a:rPr>
              <a:t>jednodu-chý</a:t>
            </a:r>
            <a:r>
              <a:rPr lang="sk-SK" sz="4000" dirty="0">
                <a:latin typeface="+mj-lt"/>
              </a:rPr>
              <a:t> komentár o činnosti funkcie, napr.</a:t>
            </a:r>
          </a:p>
          <a:p>
            <a:endParaRPr lang="sk-SK" sz="4000" dirty="0">
              <a:latin typeface="+mj-lt"/>
            </a:endParaRPr>
          </a:p>
          <a:p>
            <a:r>
              <a:rPr lang="sk-SK" sz="4000" dirty="0">
                <a:latin typeface="+mj-lt"/>
              </a:rPr>
              <a:t>Riadok H1 sa objaví po zadaní príkazu</a:t>
            </a:r>
          </a:p>
          <a:p>
            <a:endParaRPr lang="sk-SK" sz="4000" dirty="0">
              <a:latin typeface="+mj-lt"/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" y="4005064"/>
            <a:ext cx="8624572" cy="435086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2" y="5517232"/>
            <a:ext cx="3648857" cy="4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Úvod do MATLAB-u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0" y="1673423"/>
            <a:ext cx="9144000" cy="4457355"/>
          </a:xfrm>
        </p:spPr>
        <p:txBody>
          <a:bodyPr>
            <a:normAutofit/>
          </a:bodyPr>
          <a:lstStyle/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list</a:t>
            </a:r>
          </a:p>
          <a:p>
            <a:pPr marL="0" indent="0">
              <a:buNone/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http://www.mathworks.com/help/matlab/functionlist.html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http://www.mathworks.com/help/pdf_doc/matlab/getstarted.pdf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91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Ostatné časti M-</a:t>
            </a:r>
            <a:r>
              <a:rPr lang="sk-SK" sz="5400" dirty="0" err="1"/>
              <a:t>filu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50</a:t>
            </a:fld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6237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600" b="1" dirty="0" err="1">
                <a:latin typeface="+mj-lt"/>
              </a:rPr>
              <a:t>Help</a:t>
            </a:r>
            <a:r>
              <a:rPr lang="sk-SK" sz="3600" b="1" dirty="0">
                <a:latin typeface="+mj-lt"/>
              </a:rPr>
              <a:t> text </a:t>
            </a:r>
            <a:r>
              <a:rPr lang="sk-SK" sz="3600" dirty="0">
                <a:latin typeface="+mj-lt"/>
              </a:rPr>
              <a:t>nasleduje za riadkom H1 do prvého vykonateľného príkazu, pričom každý riadok začína %</a:t>
            </a:r>
          </a:p>
          <a:p>
            <a:pPr>
              <a:spcBef>
                <a:spcPts val="1800"/>
              </a:spcBef>
            </a:pPr>
            <a:r>
              <a:rPr lang="sk-SK" sz="3600" b="1" dirty="0">
                <a:latin typeface="+mj-lt"/>
              </a:rPr>
              <a:t>Telo funkcie </a:t>
            </a:r>
            <a:r>
              <a:rPr lang="sk-SK" sz="3600" dirty="0">
                <a:latin typeface="+mj-lt"/>
              </a:rPr>
              <a:t>obsahuje MATLAB-</a:t>
            </a:r>
            <a:r>
              <a:rPr lang="sk-SK" sz="3600" dirty="0" err="1">
                <a:latin typeface="+mj-lt"/>
              </a:rPr>
              <a:t>ovský</a:t>
            </a:r>
            <a:r>
              <a:rPr lang="sk-SK" sz="3600" dirty="0">
                <a:latin typeface="+mj-lt"/>
              </a:rPr>
              <a:t> kód</a:t>
            </a:r>
          </a:p>
          <a:p>
            <a:pPr>
              <a:spcBef>
                <a:spcPts val="1800"/>
              </a:spcBef>
            </a:pPr>
            <a:r>
              <a:rPr lang="sk-SK" sz="3600" b="1" dirty="0" err="1">
                <a:latin typeface="+mj-lt"/>
              </a:rPr>
              <a:t>Komentárové</a:t>
            </a:r>
            <a:r>
              <a:rPr lang="sk-SK" sz="3600" b="1" dirty="0">
                <a:latin typeface="+mj-lt"/>
              </a:rPr>
              <a:t> riadky </a:t>
            </a:r>
            <a:r>
              <a:rPr lang="sk-SK" sz="3600" dirty="0">
                <a:latin typeface="+mj-lt"/>
              </a:rPr>
              <a:t>– všetky, ktoré sa začínajú % a nie sú súčasťou H1 a </a:t>
            </a:r>
            <a:r>
              <a:rPr lang="sk-SK" sz="3600" dirty="0" err="1">
                <a:latin typeface="+mj-lt"/>
              </a:rPr>
              <a:t>Help</a:t>
            </a:r>
            <a:endParaRPr lang="sk-SK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14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936104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Aritmetické operátory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51</a:t>
            </a:fld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407827"/>
            <a:ext cx="9252520" cy="56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 err="1"/>
              <a:t>Toolboxy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839816"/>
          </a:xfrm>
        </p:spPr>
        <p:txBody>
          <a:bodyPr>
            <a:normAutofit/>
          </a:bodyPr>
          <a:lstStyle/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Aquisition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Toolbox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Image Processing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Toolbox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Computer Vision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Toolbox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Toolbox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Toolbox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...</a:t>
            </a:r>
          </a:p>
          <a:p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631832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Image Processing </a:t>
            </a:r>
            <a:r>
              <a:rPr lang="sk-SK" sz="5400" dirty="0" err="1"/>
              <a:t>Toolbox</a:t>
            </a:r>
            <a:endParaRPr lang="sk-SK" sz="5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558"/>
          <a:stretch/>
        </p:blipFill>
        <p:spPr>
          <a:xfrm>
            <a:off x="-1" y="1844825"/>
            <a:ext cx="914400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Prostredie MATLAB-u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05" y="1385409"/>
            <a:ext cx="7307790" cy="54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Prostredie MATLAB-u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Základy počítačovej grafiky a spracovanie obrazu 2021/2022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2" y="0"/>
            <a:ext cx="1512168" cy="1338957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44617"/>
            <a:ext cx="9144000" cy="48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7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B9B74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1773</TotalTime>
  <Words>1558</Words>
  <Application>Microsoft Office PowerPoint</Application>
  <PresentationFormat>Prezentácia na obrazovke (4:3)</PresentationFormat>
  <Paragraphs>294</Paragraphs>
  <Slides>51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7" baseType="lpstr">
      <vt:lpstr>Arial CE</vt:lpstr>
      <vt:lpstr>Calibri</vt:lpstr>
      <vt:lpstr>Constantia</vt:lpstr>
      <vt:lpstr>Courier New</vt:lpstr>
      <vt:lpstr>Wingdings 2</vt:lpstr>
      <vt:lpstr>Flow</vt:lpstr>
      <vt:lpstr>Základy počítačovej grafiky  a spracovania obrazu</vt:lpstr>
      <vt:lpstr>Cvičenia – obrazárska časť</vt:lpstr>
      <vt:lpstr>Úvod do MATLAB-u</vt:lpstr>
      <vt:lpstr>Úvod do MATLAB-u</vt:lpstr>
      <vt:lpstr>Úvod do MATLAB-u</vt:lpstr>
      <vt:lpstr>Toolboxy</vt:lpstr>
      <vt:lpstr>Image Processing Toolbox</vt:lpstr>
      <vt:lpstr>Prostredie MATLAB-u</vt:lpstr>
      <vt:lpstr>Prostredie MATLAB-u</vt:lpstr>
      <vt:lpstr>Help v MATLAB-e</vt:lpstr>
      <vt:lpstr>Command window</vt:lpstr>
      <vt:lpstr>Command Window</vt:lpstr>
      <vt:lpstr>Command Window</vt:lpstr>
      <vt:lpstr>Vektory v MATLAB-e</vt:lpstr>
      <vt:lpstr>Vektory v MATLAB-e</vt:lpstr>
      <vt:lpstr>Matice v MATLAB-e</vt:lpstr>
      <vt:lpstr>Matice v MATLAB-e</vt:lpstr>
      <vt:lpstr>Operácie</vt:lpstr>
      <vt:lpstr>Operácie II</vt:lpstr>
      <vt:lpstr>Indexovanie matice</vt:lpstr>
      <vt:lpstr>Úloha na indexáciu 1</vt:lpstr>
      <vt:lpstr>Úloha na indexáciu 1</vt:lpstr>
      <vt:lpstr>Úloha na indexáciu 2</vt:lpstr>
      <vt:lpstr>Úloha na indexáciu 2</vt:lpstr>
      <vt:lpstr>Názvy premenných</vt:lpstr>
      <vt:lpstr>Logické operátory</vt:lpstr>
      <vt:lpstr>Riadiace príkazy</vt:lpstr>
      <vt:lpstr>Timing</vt:lpstr>
      <vt:lpstr>Alokácia premenných</vt:lpstr>
      <vt:lpstr>MATLAB vektorizácia</vt:lpstr>
      <vt:lpstr>MATLAB vektorizácia</vt:lpstr>
      <vt:lpstr>Obrazy</vt:lpstr>
      <vt:lpstr>Obrazy II</vt:lpstr>
      <vt:lpstr>Obrazy III</vt:lpstr>
      <vt:lpstr>Import a export obrazu</vt:lpstr>
      <vt:lpstr>Import a export obrazu II</vt:lpstr>
      <vt:lpstr>Sčítanie dvoch obrazov</vt:lpstr>
      <vt:lpstr>Sčítanie dvoch obrazov II</vt:lpstr>
      <vt:lpstr>Sčítanie dvoch obrazov III</vt:lpstr>
      <vt:lpstr>Sčítanie dvoch obrazov IV</vt:lpstr>
      <vt:lpstr>Optimalizácia výkonu</vt:lpstr>
      <vt:lpstr>Súradnicový systém</vt:lpstr>
      <vt:lpstr>Obraz ako matica</vt:lpstr>
      <vt:lpstr>Triedy (typy) dát obrazu</vt:lpstr>
      <vt:lpstr>Zmena triedy dát</vt:lpstr>
      <vt:lpstr>Zmena triedy dát</vt:lpstr>
      <vt:lpstr>M-file</vt:lpstr>
      <vt:lpstr>Riadok definície funkcie</vt:lpstr>
      <vt:lpstr>Riadok H1</vt:lpstr>
      <vt:lpstr>Ostatné časti M-filu</vt:lpstr>
      <vt:lpstr>Aritmetické operátory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fadsgasga</dc:title>
  <dc:creator>julia</dc:creator>
  <cp:lastModifiedBy>nirv ana</cp:lastModifiedBy>
  <cp:revision>133</cp:revision>
  <dcterms:created xsi:type="dcterms:W3CDTF">2015-07-27T05:27:08Z</dcterms:created>
  <dcterms:modified xsi:type="dcterms:W3CDTF">2021-11-07T18:04:14Z</dcterms:modified>
</cp:coreProperties>
</file>