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0780F4C-C191-489F-8011-FB772080B47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0096896F-7365-46BF-A086-2FBF421B35E3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</a:t>
            </a:r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to </a:t>
            </a:r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edit </a:t>
            </a:r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the </a:t>
            </a:r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title </a:t>
            </a:r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text </a:t>
            </a:r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form</a:t>
            </a:r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at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7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8F97D8BD-B7DE-4937-B35D-061FF6378D9B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Playing Atari with Deep Reinforcement Learning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Playing Atari with Deep Reinforcement Learning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rcRect l="17148" t="20560" r="18198" b="47988"/>
          <a:stretch/>
        </p:blipFill>
        <p:spPr>
          <a:xfrm>
            <a:off x="531360" y="1646280"/>
            <a:ext cx="6031080" cy="3200040"/>
          </a:xfrm>
          <a:prstGeom prst="rect">
            <a:avLst/>
          </a:prstGeom>
          <a:ln>
            <a:noFill/>
          </a:ln>
        </p:spPr>
      </p:pic>
      <p:sp>
        <p:nvSpPr>
          <p:cNvPr id="184" name="TextShape 2"/>
          <p:cNvSpPr txBox="1"/>
          <p:nvPr/>
        </p:nvSpPr>
        <p:spPr>
          <a:xfrm>
            <a:off x="6562440" y="2140920"/>
            <a:ext cx="2869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Fixed Replay Memory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 million experiences)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Line 3"/>
          <p:cNvSpPr/>
          <p:nvPr/>
        </p:nvSpPr>
        <p:spPr>
          <a:xfrm flipH="1">
            <a:off x="5212080" y="3474720"/>
            <a:ext cx="1350360" cy="274320"/>
          </a:xfrm>
          <a:prstGeom prst="line">
            <a:avLst/>
          </a:prstGeom>
          <a:ln w="1908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Shape 4"/>
          <p:cNvSpPr txBox="1"/>
          <p:nvPr/>
        </p:nvSpPr>
        <p:spPr>
          <a:xfrm>
            <a:off x="6583680" y="3017520"/>
            <a:ext cx="29260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 using small batch randomly sampled from replay memory (32 samples)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Line 5"/>
          <p:cNvSpPr/>
          <p:nvPr/>
        </p:nvSpPr>
        <p:spPr>
          <a:xfrm flipH="1" flipV="1">
            <a:off x="3936960" y="2169000"/>
            <a:ext cx="2630520" cy="91440"/>
          </a:xfrm>
          <a:prstGeom prst="line">
            <a:avLst/>
          </a:prstGeom>
          <a:ln w="1908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TextShape 6"/>
          <p:cNvSpPr txBox="1"/>
          <p:nvPr/>
        </p:nvSpPr>
        <p:spPr>
          <a:xfrm>
            <a:off x="6583680" y="4206240"/>
            <a:ext cx="2926080" cy="87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 gradient descent step (baby step)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Line 7"/>
          <p:cNvSpPr/>
          <p:nvPr/>
        </p:nvSpPr>
        <p:spPr>
          <a:xfrm flipH="1" flipV="1">
            <a:off x="5943600" y="4297680"/>
            <a:ext cx="640080" cy="91440"/>
          </a:xfrm>
          <a:prstGeom prst="line">
            <a:avLst/>
          </a:prstGeom>
          <a:ln w="1908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Shape 8"/>
          <p:cNvSpPr txBox="1"/>
          <p:nvPr/>
        </p:nvSpPr>
        <p:spPr>
          <a:xfrm>
            <a:off x="360000" y="5212080"/>
            <a:ext cx="9180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ε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Noto Sans"/>
              </a:rPr>
              <a:t>-greedy policy:  Perform random action with probability (1-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ε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Noto Sans"/>
              </a:rPr>
              <a:t>), anneal from 1.0 to 0.1 over 1 million frames.  Allow early exploration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Playing Atari with Deep Reinforcement Learning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Architecture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84x84x4 input image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Layer 1:  (16) 8x8 filters, stride 4, ReLU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Layer 2:  (32) 4x4 filters, stride 2, ReLU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Layer 3:  256 fully connected units, ReLU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Main Issue:  Make training as stable as possible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Sample randomly from large set of experiences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Effectively make samples IID again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NFQI trains on all transitions at once, highly correlated samples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One training step each action, small batch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Playing Atari with Deep Reinforcement Learning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Results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graphicFrame>
        <p:nvGraphicFramePr>
          <p:cNvPr id="195" name="Table 3"/>
          <p:cNvGraphicFramePr/>
          <p:nvPr/>
        </p:nvGraphicFramePr>
        <p:xfrm>
          <a:off x="822960" y="2651760"/>
          <a:ext cx="6858000" cy="3412080"/>
        </p:xfrm>
        <a:graphic>
          <a:graphicData uri="http://schemas.openxmlformats.org/drawingml/2006/table">
            <a:tbl>
              <a:tblPr/>
              <a:tblGrid>
                <a:gridCol w="1638720"/>
                <a:gridCol w="1302840"/>
                <a:gridCol w="1516680"/>
                <a:gridCol w="1027080"/>
                <a:gridCol w="1372680"/>
              </a:tblGrid>
              <a:tr h="550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ting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enc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Hu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DQ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(NI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50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ako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0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Sea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280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170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0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Spa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Inva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369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581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0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20.4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04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470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Improvements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Major moving parts: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Deep-Q Learning Algorithm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Human-Level Control through Deep Reinforcement Learning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Deep Reinforcement Learning with Double Q-Learning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Replay Memory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Prioritized Experience Replay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Network Architecture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Dueling Network Architectures for Deep Reinforcement Learning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Agent(s)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Asynchronous Methods for Deep Reinforcement Learning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Human-Level Control through Deep Reinforcement Learning (Mnih 2015)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i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Nature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version of DQN</a:t>
            </a:r>
            <a:endParaRPr b="1" i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Network has additional layers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Introduction of target Q-network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Overview of Literature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Main DQN Papers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Medium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(2013) “Playing Atari with Deep Reinforcement Learning,”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NIPS Workshop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(2015) “Human-Level Control through Deep Reinforcement Learning,”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Nature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(2015) “Deep Reinforcement Learning with Double Q-Learning,”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AAAI Conference on AI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(2016) “Prioritized Experience Replay,”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ICLR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(2016) “Dueling Network Architectures for Deep Reinforcement Learning,”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arXiv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(2016) “Asynchronous Methods for Deep Reinforcement Learning,”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ICML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Medium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Related Literature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(2005) “Neural Fitted Q Iteration—First Experiences with a Data Efficient Neural Reinforcement Learning Method,”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ECML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(2012) “Imagenet Classification with Deep Convolutional Neural Networks,”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NIPS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27" name="Line 4"/>
          <p:cNvSpPr/>
          <p:nvPr/>
        </p:nvSpPr>
        <p:spPr>
          <a:xfrm flipH="1" flipV="1">
            <a:off x="4846320" y="3017520"/>
            <a:ext cx="457200" cy="457200"/>
          </a:xfrm>
          <a:prstGeom prst="line">
            <a:avLst/>
          </a:prstGeom>
          <a:ln w="2916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5"/>
          <p:cNvSpPr/>
          <p:nvPr/>
        </p:nvSpPr>
        <p:spPr>
          <a:xfrm flipH="1">
            <a:off x="4839480" y="2651760"/>
            <a:ext cx="464040" cy="0"/>
          </a:xfrm>
          <a:prstGeom prst="line">
            <a:avLst/>
          </a:prstGeom>
          <a:ln w="2916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Markov Decision Process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60000" y="1980000"/>
            <a:ext cx="508896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Markov Decision Process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Set of states: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={s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1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 s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2,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...s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}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Set of actions: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A={a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1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 a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2,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...a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}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Transition model: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T=P(s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t+1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|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,a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)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i="1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Markov assumption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i="1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Not necessarily deterministic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May not have (model-free RL)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Reward function: R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,a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)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760720" y="2468880"/>
            <a:ext cx="640080" cy="640080"/>
          </a:xfrm>
          <a:prstGeom prst="ellipse">
            <a:avLst/>
          </a:prstGeom>
          <a:solidFill>
            <a:srgbClr val="729fc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7772400" y="2468880"/>
            <a:ext cx="640080" cy="640080"/>
          </a:xfrm>
          <a:prstGeom prst="ellipse">
            <a:avLst/>
          </a:prstGeom>
          <a:solidFill>
            <a:srgbClr val="729fc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5760720" y="4572000"/>
            <a:ext cx="640080" cy="640080"/>
          </a:xfrm>
          <a:prstGeom prst="ellipse">
            <a:avLst/>
          </a:prstGeom>
          <a:solidFill>
            <a:srgbClr val="729fc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7772400" y="4572000"/>
            <a:ext cx="640080" cy="640080"/>
          </a:xfrm>
          <a:prstGeom prst="ellipse">
            <a:avLst/>
          </a:prstGeom>
          <a:solidFill>
            <a:srgbClr val="729fc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Line 7"/>
          <p:cNvSpPr/>
          <p:nvPr/>
        </p:nvSpPr>
        <p:spPr>
          <a:xfrm>
            <a:off x="6309360" y="2560320"/>
            <a:ext cx="155448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8"/>
          <p:cNvSpPr/>
          <p:nvPr/>
        </p:nvSpPr>
        <p:spPr>
          <a:xfrm>
            <a:off x="5852160" y="3017520"/>
            <a:ext cx="0" cy="164592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9"/>
          <p:cNvSpPr/>
          <p:nvPr/>
        </p:nvSpPr>
        <p:spPr>
          <a:xfrm flipH="1">
            <a:off x="6309360" y="3017520"/>
            <a:ext cx="155448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0"/>
          <p:cNvSpPr/>
          <p:nvPr/>
        </p:nvSpPr>
        <p:spPr>
          <a:xfrm flipV="1">
            <a:off x="6309360" y="3017520"/>
            <a:ext cx="0" cy="164592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1"/>
          <p:cNvSpPr/>
          <p:nvPr/>
        </p:nvSpPr>
        <p:spPr>
          <a:xfrm>
            <a:off x="8321040" y="3017520"/>
            <a:ext cx="0" cy="164592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2"/>
          <p:cNvSpPr/>
          <p:nvPr/>
        </p:nvSpPr>
        <p:spPr>
          <a:xfrm flipH="1">
            <a:off x="6309360" y="5120640"/>
            <a:ext cx="155448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3"/>
          <p:cNvSpPr/>
          <p:nvPr/>
        </p:nvSpPr>
        <p:spPr>
          <a:xfrm flipV="1">
            <a:off x="6309360" y="3017520"/>
            <a:ext cx="1554480" cy="164592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14"/>
          <p:cNvSpPr txBox="1"/>
          <p:nvPr/>
        </p:nvSpPr>
        <p:spPr>
          <a:xfrm>
            <a:off x="6400800" y="2103120"/>
            <a:ext cx="1280160" cy="67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R=10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15"/>
          <p:cNvSpPr txBox="1"/>
          <p:nvPr/>
        </p:nvSpPr>
        <p:spPr>
          <a:xfrm>
            <a:off x="6400800" y="2614320"/>
            <a:ext cx="1280160" cy="67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R=-2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16"/>
          <p:cNvSpPr txBox="1"/>
          <p:nvPr/>
        </p:nvSpPr>
        <p:spPr>
          <a:xfrm rot="18900000">
            <a:off x="6440040" y="3449520"/>
            <a:ext cx="1280160" cy="67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R=1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17"/>
          <p:cNvSpPr txBox="1"/>
          <p:nvPr/>
        </p:nvSpPr>
        <p:spPr>
          <a:xfrm rot="18900000">
            <a:off x="7732800" y="5382360"/>
            <a:ext cx="1280160" cy="67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R=5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18"/>
          <p:cNvSpPr txBox="1"/>
          <p:nvPr/>
        </p:nvSpPr>
        <p:spPr>
          <a:xfrm rot="16200000">
            <a:off x="5147640" y="3549960"/>
            <a:ext cx="1280160" cy="67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R=-2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19"/>
          <p:cNvSpPr txBox="1"/>
          <p:nvPr/>
        </p:nvSpPr>
        <p:spPr>
          <a:xfrm rot="16200000">
            <a:off x="5604840" y="3549960"/>
            <a:ext cx="1280160" cy="67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R=6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0"/>
          <p:cNvSpPr txBox="1"/>
          <p:nvPr/>
        </p:nvSpPr>
        <p:spPr>
          <a:xfrm rot="16200000">
            <a:off x="7616520" y="3501720"/>
            <a:ext cx="1280160" cy="67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R=-8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1"/>
          <p:cNvSpPr txBox="1"/>
          <p:nvPr/>
        </p:nvSpPr>
        <p:spPr>
          <a:xfrm>
            <a:off x="6492240" y="4717440"/>
            <a:ext cx="1280160" cy="67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R=0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50" name="Line 22"/>
          <p:cNvCxnSpPr>
            <a:stCxn id="134" idx="4"/>
            <a:endCxn id="134" idx="6"/>
          </p:cNvCxnSpPr>
          <p:nvPr/>
        </p:nvCxnSpPr>
        <p:spPr>
          <a:xfrm flipV="1">
            <a:off x="8092440" y="4892040"/>
            <a:ext cx="320400" cy="320400"/>
          </a:xfrm>
          <a:prstGeom prst="straightConnector1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</p:cxn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Q Learning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Find Optimal Policy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Assume some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policy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~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π(s) =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Noto Sans"/>
              </a:rPr>
              <a:t> P(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Noto Sans"/>
              </a:rPr>
              <a:t>a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Noto Sans"/>
              </a:rPr>
              <a:t>t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= a | s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= s)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Define action-value function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Q</a:t>
            </a:r>
            <a:r>
              <a:rPr b="0" i="1" lang="en-US" sz="2200" spc="-1" strike="noStrike" baseline="33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π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(s,a)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is the expected reward for performing action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a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in state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s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, and following policy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π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in the future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Q</a:t>
            </a:r>
            <a:r>
              <a:rPr b="0" i="1" lang="en-US" sz="1600" spc="-1" strike="noStrike" baseline="33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π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(s</a:t>
            </a:r>
            <a:r>
              <a:rPr b="0" i="1" lang="en-US" sz="16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,a</a:t>
            </a:r>
            <a:r>
              <a:rPr b="0" i="1" lang="en-US" sz="16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) = E</a:t>
            </a:r>
            <a:r>
              <a:rPr b="0" i="1" lang="en-US" sz="1600" spc="-1" strike="noStrike" baseline="-33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π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{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Σ</a:t>
            </a:r>
            <a:r>
              <a:rPr b="0" i="1" lang="en-US" sz="16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γ</a:t>
            </a:r>
            <a:r>
              <a:rPr b="0" i="1" lang="en-US" sz="1600" spc="-1" strike="noStrike" baseline="33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r</a:t>
            </a:r>
            <a:r>
              <a:rPr b="0" i="1" lang="en-US" sz="16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| s</a:t>
            </a:r>
            <a:r>
              <a:rPr b="0" i="1" lang="en-US" sz="16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, a</a:t>
            </a:r>
            <a:r>
              <a:rPr b="0" i="1" lang="en-US" sz="16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} = r</a:t>
            </a:r>
            <a:r>
              <a:rPr b="0" i="1" lang="en-US" sz="20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+ 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γ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Q</a:t>
            </a:r>
            <a:r>
              <a:rPr b="0" i="1" lang="en-US" sz="2000" spc="-1" strike="noStrike" baseline="33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π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(s</a:t>
            </a:r>
            <a:r>
              <a:rPr b="0" i="1" lang="en-US" sz="20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t+1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,π(s)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)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Optimal action-value function as Bellman equation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Q*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(s,a) = R(s,a) +  γ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Σ</a:t>
            </a:r>
            <a:r>
              <a:rPr b="0" i="1" lang="en-US" sz="16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s’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T(s,a,s’) max</a:t>
            </a:r>
            <a:r>
              <a:rPr b="0" i="1" lang="en-US" sz="16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a’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(Q</a:t>
            </a:r>
            <a:r>
              <a:rPr b="0" i="1" lang="en-US" sz="1600" spc="-1" strike="noStrike" baseline="33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*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(s’,a’))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Can perform value iteration (dynamic programming) to find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Q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3" name="Formula 3"/>
              <p:cNvSpPr txBox="1"/>
              <p:nvPr/>
            </p:nvSpPr>
            <p:spPr>
              <a:xfrm>
                <a:off x="4699440" y="3606840"/>
                <a:ext cx="71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914400" y="5669280"/>
            <a:ext cx="8124480" cy="110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Atari Environment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14840" y="1920240"/>
            <a:ext cx="5828760" cy="4206240"/>
          </a:xfrm>
          <a:prstGeom prst="rect">
            <a:avLst/>
          </a:prstGeom>
          <a:ln>
            <a:noFill/>
          </a:ln>
        </p:spPr>
      </p:pic>
      <p:sp>
        <p:nvSpPr>
          <p:cNvPr id="157" name="TextShape 2"/>
          <p:cNvSpPr txBox="1"/>
          <p:nvPr/>
        </p:nvSpPr>
        <p:spPr>
          <a:xfrm>
            <a:off x="5943600" y="1980000"/>
            <a:ext cx="35964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Agent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State: seq of 4 frames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Actions: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UP, DOWN, FIRE, NOOP, etc.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Reward: points gained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Problem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HUGE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state space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84x84 greyscale image, 4 frames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|S| = 2</a:t>
            </a:r>
            <a:r>
              <a:rPr b="0" lang="en-US" sz="2000" spc="-1" strike="noStrike" baseline="33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84*84*4*256 </a:t>
            </a:r>
            <a:r>
              <a:rPr b="0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= a lot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value iteration infeasible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Neural Fitted Q Iteration (</a:t>
            </a:r>
            <a:r>
              <a:rPr b="0" i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Riedmiller, 2005</a:t>
            </a:r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)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Possible solution: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Train neural network to approximate Q(s,a) 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Riedmiller, 2005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731520" y="3108960"/>
            <a:ext cx="4014360" cy="347472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5394960" y="3657600"/>
            <a:ext cx="3847680" cy="258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Neural Fitted Q Iteration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Recall the update rule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Set loss function of neural network to MSE of TD error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L = 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[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Q(s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,a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) – (r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+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γ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 max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a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Q(s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t+1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,a))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]</a:t>
            </a:r>
            <a:r>
              <a:rPr b="0" lang="en-US" sz="3200" spc="-1" strike="noStrike" baseline="33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2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when Q(s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t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,a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t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) = r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t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+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γ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 max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a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Q(s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t+1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,a), loss is zero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731520" y="2461680"/>
            <a:ext cx="8124480" cy="110448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 rot="16200000">
            <a:off x="6172200" y="1508760"/>
            <a:ext cx="274320" cy="4572000"/>
          </a:xfrm>
          <a:custGeom>
            <a:avLst/>
            <a:gdLst/>
            <a:ahLst/>
            <a:rect l="0" t="0" r="r" b="b"/>
            <a:pathLst>
              <a:path w="764" h="12702">
                <a:moveTo>
                  <a:pt x="763" y="0"/>
                </a:moveTo>
                <a:cubicBezTo>
                  <a:pt x="572" y="0"/>
                  <a:pt x="381" y="529"/>
                  <a:pt x="381" y="1058"/>
                </a:cubicBezTo>
                <a:lnTo>
                  <a:pt x="381" y="5292"/>
                </a:lnTo>
                <a:cubicBezTo>
                  <a:pt x="381" y="5821"/>
                  <a:pt x="190" y="6350"/>
                  <a:pt x="0" y="6350"/>
                </a:cubicBezTo>
                <a:cubicBezTo>
                  <a:pt x="190" y="6350"/>
                  <a:pt x="381" y="6879"/>
                  <a:pt x="381" y="7408"/>
                </a:cubicBezTo>
                <a:lnTo>
                  <a:pt x="381" y="11642"/>
                </a:lnTo>
                <a:cubicBezTo>
                  <a:pt x="381" y="12171"/>
                  <a:pt x="572" y="12701"/>
                  <a:pt x="763" y="12701"/>
                </a:cubicBezTo>
              </a:path>
            </a:pathLst>
          </a:custGeom>
          <a:noFill/>
          <a:ln w="2916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5801040" y="3951360"/>
            <a:ext cx="1056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TD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Neural Fitted Q Iteration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Algorithm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Medium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Initialize a neural network, Q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  <a:ea typeface="源ノ角ゴシック Light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Initialize empty replay memory,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  <a:ea typeface="源ノ角ゴシック Light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Generate a set of trajectories using Q: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  <a:ea typeface="源ノ角ゴシック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elect a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=max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Q(s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,a)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  <a:ea typeface="源ノ角ゴシック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Perform a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on environment, receive reward r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  <a:ea typeface="源ノ角ゴシック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Store (s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 a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 r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 s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t+1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) in </a:t>
            </a:r>
            <a:r>
              <a:rPr b="0" i="1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  <a:ea typeface="源ノ角ゴシック Light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For each experience in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 calculate target Q value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  <a:ea typeface="源ノ角ゴシック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x = (s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 a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); 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y = r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+ 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γ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Noto Sans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max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Q(s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t+1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,a)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Train Q with training data (x, y) using backprop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Repeat steps 2 – 6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  <a:ea typeface="源ノ角ゴシック Light"/>
            </a:endParaRPr>
          </a:p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Medium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5669280" y="3657600"/>
            <a:ext cx="274320" cy="822960"/>
          </a:xfrm>
          <a:custGeom>
            <a:avLst/>
            <a:gdLst/>
            <a:ahLst/>
            <a:rect l="0" t="0" r="r" b="b"/>
            <a:pathLst>
              <a:path w="764" h="2288">
                <a:moveTo>
                  <a:pt x="0" y="2287"/>
                </a:moveTo>
                <a:cubicBezTo>
                  <a:pt x="191" y="2287"/>
                  <a:pt x="382" y="2192"/>
                  <a:pt x="382" y="2097"/>
                </a:cubicBezTo>
                <a:lnTo>
                  <a:pt x="382" y="1335"/>
                </a:lnTo>
                <a:cubicBezTo>
                  <a:pt x="382" y="1239"/>
                  <a:pt x="573" y="1144"/>
                  <a:pt x="763" y="1144"/>
                </a:cubicBezTo>
                <a:cubicBezTo>
                  <a:pt x="573" y="1144"/>
                  <a:pt x="382" y="1049"/>
                  <a:pt x="382" y="953"/>
                </a:cubicBezTo>
                <a:lnTo>
                  <a:pt x="382" y="191"/>
                </a:lnTo>
                <a:cubicBezTo>
                  <a:pt x="382" y="96"/>
                  <a:pt x="191" y="0"/>
                  <a:pt x="0" y="0"/>
                </a:cubicBezTo>
              </a:path>
            </a:pathLst>
          </a:custGeom>
          <a:noFill/>
          <a:ln w="2916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TextShape 4"/>
          <p:cNvSpPr txBox="1"/>
          <p:nvPr/>
        </p:nvSpPr>
        <p:spPr>
          <a:xfrm>
            <a:off x="6035040" y="3677400"/>
            <a:ext cx="31089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Assume network provides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 approximations of Q to get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Line 5"/>
          <p:cNvSpPr/>
          <p:nvPr/>
        </p:nvSpPr>
        <p:spPr>
          <a:xfrm flipH="1">
            <a:off x="4480560" y="5212080"/>
            <a:ext cx="822960" cy="0"/>
          </a:xfrm>
          <a:prstGeom prst="line">
            <a:avLst/>
          </a:prstGeom>
          <a:ln w="2916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6"/>
          <p:cNvSpPr txBox="1"/>
          <p:nvPr/>
        </p:nvSpPr>
        <p:spPr>
          <a:xfrm>
            <a:off x="5486400" y="5033880"/>
            <a:ext cx="31089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approximation better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Deep Q Network (</a:t>
            </a:r>
            <a:r>
              <a:rPr b="1" i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Minh 2013</a:t>
            </a:r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)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How to learn to play Atari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2194560" y="2494080"/>
            <a:ext cx="5714640" cy="3266640"/>
          </a:xfrm>
          <a:prstGeom prst="rect">
            <a:avLst/>
          </a:prstGeom>
          <a:ln>
            <a:noFill/>
          </a:ln>
        </p:spPr>
      </p:pic>
      <p:sp>
        <p:nvSpPr>
          <p:cNvPr id="176" name="TextShape 3"/>
          <p:cNvSpPr txBox="1"/>
          <p:nvPr/>
        </p:nvSpPr>
        <p:spPr>
          <a:xfrm>
            <a:off x="548640" y="3657600"/>
            <a:ext cx="1645920" cy="11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previous 4 frames* as input to the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 rot="16200000">
            <a:off x="3977640" y="4434840"/>
            <a:ext cx="274320" cy="2743200"/>
          </a:xfrm>
          <a:custGeom>
            <a:avLst/>
            <a:gdLst/>
            <a:ahLst/>
            <a:rect l="0" t="0" r="r" b="b"/>
            <a:pathLst>
              <a:path w="764" h="7622">
                <a:moveTo>
                  <a:pt x="763" y="0"/>
                </a:moveTo>
                <a:cubicBezTo>
                  <a:pt x="572" y="0"/>
                  <a:pt x="381" y="317"/>
                  <a:pt x="381" y="635"/>
                </a:cubicBezTo>
                <a:lnTo>
                  <a:pt x="381" y="3175"/>
                </a:lnTo>
                <a:cubicBezTo>
                  <a:pt x="381" y="3492"/>
                  <a:pt x="190" y="3810"/>
                  <a:pt x="0" y="3810"/>
                </a:cubicBezTo>
                <a:cubicBezTo>
                  <a:pt x="190" y="3810"/>
                  <a:pt x="381" y="4128"/>
                  <a:pt x="381" y="4445"/>
                </a:cubicBezTo>
                <a:lnTo>
                  <a:pt x="381" y="6985"/>
                </a:lnTo>
                <a:cubicBezTo>
                  <a:pt x="381" y="7303"/>
                  <a:pt x="572" y="7621"/>
                  <a:pt x="763" y="7621"/>
                </a:cubicBezTo>
              </a:path>
            </a:pathLst>
          </a:custGeom>
          <a:noFill/>
          <a:ln w="2916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 rot="16200000">
            <a:off x="6309360" y="4937760"/>
            <a:ext cx="274320" cy="1737360"/>
          </a:xfrm>
          <a:custGeom>
            <a:avLst/>
            <a:gdLst/>
            <a:ahLst/>
            <a:rect l="0" t="0" r="r" b="b"/>
            <a:pathLst>
              <a:path w="764" h="4828">
                <a:moveTo>
                  <a:pt x="763" y="0"/>
                </a:moveTo>
                <a:cubicBezTo>
                  <a:pt x="572" y="0"/>
                  <a:pt x="381" y="201"/>
                  <a:pt x="381" y="402"/>
                </a:cubicBezTo>
                <a:lnTo>
                  <a:pt x="381" y="2011"/>
                </a:lnTo>
                <a:cubicBezTo>
                  <a:pt x="381" y="2212"/>
                  <a:pt x="190" y="2413"/>
                  <a:pt x="0" y="2413"/>
                </a:cubicBezTo>
                <a:cubicBezTo>
                  <a:pt x="190" y="2413"/>
                  <a:pt x="381" y="2614"/>
                  <a:pt x="381" y="2815"/>
                </a:cubicBezTo>
                <a:lnTo>
                  <a:pt x="381" y="4424"/>
                </a:lnTo>
                <a:cubicBezTo>
                  <a:pt x="381" y="4625"/>
                  <a:pt x="572" y="4827"/>
                  <a:pt x="763" y="4827"/>
                </a:cubicBezTo>
              </a:path>
            </a:pathLst>
          </a:custGeom>
          <a:noFill/>
          <a:ln w="2916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extShape 6"/>
          <p:cNvSpPr txBox="1"/>
          <p:nvPr/>
        </p:nvSpPr>
        <p:spPr>
          <a:xfrm>
            <a:off x="2834640" y="6035040"/>
            <a:ext cx="2590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CNN – “image”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7"/>
          <p:cNvSpPr txBox="1"/>
          <p:nvPr/>
        </p:nvSpPr>
        <p:spPr>
          <a:xfrm>
            <a:off x="5577840" y="6035040"/>
            <a:ext cx="3658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FC – “image” features → Q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8"/>
          <p:cNvSpPr txBox="1"/>
          <p:nvPr/>
        </p:nvSpPr>
        <p:spPr>
          <a:xfrm>
            <a:off x="274320" y="5394960"/>
            <a:ext cx="2011680" cy="137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each frame is pixel level max of previous 2 frames; only every 4</a:t>
            </a:r>
            <a:r>
              <a:rPr b="0" lang="en-US" sz="12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frame recorded.  This is freaking hard to figure out from the Nature paper if you’re implementing this...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2017-09-04T15:53:32Z</dcterms:created>
  <dc:creator/>
  <dc:description/>
  <dc:language>en-US</dc:language>
  <cp:lastModifiedBy/>
  <dcterms:modified xsi:type="dcterms:W3CDTF">2017-09-04T21:56:13Z</dcterms:modified>
  <cp:revision>3</cp:revision>
  <dc:subject/>
  <dc:title/>
</cp:coreProperties>
</file>