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90" r:id="rId3"/>
  </p:sldMasterIdLst>
  <p:notesMasterIdLst>
    <p:notesMasterId r:id="rId15"/>
  </p:notesMasterIdLst>
  <p:sldIdLst>
    <p:sldId id="365" r:id="rId4"/>
    <p:sldId id="401" r:id="rId5"/>
    <p:sldId id="429" r:id="rId6"/>
    <p:sldId id="430" r:id="rId7"/>
    <p:sldId id="431" r:id="rId8"/>
    <p:sldId id="432" r:id="rId9"/>
    <p:sldId id="434" r:id="rId10"/>
    <p:sldId id="435" r:id="rId11"/>
    <p:sldId id="438" r:id="rId12"/>
    <p:sldId id="437" r:id="rId13"/>
    <p:sldId id="4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68CE84-9D4C-45AE-974F-61BD46C8A7F7}">
          <p14:sldIdLst>
            <p14:sldId id="365"/>
            <p14:sldId id="401"/>
            <p14:sldId id="429"/>
            <p14:sldId id="430"/>
            <p14:sldId id="431"/>
            <p14:sldId id="432"/>
            <p14:sldId id="434"/>
            <p14:sldId id="435"/>
            <p14:sldId id="438"/>
            <p14:sldId id="437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3401" autoAdjust="0"/>
  </p:normalViewPr>
  <p:slideViewPr>
    <p:cSldViewPr>
      <p:cViewPr varScale="1">
        <p:scale>
          <a:sx n="119" d="100"/>
          <a:sy n="119" d="100"/>
        </p:scale>
        <p:origin x="13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9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BE65-F92F-4BE5-A8E1-4AFC0B41BC81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6E04E-1471-464D-98BE-17EF29655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123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AD20C-54B0-486F-9AE8-C6292E12760A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D35B1-6FDD-4FBD-BBF4-C52B90CFCD8B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3FAFD-1355-4F3C-A388-B098EC4DCF4E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2C20C-8A65-4358-BBC9-F51064F91470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9A390-222A-4E6C-9D66-268CBF824735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6E07-6473-4107-95CF-24AA8BCB1D6E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D0718-51EE-4245-9C6D-A1310934DB78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9B6A3-7530-42E7-A45B-7F4CF2ED57DA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D31E-E2DC-4715-8414-4E62F979D1A5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9E33-0FAA-4E3C-BBF3-5F5CFAC4FC1E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8E9AB-59A9-4864-88CB-569242144ED8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E5A87-7A42-43FC-A0F5-0C6996F6D05B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E4C9-E7D8-4424-AB7E-631150682DA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29E1-0726-4F71-A939-C2C16BFE3539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9B49-04E7-42A6-BC40-AD587124DA09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9193-AFB6-4D43-90C0-E0E35420D047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D66E-B4D8-4F4F-8928-16D6824CD5D4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0182-4646-4CAC-83C4-C1158A73A186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B1C7-D47C-412D-B600-0BD4A882CA13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2FA-17B2-490B-B0D4-0719FCF9268B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72E2B-6D04-45DC-B26A-0E3CEA4AD503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0BD47-6BDF-483F-BD0C-29F5CC267F43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C20E-17D2-4E4E-A64C-FF303BDD8477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91F2-5305-422F-918B-2043A61EA5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D8242-E2B9-482B-9CCC-9A3E6458615B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EDB9A-F997-44DB-B19A-10255C6E463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53AD-45F5-4C5A-965D-37FCEAEE96D5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94307-07CA-4F96-B18B-5888F05CCF54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D836-E0FC-45A8-BA49-BB4BE8B9429A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892-9E74-445E-86BA-21A73A994197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FE6-5BD6-4D2B-AECC-00E1B692012C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01C8-9A55-4679-B021-33BE88BDF22D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2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061-7249-4D63-812F-5F788127445D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9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EC389-E18C-4602-915B-F024BDB61761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EE7D-F7F7-498D-B182-7A76B66C26D6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85C-FBC2-4A26-81FC-F31C49622F05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AEE0-D1E8-4076-93EC-9A9275493DA5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B82-4103-4CD4-A503-ABCD7F8A6DDA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7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78D634-C1D7-47D7-BD0E-1078EC7D1116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2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4E73-F550-4F43-86B3-0A0AC5300135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1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16F1-E104-4C5F-AF59-DE2AAE251106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289B-3845-4789-8EDF-CDDEB9AD0D4B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D0EC9-00AD-4B82-8971-D4A7771905BD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0624B-7102-4AAC-8A08-69A65156A3FA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F2FF-88A2-40BF-9652-DC6EC6BC3102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F4BE-BD6A-4ED2-A474-EE11E0B1D80B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A7F3D-F011-42B2-A578-DF3AB333D013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4396E-35C8-4B42-AA0D-728E85F3A83E}" type="datetime1">
              <a:rPr lang="en-US" smtClean="0"/>
              <a:pPr/>
              <a:t>4/30/19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Arial Black" pitchFamily="34" charset="0"/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hlink"/>
                </a:solidFill>
                <a:latin typeface="+mn-lt"/>
                <a:cs typeface="+mn-cs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  <a:cs typeface="+mn-cs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2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77D7130B-B41A-48D2-86AE-655B1B12C669}" type="datetime1">
              <a:rPr lang="en-US" smtClean="0"/>
              <a:pPr/>
              <a:t>4/30/19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742A55-EFF8-4F8A-85D8-5EAC2DF71DE9}" type="datetime1">
              <a:rPr lang="en-US" smtClean="0"/>
              <a:pPr>
                <a:defRPr/>
              </a:pPr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FF16AF-60B7-4C8A-B0A0-97304EDDD802}" type="slidenum">
              <a:rPr lang="he-IL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7130B-B41A-48D2-86AE-655B1B12C669}" type="datetime1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E6E70-4911-45FB-AAAA-168031483F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758952"/>
            <a:ext cx="9180512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Computer &amp; Information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2961" y="4455621"/>
            <a:ext cx="75438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Practical session no. 7</a:t>
            </a:r>
          </a:p>
          <a:p>
            <a:pPr algn="ctr"/>
            <a:r>
              <a:rPr lang="en-US" dirty="0"/>
              <a:t>social engineering</a:t>
            </a:r>
          </a:p>
          <a:p>
            <a:pPr algn="ctr"/>
            <a:r>
              <a:rPr lang="en-US" sz="1900" dirty="0"/>
              <a:t>Credential Harvesting &amp; PASSWORD Cracking</a:t>
            </a:r>
          </a:p>
        </p:txBody>
      </p:sp>
    </p:spTree>
    <p:extLst>
      <p:ext uri="{BB962C8B-B14F-4D97-AF65-F5344CB8AC3E}">
        <p14:creationId xmlns:p14="http://schemas.microsoft.com/office/powerpoint/2010/main" val="172551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the Ripper </a:t>
            </a:r>
            <a:r>
              <a:rPr lang="mr-IN" dirty="0"/>
              <a:t>–</a:t>
            </a:r>
            <a:r>
              <a:rPr lang="en-US" dirty="0"/>
              <a:t>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John could operate with custom dictionary using --wordlist flag 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The word list format is a single word at every line within the dictionary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365"/>
            <a:ext cx="9144000" cy="2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Exercise – 25.05.2019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Download </a:t>
            </a:r>
            <a:r>
              <a:rPr lang="en-US" sz="2600" dirty="0" err="1"/>
              <a:t>passwd</a:t>
            </a:r>
            <a:r>
              <a:rPr lang="en-US" sz="2600" dirty="0"/>
              <a:t> and shadow files from </a:t>
            </a:r>
            <a:r>
              <a:rPr lang="en-US" sz="2600" dirty="0" err="1"/>
              <a:t>moodle</a:t>
            </a:r>
            <a:endParaRPr lang="en-US" sz="2600" dirty="0"/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Use john in order to crack the passwords</a:t>
            </a:r>
            <a:endParaRPr lang="en-US" sz="2200" dirty="0"/>
          </a:p>
          <a:p>
            <a:pPr marL="1257300" lvl="2" indent="-342900"/>
            <a:r>
              <a:rPr lang="en-US" sz="2000" dirty="0"/>
              <a:t>Write the passwords to txt file</a:t>
            </a:r>
          </a:p>
          <a:p>
            <a:pPr marL="1257300" lvl="2" indent="-342900"/>
            <a:r>
              <a:rPr lang="en-US" sz="2000" dirty="0"/>
              <a:t>Did you successfully cracked all the passwords?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Create a dictionary contains dates in the following format </a:t>
            </a:r>
            <a:r>
              <a:rPr lang="en-US" sz="2600" dirty="0" err="1"/>
              <a:t>day.month.year</a:t>
            </a:r>
            <a:r>
              <a:rPr lang="en-US" sz="2600" dirty="0"/>
              <a:t> (e.g., 1.1.2000)</a:t>
            </a:r>
          </a:p>
          <a:p>
            <a:pPr marL="1257300" lvl="2" indent="-342900"/>
            <a:r>
              <a:rPr lang="en-US" sz="2000" dirty="0"/>
              <a:t>you can use simple bash code to do so (http://</a:t>
            </a:r>
            <a:r>
              <a:rPr lang="en-US" sz="2000" dirty="0" err="1"/>
              <a:t>tldp.org</a:t>
            </a:r>
            <a:r>
              <a:rPr lang="en-US" sz="2000" dirty="0"/>
              <a:t>/HOWTO/Bash-Prog-Intro-HOWTO-7.html)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Crack the remaining password using the dictionary</a:t>
            </a:r>
          </a:p>
          <a:p>
            <a:pPr marL="457200" lvl="1" indent="0">
              <a:buNone/>
            </a:pPr>
            <a:r>
              <a:rPr lang="en-US" sz="2600" dirty="0"/>
              <a:t>(*)</a:t>
            </a:r>
            <a:r>
              <a:rPr lang="en-US" sz="2400" dirty="0"/>
              <a:t> Run SET in order to clone </a:t>
            </a:r>
            <a:r>
              <a:rPr lang="en-US" sz="2400" b="1" dirty="0"/>
              <a:t>Facebook</a:t>
            </a:r>
            <a:r>
              <a:rPr lang="en-US" sz="2400" dirty="0"/>
              <a:t> and try login to the site from your host machine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/>
              <a:t>Psychological manipulation of people into performing actions or divulging confidential information (from Wikipedia)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Different attack vectors</a:t>
            </a:r>
          </a:p>
          <a:p>
            <a:pPr lvl="1"/>
            <a:r>
              <a:rPr lang="en-US" sz="2000" dirty="0"/>
              <a:t>Phishing/Spear phishing</a:t>
            </a:r>
          </a:p>
          <a:p>
            <a:pPr lvl="1"/>
            <a:r>
              <a:rPr lang="en-US" sz="2000" dirty="0"/>
              <a:t>Drive by installations/download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3400" b="1" dirty="0"/>
              <a:t>An important aspect of organization security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600" dirty="0"/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86403" cy="1450757"/>
          </a:xfrm>
        </p:spPr>
        <p:txBody>
          <a:bodyPr/>
          <a:lstStyle/>
          <a:p>
            <a:r>
              <a:rPr lang="en-US" dirty="0"/>
              <a:t>Social Engineering Toolkit (SET)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An open-source Python-driven tool aimed at penetration testing around Social-Engineering (i.e., perform attacks against the human element)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SET Attack Vectors</a:t>
            </a:r>
          </a:p>
          <a:p>
            <a:pPr marL="635508" lvl="1" indent="-342900"/>
            <a:r>
              <a:rPr lang="en-US" sz="2000" b="1" dirty="0"/>
              <a:t>Spear Phishing </a:t>
            </a:r>
            <a:r>
              <a:rPr lang="en-US" sz="2000" dirty="0"/>
              <a:t>– Spoofs or utilizes already established email addresses to do spear-phishing attacks with file format attack vectors</a:t>
            </a:r>
          </a:p>
          <a:p>
            <a:pPr marL="635508" lvl="1" indent="-342900"/>
            <a:r>
              <a:rPr lang="en-US" sz="2000" b="1" dirty="0"/>
              <a:t>Web Attacks </a:t>
            </a:r>
            <a:r>
              <a:rPr lang="en-US" sz="2000" dirty="0"/>
              <a:t>– Multiple attack vectors including java applet, man left in the middle, and the credential harvester</a:t>
            </a:r>
          </a:p>
          <a:p>
            <a:pPr marL="635508" lvl="1" indent="-342900"/>
            <a:r>
              <a:rPr lang="en-US" sz="2000" b="1" dirty="0"/>
              <a:t>Malicious USB/DVD/CD</a:t>
            </a:r>
            <a:r>
              <a:rPr lang="en-US" sz="2000" dirty="0"/>
              <a:t> – Auto-run creation, allows you to deploy MSF payloads in a simple auto-run </a:t>
            </a:r>
          </a:p>
          <a:p>
            <a:pPr marL="635508" lvl="1" indent="-342900"/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86403" cy="1450757"/>
          </a:xfrm>
        </p:spPr>
        <p:txBody>
          <a:bodyPr/>
          <a:lstStyle/>
          <a:p>
            <a:r>
              <a:rPr lang="en-US" dirty="0"/>
              <a:t>SET - Credential Harvester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Allows to clone a website and rewrite the post parameters to intercept credentials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Redirects victim back to the original site to make it seem less conspicuous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 be used in wide-scale harvesting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Creates reports in HTML and XML formats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35508" lvl="1" indent="-342900"/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22960" y="2708920"/>
            <a:ext cx="7586403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Credential Harvester</a:t>
            </a:r>
          </a:p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679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86403" cy="1450757"/>
          </a:xfrm>
        </p:spPr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The process of recovering passwords from data that have been stored or transmitted by a computer system (e.g., </a:t>
            </a:r>
            <a:r>
              <a:rPr lang="en-US" sz="2600" dirty="0" err="1"/>
              <a:t>etc</a:t>
            </a:r>
            <a:r>
              <a:rPr lang="en-US" sz="2600" dirty="0"/>
              <a:t>/</a:t>
            </a:r>
            <a:r>
              <a:rPr lang="en-US" sz="2600" dirty="0" err="1"/>
              <a:t>passwd</a:t>
            </a:r>
            <a:r>
              <a:rPr lang="en-US" sz="2600" dirty="0"/>
              <a:t> and </a:t>
            </a:r>
            <a:r>
              <a:rPr lang="en-US" sz="2600" dirty="0" err="1"/>
              <a:t>etc</a:t>
            </a:r>
            <a:r>
              <a:rPr lang="en-US" sz="2600" dirty="0"/>
              <a:t>/shadow files)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The purpose of password cracking is to gain unauthorized access to a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Common approaches:</a:t>
            </a:r>
          </a:p>
          <a:p>
            <a:pPr lvl="2"/>
            <a:r>
              <a:rPr lang="en-US" sz="2000" dirty="0"/>
              <a:t>Brute-force</a:t>
            </a:r>
          </a:p>
          <a:p>
            <a:pPr lvl="2"/>
            <a:r>
              <a:rPr lang="en-US" sz="2000" dirty="0"/>
              <a:t>Dictionary attack</a:t>
            </a:r>
          </a:p>
          <a:p>
            <a:pPr lvl="2"/>
            <a:r>
              <a:rPr lang="en-US" sz="2000" dirty="0"/>
              <a:t>Rainbow tables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35508" lvl="1" indent="-342900"/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– John the Ripper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John the Ripper is one of the most popular (and open source) password cracking tool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Combines a number of password crackers into one package</a:t>
            </a:r>
          </a:p>
          <a:p>
            <a:pPr marL="1257300" lvl="2" indent="-342900"/>
            <a:r>
              <a:rPr lang="en-US" sz="2000" dirty="0"/>
              <a:t>Single Cracker </a:t>
            </a:r>
            <a:r>
              <a:rPr lang="mr-IN" sz="2000" dirty="0"/>
              <a:t>–</a:t>
            </a:r>
            <a:r>
              <a:rPr lang="en-US" sz="2000" dirty="0"/>
              <a:t> Cracking passwords using the default dictionary</a:t>
            </a:r>
          </a:p>
          <a:p>
            <a:pPr marL="1257300" lvl="2" indent="-342900"/>
            <a:r>
              <a:rPr lang="en-US" sz="2000" dirty="0"/>
              <a:t>Incremental Cracker </a:t>
            </a:r>
            <a:r>
              <a:rPr lang="mr-IN" sz="2000" dirty="0"/>
              <a:t>–</a:t>
            </a:r>
            <a:r>
              <a:rPr lang="en-US" sz="2000" dirty="0"/>
              <a:t> Smart brute-force attack</a:t>
            </a:r>
          </a:p>
          <a:p>
            <a:pPr marL="1257300" lvl="2" indent="-342900"/>
            <a:r>
              <a:rPr lang="en-US" sz="2000" dirty="0"/>
              <a:t>Custom dictionary attack</a:t>
            </a:r>
          </a:p>
          <a:p>
            <a:pPr marL="1257300" lvl="2" indent="-342900"/>
            <a:r>
              <a:rPr lang="en-US" sz="2000" dirty="0"/>
              <a:t>Allows to add rules to generate bigger dictionaries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Auto-detects password hash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– John the Ripper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Before we can start cracking </a:t>
            </a:r>
            <a:r>
              <a:rPr lang="en-US" sz="2600" dirty="0" err="1"/>
              <a:t>passwd</a:t>
            </a:r>
            <a:r>
              <a:rPr lang="en-US" sz="2600" dirty="0"/>
              <a:t> files with john we should unshadow the shadow file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The </a:t>
            </a:r>
            <a:r>
              <a:rPr lang="en-US" sz="2600" i="1" dirty="0"/>
              <a:t>unshadow</a:t>
            </a:r>
            <a:r>
              <a:rPr lang="en-US" sz="2600" dirty="0"/>
              <a:t> utility combines the password hash stored in the /</a:t>
            </a:r>
            <a:r>
              <a:rPr lang="en-US" sz="2600" dirty="0" err="1"/>
              <a:t>etc</a:t>
            </a:r>
            <a:r>
              <a:rPr lang="en-US" sz="2600" dirty="0"/>
              <a:t>/shadow file with the content of the /</a:t>
            </a:r>
            <a:r>
              <a:rPr lang="en-US" sz="2600" dirty="0" err="1"/>
              <a:t>etc</a:t>
            </a:r>
            <a:r>
              <a:rPr lang="en-US" sz="2600" dirty="0"/>
              <a:t>/</a:t>
            </a:r>
            <a:r>
              <a:rPr lang="en-US" sz="2600" dirty="0" err="1"/>
              <a:t>passwd</a:t>
            </a:r>
            <a:r>
              <a:rPr lang="en-US" sz="2600" dirty="0"/>
              <a:t> file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Reminder –  ’&gt;’ is the redirect shell operator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" b="23234"/>
          <a:stretch/>
        </p:blipFill>
        <p:spPr>
          <a:xfrm>
            <a:off x="0" y="4869160"/>
            <a:ext cx="9036496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the Ripper </a:t>
            </a:r>
            <a:r>
              <a:rPr lang="mr-IN" dirty="0"/>
              <a:t>–</a:t>
            </a:r>
            <a:r>
              <a:rPr lang="en-US" dirty="0"/>
              <a:t>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The following command will start john in hybrid mode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First john try to guess passwords using the single cracker module (using default dictionary)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After john use the incremental cracker (could take long time)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/>
              <a:t>Note </a:t>
            </a:r>
            <a:r>
              <a:rPr lang="mr-IN" sz="2600" dirty="0"/>
              <a:t>–</a:t>
            </a:r>
            <a:r>
              <a:rPr lang="en-US" sz="2600" dirty="0"/>
              <a:t> You can stop and restart john at any time, the cracked passwords are stored in </a:t>
            </a:r>
            <a:r>
              <a:rPr lang="en-US" sz="2600" b="1" dirty="0"/>
              <a:t>~/.john/</a:t>
            </a:r>
            <a:r>
              <a:rPr lang="en-US" sz="2600" b="1" dirty="0" err="1"/>
              <a:t>john.pot</a:t>
            </a:r>
            <a:endParaRPr lang="en-US" sz="2600" b="1" dirty="0"/>
          </a:p>
          <a:p>
            <a:pPr marL="914400" lvl="1" indent="-457200">
              <a:buFont typeface="Arial" charset="0"/>
              <a:buChar char="•"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5546365"/>
            <a:ext cx="9144000" cy="3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4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32820</TotalTime>
  <Words>538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Wingdings</vt:lpstr>
      <vt:lpstr>Theme1</vt:lpstr>
      <vt:lpstr>Office Theme</vt:lpstr>
      <vt:lpstr>Retrospect</vt:lpstr>
      <vt:lpstr>Computer &amp; Information Security</vt:lpstr>
      <vt:lpstr>What is social engineering?</vt:lpstr>
      <vt:lpstr>Social Engineering Toolkit (SET)</vt:lpstr>
      <vt:lpstr>SET - Credential Harvester</vt:lpstr>
      <vt:lpstr>PowerPoint Presentation</vt:lpstr>
      <vt:lpstr>Password Cracking</vt:lpstr>
      <vt:lpstr>Password Cracking – John the Ripper</vt:lpstr>
      <vt:lpstr>Password Cracking – John the Ripper</vt:lpstr>
      <vt:lpstr>John the Ripper – Basic Commands</vt:lpstr>
      <vt:lpstr>John the Ripper – Basic Commands</vt:lpstr>
      <vt:lpstr>Exercise – 25.05.2019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</dc:title>
  <dc:creator>Eitan Menahem</dc:creator>
  <cp:lastModifiedBy>Ron Bitton</cp:lastModifiedBy>
  <cp:revision>597</cp:revision>
  <dcterms:created xsi:type="dcterms:W3CDTF">2009-05-03T10:46:20Z</dcterms:created>
  <dcterms:modified xsi:type="dcterms:W3CDTF">2019-04-30T08:19:04Z</dcterms:modified>
</cp:coreProperties>
</file>