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790" r:id="rId3"/>
  </p:sldMasterIdLst>
  <p:notesMasterIdLst>
    <p:notesMasterId r:id="rId45"/>
  </p:notesMasterIdLst>
  <p:sldIdLst>
    <p:sldId id="365" r:id="rId4"/>
    <p:sldId id="429" r:id="rId5"/>
    <p:sldId id="453" r:id="rId6"/>
    <p:sldId id="520" r:id="rId7"/>
    <p:sldId id="539" r:id="rId8"/>
    <p:sldId id="540" r:id="rId9"/>
    <p:sldId id="521" r:id="rId10"/>
    <p:sldId id="522" r:id="rId11"/>
    <p:sldId id="523" r:id="rId12"/>
    <p:sldId id="454" r:id="rId13"/>
    <p:sldId id="524" r:id="rId14"/>
    <p:sldId id="525" r:id="rId15"/>
    <p:sldId id="541" r:id="rId16"/>
    <p:sldId id="526" r:id="rId17"/>
    <p:sldId id="527" r:id="rId18"/>
    <p:sldId id="542" r:id="rId19"/>
    <p:sldId id="546" r:id="rId20"/>
    <p:sldId id="550" r:id="rId21"/>
    <p:sldId id="551" r:id="rId22"/>
    <p:sldId id="552" r:id="rId23"/>
    <p:sldId id="528" r:id="rId24"/>
    <p:sldId id="543" r:id="rId25"/>
    <p:sldId id="517" r:id="rId26"/>
    <p:sldId id="529" r:id="rId27"/>
    <p:sldId id="530" r:id="rId28"/>
    <p:sldId id="518" r:id="rId29"/>
    <p:sldId id="531" r:id="rId30"/>
    <p:sldId id="544" r:id="rId31"/>
    <p:sldId id="545" r:id="rId32"/>
    <p:sldId id="549" r:id="rId33"/>
    <p:sldId id="532" r:id="rId34"/>
    <p:sldId id="533" r:id="rId35"/>
    <p:sldId id="547" r:id="rId36"/>
    <p:sldId id="534" r:id="rId37"/>
    <p:sldId id="553" r:id="rId38"/>
    <p:sldId id="554" r:id="rId39"/>
    <p:sldId id="548" r:id="rId40"/>
    <p:sldId id="519" r:id="rId41"/>
    <p:sldId id="536" r:id="rId42"/>
    <p:sldId id="537" r:id="rId43"/>
    <p:sldId id="55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68CE84-9D4C-45AE-974F-61BD46C8A7F7}">
          <p14:sldIdLst>
            <p14:sldId id="365"/>
            <p14:sldId id="429"/>
            <p14:sldId id="453"/>
            <p14:sldId id="520"/>
            <p14:sldId id="539"/>
            <p14:sldId id="540"/>
            <p14:sldId id="521"/>
            <p14:sldId id="522"/>
            <p14:sldId id="523"/>
            <p14:sldId id="454"/>
            <p14:sldId id="524"/>
            <p14:sldId id="525"/>
            <p14:sldId id="541"/>
            <p14:sldId id="526"/>
            <p14:sldId id="527"/>
            <p14:sldId id="542"/>
            <p14:sldId id="546"/>
            <p14:sldId id="550"/>
            <p14:sldId id="551"/>
            <p14:sldId id="552"/>
            <p14:sldId id="528"/>
            <p14:sldId id="543"/>
            <p14:sldId id="517"/>
            <p14:sldId id="529"/>
            <p14:sldId id="530"/>
            <p14:sldId id="518"/>
            <p14:sldId id="531"/>
            <p14:sldId id="544"/>
            <p14:sldId id="545"/>
            <p14:sldId id="549"/>
            <p14:sldId id="532"/>
            <p14:sldId id="533"/>
            <p14:sldId id="547"/>
            <p14:sldId id="534"/>
            <p14:sldId id="553"/>
            <p14:sldId id="554"/>
            <p14:sldId id="548"/>
            <p14:sldId id="519"/>
            <p14:sldId id="536"/>
            <p14:sldId id="537"/>
            <p14:sldId id="5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autoAdjust="0"/>
    <p:restoredTop sz="92231" autoAdjust="0"/>
  </p:normalViewPr>
  <p:slideViewPr>
    <p:cSldViewPr>
      <p:cViewPr varScale="1">
        <p:scale>
          <a:sx n="104" d="100"/>
          <a:sy n="104" d="100"/>
        </p:scale>
        <p:origin x="1446" y="96"/>
      </p:cViewPr>
      <p:guideLst>
        <p:guide orient="horz" pos="2160"/>
        <p:guide pos="2880"/>
      </p:guideLst>
    </p:cSldViewPr>
  </p:slideViewPr>
  <p:outlineViewPr>
    <p:cViewPr>
      <p:scale>
        <a:sx n="33" d="100"/>
        <a:sy n="33" d="100"/>
      </p:scale>
      <p:origin x="48" y="1894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06BE65-F92F-4BE5-A8E1-4AFC0B41BC81}" type="datetimeFigureOut">
              <a:rPr lang="en-US" smtClean="0"/>
              <a:pPr/>
              <a:t>10-Jun-19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6E04E-1471-464D-98BE-17EF296557D3}" type="slidenum">
              <a:rPr lang="en-US" smtClean="0"/>
              <a:pPr/>
              <a:t>‹#›</a:t>
            </a:fld>
            <a:endParaRPr lang="en-US"/>
          </a:p>
        </p:txBody>
      </p:sp>
    </p:spTree>
    <p:extLst>
      <p:ext uri="{BB962C8B-B14F-4D97-AF65-F5344CB8AC3E}">
        <p14:creationId xmlns:p14="http://schemas.microsoft.com/office/powerpoint/2010/main" val="325584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רו</a:t>
            </a:r>
            <a:r>
              <a:rPr lang="he-IL" baseline="0" dirty="0" smtClean="0"/>
              <a:t>ב ההתקפות היום עברו להתקפה בה </a:t>
            </a:r>
            <a:r>
              <a:rPr lang="he-IL" baseline="0" dirty="0" err="1" smtClean="0"/>
              <a:t>הכל</a:t>
            </a:r>
            <a:r>
              <a:rPr lang="he-IL" baseline="0" dirty="0" smtClean="0"/>
              <a:t> תקין אבל התוצאה הסופית שלה תהיה לא לגיטימית. </a:t>
            </a:r>
          </a:p>
          <a:p>
            <a:pPr algn="r" rtl="1"/>
            <a:r>
              <a:rPr lang="he-IL" baseline="0" dirty="0" smtClean="0"/>
              <a:t>למשל: 1. בהתקנת תוסף </a:t>
            </a:r>
            <a:r>
              <a:rPr lang="he-IL" baseline="0" dirty="0" err="1" smtClean="0"/>
              <a:t>לפרוקסי</a:t>
            </a:r>
            <a:r>
              <a:rPr lang="he-IL" baseline="0" dirty="0" smtClean="0"/>
              <a:t>, משנים את ההגדרות </a:t>
            </a:r>
            <a:r>
              <a:rPr lang="he-IL" baseline="0" dirty="0" err="1" smtClean="0"/>
              <a:t>ברג'יסטרי</a:t>
            </a:r>
            <a:r>
              <a:rPr lang="he-IL" baseline="0" dirty="0" smtClean="0"/>
              <a:t> כדי שהתקשורת תעבור דרך </a:t>
            </a:r>
            <a:r>
              <a:rPr lang="he-IL" baseline="0" dirty="0" err="1" smtClean="0"/>
              <a:t>הפרוקסי</a:t>
            </a:r>
            <a:r>
              <a:rPr lang="he-IL" baseline="0" dirty="0" smtClean="0"/>
              <a:t>. זה לגיטימי</a:t>
            </a:r>
          </a:p>
          <a:p>
            <a:pPr algn="r" rtl="1"/>
            <a:r>
              <a:rPr lang="he-IL" baseline="0" dirty="0" smtClean="0"/>
              <a:t>אבל ישנם </a:t>
            </a:r>
            <a:r>
              <a:rPr lang="he-IL" baseline="0" dirty="0" err="1" smtClean="0"/>
              <a:t>מלוורים</a:t>
            </a:r>
            <a:r>
              <a:rPr lang="he-IL" baseline="0" dirty="0" smtClean="0"/>
              <a:t> שעושים בדיוק את אותם השינויים כדי שהתקשורת תעבור דרכם. </a:t>
            </a:r>
          </a:p>
          <a:p>
            <a:pPr algn="r" rtl="1"/>
            <a:r>
              <a:rPr lang="he-IL" baseline="0" dirty="0" smtClean="0"/>
              <a:t>2. גוגל דואג להוסיף משימה מתוזמנת אוטומטית במערכת שתבדוק עדכונים של גוגל כרום. </a:t>
            </a:r>
          </a:p>
          <a:p>
            <a:pPr algn="r" rtl="1"/>
            <a:r>
              <a:rPr lang="he-IL" baseline="0" dirty="0" smtClean="0"/>
              <a:t>גם </a:t>
            </a:r>
            <a:r>
              <a:rPr lang="he-IL" baseline="0" dirty="0" err="1" smtClean="0"/>
              <a:t>המלוורים</a:t>
            </a:r>
            <a:r>
              <a:rPr lang="he-IL" baseline="0" dirty="0" smtClean="0"/>
              <a:t> משתמשים במשימה הזאת. הם פשוט משנים את הפקודה שהיא מריצה או יוצרים אותה עם שינוי ממש קטן וזניח בשם ככה שלא ישימו לב. </a:t>
            </a:r>
          </a:p>
          <a:p>
            <a:pPr algn="r" rtl="1"/>
            <a:r>
              <a:rPr lang="he-IL" baseline="0" dirty="0" smtClean="0"/>
              <a:t>3. תוכנות מסוימות כמו </a:t>
            </a:r>
            <a:r>
              <a:rPr lang="he-IL" baseline="0" dirty="0" err="1" smtClean="0"/>
              <a:t>ספוטיפיי</a:t>
            </a:r>
            <a:r>
              <a:rPr lang="he-IL" baseline="0" dirty="0" smtClean="0"/>
              <a:t> מותקנות ככה שברגע שהמחשב עולה היא תרוץ. </a:t>
            </a:r>
          </a:p>
          <a:p>
            <a:pPr algn="r" rtl="1"/>
            <a:r>
              <a:rPr lang="he-IL" baseline="0" dirty="0" err="1" smtClean="0"/>
              <a:t>מלוורים</a:t>
            </a:r>
            <a:r>
              <a:rPr lang="he-IL" baseline="0" dirty="0" smtClean="0"/>
              <a:t> משתמשים בתכונה הזאת כדי להעלות בכל הדלקה של המחשב באופן אוטומטי. </a:t>
            </a:r>
          </a:p>
        </p:txBody>
      </p:sp>
      <p:sp>
        <p:nvSpPr>
          <p:cNvPr id="4" name="Slide Number Placeholder 3"/>
          <p:cNvSpPr>
            <a:spLocks noGrp="1"/>
          </p:cNvSpPr>
          <p:nvPr>
            <p:ph type="sldNum" sz="quarter" idx="10"/>
          </p:nvPr>
        </p:nvSpPr>
        <p:spPr/>
        <p:txBody>
          <a:bodyPr/>
          <a:lstStyle/>
          <a:p>
            <a:fld id="{7706E04E-1471-464D-98BE-17EF296557D3}" type="slidenum">
              <a:rPr lang="en-US" smtClean="0"/>
              <a:pPr/>
              <a:t>6</a:t>
            </a:fld>
            <a:endParaRPr lang="en-US"/>
          </a:p>
        </p:txBody>
      </p:sp>
    </p:spTree>
    <p:extLst>
      <p:ext uri="{BB962C8B-B14F-4D97-AF65-F5344CB8AC3E}">
        <p14:creationId xmlns:p14="http://schemas.microsoft.com/office/powerpoint/2010/main" val="3942281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זה מריץ בסביבה וירטואלית. </a:t>
            </a:r>
          </a:p>
          <a:p>
            <a:pPr algn="r" rtl="1"/>
            <a:r>
              <a:rPr lang="he-IL" dirty="0" smtClean="0"/>
              <a:t>זה בעצם חוקר שנכתב בקוד. </a:t>
            </a:r>
          </a:p>
          <a:p>
            <a:pPr algn="r" rtl="1"/>
            <a:r>
              <a:rPr lang="he-IL" dirty="0" smtClean="0"/>
              <a:t>הבעיה: זה מריץ</a:t>
            </a:r>
            <a:r>
              <a:rPr lang="he-IL" baseline="0" dirty="0" smtClean="0"/>
              <a:t> את </a:t>
            </a:r>
            <a:r>
              <a:rPr lang="he-IL" baseline="0" dirty="0" err="1" smtClean="0"/>
              <a:t>המלוור</a:t>
            </a:r>
            <a:r>
              <a:rPr lang="he-IL" baseline="0" dirty="0" smtClean="0"/>
              <a:t> על זמן שאול. </a:t>
            </a:r>
          </a:p>
          <a:p>
            <a:pPr algn="r" rtl="1"/>
            <a:r>
              <a:rPr lang="he-IL" baseline="0" dirty="0" err="1" smtClean="0"/>
              <a:t>מלוור</a:t>
            </a:r>
            <a:r>
              <a:rPr lang="he-IL" baseline="0" dirty="0" smtClean="0"/>
              <a:t> שמריץ </a:t>
            </a:r>
            <a:r>
              <a:rPr lang="he-IL" baseline="0" dirty="0" err="1" smtClean="0"/>
              <a:t>פיבונאצ'י</a:t>
            </a:r>
            <a:r>
              <a:rPr lang="he-IL" baseline="0" dirty="0" smtClean="0"/>
              <a:t> כדי להעביר את הזמן יתחמק מ-</a:t>
            </a:r>
            <a:r>
              <a:rPr lang="en-US" baseline="0" dirty="0" err="1" smtClean="0"/>
              <a:t>couckoo</a:t>
            </a:r>
            <a:r>
              <a:rPr lang="he-IL" baseline="0" dirty="0" smtClean="0"/>
              <a:t> (</a:t>
            </a:r>
            <a:r>
              <a:rPr lang="en-US" baseline="0" dirty="0" smtClean="0"/>
              <a:t>time to live</a:t>
            </a:r>
            <a:r>
              <a:rPr lang="he-IL" baseline="0" dirty="0" smtClean="0"/>
              <a:t>) </a:t>
            </a:r>
          </a:p>
          <a:p>
            <a:pPr algn="r" rtl="1"/>
            <a:r>
              <a:rPr lang="he-IL" baseline="0" dirty="0" err="1" smtClean="0"/>
              <a:t>הקוקובוקס</a:t>
            </a:r>
            <a:r>
              <a:rPr lang="he-IL" baseline="0" dirty="0" smtClean="0"/>
              <a:t> הפך למוצר הדגל של החוקרים.</a:t>
            </a:r>
          </a:p>
          <a:p>
            <a:pPr algn="r" rtl="1"/>
            <a:r>
              <a:rPr lang="he-IL" baseline="0" dirty="0" smtClean="0"/>
              <a:t>הוא גם חכם – מוריד </a:t>
            </a:r>
            <a:r>
              <a:rPr lang="en-US" baseline="0" dirty="0" smtClean="0"/>
              <a:t>sleeps</a:t>
            </a:r>
            <a:r>
              <a:rPr lang="he-IL" baseline="0" dirty="0" smtClean="0"/>
              <a:t> של </a:t>
            </a:r>
            <a:r>
              <a:rPr lang="he-IL" baseline="0" dirty="0" err="1" smtClean="0"/>
              <a:t>מלוורים</a:t>
            </a:r>
            <a:r>
              <a:rPr lang="he-IL" baseline="0" dirty="0" smtClean="0"/>
              <a:t>. </a:t>
            </a:r>
          </a:p>
          <a:p>
            <a:pPr algn="r" rtl="1"/>
            <a:r>
              <a:rPr lang="he-IL" baseline="0" dirty="0" smtClean="0"/>
              <a:t>הרבה </a:t>
            </a:r>
            <a:r>
              <a:rPr lang="he-IL" baseline="0" dirty="0" err="1" smtClean="0"/>
              <a:t>מלוורים</a:t>
            </a:r>
            <a:r>
              <a:rPr lang="he-IL" baseline="0" dirty="0" smtClean="0"/>
              <a:t> בודקים כמה ליבות יש כדי לא לרוץ אם אין יש רק ליבה אחת – סביבה וירטואלית. </a:t>
            </a:r>
          </a:p>
          <a:p>
            <a:pPr algn="r" rtl="1"/>
            <a:r>
              <a:rPr lang="he-IL" baseline="0" dirty="0" err="1" smtClean="0"/>
              <a:t>הקוקובוקס</a:t>
            </a:r>
            <a:r>
              <a:rPr lang="he-IL" baseline="0" dirty="0" smtClean="0"/>
              <a:t> כבר נבנה כך שתהיינה לו מספר ליבות כדי להפיל את </a:t>
            </a:r>
            <a:r>
              <a:rPr lang="he-IL" baseline="0" dirty="0" err="1" smtClean="0"/>
              <a:t>המלוורים</a:t>
            </a:r>
            <a:r>
              <a:rPr lang="he-IL" baseline="0" dirty="0" smtClean="0"/>
              <a:t> האלה.  </a:t>
            </a:r>
            <a:endParaRPr lang="en-US" dirty="0" smtClean="0"/>
          </a:p>
          <a:p>
            <a:pPr algn="r" rtl="1"/>
            <a:r>
              <a:rPr lang="he-IL" dirty="0" smtClean="0"/>
              <a:t>מה</a:t>
            </a:r>
            <a:r>
              <a:rPr lang="he-IL" baseline="0" dirty="0" smtClean="0"/>
              <a:t> זה </a:t>
            </a:r>
            <a:r>
              <a:rPr lang="en-US" baseline="0" dirty="0" smtClean="0"/>
              <a:t>Volatility?</a:t>
            </a:r>
          </a:p>
          <a:p>
            <a:pPr algn="r" rtl="1"/>
            <a:r>
              <a:rPr lang="he-IL" baseline="0" dirty="0" smtClean="0"/>
              <a:t>לחקור את </a:t>
            </a:r>
            <a:r>
              <a:rPr lang="he-IL" baseline="0" dirty="0" err="1" smtClean="0"/>
              <a:t>הזכרון</a:t>
            </a:r>
            <a:r>
              <a:rPr lang="he-IL" baseline="0" dirty="0" smtClean="0"/>
              <a:t> </a:t>
            </a:r>
          </a:p>
          <a:p>
            <a:pPr algn="r" rtl="1"/>
            <a:r>
              <a:rPr lang="he-IL" baseline="0" dirty="0" smtClean="0"/>
              <a:t>זה בעצם עושה </a:t>
            </a:r>
          </a:p>
          <a:p>
            <a:pPr algn="r" rtl="1"/>
            <a:r>
              <a:rPr lang="en-US" baseline="0" dirty="0" smtClean="0"/>
              <a:t>Dump</a:t>
            </a:r>
            <a:endParaRPr lang="he-IL" baseline="0" dirty="0" smtClean="0"/>
          </a:p>
          <a:p>
            <a:pPr algn="r" rtl="1"/>
            <a:r>
              <a:rPr lang="he-IL" baseline="0" dirty="0" smtClean="0"/>
              <a:t>ל-</a:t>
            </a:r>
            <a:r>
              <a:rPr lang="en-US" baseline="0" dirty="0" smtClean="0"/>
              <a:t>RAM</a:t>
            </a:r>
            <a:r>
              <a:rPr lang="he-IL" baseline="0" dirty="0" smtClean="0"/>
              <a:t>.</a:t>
            </a:r>
            <a:endParaRPr lang="en-US" baseline="0" dirty="0" smtClean="0"/>
          </a:p>
          <a:p>
            <a:pPr algn="r" rtl="1"/>
            <a:r>
              <a:rPr lang="en-US" baseline="0" dirty="0" smtClean="0"/>
              <a:t>Volatility </a:t>
            </a:r>
            <a:r>
              <a:rPr lang="he-IL" baseline="0" dirty="0" smtClean="0"/>
              <a:t>זו גם תוכנה. </a:t>
            </a:r>
          </a:p>
          <a:p>
            <a:pPr algn="r" rtl="1"/>
            <a:r>
              <a:rPr lang="he-IL" baseline="0" dirty="0" smtClean="0"/>
              <a:t>יש </a:t>
            </a:r>
            <a:r>
              <a:rPr lang="he-IL" baseline="0" dirty="0" err="1" smtClean="0"/>
              <a:t>מלוור</a:t>
            </a:r>
            <a:r>
              <a:rPr lang="he-IL" baseline="0" dirty="0" smtClean="0"/>
              <a:t> בשם </a:t>
            </a:r>
            <a:r>
              <a:rPr lang="he-IL" baseline="0" dirty="0" err="1" smtClean="0"/>
              <a:t>פאוורליקס</a:t>
            </a:r>
            <a:r>
              <a:rPr lang="he-IL" baseline="0" dirty="0" smtClean="0"/>
              <a:t> שהוא חסר קבצים. </a:t>
            </a:r>
          </a:p>
          <a:p>
            <a:pPr algn="r" rtl="1"/>
            <a:r>
              <a:rPr lang="he-IL" baseline="0" dirty="0" smtClean="0"/>
              <a:t>לא ניתן להשתמש ב-</a:t>
            </a:r>
            <a:r>
              <a:rPr lang="en-US" baseline="0" dirty="0" err="1" smtClean="0"/>
              <a:t>regshot</a:t>
            </a:r>
            <a:r>
              <a:rPr lang="he-IL" baseline="0" dirty="0" smtClean="0"/>
              <a:t>. </a:t>
            </a:r>
          </a:p>
          <a:p>
            <a:pPr algn="r" rtl="1"/>
            <a:r>
              <a:rPr lang="he-IL" baseline="0" dirty="0" smtClean="0"/>
              <a:t>מה שיעזור פה זה </a:t>
            </a:r>
            <a:r>
              <a:rPr lang="he-IL" baseline="0" dirty="0" err="1" smtClean="0"/>
              <a:t>הזכרון</a:t>
            </a:r>
            <a:r>
              <a:rPr lang="he-IL" baseline="0" dirty="0" smtClean="0"/>
              <a:t>. </a:t>
            </a:r>
          </a:p>
          <a:p>
            <a:pPr algn="r" rtl="1"/>
            <a:r>
              <a:rPr lang="he-IL" baseline="0" dirty="0" smtClean="0"/>
              <a:t>מה גודלו? כגודל של ה-</a:t>
            </a:r>
            <a:r>
              <a:rPr lang="en-US" baseline="0" dirty="0" smtClean="0"/>
              <a:t>Ram</a:t>
            </a:r>
            <a:r>
              <a:rPr lang="he-IL" baseline="0" dirty="0" smtClean="0"/>
              <a:t>.</a:t>
            </a:r>
          </a:p>
          <a:p>
            <a:pPr algn="r" rtl="1"/>
            <a:r>
              <a:rPr lang="he-IL" baseline="0" dirty="0" smtClean="0"/>
              <a:t>עושה </a:t>
            </a:r>
            <a:r>
              <a:rPr lang="en-US" baseline="0" dirty="0" smtClean="0"/>
              <a:t>snapshot</a:t>
            </a:r>
            <a:r>
              <a:rPr lang="he-IL" baseline="0" dirty="0" smtClean="0"/>
              <a:t> </a:t>
            </a:r>
            <a:r>
              <a:rPr lang="he-IL" baseline="0" dirty="0" err="1" smtClean="0"/>
              <a:t>לזכרון</a:t>
            </a:r>
            <a:endParaRPr lang="he-IL" baseline="0" dirty="0" smtClean="0"/>
          </a:p>
          <a:p>
            <a:pPr algn="r" rtl="1"/>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36</a:t>
            </a:fld>
            <a:endParaRPr lang="en-US"/>
          </a:p>
        </p:txBody>
      </p:sp>
    </p:spTree>
    <p:extLst>
      <p:ext uri="{BB962C8B-B14F-4D97-AF65-F5344CB8AC3E}">
        <p14:creationId xmlns:p14="http://schemas.microsoft.com/office/powerpoint/2010/main" val="394244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זה בעצם חוקר שנכתב בקוד. </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37</a:t>
            </a:fld>
            <a:endParaRPr lang="en-US"/>
          </a:p>
        </p:txBody>
      </p:sp>
    </p:spTree>
    <p:extLst>
      <p:ext uri="{BB962C8B-B14F-4D97-AF65-F5344CB8AC3E}">
        <p14:creationId xmlns:p14="http://schemas.microsoft.com/office/powerpoint/2010/main" val="419316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 בעצם נכנס ה-</a:t>
            </a:r>
            <a:r>
              <a:rPr lang="en-US" dirty="0" smtClean="0"/>
              <a:t>Reverse Engineering</a:t>
            </a:r>
            <a:r>
              <a:rPr lang="he-IL" dirty="0" smtClean="0"/>
              <a:t>. זה בעצם אומר תהליך של גילוי עקרונות טכנולוגים והנדסיים של מוצר דרך ניתוח המבנה שלו ואופן פעולתו.</a:t>
            </a:r>
            <a:r>
              <a:rPr lang="he-IL" baseline="0" dirty="0" smtClean="0"/>
              <a:t> בתחום הסייבר זה מסייע לאיתור באגים ופרצות אבטחה ביישומי המחשב השונים.</a:t>
            </a:r>
          </a:p>
          <a:p>
            <a:pPr algn="r" rtl="1"/>
            <a:endParaRPr lang="he-IL" dirty="0" smtClean="0"/>
          </a:p>
          <a:p>
            <a:pPr algn="r" rtl="1"/>
            <a:r>
              <a:rPr lang="he-IL" dirty="0" smtClean="0"/>
              <a:t>מתי</a:t>
            </a:r>
            <a:r>
              <a:rPr lang="he-IL" baseline="0" dirty="0" smtClean="0"/>
              <a:t> נצטרך את ה-</a:t>
            </a:r>
            <a:r>
              <a:rPr lang="en-US" baseline="0" dirty="0" smtClean="0"/>
              <a:t>Advanced?</a:t>
            </a:r>
            <a:r>
              <a:rPr lang="he-IL" baseline="0" dirty="0" smtClean="0"/>
              <a:t> תשובה: כאשר נצטרך לעשות </a:t>
            </a:r>
            <a:r>
              <a:rPr lang="en-US" baseline="0" dirty="0" smtClean="0"/>
              <a:t>unpack</a:t>
            </a:r>
            <a:r>
              <a:rPr lang="he-IL" baseline="0" dirty="0" smtClean="0"/>
              <a:t> ונרצה להשוות.</a:t>
            </a:r>
          </a:p>
          <a:p>
            <a:pPr algn="r" rtl="1"/>
            <a:r>
              <a:rPr lang="he-IL" baseline="0" dirty="0" smtClean="0"/>
              <a:t>למה </a:t>
            </a:r>
            <a:r>
              <a:rPr lang="en-US" baseline="0" dirty="0" smtClean="0"/>
              <a:t>IDA</a:t>
            </a:r>
            <a:r>
              <a:rPr lang="he-IL" baseline="0" dirty="0" smtClean="0"/>
              <a:t> לא יעזור פה? כי הוא כבר </a:t>
            </a:r>
            <a:r>
              <a:rPr lang="en-US" baseline="0" dirty="0" smtClean="0"/>
              <a:t>packed</a:t>
            </a:r>
            <a:r>
              <a:rPr lang="he-IL" baseline="0" dirty="0" smtClean="0"/>
              <a:t>. נרצה לפתוח אותו ולראות שלב שלב מה קורה.</a:t>
            </a:r>
            <a:endParaRPr lang="en-US" baseline="0" dirty="0" smtClean="0"/>
          </a:p>
        </p:txBody>
      </p:sp>
      <p:sp>
        <p:nvSpPr>
          <p:cNvPr id="4" name="Slide Number Placeholder 3"/>
          <p:cNvSpPr>
            <a:spLocks noGrp="1"/>
          </p:cNvSpPr>
          <p:nvPr>
            <p:ph type="sldNum" sz="quarter" idx="10"/>
          </p:nvPr>
        </p:nvSpPr>
        <p:spPr/>
        <p:txBody>
          <a:bodyPr/>
          <a:lstStyle/>
          <a:p>
            <a:fld id="{7706E04E-1471-464D-98BE-17EF296557D3}" type="slidenum">
              <a:rPr lang="en-US" smtClean="0"/>
              <a:pPr/>
              <a:t>39</a:t>
            </a:fld>
            <a:endParaRPr lang="en-US"/>
          </a:p>
        </p:txBody>
      </p:sp>
    </p:spTree>
    <p:extLst>
      <p:ext uri="{BB962C8B-B14F-4D97-AF65-F5344CB8AC3E}">
        <p14:creationId xmlns:p14="http://schemas.microsoft.com/office/powerpoint/2010/main" val="186561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הדיבגר</a:t>
            </a:r>
            <a:r>
              <a:rPr lang="he-IL" dirty="0" smtClean="0"/>
              <a:t> של</a:t>
            </a:r>
            <a:r>
              <a:rPr lang="he-IL" baseline="0" dirty="0" smtClean="0"/>
              <a:t> לינוקס</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40</a:t>
            </a:fld>
            <a:endParaRPr lang="en-US"/>
          </a:p>
        </p:txBody>
      </p:sp>
    </p:spTree>
    <p:extLst>
      <p:ext uri="{BB962C8B-B14F-4D97-AF65-F5344CB8AC3E}">
        <p14:creationId xmlns:p14="http://schemas.microsoft.com/office/powerpoint/2010/main" val="36984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אז</a:t>
            </a:r>
            <a:r>
              <a:rPr lang="he-IL" baseline="0" dirty="0" smtClean="0"/>
              <a:t> אם כך? למה לא להכניס לו </a:t>
            </a:r>
            <a:r>
              <a:rPr lang="he-IL" baseline="0" dirty="0" err="1" smtClean="0"/>
              <a:t>זכרון</a:t>
            </a:r>
            <a:r>
              <a:rPr lang="he-IL" baseline="0" dirty="0" smtClean="0"/>
              <a:t> כדי שיוכל למנוע התקפות?</a:t>
            </a:r>
          </a:p>
          <a:p>
            <a:pPr algn="r" rtl="1"/>
            <a:r>
              <a:rPr lang="he-IL" baseline="0" dirty="0" smtClean="0"/>
              <a:t>תשובה: זה כבר לא יהיה אנטי וירוס קטן וחמוד אלא מערכת </a:t>
            </a:r>
            <a:r>
              <a:rPr lang="en-US" baseline="0" dirty="0" smtClean="0"/>
              <a:t>Malware Detection</a:t>
            </a:r>
            <a:r>
              <a:rPr lang="he-IL" baseline="0" dirty="0" smtClean="0"/>
              <a:t> גדולה וכבדה. </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7</a:t>
            </a:fld>
            <a:endParaRPr lang="en-US"/>
          </a:p>
        </p:txBody>
      </p:sp>
    </p:spTree>
    <p:extLst>
      <p:ext uri="{BB962C8B-B14F-4D97-AF65-F5344CB8AC3E}">
        <p14:creationId xmlns:p14="http://schemas.microsoft.com/office/powerpoint/2010/main" val="168116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מסנן ג'יבריש וזבל. </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13</a:t>
            </a:fld>
            <a:endParaRPr lang="en-US"/>
          </a:p>
        </p:txBody>
      </p:sp>
    </p:spTree>
    <p:extLst>
      <p:ext uri="{BB962C8B-B14F-4D97-AF65-F5344CB8AC3E}">
        <p14:creationId xmlns:p14="http://schemas.microsoft.com/office/powerpoint/2010/main" val="85540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מה</a:t>
            </a:r>
            <a:r>
              <a:rPr lang="he-IL" baseline="0" dirty="0" smtClean="0"/>
              <a:t> זה </a:t>
            </a:r>
            <a:r>
              <a:rPr lang="en-US" baseline="0" dirty="0" smtClean="0"/>
              <a:t>PE</a:t>
            </a:r>
            <a:r>
              <a:rPr lang="he-IL" baseline="0" dirty="0" smtClean="0"/>
              <a:t>? זו תחילית של כל קובץ הרצה </a:t>
            </a:r>
            <a:r>
              <a:rPr lang="he-IL" baseline="0" dirty="0" err="1" smtClean="0"/>
              <a:t>בהקסדצימלי</a:t>
            </a:r>
            <a:r>
              <a:rPr lang="he-IL" baseline="0" dirty="0" smtClean="0"/>
              <a:t>. </a:t>
            </a:r>
          </a:p>
          <a:p>
            <a:pPr algn="r" rtl="1"/>
            <a:r>
              <a:rPr lang="he-IL" baseline="0" dirty="0" smtClean="0"/>
              <a:t>מוגדר גם כ-</a:t>
            </a:r>
            <a:r>
              <a:rPr lang="en-US" baseline="0" dirty="0" smtClean="0"/>
              <a:t>Portable Executable</a:t>
            </a:r>
            <a:r>
              <a:rPr lang="he-IL" baseline="0" dirty="0" smtClean="0"/>
              <a:t> זה קובץ הרצאה , </a:t>
            </a:r>
            <a:r>
              <a:rPr lang="en-US" baseline="0" dirty="0" smtClean="0"/>
              <a:t>DLL</a:t>
            </a:r>
            <a:r>
              <a:rPr lang="he-IL" baseline="0" dirty="0" smtClean="0"/>
              <a:t>ים שמשתמשים בהם בגרסאות של וינדוס. </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14</a:t>
            </a:fld>
            <a:endParaRPr lang="en-US"/>
          </a:p>
        </p:txBody>
      </p:sp>
    </p:spTree>
    <p:extLst>
      <p:ext uri="{BB962C8B-B14F-4D97-AF65-F5344CB8AC3E}">
        <p14:creationId xmlns:p14="http://schemas.microsoft.com/office/powerpoint/2010/main" val="355437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כאן</a:t>
            </a:r>
            <a:r>
              <a:rPr lang="he-IL" baseline="0" dirty="0" smtClean="0"/>
              <a:t> אנו צופים בעצם את ה-</a:t>
            </a:r>
            <a:r>
              <a:rPr lang="en-US" baseline="0" dirty="0" smtClean="0"/>
              <a:t>stack</a:t>
            </a:r>
            <a:r>
              <a:rPr lang="he-IL" baseline="0" dirty="0" smtClean="0"/>
              <a:t> של כל </a:t>
            </a:r>
            <a:r>
              <a:rPr lang="en-US" baseline="0" dirty="0" smtClean="0"/>
              <a:t>process</a:t>
            </a:r>
            <a:r>
              <a:rPr lang="he-IL" baseline="0" dirty="0" smtClean="0"/>
              <a:t>. </a:t>
            </a:r>
          </a:p>
          <a:p>
            <a:pPr algn="r" rtl="1"/>
            <a:r>
              <a:rPr lang="he-IL" baseline="0" dirty="0" smtClean="0"/>
              <a:t>לכל </a:t>
            </a:r>
            <a:r>
              <a:rPr lang="en-US" baseline="0" dirty="0" smtClean="0"/>
              <a:t>Process</a:t>
            </a:r>
            <a:r>
              <a:rPr lang="he-IL" baseline="0" dirty="0" smtClean="0"/>
              <a:t> יש את ה-</a:t>
            </a:r>
            <a:r>
              <a:rPr lang="en-US" baseline="0" dirty="0" smtClean="0"/>
              <a:t>stack </a:t>
            </a:r>
            <a:r>
              <a:rPr lang="he-IL" baseline="0" dirty="0" smtClean="0"/>
              <a:t>שלו. </a:t>
            </a:r>
          </a:p>
          <a:p>
            <a:pPr algn="r" rtl="1"/>
            <a:r>
              <a:rPr lang="he-IL" baseline="0" dirty="0" smtClean="0"/>
              <a:t>שימו לב לפי ה-</a:t>
            </a:r>
            <a:r>
              <a:rPr lang="en-US" baseline="0" dirty="0" smtClean="0"/>
              <a:t>Address</a:t>
            </a:r>
            <a:r>
              <a:rPr lang="he-IL" baseline="0" dirty="0" smtClean="0"/>
              <a:t> </a:t>
            </a:r>
            <a:r>
              <a:rPr lang="he-IL" baseline="0" dirty="0" err="1" smtClean="0"/>
              <a:t>הכל</a:t>
            </a:r>
            <a:r>
              <a:rPr lang="he-IL" baseline="0" dirty="0" smtClean="0"/>
              <a:t> עם 7 פתאום יש לנו 1. לא קשור. </a:t>
            </a:r>
          </a:p>
          <a:p>
            <a:pPr algn="r" rtl="1"/>
            <a:r>
              <a:rPr lang="he-IL" baseline="0" dirty="0" smtClean="0"/>
              <a:t>גם הלוקיישן שמציג שם הפונקציה והנתיב.</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30</a:t>
            </a:fld>
            <a:endParaRPr lang="en-US"/>
          </a:p>
        </p:txBody>
      </p:sp>
    </p:spTree>
    <p:extLst>
      <p:ext uri="{BB962C8B-B14F-4D97-AF65-F5344CB8AC3E}">
        <p14:creationId xmlns:p14="http://schemas.microsoft.com/office/powerpoint/2010/main" val="10964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32</a:t>
            </a:fld>
            <a:endParaRPr lang="en-US"/>
          </a:p>
        </p:txBody>
      </p:sp>
    </p:spTree>
    <p:extLst>
      <p:ext uri="{BB962C8B-B14F-4D97-AF65-F5344CB8AC3E}">
        <p14:creationId xmlns:p14="http://schemas.microsoft.com/office/powerpoint/2010/main" val="41764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dirty="0" smtClean="0"/>
              <a:t>כאן</a:t>
            </a:r>
            <a:r>
              <a:rPr lang="he-IL" baseline="0" dirty="0" smtClean="0"/>
              <a:t> ניתן לראות שדוחפים לו מידע ולא ידוע מאיפה. </a:t>
            </a:r>
            <a:endParaRPr lang="he-IL" dirty="0" smtClean="0"/>
          </a:p>
          <a:p>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33</a:t>
            </a:fld>
            <a:endParaRPr lang="en-US"/>
          </a:p>
        </p:txBody>
      </p:sp>
    </p:spTree>
    <p:extLst>
      <p:ext uri="{BB962C8B-B14F-4D97-AF65-F5344CB8AC3E}">
        <p14:creationId xmlns:p14="http://schemas.microsoft.com/office/powerpoint/2010/main" val="290168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34</a:t>
            </a:fld>
            <a:endParaRPr lang="en-US"/>
          </a:p>
        </p:txBody>
      </p:sp>
    </p:spTree>
    <p:extLst>
      <p:ext uri="{BB962C8B-B14F-4D97-AF65-F5344CB8AC3E}">
        <p14:creationId xmlns:p14="http://schemas.microsoft.com/office/powerpoint/2010/main" val="37980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הבעיה: תלוי </a:t>
            </a:r>
            <a:r>
              <a:rPr lang="he-IL" dirty="0" err="1" smtClean="0"/>
              <a:t>אינטואציה</a:t>
            </a:r>
            <a:r>
              <a:rPr lang="he-IL" dirty="0" smtClean="0"/>
              <a:t> של הטסטר.</a:t>
            </a:r>
            <a:endParaRPr lang="he-IL" dirty="0"/>
          </a:p>
        </p:txBody>
      </p:sp>
      <p:sp>
        <p:nvSpPr>
          <p:cNvPr id="4" name="Slide Number Placeholder 3"/>
          <p:cNvSpPr>
            <a:spLocks noGrp="1"/>
          </p:cNvSpPr>
          <p:nvPr>
            <p:ph type="sldNum" sz="quarter" idx="10"/>
          </p:nvPr>
        </p:nvSpPr>
        <p:spPr/>
        <p:txBody>
          <a:bodyPr/>
          <a:lstStyle/>
          <a:p>
            <a:fld id="{7706E04E-1471-464D-98BE-17EF296557D3}" type="slidenum">
              <a:rPr lang="en-US" smtClean="0"/>
              <a:pPr/>
              <a:t>35</a:t>
            </a:fld>
            <a:endParaRPr lang="en-US"/>
          </a:p>
        </p:txBody>
      </p:sp>
    </p:spTree>
    <p:extLst>
      <p:ext uri="{BB962C8B-B14F-4D97-AF65-F5344CB8AC3E}">
        <p14:creationId xmlns:p14="http://schemas.microsoft.com/office/powerpoint/2010/main" val="268665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dirty="0">
                <a:latin typeface="Times New Roman" pitchFamily="18" charset="0"/>
                <a:cs typeface="+mn-cs"/>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grpSp>
          <p:nvGrpSpPr>
            <p:cNvPr id="3"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grpSp>
      </p:grpSp>
      <p:sp>
        <p:nvSpPr>
          <p:cNvPr id="123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endParaRPr lang="en-GB"/>
          </a:p>
        </p:txBody>
      </p:sp>
      <p:sp>
        <p:nvSpPr>
          <p:cNvPr id="123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endParaRPr lang="en-GB"/>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fld id="{639AD20C-54B0-486F-9AE8-C6292E12760A}" type="datetime1">
              <a:rPr lang="en-US" smtClean="0"/>
              <a:pPr/>
              <a:t>10-Jun-19</a:t>
            </a:fld>
            <a:endParaRPr lang="en-US"/>
          </a:p>
        </p:txBody>
      </p:sp>
      <p:sp>
        <p:nvSpPr>
          <p:cNvPr id="19" name="Rectangle 17"/>
          <p:cNvSpPr>
            <a:spLocks noGrp="1" noChangeArrowheads="1"/>
          </p:cNvSpPr>
          <p:nvPr>
            <p:ph type="ftr" sz="quarter" idx="11"/>
          </p:nvPr>
        </p:nvSpPr>
        <p:spPr/>
        <p:txBody>
          <a:bodyPr/>
          <a:lstStyle>
            <a:lvl1pPr>
              <a:defRPr/>
            </a:lvl1pPr>
          </a:lstStyle>
          <a:p>
            <a:endParaRPr lang="en-US"/>
          </a:p>
        </p:txBody>
      </p:sp>
      <p:sp>
        <p:nvSpPr>
          <p:cNvPr id="20" name="Rectangle 18"/>
          <p:cNvSpPr>
            <a:spLocks noGrp="1" noChangeArrowheads="1"/>
          </p:cNvSpPr>
          <p:nvPr>
            <p:ph type="sldNum" sz="quarter" idx="12"/>
          </p:nvPr>
        </p:nvSpPr>
        <p:spPr/>
        <p:txBody>
          <a:bodyPr/>
          <a:lstStyle>
            <a:lvl1pPr>
              <a:defRPr/>
            </a:lvl1pPr>
          </a:lstStyle>
          <a:p>
            <a:fld id="{A9CE6E70-4911-45FB-AAAA-168031483F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6" name="Rectangle 16"/>
          <p:cNvSpPr>
            <a:spLocks noGrp="1" noChangeArrowheads="1"/>
          </p:cNvSpPr>
          <p:nvPr>
            <p:ph type="dt" sz="half" idx="12"/>
          </p:nvPr>
        </p:nvSpPr>
        <p:spPr>
          <a:ln/>
        </p:spPr>
        <p:txBody>
          <a:bodyPr/>
          <a:lstStyle>
            <a:lvl1pPr>
              <a:defRPr/>
            </a:lvl1pPr>
          </a:lstStyle>
          <a:p>
            <a:fld id="{9D5D35B1-6FDD-4FBD-BBF4-C52B90CFCD8B}" type="datetime1">
              <a:rPr lang="en-US" smtClean="0"/>
              <a:pPr/>
              <a:t>10-Jun-19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6" name="Rectangle 16"/>
          <p:cNvSpPr>
            <a:spLocks noGrp="1" noChangeArrowheads="1"/>
          </p:cNvSpPr>
          <p:nvPr>
            <p:ph type="dt" sz="half" idx="12"/>
          </p:nvPr>
        </p:nvSpPr>
        <p:spPr>
          <a:ln/>
        </p:spPr>
        <p:txBody>
          <a:bodyPr/>
          <a:lstStyle>
            <a:lvl1pPr>
              <a:defRPr/>
            </a:lvl1pPr>
          </a:lstStyle>
          <a:p>
            <a:fld id="{2E83FAFD-1355-4F3C-A388-B098EC4DCF4E}" type="datetime1">
              <a:rPr lang="en-US" smtClean="0"/>
              <a:pPr/>
              <a:t>10-Jun-19</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8" name="Rectangle 16"/>
          <p:cNvSpPr>
            <a:spLocks noGrp="1" noChangeArrowheads="1"/>
          </p:cNvSpPr>
          <p:nvPr>
            <p:ph type="dt" sz="half" idx="12"/>
          </p:nvPr>
        </p:nvSpPr>
        <p:spPr>
          <a:ln/>
        </p:spPr>
        <p:txBody>
          <a:bodyPr/>
          <a:lstStyle>
            <a:lvl1pPr>
              <a:defRPr/>
            </a:lvl1pPr>
          </a:lstStyle>
          <a:p>
            <a:fld id="{7282C20C-8A65-4358-BBC9-F51064F91470}" type="datetime1">
              <a:rPr lang="en-US" smtClean="0"/>
              <a:pPr/>
              <a:t>10-Jun-19</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981200"/>
            <a:ext cx="8229600" cy="3886200"/>
          </a:xfrm>
        </p:spPr>
        <p:txBody>
          <a:bodyPr/>
          <a:lstStyle/>
          <a:p>
            <a:pPr lvl="0"/>
            <a:r>
              <a:rPr lang="en-US" noProof="0"/>
              <a:t>Click icon to add table</a:t>
            </a:r>
            <a:endParaRPr lang="en-GB" noProof="0" dirty="0"/>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6" name="Rectangle 16"/>
          <p:cNvSpPr>
            <a:spLocks noGrp="1" noChangeArrowheads="1"/>
          </p:cNvSpPr>
          <p:nvPr>
            <p:ph type="dt" sz="half" idx="12"/>
          </p:nvPr>
        </p:nvSpPr>
        <p:spPr>
          <a:ln/>
        </p:spPr>
        <p:txBody>
          <a:bodyPr/>
          <a:lstStyle>
            <a:lvl1pPr>
              <a:defRPr/>
            </a:lvl1pPr>
          </a:lstStyle>
          <a:p>
            <a:fld id="{6039A390-222A-4E6C-9D66-268CBF824735}" type="datetime1">
              <a:rPr lang="en-US" smtClean="0"/>
              <a:pPr/>
              <a:t>10-Jun-19</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7" name="Rectangle 16"/>
          <p:cNvSpPr>
            <a:spLocks noGrp="1" noChangeArrowheads="1"/>
          </p:cNvSpPr>
          <p:nvPr>
            <p:ph type="dt" sz="half" idx="12"/>
          </p:nvPr>
        </p:nvSpPr>
        <p:spPr>
          <a:ln/>
        </p:spPr>
        <p:txBody>
          <a:bodyPr/>
          <a:lstStyle>
            <a:lvl1pPr>
              <a:defRPr/>
            </a:lvl1pPr>
          </a:lstStyle>
          <a:p>
            <a:fld id="{45526E07-6473-4107-95CF-24AA8BCB1D6E}" type="datetime1">
              <a:rPr lang="en-US" smtClean="0"/>
              <a:pPr/>
              <a:t>10-Jun-19</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8" name="Rectangle 16"/>
          <p:cNvSpPr>
            <a:spLocks noGrp="1" noChangeArrowheads="1"/>
          </p:cNvSpPr>
          <p:nvPr>
            <p:ph type="dt" sz="half" idx="12"/>
          </p:nvPr>
        </p:nvSpPr>
        <p:spPr>
          <a:ln/>
        </p:spPr>
        <p:txBody>
          <a:bodyPr/>
          <a:lstStyle>
            <a:lvl1pPr>
              <a:defRPr/>
            </a:lvl1pPr>
          </a:lstStyle>
          <a:p>
            <a:fld id="{509D0718-51EE-4245-9C6D-A1310934DB78}" type="datetime1">
              <a:rPr lang="en-US" smtClean="0"/>
              <a:pPr/>
              <a:t>10-Jun-19</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69D9B6A3-7530-42E7-A45B-7F4CF2ED57DA}" type="datetime1">
              <a:rPr lang="en-US" smtClean="0"/>
              <a:pPr>
                <a:defRPr/>
              </a:pPr>
              <a:t>10-Jun-19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9FD31E-E2DC-4715-8414-4E62F979D1A5}" type="slidenum">
              <a:rPr lang="he-IL"/>
              <a:pPr>
                <a:defRPr/>
              </a:pPr>
              <a:t>‹#›</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70BE9E33-0FAA-4E3C-BBF3-5F5CFAC4FC1E}" type="datetime1">
              <a:rPr lang="en-US" smtClean="0"/>
              <a:pPr>
                <a:defRPr/>
              </a:pPr>
              <a:t>10-Jun-19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18E9AB-59A9-4864-88CB-569242144ED8}" type="slidenum">
              <a:rPr lang="he-IL"/>
              <a:pPr>
                <a:defRPr/>
              </a:pPr>
              <a:t>‹#›</a:t>
            </a:fld>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36E5A87-7A42-43FC-A0F5-0C6996F6D05B}" type="datetime1">
              <a:rPr lang="en-US" smtClean="0"/>
              <a:pPr>
                <a:defRPr/>
              </a:pPr>
              <a:t>10-Jun-19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E7E4C9-E7D8-4424-AB7E-631150682DA2}" type="slidenum">
              <a:rPr lang="he-IL"/>
              <a:pPr>
                <a:defRPr/>
              </a:pPr>
              <a:t>‹#›</a:t>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6FE29E1-0726-4F71-A939-C2C16BFE3539}" type="datetime1">
              <a:rPr lang="en-US" smtClean="0"/>
              <a:pPr>
                <a:defRPr/>
              </a:pPr>
              <a:t>10-Jun-19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989B49-04E7-42A6-BC40-AD587124DA09}" type="slidenum">
              <a:rPr lang="he-IL"/>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6" name="Rectangle 16"/>
          <p:cNvSpPr>
            <a:spLocks noGrp="1" noChangeArrowheads="1"/>
          </p:cNvSpPr>
          <p:nvPr>
            <p:ph type="dt" sz="half" idx="12"/>
          </p:nvPr>
        </p:nvSpPr>
        <p:spPr>
          <a:ln/>
        </p:spPr>
        <p:txBody>
          <a:bodyPr/>
          <a:lstStyle>
            <a:lvl1pPr>
              <a:defRPr/>
            </a:lvl1pPr>
          </a:lstStyle>
          <a:p>
            <a:fld id="{23949193-AFB6-4D43-90C0-E0E35420D047}" type="datetime1">
              <a:rPr lang="en-US" smtClean="0"/>
              <a:pPr/>
              <a:t>10-Jun-19</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D4FCD66E-B4D8-4F4F-8928-16D6824CD5D4}" type="datetime1">
              <a:rPr lang="en-US" smtClean="0"/>
              <a:pPr>
                <a:defRPr/>
              </a:pPr>
              <a:t>10-Jun-19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0080182-4646-4CAC-83C4-C1158A73A186}" type="slidenum">
              <a:rPr lang="he-IL"/>
              <a:pPr>
                <a:defRPr/>
              </a:pPr>
              <a:t>‹#›</a:t>
            </a:fld>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549BB1C7-D47C-412D-B600-0BD4A882CA13}" type="datetime1">
              <a:rPr lang="en-US" smtClean="0"/>
              <a:pPr>
                <a:defRPr/>
              </a:pPr>
              <a:t>10-Jun-19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858E2FA-17B2-490B-B0D4-0719FCF9268B}" type="slidenum">
              <a:rPr lang="he-IL"/>
              <a:pPr>
                <a:defRPr/>
              </a:pPr>
              <a:t>‹#›</a:t>
            </a:fld>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272E2B-6D04-45DC-B26A-0E3CEA4AD503}" type="datetime1">
              <a:rPr lang="en-US" smtClean="0"/>
              <a:pPr>
                <a:defRPr/>
              </a:pPr>
              <a:t>10-Jun-19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EE0BD47-6BDF-483F-BD0C-29F5CC267F43}" type="slidenum">
              <a:rPr lang="he-IL"/>
              <a:pPr>
                <a:defRPr/>
              </a:pPr>
              <a:t>‹#›</a:t>
            </a:fld>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522C20E-17D2-4E4E-A64C-FF303BDD8477}" type="datetime1">
              <a:rPr lang="en-US" smtClean="0"/>
              <a:pPr>
                <a:defRPr/>
              </a:pPr>
              <a:t>10-Jun-19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0C091F2-5305-422F-918B-2043A61EA502}" type="slidenum">
              <a:rPr lang="he-IL"/>
              <a:pPr>
                <a:defRPr/>
              </a:pPr>
              <a:t>‹#›</a:t>
            </a:fld>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BD8242-E2B9-482B-9CCC-9A3E6458615B}" type="datetime1">
              <a:rPr lang="en-US" smtClean="0"/>
              <a:pPr>
                <a:defRPr/>
              </a:pPr>
              <a:t>10-Jun-19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F8EDB9A-F997-44DB-B19A-10255C6E4632}" type="slidenum">
              <a:rPr lang="he-IL"/>
              <a:pPr>
                <a:defRPr/>
              </a:pPr>
              <a:t>‹#›</a:t>
            </a:fld>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601B53AD-45F5-4C5A-965D-37FCEAEE96D5}" type="datetime1">
              <a:rPr lang="en-US" smtClean="0"/>
              <a:pPr>
                <a:defRPr/>
              </a:pPr>
              <a:t>10-Jun-19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E94307-07CA-4F96-B18B-5888F05CCF54}" type="slidenum">
              <a:rPr lang="he-IL"/>
              <a:pPr>
                <a:defRPr/>
              </a:pPr>
              <a:t>‹#›</a:t>
            </a:fld>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CD1D836-E0FC-45A8-BA49-BB4BE8B9429A}" type="datetime1">
              <a:rPr lang="en-US" smtClean="0"/>
              <a:pPr>
                <a:defRPr/>
              </a:pPr>
              <a:t>10-Jun-19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028892-9E74-445E-86BA-21A73A994197}" type="slidenum">
              <a:rPr lang="he-IL"/>
              <a:pPr>
                <a:defRPr/>
              </a:pPr>
              <a:t>‹#›</a:t>
            </a:fld>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5CFE6-5BD6-4D2B-AECC-00E1B692012C}" type="datetime1">
              <a:rPr lang="en-US" smtClean="0"/>
              <a:pPr/>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6E70-4911-45FB-AAAA-168031483F5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04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A01C8-9A55-4679-B021-33BE88BDF22D}" type="datetime1">
              <a:rPr lang="en-US" smtClean="0"/>
              <a:pPr/>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2077552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49061-7249-4D63-812F-5F788127445D}" type="datetime1">
              <a:rPr lang="en-US" smtClean="0"/>
              <a:pPr/>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6E70-4911-45FB-AAAA-168031483F5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79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6" name="Rectangle 16"/>
          <p:cNvSpPr>
            <a:spLocks noGrp="1" noChangeArrowheads="1"/>
          </p:cNvSpPr>
          <p:nvPr>
            <p:ph type="dt" sz="half" idx="12"/>
          </p:nvPr>
        </p:nvSpPr>
        <p:spPr>
          <a:ln/>
        </p:spPr>
        <p:txBody>
          <a:bodyPr/>
          <a:lstStyle>
            <a:lvl1pPr>
              <a:defRPr/>
            </a:lvl1pPr>
          </a:lstStyle>
          <a:p>
            <a:fld id="{69CEC389-E18C-4602-915B-F024BDB61761}" type="datetime1">
              <a:rPr lang="en-US" smtClean="0"/>
              <a:pPr/>
              <a:t>10-Jun-19</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AEE7D-F7F7-498D-B182-7A76B66C26D6}" type="datetime1">
              <a:rPr lang="en-US" smtClean="0"/>
              <a:pPr/>
              <a:t>10-Jun-19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31738582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D885C-FBC2-4A26-81FC-F31C49622F05}" type="datetime1">
              <a:rPr lang="en-US" smtClean="0"/>
              <a:pPr/>
              <a:t>10-Jun-19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2234579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1AEE0-D1E8-4076-93EC-9A9275493DA5}" type="datetime1">
              <a:rPr lang="en-US" smtClean="0"/>
              <a:pPr/>
              <a:t>10-Jun-19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31374247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56FB82-4103-4CD4-A503-ABCD7F8A6DDA}" type="datetime1">
              <a:rPr lang="en-US" smtClean="0"/>
              <a:pPr/>
              <a:t>10-Jun-19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18872172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578D634-C1D7-47D7-BD0E-1078EC7D1116}" type="datetime1">
              <a:rPr lang="en-US" smtClean="0"/>
              <a:pPr/>
              <a:t>10-Jun-19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CE6E70-4911-45FB-AAAA-168031483F5F}" type="slidenum">
              <a:rPr lang="en-US" smtClean="0"/>
              <a:pPr/>
              <a:t>‹#›</a:t>
            </a:fld>
            <a:endParaRPr lang="en-US"/>
          </a:p>
        </p:txBody>
      </p:sp>
    </p:spTree>
    <p:extLst>
      <p:ext uri="{BB962C8B-B14F-4D97-AF65-F5344CB8AC3E}">
        <p14:creationId xmlns:p14="http://schemas.microsoft.com/office/powerpoint/2010/main" val="1308672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44E73-F550-4F43-86B3-0A0AC5300135}" type="datetime1">
              <a:rPr lang="en-US" smtClean="0"/>
              <a:pPr/>
              <a:t>10-Jun-19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3956971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516F1-E104-4C5F-AF59-DE2AAE251106}" type="datetime1">
              <a:rPr lang="en-US" smtClean="0"/>
              <a:pPr/>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2320667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6289B-3845-4789-8EDF-CDDEB9AD0D4B}" type="datetime1">
              <a:rPr lang="en-US" smtClean="0"/>
              <a:pPr/>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E6E70-4911-45FB-AAAA-168031483F5F}" type="slidenum">
              <a:rPr lang="en-US" smtClean="0"/>
              <a:pPr/>
              <a:t>‹#›</a:t>
            </a:fld>
            <a:endParaRPr lang="en-US"/>
          </a:p>
        </p:txBody>
      </p:sp>
    </p:spTree>
    <p:extLst>
      <p:ext uri="{BB962C8B-B14F-4D97-AF65-F5344CB8AC3E}">
        <p14:creationId xmlns:p14="http://schemas.microsoft.com/office/powerpoint/2010/main" val="377601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7" name="Rectangle 16"/>
          <p:cNvSpPr>
            <a:spLocks noGrp="1" noChangeArrowheads="1"/>
          </p:cNvSpPr>
          <p:nvPr>
            <p:ph type="dt" sz="half" idx="12"/>
          </p:nvPr>
        </p:nvSpPr>
        <p:spPr>
          <a:ln/>
        </p:spPr>
        <p:txBody>
          <a:bodyPr/>
          <a:lstStyle>
            <a:lvl1pPr>
              <a:defRPr/>
            </a:lvl1pPr>
          </a:lstStyle>
          <a:p>
            <a:fld id="{26BD0EC9-00AD-4B82-8971-D4A7771905BD}" type="datetime1">
              <a:rPr lang="en-US" smtClean="0"/>
              <a:pPr/>
              <a:t>10-Jun-19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a:ln/>
        </p:spPr>
        <p:txBody>
          <a:bodyPr/>
          <a:lstStyle>
            <a:lvl1pPr>
              <a:defRPr/>
            </a:lvl1pPr>
          </a:lstStyle>
          <a:p>
            <a:endParaRPr lang="en-US"/>
          </a:p>
        </p:txBody>
      </p:sp>
      <p:sp>
        <p:nvSpPr>
          <p:cNvPr id="8"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9" name="Rectangle 16"/>
          <p:cNvSpPr>
            <a:spLocks noGrp="1" noChangeArrowheads="1"/>
          </p:cNvSpPr>
          <p:nvPr>
            <p:ph type="dt" sz="half" idx="12"/>
          </p:nvPr>
        </p:nvSpPr>
        <p:spPr>
          <a:ln/>
        </p:spPr>
        <p:txBody>
          <a:bodyPr/>
          <a:lstStyle>
            <a:lvl1pPr>
              <a:defRPr/>
            </a:lvl1pPr>
          </a:lstStyle>
          <a:p>
            <a:fld id="{F5F0624B-7102-4AAC-8A08-69A65156A3FA}" type="datetime1">
              <a:rPr lang="en-US" smtClean="0"/>
              <a:pPr/>
              <a:t>10-Jun-19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5" name="Rectangle 16"/>
          <p:cNvSpPr>
            <a:spLocks noGrp="1" noChangeArrowheads="1"/>
          </p:cNvSpPr>
          <p:nvPr>
            <p:ph type="dt" sz="half" idx="12"/>
          </p:nvPr>
        </p:nvSpPr>
        <p:spPr>
          <a:ln/>
        </p:spPr>
        <p:txBody>
          <a:bodyPr/>
          <a:lstStyle>
            <a:lvl1pPr>
              <a:defRPr/>
            </a:lvl1pPr>
          </a:lstStyle>
          <a:p>
            <a:fld id="{7220F2FF-88A2-40BF-9652-DC6EC6BC3102}" type="datetime1">
              <a:rPr lang="en-US" smtClean="0"/>
              <a:pPr/>
              <a:t>10-Jun-19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US"/>
          </a:p>
        </p:txBody>
      </p:sp>
      <p:sp>
        <p:nvSpPr>
          <p:cNvPr id="3"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4" name="Rectangle 16"/>
          <p:cNvSpPr>
            <a:spLocks noGrp="1" noChangeArrowheads="1"/>
          </p:cNvSpPr>
          <p:nvPr>
            <p:ph type="dt" sz="half" idx="12"/>
          </p:nvPr>
        </p:nvSpPr>
        <p:spPr>
          <a:ln/>
        </p:spPr>
        <p:txBody>
          <a:bodyPr/>
          <a:lstStyle>
            <a:lvl1pPr>
              <a:defRPr/>
            </a:lvl1pPr>
          </a:lstStyle>
          <a:p>
            <a:fld id="{2688F4BE-BD6A-4ED2-A474-EE11E0B1D80B}" type="datetime1">
              <a:rPr lang="en-US" smtClean="0"/>
              <a:pPr/>
              <a:t>10-Jun-19</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7" name="Rectangle 16"/>
          <p:cNvSpPr>
            <a:spLocks noGrp="1" noChangeArrowheads="1"/>
          </p:cNvSpPr>
          <p:nvPr>
            <p:ph type="dt" sz="half" idx="12"/>
          </p:nvPr>
        </p:nvSpPr>
        <p:spPr>
          <a:ln/>
        </p:spPr>
        <p:txBody>
          <a:bodyPr/>
          <a:lstStyle>
            <a:lvl1pPr>
              <a:defRPr/>
            </a:lvl1pPr>
          </a:lstStyle>
          <a:p>
            <a:fld id="{D0BA7F3D-F011-42B2-A578-DF3AB333D013}" type="datetime1">
              <a:rPr lang="en-US" smtClean="0"/>
              <a:pPr/>
              <a:t>10-Jun-19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A9CE6E70-4911-45FB-AAAA-168031483F5F}" type="slidenum">
              <a:rPr lang="en-US" smtClean="0"/>
              <a:pPr/>
              <a:t>‹#›</a:t>
            </a:fld>
            <a:endParaRPr lang="en-US"/>
          </a:p>
        </p:txBody>
      </p:sp>
      <p:sp>
        <p:nvSpPr>
          <p:cNvPr id="7" name="Rectangle 16"/>
          <p:cNvSpPr>
            <a:spLocks noGrp="1" noChangeArrowheads="1"/>
          </p:cNvSpPr>
          <p:nvPr>
            <p:ph type="dt" sz="half" idx="12"/>
          </p:nvPr>
        </p:nvSpPr>
        <p:spPr>
          <a:ln/>
        </p:spPr>
        <p:txBody>
          <a:bodyPr/>
          <a:lstStyle>
            <a:lvl1pPr>
              <a:defRPr/>
            </a:lvl1pPr>
          </a:lstStyle>
          <a:p>
            <a:fld id="{9FA4396E-35C8-4B42-AA0D-728E85F3A83E}" type="datetime1">
              <a:rPr lang="en-US" smtClean="0"/>
              <a:pPr/>
              <a:t>10-Jun-19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1126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rtl="1">
              <a:defRPr sz="1200">
                <a:latin typeface="Arial Black" pitchFamily="34" charset="0"/>
              </a:defRPr>
            </a:lvl1pPr>
          </a:lstStyle>
          <a:p>
            <a:fld id="{A9CE6E70-4911-45FB-AAAA-168031483F5F}" type="slidenum">
              <a:rPr lang="en-US" smtClean="0"/>
              <a:pPr/>
              <a:t>‹#›</a:t>
            </a:fld>
            <a:endParaRPr lang="en-US"/>
          </a:p>
        </p:txBody>
      </p:sp>
      <p:grpSp>
        <p:nvGrpSpPr>
          <p:cNvPr id="2" name="Group 4"/>
          <p:cNvGrpSpPr>
            <a:grpSpLocks/>
          </p:cNvGrpSpPr>
          <p:nvPr/>
        </p:nvGrpSpPr>
        <p:grpSpPr bwMode="auto">
          <a:xfrm>
            <a:off x="0" y="0"/>
            <a:ext cx="9144000" cy="546100"/>
            <a:chOff x="0" y="0"/>
            <a:chExt cx="5760" cy="344"/>
          </a:xfrm>
        </p:grpSpPr>
        <p:sp>
          <p:nvSpPr>
            <p:cNvPr id="1126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lang="en-US" sz="2400" dirty="0">
                <a:latin typeface="Times New Roman" pitchFamily="18" charset="0"/>
                <a:cs typeface="+mn-cs"/>
              </a:endParaRPr>
            </a:p>
          </p:txBody>
        </p:sp>
        <p:sp>
          <p:nvSpPr>
            <p:cNvPr id="1127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127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dirty="0">
                <a:solidFill>
                  <a:schemeClr val="hlink"/>
                </a:solidFill>
                <a:latin typeface="+mn-lt"/>
                <a:cs typeface="+mn-cs"/>
              </a:endParaRPr>
            </a:p>
          </p:txBody>
        </p:sp>
        <p:sp>
          <p:nvSpPr>
            <p:cNvPr id="1127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dirty="0">
                <a:solidFill>
                  <a:schemeClr val="hlink"/>
                </a:solidFill>
                <a:latin typeface="+mn-lt"/>
                <a:cs typeface="+mn-cs"/>
              </a:endParaRPr>
            </a:p>
          </p:txBody>
        </p:sp>
        <p:sp>
          <p:nvSpPr>
            <p:cNvPr id="1127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dirty="0">
                <a:solidFill>
                  <a:schemeClr val="accent2"/>
                </a:solidFill>
                <a:latin typeface="+mn-lt"/>
                <a:cs typeface="+mn-cs"/>
              </a:endParaRPr>
            </a:p>
          </p:txBody>
        </p:sp>
        <p:sp>
          <p:nvSpPr>
            <p:cNvPr id="1127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fontAlgn="auto">
                <a:spcBef>
                  <a:spcPts val="0"/>
                </a:spcBef>
                <a:spcAft>
                  <a:spcPts val="0"/>
                </a:spcAft>
                <a:defRPr/>
              </a:pPr>
              <a:endParaRPr lang="en-US" dirty="0">
                <a:solidFill>
                  <a:schemeClr val="hlink"/>
                </a:solidFill>
                <a:latin typeface="+mn-lt"/>
                <a:cs typeface="+mn-cs"/>
              </a:endParaRPr>
            </a:p>
          </p:txBody>
        </p:sp>
        <p:sp>
          <p:nvSpPr>
            <p:cNvPr id="1127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sz="2400" dirty="0">
                <a:latin typeface="Times New Roman" pitchFamily="18" charset="0"/>
                <a:cs typeface="+mn-cs"/>
              </a:endParaRPr>
            </a:p>
          </p:txBody>
        </p:sp>
        <p:sp>
          <p:nvSpPr>
            <p:cNvPr id="1127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dirty="0">
                <a:solidFill>
                  <a:schemeClr val="accent2"/>
                </a:solidFill>
                <a:latin typeface="+mn-lt"/>
                <a:cs typeface="+mn-cs"/>
              </a:endParaRPr>
            </a:p>
          </p:txBody>
        </p:sp>
        <p:sp>
          <p:nvSpPr>
            <p:cNvPr id="1127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fontAlgn="auto">
                <a:spcBef>
                  <a:spcPts val="0"/>
                </a:spcBef>
                <a:spcAft>
                  <a:spcPts val="0"/>
                </a:spcAft>
                <a:defRPr/>
              </a:pPr>
              <a:endParaRPr lang="en-US" dirty="0">
                <a:solidFill>
                  <a:schemeClr val="accent2"/>
                </a:solidFill>
                <a:latin typeface="+mn-lt"/>
                <a:cs typeface="+mn-cs"/>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28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fontAlgn="auto">
              <a:spcBef>
                <a:spcPts val="0"/>
              </a:spcBef>
              <a:spcAft>
                <a:spcPts val="0"/>
              </a:spcAft>
              <a:defRPr sz="1200">
                <a:latin typeface="+mn-lt"/>
                <a:cs typeface="+mn-cs"/>
              </a:defRPr>
            </a:lvl1pPr>
          </a:lstStyle>
          <a:p>
            <a:fld id="{77D7130B-B41A-48D2-86AE-655B1B12C669}" type="datetime1">
              <a:rPr lang="en-US" smtClean="0"/>
              <a:pPr/>
              <a:t>10-Jun-19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rtl="1" eaLnBrk="1" fontAlgn="base" hangingPunct="1">
        <a:spcBef>
          <a:spcPct val="0"/>
        </a:spcBef>
        <a:spcAft>
          <a:spcPct val="0"/>
        </a:spcAft>
        <a:defRPr sz="4400">
          <a:solidFill>
            <a:schemeClr val="tx1"/>
          </a:solidFill>
          <a:latin typeface="+mj-lt"/>
          <a:ea typeface="+mj-ea"/>
          <a:cs typeface="+mj-cs"/>
        </a:defRPr>
      </a:lvl1pPr>
      <a:lvl2pPr algn="l" rtl="1" eaLnBrk="1" fontAlgn="base" hangingPunct="1">
        <a:spcBef>
          <a:spcPct val="0"/>
        </a:spcBef>
        <a:spcAft>
          <a:spcPct val="0"/>
        </a:spcAft>
        <a:defRPr sz="4400">
          <a:solidFill>
            <a:schemeClr val="tx1"/>
          </a:solidFill>
          <a:latin typeface="Arial" charset="0"/>
          <a:cs typeface="Arial" charset="0"/>
        </a:defRPr>
      </a:lvl2pPr>
      <a:lvl3pPr algn="l" rtl="1" eaLnBrk="1" fontAlgn="base" hangingPunct="1">
        <a:spcBef>
          <a:spcPct val="0"/>
        </a:spcBef>
        <a:spcAft>
          <a:spcPct val="0"/>
        </a:spcAft>
        <a:defRPr sz="4400">
          <a:solidFill>
            <a:schemeClr val="tx1"/>
          </a:solidFill>
          <a:latin typeface="Arial" charset="0"/>
          <a:cs typeface="Arial" charset="0"/>
        </a:defRPr>
      </a:lvl3pPr>
      <a:lvl4pPr algn="l" rtl="1" eaLnBrk="1" fontAlgn="base" hangingPunct="1">
        <a:spcBef>
          <a:spcPct val="0"/>
        </a:spcBef>
        <a:spcAft>
          <a:spcPct val="0"/>
        </a:spcAft>
        <a:defRPr sz="4400">
          <a:solidFill>
            <a:schemeClr val="tx1"/>
          </a:solidFill>
          <a:latin typeface="Arial" charset="0"/>
          <a:cs typeface="Arial" charset="0"/>
        </a:defRPr>
      </a:lvl4pPr>
      <a:lvl5pPr algn="l" rtl="1" eaLnBrk="1" fontAlgn="base" hangingPunct="1">
        <a:spcBef>
          <a:spcPct val="0"/>
        </a:spcBef>
        <a:spcAft>
          <a:spcPct val="0"/>
        </a:spcAft>
        <a:defRPr sz="4400">
          <a:solidFill>
            <a:schemeClr val="tx1"/>
          </a:solidFill>
          <a:latin typeface="Arial" charset="0"/>
          <a:cs typeface="Arial" charset="0"/>
        </a:defRPr>
      </a:lvl5pPr>
      <a:lvl6pPr marL="457200" algn="l" rtl="1" eaLnBrk="1" fontAlgn="base" hangingPunct="1">
        <a:spcBef>
          <a:spcPct val="0"/>
        </a:spcBef>
        <a:spcAft>
          <a:spcPct val="0"/>
        </a:spcAft>
        <a:defRPr sz="4400">
          <a:solidFill>
            <a:schemeClr val="tx1"/>
          </a:solidFill>
          <a:latin typeface="Arial" charset="0"/>
          <a:cs typeface="Arial" charset="0"/>
        </a:defRPr>
      </a:lvl6pPr>
      <a:lvl7pPr marL="914400" algn="l" rtl="1" eaLnBrk="1" fontAlgn="base" hangingPunct="1">
        <a:spcBef>
          <a:spcPct val="0"/>
        </a:spcBef>
        <a:spcAft>
          <a:spcPct val="0"/>
        </a:spcAft>
        <a:defRPr sz="4400">
          <a:solidFill>
            <a:schemeClr val="tx1"/>
          </a:solidFill>
          <a:latin typeface="Arial" charset="0"/>
          <a:cs typeface="Arial" charset="0"/>
        </a:defRPr>
      </a:lvl7pPr>
      <a:lvl8pPr marL="1371600" algn="l" rtl="1" eaLnBrk="1" fontAlgn="base" hangingPunct="1">
        <a:spcBef>
          <a:spcPct val="0"/>
        </a:spcBef>
        <a:spcAft>
          <a:spcPct val="0"/>
        </a:spcAft>
        <a:defRPr sz="4400">
          <a:solidFill>
            <a:schemeClr val="tx1"/>
          </a:solidFill>
          <a:latin typeface="Arial" charset="0"/>
          <a:cs typeface="Arial" charset="0"/>
        </a:defRPr>
      </a:lvl8pPr>
      <a:lvl9pPr marL="1828800" algn="l" rtl="1" eaLnBrk="1" fontAlgn="base" hangingPunct="1">
        <a:spcBef>
          <a:spcPct val="0"/>
        </a:spcBef>
        <a:spcAft>
          <a:spcPct val="0"/>
        </a:spcAft>
        <a:defRPr sz="4400">
          <a:solidFill>
            <a:schemeClr val="tx1"/>
          </a:solidFill>
          <a:latin typeface="Arial" charset="0"/>
          <a:cs typeface="Arial" charset="0"/>
        </a:defRPr>
      </a:lvl9pPr>
    </p:titleStyle>
    <p:bodyStyle>
      <a:lvl1pPr marL="342900" indent="-342900" algn="r" rtl="1"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r" rtl="1"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r" rtl="1"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r" rtl="1"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r" rtl="1"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r" rtl="1"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r" rtl="1"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r" rtl="1"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r" rtl="1" eaLnBrk="1" fontAlgn="base" hangingPunct="1">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D4742A55-EFF8-4F8A-85D8-5EAC2DF71DE9}" type="datetime1">
              <a:rPr lang="en-US" smtClean="0"/>
              <a:pPr>
                <a:defRPr/>
              </a:pPr>
              <a:t>10-Jun-19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8FF16AF-60B7-4C8A-B0A0-97304EDDD802}" type="slidenum">
              <a:rPr lang="he-IL"/>
              <a:pPr>
                <a:defRPr/>
              </a:pPr>
              <a:t>‹#›</a:t>
            </a:fld>
            <a:endParaRPr lang="en-GB"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cs typeface="Times New Roman" pitchFamily="18" charset="0"/>
        </a:defRPr>
      </a:lvl2pPr>
      <a:lvl3pPr algn="ctr" rtl="0" eaLnBrk="1" fontAlgn="base" hangingPunct="1">
        <a:spcBef>
          <a:spcPct val="0"/>
        </a:spcBef>
        <a:spcAft>
          <a:spcPct val="0"/>
        </a:spcAft>
        <a:defRPr sz="4400">
          <a:solidFill>
            <a:schemeClr val="tx1"/>
          </a:solidFill>
          <a:latin typeface="Calibri" pitchFamily="34" charset="0"/>
          <a:cs typeface="Times New Roman" pitchFamily="18" charset="0"/>
        </a:defRPr>
      </a:lvl3pPr>
      <a:lvl4pPr algn="ctr" rtl="0" eaLnBrk="1" fontAlgn="base" hangingPunct="1">
        <a:spcBef>
          <a:spcPct val="0"/>
        </a:spcBef>
        <a:spcAft>
          <a:spcPct val="0"/>
        </a:spcAft>
        <a:defRPr sz="4400">
          <a:solidFill>
            <a:schemeClr val="tx1"/>
          </a:solidFill>
          <a:latin typeface="Calibri" pitchFamily="34" charset="0"/>
          <a:cs typeface="Times New Roman" pitchFamily="18" charset="0"/>
        </a:defRPr>
      </a:lvl4pPr>
      <a:lvl5pPr algn="ctr" rtl="0" eaLnBrk="1" fontAlgn="base" hangingPunct="1">
        <a:spcBef>
          <a:spcPct val="0"/>
        </a:spcBef>
        <a:spcAft>
          <a:spcPct val="0"/>
        </a:spcAft>
        <a:defRPr sz="4400">
          <a:solidFill>
            <a:schemeClr val="tx1"/>
          </a:solidFill>
          <a:latin typeface="Calibri" pitchFamily="34" charset="0"/>
          <a:cs typeface="Times New Roman" pitchFamily="18" charset="0"/>
        </a:defRPr>
      </a:lvl5pPr>
      <a:lvl6pPr marL="457200" algn="ctr" rtl="0" eaLnBrk="1" fontAlgn="base" hangingPunct="1">
        <a:spcBef>
          <a:spcPct val="0"/>
        </a:spcBef>
        <a:spcAft>
          <a:spcPct val="0"/>
        </a:spcAft>
        <a:defRPr sz="4400">
          <a:solidFill>
            <a:schemeClr val="tx1"/>
          </a:solidFill>
          <a:latin typeface="Calibri" pitchFamily="34" charset="0"/>
          <a:cs typeface="Times New Roman" pitchFamily="18" charset="0"/>
        </a:defRPr>
      </a:lvl6pPr>
      <a:lvl7pPr marL="914400" algn="ctr" rtl="0" eaLnBrk="1" fontAlgn="base" hangingPunct="1">
        <a:spcBef>
          <a:spcPct val="0"/>
        </a:spcBef>
        <a:spcAft>
          <a:spcPct val="0"/>
        </a:spcAft>
        <a:defRPr sz="4400">
          <a:solidFill>
            <a:schemeClr val="tx1"/>
          </a:solidFill>
          <a:latin typeface="Calibri" pitchFamily="34" charset="0"/>
          <a:cs typeface="Times New Roman" pitchFamily="18" charset="0"/>
        </a:defRPr>
      </a:lvl7pPr>
      <a:lvl8pPr marL="1371600" algn="ctr" rtl="0" eaLnBrk="1" fontAlgn="base" hangingPunct="1">
        <a:spcBef>
          <a:spcPct val="0"/>
        </a:spcBef>
        <a:spcAft>
          <a:spcPct val="0"/>
        </a:spcAft>
        <a:defRPr sz="4400">
          <a:solidFill>
            <a:schemeClr val="tx1"/>
          </a:solidFill>
          <a:latin typeface="Calibri" pitchFamily="34" charset="0"/>
          <a:cs typeface="Times New Roman" pitchFamily="18" charset="0"/>
        </a:defRPr>
      </a:lvl8pPr>
      <a:lvl9pPr marL="1828800" algn="ctr" rtl="0" eaLnBrk="1" fontAlgn="base" hangingPunct="1">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7D7130B-B41A-48D2-86AE-655B1B12C669}" type="datetime1">
              <a:rPr lang="en-US" smtClean="0"/>
              <a:pPr/>
              <a:t>10-Jun-19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9CE6E70-4911-45FB-AAAA-168031483F5F}"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0809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hyperlink" Target="https://www.volatilityfoundation.org/" TargetMode="External"/><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virustotal.com/"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758952"/>
            <a:ext cx="9180512" cy="3566160"/>
          </a:xfrm>
        </p:spPr>
        <p:txBody>
          <a:bodyPr>
            <a:normAutofit/>
          </a:bodyPr>
          <a:lstStyle/>
          <a:p>
            <a:pPr algn="ctr"/>
            <a:r>
              <a:rPr lang="en-US" sz="7200" dirty="0"/>
              <a:t>Computer &amp; Information Security</a:t>
            </a:r>
          </a:p>
        </p:txBody>
      </p:sp>
      <p:sp>
        <p:nvSpPr>
          <p:cNvPr id="4" name="Slide Number Placeholder 3"/>
          <p:cNvSpPr>
            <a:spLocks noGrp="1"/>
          </p:cNvSpPr>
          <p:nvPr>
            <p:ph type="sldNum" sz="quarter" idx="12"/>
          </p:nvPr>
        </p:nvSpPr>
        <p:spPr/>
        <p:txBody>
          <a:bodyPr/>
          <a:lstStyle/>
          <a:p>
            <a:fld id="{A9CE6E70-4911-45FB-AAAA-168031483F5F}" type="slidenum">
              <a:rPr lang="en-US" smtClean="0"/>
              <a:pPr/>
              <a:t>1</a:t>
            </a:fld>
            <a:endParaRPr lang="en-US"/>
          </a:p>
        </p:txBody>
      </p:sp>
      <p:sp>
        <p:nvSpPr>
          <p:cNvPr id="5" name="Subtitle 2"/>
          <p:cNvSpPr>
            <a:spLocks noGrp="1"/>
          </p:cNvSpPr>
          <p:nvPr>
            <p:ph type="subTitle" idx="1"/>
          </p:nvPr>
        </p:nvSpPr>
        <p:spPr>
          <a:xfrm>
            <a:off x="822961" y="4455621"/>
            <a:ext cx="7543800" cy="1143000"/>
          </a:xfrm>
        </p:spPr>
        <p:txBody>
          <a:bodyPr/>
          <a:lstStyle/>
          <a:p>
            <a:pPr algn="ctr"/>
            <a:r>
              <a:rPr lang="en-US" dirty="0"/>
              <a:t>Practical session no. </a:t>
            </a:r>
            <a:r>
              <a:rPr lang="en-US" dirty="0" smtClean="0"/>
              <a:t>10</a:t>
            </a:r>
            <a:endParaRPr lang="en-US" dirty="0"/>
          </a:p>
          <a:p>
            <a:pPr algn="ctr"/>
            <a:r>
              <a:rPr lang="en-US" dirty="0"/>
              <a:t>Malware Analysis</a:t>
            </a:r>
          </a:p>
          <a:p>
            <a:endParaRPr lang="en-US" dirty="0"/>
          </a:p>
        </p:txBody>
      </p:sp>
    </p:spTree>
    <p:extLst>
      <p:ext uri="{BB962C8B-B14F-4D97-AF65-F5344CB8AC3E}">
        <p14:creationId xmlns:p14="http://schemas.microsoft.com/office/powerpoint/2010/main" val="172551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Analysis</a:t>
            </a:r>
            <a:endParaRPr lang="he-IL" dirty="0"/>
          </a:p>
        </p:txBody>
      </p:sp>
      <p:sp>
        <p:nvSpPr>
          <p:cNvPr id="3" name="Text Placeholder 2"/>
          <p:cNvSpPr>
            <a:spLocks noGrp="1"/>
          </p:cNvSpPr>
          <p:nvPr>
            <p:ph type="body" idx="1"/>
          </p:nvPr>
        </p:nvSpPr>
        <p:spPr/>
        <p:txBody>
          <a:bodyPr/>
          <a:lstStyle/>
          <a:p>
            <a:r>
              <a:rPr lang="en-US" dirty="0"/>
              <a:t>Basic</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10</a:t>
            </a:fld>
            <a:endParaRPr lang="en-US"/>
          </a:p>
        </p:txBody>
      </p:sp>
    </p:spTree>
    <p:extLst>
      <p:ext uri="{BB962C8B-B14F-4D97-AF65-F5344CB8AC3E}">
        <p14:creationId xmlns:p14="http://schemas.microsoft.com/office/powerpoint/2010/main" val="417914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Static Analysis</a:t>
            </a:r>
            <a:endParaRPr lang="he-IL" dirty="0"/>
          </a:p>
        </p:txBody>
      </p:sp>
      <p:sp>
        <p:nvSpPr>
          <p:cNvPr id="3" name="Content Placeholder 2"/>
          <p:cNvSpPr>
            <a:spLocks noGrp="1"/>
          </p:cNvSpPr>
          <p:nvPr>
            <p:ph idx="1"/>
          </p:nvPr>
        </p:nvSpPr>
        <p:spPr/>
        <p:txBody>
          <a:bodyPr/>
          <a:lstStyle/>
          <a:p>
            <a:r>
              <a:rPr lang="en-US" dirty="0"/>
              <a:t>The use of tools for extracting certain information of a file:</a:t>
            </a:r>
          </a:p>
          <a:p>
            <a:pPr lvl="1"/>
            <a:r>
              <a:rPr lang="en-US" dirty="0"/>
              <a:t>Strings</a:t>
            </a:r>
          </a:p>
          <a:p>
            <a:pPr lvl="1"/>
            <a:r>
              <a:rPr lang="en-US" dirty="0"/>
              <a:t>Resources</a:t>
            </a:r>
          </a:p>
          <a:p>
            <a:pPr lvl="1"/>
            <a:r>
              <a:rPr lang="en-US" dirty="0"/>
              <a:t>Imports</a:t>
            </a:r>
          </a:p>
          <a:p>
            <a:pPr lvl="1"/>
            <a:r>
              <a:rPr lang="en-US" dirty="0"/>
              <a:t>Exports</a:t>
            </a:r>
          </a:p>
          <a:p>
            <a:pPr lvl="1"/>
            <a:r>
              <a:rPr lang="en-US" dirty="0"/>
              <a:t>Used Packers</a:t>
            </a:r>
          </a:p>
          <a:p>
            <a:pPr lvl="1"/>
            <a:r>
              <a:rPr lang="en-US" dirty="0"/>
              <a:t>File Metadata</a:t>
            </a:r>
          </a:p>
          <a:p>
            <a:pPr lvl="2"/>
            <a:r>
              <a:rPr lang="en-US" dirty="0"/>
              <a:t>File (real) Type</a:t>
            </a:r>
          </a:p>
          <a:p>
            <a:pPr lvl="2"/>
            <a:r>
              <a:rPr lang="en-US" dirty="0"/>
              <a:t>When was it created</a:t>
            </a:r>
          </a:p>
          <a:p>
            <a:pPr lvl="2"/>
            <a:r>
              <a:rPr lang="en-US" dirty="0"/>
              <a:t>How was it compiled</a:t>
            </a:r>
          </a:p>
          <a:p>
            <a:pPr lvl="2"/>
            <a:r>
              <a:rPr lang="en-US" dirty="0"/>
              <a:t>Headers / Sections</a:t>
            </a:r>
          </a:p>
          <a:p>
            <a:pPr lvl="2"/>
            <a:r>
              <a:rPr lang="en-US" dirty="0"/>
              <a:t>Etc.</a:t>
            </a:r>
          </a:p>
          <a:p>
            <a:pPr lvl="1"/>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11</a:t>
            </a:fld>
            <a:endParaRPr lang="en-US"/>
          </a:p>
        </p:txBody>
      </p:sp>
    </p:spTree>
    <p:extLst>
      <p:ext uri="{BB962C8B-B14F-4D97-AF65-F5344CB8AC3E}">
        <p14:creationId xmlns:p14="http://schemas.microsoft.com/office/powerpoint/2010/main" val="204769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en-US" dirty="0"/>
              <a:t>Strings2</a:t>
            </a:r>
            <a:endParaRPr lang="he-IL" dirty="0"/>
          </a:p>
        </p:txBody>
      </p:sp>
      <p:sp>
        <p:nvSpPr>
          <p:cNvPr id="3" name="Content Placeholder 2"/>
          <p:cNvSpPr>
            <a:spLocks noGrp="1"/>
          </p:cNvSpPr>
          <p:nvPr>
            <p:ph idx="1"/>
          </p:nvPr>
        </p:nvSpPr>
        <p:spPr>
          <a:xfrm>
            <a:off x="822959" y="1845734"/>
            <a:ext cx="7543801" cy="4023360"/>
          </a:xfrm>
        </p:spPr>
        <p:txBody>
          <a:bodyPr>
            <a:normAutofit fontScale="92500" lnSpcReduction="10000"/>
          </a:bodyPr>
          <a:lstStyle/>
          <a:p>
            <a:pPr algn="just"/>
            <a:r>
              <a:rPr lang="en-US" dirty="0"/>
              <a:t>A command line tool for extraction of all strings which can be found in the file. Using different heuristics to determine what is a string.</a:t>
            </a:r>
          </a:p>
          <a:p>
            <a:endParaRPr lang="en-US" dirty="0"/>
          </a:p>
          <a:p>
            <a:endParaRPr lang="en-US" dirty="0"/>
          </a:p>
          <a:p>
            <a:endParaRPr lang="en-US" dirty="0"/>
          </a:p>
          <a:p>
            <a:endParaRPr lang="en-US" dirty="0"/>
          </a:p>
          <a:p>
            <a:endParaRPr lang="en-US" dirty="0"/>
          </a:p>
          <a:p>
            <a:endParaRPr lang="en-US" dirty="0"/>
          </a:p>
          <a:p>
            <a:endParaRPr lang="en-US" sz="1300" dirty="0"/>
          </a:p>
          <a:p>
            <a:pPr algn="just"/>
            <a:r>
              <a:rPr lang="en-US" sz="1300" dirty="0"/>
              <a:t>Strings2 is a Windows command-line tool for extracting ascii and </a:t>
            </a:r>
            <a:r>
              <a:rPr lang="en-US" sz="1300" dirty="0" err="1"/>
              <a:t>unicode</a:t>
            </a:r>
            <a:r>
              <a:rPr lang="en-US" sz="1300" dirty="0"/>
              <a:t> strings from binary data. On top of the classical </a:t>
            </a:r>
            <a:r>
              <a:rPr lang="en-US" sz="1300" dirty="0" err="1"/>
              <a:t>Sysinternals</a:t>
            </a:r>
            <a:r>
              <a:rPr lang="en-US" sz="1300" dirty="0"/>
              <a:t> strings approach, this improved version is also able to dump strings from process address spaces and also reconstructs hidden assembly local variable assignment ascii/</a:t>
            </a:r>
            <a:r>
              <a:rPr lang="en-US" sz="1300" dirty="0" err="1"/>
              <a:t>unicode</a:t>
            </a:r>
            <a:r>
              <a:rPr lang="en-US" sz="1300" dirty="0"/>
              <a:t> strings.</a:t>
            </a:r>
            <a:endParaRPr lang="he-IL" sz="1300" dirty="0"/>
          </a:p>
        </p:txBody>
      </p:sp>
      <p:sp>
        <p:nvSpPr>
          <p:cNvPr id="4" name="Slide Number Placeholder 3"/>
          <p:cNvSpPr>
            <a:spLocks noGrp="1"/>
          </p:cNvSpPr>
          <p:nvPr>
            <p:ph type="sldNum" sz="quarter" idx="12"/>
          </p:nvPr>
        </p:nvSpPr>
        <p:spPr>
          <a:xfrm>
            <a:off x="7425344" y="6459786"/>
            <a:ext cx="984019" cy="365125"/>
          </a:xfrm>
        </p:spPr>
        <p:txBody>
          <a:bodyPr/>
          <a:lstStyle/>
          <a:p>
            <a:fld id="{A9CE6E70-4911-45FB-AAAA-168031483F5F}" type="slidenum">
              <a:rPr lang="en-US" smtClean="0"/>
              <a:pPr/>
              <a:t>12</a:t>
            </a:fld>
            <a:endParaRPr lang="en-US"/>
          </a:p>
        </p:txBody>
      </p:sp>
      <p:pic>
        <p:nvPicPr>
          <p:cNvPr id="3076" name="Picture 4" descr="http://split-code.com/images/strings2_v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92896"/>
            <a:ext cx="2880320" cy="273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20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en-US" dirty="0"/>
              <a:t>Strings2</a:t>
            </a:r>
            <a:endParaRPr lang="he-IL" dirty="0"/>
          </a:p>
        </p:txBody>
      </p:sp>
      <p:sp>
        <p:nvSpPr>
          <p:cNvPr id="3" name="Content Placeholder 2"/>
          <p:cNvSpPr>
            <a:spLocks noGrp="1"/>
          </p:cNvSpPr>
          <p:nvPr>
            <p:ph idx="1"/>
          </p:nvPr>
        </p:nvSpPr>
        <p:spPr>
          <a:xfrm>
            <a:off x="822959" y="1845734"/>
            <a:ext cx="7543801" cy="4023360"/>
          </a:xfrm>
        </p:spPr>
        <p:txBody>
          <a:bodyPr>
            <a:normAutofit/>
          </a:bodyPr>
          <a:lstStyle/>
          <a:p>
            <a:pPr algn="just">
              <a:buFont typeface="Wingdings" panose="05000000000000000000" pitchFamily="2" charset="2"/>
              <a:buChar char="§"/>
            </a:pPr>
            <a:r>
              <a:rPr lang="en-US" dirty="0" smtClean="0"/>
              <a:t>Extracts the strings, metadata of each given file.</a:t>
            </a:r>
          </a:p>
          <a:p>
            <a:pPr algn="just">
              <a:buFont typeface="Wingdings" panose="05000000000000000000" pitchFamily="2" charset="2"/>
              <a:buChar char="§"/>
            </a:pPr>
            <a:r>
              <a:rPr lang="en-US" dirty="0" smtClean="0"/>
              <a:t>Filtering not important data </a:t>
            </a:r>
          </a:p>
          <a:p>
            <a:pPr algn="just">
              <a:buFont typeface="Wingdings" panose="05000000000000000000" pitchFamily="2" charset="2"/>
              <a:buChar char="§"/>
            </a:pPr>
            <a:r>
              <a:rPr lang="en-US" dirty="0" smtClean="0"/>
              <a:t>Sorted by priority to be important and suspicious</a:t>
            </a:r>
            <a:endParaRPr lang="en-US" dirty="0"/>
          </a:p>
          <a:p>
            <a:endParaRPr lang="en-US" dirty="0"/>
          </a:p>
          <a:p>
            <a:endParaRPr lang="en-US" dirty="0"/>
          </a:p>
          <a:p>
            <a:endParaRPr lang="en-US" dirty="0"/>
          </a:p>
          <a:p>
            <a:endParaRPr lang="en-US" dirty="0"/>
          </a:p>
          <a:p>
            <a:endParaRPr lang="en-US" dirty="0"/>
          </a:p>
          <a:p>
            <a:endParaRPr lang="en-US" dirty="0"/>
          </a:p>
          <a:p>
            <a:endParaRPr lang="en-US" sz="1300" dirty="0"/>
          </a:p>
        </p:txBody>
      </p:sp>
      <p:sp>
        <p:nvSpPr>
          <p:cNvPr id="4" name="Slide Number Placeholder 3"/>
          <p:cNvSpPr>
            <a:spLocks noGrp="1"/>
          </p:cNvSpPr>
          <p:nvPr>
            <p:ph type="sldNum" sz="quarter" idx="12"/>
          </p:nvPr>
        </p:nvSpPr>
        <p:spPr>
          <a:xfrm>
            <a:off x="7425344" y="6459786"/>
            <a:ext cx="984019" cy="365125"/>
          </a:xfrm>
        </p:spPr>
        <p:txBody>
          <a:bodyPr/>
          <a:lstStyle/>
          <a:p>
            <a:fld id="{A9CE6E70-4911-45FB-AAAA-168031483F5F}" type="slidenum">
              <a:rPr lang="en-US" smtClean="0"/>
              <a:pPr/>
              <a:t>13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574710"/>
            <a:ext cx="3441576" cy="2294384"/>
          </a:xfrm>
          <a:prstGeom prst="rect">
            <a:avLst/>
          </a:prstGeom>
        </p:spPr>
      </p:pic>
    </p:spTree>
    <p:extLst>
      <p:ext uri="{BB962C8B-B14F-4D97-AF65-F5344CB8AC3E}">
        <p14:creationId xmlns:p14="http://schemas.microsoft.com/office/powerpoint/2010/main" val="90302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PEiD</a:t>
            </a:r>
            <a:endParaRPr lang="he-IL" dirty="0"/>
          </a:p>
        </p:txBody>
      </p:sp>
      <p:sp>
        <p:nvSpPr>
          <p:cNvPr id="3" name="Content Placeholder 2"/>
          <p:cNvSpPr>
            <a:spLocks noGrp="1"/>
          </p:cNvSpPr>
          <p:nvPr>
            <p:ph idx="1"/>
          </p:nvPr>
        </p:nvSpPr>
        <p:spPr/>
        <p:txBody>
          <a:bodyPr/>
          <a:lstStyle/>
          <a:p>
            <a:r>
              <a:rPr lang="en-US" dirty="0"/>
              <a:t>Detects packers, </a:t>
            </a:r>
            <a:r>
              <a:rPr lang="en-US" dirty="0" err="1"/>
              <a:t>cryptors</a:t>
            </a:r>
            <a:r>
              <a:rPr lang="en-US" dirty="0"/>
              <a:t>, and compilers bundled in PE executables.</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14</a:t>
            </a:fld>
            <a:endParaRPr lang="en-US"/>
          </a:p>
        </p:txBody>
      </p:sp>
      <p:pic>
        <p:nvPicPr>
          <p:cNvPr id="10" name="Picture 9"/>
          <p:cNvPicPr>
            <a:picLocks noChangeAspect="1"/>
          </p:cNvPicPr>
          <p:nvPr/>
        </p:nvPicPr>
        <p:blipFill>
          <a:blip r:embed="rId3"/>
          <a:stretch>
            <a:fillRect/>
          </a:stretch>
        </p:blipFill>
        <p:spPr>
          <a:xfrm>
            <a:off x="2581275" y="2295525"/>
            <a:ext cx="3981450" cy="2266950"/>
          </a:xfrm>
          <a:prstGeom prst="rect">
            <a:avLst/>
          </a:prstGeom>
        </p:spPr>
      </p:pic>
      <p:pic>
        <p:nvPicPr>
          <p:cNvPr id="5" name="Picture 4"/>
          <p:cNvPicPr>
            <a:picLocks noChangeAspect="1"/>
          </p:cNvPicPr>
          <p:nvPr/>
        </p:nvPicPr>
        <p:blipFill>
          <a:blip r:embed="rId4"/>
          <a:stretch>
            <a:fillRect/>
          </a:stretch>
        </p:blipFill>
        <p:spPr>
          <a:xfrm>
            <a:off x="2208846" y="4869160"/>
            <a:ext cx="4772025" cy="923925"/>
          </a:xfrm>
          <a:prstGeom prst="rect">
            <a:avLst/>
          </a:prstGeom>
        </p:spPr>
      </p:pic>
    </p:spTree>
    <p:extLst>
      <p:ext uri="{BB962C8B-B14F-4D97-AF65-F5344CB8AC3E}">
        <p14:creationId xmlns:p14="http://schemas.microsoft.com/office/powerpoint/2010/main" val="314691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PEview</a:t>
            </a:r>
            <a:endParaRPr lang="he-IL" dirty="0"/>
          </a:p>
        </p:txBody>
      </p:sp>
      <p:sp>
        <p:nvSpPr>
          <p:cNvPr id="3" name="Content Placeholder 2"/>
          <p:cNvSpPr>
            <a:spLocks noGrp="1"/>
          </p:cNvSpPr>
          <p:nvPr>
            <p:ph idx="1"/>
          </p:nvPr>
        </p:nvSpPr>
        <p:spPr/>
        <p:txBody>
          <a:bodyPr/>
          <a:lstStyle/>
          <a:p>
            <a:r>
              <a:rPr lang="en-US" dirty="0"/>
              <a:t>Provides a quick and easy way to view the structure and content of PE files. The viewer displays header, section, directory, import table, export table, and resource information.</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15</a:t>
            </a:fld>
            <a:endParaRPr lang="en-US"/>
          </a:p>
        </p:txBody>
      </p:sp>
      <p:pic>
        <p:nvPicPr>
          <p:cNvPr id="5" name="Picture 4"/>
          <p:cNvPicPr>
            <a:picLocks noChangeAspect="1"/>
          </p:cNvPicPr>
          <p:nvPr/>
        </p:nvPicPr>
        <p:blipFill>
          <a:blip r:embed="rId2"/>
          <a:stretch>
            <a:fillRect/>
          </a:stretch>
        </p:blipFill>
        <p:spPr>
          <a:xfrm>
            <a:off x="2058662" y="2780928"/>
            <a:ext cx="5072393" cy="3464268"/>
          </a:xfrm>
          <a:prstGeom prst="rect">
            <a:avLst/>
          </a:prstGeom>
        </p:spPr>
      </p:pic>
    </p:spTree>
    <p:extLst>
      <p:ext uri="{BB962C8B-B14F-4D97-AF65-F5344CB8AC3E}">
        <p14:creationId xmlns:p14="http://schemas.microsoft.com/office/powerpoint/2010/main" val="22688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PEStudio</a:t>
            </a:r>
            <a:endParaRPr lang="he-IL"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most updated tool</a:t>
            </a:r>
          </a:p>
          <a:p>
            <a:pPr>
              <a:buFont typeface="Wingdings" panose="05000000000000000000" pitchFamily="2" charset="2"/>
              <a:buChar char="§"/>
            </a:pPr>
            <a:r>
              <a:rPr lang="en-US" dirty="0" smtClean="0"/>
              <a:t>Comprises the </a:t>
            </a:r>
            <a:r>
              <a:rPr lang="en-US" dirty="0" err="1" smtClean="0"/>
              <a:t>PEview</a:t>
            </a:r>
            <a:r>
              <a:rPr lang="en-US" dirty="0" smtClean="0"/>
              <a:t>, as well as </a:t>
            </a:r>
            <a:r>
              <a:rPr lang="en-US" dirty="0" err="1" smtClean="0"/>
              <a:t>PEiD</a:t>
            </a:r>
            <a:r>
              <a:rPr lang="en-US" dirty="0" smtClean="0"/>
              <a:t>.</a:t>
            </a:r>
          </a:p>
          <a:p>
            <a:pPr>
              <a:buFont typeface="Wingdings" panose="05000000000000000000" pitchFamily="2" charset="2"/>
              <a:buChar char="§"/>
            </a:pPr>
            <a:r>
              <a:rPr lang="en-US" dirty="0" smtClean="0"/>
              <a:t>Provides a quick and easy way to view the structure and content of PE files. </a:t>
            </a:r>
          </a:p>
          <a:p>
            <a:pPr>
              <a:buFont typeface="Wingdings" panose="05000000000000000000" pitchFamily="2" charset="2"/>
              <a:buChar char="§"/>
            </a:pPr>
            <a:r>
              <a:rPr lang="en-US" dirty="0" smtClean="0"/>
              <a:t>The viewer displays </a:t>
            </a:r>
          </a:p>
          <a:p>
            <a:pPr lvl="1">
              <a:buFont typeface="Wingdings" panose="05000000000000000000" pitchFamily="2" charset="2"/>
              <a:buChar char="§"/>
            </a:pPr>
            <a:r>
              <a:rPr lang="en-US" dirty="0" smtClean="0"/>
              <a:t>headers, </a:t>
            </a:r>
          </a:p>
          <a:p>
            <a:pPr lvl="1">
              <a:buFont typeface="Wingdings" panose="05000000000000000000" pitchFamily="2" charset="2"/>
              <a:buChar char="§"/>
            </a:pPr>
            <a:r>
              <a:rPr lang="en-US" dirty="0" smtClean="0"/>
              <a:t>DLLs </a:t>
            </a:r>
          </a:p>
          <a:p>
            <a:pPr lvl="1">
              <a:buFont typeface="Wingdings" panose="05000000000000000000" pitchFamily="2" charset="2"/>
              <a:buChar char="§"/>
            </a:pPr>
            <a:r>
              <a:rPr lang="en-US" dirty="0" smtClean="0"/>
              <a:t>Divides to groups </a:t>
            </a:r>
          </a:p>
          <a:p>
            <a:pPr lvl="1">
              <a:buFont typeface="Wingdings" panose="05000000000000000000" pitchFamily="2" charset="2"/>
              <a:buChar char="§"/>
            </a:pPr>
            <a:r>
              <a:rPr lang="en-US" dirty="0" smtClean="0"/>
              <a:t>Sends the suspicious code to </a:t>
            </a:r>
            <a:r>
              <a:rPr lang="en-US" dirty="0" err="1" smtClean="0"/>
              <a:t>VirusTotal</a:t>
            </a:r>
            <a:r>
              <a:rPr lang="en-US" dirty="0" smtClean="0"/>
              <a:t>. </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429000"/>
            <a:ext cx="3494007" cy="2087368"/>
          </a:xfrm>
          <a:prstGeom prst="rect">
            <a:avLst/>
          </a:prstGeom>
        </p:spPr>
      </p:pic>
    </p:spTree>
    <p:extLst>
      <p:ext uri="{BB962C8B-B14F-4D97-AF65-F5344CB8AC3E}">
        <p14:creationId xmlns:p14="http://schemas.microsoft.com/office/powerpoint/2010/main" val="2597137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PEStudio</a:t>
            </a:r>
            <a:endParaRPr lang="he-IL"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The most updated tool</a:t>
            </a:r>
          </a:p>
          <a:p>
            <a:pPr>
              <a:buFont typeface="Wingdings" panose="05000000000000000000" pitchFamily="2" charset="2"/>
              <a:buChar char="§"/>
            </a:pPr>
            <a:r>
              <a:rPr lang="en-US" dirty="0" smtClean="0"/>
              <a:t>Comprises the </a:t>
            </a:r>
            <a:r>
              <a:rPr lang="en-US" dirty="0" err="1" smtClean="0"/>
              <a:t>PEview</a:t>
            </a:r>
            <a:r>
              <a:rPr lang="en-US" dirty="0" smtClean="0"/>
              <a:t>, as well as </a:t>
            </a:r>
            <a:r>
              <a:rPr lang="en-US" dirty="0" err="1" smtClean="0"/>
              <a:t>PEiD</a:t>
            </a:r>
            <a:r>
              <a:rPr lang="en-US" dirty="0" smtClean="0"/>
              <a:t>.</a:t>
            </a:r>
          </a:p>
          <a:p>
            <a:pPr>
              <a:buFont typeface="Wingdings" panose="05000000000000000000" pitchFamily="2" charset="2"/>
              <a:buChar char="§"/>
            </a:pPr>
            <a:r>
              <a:rPr lang="en-US" dirty="0" smtClean="0"/>
              <a:t>Provides a quick and easy way to view the structure and content of PE files. </a:t>
            </a:r>
          </a:p>
          <a:p>
            <a:pPr>
              <a:buFont typeface="Wingdings" panose="05000000000000000000" pitchFamily="2" charset="2"/>
              <a:buChar char="§"/>
            </a:pPr>
            <a:r>
              <a:rPr lang="en-US" dirty="0" smtClean="0"/>
              <a:t>The viewer displays </a:t>
            </a:r>
          </a:p>
          <a:p>
            <a:pPr lvl="1">
              <a:buFont typeface="Wingdings" panose="05000000000000000000" pitchFamily="2" charset="2"/>
              <a:buChar char="§"/>
            </a:pPr>
            <a:r>
              <a:rPr lang="en-US" dirty="0" smtClean="0"/>
              <a:t>headers, </a:t>
            </a:r>
          </a:p>
          <a:p>
            <a:pPr lvl="1">
              <a:buFont typeface="Wingdings" panose="05000000000000000000" pitchFamily="2" charset="2"/>
              <a:buChar char="§"/>
            </a:pPr>
            <a:r>
              <a:rPr lang="en-US" dirty="0" smtClean="0"/>
              <a:t>DLLs </a:t>
            </a:r>
          </a:p>
          <a:p>
            <a:pPr lvl="1">
              <a:buFont typeface="Wingdings" panose="05000000000000000000" pitchFamily="2" charset="2"/>
              <a:buChar char="§"/>
            </a:pPr>
            <a:r>
              <a:rPr lang="en-US" dirty="0" smtClean="0"/>
              <a:t>Divides to groups </a:t>
            </a:r>
          </a:p>
          <a:p>
            <a:pPr lvl="1">
              <a:buFont typeface="Wingdings" panose="05000000000000000000" pitchFamily="2" charset="2"/>
              <a:buChar char="§"/>
            </a:pPr>
            <a:r>
              <a:rPr lang="en-US" dirty="0" smtClean="0"/>
              <a:t>Sends the suspicious code to </a:t>
            </a:r>
            <a:r>
              <a:rPr lang="en-US" dirty="0" err="1" smtClean="0"/>
              <a:t>VirusTotal</a:t>
            </a:r>
            <a:r>
              <a:rPr lang="en-US" dirty="0" smtClean="0"/>
              <a:t>. </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17</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429000"/>
            <a:ext cx="3494007" cy="2087368"/>
          </a:xfrm>
          <a:prstGeom prst="rect">
            <a:avLst/>
          </a:prstGeom>
        </p:spPr>
      </p:pic>
      <p:pic>
        <p:nvPicPr>
          <p:cNvPr id="7" name="Picture 6"/>
          <p:cNvPicPr>
            <a:picLocks noChangeAspect="1"/>
          </p:cNvPicPr>
          <p:nvPr/>
        </p:nvPicPr>
        <p:blipFill>
          <a:blip r:embed="rId3"/>
          <a:stretch>
            <a:fillRect/>
          </a:stretch>
        </p:blipFill>
        <p:spPr>
          <a:xfrm>
            <a:off x="22859" y="986449"/>
            <a:ext cx="9029908" cy="4458776"/>
          </a:xfrm>
          <a:prstGeom prst="rect">
            <a:avLst/>
          </a:prstGeom>
        </p:spPr>
      </p:pic>
    </p:spTree>
    <p:extLst>
      <p:ext uri="{BB962C8B-B14F-4D97-AF65-F5344CB8AC3E}">
        <p14:creationId xmlns:p14="http://schemas.microsoft.com/office/powerpoint/2010/main" val="1809999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pPr>
              <a:buFont typeface="Wingdings" panose="05000000000000000000" pitchFamily="2" charset="2"/>
              <a:buChar char="§"/>
            </a:pP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18</a:t>
            </a:fld>
            <a:endParaRPr lang="en-US"/>
          </a:p>
        </p:txBody>
      </p:sp>
      <p:pic>
        <p:nvPicPr>
          <p:cNvPr id="5" name="Picture 4"/>
          <p:cNvPicPr>
            <a:picLocks noChangeAspect="1"/>
          </p:cNvPicPr>
          <p:nvPr/>
        </p:nvPicPr>
        <p:blipFill>
          <a:blip r:embed="rId2"/>
          <a:stretch>
            <a:fillRect/>
          </a:stretch>
        </p:blipFill>
        <p:spPr>
          <a:xfrm>
            <a:off x="251520" y="2492896"/>
            <a:ext cx="8599216" cy="720080"/>
          </a:xfrm>
          <a:prstGeom prst="rect">
            <a:avLst/>
          </a:prstGeom>
        </p:spPr>
      </p:pic>
    </p:spTree>
    <p:extLst>
      <p:ext uri="{BB962C8B-B14F-4D97-AF65-F5344CB8AC3E}">
        <p14:creationId xmlns:p14="http://schemas.microsoft.com/office/powerpoint/2010/main" val="1631678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VIRUSTOTAL</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19</a:t>
            </a:fld>
            <a:endParaRPr lang="en-US"/>
          </a:p>
        </p:txBody>
      </p:sp>
      <p:pic>
        <p:nvPicPr>
          <p:cNvPr id="7" name="Picture 6"/>
          <p:cNvPicPr>
            <a:picLocks noChangeAspect="1"/>
          </p:cNvPicPr>
          <p:nvPr/>
        </p:nvPicPr>
        <p:blipFill>
          <a:blip r:embed="rId2"/>
          <a:stretch>
            <a:fillRect/>
          </a:stretch>
        </p:blipFill>
        <p:spPr>
          <a:xfrm>
            <a:off x="1619672" y="1844824"/>
            <a:ext cx="5184576" cy="4450477"/>
          </a:xfrm>
          <a:prstGeom prst="rect">
            <a:avLst/>
          </a:prstGeom>
        </p:spPr>
      </p:pic>
    </p:spTree>
    <p:extLst>
      <p:ext uri="{BB962C8B-B14F-4D97-AF65-F5344CB8AC3E}">
        <p14:creationId xmlns:p14="http://schemas.microsoft.com/office/powerpoint/2010/main" val="311181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endParaRPr lang="he-IL"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dirty="0"/>
              <a:t>Introduction to Malware Analysis</a:t>
            </a:r>
          </a:p>
          <a:p>
            <a:pPr>
              <a:buFont typeface="Wingdings" panose="05000000000000000000" pitchFamily="2" charset="2"/>
              <a:buChar char="q"/>
            </a:pPr>
            <a:r>
              <a:rPr lang="en-US" dirty="0"/>
              <a:t>Static Analysis</a:t>
            </a:r>
          </a:p>
          <a:p>
            <a:pPr lvl="1">
              <a:buFont typeface="Wingdings" panose="05000000000000000000" pitchFamily="2" charset="2"/>
              <a:buChar char="q"/>
            </a:pPr>
            <a:r>
              <a:rPr lang="en-US" dirty="0"/>
              <a:t>Basic Static Analysis</a:t>
            </a:r>
          </a:p>
          <a:p>
            <a:pPr lvl="1">
              <a:buFont typeface="Wingdings" panose="05000000000000000000" pitchFamily="2" charset="2"/>
              <a:buChar char="q"/>
            </a:pPr>
            <a:r>
              <a:rPr lang="en-US" dirty="0"/>
              <a:t>Advanced Static Analysis</a:t>
            </a:r>
          </a:p>
          <a:p>
            <a:pPr>
              <a:buFont typeface="Wingdings" panose="05000000000000000000" pitchFamily="2" charset="2"/>
              <a:buChar char="q"/>
            </a:pPr>
            <a:r>
              <a:rPr lang="en-US" dirty="0"/>
              <a:t>Dynamic Analysis</a:t>
            </a:r>
          </a:p>
          <a:p>
            <a:pPr lvl="1">
              <a:buFont typeface="Wingdings" panose="05000000000000000000" pitchFamily="2" charset="2"/>
              <a:buChar char="q"/>
            </a:pPr>
            <a:r>
              <a:rPr lang="en-US" dirty="0"/>
              <a:t>Basic Dynamic Analysis</a:t>
            </a:r>
          </a:p>
          <a:p>
            <a:pPr lvl="1">
              <a:buFont typeface="Wingdings" panose="05000000000000000000" pitchFamily="2" charset="2"/>
              <a:buChar char="q"/>
            </a:pPr>
            <a:r>
              <a:rPr lang="en-US" dirty="0"/>
              <a:t>Advanced Dynamic </a:t>
            </a:r>
            <a:r>
              <a:rPr lang="en-US" dirty="0" smtClean="0"/>
              <a:t>Analysis</a:t>
            </a:r>
            <a:endParaRPr lang="en-US" dirty="0"/>
          </a:p>
        </p:txBody>
      </p:sp>
      <p:sp>
        <p:nvSpPr>
          <p:cNvPr id="7" name="Text Placeholder 6"/>
          <p:cNvSpPr>
            <a:spLocks noGrp="1"/>
          </p:cNvSpPr>
          <p:nvPr>
            <p:ph type="body" sz="half" idx="2"/>
          </p:nvPr>
        </p:nvSpPr>
        <p:spPr/>
        <p:txBody>
          <a:bodyPr/>
          <a:lstStyle/>
          <a:p>
            <a:endParaRPr lang="he-IL"/>
          </a:p>
        </p:txBody>
      </p:sp>
      <p:sp>
        <p:nvSpPr>
          <p:cNvPr id="4" name="Slide Number Placeholder 3"/>
          <p:cNvSpPr>
            <a:spLocks noGrp="1"/>
          </p:cNvSpPr>
          <p:nvPr>
            <p:ph type="sldNum" sz="quarter" idx="12"/>
          </p:nvPr>
        </p:nvSpPr>
        <p:spPr/>
        <p:txBody>
          <a:bodyPr/>
          <a:lstStyle/>
          <a:p>
            <a:fld id="{A9CE6E70-4911-45FB-AAAA-168031483F5F}" type="slidenum">
              <a:rPr lang="en-US" smtClean="0"/>
              <a:pPr/>
              <a:t>2</a:t>
            </a:fld>
            <a:endParaRPr lang="en-US"/>
          </a:p>
        </p:txBody>
      </p:sp>
    </p:spTree>
    <p:extLst>
      <p:ext uri="{BB962C8B-B14F-4D97-AF65-F5344CB8AC3E}">
        <p14:creationId xmlns:p14="http://schemas.microsoft.com/office/powerpoint/2010/main" val="287127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VIRUSTOTAL</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20</a:t>
            </a:fld>
            <a:endParaRPr lang="en-US"/>
          </a:p>
        </p:txBody>
      </p:sp>
      <p:pic>
        <p:nvPicPr>
          <p:cNvPr id="3" name="Picture 2"/>
          <p:cNvPicPr>
            <a:picLocks noChangeAspect="1"/>
          </p:cNvPicPr>
          <p:nvPr/>
        </p:nvPicPr>
        <p:blipFill>
          <a:blip r:embed="rId2"/>
          <a:stretch>
            <a:fillRect/>
          </a:stretch>
        </p:blipFill>
        <p:spPr>
          <a:xfrm>
            <a:off x="235232" y="908720"/>
            <a:ext cx="8719255" cy="4151799"/>
          </a:xfrm>
          <a:prstGeom prst="rect">
            <a:avLst/>
          </a:prstGeom>
        </p:spPr>
      </p:pic>
    </p:spTree>
    <p:extLst>
      <p:ext uri="{BB962C8B-B14F-4D97-AF65-F5344CB8AC3E}">
        <p14:creationId xmlns:p14="http://schemas.microsoft.com/office/powerpoint/2010/main" val="1426663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Walker</a:t>
            </a:r>
            <a:endParaRPr lang="he-IL"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Advanced tool for experienced experts.</a:t>
            </a:r>
          </a:p>
          <a:p>
            <a:pPr algn="just">
              <a:buFont typeface="Wingdings" panose="05000000000000000000" pitchFamily="2" charset="2"/>
              <a:buChar char="§"/>
            </a:pPr>
            <a:r>
              <a:rPr lang="en-US" dirty="0" smtClean="0"/>
              <a:t>For each DLL, it can show the functions exist.  </a:t>
            </a:r>
          </a:p>
        </p:txBody>
      </p:sp>
      <p:sp>
        <p:nvSpPr>
          <p:cNvPr id="4" name="Slide Number Placeholder 3"/>
          <p:cNvSpPr>
            <a:spLocks noGrp="1"/>
          </p:cNvSpPr>
          <p:nvPr>
            <p:ph type="sldNum" sz="quarter" idx="12"/>
          </p:nvPr>
        </p:nvSpPr>
        <p:spPr/>
        <p:txBody>
          <a:bodyPr/>
          <a:lstStyle/>
          <a:p>
            <a:fld id="{A9CE6E70-4911-45FB-AAAA-168031483F5F}" type="slidenum">
              <a:rPr lang="en-US" smtClean="0"/>
              <a:pPr/>
              <a:t>21</a:t>
            </a:fld>
            <a:endParaRPr lang="en-US"/>
          </a:p>
        </p:txBody>
      </p:sp>
      <p:pic>
        <p:nvPicPr>
          <p:cNvPr id="5" name="Picture 4"/>
          <p:cNvPicPr>
            <a:picLocks noChangeAspect="1"/>
          </p:cNvPicPr>
          <p:nvPr/>
        </p:nvPicPr>
        <p:blipFill>
          <a:blip r:embed="rId2"/>
          <a:stretch>
            <a:fillRect/>
          </a:stretch>
        </p:blipFill>
        <p:spPr>
          <a:xfrm>
            <a:off x="1331640" y="2924944"/>
            <a:ext cx="5580112" cy="2858487"/>
          </a:xfrm>
          <a:prstGeom prst="rect">
            <a:avLst/>
          </a:prstGeom>
        </p:spPr>
      </p:pic>
    </p:spTree>
    <p:extLst>
      <p:ext uri="{BB962C8B-B14F-4D97-AF65-F5344CB8AC3E}">
        <p14:creationId xmlns:p14="http://schemas.microsoft.com/office/powerpoint/2010/main" val="854706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Walker</a:t>
            </a:r>
            <a:endParaRPr lang="he-IL" dirty="0"/>
          </a:p>
        </p:txBody>
      </p:sp>
      <p:sp>
        <p:nvSpPr>
          <p:cNvPr id="3" name="Content Placeholder 2"/>
          <p:cNvSpPr>
            <a:spLocks noGrp="1"/>
          </p:cNvSpPr>
          <p:nvPr>
            <p:ph idx="1"/>
          </p:nvPr>
        </p:nvSpPr>
        <p:spPr/>
        <p:txBody>
          <a:bodyPr/>
          <a:lstStyle/>
          <a:p>
            <a:pPr algn="just"/>
            <a:r>
              <a:rPr lang="en-US" dirty="0"/>
              <a:t>Scans any Windows module and builds a hierarchical tree diagram of all dependent modules. For each module found, it lists all the functions that are exported by that module, and which of those functions are actually being called (imported) by other modules.</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22</a:t>
            </a:fld>
            <a:endParaRPr lang="en-US"/>
          </a:p>
        </p:txBody>
      </p:sp>
      <p:pic>
        <p:nvPicPr>
          <p:cNvPr id="5" name="Picture 4"/>
          <p:cNvPicPr>
            <a:picLocks noChangeAspect="1"/>
          </p:cNvPicPr>
          <p:nvPr/>
        </p:nvPicPr>
        <p:blipFill>
          <a:blip r:embed="rId2"/>
          <a:stretch>
            <a:fillRect/>
          </a:stretch>
        </p:blipFill>
        <p:spPr>
          <a:xfrm>
            <a:off x="1804803" y="3212976"/>
            <a:ext cx="5580112" cy="2858487"/>
          </a:xfrm>
          <a:prstGeom prst="rect">
            <a:avLst/>
          </a:prstGeom>
        </p:spPr>
      </p:pic>
    </p:spTree>
    <p:extLst>
      <p:ext uri="{BB962C8B-B14F-4D97-AF65-F5344CB8AC3E}">
        <p14:creationId xmlns:p14="http://schemas.microsoft.com/office/powerpoint/2010/main" val="1921534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Analysis</a:t>
            </a:r>
            <a:endParaRPr lang="he-IL" dirty="0"/>
          </a:p>
        </p:txBody>
      </p:sp>
      <p:sp>
        <p:nvSpPr>
          <p:cNvPr id="3" name="Text Placeholder 2"/>
          <p:cNvSpPr>
            <a:spLocks noGrp="1"/>
          </p:cNvSpPr>
          <p:nvPr>
            <p:ph type="body" idx="1"/>
          </p:nvPr>
        </p:nvSpPr>
        <p:spPr/>
        <p:txBody>
          <a:bodyPr/>
          <a:lstStyle/>
          <a:p>
            <a:r>
              <a:rPr lang="en-US" dirty="0"/>
              <a:t>Advanced</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23</a:t>
            </a:fld>
            <a:endParaRPr lang="en-US"/>
          </a:p>
        </p:txBody>
      </p:sp>
    </p:spTree>
    <p:extLst>
      <p:ext uri="{BB962C8B-B14F-4D97-AF65-F5344CB8AC3E}">
        <p14:creationId xmlns:p14="http://schemas.microsoft.com/office/powerpoint/2010/main" val="131174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Static Analysis</a:t>
            </a:r>
            <a:endParaRPr lang="he-IL" dirty="0"/>
          </a:p>
        </p:txBody>
      </p:sp>
      <p:sp>
        <p:nvSpPr>
          <p:cNvPr id="3" name="Content Placeholder 2"/>
          <p:cNvSpPr>
            <a:spLocks noGrp="1"/>
          </p:cNvSpPr>
          <p:nvPr>
            <p:ph idx="1"/>
          </p:nvPr>
        </p:nvSpPr>
        <p:spPr/>
        <p:txBody>
          <a:bodyPr/>
          <a:lstStyle/>
          <a:p>
            <a:r>
              <a:rPr lang="en-US" dirty="0"/>
              <a:t>Using various techniques to disassemble a binary file – Reverse Engineering:</a:t>
            </a:r>
          </a:p>
          <a:p>
            <a:pPr lvl="1"/>
            <a:r>
              <a:rPr lang="en-US" dirty="0"/>
              <a:t>Understand the expected flow of the program.</a:t>
            </a:r>
          </a:p>
          <a:p>
            <a:pPr lvl="1"/>
            <a:r>
              <a:rPr lang="en-US" dirty="0"/>
              <a:t>Find obfuscation techniques.</a:t>
            </a:r>
          </a:p>
          <a:p>
            <a:pPr lvl="1"/>
            <a:r>
              <a:rPr lang="en-US" dirty="0"/>
              <a:t>Locate ‘Anti-disassembly’ techniques.</a:t>
            </a:r>
          </a:p>
          <a:p>
            <a:pPr lvl="1"/>
            <a:r>
              <a:rPr lang="en-US" dirty="0"/>
              <a:t>Locate the payload.</a:t>
            </a:r>
          </a:p>
          <a:p>
            <a:endParaRPr lang="en-US" dirty="0"/>
          </a:p>
          <a:p>
            <a:endParaRPr lang="en-US" dirty="0"/>
          </a:p>
          <a:p>
            <a:r>
              <a:rPr lang="en-US" dirty="0"/>
              <a:t>Some more advanced static analysis techniques use machine learning algorithms to locate malicious files.</a:t>
            </a:r>
          </a:p>
        </p:txBody>
      </p:sp>
      <p:sp>
        <p:nvSpPr>
          <p:cNvPr id="4" name="Slide Number Placeholder 3"/>
          <p:cNvSpPr>
            <a:spLocks noGrp="1"/>
          </p:cNvSpPr>
          <p:nvPr>
            <p:ph type="sldNum" sz="quarter" idx="12"/>
          </p:nvPr>
        </p:nvSpPr>
        <p:spPr/>
        <p:txBody>
          <a:bodyPr/>
          <a:lstStyle/>
          <a:p>
            <a:fld id="{A9CE6E70-4911-45FB-AAAA-168031483F5F}" type="slidenum">
              <a:rPr lang="en-US" smtClean="0"/>
              <a:pPr/>
              <a:t>24</a:t>
            </a:fld>
            <a:endParaRPr lang="en-US"/>
          </a:p>
        </p:txBody>
      </p:sp>
    </p:spTree>
    <p:extLst>
      <p:ext uri="{BB962C8B-B14F-4D97-AF65-F5344CB8AC3E}">
        <p14:creationId xmlns:p14="http://schemas.microsoft.com/office/powerpoint/2010/main" val="2801089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IDA</a:t>
            </a:r>
            <a:endParaRPr lang="he-IL" dirty="0"/>
          </a:p>
        </p:txBody>
      </p:sp>
      <p:sp>
        <p:nvSpPr>
          <p:cNvPr id="3" name="Content Placeholder 2"/>
          <p:cNvSpPr>
            <a:spLocks noGrp="1"/>
          </p:cNvSpPr>
          <p:nvPr>
            <p:ph idx="1"/>
          </p:nvPr>
        </p:nvSpPr>
        <p:spPr>
          <a:xfrm>
            <a:off x="822959" y="1845734"/>
            <a:ext cx="7543801" cy="4023360"/>
          </a:xfrm>
        </p:spPr>
        <p:txBody>
          <a:bodyPr>
            <a:normAutofit lnSpcReduction="10000"/>
          </a:bodyPr>
          <a:lstStyle/>
          <a:p>
            <a:pPr algn="just"/>
            <a:r>
              <a:rPr lang="en-US" dirty="0"/>
              <a:t>IDA is a Windows, Linux or Mac OS X hosted multi-processor disassembler and debugger.</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community version offers good enough functionality, though the PRO version offers much more.</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25</a:t>
            </a:fld>
            <a:endParaRPr lang="en-US"/>
          </a:p>
        </p:txBody>
      </p:sp>
      <p:pic>
        <p:nvPicPr>
          <p:cNvPr id="5122" name="Picture 2" descr="The Big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355233"/>
            <a:ext cx="6948264" cy="269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66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Analysis</a:t>
            </a:r>
            <a:endParaRPr lang="he-IL" dirty="0"/>
          </a:p>
        </p:txBody>
      </p:sp>
      <p:sp>
        <p:nvSpPr>
          <p:cNvPr id="3" name="Text Placeholder 2"/>
          <p:cNvSpPr>
            <a:spLocks noGrp="1"/>
          </p:cNvSpPr>
          <p:nvPr>
            <p:ph type="body" idx="1"/>
          </p:nvPr>
        </p:nvSpPr>
        <p:spPr/>
        <p:txBody>
          <a:bodyPr/>
          <a:lstStyle/>
          <a:p>
            <a:r>
              <a:rPr lang="en-US" dirty="0"/>
              <a:t>Basic</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26</a:t>
            </a:fld>
            <a:endParaRPr lang="en-US"/>
          </a:p>
        </p:txBody>
      </p:sp>
    </p:spTree>
    <p:extLst>
      <p:ext uri="{BB962C8B-B14F-4D97-AF65-F5344CB8AC3E}">
        <p14:creationId xmlns:p14="http://schemas.microsoft.com/office/powerpoint/2010/main" val="6650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Dynamic Analysis</a:t>
            </a:r>
            <a:endParaRPr lang="he-IL" dirty="0"/>
          </a:p>
        </p:txBody>
      </p:sp>
      <p:sp>
        <p:nvSpPr>
          <p:cNvPr id="3" name="Content Placeholder 2"/>
          <p:cNvSpPr>
            <a:spLocks noGrp="1"/>
          </p:cNvSpPr>
          <p:nvPr>
            <p:ph idx="1"/>
          </p:nvPr>
        </p:nvSpPr>
        <p:spPr/>
        <p:txBody>
          <a:bodyPr/>
          <a:lstStyle/>
          <a:p>
            <a:r>
              <a:rPr lang="en-US" dirty="0"/>
              <a:t>The use of tools for extracting certain information of a running program:</a:t>
            </a:r>
          </a:p>
          <a:p>
            <a:pPr marL="365443" lvl="2" indent="-182563" algn="just"/>
            <a:r>
              <a:rPr lang="en-US" sz="1800" dirty="0"/>
              <a:t>I/O operations</a:t>
            </a:r>
          </a:p>
          <a:p>
            <a:pPr marL="365443" lvl="2" indent="-182563" algn="just"/>
            <a:r>
              <a:rPr lang="en-US" sz="1800" dirty="0"/>
              <a:t>Used files</a:t>
            </a:r>
          </a:p>
          <a:p>
            <a:pPr marL="365443" lvl="2" indent="-182563" algn="just"/>
            <a:r>
              <a:rPr lang="en-US" sz="1800" dirty="0"/>
              <a:t>Used system-calls</a:t>
            </a:r>
          </a:p>
          <a:p>
            <a:pPr marL="365443" lvl="2" indent="-182563" algn="just"/>
            <a:r>
              <a:rPr lang="en-US" sz="1800" dirty="0"/>
              <a:t>Network requests</a:t>
            </a:r>
          </a:p>
          <a:p>
            <a:pPr marL="365443" lvl="2" indent="-182563" algn="just"/>
            <a:r>
              <a:rPr lang="en-US" sz="1800" dirty="0"/>
              <a:t>Open threads / processes</a:t>
            </a:r>
          </a:p>
          <a:p>
            <a:pPr marL="365443" lvl="2" indent="-182563" algn="just"/>
            <a:r>
              <a:rPr lang="en-US" sz="1800" dirty="0"/>
              <a:t>Resource usage</a:t>
            </a:r>
          </a:p>
          <a:p>
            <a:pPr marL="365443" lvl="2" indent="-182563" algn="just"/>
            <a:r>
              <a:rPr lang="en-US" sz="1800" dirty="0"/>
              <a:t>Registry changes</a:t>
            </a:r>
          </a:p>
          <a:p>
            <a:pPr lvl="1"/>
            <a:r>
              <a:rPr lang="en-US" dirty="0"/>
              <a:t>Etc.</a:t>
            </a:r>
          </a:p>
          <a:p>
            <a:pPr lvl="1"/>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27</a:t>
            </a:fld>
            <a:endParaRPr lang="en-US"/>
          </a:p>
        </p:txBody>
      </p:sp>
    </p:spTree>
    <p:extLst>
      <p:ext uri="{BB962C8B-B14F-4D97-AF65-F5344CB8AC3E}">
        <p14:creationId xmlns:p14="http://schemas.microsoft.com/office/powerpoint/2010/main" val="177094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Procmon</a:t>
            </a:r>
            <a:endParaRPr lang="he-IL"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The simplest tool</a:t>
            </a:r>
          </a:p>
          <a:p>
            <a:pPr algn="just">
              <a:buFont typeface="Wingdings" panose="05000000000000000000" pitchFamily="2" charset="2"/>
              <a:buChar char="§"/>
            </a:pPr>
            <a:r>
              <a:rPr lang="en-US" dirty="0" smtClean="0"/>
              <a:t>Saves each action in the OS system. </a:t>
            </a:r>
            <a:endParaRPr lang="en-US" dirty="0"/>
          </a:p>
          <a:p>
            <a:pPr algn="just">
              <a:buFont typeface="Wingdings" panose="05000000000000000000" pitchFamily="2" charset="2"/>
              <a:buChar char="§"/>
            </a:pPr>
            <a:r>
              <a:rPr lang="en-US" dirty="0"/>
              <a:t>S</a:t>
            </a:r>
            <a:r>
              <a:rPr lang="en-US" dirty="0" smtClean="0"/>
              <a:t>hows </a:t>
            </a:r>
            <a:r>
              <a:rPr lang="en-US" dirty="0"/>
              <a:t>real-time file system, Registry and process/thread activity</a:t>
            </a:r>
            <a:r>
              <a:rPr lang="en-US" dirty="0" smtClean="0"/>
              <a:t>.</a:t>
            </a:r>
          </a:p>
          <a:p>
            <a:pPr algn="just">
              <a:buFont typeface="Wingdings" panose="05000000000000000000" pitchFamily="2" charset="2"/>
              <a:buChar char="§"/>
            </a:pPr>
            <a:r>
              <a:rPr lang="en-US" dirty="0" smtClean="0"/>
              <a:t>Enables to see the stack of every process</a:t>
            </a:r>
          </a:p>
          <a:p>
            <a:pPr algn="just">
              <a:buFont typeface="Wingdings" panose="05000000000000000000" pitchFamily="2" charset="2"/>
              <a:buChar char="§"/>
            </a:pPr>
            <a:r>
              <a:rPr lang="en-US" dirty="0" smtClean="0"/>
              <a:t>In 10 seconds provides 95K logs. </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28</a:t>
            </a:fld>
            <a:endParaRPr lang="en-US"/>
          </a:p>
        </p:txBody>
      </p:sp>
      <p:pic>
        <p:nvPicPr>
          <p:cNvPr id="5" name="Picture 4"/>
          <p:cNvPicPr>
            <a:picLocks noChangeAspect="1"/>
          </p:cNvPicPr>
          <p:nvPr/>
        </p:nvPicPr>
        <p:blipFill>
          <a:blip r:embed="rId2"/>
          <a:stretch>
            <a:fillRect/>
          </a:stretch>
        </p:blipFill>
        <p:spPr>
          <a:xfrm>
            <a:off x="1661381" y="4011682"/>
            <a:ext cx="4710819" cy="2152758"/>
          </a:xfrm>
          <a:prstGeom prst="rect">
            <a:avLst/>
          </a:prstGeom>
        </p:spPr>
      </p:pic>
    </p:spTree>
    <p:extLst>
      <p:ext uri="{BB962C8B-B14F-4D97-AF65-F5344CB8AC3E}">
        <p14:creationId xmlns:p14="http://schemas.microsoft.com/office/powerpoint/2010/main" val="247281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Procmon</a:t>
            </a:r>
            <a:endParaRPr lang="he-IL"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Due to the huge number of logs, we cannot work with this software manually.</a:t>
            </a:r>
          </a:p>
          <a:p>
            <a:pPr algn="just">
              <a:buFont typeface="Wingdings" panose="05000000000000000000" pitchFamily="2" charset="2"/>
              <a:buChar char="§"/>
            </a:pPr>
            <a:r>
              <a:rPr lang="en-US" dirty="0" smtClean="0"/>
              <a:t>It requires knowledge regarding applying filters and advanced search.</a:t>
            </a:r>
          </a:p>
          <a:p>
            <a:pPr algn="just">
              <a:buFont typeface="Wingdings" panose="05000000000000000000" pitchFamily="2" charset="2"/>
              <a:buChar char="§"/>
            </a:pPr>
            <a:r>
              <a:rPr lang="en-US" dirty="0" smtClean="0"/>
              <a:t>Experts can watch over specific file that runs. </a:t>
            </a:r>
          </a:p>
          <a:p>
            <a:pPr algn="just">
              <a:buFont typeface="Wingdings" panose="05000000000000000000" pitchFamily="2" charset="2"/>
              <a:buChar char="§"/>
            </a:pPr>
            <a:r>
              <a:rPr lang="en-US" dirty="0" smtClean="0"/>
              <a:t>Helps to show what was changed.</a:t>
            </a:r>
          </a:p>
          <a:p>
            <a:pPr algn="just">
              <a:buFont typeface="Wingdings" panose="05000000000000000000" pitchFamily="2" charset="2"/>
              <a:buChar char="§"/>
            </a:pPr>
            <a:r>
              <a:rPr lang="en-US" dirty="0" smtClean="0"/>
              <a:t>It is recommended to watch on suspicious file using two configurations: one that is legitimate and one with the given malware. </a:t>
            </a:r>
          </a:p>
          <a:p>
            <a:pPr algn="just">
              <a:buFont typeface="Wingdings" panose="05000000000000000000" pitchFamily="2" charset="2"/>
              <a:buChar char="§"/>
            </a:pPr>
            <a:r>
              <a:rPr lang="en-US" dirty="0" smtClean="0"/>
              <a:t>The environment before each running MUST be clean. </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29</a:t>
            </a:fld>
            <a:endParaRPr lang="en-US"/>
          </a:p>
        </p:txBody>
      </p:sp>
    </p:spTree>
    <p:extLst>
      <p:ext uri="{BB962C8B-B14F-4D97-AF65-F5344CB8AC3E}">
        <p14:creationId xmlns:p14="http://schemas.microsoft.com/office/powerpoint/2010/main" val="150316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Malware Analysis</a:t>
            </a:r>
            <a:endParaRPr lang="he-IL" dirty="0"/>
          </a:p>
        </p:txBody>
      </p:sp>
      <p:sp>
        <p:nvSpPr>
          <p:cNvPr id="3" name="Text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a:t>
            </a:fld>
            <a:endParaRPr lang="en-US"/>
          </a:p>
        </p:txBody>
      </p:sp>
    </p:spTree>
    <p:extLst>
      <p:ext uri="{BB962C8B-B14F-4D97-AF65-F5344CB8AC3E}">
        <p14:creationId xmlns:p14="http://schemas.microsoft.com/office/powerpoint/2010/main" val="140557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Procmon</a:t>
            </a:r>
            <a:endParaRPr lang="he-IL" dirty="0"/>
          </a:p>
        </p:txBody>
      </p:sp>
      <p:pic>
        <p:nvPicPr>
          <p:cNvPr id="6" name="Content Placeholder 5"/>
          <p:cNvPicPr>
            <a:picLocks noGrp="1" noChangeAspect="1"/>
          </p:cNvPicPr>
          <p:nvPr>
            <p:ph idx="1"/>
          </p:nvPr>
        </p:nvPicPr>
        <p:blipFill>
          <a:blip r:embed="rId3"/>
          <a:stretch>
            <a:fillRect/>
          </a:stretch>
        </p:blipFill>
        <p:spPr>
          <a:xfrm>
            <a:off x="887545" y="188640"/>
            <a:ext cx="7029808" cy="6178978"/>
          </a:xfrm>
          <a:prstGeom prst="rect">
            <a:avLst/>
          </a:prstGeom>
        </p:spPr>
      </p:pic>
      <p:sp>
        <p:nvSpPr>
          <p:cNvPr id="4" name="Slide Number Placeholder 3"/>
          <p:cNvSpPr>
            <a:spLocks noGrp="1"/>
          </p:cNvSpPr>
          <p:nvPr>
            <p:ph type="sldNum" sz="quarter" idx="12"/>
          </p:nvPr>
        </p:nvSpPr>
        <p:spPr/>
        <p:txBody>
          <a:bodyPr/>
          <a:lstStyle/>
          <a:p>
            <a:fld id="{A9CE6E70-4911-45FB-AAAA-168031483F5F}" type="slidenum">
              <a:rPr lang="en-US" smtClean="0"/>
              <a:pPr/>
              <a:t>30</a:t>
            </a:fld>
            <a:endParaRPr lang="en-US"/>
          </a:p>
        </p:txBody>
      </p:sp>
    </p:spTree>
    <p:extLst>
      <p:ext uri="{BB962C8B-B14F-4D97-AF65-F5344CB8AC3E}">
        <p14:creationId xmlns:p14="http://schemas.microsoft.com/office/powerpoint/2010/main" val="3416607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Procmon</a:t>
            </a:r>
            <a:endParaRPr lang="he-IL" dirty="0"/>
          </a:p>
        </p:txBody>
      </p:sp>
      <p:sp>
        <p:nvSpPr>
          <p:cNvPr id="3" name="Content Placeholder 2"/>
          <p:cNvSpPr>
            <a:spLocks noGrp="1"/>
          </p:cNvSpPr>
          <p:nvPr>
            <p:ph idx="1"/>
          </p:nvPr>
        </p:nvSpPr>
        <p:spPr/>
        <p:txBody>
          <a:bodyPr/>
          <a:lstStyle/>
          <a:p>
            <a:pPr algn="just"/>
            <a:r>
              <a:rPr lang="en-US" dirty="0" smtClean="0"/>
              <a:t>An </a:t>
            </a:r>
            <a:r>
              <a:rPr lang="en-US" dirty="0"/>
              <a:t>advanced monitoring tool for Windows that shows real-time file system, Registry and process/thread activity.</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31</a:t>
            </a:fld>
            <a:endParaRPr lang="en-US"/>
          </a:p>
        </p:txBody>
      </p:sp>
      <p:pic>
        <p:nvPicPr>
          <p:cNvPr id="5" name="Picture 4"/>
          <p:cNvPicPr>
            <a:picLocks noChangeAspect="1"/>
          </p:cNvPicPr>
          <p:nvPr/>
        </p:nvPicPr>
        <p:blipFill>
          <a:blip r:embed="rId2"/>
          <a:stretch>
            <a:fillRect/>
          </a:stretch>
        </p:blipFill>
        <p:spPr>
          <a:xfrm>
            <a:off x="1218246" y="2708920"/>
            <a:ext cx="6753225" cy="3086100"/>
          </a:xfrm>
          <a:prstGeom prst="rect">
            <a:avLst/>
          </a:prstGeom>
        </p:spPr>
      </p:pic>
    </p:spTree>
    <p:extLst>
      <p:ext uri="{BB962C8B-B14F-4D97-AF65-F5344CB8AC3E}">
        <p14:creationId xmlns:p14="http://schemas.microsoft.com/office/powerpoint/2010/main" val="247760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Explorer</a:t>
            </a:r>
            <a:endParaRPr lang="he-IL" dirty="0"/>
          </a:p>
        </p:txBody>
      </p:sp>
      <p:sp>
        <p:nvSpPr>
          <p:cNvPr id="3" name="Content Placeholder 2"/>
          <p:cNvSpPr>
            <a:spLocks noGrp="1"/>
          </p:cNvSpPr>
          <p:nvPr>
            <p:ph idx="1"/>
          </p:nvPr>
        </p:nvSpPr>
        <p:spPr/>
        <p:txBody>
          <a:bodyPr/>
          <a:lstStyle/>
          <a:p>
            <a:pPr algn="just"/>
            <a:r>
              <a:rPr lang="en-US" dirty="0"/>
              <a:t>Shows information about which handles and DLLs processes have opened or loaded.</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32</a:t>
            </a:fld>
            <a:endParaRPr lang="en-US"/>
          </a:p>
        </p:txBody>
      </p:sp>
      <p:pic>
        <p:nvPicPr>
          <p:cNvPr id="5" name="Picture 4"/>
          <p:cNvPicPr>
            <a:picLocks noChangeAspect="1"/>
          </p:cNvPicPr>
          <p:nvPr/>
        </p:nvPicPr>
        <p:blipFill>
          <a:blip r:embed="rId3"/>
          <a:stretch>
            <a:fillRect/>
          </a:stretch>
        </p:blipFill>
        <p:spPr>
          <a:xfrm>
            <a:off x="3203848" y="2328053"/>
            <a:ext cx="4967461" cy="3747715"/>
          </a:xfrm>
          <a:prstGeom prst="rect">
            <a:avLst/>
          </a:prstGeom>
        </p:spPr>
      </p:pic>
    </p:spTree>
    <p:extLst>
      <p:ext uri="{BB962C8B-B14F-4D97-AF65-F5344CB8AC3E}">
        <p14:creationId xmlns:p14="http://schemas.microsoft.com/office/powerpoint/2010/main" val="187835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Explorer</a:t>
            </a:r>
            <a:endParaRPr lang="he-IL" dirty="0"/>
          </a:p>
        </p:txBody>
      </p:sp>
      <p:sp>
        <p:nvSpPr>
          <p:cNvPr id="3" name="Content Placeholder 2"/>
          <p:cNvSpPr>
            <a:spLocks noGrp="1"/>
          </p:cNvSpPr>
          <p:nvPr>
            <p:ph idx="1"/>
          </p:nvPr>
        </p:nvSpPr>
        <p:spPr/>
        <p:txBody>
          <a:bodyPr/>
          <a:lstStyle/>
          <a:p>
            <a:pPr algn="just"/>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33</a:t>
            </a:fld>
            <a:endParaRPr lang="en-US"/>
          </a:p>
        </p:txBody>
      </p:sp>
      <p:pic>
        <p:nvPicPr>
          <p:cNvPr id="9" name="Picture 8"/>
          <p:cNvPicPr>
            <a:picLocks noChangeAspect="1"/>
          </p:cNvPicPr>
          <p:nvPr/>
        </p:nvPicPr>
        <p:blipFill>
          <a:blip r:embed="rId3"/>
          <a:stretch>
            <a:fillRect/>
          </a:stretch>
        </p:blipFill>
        <p:spPr>
          <a:xfrm>
            <a:off x="822959" y="0"/>
            <a:ext cx="7375430" cy="6858000"/>
          </a:xfrm>
          <a:prstGeom prst="rect">
            <a:avLst/>
          </a:prstGeom>
        </p:spPr>
      </p:pic>
    </p:spTree>
    <p:extLst>
      <p:ext uri="{BB962C8B-B14F-4D97-AF65-F5344CB8AC3E}">
        <p14:creationId xmlns:p14="http://schemas.microsoft.com/office/powerpoint/2010/main" val="3857263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Regshot</a:t>
            </a:r>
            <a:endParaRPr lang="he-IL" dirty="0"/>
          </a:p>
        </p:txBody>
      </p:sp>
      <p:sp>
        <p:nvSpPr>
          <p:cNvPr id="3" name="Content Placeholder 2"/>
          <p:cNvSpPr>
            <a:spLocks noGrp="1"/>
          </p:cNvSpPr>
          <p:nvPr>
            <p:ph idx="1"/>
          </p:nvPr>
        </p:nvSpPr>
        <p:spPr/>
        <p:txBody>
          <a:bodyPr/>
          <a:lstStyle/>
          <a:p>
            <a:pPr algn="just"/>
            <a:r>
              <a:rPr lang="en-US" dirty="0"/>
              <a:t>A registry </a:t>
            </a:r>
            <a:r>
              <a:rPr lang="en-US" dirty="0" smtClean="0"/>
              <a:t>compares </a:t>
            </a:r>
            <a:r>
              <a:rPr lang="en-US" dirty="0"/>
              <a:t>utility that allows you to quickly take a snapshot of your registry and then compare it with a second one - done after doing system changes or installing a new software product (e.g. </a:t>
            </a:r>
            <a:r>
              <a:rPr lang="en-US" dirty="0" smtClean="0"/>
              <a:t>malware</a:t>
            </a:r>
            <a:r>
              <a:rPr lang="en-US" dirty="0"/>
              <a:t>).</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34</a:t>
            </a:fld>
            <a:endParaRPr lang="en-US"/>
          </a:p>
        </p:txBody>
      </p:sp>
      <p:pic>
        <p:nvPicPr>
          <p:cNvPr id="6" name="Picture 5"/>
          <p:cNvPicPr>
            <a:picLocks noChangeAspect="1"/>
          </p:cNvPicPr>
          <p:nvPr/>
        </p:nvPicPr>
        <p:blipFill>
          <a:blip r:embed="rId3"/>
          <a:stretch>
            <a:fillRect/>
          </a:stretch>
        </p:blipFill>
        <p:spPr>
          <a:xfrm>
            <a:off x="2987824" y="2924944"/>
            <a:ext cx="2790825" cy="2828925"/>
          </a:xfrm>
          <a:prstGeom prst="rect">
            <a:avLst/>
          </a:prstGeom>
        </p:spPr>
      </p:pic>
    </p:spTree>
    <p:extLst>
      <p:ext uri="{BB962C8B-B14F-4D97-AF65-F5344CB8AC3E}">
        <p14:creationId xmlns:p14="http://schemas.microsoft.com/office/powerpoint/2010/main" val="648284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Regshot</a:t>
            </a:r>
            <a:endParaRPr lang="he-IL" dirty="0"/>
          </a:p>
        </p:txBody>
      </p:sp>
      <p:sp>
        <p:nvSpPr>
          <p:cNvPr id="3" name="Content Placeholder 2"/>
          <p:cNvSpPr>
            <a:spLocks noGrp="1"/>
          </p:cNvSpPr>
          <p:nvPr>
            <p:ph idx="1"/>
          </p:nvPr>
        </p:nvSpPr>
        <p:spPr/>
        <p:txBody>
          <a:bodyPr/>
          <a:lstStyle/>
          <a:p>
            <a:pPr algn="just"/>
            <a:r>
              <a:rPr lang="en-US" dirty="0" smtClean="0"/>
              <a:t>Drawbacks:</a:t>
            </a:r>
          </a:p>
          <a:p>
            <a:pPr lvl="1" algn="just">
              <a:buFont typeface="Wingdings" panose="05000000000000000000" pitchFamily="2" charset="2"/>
              <a:buChar char="§"/>
            </a:pPr>
            <a:r>
              <a:rPr lang="en-US" dirty="0" smtClean="0"/>
              <a:t>Hard to choose the right snapshots</a:t>
            </a:r>
          </a:p>
          <a:p>
            <a:pPr lvl="1" algn="just">
              <a:buFont typeface="Wingdings" panose="05000000000000000000" pitchFamily="2" charset="2"/>
              <a:buChar char="§"/>
            </a:pPr>
            <a:r>
              <a:rPr lang="en-US" dirty="0" smtClean="0"/>
              <a:t>Depends on the tester’s intuition. </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35</a:t>
            </a:fld>
            <a:endParaRPr lang="en-US"/>
          </a:p>
        </p:txBody>
      </p:sp>
      <p:pic>
        <p:nvPicPr>
          <p:cNvPr id="6" name="Picture 5"/>
          <p:cNvPicPr>
            <a:picLocks noChangeAspect="1"/>
          </p:cNvPicPr>
          <p:nvPr/>
        </p:nvPicPr>
        <p:blipFill>
          <a:blip r:embed="rId3"/>
          <a:stretch>
            <a:fillRect/>
          </a:stretch>
        </p:blipFill>
        <p:spPr>
          <a:xfrm>
            <a:off x="2987824" y="2924944"/>
            <a:ext cx="2790825" cy="2828925"/>
          </a:xfrm>
          <a:prstGeom prst="rect">
            <a:avLst/>
          </a:prstGeom>
        </p:spPr>
      </p:pic>
    </p:spTree>
    <p:extLst>
      <p:ext uri="{BB962C8B-B14F-4D97-AF65-F5344CB8AC3E}">
        <p14:creationId xmlns:p14="http://schemas.microsoft.com/office/powerpoint/2010/main" val="29647911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Sandboxes - Cuckoo</a:t>
            </a:r>
            <a:endParaRPr lang="he-IL" dirty="0"/>
          </a:p>
        </p:txBody>
      </p:sp>
      <p:sp>
        <p:nvSpPr>
          <p:cNvPr id="3" name="Content Placeholder 2"/>
          <p:cNvSpPr>
            <a:spLocks noGrp="1"/>
          </p:cNvSpPr>
          <p:nvPr>
            <p:ph idx="1"/>
          </p:nvPr>
        </p:nvSpPr>
        <p:spPr>
          <a:xfrm>
            <a:off x="822959" y="1845734"/>
            <a:ext cx="7543801" cy="4023360"/>
          </a:xfrm>
        </p:spPr>
        <p:txBody>
          <a:bodyPr/>
          <a:lstStyle/>
          <a:p>
            <a:r>
              <a:rPr lang="en-US" dirty="0"/>
              <a:t>Cuckoo Sandbox is an advanced, extremely modular malware analysis system which can:</a:t>
            </a:r>
          </a:p>
          <a:p>
            <a:pPr lvl="1"/>
            <a:r>
              <a:rPr lang="en-US" dirty="0"/>
              <a:t>Analyze many different malicious files (executables, document exploits, Java applets) as well as malicious websites, in Windows, OS X, Linux, and Android virtualized environments.</a:t>
            </a:r>
          </a:p>
          <a:p>
            <a:pPr lvl="1"/>
            <a:r>
              <a:rPr lang="en-US" dirty="0"/>
              <a:t>Trace API calls and general behavior of the file.</a:t>
            </a:r>
          </a:p>
          <a:p>
            <a:pPr lvl="1"/>
            <a:r>
              <a:rPr lang="en-US" dirty="0"/>
              <a:t>Dump and analyze network traffic, even when encrypted.</a:t>
            </a:r>
          </a:p>
          <a:p>
            <a:pPr lvl="1"/>
            <a:r>
              <a:rPr lang="en-US" dirty="0"/>
              <a:t>Perform advanced memory analysis of the infected virtualized system with integrated support for </a:t>
            </a:r>
            <a:r>
              <a:rPr lang="en-US" dirty="0">
                <a:hlinkClick r:id="rId3"/>
              </a:rPr>
              <a:t>Volatility</a:t>
            </a:r>
            <a:r>
              <a:rPr lang="en-US" dirty="0"/>
              <a:t>.</a:t>
            </a:r>
          </a:p>
          <a:p>
            <a:r>
              <a:rPr lang="en-US" dirty="0"/>
              <a:t>Outputs a report for the </a:t>
            </a:r>
            <a:r>
              <a:rPr lang="en-US" dirty="0" smtClean="0"/>
              <a:t>scanned </a:t>
            </a:r>
            <a:r>
              <a:rPr lang="en-US" dirty="0"/>
              <a:t>file.</a:t>
            </a:r>
          </a:p>
        </p:txBody>
      </p:sp>
      <p:sp>
        <p:nvSpPr>
          <p:cNvPr id="4" name="Slide Number Placeholder 3"/>
          <p:cNvSpPr>
            <a:spLocks noGrp="1"/>
          </p:cNvSpPr>
          <p:nvPr>
            <p:ph type="sldNum" sz="quarter" idx="12"/>
          </p:nvPr>
        </p:nvSpPr>
        <p:spPr/>
        <p:txBody>
          <a:bodyPr/>
          <a:lstStyle/>
          <a:p>
            <a:fld id="{A9CE6E70-4911-45FB-AAAA-168031483F5F}" type="slidenum">
              <a:rPr lang="en-US" smtClean="0"/>
              <a:pPr/>
              <a:t>36</a:t>
            </a:fld>
            <a:endParaRPr lang="en-US"/>
          </a:p>
        </p:txBody>
      </p:sp>
      <p:pic>
        <p:nvPicPr>
          <p:cNvPr id="1026" name="Picture 2" descr="https://www.cuckoosandbox.org/graphic/cucko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285" y="5011844"/>
            <a:ext cx="26574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706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Sandboxes - Cuckoo</a:t>
            </a:r>
            <a:endParaRPr lang="he-IL" dirty="0"/>
          </a:p>
        </p:txBody>
      </p:sp>
      <p:sp>
        <p:nvSpPr>
          <p:cNvPr id="3" name="Content Placeholder 2"/>
          <p:cNvSpPr>
            <a:spLocks noGrp="1"/>
          </p:cNvSpPr>
          <p:nvPr>
            <p:ph idx="1"/>
          </p:nvPr>
        </p:nvSpPr>
        <p:spPr>
          <a:xfrm>
            <a:off x="822959" y="1845734"/>
            <a:ext cx="7543801" cy="4023360"/>
          </a:xfrm>
        </p:spPr>
        <p:txBody>
          <a:bodyPr/>
          <a:lstStyle/>
          <a:p>
            <a:pPr>
              <a:buFont typeface="Wingdings" panose="05000000000000000000" pitchFamily="2" charset="2"/>
              <a:buChar char="§"/>
            </a:pPr>
            <a:r>
              <a:rPr lang="en-US" dirty="0" smtClean="0"/>
              <a:t>Drawbacks:</a:t>
            </a:r>
          </a:p>
          <a:p>
            <a:pPr lvl="1">
              <a:buFont typeface="Wingdings" panose="05000000000000000000" pitchFamily="2" charset="2"/>
              <a:buChar char="§"/>
            </a:pPr>
            <a:r>
              <a:rPr lang="en-US" dirty="0" smtClean="0"/>
              <a:t>Has time to run – if the malware takes time to attack Cuckoo will not identify it.  For example, malware that computes Fibonacci.</a:t>
            </a:r>
          </a:p>
          <a:p>
            <a:pPr>
              <a:buFont typeface="Wingdings" panose="05000000000000000000" pitchFamily="2" charset="2"/>
              <a:buChar char="§"/>
            </a:pPr>
            <a:r>
              <a:rPr lang="en-US" dirty="0" smtClean="0"/>
              <a:t>Now it is the product that most of the experts work with.</a:t>
            </a:r>
          </a:p>
          <a:p>
            <a:pPr>
              <a:buFont typeface="Wingdings" panose="05000000000000000000" pitchFamily="2" charset="2"/>
              <a:buChar char="§"/>
            </a:pPr>
            <a:r>
              <a:rPr lang="en-US" dirty="0" smtClean="0"/>
              <a:t>Includes many extensions for Android, and other that other expert added. </a:t>
            </a:r>
          </a:p>
          <a:p>
            <a:pPr lvl="1">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37</a:t>
            </a:fld>
            <a:endParaRPr lang="en-US"/>
          </a:p>
        </p:txBody>
      </p:sp>
      <p:pic>
        <p:nvPicPr>
          <p:cNvPr id="1026" name="Picture 2" descr="https://www.cuckoosandbox.org/graphic/cuck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285" y="5011844"/>
            <a:ext cx="26574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95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Analysis</a:t>
            </a:r>
            <a:endParaRPr lang="he-IL" dirty="0"/>
          </a:p>
        </p:txBody>
      </p:sp>
      <p:sp>
        <p:nvSpPr>
          <p:cNvPr id="3" name="Text Placeholder 2"/>
          <p:cNvSpPr>
            <a:spLocks noGrp="1"/>
          </p:cNvSpPr>
          <p:nvPr>
            <p:ph type="body" idx="1"/>
          </p:nvPr>
        </p:nvSpPr>
        <p:spPr/>
        <p:txBody>
          <a:bodyPr/>
          <a:lstStyle/>
          <a:p>
            <a:r>
              <a:rPr lang="en-US" dirty="0"/>
              <a:t>Advanced</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38</a:t>
            </a:fld>
            <a:endParaRPr lang="en-US"/>
          </a:p>
        </p:txBody>
      </p:sp>
    </p:spTree>
    <p:extLst>
      <p:ext uri="{BB962C8B-B14F-4D97-AF65-F5344CB8AC3E}">
        <p14:creationId xmlns:p14="http://schemas.microsoft.com/office/powerpoint/2010/main" val="15151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Dynamic Analysis</a:t>
            </a:r>
            <a:endParaRPr lang="he-IL" dirty="0"/>
          </a:p>
        </p:txBody>
      </p:sp>
      <p:sp>
        <p:nvSpPr>
          <p:cNvPr id="3" name="Content Placeholder 2"/>
          <p:cNvSpPr>
            <a:spLocks noGrp="1"/>
          </p:cNvSpPr>
          <p:nvPr>
            <p:ph idx="1"/>
          </p:nvPr>
        </p:nvSpPr>
        <p:spPr/>
        <p:txBody>
          <a:bodyPr/>
          <a:lstStyle/>
          <a:p>
            <a:r>
              <a:rPr lang="en-US" dirty="0"/>
              <a:t>Using various techniques to debug a program</a:t>
            </a:r>
          </a:p>
          <a:p>
            <a:pPr lvl="1"/>
            <a:r>
              <a:rPr lang="en-US" dirty="0"/>
              <a:t>Working step by step to investigate the program’s behavior.</a:t>
            </a:r>
          </a:p>
          <a:p>
            <a:endParaRPr lang="en-US" dirty="0"/>
          </a:p>
          <a:p>
            <a:endParaRPr lang="en-US" dirty="0"/>
          </a:p>
          <a:p>
            <a:endParaRPr lang="en-US" dirty="0"/>
          </a:p>
          <a:p>
            <a:endParaRPr lang="en-US" dirty="0"/>
          </a:p>
          <a:p>
            <a:endParaRPr lang="en-US" dirty="0"/>
          </a:p>
          <a:p>
            <a:r>
              <a:rPr lang="en-US" dirty="0"/>
              <a:t>Some more advanced dynamic analysis techniques may use machine learning algorithms used on the dynamic information of the program.</a:t>
            </a:r>
          </a:p>
        </p:txBody>
      </p:sp>
      <p:sp>
        <p:nvSpPr>
          <p:cNvPr id="4" name="Slide Number Placeholder 3"/>
          <p:cNvSpPr>
            <a:spLocks noGrp="1"/>
          </p:cNvSpPr>
          <p:nvPr>
            <p:ph type="sldNum" sz="quarter" idx="12"/>
          </p:nvPr>
        </p:nvSpPr>
        <p:spPr/>
        <p:txBody>
          <a:bodyPr/>
          <a:lstStyle/>
          <a:p>
            <a:fld id="{A9CE6E70-4911-45FB-AAAA-168031483F5F}" type="slidenum">
              <a:rPr lang="en-US" smtClean="0"/>
              <a:pPr/>
              <a:t>39</a:t>
            </a:fld>
            <a:endParaRPr lang="en-US"/>
          </a:p>
        </p:txBody>
      </p:sp>
    </p:spTree>
    <p:extLst>
      <p:ext uri="{BB962C8B-B14F-4D97-AF65-F5344CB8AC3E}">
        <p14:creationId xmlns:p14="http://schemas.microsoft.com/office/powerpoint/2010/main" val="67374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Analysis</a:t>
            </a:r>
            <a:endParaRPr lang="he-IL" dirty="0"/>
          </a:p>
        </p:txBody>
      </p:sp>
      <p:sp>
        <p:nvSpPr>
          <p:cNvPr id="3" name="Content Placeholder 2"/>
          <p:cNvSpPr>
            <a:spLocks noGrp="1"/>
          </p:cNvSpPr>
          <p:nvPr>
            <p:ph idx="1"/>
          </p:nvPr>
        </p:nvSpPr>
        <p:spPr/>
        <p:txBody>
          <a:bodyPr>
            <a:normAutofit/>
          </a:bodyPr>
          <a:lstStyle/>
          <a:p>
            <a:r>
              <a:rPr lang="en-US" dirty="0"/>
              <a:t>The study of </a:t>
            </a:r>
            <a:r>
              <a:rPr lang="en-US" dirty="0" smtClean="0"/>
              <a:t>malware </a:t>
            </a:r>
            <a:r>
              <a:rPr lang="en-US" dirty="0"/>
              <a:t>by dissecting its different components and studying its behavior on the host computer's operating system.</a:t>
            </a:r>
          </a:p>
          <a:p>
            <a:pPr lvl="1"/>
            <a:r>
              <a:rPr lang="en-US" dirty="0"/>
              <a:t>I/O operations</a:t>
            </a:r>
          </a:p>
          <a:p>
            <a:pPr lvl="1"/>
            <a:r>
              <a:rPr lang="en-US" dirty="0"/>
              <a:t>Static strings</a:t>
            </a:r>
          </a:p>
          <a:p>
            <a:pPr lvl="1"/>
            <a:r>
              <a:rPr lang="en-US" dirty="0"/>
              <a:t>Executed commands</a:t>
            </a:r>
          </a:p>
          <a:p>
            <a:pPr lvl="1"/>
            <a:r>
              <a:rPr lang="en-US" dirty="0"/>
              <a:t>Files accessed</a:t>
            </a:r>
          </a:p>
          <a:p>
            <a:pPr lvl="1"/>
            <a:r>
              <a:rPr lang="en-US" dirty="0"/>
              <a:t>Communication</a:t>
            </a:r>
          </a:p>
          <a:p>
            <a:pPr lvl="1"/>
            <a:r>
              <a:rPr lang="en-US" dirty="0"/>
              <a:t>More...</a:t>
            </a:r>
          </a:p>
          <a:p>
            <a:endParaRPr lang="en-US" dirty="0"/>
          </a:p>
          <a:p>
            <a:r>
              <a:rPr lang="en-US" dirty="0"/>
              <a:t>Used for the inspection of files for </a:t>
            </a:r>
            <a:r>
              <a:rPr lang="en-US" b="1" dirty="0"/>
              <a:t>the purpose of determining</a:t>
            </a:r>
            <a:r>
              <a:rPr lang="en-US" dirty="0"/>
              <a:t> whether they are </a:t>
            </a:r>
            <a:r>
              <a:rPr lang="en-US" dirty="0" smtClean="0"/>
              <a:t>malware.</a:t>
            </a:r>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4</a:t>
            </a:fld>
            <a:endParaRPr lang="en-US"/>
          </a:p>
        </p:txBody>
      </p:sp>
      <p:pic>
        <p:nvPicPr>
          <p:cNvPr id="1026" name="Picture 2" descr="תוצאת תמונה עבור ‪malware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564905"/>
            <a:ext cx="3394348" cy="237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344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GDB</a:t>
            </a:r>
            <a:endParaRPr lang="he-IL" dirty="0"/>
          </a:p>
        </p:txBody>
      </p:sp>
      <p:sp>
        <p:nvSpPr>
          <p:cNvPr id="3" name="Content Placeholder 2"/>
          <p:cNvSpPr>
            <a:spLocks noGrp="1"/>
          </p:cNvSpPr>
          <p:nvPr>
            <p:ph idx="1"/>
          </p:nvPr>
        </p:nvSpPr>
        <p:spPr/>
        <p:txBody>
          <a:bodyPr/>
          <a:lstStyle/>
          <a:p>
            <a:r>
              <a:rPr lang="en-US" dirty="0"/>
              <a:t>the GNU Project debugger, allows you to see what is going on ‘inside’ another program while it executes, or what another program was doing at the moment it crashed:</a:t>
            </a:r>
          </a:p>
          <a:p>
            <a:pPr lvl="1"/>
            <a:r>
              <a:rPr lang="en-US" dirty="0"/>
              <a:t>Start your program, specifying anything that might affect its behavior.</a:t>
            </a:r>
          </a:p>
          <a:p>
            <a:pPr lvl="1"/>
            <a:r>
              <a:rPr lang="en-US" dirty="0"/>
              <a:t>Make your program stop on specified conditions.</a:t>
            </a:r>
          </a:p>
          <a:p>
            <a:pPr lvl="1"/>
            <a:r>
              <a:rPr lang="en-US" dirty="0"/>
              <a:t>Examine what has happened, when your program has stopped.</a:t>
            </a:r>
          </a:p>
          <a:p>
            <a:pPr lvl="1"/>
            <a:r>
              <a:rPr lang="en-US" dirty="0"/>
              <a:t>Change things in your program, so you can experiment with correcting the effects of one bug and go on to learn about another.</a:t>
            </a:r>
          </a:p>
        </p:txBody>
      </p:sp>
      <p:sp>
        <p:nvSpPr>
          <p:cNvPr id="4" name="Slide Number Placeholder 3"/>
          <p:cNvSpPr>
            <a:spLocks noGrp="1"/>
          </p:cNvSpPr>
          <p:nvPr>
            <p:ph type="sldNum" sz="quarter" idx="12"/>
          </p:nvPr>
        </p:nvSpPr>
        <p:spPr/>
        <p:txBody>
          <a:bodyPr/>
          <a:lstStyle/>
          <a:p>
            <a:fld id="{A9CE6E70-4911-45FB-AAAA-168031483F5F}" type="slidenum">
              <a:rPr lang="en-US" smtClean="0"/>
              <a:pPr/>
              <a:t>40</a:t>
            </a:fld>
            <a:endParaRPr lang="en-US"/>
          </a:p>
        </p:txBody>
      </p:sp>
    </p:spTree>
    <p:extLst>
      <p:ext uri="{BB962C8B-B14F-4D97-AF65-F5344CB8AC3E}">
        <p14:creationId xmlns:p14="http://schemas.microsoft.com/office/powerpoint/2010/main" val="24923001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he-IL"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dirty="0"/>
              <a:t>Introduction to Malware Analysis</a:t>
            </a:r>
          </a:p>
          <a:p>
            <a:pPr>
              <a:buFont typeface="Wingdings" panose="05000000000000000000" pitchFamily="2" charset="2"/>
              <a:buChar char="q"/>
            </a:pPr>
            <a:r>
              <a:rPr lang="en-US" dirty="0"/>
              <a:t>Static Analysis</a:t>
            </a:r>
          </a:p>
          <a:p>
            <a:pPr lvl="1">
              <a:buFont typeface="Wingdings" panose="05000000000000000000" pitchFamily="2" charset="2"/>
              <a:buChar char="q"/>
            </a:pPr>
            <a:r>
              <a:rPr lang="en-US" dirty="0"/>
              <a:t>Basic Static Analysis</a:t>
            </a:r>
          </a:p>
          <a:p>
            <a:pPr lvl="1">
              <a:buFont typeface="Wingdings" panose="05000000000000000000" pitchFamily="2" charset="2"/>
              <a:buChar char="q"/>
            </a:pPr>
            <a:r>
              <a:rPr lang="en-US" dirty="0"/>
              <a:t>Advanced Static Analysis</a:t>
            </a:r>
          </a:p>
          <a:p>
            <a:pPr>
              <a:buFont typeface="Wingdings" panose="05000000000000000000" pitchFamily="2" charset="2"/>
              <a:buChar char="q"/>
            </a:pPr>
            <a:r>
              <a:rPr lang="en-US" dirty="0"/>
              <a:t>Dynamic Analysis</a:t>
            </a:r>
          </a:p>
          <a:p>
            <a:pPr lvl="1">
              <a:buFont typeface="Wingdings" panose="05000000000000000000" pitchFamily="2" charset="2"/>
              <a:buChar char="q"/>
            </a:pPr>
            <a:r>
              <a:rPr lang="en-US" dirty="0"/>
              <a:t>Basic Dynamic Analysis</a:t>
            </a:r>
          </a:p>
          <a:p>
            <a:pPr lvl="1">
              <a:buFont typeface="Wingdings" panose="05000000000000000000" pitchFamily="2" charset="2"/>
              <a:buChar char="q"/>
            </a:pPr>
            <a:r>
              <a:rPr lang="en-US" dirty="0"/>
              <a:t>Advanced Dynamic </a:t>
            </a:r>
            <a:r>
              <a:rPr lang="en-US" dirty="0" smtClean="0"/>
              <a:t>Analysis</a:t>
            </a:r>
            <a:endParaRPr lang="en-US" dirty="0"/>
          </a:p>
        </p:txBody>
      </p:sp>
      <p:sp>
        <p:nvSpPr>
          <p:cNvPr id="7" name="Text Placeholder 6"/>
          <p:cNvSpPr>
            <a:spLocks noGrp="1"/>
          </p:cNvSpPr>
          <p:nvPr>
            <p:ph type="body" sz="half" idx="2"/>
          </p:nvPr>
        </p:nvSpPr>
        <p:spPr/>
        <p:txBody>
          <a:bodyPr/>
          <a:lstStyle/>
          <a:p>
            <a:endParaRPr lang="he-IL"/>
          </a:p>
        </p:txBody>
      </p:sp>
      <p:sp>
        <p:nvSpPr>
          <p:cNvPr id="4" name="Slide Number Placeholder 3"/>
          <p:cNvSpPr>
            <a:spLocks noGrp="1"/>
          </p:cNvSpPr>
          <p:nvPr>
            <p:ph type="sldNum" sz="quarter" idx="12"/>
          </p:nvPr>
        </p:nvSpPr>
        <p:spPr/>
        <p:txBody>
          <a:bodyPr/>
          <a:lstStyle/>
          <a:p>
            <a:fld id="{A9CE6E70-4911-45FB-AAAA-168031483F5F}" type="slidenum">
              <a:rPr lang="en-US" smtClean="0"/>
              <a:pPr/>
              <a:t>41</a:t>
            </a:fld>
            <a:endParaRPr lang="en-US"/>
          </a:p>
        </p:txBody>
      </p:sp>
    </p:spTree>
    <p:extLst>
      <p:ext uri="{BB962C8B-B14F-4D97-AF65-F5344CB8AC3E}">
        <p14:creationId xmlns:p14="http://schemas.microsoft.com/office/powerpoint/2010/main" val="360018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 of Antivirus</a:t>
            </a:r>
            <a:endParaRPr lang="he-IL"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The idea behind antiviruses was to detect </a:t>
            </a:r>
            <a:r>
              <a:rPr lang="en-US" dirty="0"/>
              <a:t>and prevent viruses from damaging your </a:t>
            </a:r>
            <a:r>
              <a:rPr lang="en-US" dirty="0" smtClean="0"/>
              <a:t>computer.</a:t>
            </a:r>
          </a:p>
          <a:p>
            <a:pPr>
              <a:buFont typeface="Wingdings" panose="05000000000000000000" pitchFamily="2" charset="2"/>
              <a:buChar char="§"/>
            </a:pPr>
            <a:r>
              <a:rPr lang="en-US" dirty="0"/>
              <a:t>The antivirus should run in the background and should interfere only when danger threatens the </a:t>
            </a:r>
            <a:r>
              <a:rPr lang="en-US" dirty="0" smtClean="0"/>
              <a:t>computer.</a:t>
            </a:r>
          </a:p>
        </p:txBody>
      </p:sp>
      <p:sp>
        <p:nvSpPr>
          <p:cNvPr id="4" name="Slide Number Placeholder 3"/>
          <p:cNvSpPr>
            <a:spLocks noGrp="1"/>
          </p:cNvSpPr>
          <p:nvPr>
            <p:ph type="sldNum" sz="quarter" idx="12"/>
          </p:nvPr>
        </p:nvSpPr>
        <p:spPr/>
        <p:txBody>
          <a:bodyPr/>
          <a:lstStyle/>
          <a:p>
            <a:fld id="{A9CE6E70-4911-45FB-AAAA-168031483F5F}" type="slidenum">
              <a:rPr lang="en-US" smtClean="0"/>
              <a:pPr/>
              <a:t>5</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717032"/>
            <a:ext cx="1872208" cy="1872208"/>
          </a:xfrm>
          <a:prstGeom prst="rect">
            <a:avLst/>
          </a:prstGeom>
        </p:spPr>
      </p:pic>
    </p:spTree>
    <p:extLst>
      <p:ext uri="{BB962C8B-B14F-4D97-AF65-F5344CB8AC3E}">
        <p14:creationId xmlns:p14="http://schemas.microsoft.com/office/powerpoint/2010/main" val="1100504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Antivirus</a:t>
            </a:r>
            <a:endParaRPr lang="he-IL"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However, in many cases, it is difficult to decide what is the recommended time to interfere.</a:t>
            </a:r>
          </a:p>
          <a:p>
            <a:pPr>
              <a:buFont typeface="Wingdings" panose="05000000000000000000" pitchFamily="2" charset="2"/>
              <a:buChar char="§"/>
            </a:pPr>
            <a:r>
              <a:rPr lang="en-US" dirty="0" smtClean="0"/>
              <a:t>Also, many false positives of occurrences will decrease the user’s usability. </a:t>
            </a:r>
          </a:p>
          <a:p>
            <a:pPr>
              <a:buFont typeface="Wingdings" panose="05000000000000000000" pitchFamily="2" charset="2"/>
              <a:buChar char="§"/>
            </a:pPr>
            <a:r>
              <a:rPr lang="en-US" dirty="0" smtClean="0"/>
              <a:t>Antivirus has no “memory”. If the first  step of an attack starts today and the second will continue tomorrow, the antivirus will not detect it. </a:t>
            </a:r>
          </a:p>
          <a:p>
            <a:pPr>
              <a:buFont typeface="Wingdings" panose="05000000000000000000" pitchFamily="2" charset="2"/>
              <a:buChar char="§"/>
            </a:pPr>
            <a:r>
              <a:rPr lang="en-US" dirty="0" smtClean="0"/>
              <a:t>Most of the cyber attacks moved from </a:t>
            </a:r>
            <a:r>
              <a:rPr lang="en-US" b="1" dirty="0" smtClean="0"/>
              <a:t>malicious</a:t>
            </a:r>
            <a:r>
              <a:rPr lang="en-US" dirty="0" smtClean="0"/>
              <a:t> to </a:t>
            </a:r>
            <a:r>
              <a:rPr lang="en-US" b="1" dirty="0" smtClean="0"/>
              <a:t>suspicious</a:t>
            </a:r>
            <a:r>
              <a:rPr lang="en-US" dirty="0" smtClean="0"/>
              <a:t>. </a:t>
            </a:r>
          </a:p>
          <a:p>
            <a:pPr marL="0" indent="0">
              <a:buNone/>
            </a:pPr>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6</a:t>
            </a:fld>
            <a:endParaRPr lang="en-US"/>
          </a:p>
        </p:txBody>
      </p:sp>
    </p:spTree>
    <p:extLst>
      <p:ext uri="{BB962C8B-B14F-4D97-AF65-F5344CB8AC3E}">
        <p14:creationId xmlns:p14="http://schemas.microsoft.com/office/powerpoint/2010/main" val="1641549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a:t>
            </a:r>
            <a:endParaRPr lang="he-IL" dirty="0"/>
          </a:p>
        </p:txBody>
      </p:sp>
      <p:sp>
        <p:nvSpPr>
          <p:cNvPr id="3" name="Content Placeholder 2"/>
          <p:cNvSpPr>
            <a:spLocks noGrp="1"/>
          </p:cNvSpPr>
          <p:nvPr>
            <p:ph idx="1"/>
          </p:nvPr>
        </p:nvSpPr>
        <p:spPr/>
        <p:txBody>
          <a:bodyPr>
            <a:normAutofit/>
          </a:bodyPr>
          <a:lstStyle/>
          <a:p>
            <a:r>
              <a:rPr lang="en-US" dirty="0"/>
              <a:t>If we have antiviruses that can detect </a:t>
            </a:r>
            <a:r>
              <a:rPr lang="en-US" dirty="0" smtClean="0"/>
              <a:t>malware, </a:t>
            </a:r>
            <a:r>
              <a:rPr lang="en-US" dirty="0"/>
              <a:t>why do we need malware analysis?</a:t>
            </a:r>
          </a:p>
          <a:p>
            <a:pPr lvl="1"/>
            <a:r>
              <a:rPr lang="en-US" dirty="0"/>
              <a:t>Antiviruses uses databases of signatures of known malwares.</a:t>
            </a:r>
          </a:p>
          <a:p>
            <a:pPr lvl="1"/>
            <a:r>
              <a:rPr lang="en-US" dirty="0"/>
              <a:t>Therefore, antiviruses can generally detect only known </a:t>
            </a:r>
            <a:r>
              <a:rPr lang="en-US" dirty="0" smtClean="0"/>
              <a:t>malware.</a:t>
            </a:r>
            <a:endParaRPr lang="en-US" dirty="0"/>
          </a:p>
          <a:p>
            <a:pPr lvl="1"/>
            <a:r>
              <a:rPr lang="en-US" dirty="0"/>
              <a:t>Zero-days are used on a daily basis.</a:t>
            </a:r>
          </a:p>
          <a:p>
            <a:pPr lvl="1"/>
            <a:r>
              <a:rPr lang="en-US" dirty="0"/>
              <a:t>In the past: Antiviruses checked only the file itself and not its behavior in the memory.</a:t>
            </a:r>
          </a:p>
          <a:p>
            <a:endParaRPr lang="en-US" dirty="0"/>
          </a:p>
          <a:p>
            <a:r>
              <a:rPr lang="en-US" dirty="0"/>
              <a:t>Still before performing malware analysis it is recommended to test also on different antiviruses:</a:t>
            </a:r>
          </a:p>
          <a:p>
            <a:r>
              <a:rPr lang="en-US" dirty="0">
                <a:hlinkClick r:id="rId3"/>
              </a:rPr>
              <a:t>https://www.virustotal.com/</a:t>
            </a:r>
            <a:endParaRPr lang="en-US"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7</a:t>
            </a:fld>
            <a:endParaRPr lang="en-US"/>
          </a:p>
        </p:txBody>
      </p:sp>
      <p:pic>
        <p:nvPicPr>
          <p:cNvPr id="5" name="Picture 10" descr="C:\Users\Yuval\Desktop\avast-removal-tool.png"/>
          <p:cNvPicPr>
            <a:picLocks noChangeAspect="1" noChangeArrowheads="1"/>
          </p:cNvPicPr>
          <p:nvPr/>
        </p:nvPicPr>
        <p:blipFill>
          <a:blip r:embed="rId4"/>
          <a:srcRect/>
          <a:stretch>
            <a:fillRect/>
          </a:stretch>
        </p:blipFill>
        <p:spPr bwMode="auto">
          <a:xfrm>
            <a:off x="3188447" y="3861048"/>
            <a:ext cx="968538" cy="794202"/>
          </a:xfrm>
          <a:prstGeom prst="rect">
            <a:avLst/>
          </a:prstGeom>
          <a:noFill/>
        </p:spPr>
      </p:pic>
      <p:pic>
        <p:nvPicPr>
          <p:cNvPr id="6" name="Picture 11" descr="C:\Users\Yuval\Desktop\Avira_Free_Antivirus_2012_Anti-Virus_Software.png"/>
          <p:cNvPicPr>
            <a:picLocks noChangeAspect="1" noChangeArrowheads="1"/>
          </p:cNvPicPr>
          <p:nvPr/>
        </p:nvPicPr>
        <p:blipFill>
          <a:blip r:embed="rId5"/>
          <a:srcRect/>
          <a:stretch>
            <a:fillRect/>
          </a:stretch>
        </p:blipFill>
        <p:spPr bwMode="auto">
          <a:xfrm>
            <a:off x="4301456" y="3869212"/>
            <a:ext cx="706210" cy="706210"/>
          </a:xfrm>
          <a:prstGeom prst="rect">
            <a:avLst/>
          </a:prstGeom>
          <a:noFill/>
        </p:spPr>
      </p:pic>
      <p:pic>
        <p:nvPicPr>
          <p:cNvPr id="7" name="Picture 12" descr="C:\Users\Yuval\Desktop\Best-Antivirus-for-Android.png"/>
          <p:cNvPicPr>
            <a:picLocks noChangeAspect="1" noChangeArrowheads="1"/>
          </p:cNvPicPr>
          <p:nvPr/>
        </p:nvPicPr>
        <p:blipFill>
          <a:blip r:embed="rId6"/>
          <a:srcRect/>
          <a:stretch>
            <a:fillRect/>
          </a:stretch>
        </p:blipFill>
        <p:spPr bwMode="auto">
          <a:xfrm>
            <a:off x="5186827" y="3900186"/>
            <a:ext cx="1201510" cy="585657"/>
          </a:xfrm>
          <a:prstGeom prst="rect">
            <a:avLst/>
          </a:prstGeom>
          <a:noFill/>
        </p:spPr>
      </p:pic>
      <p:pic>
        <p:nvPicPr>
          <p:cNvPr id="8" name="Picture 13" descr="C:\Users\Yuval\Desktop\Norton_av_logo.png"/>
          <p:cNvPicPr>
            <a:picLocks noChangeAspect="1" noChangeArrowheads="1"/>
          </p:cNvPicPr>
          <p:nvPr/>
        </p:nvPicPr>
        <p:blipFill>
          <a:blip r:embed="rId7"/>
          <a:srcRect/>
          <a:stretch>
            <a:fillRect/>
          </a:stretch>
        </p:blipFill>
        <p:spPr bwMode="auto">
          <a:xfrm>
            <a:off x="6522142" y="3837167"/>
            <a:ext cx="1590220" cy="639830"/>
          </a:xfrm>
          <a:prstGeom prst="rect">
            <a:avLst/>
          </a:prstGeom>
          <a:noFill/>
        </p:spPr>
      </p:pic>
      <p:pic>
        <p:nvPicPr>
          <p:cNvPr id="9" name="Picture 14" descr="C:\Users\Yuval\Desktop\270x240-EAV_0348f7.png"/>
          <p:cNvPicPr>
            <a:picLocks noChangeAspect="1" noChangeArrowheads="1"/>
          </p:cNvPicPr>
          <p:nvPr/>
        </p:nvPicPr>
        <p:blipFill>
          <a:blip r:embed="rId8"/>
          <a:srcRect/>
          <a:stretch>
            <a:fillRect/>
          </a:stretch>
        </p:blipFill>
        <p:spPr bwMode="auto">
          <a:xfrm>
            <a:off x="2449294" y="3762121"/>
            <a:ext cx="969509" cy="861786"/>
          </a:xfrm>
          <a:prstGeom prst="rect">
            <a:avLst/>
          </a:prstGeom>
          <a:noFill/>
        </p:spPr>
      </p:pic>
    </p:spTree>
    <p:extLst>
      <p:ext uri="{BB962C8B-B14F-4D97-AF65-F5344CB8AC3E}">
        <p14:creationId xmlns:p14="http://schemas.microsoft.com/office/powerpoint/2010/main" val="106629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Bottom)">
                                      <p:cBhvr>
                                        <p:cTn id="13" dur="500"/>
                                        <p:tgtEl>
                                          <p:spTgt spid="6"/>
                                        </p:tgtEl>
                                      </p:cBhvr>
                                    </p:animEffect>
                                  </p:childTnLst>
                                </p:cTn>
                              </p:par>
                              <p:par>
                                <p:cTn id="14" presetID="1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par>
                                <p:cTn id="17" presetID="1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Bottom)">
                                      <p:cBhvr>
                                        <p:cTn id="19" dur="500"/>
                                        <p:tgtEl>
                                          <p:spTgt spid="9"/>
                                        </p:tgtEl>
                                      </p:cBhvr>
                                    </p:animEffect>
                                  </p:childTnLst>
                                </p:cTn>
                              </p:par>
                              <p:par>
                                <p:cTn id="20" presetID="64" presetClass="path" presetSubtype="0" accel="50000" decel="50000" fill="hold" nodeType="withEffect">
                                  <p:stCondLst>
                                    <p:cond delay="0"/>
                                  </p:stCondLst>
                                  <p:childTnLst>
                                    <p:animMotion origin="layout" path="M -1.38889E-6 1.32839E-6 L 0.00313 -0.55484 " pathEditMode="relative" rAng="0" ptsTypes="AA">
                                      <p:cBhvr>
                                        <p:cTn id="21" dur="2000" fill="hold"/>
                                        <p:tgtEl>
                                          <p:spTgt spid="8"/>
                                        </p:tgtEl>
                                        <p:attrNameLst>
                                          <p:attrName>ppt_x</p:attrName>
                                          <p:attrName>ppt_y</p:attrName>
                                        </p:attrNameLst>
                                      </p:cBhvr>
                                      <p:rCtr x="200" y="-27700"/>
                                    </p:animMotion>
                                  </p:childTnLst>
                                </p:cTn>
                              </p:par>
                              <p:par>
                                <p:cTn id="22" presetID="64" presetClass="path" presetSubtype="0" accel="50000" decel="50000" fill="hold" nodeType="withEffect">
                                  <p:stCondLst>
                                    <p:cond delay="0"/>
                                  </p:stCondLst>
                                  <p:childTnLst>
                                    <p:animMotion origin="layout" path="M -2.77778E-7 4.91196E-6 L 0.01111 -0.58048 " pathEditMode="relative" rAng="0" ptsTypes="AA">
                                      <p:cBhvr>
                                        <p:cTn id="23" dur="2000" fill="hold"/>
                                        <p:tgtEl>
                                          <p:spTgt spid="7"/>
                                        </p:tgtEl>
                                        <p:attrNameLst>
                                          <p:attrName>ppt_x</p:attrName>
                                          <p:attrName>ppt_y</p:attrName>
                                        </p:attrNameLst>
                                      </p:cBhvr>
                                      <p:rCtr x="600" y="-29000"/>
                                    </p:animMotion>
                                  </p:childTnLst>
                                </p:cTn>
                              </p:par>
                              <p:par>
                                <p:cTn id="24" presetID="64" presetClass="path" presetSubtype="0" accel="50000" decel="50000" fill="hold" nodeType="withEffect">
                                  <p:stCondLst>
                                    <p:cond delay="0"/>
                                  </p:stCondLst>
                                  <p:childTnLst>
                                    <p:animMotion origin="layout" path="M 4.44444E-6 -4.72042E-6 L -0.00625 -0.6058 " pathEditMode="relative" rAng="0" ptsTypes="AA">
                                      <p:cBhvr>
                                        <p:cTn id="25" dur="2000" fill="hold"/>
                                        <p:tgtEl>
                                          <p:spTgt spid="6"/>
                                        </p:tgtEl>
                                        <p:attrNameLst>
                                          <p:attrName>ppt_x</p:attrName>
                                          <p:attrName>ppt_y</p:attrName>
                                        </p:attrNameLst>
                                      </p:cBhvr>
                                      <p:rCtr x="-300" y="-30300"/>
                                    </p:animMotion>
                                  </p:childTnLst>
                                </p:cTn>
                              </p:par>
                              <p:par>
                                <p:cTn id="26" presetID="64" presetClass="path" presetSubtype="0" accel="50000" decel="50000" fill="hold" nodeType="withEffect">
                                  <p:stCondLst>
                                    <p:cond delay="0"/>
                                  </p:stCondLst>
                                  <p:childTnLst>
                                    <p:animMotion origin="layout" path="M -3.88889E-6 -6.48749E-8 L -0.06336 -0.61415 " pathEditMode="relative" rAng="0" ptsTypes="AA">
                                      <p:cBhvr>
                                        <p:cTn id="27" dur="2000" fill="hold"/>
                                        <p:tgtEl>
                                          <p:spTgt spid="5"/>
                                        </p:tgtEl>
                                        <p:attrNameLst>
                                          <p:attrName>ppt_x</p:attrName>
                                          <p:attrName>ppt_y</p:attrName>
                                        </p:attrNameLst>
                                      </p:cBhvr>
                                      <p:rCtr x="-3200" y="-30700"/>
                                    </p:animMotion>
                                  </p:childTnLst>
                                </p:cTn>
                              </p:par>
                              <p:par>
                                <p:cTn id="28" presetID="64" presetClass="path" presetSubtype="0" accel="50000" decel="50000" fill="hold" nodeType="withEffect">
                                  <p:stCondLst>
                                    <p:cond delay="0"/>
                                  </p:stCondLst>
                                  <p:childTnLst>
                                    <p:animMotion origin="layout" path="M -5.55556E-7 2.44671E-6 L -0.13663 -0.61415 " pathEditMode="relative" rAng="0" ptsTypes="AA">
                                      <p:cBhvr>
                                        <p:cTn id="29" dur="2000" fill="hold"/>
                                        <p:tgtEl>
                                          <p:spTgt spid="9"/>
                                        </p:tgtEl>
                                        <p:attrNameLst>
                                          <p:attrName>ppt_x</p:attrName>
                                          <p:attrName>ppt_y</p:attrName>
                                        </p:attrNameLst>
                                      </p:cBhvr>
                                      <p:rCtr x="-6800" y="-30700"/>
                                    </p:animMotion>
                                  </p:childTnLst>
                                </p:cTn>
                              </p:par>
                            </p:childTnLst>
                          </p:cTn>
                        </p:par>
                        <p:par>
                          <p:cTn id="30" fill="hold">
                            <p:stCondLst>
                              <p:cond delay="2000"/>
                            </p:stCondLst>
                            <p:childTnLst>
                              <p:par>
                                <p:cTn id="31" presetID="53" presetClass="exit" presetSubtype="0" fill="hold" nodeType="afterEffect">
                                  <p:stCondLst>
                                    <p:cond delay="0"/>
                                  </p:stCondLst>
                                  <p:childTnLst>
                                    <p:anim calcmode="lin" valueType="num">
                                      <p:cBhvr>
                                        <p:cTn id="32" dur="500"/>
                                        <p:tgtEl>
                                          <p:spTgt spid="8"/>
                                        </p:tgtEl>
                                        <p:attrNameLst>
                                          <p:attrName>ppt_w</p:attrName>
                                        </p:attrNameLst>
                                      </p:cBhvr>
                                      <p:tavLst>
                                        <p:tav tm="0">
                                          <p:val>
                                            <p:strVal val="ppt_w"/>
                                          </p:val>
                                        </p:tav>
                                        <p:tav tm="100000">
                                          <p:val>
                                            <p:fltVal val="0"/>
                                          </p:val>
                                        </p:tav>
                                      </p:tavLst>
                                    </p:anim>
                                    <p:anim calcmode="lin" valueType="num">
                                      <p:cBhvr>
                                        <p:cTn id="33" dur="500"/>
                                        <p:tgtEl>
                                          <p:spTgt spid="8"/>
                                        </p:tgtEl>
                                        <p:attrNameLst>
                                          <p:attrName>ppt_h</p:attrName>
                                        </p:attrNameLst>
                                      </p:cBhvr>
                                      <p:tavLst>
                                        <p:tav tm="0">
                                          <p:val>
                                            <p:strVal val="ppt_h"/>
                                          </p:val>
                                        </p:tav>
                                        <p:tav tm="100000">
                                          <p:val>
                                            <p:fltVal val="0"/>
                                          </p:val>
                                        </p:tav>
                                      </p:tavLst>
                                    </p:anim>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53" presetClass="exit" presetSubtype="0" fill="hold" nodeType="withEffect">
                                  <p:stCondLst>
                                    <p:cond delay="0"/>
                                  </p:stCondLst>
                                  <p:childTnLst>
                                    <p:anim calcmode="lin" valueType="num">
                                      <p:cBhvr>
                                        <p:cTn id="37" dur="500"/>
                                        <p:tgtEl>
                                          <p:spTgt spid="7"/>
                                        </p:tgtEl>
                                        <p:attrNameLst>
                                          <p:attrName>ppt_w</p:attrName>
                                        </p:attrNameLst>
                                      </p:cBhvr>
                                      <p:tavLst>
                                        <p:tav tm="0">
                                          <p:val>
                                            <p:strVal val="ppt_w"/>
                                          </p:val>
                                        </p:tav>
                                        <p:tav tm="100000">
                                          <p:val>
                                            <p:fltVal val="0"/>
                                          </p:val>
                                        </p:tav>
                                      </p:tavLst>
                                    </p:anim>
                                    <p:anim calcmode="lin" valueType="num">
                                      <p:cBhvr>
                                        <p:cTn id="38" dur="500"/>
                                        <p:tgtEl>
                                          <p:spTgt spid="7"/>
                                        </p:tgtEl>
                                        <p:attrNameLst>
                                          <p:attrName>ppt_h</p:attrName>
                                        </p:attrNameLst>
                                      </p:cBhvr>
                                      <p:tavLst>
                                        <p:tav tm="0">
                                          <p:val>
                                            <p:strVal val="ppt_h"/>
                                          </p:val>
                                        </p:tav>
                                        <p:tav tm="100000">
                                          <p:val>
                                            <p:fltVal val="0"/>
                                          </p:val>
                                        </p:tav>
                                      </p:tavLst>
                                    </p:anim>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53" presetClass="exit" presetSubtype="0" fill="hold" nodeType="withEffect">
                                  <p:stCondLst>
                                    <p:cond delay="0"/>
                                  </p:stCondLst>
                                  <p:childTnLst>
                                    <p:anim calcmode="lin" valueType="num">
                                      <p:cBhvr>
                                        <p:cTn id="42" dur="500"/>
                                        <p:tgtEl>
                                          <p:spTgt spid="6"/>
                                        </p:tgtEl>
                                        <p:attrNameLst>
                                          <p:attrName>ppt_w</p:attrName>
                                        </p:attrNameLst>
                                      </p:cBhvr>
                                      <p:tavLst>
                                        <p:tav tm="0">
                                          <p:val>
                                            <p:strVal val="ppt_w"/>
                                          </p:val>
                                        </p:tav>
                                        <p:tav tm="100000">
                                          <p:val>
                                            <p:fltVal val="0"/>
                                          </p:val>
                                        </p:tav>
                                      </p:tavLst>
                                    </p:anim>
                                    <p:anim calcmode="lin" valueType="num">
                                      <p:cBhvr>
                                        <p:cTn id="43" dur="500"/>
                                        <p:tgtEl>
                                          <p:spTgt spid="6"/>
                                        </p:tgtEl>
                                        <p:attrNameLst>
                                          <p:attrName>ppt_h</p:attrName>
                                        </p:attrNameLst>
                                      </p:cBhvr>
                                      <p:tavLst>
                                        <p:tav tm="0">
                                          <p:val>
                                            <p:strVal val="ppt_h"/>
                                          </p:val>
                                        </p:tav>
                                        <p:tav tm="100000">
                                          <p:val>
                                            <p:fltVal val="0"/>
                                          </p:val>
                                        </p:tav>
                                      </p:tavLst>
                                    </p:anim>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53" presetClass="exit" presetSubtype="0" fill="hold" nodeType="withEffect">
                                  <p:stCondLst>
                                    <p:cond delay="0"/>
                                  </p:stCondLst>
                                  <p:childTnLst>
                                    <p:anim calcmode="lin" valueType="num">
                                      <p:cBhvr>
                                        <p:cTn id="47" dur="500"/>
                                        <p:tgtEl>
                                          <p:spTgt spid="5"/>
                                        </p:tgtEl>
                                        <p:attrNameLst>
                                          <p:attrName>ppt_w</p:attrName>
                                        </p:attrNameLst>
                                      </p:cBhvr>
                                      <p:tavLst>
                                        <p:tav tm="0">
                                          <p:val>
                                            <p:strVal val="ppt_w"/>
                                          </p:val>
                                        </p:tav>
                                        <p:tav tm="100000">
                                          <p:val>
                                            <p:fltVal val="0"/>
                                          </p:val>
                                        </p:tav>
                                      </p:tavLst>
                                    </p:anim>
                                    <p:anim calcmode="lin" valueType="num">
                                      <p:cBhvr>
                                        <p:cTn id="48" dur="500"/>
                                        <p:tgtEl>
                                          <p:spTgt spid="5"/>
                                        </p:tgtEl>
                                        <p:attrNameLst>
                                          <p:attrName>ppt_h</p:attrName>
                                        </p:attrNameLst>
                                      </p:cBhvr>
                                      <p:tavLst>
                                        <p:tav tm="0">
                                          <p:val>
                                            <p:strVal val="ppt_h"/>
                                          </p:val>
                                        </p:tav>
                                        <p:tav tm="100000">
                                          <p:val>
                                            <p:fltVal val="0"/>
                                          </p:val>
                                        </p:tav>
                                      </p:tavLst>
                                    </p:anim>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par>
                                <p:cTn id="51" presetID="53" presetClass="exit" presetSubtype="0" fill="hold" nodeType="withEffect">
                                  <p:stCondLst>
                                    <p:cond delay="0"/>
                                  </p:stCondLst>
                                  <p:childTnLst>
                                    <p:anim calcmode="lin" valueType="num">
                                      <p:cBhvr>
                                        <p:cTn id="52" dur="500"/>
                                        <p:tgtEl>
                                          <p:spTgt spid="9"/>
                                        </p:tgtEl>
                                        <p:attrNameLst>
                                          <p:attrName>ppt_w</p:attrName>
                                        </p:attrNameLst>
                                      </p:cBhvr>
                                      <p:tavLst>
                                        <p:tav tm="0">
                                          <p:val>
                                            <p:strVal val="ppt_w"/>
                                          </p:val>
                                        </p:tav>
                                        <p:tav tm="100000">
                                          <p:val>
                                            <p:fltVal val="0"/>
                                          </p:val>
                                        </p:tav>
                                      </p:tavLst>
                                    </p:anim>
                                    <p:anim calcmode="lin" valueType="num">
                                      <p:cBhvr>
                                        <p:cTn id="53" dur="500"/>
                                        <p:tgtEl>
                                          <p:spTgt spid="9"/>
                                        </p:tgtEl>
                                        <p:attrNameLst>
                                          <p:attrName>ppt_h</p:attrName>
                                        </p:attrNameLst>
                                      </p:cBhvr>
                                      <p:tavLst>
                                        <p:tav tm="0">
                                          <p:val>
                                            <p:strVal val="ppt_h"/>
                                          </p:val>
                                        </p:tav>
                                        <p:tav tm="100000">
                                          <p:val>
                                            <p:fltVal val="0"/>
                                          </p:val>
                                        </p:tav>
                                      </p:tavLst>
                                    </p:anim>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Analysis Rules of Thumb</a:t>
            </a:r>
            <a:endParaRPr lang="he-IL" dirty="0"/>
          </a:p>
        </p:txBody>
      </p:sp>
      <p:sp>
        <p:nvSpPr>
          <p:cNvPr id="3" name="Content Placeholder 2"/>
          <p:cNvSpPr>
            <a:spLocks noGrp="1"/>
          </p:cNvSpPr>
          <p:nvPr>
            <p:ph idx="1"/>
          </p:nvPr>
        </p:nvSpPr>
        <p:spPr/>
        <p:txBody>
          <a:bodyPr/>
          <a:lstStyle/>
          <a:p>
            <a:r>
              <a:rPr lang="en-US" dirty="0"/>
              <a:t>Some points to keep in mind when performing malware analysis:</a:t>
            </a:r>
          </a:p>
          <a:p>
            <a:pPr lvl="1"/>
            <a:r>
              <a:rPr lang="en-US" dirty="0"/>
              <a:t>Never perform malware analysis on your physical machine – always prefer virtual or isolated machine.</a:t>
            </a:r>
          </a:p>
          <a:p>
            <a:pPr lvl="1"/>
            <a:r>
              <a:rPr lang="en-US" dirty="0"/>
              <a:t>Depending on the tested file, disable machine’s internet connection to avoid associating yourself with the malware.</a:t>
            </a:r>
          </a:p>
          <a:p>
            <a:pPr lvl="1"/>
            <a:r>
              <a:rPr lang="en-US" dirty="0"/>
              <a:t>You should disable antivirus protection on the analysis machine to be able to perform dynamic analysis.</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8</a:t>
            </a:fld>
            <a:endParaRPr lang="en-US"/>
          </a:p>
        </p:txBody>
      </p:sp>
      <p:pic>
        <p:nvPicPr>
          <p:cNvPr id="2050" name="Picture 2" descr="תוצאת תמונה עבור ‪thumb r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717032"/>
            <a:ext cx="22860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1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Analysis</a:t>
            </a:r>
            <a:endParaRPr lang="he-IL" dirty="0"/>
          </a:p>
        </p:txBody>
      </p:sp>
      <p:sp>
        <p:nvSpPr>
          <p:cNvPr id="5" name="Text Placeholder 4"/>
          <p:cNvSpPr>
            <a:spLocks noGrp="1"/>
          </p:cNvSpPr>
          <p:nvPr>
            <p:ph type="body" idx="1"/>
          </p:nvPr>
        </p:nvSpPr>
        <p:spPr/>
        <p:txBody>
          <a:bodyPr/>
          <a:lstStyle/>
          <a:p>
            <a:r>
              <a:rPr lang="en-US" dirty="0"/>
              <a:t>Static Analysis</a:t>
            </a:r>
            <a:endParaRPr lang="he-IL" dirty="0"/>
          </a:p>
        </p:txBody>
      </p:sp>
      <p:sp>
        <p:nvSpPr>
          <p:cNvPr id="6" name="Content Placeholder 5"/>
          <p:cNvSpPr>
            <a:spLocks noGrp="1"/>
          </p:cNvSpPr>
          <p:nvPr>
            <p:ph sz="half" idx="2"/>
          </p:nvPr>
        </p:nvSpPr>
        <p:spPr/>
        <p:txBody>
          <a:bodyPr>
            <a:normAutofit/>
          </a:bodyPr>
          <a:lstStyle/>
          <a:p>
            <a:pPr marL="182563" lvl="1" indent="-182563" algn="just"/>
            <a:r>
              <a:rPr lang="en-US" sz="1600" dirty="0"/>
              <a:t>Inspection of the file itself and its resources</a:t>
            </a:r>
          </a:p>
          <a:p>
            <a:pPr marL="182563" lvl="1" indent="-182563" algn="just"/>
            <a:r>
              <a:rPr lang="en-US" sz="1600" dirty="0"/>
              <a:t>Code does not run on the machine</a:t>
            </a:r>
          </a:p>
          <a:p>
            <a:pPr marL="182563" lvl="1" indent="-182563" algn="just"/>
            <a:r>
              <a:rPr lang="en-US" sz="1600" dirty="0"/>
              <a:t>Code might be obfuscated – harder to perform analysis</a:t>
            </a:r>
          </a:p>
          <a:p>
            <a:pPr marL="182563" lvl="1" indent="-182563" algn="just"/>
            <a:r>
              <a:rPr lang="en-US" sz="1600" dirty="0"/>
              <a:t>Looking for:</a:t>
            </a:r>
          </a:p>
          <a:p>
            <a:pPr marL="365443" lvl="2" indent="-182563" algn="just"/>
            <a:r>
              <a:rPr lang="en-US" dirty="0"/>
              <a:t>Strings</a:t>
            </a:r>
          </a:p>
          <a:p>
            <a:pPr marL="365443" lvl="2" indent="-182563" algn="just"/>
            <a:r>
              <a:rPr lang="en-US" dirty="0"/>
              <a:t>Opcodes</a:t>
            </a:r>
          </a:p>
          <a:p>
            <a:pPr marL="365443" lvl="2" indent="-182563" algn="just"/>
            <a:r>
              <a:rPr lang="en-US" dirty="0"/>
              <a:t>Resources</a:t>
            </a:r>
          </a:p>
          <a:p>
            <a:pPr marL="365443" lvl="2" indent="-182563" algn="just"/>
            <a:r>
              <a:rPr lang="en-US" dirty="0"/>
              <a:t>File Metadata</a:t>
            </a:r>
          </a:p>
          <a:p>
            <a:pPr marL="365443" lvl="2" indent="-182563" algn="just"/>
            <a:r>
              <a:rPr lang="en-US" dirty="0"/>
              <a:t>Imports and Exports</a:t>
            </a:r>
          </a:p>
          <a:p>
            <a:pPr marL="365443" lvl="2" indent="-182563" algn="just"/>
            <a:r>
              <a:rPr lang="en-US" dirty="0"/>
              <a:t>Etc.</a:t>
            </a:r>
            <a:endParaRPr lang="he-IL" dirty="0"/>
          </a:p>
        </p:txBody>
      </p:sp>
      <p:sp>
        <p:nvSpPr>
          <p:cNvPr id="7" name="Text Placeholder 6"/>
          <p:cNvSpPr>
            <a:spLocks noGrp="1"/>
          </p:cNvSpPr>
          <p:nvPr>
            <p:ph type="body" sz="quarter" idx="3"/>
          </p:nvPr>
        </p:nvSpPr>
        <p:spPr/>
        <p:txBody>
          <a:bodyPr/>
          <a:lstStyle/>
          <a:p>
            <a:r>
              <a:rPr lang="en-US" dirty="0"/>
              <a:t>Dynamic Analysis</a:t>
            </a:r>
            <a:endParaRPr lang="he-IL" dirty="0"/>
          </a:p>
        </p:txBody>
      </p:sp>
      <p:sp>
        <p:nvSpPr>
          <p:cNvPr id="8" name="Content Placeholder 7"/>
          <p:cNvSpPr>
            <a:spLocks noGrp="1"/>
          </p:cNvSpPr>
          <p:nvPr>
            <p:ph sz="quarter" idx="4"/>
          </p:nvPr>
        </p:nvSpPr>
        <p:spPr/>
        <p:txBody>
          <a:bodyPr>
            <a:normAutofit/>
          </a:bodyPr>
          <a:lstStyle/>
          <a:p>
            <a:pPr marL="182563" lvl="1" indent="-182563" algn="just"/>
            <a:r>
              <a:rPr lang="en-US" sz="1600" dirty="0"/>
              <a:t>Inspection of the behavior of a running program</a:t>
            </a:r>
          </a:p>
          <a:p>
            <a:pPr marL="182563" lvl="1" indent="-182563" algn="just"/>
            <a:r>
              <a:rPr lang="en-US" sz="1600" dirty="0"/>
              <a:t>Code runs on the machine</a:t>
            </a:r>
          </a:p>
          <a:p>
            <a:pPr marL="182563" lvl="1" indent="-182563" algn="just"/>
            <a:r>
              <a:rPr lang="en-US" sz="1600" dirty="0"/>
              <a:t>Malware might refuse to perform malicious activity – avoiding detection</a:t>
            </a:r>
          </a:p>
          <a:p>
            <a:pPr marL="182563" lvl="1" indent="-182563" algn="just"/>
            <a:r>
              <a:rPr lang="en-US" sz="1600" dirty="0"/>
              <a:t>Looking for:</a:t>
            </a:r>
          </a:p>
          <a:p>
            <a:pPr marL="365443" lvl="2" indent="-182563" algn="just"/>
            <a:r>
              <a:rPr lang="en-US" dirty="0"/>
              <a:t>I/O Operations</a:t>
            </a:r>
          </a:p>
          <a:p>
            <a:pPr marL="365443" lvl="2" indent="-182563" algn="just"/>
            <a:r>
              <a:rPr lang="en-US" dirty="0"/>
              <a:t>Used files</a:t>
            </a:r>
          </a:p>
          <a:p>
            <a:pPr marL="365443" lvl="2" indent="-182563" algn="just"/>
            <a:r>
              <a:rPr lang="en-US" dirty="0"/>
              <a:t>Executed Commands</a:t>
            </a:r>
          </a:p>
          <a:p>
            <a:pPr marL="365443" lvl="2" indent="-182563" algn="just"/>
            <a:r>
              <a:rPr lang="en-US" dirty="0"/>
              <a:t>System-Calls</a:t>
            </a:r>
          </a:p>
          <a:p>
            <a:pPr marL="365443" lvl="2" indent="-182563" algn="just"/>
            <a:r>
              <a:rPr lang="en-US" dirty="0"/>
              <a:t>Network Requests</a:t>
            </a:r>
          </a:p>
          <a:p>
            <a:pPr marL="365443" lvl="2" indent="-182563" algn="just"/>
            <a:r>
              <a:rPr lang="en-US" dirty="0"/>
              <a:t>Etc.</a:t>
            </a:r>
            <a:endParaRPr lang="he-IL" dirty="0"/>
          </a:p>
        </p:txBody>
      </p:sp>
      <p:sp>
        <p:nvSpPr>
          <p:cNvPr id="4" name="Slide Number Placeholder 3"/>
          <p:cNvSpPr>
            <a:spLocks noGrp="1"/>
          </p:cNvSpPr>
          <p:nvPr>
            <p:ph type="sldNum" sz="quarter" idx="12"/>
          </p:nvPr>
        </p:nvSpPr>
        <p:spPr/>
        <p:txBody>
          <a:bodyPr/>
          <a:lstStyle/>
          <a:p>
            <a:fld id="{A9CE6E70-4911-45FB-AAAA-168031483F5F}" type="slidenum">
              <a:rPr lang="en-US" smtClean="0"/>
              <a:pPr/>
              <a:t>9</a:t>
            </a:fld>
            <a:endParaRPr lang="en-US"/>
          </a:p>
        </p:txBody>
      </p:sp>
    </p:spTree>
    <p:extLst>
      <p:ext uri="{BB962C8B-B14F-4D97-AF65-F5344CB8AC3E}">
        <p14:creationId xmlns:p14="http://schemas.microsoft.com/office/powerpoint/2010/main" val="4210612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47744</TotalTime>
  <Words>1898</Words>
  <Application>Microsoft Office PowerPoint</Application>
  <PresentationFormat>On-screen Show (4:3)</PresentationFormat>
  <Paragraphs>321</Paragraphs>
  <Slides>41</Slides>
  <Notes>13</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Arial Black</vt:lpstr>
      <vt:lpstr>Calibri</vt:lpstr>
      <vt:lpstr>Calibri Light</vt:lpstr>
      <vt:lpstr>Times New Roman</vt:lpstr>
      <vt:lpstr>Wingdings</vt:lpstr>
      <vt:lpstr>Theme1</vt:lpstr>
      <vt:lpstr>Office Theme</vt:lpstr>
      <vt:lpstr>Retrospect</vt:lpstr>
      <vt:lpstr>Computer &amp; Information Security</vt:lpstr>
      <vt:lpstr>Agenda</vt:lpstr>
      <vt:lpstr>Introduction to Malware Analysis</vt:lpstr>
      <vt:lpstr>Malware Analysis</vt:lpstr>
      <vt:lpstr>The Concept of Antivirus</vt:lpstr>
      <vt:lpstr>Drawbacks of Antivirus</vt:lpstr>
      <vt:lpstr>Antivirus</vt:lpstr>
      <vt:lpstr>Malware Analysis Rules of Thumb</vt:lpstr>
      <vt:lpstr>Static vs Dynamic Analysis</vt:lpstr>
      <vt:lpstr>Static Analysis</vt:lpstr>
      <vt:lpstr>Basic Static Analysis</vt:lpstr>
      <vt:lpstr>Strings2</vt:lpstr>
      <vt:lpstr>Strings2</vt:lpstr>
      <vt:lpstr>PEiD</vt:lpstr>
      <vt:lpstr>PEview</vt:lpstr>
      <vt:lpstr>PEStudio</vt:lpstr>
      <vt:lpstr>PEStudio</vt:lpstr>
      <vt:lpstr>PowerPoint Presentation</vt:lpstr>
      <vt:lpstr>VIRUSTOTAL</vt:lpstr>
      <vt:lpstr>VIRUSTOTAL</vt:lpstr>
      <vt:lpstr>Dependency Walker</vt:lpstr>
      <vt:lpstr>Dependency Walker</vt:lpstr>
      <vt:lpstr>Static Analysis</vt:lpstr>
      <vt:lpstr>Advanced Static Analysis</vt:lpstr>
      <vt:lpstr>IDA</vt:lpstr>
      <vt:lpstr>Dynamic Analysis</vt:lpstr>
      <vt:lpstr>Basic Dynamic Analysis</vt:lpstr>
      <vt:lpstr>Procmon</vt:lpstr>
      <vt:lpstr>Procmon</vt:lpstr>
      <vt:lpstr>Procmon</vt:lpstr>
      <vt:lpstr>Procmon</vt:lpstr>
      <vt:lpstr>Process Explorer</vt:lpstr>
      <vt:lpstr>Process Explorer</vt:lpstr>
      <vt:lpstr>Regshot</vt:lpstr>
      <vt:lpstr>Regshot</vt:lpstr>
      <vt:lpstr>Sandboxes - Cuckoo</vt:lpstr>
      <vt:lpstr>Sandboxes - Cuckoo</vt:lpstr>
      <vt:lpstr>Dynamic Analysis</vt:lpstr>
      <vt:lpstr>Advanced Dynamic Analysis</vt:lpstr>
      <vt:lpstr>GDB</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dc:title>
  <dc:creator>Eitan Menahem</dc:creator>
  <cp:lastModifiedBy>Aviad</cp:lastModifiedBy>
  <cp:revision>764</cp:revision>
  <dcterms:created xsi:type="dcterms:W3CDTF">2009-05-03T10:46:20Z</dcterms:created>
  <dcterms:modified xsi:type="dcterms:W3CDTF">2019-06-10T20:19:30Z</dcterms:modified>
</cp:coreProperties>
</file>