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7" r:id="rId2"/>
    <p:sldId id="293" r:id="rId3"/>
    <p:sldId id="307" r:id="rId4"/>
    <p:sldId id="298" r:id="rId5"/>
    <p:sldId id="302" r:id="rId6"/>
    <p:sldId id="313" r:id="rId7"/>
    <p:sldId id="301" r:id="rId8"/>
    <p:sldId id="314" r:id="rId9"/>
    <p:sldId id="300" r:id="rId10"/>
    <p:sldId id="315" r:id="rId11"/>
    <p:sldId id="303" r:id="rId12"/>
    <p:sldId id="304" r:id="rId13"/>
    <p:sldId id="316" r:id="rId14"/>
    <p:sldId id="305" r:id="rId15"/>
    <p:sldId id="306" r:id="rId16"/>
    <p:sldId id="294" r:id="rId17"/>
    <p:sldId id="311" r:id="rId18"/>
    <p:sldId id="317" r:id="rId19"/>
    <p:sldId id="295" r:id="rId20"/>
    <p:sldId id="296" r:id="rId21"/>
    <p:sldId id="297" r:id="rId22"/>
    <p:sldId id="308" r:id="rId23"/>
    <p:sldId id="309" r:id="rId24"/>
    <p:sldId id="318" r:id="rId25"/>
    <p:sldId id="310" r:id="rId26"/>
    <p:sldId id="319" r:id="rId27"/>
    <p:sldId id="312" r:id="rId28"/>
    <p:sldId id="32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F7BDA0-26B4-4367-8868-4BC8DFAB5E3B}">
          <p14:sldIdLst>
            <p14:sldId id="257"/>
            <p14:sldId id="293"/>
            <p14:sldId id="307"/>
            <p14:sldId id="298"/>
            <p14:sldId id="302"/>
            <p14:sldId id="313"/>
            <p14:sldId id="301"/>
            <p14:sldId id="314"/>
            <p14:sldId id="300"/>
            <p14:sldId id="315"/>
            <p14:sldId id="303"/>
            <p14:sldId id="304"/>
            <p14:sldId id="316"/>
            <p14:sldId id="305"/>
            <p14:sldId id="306"/>
            <p14:sldId id="294"/>
            <p14:sldId id="311"/>
            <p14:sldId id="317"/>
            <p14:sldId id="295"/>
            <p14:sldId id="296"/>
            <p14:sldId id="297"/>
            <p14:sldId id="308"/>
            <p14:sldId id="309"/>
            <p14:sldId id="318"/>
            <p14:sldId id="310"/>
            <p14:sldId id="319"/>
            <p14:sldId id="312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3" autoAdjust="0"/>
    <p:restoredTop sz="92347" autoAdjust="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outlineViewPr>
    <p:cViewPr>
      <p:scale>
        <a:sx n="33" d="100"/>
        <a:sy n="33" d="100"/>
      </p:scale>
      <p:origin x="0" y="-246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6D74E-2A36-48A7-BF73-F7D5BAB806B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A06DE-3ECF-4B3F-86B3-356E6C9CF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2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C4716-0C2C-47C1-B888-DA0A48C03C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23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להראות</a:t>
            </a:r>
            <a:r>
              <a:rPr lang="he-IL" baseline="0" dirty="0" smtClean="0"/>
              <a:t> דוג' על הלוח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A06DE-3ECF-4B3F-86B3-356E6C9CFF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1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aseline="0" dirty="0" smtClean="0"/>
              <a:t>האלגוריתם בנוי מארבע תתי שלבים שמופעלים (כמעט) בכל שלב: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 smtClean="0"/>
              <a:t>בשלב</a:t>
            </a:r>
            <a:r>
              <a:rPr lang="he-IL" sz="1200" baseline="0" dirty="0" smtClean="0"/>
              <a:t> הראשון מבצעים רק את פעולה </a:t>
            </a:r>
            <a:r>
              <a:rPr lang="en-US" sz="1200" baseline="0" dirty="0" smtClean="0"/>
              <a:t>add round key</a:t>
            </a:r>
            <a:endParaRPr lang="he-IL" sz="1200" baseline="0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aseline="0" dirty="0" smtClean="0"/>
              <a:t>בשלב האחרון לא מבצעים את הפעולה </a:t>
            </a:r>
            <a:r>
              <a:rPr lang="en-US" sz="1200" baseline="0" dirty="0" smtClean="0"/>
              <a:t>mix columns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C4716-0C2C-47C1-B888-DA0A48C03C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41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A06DE-3ECF-4B3F-86B3-356E6C9CFF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A06DE-3ECF-4B3F-86B3-356E6C9CFF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39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A06DE-3ECF-4B3F-86B3-356E6C9CFF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32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A06DE-3ECF-4B3F-86B3-356E6C9CFF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55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A06DE-3ECF-4B3F-86B3-356E6C9CFF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77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A06DE-3ECF-4B3F-86B3-356E6C9CFF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43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A06DE-3ECF-4B3F-86B3-356E6C9CFF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1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DBD-7A36-4E44-839C-D17BEB45F64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F0E-E74F-4808-AEDC-CAE56BBEDF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47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DBD-7A36-4E44-839C-D17BEB45F64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F0E-E74F-4808-AEDC-CAE56BBE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8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DBD-7A36-4E44-839C-D17BEB45F64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F0E-E74F-4808-AEDC-CAE56BBE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3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DBD-7A36-4E44-839C-D17BEB45F64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F0E-E74F-4808-AEDC-CAE56BBE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DBD-7A36-4E44-839C-D17BEB45F64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F0E-E74F-4808-AEDC-CAE56BBEDF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60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DBD-7A36-4E44-839C-D17BEB45F64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F0E-E74F-4808-AEDC-CAE56BBE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DBD-7A36-4E44-839C-D17BEB45F64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F0E-E74F-4808-AEDC-CAE56BBE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6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DBD-7A36-4E44-839C-D17BEB45F64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F0E-E74F-4808-AEDC-CAE56BBE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3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DBD-7A36-4E44-839C-D17BEB45F64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F0E-E74F-4808-AEDC-CAE56BBE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1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E09DBD-7A36-4E44-839C-D17BEB45F64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CEBF0E-E74F-4808-AEDC-CAE56BBE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DBD-7A36-4E44-839C-D17BEB45F64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F0E-E74F-4808-AEDC-CAE56BBE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E09DBD-7A36-4E44-839C-D17BEB45F64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CEBF0E-E74F-4808-AEDC-CAE56BBEDF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61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Practical session no. 3</a:t>
            </a:r>
            <a:endParaRPr lang="en-US" dirty="0" smtClean="0"/>
          </a:p>
          <a:p>
            <a:pPr algn="ctr"/>
            <a:r>
              <a:rPr lang="en-US" dirty="0" smtClean="0"/>
              <a:t>Cryptography – part B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758952"/>
            <a:ext cx="1037844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Computer &amp; Information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3912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Question 1 - </a:t>
            </a:r>
            <a:r>
              <a:rPr lang="en-US" sz="4400" dirty="0" err="1" smtClean="0"/>
              <a:t>cont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3912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b="1" dirty="0" smtClean="0"/>
              <a:t>Question 1C: How can mitigate such an attack?</a:t>
            </a:r>
          </a:p>
          <a:p>
            <a:pPr marL="201168" lvl="1" indent="0">
              <a:buNone/>
            </a:pPr>
            <a:endParaRPr lang="en-US" sz="2400" dirty="0" smtClean="0"/>
          </a:p>
          <a:p>
            <a:pPr marL="201168" lvl="1" indent="0">
              <a:buNone/>
            </a:pPr>
            <a:r>
              <a:rPr lang="en-US" sz="2400" dirty="0" smtClean="0"/>
              <a:t>By encrypting a few characters together (e.g., 256 </a:t>
            </a:r>
            <a:r>
              <a:rPr lang="en-US" sz="2400" dirty="0"/>
              <a:t>bit</a:t>
            </a:r>
            <a:r>
              <a:rPr lang="en-US" sz="2400" dirty="0" smtClean="0"/>
              <a:t>) instead of encrypting each character by its own.</a:t>
            </a:r>
          </a:p>
          <a:p>
            <a:pPr marL="201168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53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34" t="16993" r="15189" b="7517"/>
          <a:stretch/>
        </p:blipFill>
        <p:spPr>
          <a:xfrm>
            <a:off x="6675120" y="2143760"/>
            <a:ext cx="4704080" cy="30367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542544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r>
              <a:rPr lang="en-US" sz="3400" b="1" dirty="0" smtClean="0"/>
              <a:t>Prove that Simple AES is vulnerable to a known plaintext attack.</a:t>
            </a:r>
          </a:p>
          <a:p>
            <a:pPr marL="201168" lvl="1" indent="0">
              <a:buFont typeface="Calibri" pitchFamily="34" charset="0"/>
              <a:buNone/>
            </a:pPr>
            <a:endParaRPr lang="en-US" sz="3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Known Plaintext Attack </a:t>
            </a:r>
          </a:p>
          <a:p>
            <a:pPr marL="201168" lvl="1" indent="0">
              <a:buNone/>
            </a:pPr>
            <a:r>
              <a:rPr lang="en-US" sz="2200" dirty="0" smtClean="0"/>
              <a:t>The </a:t>
            </a:r>
            <a:r>
              <a:rPr lang="en-US" sz="2200" dirty="0"/>
              <a:t>attacker knows both the Plaintext and</a:t>
            </a:r>
            <a:br>
              <a:rPr lang="en-US" sz="2200" dirty="0"/>
            </a:br>
            <a:r>
              <a:rPr lang="en-US" sz="2200" dirty="0"/>
              <a:t>Cipher. </a:t>
            </a:r>
            <a:endParaRPr lang="en-US" sz="2200" b="1" dirty="0"/>
          </a:p>
          <a:p>
            <a:pPr marL="201168" lvl="1" indent="0">
              <a:buFont typeface="Calibri" pitchFamily="34" charset="0"/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49324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 2 -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34" t="16993" r="15189" b="7517"/>
          <a:stretch/>
        </p:blipFill>
        <p:spPr>
          <a:xfrm>
            <a:off x="8230806" y="3190240"/>
            <a:ext cx="3850652" cy="248581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11094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r>
              <a:rPr lang="en-US" sz="3200" dirty="0" smtClean="0"/>
              <a:t>C = </a:t>
            </a:r>
            <a:r>
              <a:rPr lang="en-US" sz="3200" dirty="0" err="1" smtClean="0"/>
              <a:t>Simple_AES</a:t>
            </a:r>
            <a:r>
              <a:rPr lang="en-US" sz="3200" dirty="0" smtClean="0"/>
              <a:t>(M,K</a:t>
            </a:r>
            <a:r>
              <a:rPr lang="en-US" sz="2000" dirty="0" smtClean="0"/>
              <a:t>1</a:t>
            </a:r>
            <a:r>
              <a:rPr lang="en-US" sz="3200" dirty="0" smtClean="0"/>
              <a:t>) = </a:t>
            </a:r>
          </a:p>
          <a:p>
            <a:pPr marL="201168" lvl="1" indent="0">
              <a:buNone/>
            </a:pPr>
            <a:r>
              <a:rPr lang="en-US" sz="3200" dirty="0" err="1" smtClean="0"/>
              <a:t>AddRoundKey</a:t>
            </a:r>
            <a:r>
              <a:rPr lang="en-US" sz="3200" dirty="0" smtClean="0"/>
              <a:t>(</a:t>
            </a:r>
            <a:r>
              <a:rPr lang="en-US" sz="3200" dirty="0" err="1" smtClean="0">
                <a:solidFill>
                  <a:srgbClr val="FF0000"/>
                </a:solidFill>
              </a:rPr>
              <a:t>MixColumns</a:t>
            </a:r>
            <a:r>
              <a:rPr lang="en-US" sz="3200" dirty="0" smtClean="0">
                <a:solidFill>
                  <a:srgbClr val="FF0000"/>
                </a:solidFill>
              </a:rPr>
              <a:t>(</a:t>
            </a:r>
            <a:r>
              <a:rPr lang="en-US" sz="3200" dirty="0" err="1" smtClean="0">
                <a:solidFill>
                  <a:srgbClr val="FF0000"/>
                </a:solidFill>
              </a:rPr>
              <a:t>ShiftRows</a:t>
            </a:r>
            <a:r>
              <a:rPr lang="en-US" sz="3200" dirty="0" smtClean="0">
                <a:solidFill>
                  <a:srgbClr val="FF0000"/>
                </a:solidFill>
              </a:rPr>
              <a:t>(</a:t>
            </a:r>
            <a:r>
              <a:rPr lang="en-US" sz="3200" dirty="0" err="1" smtClean="0">
                <a:solidFill>
                  <a:srgbClr val="FF0000"/>
                </a:solidFill>
              </a:rPr>
              <a:t>SubBytes</a:t>
            </a:r>
            <a:r>
              <a:rPr lang="en-US" sz="3200" dirty="0" smtClean="0">
                <a:solidFill>
                  <a:srgbClr val="FF0000"/>
                </a:solidFill>
              </a:rPr>
              <a:t>(M)))</a:t>
            </a:r>
            <a:r>
              <a:rPr lang="en-US" sz="3200" dirty="0" smtClean="0"/>
              <a:t>,K</a:t>
            </a:r>
            <a:r>
              <a:rPr lang="en-US" sz="2000" dirty="0" smtClean="0"/>
              <a:t>1</a:t>
            </a:r>
            <a:r>
              <a:rPr lang="en-US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7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 2 -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34" t="16993" r="15189" b="7517"/>
          <a:stretch/>
        </p:blipFill>
        <p:spPr>
          <a:xfrm>
            <a:off x="8230806" y="3190240"/>
            <a:ext cx="3850652" cy="248581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11094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r>
              <a:rPr lang="en-US" sz="3200" dirty="0" smtClean="0"/>
              <a:t>C = </a:t>
            </a:r>
            <a:r>
              <a:rPr lang="en-US" sz="3200" dirty="0" err="1" smtClean="0"/>
              <a:t>Simple_AES</a:t>
            </a:r>
            <a:r>
              <a:rPr lang="en-US" sz="3200" dirty="0" smtClean="0"/>
              <a:t>(M,K</a:t>
            </a:r>
            <a:r>
              <a:rPr lang="en-US" sz="2000" dirty="0" smtClean="0"/>
              <a:t>1</a:t>
            </a:r>
            <a:r>
              <a:rPr lang="en-US" sz="3200" dirty="0" smtClean="0"/>
              <a:t>) = </a:t>
            </a:r>
          </a:p>
          <a:p>
            <a:pPr marL="201168" lvl="1" indent="0">
              <a:buNone/>
            </a:pPr>
            <a:r>
              <a:rPr lang="en-US" sz="3200" dirty="0" err="1" smtClean="0"/>
              <a:t>AddRoundKey</a:t>
            </a:r>
            <a:r>
              <a:rPr lang="en-US" sz="3200" dirty="0" smtClean="0"/>
              <a:t>(</a:t>
            </a:r>
            <a:r>
              <a:rPr lang="en-US" sz="3200" dirty="0" err="1" smtClean="0">
                <a:solidFill>
                  <a:srgbClr val="FF0000"/>
                </a:solidFill>
              </a:rPr>
              <a:t>MixColumns</a:t>
            </a:r>
            <a:r>
              <a:rPr lang="en-US" sz="3200" dirty="0" smtClean="0">
                <a:solidFill>
                  <a:srgbClr val="FF0000"/>
                </a:solidFill>
              </a:rPr>
              <a:t>(</a:t>
            </a:r>
            <a:r>
              <a:rPr lang="en-US" sz="3200" dirty="0" err="1" smtClean="0">
                <a:solidFill>
                  <a:srgbClr val="FF0000"/>
                </a:solidFill>
              </a:rPr>
              <a:t>ShiftRows</a:t>
            </a:r>
            <a:r>
              <a:rPr lang="en-US" sz="3200" dirty="0" smtClean="0">
                <a:solidFill>
                  <a:srgbClr val="FF0000"/>
                </a:solidFill>
              </a:rPr>
              <a:t>(</a:t>
            </a:r>
            <a:r>
              <a:rPr lang="en-US" sz="3200" dirty="0" err="1" smtClean="0">
                <a:solidFill>
                  <a:srgbClr val="FF0000"/>
                </a:solidFill>
              </a:rPr>
              <a:t>SubBytes</a:t>
            </a:r>
            <a:r>
              <a:rPr lang="en-US" sz="3200" dirty="0" smtClean="0">
                <a:solidFill>
                  <a:srgbClr val="FF0000"/>
                </a:solidFill>
              </a:rPr>
              <a:t>(M)))</a:t>
            </a:r>
            <a:r>
              <a:rPr lang="en-US" sz="3200" dirty="0" smtClean="0"/>
              <a:t>,K</a:t>
            </a:r>
            <a:r>
              <a:rPr lang="en-US" sz="2000" dirty="0" smtClean="0"/>
              <a:t>1</a:t>
            </a:r>
            <a:r>
              <a:rPr lang="en-US" sz="3200" dirty="0" smtClean="0"/>
              <a:t>)</a:t>
            </a:r>
          </a:p>
          <a:p>
            <a:pPr marL="201168" lvl="1" indent="0">
              <a:buNone/>
            </a:pPr>
            <a:endParaRPr lang="en-US" sz="3200" dirty="0" smtClean="0"/>
          </a:p>
          <a:p>
            <a:pPr marL="201168" lvl="1" indent="0">
              <a:buNone/>
            </a:pPr>
            <a:r>
              <a:rPr lang="en-US" sz="3200" u="sng" dirty="0" smtClean="0"/>
              <a:t>Lets define S as</a:t>
            </a:r>
            <a:r>
              <a:rPr lang="en-US" sz="3200" dirty="0" smtClean="0"/>
              <a:t>:</a:t>
            </a:r>
            <a:endParaRPr lang="en-US" sz="3200" dirty="0"/>
          </a:p>
          <a:p>
            <a:pPr marL="201168" lvl="1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S</a:t>
            </a:r>
            <a:r>
              <a:rPr lang="en-US" sz="3200" dirty="0" smtClean="0"/>
              <a:t> = </a:t>
            </a:r>
            <a:r>
              <a:rPr lang="en-US" sz="3200" dirty="0" err="1">
                <a:solidFill>
                  <a:srgbClr val="FF0000"/>
                </a:solidFill>
              </a:rPr>
              <a:t>MixColumns</a:t>
            </a:r>
            <a:r>
              <a:rPr lang="en-US" sz="3200" dirty="0">
                <a:solidFill>
                  <a:srgbClr val="FF0000"/>
                </a:solidFill>
              </a:rPr>
              <a:t>(</a:t>
            </a:r>
            <a:r>
              <a:rPr lang="en-US" sz="3200" dirty="0" err="1">
                <a:solidFill>
                  <a:srgbClr val="FF0000"/>
                </a:solidFill>
              </a:rPr>
              <a:t>ShiftRows</a:t>
            </a:r>
            <a:r>
              <a:rPr lang="en-US" sz="3200" dirty="0">
                <a:solidFill>
                  <a:srgbClr val="FF0000"/>
                </a:solidFill>
              </a:rPr>
              <a:t>(</a:t>
            </a:r>
            <a:r>
              <a:rPr lang="en-US" sz="3200" dirty="0" err="1">
                <a:solidFill>
                  <a:srgbClr val="FF0000"/>
                </a:solidFill>
              </a:rPr>
              <a:t>SubBytes</a:t>
            </a:r>
            <a:r>
              <a:rPr lang="en-US" sz="3200" dirty="0">
                <a:solidFill>
                  <a:srgbClr val="FF0000"/>
                </a:solidFill>
              </a:rPr>
              <a:t>(M)))</a:t>
            </a:r>
            <a:endParaRPr lang="en-US" sz="3200" dirty="0" smtClean="0"/>
          </a:p>
          <a:p>
            <a:pPr marL="201168" lvl="1" indent="0">
              <a:buNone/>
            </a:pPr>
            <a:r>
              <a:rPr lang="en-US" sz="3200" dirty="0" smtClean="0"/>
              <a:t>=&gt;</a:t>
            </a:r>
          </a:p>
          <a:p>
            <a:pPr marL="201168" lvl="1" indent="0">
              <a:buNone/>
            </a:pPr>
            <a:r>
              <a:rPr lang="en-US" sz="3200" dirty="0" smtClean="0"/>
              <a:t> C  = </a:t>
            </a:r>
            <a:r>
              <a:rPr lang="en-US" sz="3200" dirty="0" err="1" smtClean="0"/>
              <a:t>AddRoundKey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FF0000"/>
                </a:solidFill>
              </a:rPr>
              <a:t>S</a:t>
            </a:r>
            <a:r>
              <a:rPr lang="en-US" sz="3200" dirty="0" smtClean="0"/>
              <a:t>,K</a:t>
            </a:r>
            <a:r>
              <a:rPr lang="en-US" sz="2000" dirty="0" smtClean="0"/>
              <a:t>1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49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 2 -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34" t="16993" r="32960" b="7517"/>
          <a:stretch/>
        </p:blipFill>
        <p:spPr>
          <a:xfrm>
            <a:off x="9165971" y="1845734"/>
            <a:ext cx="2772029" cy="245194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11094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3200" dirty="0"/>
              <a:t>S = </a:t>
            </a:r>
            <a:r>
              <a:rPr lang="en-US" sz="3200" dirty="0" err="1">
                <a:solidFill>
                  <a:srgbClr val="FF0000"/>
                </a:solidFill>
              </a:rPr>
              <a:t>MixColumns</a:t>
            </a:r>
            <a:r>
              <a:rPr lang="en-US" sz="3200" dirty="0">
                <a:solidFill>
                  <a:srgbClr val="FF0000"/>
                </a:solidFill>
              </a:rPr>
              <a:t>(</a:t>
            </a:r>
            <a:r>
              <a:rPr lang="en-US" sz="3200" dirty="0" err="1">
                <a:solidFill>
                  <a:srgbClr val="FF0000"/>
                </a:solidFill>
              </a:rPr>
              <a:t>ShiftRows</a:t>
            </a:r>
            <a:r>
              <a:rPr lang="en-US" sz="3200" dirty="0">
                <a:solidFill>
                  <a:srgbClr val="FF0000"/>
                </a:solidFill>
              </a:rPr>
              <a:t>(</a:t>
            </a:r>
            <a:r>
              <a:rPr lang="en-US" sz="3200" dirty="0" err="1">
                <a:solidFill>
                  <a:srgbClr val="FF0000"/>
                </a:solidFill>
              </a:rPr>
              <a:t>SubBytes</a:t>
            </a:r>
            <a:r>
              <a:rPr lang="en-US" sz="3200" dirty="0">
                <a:solidFill>
                  <a:srgbClr val="FF0000"/>
                </a:solidFill>
              </a:rPr>
              <a:t>(M</a:t>
            </a:r>
            <a:r>
              <a:rPr lang="en-US" sz="3200" dirty="0" smtClean="0">
                <a:solidFill>
                  <a:srgbClr val="FF0000"/>
                </a:solidFill>
              </a:rPr>
              <a:t>)))</a:t>
            </a:r>
            <a:endParaRPr lang="en-US" sz="3200" dirty="0" smtClean="0"/>
          </a:p>
          <a:p>
            <a:pPr marL="201168" lvl="1" indent="0">
              <a:buFont typeface="Calibri" pitchFamily="34" charset="0"/>
              <a:buNone/>
            </a:pPr>
            <a:endParaRPr lang="en-US" sz="3200" dirty="0" smtClean="0"/>
          </a:p>
          <a:p>
            <a:pPr marL="201168" lvl="1" indent="0">
              <a:buFont typeface="Calibri" pitchFamily="34" charset="0"/>
              <a:buNone/>
            </a:pPr>
            <a:r>
              <a:rPr lang="en-US" sz="3200" dirty="0" smtClean="0"/>
              <a:t>The attacker can calculate S because: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The </a:t>
            </a:r>
            <a:r>
              <a:rPr lang="en-US" sz="3200" dirty="0">
                <a:solidFill>
                  <a:srgbClr val="FF0000"/>
                </a:solidFill>
              </a:rPr>
              <a:t>method </a:t>
            </a:r>
            <a:r>
              <a:rPr lang="en-US" sz="3200" dirty="0" err="1" smtClean="0">
                <a:solidFill>
                  <a:srgbClr val="FF0000"/>
                </a:solidFill>
              </a:rPr>
              <a:t>SubBytes</a:t>
            </a:r>
            <a:r>
              <a:rPr lang="en-US" sz="3200" dirty="0" smtClean="0">
                <a:solidFill>
                  <a:srgbClr val="FF0000"/>
                </a:solidFill>
              </a:rPr>
              <a:t> - </a:t>
            </a:r>
            <a:r>
              <a:rPr lang="en-US" sz="3200" dirty="0">
                <a:solidFill>
                  <a:srgbClr val="FF0000"/>
                </a:solidFill>
              </a:rPr>
              <a:t>is known to </a:t>
            </a:r>
            <a:r>
              <a:rPr lang="en-US" sz="3200" dirty="0" smtClean="0">
                <a:solidFill>
                  <a:srgbClr val="FF0000"/>
                </a:solidFill>
              </a:rPr>
              <a:t>anyone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The method </a:t>
            </a:r>
            <a:r>
              <a:rPr lang="en-US" sz="3200" dirty="0" err="1">
                <a:solidFill>
                  <a:srgbClr val="FF0000"/>
                </a:solidFill>
              </a:rPr>
              <a:t>ShiftRows</a:t>
            </a:r>
            <a:r>
              <a:rPr lang="en-US" sz="3200" dirty="0">
                <a:solidFill>
                  <a:srgbClr val="FF0000"/>
                </a:solidFill>
              </a:rPr>
              <a:t> - is known to anyone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The method </a:t>
            </a:r>
            <a:r>
              <a:rPr lang="en-US" sz="3200" dirty="0" err="1">
                <a:solidFill>
                  <a:srgbClr val="FF0000"/>
                </a:solidFill>
              </a:rPr>
              <a:t>MixColumns</a:t>
            </a:r>
            <a:r>
              <a:rPr lang="en-US" sz="3200" dirty="0">
                <a:solidFill>
                  <a:srgbClr val="FF0000"/>
                </a:solidFill>
              </a:rPr>
              <a:t> – is known to </a:t>
            </a:r>
            <a:r>
              <a:rPr lang="en-US" sz="3200" dirty="0" smtClean="0">
                <a:solidFill>
                  <a:srgbClr val="FF0000"/>
                </a:solidFill>
              </a:rPr>
              <a:t>anyone</a:t>
            </a:r>
            <a:endParaRPr lang="en-US" sz="3200" dirty="0">
              <a:solidFill>
                <a:srgbClr val="FF0000"/>
              </a:solidFill>
            </a:endParaRP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M – is known to the attacker</a:t>
            </a:r>
            <a:endParaRPr lang="en-US" sz="3200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80764" t="16993" r="15189" b="7517"/>
          <a:stretch/>
        </p:blipFill>
        <p:spPr>
          <a:xfrm>
            <a:off x="11821160" y="1845734"/>
            <a:ext cx="233680" cy="245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3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 2 -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34" t="16993" r="15189" b="7517"/>
          <a:stretch/>
        </p:blipFill>
        <p:spPr>
          <a:xfrm>
            <a:off x="8017446" y="2614507"/>
            <a:ext cx="3850652" cy="248581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11094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r>
              <a:rPr lang="en-US" sz="3200" dirty="0" smtClean="0"/>
              <a:t>The attacker can calculate S because:</a:t>
            </a:r>
          </a:p>
          <a:p>
            <a:pPr marL="201168" lvl="1" indent="0">
              <a:buNone/>
            </a:pPr>
            <a:r>
              <a:rPr lang="en-US" sz="3200" dirty="0"/>
              <a:t> C  = </a:t>
            </a:r>
            <a:r>
              <a:rPr lang="en-US" sz="3200" dirty="0" err="1"/>
              <a:t>AddRoundKey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S</a:t>
            </a:r>
            <a:r>
              <a:rPr lang="en-US" sz="3200" dirty="0"/>
              <a:t>,K</a:t>
            </a:r>
            <a:r>
              <a:rPr lang="en-US" sz="2000" dirty="0"/>
              <a:t>1</a:t>
            </a:r>
            <a:r>
              <a:rPr lang="en-US" sz="3200" dirty="0" smtClean="0"/>
              <a:t>) = SꚚK</a:t>
            </a:r>
            <a:r>
              <a:rPr lang="en-US" sz="2000" dirty="0" smtClean="0"/>
              <a:t>1</a:t>
            </a:r>
          </a:p>
          <a:p>
            <a:pPr marL="201168" lvl="1" indent="0">
              <a:buNone/>
            </a:pPr>
            <a:r>
              <a:rPr lang="en-US" sz="3200" dirty="0" smtClean="0"/>
              <a:t>=&gt;</a:t>
            </a:r>
          </a:p>
          <a:p>
            <a:pPr marL="201168" lvl="1" indent="0">
              <a:buNone/>
            </a:pPr>
            <a:r>
              <a:rPr lang="en-US" sz="3200" dirty="0" smtClean="0"/>
              <a:t>K</a:t>
            </a:r>
            <a:r>
              <a:rPr lang="en-US" sz="2000" dirty="0" smtClean="0"/>
              <a:t>1 </a:t>
            </a:r>
            <a:r>
              <a:rPr lang="en-US" sz="3200" dirty="0" smtClean="0"/>
              <a:t>= </a:t>
            </a:r>
            <a:r>
              <a:rPr lang="en-US" sz="3200" dirty="0" smtClean="0">
                <a:solidFill>
                  <a:srgbClr val="FF0000"/>
                </a:solidFill>
              </a:rPr>
              <a:t>S</a:t>
            </a:r>
            <a:r>
              <a:rPr lang="en-US" sz="3200" dirty="0" smtClean="0"/>
              <a:t>ꚚC</a:t>
            </a:r>
          </a:p>
          <a:p>
            <a:pPr marL="201168" lvl="1" indent="0">
              <a:buNone/>
            </a:pPr>
            <a:r>
              <a:rPr lang="en-US" sz="3200" dirty="0" smtClean="0"/>
              <a:t>We calculated </a:t>
            </a:r>
            <a:r>
              <a:rPr lang="en-US" sz="3200" dirty="0" smtClean="0">
                <a:solidFill>
                  <a:srgbClr val="FF0000"/>
                </a:solidFill>
              </a:rPr>
              <a:t>S</a:t>
            </a:r>
            <a:r>
              <a:rPr lang="en-US" sz="3200" dirty="0" smtClean="0"/>
              <a:t> and C is known.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794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33599"/>
            <a:ext cx="3200400" cy="746759"/>
          </a:xfrm>
        </p:spPr>
        <p:txBody>
          <a:bodyPr/>
          <a:lstStyle/>
          <a:p>
            <a:r>
              <a:rPr lang="en-US" dirty="0" smtClean="0"/>
              <a:t>Cryptography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600" y="2133600"/>
            <a:ext cx="6492240" cy="385572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Message Authentication Codes (MAC)</a:t>
            </a:r>
            <a:endParaRPr lang="en-US" sz="7200" dirty="0"/>
          </a:p>
        </p:txBody>
      </p:sp>
      <p:sp>
        <p:nvSpPr>
          <p:cNvPr id="8" name="Title 9"/>
          <p:cNvSpPr txBox="1">
            <a:spLocks/>
          </p:cNvSpPr>
          <p:nvPr/>
        </p:nvSpPr>
        <p:spPr>
          <a:xfrm>
            <a:off x="285750" y="3032759"/>
            <a:ext cx="3676650" cy="1443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</a:t>
            </a:r>
            <a:r>
              <a:rPr lang="en-US" dirty="0" smtClean="0"/>
              <a:t>Codes (MAC)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876858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MAC is a </a:t>
            </a: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short piece of information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used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to </a:t>
            </a:r>
            <a:r>
              <a:rPr lang="en-US" sz="24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authenticate a message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- in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other words, to confirm that the message came from the stated sender (its authenticity) and </a:t>
            </a: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has not been </a:t>
            </a:r>
            <a:r>
              <a:rPr lang="en-US" sz="24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changed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395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</a:t>
            </a:r>
            <a:r>
              <a:rPr lang="en-US" dirty="0" smtClean="0"/>
              <a:t>Codes (MAC)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876858"/>
            <a:ext cx="10058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MAC is a </a:t>
            </a: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short piece of information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used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to </a:t>
            </a:r>
            <a:r>
              <a:rPr lang="en-US" sz="24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authenticate a message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- in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other words, to confirm that the message came from the stated sender (its authenticity) and </a:t>
            </a: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has not been </a:t>
            </a:r>
            <a:r>
              <a:rPr lang="en-US" sz="24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changed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2400" u="sng" dirty="0" smtClean="0">
                <a:solidFill>
                  <a:srgbClr val="222222"/>
                </a:solidFill>
                <a:latin typeface="Arial" panose="020B0604020202020204" pitchFamily="34" charset="0"/>
              </a:rPr>
              <a:t>Used for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Integrity – </a:t>
            </a:r>
            <a:r>
              <a:rPr lang="en-US" sz="2400" smtClean="0">
                <a:solidFill>
                  <a:srgbClr val="222222"/>
                </a:solidFill>
                <a:latin typeface="Arial" panose="020B0604020202020204" pitchFamily="34" charset="0"/>
              </a:rPr>
              <a:t>assuring that the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message was not changed.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Authentication – authenticating the sender.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83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</a:t>
            </a:r>
            <a:r>
              <a:rPr lang="en-US" dirty="0" smtClean="0"/>
              <a:t>Codes (MAC)</a:t>
            </a:r>
            <a:endParaRPr lang="en-US" dirty="0"/>
          </a:p>
        </p:txBody>
      </p:sp>
      <p:pic>
        <p:nvPicPr>
          <p:cNvPr id="2050" name="Picture 2" descr="MAC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204" y="2824499"/>
            <a:ext cx="4997411" cy="309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97280" y="1876858"/>
            <a:ext cx="1005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There are many implementation of MAC algorithms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following MAC algorithm is based on a </a:t>
            </a:r>
            <a:r>
              <a:rPr lang="en-US" sz="2400" dirty="0" smtClean="0"/>
              <a:t>symmetric </a:t>
            </a:r>
            <a:r>
              <a:rPr lang="en-US" sz="2400" dirty="0"/>
              <a:t>key K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53962" y="2992818"/>
            <a:ext cx="282185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 smtClean="0"/>
              <a:t>Sender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Calculates MAC for a message using a symmetric MAC algorithm.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Sends the MAC and the message together.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9084347" y="2992817"/>
            <a:ext cx="282185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 smtClean="0"/>
              <a:t>Receiver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Calculates MAC for the received message using </a:t>
            </a:r>
            <a:r>
              <a:rPr lang="en-US" sz="2000" dirty="0"/>
              <a:t>a symmetric MAC </a:t>
            </a:r>
            <a:r>
              <a:rPr lang="en-US" sz="2000" dirty="0" smtClean="0"/>
              <a:t>algorithm.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Compares the output to the received output.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062418" y="6150363"/>
            <a:ext cx="6272981" cy="3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MAC is </a:t>
            </a:r>
            <a:r>
              <a:rPr lang="en-US" b="1" dirty="0">
                <a:solidFill>
                  <a:schemeClr val="tx1"/>
                </a:solidFill>
              </a:rPr>
              <a:t>required to be smaller than the original data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23591" y="77893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smtClean="0"/>
              <a:t>Encryption</a:t>
            </a:r>
            <a:endParaRPr lang="en-US" sz="6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74896" y="2433569"/>
            <a:ext cx="4937760" cy="89746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smtClean="0"/>
              <a:t>Symmetric Encryption</a:t>
            </a:r>
            <a:endParaRPr lang="en-US" sz="360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654602" y="2433569"/>
            <a:ext cx="4937760" cy="11887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smtClean="0"/>
              <a:t>Public Key Encryption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50" y="3089984"/>
            <a:ext cx="3925253" cy="24721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602" y="3892122"/>
            <a:ext cx="5298836" cy="146827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44339" y="2572719"/>
            <a:ext cx="0" cy="2989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2025" y="2077777"/>
            <a:ext cx="5632439" cy="397933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14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CBC-MAC Algorithm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Message </a:t>
            </a:r>
            <a:r>
              <a:rPr lang="en-US" dirty="0"/>
              <a:t>= m1 </a:t>
            </a:r>
            <a:r>
              <a:rPr lang="en-US" dirty="0" smtClean="0"/>
              <a:t>m2  </a:t>
            </a:r>
            <a:r>
              <a:rPr lang="is-IS" dirty="0"/>
              <a:t>… </a:t>
            </a:r>
            <a:r>
              <a:rPr lang="is-IS" dirty="0" smtClean="0"/>
              <a:t> </a:t>
            </a:r>
            <a:r>
              <a:rPr lang="is-IS" dirty="0"/>
              <a:t>mx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s-IS" dirty="0" smtClean="0"/>
              <a:t> Symetric </a:t>
            </a:r>
            <a:r>
              <a:rPr lang="is-IS" dirty="0"/>
              <a:t>key K and symetric encription algortim 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72" y="2788852"/>
            <a:ext cx="8654816" cy="31886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19920" y="5699760"/>
            <a:ext cx="1026160" cy="277708"/>
          </a:xfrm>
          <a:prstGeom prst="rect">
            <a:avLst/>
          </a:prstGeom>
          <a:solidFill>
            <a:srgbClr val="FFFF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on CBC-MAC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8694420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800" b="1" dirty="0" smtClean="0"/>
                  <a:t> Concatenation </a:t>
                </a:r>
                <a:r>
                  <a:rPr lang="en-US" sz="2800" b="1" dirty="0"/>
                  <a:t>attack</a:t>
                </a:r>
              </a:p>
              <a:p>
                <a:pPr lvl="1"/>
                <a:r>
                  <a:rPr lang="en-US" sz="2400" dirty="0" smtClean="0"/>
                  <a:t>Eve choses m1, m2 randomly</a:t>
                </a:r>
              </a:p>
              <a:p>
                <a:pPr lvl="1"/>
                <a:r>
                  <a:rPr lang="en-US" sz="2400" dirty="0" smtClean="0"/>
                  <a:t>Eve asks for m1 encryption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𝐶𝐵𝐶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𝑀𝐴𝐶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400" dirty="0" smtClean="0"/>
                  <a:t>Eve calculates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 smtClean="0"/>
                  <a:t>and asks encryption of </a:t>
                </a:r>
                <a:r>
                  <a:rPr lang="en-US" sz="2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4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𝐶𝐵𝐶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𝑀𝐴𝐶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/>
                  <a:t>,k)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Now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𝐶𝐵𝐶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𝑀𝐴𝐶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m:rPr>
                        <m:nor/>
                      </m:rPr>
                      <a:rPr lang="en-US" sz="2400" dirty="0"/>
                      <m:t>,</m:t>
                    </m:r>
                    <m:r>
                      <m:rPr>
                        <m:nor/>
                      </m:rPr>
                      <a:rPr lang="en-US" sz="2400" dirty="0"/>
                      <m:t>k</m:t>
                    </m:r>
                    <m:r>
                      <m:rPr>
                        <m:nor/>
                      </m:rPr>
                      <a:rPr lang="en-US" sz="2400" b="0" i="0" dirty="0" smtClean="0"/>
                      <m:t>)=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𝐶𝐵𝐶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𝑀𝐴𝐶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dirty="0"/>
                      <m:t>,</m:t>
                    </m:r>
                    <m:r>
                      <m:rPr>
                        <m:nor/>
                      </m:rPr>
                      <a:rPr lang="en-US" sz="2400" dirty="0"/>
                      <m:t>k</m:t>
                    </m:r>
                  </m:oMath>
                </a14:m>
                <a:r>
                  <a:rPr lang="en-US" sz="2400" dirty="0" smtClean="0"/>
                  <a:t>) is a valid CBC-MAC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8694420" cy="4023360"/>
              </a:xfrm>
              <a:blipFill>
                <a:blip r:embed="rId2"/>
                <a:stretch>
                  <a:fillRect l="-2244" t="-2576" r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72" y="239397"/>
            <a:ext cx="4194028" cy="1545168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>
            <a:off x="8039100" y="1480612"/>
            <a:ext cx="254000" cy="23876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60703" y="1391631"/>
                <a:ext cx="45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703" y="1391631"/>
                <a:ext cx="4584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Isosceles Triangle 13"/>
          <p:cNvSpPr/>
          <p:nvPr/>
        </p:nvSpPr>
        <p:spPr>
          <a:xfrm>
            <a:off x="9281191" y="1654179"/>
            <a:ext cx="254000" cy="23876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902794" y="1565198"/>
                <a:ext cx="463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794" y="1565198"/>
                <a:ext cx="46378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4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69442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A new system was installed on the front gate to a secret organization. When a worker wish to enter the organization and open the front gate he/she uses a dedicated application that runs the following code: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K1 is </a:t>
            </a:r>
            <a:r>
              <a:rPr lang="en-US" sz="2000" smtClean="0"/>
              <a:t>a symmetric </a:t>
            </a:r>
            <a:r>
              <a:rPr lang="en-US" sz="2000" dirty="0" smtClean="0"/>
              <a:t>key that is shared by the entire users of the application.</a:t>
            </a:r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553389" y="2694039"/>
            <a:ext cx="6283783" cy="2389992"/>
            <a:chOff x="5553389" y="2694039"/>
            <a:chExt cx="6283783" cy="238999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t="7465" r="84193" b="22892"/>
            <a:stretch/>
          </p:blipFill>
          <p:spPr>
            <a:xfrm>
              <a:off x="5553389" y="3857414"/>
              <a:ext cx="1004727" cy="1226617"/>
            </a:xfrm>
            <a:prstGeom prst="rect">
              <a:avLst/>
            </a:prstGeom>
          </p:spPr>
        </p:pic>
        <p:sp>
          <p:nvSpPr>
            <p:cNvPr id="6" name="Cloud 5"/>
            <p:cNvSpPr/>
            <p:nvPr/>
          </p:nvSpPr>
          <p:spPr>
            <a:xfrm>
              <a:off x="7256206" y="2694039"/>
              <a:ext cx="2104104" cy="77674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on the Internet</a:t>
              </a:r>
              <a:endParaRPr lang="en-US" dirty="0"/>
            </a:p>
          </p:txBody>
        </p:sp>
        <p:pic>
          <p:nvPicPr>
            <p:cNvPr id="1026" name="Picture 2" descr="Image result for ga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1700" y="3857414"/>
              <a:ext cx="2045472" cy="1116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Elbow Connector 11"/>
            <p:cNvCxnSpPr>
              <a:stCxn id="9" idx="0"/>
            </p:cNvCxnSpPr>
            <p:nvPr/>
          </p:nvCxnSpPr>
          <p:spPr>
            <a:xfrm rot="5400000" flipH="1" flipV="1">
              <a:off x="6361886" y="2776281"/>
              <a:ext cx="775001" cy="1387266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6" idx="0"/>
              <a:endCxn id="1026" idx="0"/>
            </p:cNvCxnSpPr>
            <p:nvPr/>
          </p:nvCxnSpPr>
          <p:spPr>
            <a:xfrm>
              <a:off x="9358557" y="3082414"/>
              <a:ext cx="1455879" cy="775000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332875" y="3082413"/>
            <a:ext cx="34825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Open-Door-1(){</a:t>
            </a:r>
          </a:p>
          <a:p>
            <a:r>
              <a:rPr lang="en-US" dirty="0"/>
              <a:t>String command = “Open”</a:t>
            </a:r>
          </a:p>
          <a:p>
            <a:r>
              <a:rPr lang="en-US" dirty="0"/>
              <a:t>String cypher = AES(command,K1)</a:t>
            </a:r>
          </a:p>
          <a:p>
            <a:r>
              <a:rPr lang="en-US" dirty="0"/>
              <a:t>Send-command-to-server(cypher1)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694420" cy="4023360"/>
          </a:xfrm>
        </p:spPr>
        <p:txBody>
          <a:bodyPr>
            <a:norm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800" b="1" dirty="0"/>
              <a:t>Question </a:t>
            </a:r>
            <a:r>
              <a:rPr lang="en-US" sz="2800" b="1" dirty="0" smtClean="0"/>
              <a:t>3A: What is the problem with the suggested algorithm?</a:t>
            </a:r>
            <a:endParaRPr lang="en-US" sz="2800" b="1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916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694420" cy="4023360"/>
          </a:xfrm>
        </p:spPr>
        <p:txBody>
          <a:bodyPr>
            <a:norm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800" b="1" dirty="0"/>
              <a:t>Question </a:t>
            </a:r>
            <a:r>
              <a:rPr lang="en-US" sz="2800" b="1" dirty="0" smtClean="0"/>
              <a:t>3A: What is the problem with the suggested algorithm?</a:t>
            </a:r>
            <a:endParaRPr lang="en-US" sz="2800" b="1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The cryptogram that is sent to the server remains the same so attacker can apply a </a:t>
            </a:r>
            <a:r>
              <a:rPr lang="en-US" dirty="0"/>
              <a:t>r</a:t>
            </a:r>
            <a:r>
              <a:rPr lang="en-US" dirty="0" smtClean="0"/>
              <a:t>eplay attack: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Attacker intercepts a message that is sent to the cloud</a:t>
            </a:r>
          </a:p>
          <a:p>
            <a:pPr marL="457200" indent="-457200">
              <a:buAutoNum type="arabicParenR"/>
            </a:pPr>
            <a:r>
              <a:rPr lang="en-US" dirty="0" smtClean="0"/>
              <a:t>Attacker retransmit the message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The gate is opened</a:t>
            </a:r>
          </a:p>
        </p:txBody>
      </p:sp>
    </p:spTree>
    <p:extLst>
      <p:ext uri="{BB962C8B-B14F-4D97-AF65-F5344CB8AC3E}">
        <p14:creationId xmlns:p14="http://schemas.microsoft.com/office/powerpoint/2010/main" val="40543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650539" cy="4023360"/>
          </a:xfrm>
        </p:spPr>
        <p:txBody>
          <a:bodyPr>
            <a:norm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800" b="1" dirty="0"/>
              <a:t>Question </a:t>
            </a:r>
            <a:r>
              <a:rPr lang="en-US" sz="2800" b="1" dirty="0" smtClean="0"/>
              <a:t>3B: In order to mitigate a replay attack, the developers included a message authentication code in the protocol. Is the system secured from replay attacks?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7551174" y="1845734"/>
            <a:ext cx="4532671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Open-Door-2(){</a:t>
            </a:r>
            <a:endParaRPr lang="en-US" dirty="0"/>
          </a:p>
          <a:p>
            <a:r>
              <a:rPr lang="en-US" dirty="0"/>
              <a:t>String command = “Open”</a:t>
            </a:r>
          </a:p>
          <a:p>
            <a:r>
              <a:rPr lang="en-US" dirty="0"/>
              <a:t>String cypher1 = </a:t>
            </a:r>
            <a:r>
              <a:rPr lang="en-US" dirty="0" smtClean="0"/>
              <a:t>AES-ENCRYPT(command,K1</a:t>
            </a:r>
            <a:r>
              <a:rPr lang="en-US" dirty="0"/>
              <a:t>)</a:t>
            </a:r>
          </a:p>
          <a:p>
            <a:r>
              <a:rPr lang="en-US" dirty="0"/>
              <a:t>String cypher2 = MAC(command,K2)</a:t>
            </a:r>
          </a:p>
          <a:p>
            <a:r>
              <a:rPr lang="en-US" dirty="0" smtClean="0"/>
              <a:t>Send-to-server(cypher1,cypher2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7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650539" cy="4023360"/>
          </a:xfrm>
        </p:spPr>
        <p:txBody>
          <a:bodyPr>
            <a:norm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800" b="1" dirty="0"/>
              <a:t>Question </a:t>
            </a:r>
            <a:r>
              <a:rPr lang="en-US" sz="2800" b="1" dirty="0" smtClean="0"/>
              <a:t>3B: In order to mitigate a replay attack, the developers included a message authentication code in the protocol. Is the system secured from replay attacks?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en-US" sz="2800" b="1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800" dirty="0" smtClean="0"/>
              <a:t>No. If the attacker managed to intercept the cypher1 and cypher2 he\she can open the gate and send retransmit them and open </a:t>
            </a:r>
            <a:r>
              <a:rPr lang="en-US" sz="2800" smtClean="0"/>
              <a:t>the gate.</a:t>
            </a:r>
            <a:endParaRPr lang="en-US" sz="2000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7551174" y="1845734"/>
            <a:ext cx="4532671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Open-Door-2(){</a:t>
            </a:r>
            <a:endParaRPr lang="en-US" dirty="0"/>
          </a:p>
          <a:p>
            <a:r>
              <a:rPr lang="en-US" dirty="0"/>
              <a:t>String command = “Open”</a:t>
            </a:r>
          </a:p>
          <a:p>
            <a:r>
              <a:rPr lang="en-US" dirty="0"/>
              <a:t>String cypher1 = </a:t>
            </a:r>
            <a:r>
              <a:rPr lang="en-US" dirty="0" smtClean="0"/>
              <a:t>AES-ENCRYPT(command,K1</a:t>
            </a:r>
            <a:r>
              <a:rPr lang="en-US" dirty="0"/>
              <a:t>)</a:t>
            </a:r>
          </a:p>
          <a:p>
            <a:r>
              <a:rPr lang="en-US" dirty="0"/>
              <a:t>String cypher2 = MAC(command,K2)</a:t>
            </a:r>
          </a:p>
          <a:p>
            <a:r>
              <a:rPr lang="en-US" dirty="0" smtClean="0"/>
              <a:t>Send-to-server(cypher1,cypher2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0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800" b="1" dirty="0"/>
              <a:t>Question </a:t>
            </a:r>
            <a:r>
              <a:rPr lang="en-US" sz="2800" b="1" dirty="0" smtClean="0"/>
              <a:t>3C: How can we secure the system?</a:t>
            </a:r>
            <a:endParaRPr lang="en-US" sz="2800" b="1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en-US" sz="2000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5992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800" b="1" dirty="0"/>
              <a:t>Question </a:t>
            </a:r>
            <a:r>
              <a:rPr lang="en-US" sz="2800" b="1" dirty="0" smtClean="0"/>
              <a:t>3C: How can we secure the system?</a:t>
            </a:r>
            <a:endParaRPr lang="en-US" sz="2800" b="1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800" dirty="0" smtClean="0"/>
              <a:t>By using a ticket: adding the time that the command was sent and limiting validity of the command to a reasonable window of time.</a:t>
            </a:r>
            <a:endParaRPr lang="en-US" sz="2000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6219884" y="3857414"/>
            <a:ext cx="44776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Decrypt the command and the timestamp using AES.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more than 1 minute was not passed from the sent timestamp, than open the gate.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4207" y="3903773"/>
            <a:ext cx="44776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Sender</a:t>
            </a:r>
          </a:p>
          <a:p>
            <a:r>
              <a:rPr lang="en-US" dirty="0" smtClean="0"/>
              <a:t>Open-Door-2(){</a:t>
            </a:r>
          </a:p>
          <a:p>
            <a:r>
              <a:rPr lang="en-US" dirty="0" smtClean="0"/>
              <a:t>String timestamp = </a:t>
            </a:r>
            <a:r>
              <a:rPr lang="en-US" dirty="0" err="1" smtClean="0"/>
              <a:t>currentTime</a:t>
            </a:r>
            <a:r>
              <a:rPr lang="en-US" dirty="0" smtClean="0"/>
              <a:t> ()</a:t>
            </a:r>
            <a:endParaRPr lang="en-US" dirty="0"/>
          </a:p>
          <a:p>
            <a:r>
              <a:rPr lang="en-US" dirty="0"/>
              <a:t>String command = “</a:t>
            </a:r>
            <a:r>
              <a:rPr lang="en-US" dirty="0" smtClean="0"/>
              <a:t>Open” </a:t>
            </a:r>
          </a:p>
          <a:p>
            <a:r>
              <a:rPr lang="en-US" dirty="0" smtClean="0"/>
              <a:t>String </a:t>
            </a:r>
            <a:r>
              <a:rPr lang="en-US" dirty="0"/>
              <a:t>cypher1 = AES(command,K1</a:t>
            </a:r>
            <a:r>
              <a:rPr lang="en-US" dirty="0" smtClean="0"/>
              <a:t>)</a:t>
            </a:r>
          </a:p>
          <a:p>
            <a:r>
              <a:rPr lang="en-US" dirty="0"/>
              <a:t>String </a:t>
            </a:r>
            <a:r>
              <a:rPr lang="en-US" dirty="0" smtClean="0"/>
              <a:t>cypher2 </a:t>
            </a:r>
            <a:r>
              <a:rPr lang="en-US" dirty="0"/>
              <a:t>= </a:t>
            </a:r>
            <a:r>
              <a:rPr lang="en-US" dirty="0" smtClean="0"/>
              <a:t>AES(timestamp,K2)</a:t>
            </a:r>
            <a:endParaRPr lang="en-US" dirty="0"/>
          </a:p>
          <a:p>
            <a:r>
              <a:rPr lang="en-US" dirty="0" smtClean="0"/>
              <a:t>Send-to-server(cypher1,cypher2</a:t>
            </a:r>
            <a:r>
              <a:rPr lang="en-US" dirty="0"/>
              <a:t>)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AES – Pseudo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1960563"/>
            <a:ext cx="711928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3912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Question 1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739120" cy="4023360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 smtClean="0"/>
                  <a:t>Bob’s and Alice share a secret key K (256 bit). </a:t>
                </a:r>
                <a:br>
                  <a:rPr lang="en-US" sz="2000" dirty="0" smtClean="0"/>
                </a:br>
                <a:r>
                  <a:rPr lang="en-US" sz="2000" dirty="0" smtClean="0"/>
                  <a:t>Alice sends Bob a message using the following algorithm:</a:t>
                </a:r>
              </a:p>
              <a:p>
                <a:pPr marL="384048" lvl="2" indent="0">
                  <a:buNone/>
                </a:pPr>
                <a:r>
                  <a:rPr lang="en-US" sz="1600" dirty="0" smtClean="0"/>
                  <a:t>1) String </a:t>
                </a:r>
                <a:r>
                  <a:rPr lang="en-US" sz="1600" dirty="0" err="1" smtClean="0"/>
                  <a:t>FinalCypher</a:t>
                </a:r>
                <a:r>
                  <a:rPr lang="en-US" sz="1600" dirty="0" smtClean="0"/>
                  <a:t> = “”</a:t>
                </a:r>
              </a:p>
              <a:p>
                <a:pPr marL="384048" lvl="2" indent="0">
                  <a:buNone/>
                </a:pPr>
                <a:r>
                  <a:rPr lang="en-US" sz="1600" dirty="0" smtClean="0"/>
                  <a:t>2) For index = 0 to length(message):</a:t>
                </a:r>
              </a:p>
              <a:p>
                <a:pPr marL="566928" lvl="3" indent="0">
                  <a:buNone/>
                </a:pPr>
                <a:r>
                  <a:rPr lang="en-US" sz="1600" dirty="0" smtClean="0"/>
                  <a:t>2.1) Char c = Message[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]</a:t>
                </a:r>
              </a:p>
              <a:p>
                <a:pPr marL="566928" lvl="3" indent="0">
                  <a:buNone/>
                </a:pPr>
                <a:r>
                  <a:rPr lang="en-US" sz="1600" dirty="0" smtClean="0"/>
                  <a:t>2.2) </a:t>
                </a:r>
                <a:r>
                  <a:rPr lang="en-US" sz="1600" dirty="0" err="1" smtClean="0"/>
                  <a:t>Int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tmp</a:t>
                </a:r>
                <a:r>
                  <a:rPr lang="en-US" sz="1600" dirty="0" smtClean="0"/>
                  <a:t> = convert c to an integer according to lexicographical order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….,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marL="566928" lvl="3" indent="0">
                  <a:buNone/>
                </a:pPr>
                <a:r>
                  <a:rPr lang="en-US" dirty="0" smtClean="0"/>
                  <a:t>2.3) String </a:t>
                </a:r>
                <a:r>
                  <a:rPr lang="en-US" dirty="0" err="1" smtClean="0"/>
                  <a:t>cyp</a:t>
                </a:r>
                <a:r>
                  <a:rPr lang="en-US" dirty="0" smtClean="0"/>
                  <a:t> = AES(</a:t>
                </a:r>
                <a:r>
                  <a:rPr lang="en-US" dirty="0" err="1" smtClean="0"/>
                  <a:t>tmp,K</a:t>
                </a:r>
                <a:r>
                  <a:rPr lang="en-US" dirty="0" smtClean="0"/>
                  <a:t>)</a:t>
                </a:r>
              </a:p>
              <a:p>
                <a:pPr marL="566928" lvl="3" indent="0">
                  <a:buNone/>
                </a:pPr>
                <a:r>
                  <a:rPr lang="en-US" dirty="0" smtClean="0"/>
                  <a:t>2.4) </a:t>
                </a:r>
                <a:r>
                  <a:rPr lang="en-US" dirty="0" err="1" smtClean="0"/>
                  <a:t>FinalCypher.append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cyp</a:t>
                </a:r>
                <a:r>
                  <a:rPr lang="en-US" dirty="0" smtClean="0"/>
                  <a:t>)</a:t>
                </a:r>
              </a:p>
              <a:p>
                <a:pPr marL="384048" lvl="2" indent="0">
                  <a:buNone/>
                </a:pPr>
                <a:r>
                  <a:rPr lang="en-US" dirty="0" smtClean="0"/>
                  <a:t>3) Alice sends Bob Final-Cypher</a:t>
                </a:r>
                <a:endParaRPr lang="en-US" dirty="0"/>
              </a:p>
              <a:p>
                <a:pPr marL="384048" lvl="2" indent="0">
                  <a:buNone/>
                </a:pPr>
                <a:endParaRPr lang="en-US" sz="1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739120" cy="4023360"/>
              </a:xfrm>
              <a:blipFill>
                <a:blip r:embed="rId3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3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3912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Question 1 - </a:t>
            </a:r>
            <a:r>
              <a:rPr lang="en-US" sz="4400" dirty="0" err="1" smtClean="0"/>
              <a:t>cont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120" y="1845734"/>
            <a:ext cx="1073912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b="1" dirty="0" smtClean="0"/>
              <a:t>Question 1A: Is the suggested protocol is secured against brute force for finding the correct key?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097280" y="2834640"/>
                <a:ext cx="10739120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84048" lvl="2" indent="0">
                  <a:buFont typeface="Calibri" pitchFamily="34" charset="0"/>
                  <a:buNone/>
                </a:pPr>
                <a:r>
                  <a:rPr lang="en-US" sz="1600" dirty="0" smtClean="0"/>
                  <a:t>1</a:t>
                </a:r>
                <a:r>
                  <a:rPr lang="en-US" sz="1600" dirty="0" smtClean="0"/>
                  <a:t>) String </a:t>
                </a:r>
                <a:r>
                  <a:rPr lang="en-US" sz="1600" dirty="0" err="1" smtClean="0"/>
                  <a:t>FinalCypher</a:t>
                </a:r>
                <a:r>
                  <a:rPr lang="en-US" sz="1600" dirty="0" smtClean="0"/>
                  <a:t> = “”</a:t>
                </a:r>
              </a:p>
              <a:p>
                <a:pPr marL="384048" lvl="2" indent="0">
                  <a:buFont typeface="Calibri" pitchFamily="34" charset="0"/>
                  <a:buNone/>
                </a:pPr>
                <a:r>
                  <a:rPr lang="en-US" sz="1600" dirty="0" smtClean="0"/>
                  <a:t>2) For index = 0 to length(message):</a:t>
                </a:r>
              </a:p>
              <a:p>
                <a:pPr marL="566928" lvl="3" indent="0">
                  <a:buFont typeface="Calibri" pitchFamily="34" charset="0"/>
                  <a:buNone/>
                </a:pPr>
                <a:r>
                  <a:rPr lang="en-US" sz="1600" dirty="0" smtClean="0"/>
                  <a:t>2.1) Char c = Message[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]</a:t>
                </a:r>
              </a:p>
              <a:p>
                <a:pPr marL="566928" lvl="3" indent="0">
                  <a:buFont typeface="Calibri" pitchFamily="34" charset="0"/>
                  <a:buNone/>
                </a:pPr>
                <a:r>
                  <a:rPr lang="en-US" sz="1600" dirty="0" smtClean="0"/>
                  <a:t>2.2) </a:t>
                </a:r>
                <a:r>
                  <a:rPr lang="en-US" sz="1600" dirty="0" err="1" smtClean="0"/>
                  <a:t>Int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tmp</a:t>
                </a:r>
                <a:r>
                  <a:rPr lang="en-US" sz="1600" dirty="0" smtClean="0"/>
                  <a:t> = convert c to an integer according to lexicographical order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→0,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→1,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→2….,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→25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566928" lvl="3" indent="0">
                  <a:buFont typeface="Calibri" pitchFamily="34" charset="0"/>
                  <a:buNone/>
                </a:pPr>
                <a:r>
                  <a:rPr lang="en-US" dirty="0" smtClean="0"/>
                  <a:t>2.3) String </a:t>
                </a:r>
                <a:r>
                  <a:rPr lang="en-US" dirty="0" err="1" smtClean="0"/>
                  <a:t>cyp</a:t>
                </a:r>
                <a:r>
                  <a:rPr lang="en-US" dirty="0" smtClean="0"/>
                  <a:t> = AES(</a:t>
                </a:r>
                <a:r>
                  <a:rPr lang="en-US" dirty="0" err="1" smtClean="0"/>
                  <a:t>tmp,K</a:t>
                </a:r>
                <a:r>
                  <a:rPr lang="en-US" dirty="0" smtClean="0"/>
                  <a:t>)</a:t>
                </a:r>
              </a:p>
              <a:p>
                <a:pPr marL="566928" lvl="3" indent="0">
                  <a:buFont typeface="Calibri" pitchFamily="34" charset="0"/>
                  <a:buNone/>
                </a:pPr>
                <a:r>
                  <a:rPr lang="en-US" dirty="0" smtClean="0"/>
                  <a:t>2.4) </a:t>
                </a:r>
                <a:r>
                  <a:rPr lang="en-US" dirty="0" err="1" smtClean="0"/>
                  <a:t>FinalCypher.append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cyp</a:t>
                </a:r>
                <a:r>
                  <a:rPr lang="en-US" dirty="0" smtClean="0"/>
                  <a:t>)</a:t>
                </a:r>
              </a:p>
              <a:p>
                <a:pPr marL="384048" lvl="2" indent="0">
                  <a:buFont typeface="Calibri" pitchFamily="34" charset="0"/>
                  <a:buNone/>
                </a:pPr>
                <a:r>
                  <a:rPr lang="en-US" dirty="0" smtClean="0"/>
                  <a:t>3) Alice sends Bob Final-Cypher</a:t>
                </a:r>
                <a:endParaRPr lang="en-US" dirty="0"/>
              </a:p>
              <a:p>
                <a:pPr marL="384048" lvl="2" indent="0">
                  <a:buFont typeface="Calibri" pitchFamily="34" charset="0"/>
                  <a:buNone/>
                </a:pPr>
                <a:endParaRPr lang="en-US" sz="1600" dirty="0" smtClean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34640"/>
                <a:ext cx="10739120" cy="4023360"/>
              </a:xfrm>
              <a:prstGeom prst="rect">
                <a:avLst/>
              </a:prstGeom>
              <a:blipFill>
                <a:blip r:embed="rId3"/>
                <a:stretch>
                  <a:fillRect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6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3912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Question 1 - </a:t>
            </a:r>
            <a:r>
              <a:rPr lang="en-US" sz="4400" dirty="0" err="1" smtClean="0"/>
              <a:t>cont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87120" y="1845734"/>
                <a:ext cx="10739120" cy="4023360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sz="2800" b="1" dirty="0" smtClean="0"/>
                  <a:t>Question 1A: Is the suggested protocol is secured against brute force for finding the correct key?</a:t>
                </a:r>
                <a:endParaRPr lang="en-US" sz="2000" dirty="0"/>
              </a:p>
              <a:p>
                <a:pPr marL="201168" lvl="1" indent="0">
                  <a:buNone/>
                </a:pPr>
                <a:endParaRPr lang="en-US" sz="2400" dirty="0" smtClean="0"/>
              </a:p>
              <a:p>
                <a:pPr marL="201168" lvl="1" indent="0">
                  <a:buNone/>
                </a:pPr>
                <a:r>
                  <a:rPr lang="en-US" sz="2400" dirty="0" smtClean="0"/>
                  <a:t>Yes. </a:t>
                </a:r>
              </a:p>
              <a:p>
                <a:pPr marL="201168" lvl="1" indent="0">
                  <a:buNone/>
                </a:pPr>
                <a:r>
                  <a:rPr lang="en-US" sz="2400" dirty="0" smtClean="0"/>
                  <a:t>In this question the symmetric key is 256 bit long </a:t>
                </a:r>
              </a:p>
              <a:p>
                <a:pPr marL="201168" lvl="1" indent="0">
                  <a:buNone/>
                </a:pPr>
                <a:r>
                  <a:rPr lang="en-US" sz="2400" dirty="0" smtClean="0"/>
                  <a:t>So applying a brute-force attack requires the attacker to decrypt the message with every possible key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</m:oMath>
                </a14:m>
                <a:r>
                  <a:rPr lang="en-US" sz="2400" dirty="0" smtClean="0"/>
                  <a:t> possible keys).</a:t>
                </a: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~ (about 9.63×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sup>
                    </m:sSup>
                  </m:oMath>
                </a14:m>
                <a:r>
                  <a:rPr lang="en-US" sz="2400" dirty="0" smtClean="0"/>
                  <a:t> years for the fastest computer today).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7120" y="1845734"/>
                <a:ext cx="10739120" cy="4023360"/>
              </a:xfrm>
              <a:blipFill>
                <a:blip r:embed="rId3"/>
                <a:stretch>
                  <a:fillRect l="-114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6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3912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Question 1 - </a:t>
            </a:r>
            <a:r>
              <a:rPr lang="en-US" sz="4400" dirty="0" err="1" smtClean="0"/>
              <a:t>cont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3912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000" b="1" dirty="0" smtClean="0"/>
              <a:t>Question 1B: Is this protocol is secured?</a:t>
            </a:r>
          </a:p>
          <a:p>
            <a:pPr marL="201168" lvl="1" indent="0">
              <a:buNone/>
            </a:pP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097280" y="2834640"/>
                <a:ext cx="10739120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84048" lvl="2" indent="0">
                  <a:buFont typeface="Calibri" pitchFamily="34" charset="0"/>
                  <a:buNone/>
                </a:pPr>
                <a:r>
                  <a:rPr lang="en-US" sz="1600" dirty="0" smtClean="0"/>
                  <a:t>1</a:t>
                </a:r>
                <a:r>
                  <a:rPr lang="en-US" sz="1600" dirty="0" smtClean="0"/>
                  <a:t>) String </a:t>
                </a:r>
                <a:r>
                  <a:rPr lang="en-US" sz="1600" dirty="0" err="1" smtClean="0"/>
                  <a:t>FinalCypher</a:t>
                </a:r>
                <a:r>
                  <a:rPr lang="en-US" sz="1600" dirty="0" smtClean="0"/>
                  <a:t> = “”</a:t>
                </a:r>
              </a:p>
              <a:p>
                <a:pPr marL="384048" lvl="2" indent="0">
                  <a:buFont typeface="Calibri" pitchFamily="34" charset="0"/>
                  <a:buNone/>
                </a:pPr>
                <a:r>
                  <a:rPr lang="en-US" sz="1600" dirty="0" smtClean="0"/>
                  <a:t>2) For index = 0 to length(message):</a:t>
                </a:r>
              </a:p>
              <a:p>
                <a:pPr marL="566928" lvl="3" indent="0">
                  <a:buFont typeface="Calibri" pitchFamily="34" charset="0"/>
                  <a:buNone/>
                </a:pPr>
                <a:r>
                  <a:rPr lang="en-US" sz="1600" dirty="0" smtClean="0"/>
                  <a:t>2.1) Char c = Message[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]</a:t>
                </a:r>
              </a:p>
              <a:p>
                <a:pPr marL="566928" lvl="3" indent="0">
                  <a:buFont typeface="Calibri" pitchFamily="34" charset="0"/>
                  <a:buNone/>
                </a:pPr>
                <a:r>
                  <a:rPr lang="en-US" sz="1600" dirty="0" smtClean="0"/>
                  <a:t>2.2) </a:t>
                </a:r>
                <a:r>
                  <a:rPr lang="en-US" sz="1600" dirty="0" err="1" smtClean="0"/>
                  <a:t>Int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tmp</a:t>
                </a:r>
                <a:r>
                  <a:rPr lang="en-US" sz="1600" dirty="0" smtClean="0"/>
                  <a:t> = convert c to an integer according to lexicographical order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→0,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→1,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→2….,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→25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566928" lvl="3" indent="0">
                  <a:buFont typeface="Calibri" pitchFamily="34" charset="0"/>
                  <a:buNone/>
                </a:pPr>
                <a:r>
                  <a:rPr lang="en-US" dirty="0" smtClean="0"/>
                  <a:t>2.3) String </a:t>
                </a:r>
                <a:r>
                  <a:rPr lang="en-US" dirty="0" err="1" smtClean="0"/>
                  <a:t>cyp</a:t>
                </a:r>
                <a:r>
                  <a:rPr lang="en-US" dirty="0" smtClean="0"/>
                  <a:t> = AES(</a:t>
                </a:r>
                <a:r>
                  <a:rPr lang="en-US" dirty="0" err="1" smtClean="0"/>
                  <a:t>tmp,K</a:t>
                </a:r>
                <a:r>
                  <a:rPr lang="en-US" dirty="0" smtClean="0"/>
                  <a:t>)</a:t>
                </a:r>
              </a:p>
              <a:p>
                <a:pPr marL="566928" lvl="3" indent="0">
                  <a:buFont typeface="Calibri" pitchFamily="34" charset="0"/>
                  <a:buNone/>
                </a:pPr>
                <a:r>
                  <a:rPr lang="en-US" dirty="0" smtClean="0"/>
                  <a:t>2.4) </a:t>
                </a:r>
                <a:r>
                  <a:rPr lang="en-US" dirty="0" err="1" smtClean="0"/>
                  <a:t>FinalCypher.append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cyp</a:t>
                </a:r>
                <a:r>
                  <a:rPr lang="en-US" dirty="0" smtClean="0"/>
                  <a:t>)</a:t>
                </a:r>
              </a:p>
              <a:p>
                <a:pPr marL="384048" lvl="2" indent="0">
                  <a:buFont typeface="Calibri" pitchFamily="34" charset="0"/>
                  <a:buNone/>
                </a:pPr>
                <a:r>
                  <a:rPr lang="en-US" dirty="0" smtClean="0"/>
                  <a:t>3) Alice sends Bob Final-Cypher</a:t>
                </a:r>
                <a:endParaRPr lang="en-US" dirty="0"/>
              </a:p>
              <a:p>
                <a:pPr marL="384048" lvl="2" indent="0">
                  <a:buFont typeface="Calibri" pitchFamily="34" charset="0"/>
                  <a:buNone/>
                </a:pPr>
                <a:endParaRPr lang="en-US" sz="1600" dirty="0" smtClean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34640"/>
                <a:ext cx="10739120" cy="4023360"/>
              </a:xfrm>
              <a:prstGeom prst="rect">
                <a:avLst/>
              </a:prstGeom>
              <a:blipFill>
                <a:blip r:embed="rId3"/>
                <a:stretch>
                  <a:fillRect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3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3912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Question 1 - </a:t>
            </a:r>
            <a:r>
              <a:rPr lang="en-US" sz="4400" dirty="0" err="1" smtClean="0"/>
              <a:t>cont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39120" cy="4023360"/>
          </a:xfrm>
        </p:spPr>
        <p:txBody>
          <a:bodyPr>
            <a:normAutofit fontScale="92500" lnSpcReduction="10000"/>
          </a:bodyPr>
          <a:lstStyle/>
          <a:p>
            <a:pPr marL="201168" lvl="1" indent="0">
              <a:buNone/>
            </a:pPr>
            <a:r>
              <a:rPr lang="en-US" sz="3000" b="1" dirty="0" smtClean="0"/>
              <a:t>Question 1B: Is this protocol is secured?</a:t>
            </a:r>
          </a:p>
          <a:p>
            <a:pPr marL="201168" lvl="1" indent="0">
              <a:buNone/>
            </a:pPr>
            <a:endParaRPr lang="en-US" sz="2000" dirty="0"/>
          </a:p>
          <a:p>
            <a:pPr marL="384048" lvl="2" indent="0">
              <a:buNone/>
            </a:pPr>
            <a:r>
              <a:rPr lang="en-US" sz="2600" u="sng" dirty="0" smtClean="0"/>
              <a:t>What </a:t>
            </a:r>
            <a:r>
              <a:rPr lang="en-US" sz="2600" u="sng" dirty="0"/>
              <a:t>is the size of the domain of all possible cyphers?</a:t>
            </a:r>
          </a:p>
          <a:p>
            <a:pPr marL="384048" lvl="2" indent="0">
              <a:buNone/>
            </a:pPr>
            <a:r>
              <a:rPr lang="en-US" sz="2600" dirty="0"/>
              <a:t>Size of English alphabet = |{A,B,C……..,Z}| = </a:t>
            </a:r>
            <a:r>
              <a:rPr lang="en-US" sz="2600" dirty="0" smtClean="0"/>
              <a:t>26</a:t>
            </a:r>
          </a:p>
          <a:p>
            <a:pPr marL="384048" lvl="2" indent="0">
              <a:buNone/>
            </a:pPr>
            <a:endParaRPr lang="en-US" sz="2600" u="sng" dirty="0" smtClean="0"/>
          </a:p>
          <a:p>
            <a:pPr marL="384048" lvl="2" indent="0">
              <a:buNone/>
            </a:pPr>
            <a:r>
              <a:rPr lang="en-US" sz="2600" u="sng" dirty="0" smtClean="0"/>
              <a:t>How </a:t>
            </a:r>
            <a:r>
              <a:rPr lang="en-US" sz="2600" u="sng" dirty="0"/>
              <a:t>can </a:t>
            </a:r>
            <a:r>
              <a:rPr lang="en-US" sz="2600" u="sng" dirty="0" smtClean="0"/>
              <a:t>attackers decrypt each of the 26 characters?</a:t>
            </a:r>
            <a:endParaRPr lang="en-US" sz="2600" u="sng" dirty="0"/>
          </a:p>
          <a:p>
            <a:pPr marL="726948" lvl="2" indent="-342900">
              <a:buAutoNum type="arabicParenR"/>
            </a:pPr>
            <a:r>
              <a:rPr lang="en-US" sz="2600" dirty="0" smtClean="0"/>
              <a:t>The </a:t>
            </a:r>
            <a:r>
              <a:rPr lang="en-US" sz="2600" dirty="0"/>
              <a:t>attacker can create a </a:t>
            </a:r>
            <a:r>
              <a:rPr lang="en-US" sz="2600" dirty="0" smtClean="0"/>
              <a:t>histogram </a:t>
            </a:r>
            <a:r>
              <a:rPr lang="en-US" sz="2600" dirty="0"/>
              <a:t>that </a:t>
            </a:r>
            <a:r>
              <a:rPr lang="en-US" sz="2600" dirty="0" smtClean="0"/>
              <a:t>counts </a:t>
            </a:r>
            <a:r>
              <a:rPr lang="en-US" sz="2600" dirty="0"/>
              <a:t>each of the </a:t>
            </a:r>
            <a:r>
              <a:rPr lang="en-US" sz="2600" dirty="0" smtClean="0"/>
              <a:t>cyphers that have been seen in several messages. The size of the histogram is 26.</a:t>
            </a:r>
          </a:p>
          <a:p>
            <a:pPr marL="726948" lvl="2" indent="-342900">
              <a:buAutoNum type="arabicParenR"/>
            </a:pPr>
            <a:r>
              <a:rPr lang="en-US" sz="2600" dirty="0" smtClean="0"/>
              <a:t>The attacker can infer the character that belongs to each of the cyphers by comparing the distribution of the histogram with the known distribution for English alphabet.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152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3912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Question 1 - </a:t>
            </a:r>
            <a:r>
              <a:rPr lang="en-US" sz="4400" dirty="0" err="1" smtClean="0"/>
              <a:t>cont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3912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b="1" dirty="0" smtClean="0"/>
              <a:t>Question 1C: How can mitigate such an attack?</a:t>
            </a:r>
          </a:p>
          <a:p>
            <a:pPr marL="201168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64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1367</TotalTime>
  <Words>1072</Words>
  <Application>Microsoft Office PowerPoint</Application>
  <PresentationFormat>Widescreen</PresentationFormat>
  <Paragraphs>189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Retrospect</vt:lpstr>
      <vt:lpstr>PowerPoint Presentation</vt:lpstr>
      <vt:lpstr>PowerPoint Presentation</vt:lpstr>
      <vt:lpstr>Recall: AES – Pseudo Code</vt:lpstr>
      <vt:lpstr>Question 1</vt:lpstr>
      <vt:lpstr>Question 1 - cont</vt:lpstr>
      <vt:lpstr>Question 1 - cont</vt:lpstr>
      <vt:lpstr>Question 1 - cont</vt:lpstr>
      <vt:lpstr>Question 1 - cont</vt:lpstr>
      <vt:lpstr>Question 1 - cont</vt:lpstr>
      <vt:lpstr>Question 1 - cont</vt:lpstr>
      <vt:lpstr>Question 2</vt:lpstr>
      <vt:lpstr>Question 2 - Solution</vt:lpstr>
      <vt:lpstr>Question 2 - Solution</vt:lpstr>
      <vt:lpstr>Question 2 - Solution</vt:lpstr>
      <vt:lpstr>Question 2 - Solution</vt:lpstr>
      <vt:lpstr>Cryptography </vt:lpstr>
      <vt:lpstr>Message Authentication Codes (MAC)</vt:lpstr>
      <vt:lpstr>Message Authentication Codes (MAC)</vt:lpstr>
      <vt:lpstr>Message Authentication Codes (MAC)</vt:lpstr>
      <vt:lpstr>CBC-MAC Algorithm Scheme</vt:lpstr>
      <vt:lpstr>Attacks on CBC-MAC</vt:lpstr>
      <vt:lpstr>Question 3 </vt:lpstr>
      <vt:lpstr>Question 3 </vt:lpstr>
      <vt:lpstr>Question 3 </vt:lpstr>
      <vt:lpstr>Question 3 </vt:lpstr>
      <vt:lpstr>Question 3 </vt:lpstr>
      <vt:lpstr>Question 3 </vt:lpstr>
      <vt:lpstr>Question 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Naor Kalbo</dc:creator>
  <cp:lastModifiedBy>Ben Nassi</cp:lastModifiedBy>
  <cp:revision>161</cp:revision>
  <dcterms:created xsi:type="dcterms:W3CDTF">2017-03-05T14:52:58Z</dcterms:created>
  <dcterms:modified xsi:type="dcterms:W3CDTF">2019-03-13T11:10:09Z</dcterms:modified>
</cp:coreProperties>
</file>