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93" r:id="rId3"/>
    <p:sldId id="292" r:id="rId4"/>
    <p:sldId id="260" r:id="rId5"/>
    <p:sldId id="261" r:id="rId6"/>
    <p:sldId id="262" r:id="rId7"/>
    <p:sldId id="263" r:id="rId8"/>
    <p:sldId id="264" r:id="rId9"/>
    <p:sldId id="265" r:id="rId10"/>
    <p:sldId id="294" r:id="rId11"/>
    <p:sldId id="295" r:id="rId12"/>
    <p:sldId id="266" r:id="rId13"/>
    <p:sldId id="272" r:id="rId14"/>
    <p:sldId id="268" r:id="rId15"/>
    <p:sldId id="269" r:id="rId16"/>
    <p:sldId id="271" r:id="rId17"/>
    <p:sldId id="273" r:id="rId18"/>
    <p:sldId id="275" r:id="rId19"/>
    <p:sldId id="274" r:id="rId20"/>
    <p:sldId id="276" r:id="rId21"/>
    <p:sldId id="277" r:id="rId22"/>
    <p:sldId id="283" r:id="rId23"/>
    <p:sldId id="285" r:id="rId24"/>
    <p:sldId id="284" r:id="rId25"/>
    <p:sldId id="286" r:id="rId26"/>
    <p:sldId id="287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7BDA0-26B4-4367-8868-4BC8DFAB5E3B}">
          <p14:sldIdLst>
            <p14:sldId id="257"/>
            <p14:sldId id="293"/>
            <p14:sldId id="292"/>
            <p14:sldId id="260"/>
            <p14:sldId id="261"/>
            <p14:sldId id="262"/>
            <p14:sldId id="263"/>
            <p14:sldId id="264"/>
            <p14:sldId id="265"/>
            <p14:sldId id="294"/>
            <p14:sldId id="295"/>
            <p14:sldId id="266"/>
            <p14:sldId id="272"/>
            <p14:sldId id="268"/>
            <p14:sldId id="269"/>
            <p14:sldId id="271"/>
            <p14:sldId id="273"/>
            <p14:sldId id="275"/>
            <p14:sldId id="274"/>
            <p14:sldId id="276"/>
            <p14:sldId id="277"/>
            <p14:sldId id="283"/>
            <p14:sldId id="285"/>
            <p14:sldId id="284"/>
            <p14:sldId id="286"/>
            <p14:sldId id="287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85995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outlineViewPr>
    <p:cViewPr>
      <p:scale>
        <a:sx n="33" d="100"/>
        <a:sy n="33" d="100"/>
      </p:scale>
      <p:origin x="0" y="-246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02A42-A559-4BB2-84FC-978717064F6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0DCEA-890B-44A0-B196-FFA8274C8927}">
      <dgm:prSet phldrT="[Text]"/>
      <dgm:spPr/>
      <dgm:t>
        <a:bodyPr/>
        <a:lstStyle/>
        <a:p>
          <a:r>
            <a:rPr lang="en-US" dirty="0" smtClean="0"/>
            <a:t>Cipher</a:t>
          </a:r>
          <a:endParaRPr lang="en-US" dirty="0"/>
        </a:p>
      </dgm:t>
    </dgm:pt>
    <dgm:pt modelId="{F8AB87AF-F448-48BD-9466-9AB5FF6E02EC}" type="parTrans" cxnId="{E16641EA-DCCB-481D-8D8A-FED955CDDC26}">
      <dgm:prSet/>
      <dgm:spPr/>
      <dgm:t>
        <a:bodyPr/>
        <a:lstStyle/>
        <a:p>
          <a:endParaRPr lang="en-US"/>
        </a:p>
      </dgm:t>
    </dgm:pt>
    <dgm:pt modelId="{EC8B6B37-74F7-448A-82DF-05C353C28DAC}" type="sibTrans" cxnId="{E16641EA-DCCB-481D-8D8A-FED955CDDC26}">
      <dgm:prSet/>
      <dgm:spPr/>
      <dgm:t>
        <a:bodyPr/>
        <a:lstStyle/>
        <a:p>
          <a:endParaRPr lang="en-US"/>
        </a:p>
      </dgm:t>
    </dgm:pt>
    <dgm:pt modelId="{7624E10C-C0CD-4106-8AEE-B26A077BFA09}">
      <dgm:prSet phldrT="[Text]"/>
      <dgm:spPr/>
      <dgm:t>
        <a:bodyPr/>
        <a:lstStyle/>
        <a:p>
          <a:r>
            <a:rPr lang="en-US" dirty="0" smtClean="0"/>
            <a:t>Plaintext</a:t>
          </a:r>
          <a:endParaRPr lang="en-US" dirty="0"/>
        </a:p>
      </dgm:t>
    </dgm:pt>
    <dgm:pt modelId="{0EFDA979-55B5-42A6-8015-980CFF4E3AFD}" type="parTrans" cxnId="{4BAF0661-9125-4245-8824-4A6C628EB782}">
      <dgm:prSet/>
      <dgm:spPr/>
      <dgm:t>
        <a:bodyPr/>
        <a:lstStyle/>
        <a:p>
          <a:endParaRPr lang="en-US"/>
        </a:p>
      </dgm:t>
    </dgm:pt>
    <dgm:pt modelId="{BA2A6FD8-69B4-4813-B6A3-0792C6EE2B4F}" type="sibTrans" cxnId="{4BAF0661-9125-4245-8824-4A6C628EB782}">
      <dgm:prSet/>
      <dgm:spPr>
        <a:solidFill>
          <a:srgbClr val="92D050"/>
        </a:solidFill>
      </dgm:spPr>
      <dgm:t>
        <a:bodyPr/>
        <a:lstStyle/>
        <a:p>
          <a:endParaRPr lang="en-US"/>
        </a:p>
      </dgm:t>
    </dgm:pt>
    <dgm:pt modelId="{36663CD9-9E90-41A6-911D-372C992D1FE3}" type="pres">
      <dgm:prSet presAssocID="{F1202A42-A559-4BB2-84FC-978717064F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AD1145-7F97-4995-84B7-09329ADEF659}" type="pres">
      <dgm:prSet presAssocID="{22D0DCEA-890B-44A0-B196-FFA8274C8927}" presName="dummy" presStyleCnt="0"/>
      <dgm:spPr/>
    </dgm:pt>
    <dgm:pt modelId="{60F3C581-A434-4D45-85DA-D8752E0DA40F}" type="pres">
      <dgm:prSet presAssocID="{22D0DCEA-890B-44A0-B196-FFA8274C8927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AA3A09-7DFD-45B2-9BC2-7EA9A48DEB96}" type="pres">
      <dgm:prSet presAssocID="{EC8B6B37-74F7-448A-82DF-05C353C28DAC}" presName="sibTrans" presStyleLbl="node1" presStyleIdx="0" presStyleCnt="2"/>
      <dgm:spPr/>
      <dgm:t>
        <a:bodyPr/>
        <a:lstStyle/>
        <a:p>
          <a:endParaRPr lang="en-US"/>
        </a:p>
      </dgm:t>
    </dgm:pt>
    <dgm:pt modelId="{0051EC40-697C-42CD-B5B8-A578703E533C}" type="pres">
      <dgm:prSet presAssocID="{7624E10C-C0CD-4106-8AEE-B26A077BFA09}" presName="dummy" presStyleCnt="0"/>
      <dgm:spPr/>
    </dgm:pt>
    <dgm:pt modelId="{F97A128F-2ABC-407E-BA1B-C52FF77D74D9}" type="pres">
      <dgm:prSet presAssocID="{7624E10C-C0CD-4106-8AEE-B26A077BFA09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BA13A-CA16-4ECB-AC34-FFBFF0ECC669}" type="pres">
      <dgm:prSet presAssocID="{BA2A6FD8-69B4-4813-B6A3-0792C6EE2B4F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746472FD-0CB9-4BCC-861B-B23A5BB27603}" type="presOf" srcId="{7624E10C-C0CD-4106-8AEE-B26A077BFA09}" destId="{F97A128F-2ABC-407E-BA1B-C52FF77D74D9}" srcOrd="0" destOrd="0" presId="urn:microsoft.com/office/officeart/2005/8/layout/cycle1"/>
    <dgm:cxn modelId="{37D6EA06-01D3-4FBF-8C44-190F88A00F7B}" type="presOf" srcId="{F1202A42-A559-4BB2-84FC-978717064F6A}" destId="{36663CD9-9E90-41A6-911D-372C992D1FE3}" srcOrd="0" destOrd="0" presId="urn:microsoft.com/office/officeart/2005/8/layout/cycle1"/>
    <dgm:cxn modelId="{5BCCA0FA-C9CF-4742-B064-59167F02B9C9}" type="presOf" srcId="{BA2A6FD8-69B4-4813-B6A3-0792C6EE2B4F}" destId="{06FBA13A-CA16-4ECB-AC34-FFBFF0ECC669}" srcOrd="0" destOrd="0" presId="urn:microsoft.com/office/officeart/2005/8/layout/cycle1"/>
    <dgm:cxn modelId="{290E4541-0088-4B91-B2B0-ECF844F783CB}" type="presOf" srcId="{EC8B6B37-74F7-448A-82DF-05C353C28DAC}" destId="{D2AA3A09-7DFD-45B2-9BC2-7EA9A48DEB96}" srcOrd="0" destOrd="0" presId="urn:microsoft.com/office/officeart/2005/8/layout/cycle1"/>
    <dgm:cxn modelId="{436BD331-45F5-4C47-954F-DA5138D5C841}" type="presOf" srcId="{22D0DCEA-890B-44A0-B196-FFA8274C8927}" destId="{60F3C581-A434-4D45-85DA-D8752E0DA40F}" srcOrd="0" destOrd="0" presId="urn:microsoft.com/office/officeart/2005/8/layout/cycle1"/>
    <dgm:cxn modelId="{4BAF0661-9125-4245-8824-4A6C628EB782}" srcId="{F1202A42-A559-4BB2-84FC-978717064F6A}" destId="{7624E10C-C0CD-4106-8AEE-B26A077BFA09}" srcOrd="1" destOrd="0" parTransId="{0EFDA979-55B5-42A6-8015-980CFF4E3AFD}" sibTransId="{BA2A6FD8-69B4-4813-B6A3-0792C6EE2B4F}"/>
    <dgm:cxn modelId="{E16641EA-DCCB-481D-8D8A-FED955CDDC26}" srcId="{F1202A42-A559-4BB2-84FC-978717064F6A}" destId="{22D0DCEA-890B-44A0-B196-FFA8274C8927}" srcOrd="0" destOrd="0" parTransId="{F8AB87AF-F448-48BD-9466-9AB5FF6E02EC}" sibTransId="{EC8B6B37-74F7-448A-82DF-05C353C28DAC}"/>
    <dgm:cxn modelId="{829717EC-DC03-4FFB-9A1F-B880CC762D07}" type="presParOf" srcId="{36663CD9-9E90-41A6-911D-372C992D1FE3}" destId="{2EAD1145-7F97-4995-84B7-09329ADEF659}" srcOrd="0" destOrd="0" presId="urn:microsoft.com/office/officeart/2005/8/layout/cycle1"/>
    <dgm:cxn modelId="{A1A2EB88-1FBD-46FA-AC47-15388010DCA3}" type="presParOf" srcId="{36663CD9-9E90-41A6-911D-372C992D1FE3}" destId="{60F3C581-A434-4D45-85DA-D8752E0DA40F}" srcOrd="1" destOrd="0" presId="urn:microsoft.com/office/officeart/2005/8/layout/cycle1"/>
    <dgm:cxn modelId="{D459FBC8-9336-4FEB-9AE7-D35EEB1B3D19}" type="presParOf" srcId="{36663CD9-9E90-41A6-911D-372C992D1FE3}" destId="{D2AA3A09-7DFD-45B2-9BC2-7EA9A48DEB96}" srcOrd="2" destOrd="0" presId="urn:microsoft.com/office/officeart/2005/8/layout/cycle1"/>
    <dgm:cxn modelId="{F8CCC129-7484-4549-B0A0-D8FD7DB54753}" type="presParOf" srcId="{36663CD9-9E90-41A6-911D-372C992D1FE3}" destId="{0051EC40-697C-42CD-B5B8-A578703E533C}" srcOrd="3" destOrd="0" presId="urn:microsoft.com/office/officeart/2005/8/layout/cycle1"/>
    <dgm:cxn modelId="{A5A8F8B7-52B1-4487-A8F1-A0EEC736C6C0}" type="presParOf" srcId="{36663CD9-9E90-41A6-911D-372C992D1FE3}" destId="{F97A128F-2ABC-407E-BA1B-C52FF77D74D9}" srcOrd="4" destOrd="0" presId="urn:microsoft.com/office/officeart/2005/8/layout/cycle1"/>
    <dgm:cxn modelId="{CBBDC9C1-3918-4815-9234-F264EFF7EB2A}" type="presParOf" srcId="{36663CD9-9E90-41A6-911D-372C992D1FE3}" destId="{06FBA13A-CA16-4ECB-AC34-FFBFF0ECC66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3C581-A434-4D45-85DA-D8752E0DA40F}">
      <dsp:nvSpPr>
        <dsp:cNvPr id="0" name=""/>
        <dsp:cNvSpPr/>
      </dsp:nvSpPr>
      <dsp:spPr>
        <a:xfrm>
          <a:off x="2770369" y="743079"/>
          <a:ext cx="1409439" cy="140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Cipher</a:t>
          </a:r>
          <a:endParaRPr lang="en-US" sz="2900" kern="1200" dirty="0"/>
        </a:p>
      </dsp:txBody>
      <dsp:txXfrm>
        <a:off x="2770369" y="743079"/>
        <a:ext cx="1409439" cy="1409439"/>
      </dsp:txXfrm>
    </dsp:sp>
    <dsp:sp modelId="{D2AA3A09-7DFD-45B2-9BC2-7EA9A48DEB96}">
      <dsp:nvSpPr>
        <dsp:cNvPr id="0" name=""/>
        <dsp:cNvSpPr/>
      </dsp:nvSpPr>
      <dsp:spPr>
        <a:xfrm>
          <a:off x="875366" y="-934"/>
          <a:ext cx="2897466" cy="2897466"/>
        </a:xfrm>
        <a:prstGeom prst="circularArrow">
          <a:avLst>
            <a:gd name="adj1" fmla="val 9486"/>
            <a:gd name="adj2" fmla="val 685207"/>
            <a:gd name="adj3" fmla="val 7849550"/>
            <a:gd name="adj4" fmla="val 2265243"/>
            <a:gd name="adj5" fmla="val 11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A128F-2ABC-407E-BA1B-C52FF77D74D9}">
      <dsp:nvSpPr>
        <dsp:cNvPr id="0" name=""/>
        <dsp:cNvSpPr/>
      </dsp:nvSpPr>
      <dsp:spPr>
        <a:xfrm>
          <a:off x="468391" y="743079"/>
          <a:ext cx="1409439" cy="140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Plaintext</a:t>
          </a:r>
          <a:endParaRPr lang="en-US" sz="2900" kern="1200" dirty="0"/>
        </a:p>
      </dsp:txBody>
      <dsp:txXfrm>
        <a:off x="468391" y="743079"/>
        <a:ext cx="1409439" cy="1409439"/>
      </dsp:txXfrm>
    </dsp:sp>
    <dsp:sp modelId="{06FBA13A-CA16-4ECB-AC34-FFBFF0ECC669}">
      <dsp:nvSpPr>
        <dsp:cNvPr id="0" name=""/>
        <dsp:cNvSpPr/>
      </dsp:nvSpPr>
      <dsp:spPr>
        <a:xfrm>
          <a:off x="875366" y="-934"/>
          <a:ext cx="2897466" cy="2897466"/>
        </a:xfrm>
        <a:prstGeom prst="circularArrow">
          <a:avLst>
            <a:gd name="adj1" fmla="val 9486"/>
            <a:gd name="adj2" fmla="val 685207"/>
            <a:gd name="adj3" fmla="val 18649550"/>
            <a:gd name="adj4" fmla="val 13065243"/>
            <a:gd name="adj5" fmla="val 11066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6D74E-2A36-48A7-BF73-F7D5BAB806BA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A06DE-3ECF-4B3F-86B3-356E6C9C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2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C4716-0C2C-47C1-B888-DA0A48C03C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23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מגדילה</a:t>
            </a:r>
            <a:r>
              <a:rPr lang="he-IL" baseline="0" dirty="0" smtClean="0"/>
              <a:t> את התעבורה ברשת</a:t>
            </a:r>
          </a:p>
          <a:p>
            <a:pPr algn="r" rt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C4716-0C2C-47C1-B888-DA0A48C03C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0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/>
              <a:t>פי</a:t>
            </a:r>
            <a:r>
              <a:rPr lang="he-IL" baseline="0" dirty="0" smtClean="0"/>
              <a:t> של אן היא בעצם פונקציה שאומרת כמה מספרים קטנים מאן יש שאין להם מחלק משותף עם אן</a:t>
            </a:r>
          </a:p>
          <a:p>
            <a:pPr marL="228600" marR="0" lvl="0" indent="-2286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</a:t>
            </a:r>
            <a:r>
              <a:rPr lang="he-IL" baseline="0" dirty="0" smtClean="0"/>
              <a:t> הוא ההופכי של </a:t>
            </a:r>
            <a:r>
              <a:rPr lang="en-US" baseline="0" dirty="0" smtClean="0"/>
              <a:t>e</a:t>
            </a:r>
            <a:r>
              <a:rPr lang="he-IL" baseline="0" dirty="0" smtClean="0"/>
              <a:t> בשדה סופי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 smtClean="0"/>
              <a:t>בעיית</a:t>
            </a:r>
            <a:r>
              <a:rPr lang="he-IL" baseline="0" dirty="0" smtClean="0"/>
              <a:t> הפירוק לגורמים היא בעיה קשה</a:t>
            </a:r>
          </a:p>
          <a:p>
            <a:pPr algn="r" rtl="1"/>
            <a:r>
              <a:rPr lang="he-IL" baseline="0" dirty="0" smtClean="0"/>
              <a:t>אם נצליח לפרק נמצא את </a:t>
            </a:r>
            <a:r>
              <a:rPr lang="en-US" baseline="0" dirty="0" smtClean="0"/>
              <a:t>d</a:t>
            </a:r>
            <a:r>
              <a:rPr lang="he-IL" baseline="0" dirty="0" smtClean="0"/>
              <a:t> (המפתח הפרטי ופרצנו את המערכת)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6E04E-1471-464D-98BE-17EF296557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AutoNum type="arabicPeriod"/>
            </a:pPr>
            <a:r>
              <a:rPr lang="he-IL" dirty="0" smtClean="0"/>
              <a:t>פונקציה</a:t>
            </a:r>
            <a:r>
              <a:rPr lang="he-IL" baseline="0" dirty="0" smtClean="0"/>
              <a:t> חתימה </a:t>
            </a:r>
            <a:r>
              <a:rPr lang="en-US" baseline="0" dirty="0" smtClean="0"/>
              <a:t>Sig</a:t>
            </a:r>
            <a:r>
              <a:rPr lang="he-IL" baseline="0" dirty="0" smtClean="0"/>
              <a:t> הצפנה של הודעה </a:t>
            </a:r>
            <a:r>
              <a:rPr lang="en-US" baseline="0" dirty="0" smtClean="0"/>
              <a:t>M</a:t>
            </a:r>
            <a:r>
              <a:rPr lang="he-IL" baseline="0" dirty="0" smtClean="0"/>
              <a:t> על ידי המפתח </a:t>
            </a:r>
            <a:r>
              <a:rPr lang="he-IL" b="1" baseline="0" dirty="0" smtClean="0"/>
              <a:t>הפרטי</a:t>
            </a:r>
            <a:r>
              <a:rPr lang="he-IL" baseline="0" dirty="0" smtClean="0"/>
              <a:t> של המשתמש </a:t>
            </a:r>
            <a:r>
              <a:rPr lang="en-US" baseline="0" dirty="0" smtClean="0"/>
              <a:t>u</a:t>
            </a:r>
            <a:r>
              <a:rPr lang="he-IL" baseline="0" dirty="0" smtClean="0"/>
              <a:t>.</a:t>
            </a:r>
          </a:p>
          <a:p>
            <a:pPr marL="228600" indent="-228600" algn="r" rtl="1">
              <a:buAutoNum type="arabicPeriod"/>
            </a:pPr>
            <a:r>
              <a:rPr lang="he-IL" baseline="0" dirty="0" err="1" smtClean="0"/>
              <a:t>פונקצית</a:t>
            </a:r>
            <a:r>
              <a:rPr lang="he-IL" baseline="0" dirty="0" smtClean="0"/>
              <a:t> </a:t>
            </a:r>
            <a:r>
              <a:rPr lang="en-US" b="1" baseline="0" dirty="0" smtClean="0"/>
              <a:t>V</a:t>
            </a:r>
            <a:r>
              <a:rPr lang="he-IL" b="1" baseline="0" dirty="0" smtClean="0"/>
              <a:t> </a:t>
            </a:r>
            <a:r>
              <a:rPr lang="he-IL" b="0" baseline="0" dirty="0" smtClean="0"/>
              <a:t>פענוח ההודעה בעזרת המפתח הפומבי של </a:t>
            </a:r>
            <a:r>
              <a:rPr lang="en-US" b="1" baseline="0" dirty="0" smtClean="0"/>
              <a:t>u</a:t>
            </a:r>
            <a:r>
              <a:rPr lang="he-IL" b="1" baseline="0" dirty="0" smtClean="0"/>
              <a:t>.</a:t>
            </a:r>
          </a:p>
          <a:p>
            <a:pPr algn="r" rtl="1"/>
            <a:endParaRPr lang="he-I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A06DE-3ECF-4B3F-86B3-356E6C9CFF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6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7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0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3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1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E09DBD-7A36-4E44-839C-D17BEB45F64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CEBF0E-E74F-4808-AEDC-CAE56BBEDF3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Practical session no. </a:t>
            </a:r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Cryptography – part C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758952"/>
            <a:ext cx="1037844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Computer &amp; Information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Protocol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u="sng" dirty="0" smtClean="0">
                    <a:cs typeface="Arial" pitchFamily="34" charset="0"/>
                  </a:rPr>
                  <a:t>Considering the suggested protocol</a:t>
                </a:r>
                <a:r>
                  <a:rPr lang="en-US" dirty="0" smtClean="0">
                    <a:cs typeface="Arial" pitchFamily="34" charset="0"/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Algorithm</a:t>
                </a:r>
                <a:r>
                  <a:rPr lang="en-US" dirty="0">
                    <a:cs typeface="Arial" pitchFamily="34" charset="0"/>
                  </a:rPr>
                  <a:t>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>
                    <a:cs typeface="Arial" pitchFamily="34" charset="0"/>
                  </a:rPr>
                  <a:t>Generate a symmetric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𝐾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>
                    <a:cs typeface="Arial" pitchFamily="34" charset="0"/>
                  </a:rPr>
                  <a:t>The sender encrypt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𝐾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with the </a:t>
                </a:r>
                <a:r>
                  <a:rPr lang="en-US" b="1" i="1" dirty="0">
                    <a:cs typeface="Arial" pitchFamily="34" charset="0"/>
                  </a:rPr>
                  <a:t>public key</a:t>
                </a:r>
                <a:r>
                  <a:rPr lang="en-US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𝑒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of the receiver</a:t>
                </a:r>
              </a:p>
              <a:p>
                <a:pPr lvl="2"/>
                <a:r>
                  <a:rPr lang="en-US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</a:rPr>
                      <m:t>𝑅𝑆𝐴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>
                  <a:cs typeface="Arial" pitchFamily="34" charset="0"/>
                </a:endParaRP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>
                    <a:cs typeface="Arial" pitchFamily="34" charset="0"/>
                  </a:rPr>
                  <a:t>The receiver decrypts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𝐶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using his </a:t>
                </a:r>
                <a:r>
                  <a:rPr lang="en-US" b="1" i="1" dirty="0">
                    <a:cs typeface="Arial" pitchFamily="34" charset="0"/>
                  </a:rPr>
                  <a:t>private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𝑑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𝑅𝑆𝐴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Both the receiver and the sender have the same symmetric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The communication are encrypted using symmetric algorithm such as AES or DES</a:t>
                </a:r>
              </a:p>
              <a:p>
                <a:pPr marL="201168" lvl="1" indent="0">
                  <a:buNone/>
                </a:pPr>
                <a:endParaRPr lang="en-US" sz="2000" dirty="0" smtClean="0">
                  <a:cs typeface="Arial" pitchFamily="34" charset="0"/>
                </a:endParaRPr>
              </a:p>
              <a:p>
                <a:pPr marL="0">
                  <a:buNone/>
                </a:pPr>
                <a:r>
                  <a:rPr lang="en-US" sz="2200" u="sng" dirty="0" smtClean="0">
                    <a:cs typeface="Arial" pitchFamily="34" charset="0"/>
                  </a:rPr>
                  <a:t>Question</a:t>
                </a:r>
                <a:r>
                  <a:rPr lang="en-US" sz="2200" dirty="0" smtClean="0">
                    <a:cs typeface="Arial" pitchFamily="34" charset="0"/>
                  </a:rPr>
                  <a:t>: </a:t>
                </a:r>
              </a:p>
              <a:p>
                <a:pPr marL="0">
                  <a:buNone/>
                </a:pPr>
                <a:r>
                  <a:rPr lang="en-US" sz="2000" dirty="0" smtClean="0">
                    <a:cs typeface="Arial" pitchFamily="34" charset="0"/>
                  </a:rPr>
                  <a:t>Alice wants to send a message to Bob. However, Bob does not own a public key.</a:t>
                </a:r>
              </a:p>
              <a:p>
                <a:pPr marL="201168" lvl="1" indent="0">
                  <a:buNone/>
                </a:pPr>
                <a:endParaRPr lang="en-US" sz="2000" dirty="0" smtClean="0">
                  <a:cs typeface="Arial" pitchFamily="34" charset="0"/>
                </a:endParaRPr>
              </a:p>
              <a:p>
                <a:pPr marL="201168" lvl="1" indent="0">
                  <a:buNone/>
                </a:pPr>
                <a:r>
                  <a:rPr lang="en-US" sz="2000" dirty="0" smtClean="0">
                    <a:cs typeface="Arial" pitchFamily="34" charset="0"/>
                  </a:rPr>
                  <a:t>What can they do if Alice owns a key?</a:t>
                </a:r>
              </a:p>
              <a:p>
                <a:pPr marL="201168" lvl="1" indent="0">
                  <a:buNone/>
                </a:pPr>
                <a:r>
                  <a:rPr lang="en-US" sz="2000" dirty="0">
                    <a:cs typeface="Arial" pitchFamily="34" charset="0"/>
                  </a:rPr>
                  <a:t>What can they do if </a:t>
                </a:r>
                <a:r>
                  <a:rPr lang="en-US" sz="2000" dirty="0" smtClean="0">
                    <a:cs typeface="Arial" pitchFamily="34" charset="0"/>
                  </a:rPr>
                  <a:t>none of them </a:t>
                </a:r>
                <a:r>
                  <a:rPr lang="en-US" sz="2000" dirty="0">
                    <a:cs typeface="Arial" pitchFamily="34" charset="0"/>
                  </a:rPr>
                  <a:t>owns a key</a:t>
                </a:r>
                <a:r>
                  <a:rPr lang="en-US" sz="2000" dirty="0" smtClean="0">
                    <a:cs typeface="Arial" pitchFamily="34" charset="0"/>
                  </a:rPr>
                  <a:t>?</a:t>
                </a:r>
                <a:endParaRPr lang="en-US" sz="20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74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200" u="sng" dirty="0">
                <a:cs typeface="Arial" pitchFamily="34" charset="0"/>
              </a:rPr>
              <a:t>Question</a:t>
            </a:r>
            <a:r>
              <a:rPr lang="en-US" sz="2200" dirty="0">
                <a:cs typeface="Arial" pitchFamily="34" charset="0"/>
              </a:rPr>
              <a:t>: </a:t>
            </a:r>
          </a:p>
          <a:p>
            <a:pPr marL="0">
              <a:buNone/>
            </a:pPr>
            <a:r>
              <a:rPr lang="en-US" dirty="0">
                <a:cs typeface="Arial" pitchFamily="34" charset="0"/>
              </a:rPr>
              <a:t>Alice wants to send a message to Bob. However, Bob does not own a public key.</a:t>
            </a:r>
          </a:p>
          <a:p>
            <a:pPr marL="201168" lvl="1" indent="0">
              <a:buNone/>
            </a:pPr>
            <a:endParaRPr lang="en-US" sz="2000" dirty="0">
              <a:cs typeface="Arial" pitchFamily="34" charset="0"/>
            </a:endParaRPr>
          </a:p>
          <a:p>
            <a:pPr marL="201168" lvl="1" indent="0">
              <a:buNone/>
            </a:pPr>
            <a:r>
              <a:rPr lang="en-US" sz="2000" dirty="0">
                <a:cs typeface="Arial" pitchFamily="34" charset="0"/>
              </a:rPr>
              <a:t>What can they do if Alice owns a key?</a:t>
            </a:r>
          </a:p>
          <a:p>
            <a:pPr marL="201168" lvl="1" indent="0">
              <a:buNone/>
            </a:pPr>
            <a:r>
              <a:rPr lang="en-US" sz="2000" dirty="0">
                <a:cs typeface="Arial" pitchFamily="34" charset="0"/>
              </a:rPr>
              <a:t>What can they do if none of them owns a key?</a:t>
            </a:r>
          </a:p>
          <a:p>
            <a:pPr marL="201168" lvl="1" indent="0">
              <a:buNone/>
            </a:pPr>
            <a:endParaRPr lang="en-US" sz="2000" dirty="0" smtClean="0">
              <a:cs typeface="Arial" pitchFamily="34" charset="0"/>
            </a:endParaRPr>
          </a:p>
          <a:p>
            <a:pPr marL="0">
              <a:buNone/>
            </a:pPr>
            <a:r>
              <a:rPr lang="en-US" sz="2200" u="sng" dirty="0" smtClean="0">
                <a:cs typeface="Arial" pitchFamily="34" charset="0"/>
              </a:rPr>
              <a:t>Conclusion</a:t>
            </a:r>
            <a:r>
              <a:rPr lang="en-US" sz="2200" dirty="0" smtClean="0">
                <a:cs typeface="Arial" pitchFamily="34" charset="0"/>
              </a:rPr>
              <a:t>: </a:t>
            </a:r>
          </a:p>
          <a:p>
            <a:pPr marL="292608" lvl="1">
              <a:buNone/>
            </a:pPr>
            <a:r>
              <a:rPr lang="en-US" sz="2000" dirty="0" smtClean="0">
                <a:cs typeface="Arial" pitchFamily="34" charset="0"/>
              </a:rPr>
              <a:t>At least one of the parties should maintain a public key.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1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599"/>
            <a:ext cx="3200400" cy="746759"/>
          </a:xfrm>
        </p:spPr>
        <p:txBody>
          <a:bodyPr/>
          <a:lstStyle/>
          <a:p>
            <a:r>
              <a:rPr lang="en-US" dirty="0" smtClean="0"/>
              <a:t>Cryptography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2133600"/>
            <a:ext cx="6492240" cy="3855720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 smtClean="0"/>
              <a:t>Diffie</a:t>
            </a:r>
            <a:r>
              <a:rPr lang="en-US" sz="7200" dirty="0" smtClean="0"/>
              <a:t> – Hellman Protocol (Key Exchange)</a:t>
            </a:r>
            <a:endParaRPr lang="en-US" sz="7200" dirty="0"/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285750" y="3032759"/>
            <a:ext cx="3676650" cy="1443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Public 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-Hellman Protocol</a:t>
            </a:r>
          </a:p>
        </p:txBody>
      </p:sp>
      <p:pic>
        <p:nvPicPr>
          <p:cNvPr id="4" name="Picture 2" descr="http://upload.wikimedia.org/wikipedia/commons/6/63/Diffie-hellm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202" y="3251019"/>
            <a:ext cx="6978532" cy="30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56388" y="5976319"/>
            <a:ext cx="978933" cy="297235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pic>
        <p:nvPicPr>
          <p:cNvPr id="6" name="Picture 2" descr="File:Diffie-Hellman Key Exchang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779" y="591895"/>
            <a:ext cx="1944150" cy="255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81245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Arial" pitchFamily="34" charset="0"/>
              </a:rPr>
              <a:t> The </a:t>
            </a:r>
            <a:r>
              <a:rPr lang="en-US" sz="2400" dirty="0">
                <a:cs typeface="Arial" pitchFamily="34" charset="0"/>
              </a:rPr>
              <a:t>first algorithm that was developed in order to enable two </a:t>
            </a:r>
            <a:r>
              <a:rPr lang="en-US" sz="2400" dirty="0" smtClean="0">
                <a:cs typeface="Arial" pitchFamily="34" charset="0"/>
              </a:rPr>
              <a:t>parties to </a:t>
            </a:r>
            <a:r>
              <a:rPr lang="en-US" sz="2400" b="1" dirty="0">
                <a:cs typeface="Arial" pitchFamily="34" charset="0"/>
              </a:rPr>
              <a:t>agree</a:t>
            </a:r>
            <a:r>
              <a:rPr lang="en-US" sz="2400" dirty="0">
                <a:cs typeface="Arial" pitchFamily="34" charset="0"/>
              </a:rPr>
              <a:t> about a key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Arial" pitchFamily="34" charset="0"/>
              </a:rPr>
              <a:t> The </a:t>
            </a:r>
            <a:r>
              <a:rPr lang="en-US" sz="2400" dirty="0">
                <a:cs typeface="Arial" pitchFamily="34" charset="0"/>
              </a:rPr>
              <a:t>messages exchanged between two parties sent over public channel that can be eavesdropped by an attacker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Arial" pitchFamily="34" charset="0"/>
              </a:rPr>
              <a:t> Based </a:t>
            </a:r>
            <a:r>
              <a:rPr lang="en-US" sz="2400" dirty="0">
                <a:cs typeface="Arial" pitchFamily="34" charset="0"/>
              </a:rPr>
              <a:t>on public key cryptography</a:t>
            </a:r>
            <a:endParaRPr lang="he-IL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7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root modulo prime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97916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 In </a:t>
                </a:r>
                <a:r>
                  <a:rPr lang="en-US" dirty="0">
                    <a:cs typeface="Arial" pitchFamily="34" charset="0"/>
                  </a:rPr>
                  <a:t>modular arithmetic, a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is a </a:t>
                </a:r>
                <a:r>
                  <a:rPr lang="en-US" b="1" dirty="0">
                    <a:cs typeface="Arial" pitchFamily="34" charset="0"/>
                  </a:rPr>
                  <a:t>primitive root modulo</a:t>
                </a:r>
                <a:r>
                  <a:rPr lang="en-US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if every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x</m:t>
                    </m:r>
                    <m:r>
                      <a:rPr lang="en-US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cs typeface="Arial" pitchFamily="34" charset="0"/>
                  </a:rPr>
                  <a:t> is a power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modulo n. </a:t>
                </a:r>
              </a:p>
              <a:p>
                <a:pPr lvl="1"/>
                <a:r>
                  <a:rPr lang="en-US" sz="1600" dirty="0">
                    <a:cs typeface="Arial" pitchFamily="34" charset="0"/>
                  </a:rPr>
                  <a:t>Reminder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sz="1600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∀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, 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1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∧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func>
                      </m:e>
                    </m:d>
                  </m:oMath>
                </a14:m>
                <a:endParaRPr lang="en-US" sz="1600" dirty="0">
                  <a:cs typeface="Arial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 That </a:t>
                </a:r>
                <a:r>
                  <a:rPr lang="en-US" dirty="0">
                    <a:cs typeface="Arial" pitchFamily="34" charset="0"/>
                  </a:rPr>
                  <a:t>is, for every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coprime to n, there is an integer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charset="0"/>
                            <a:cs typeface="Arial" pitchFamily="34" charset="0"/>
                          </a:rPr>
                          <m:t>𝛼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  <a:cs typeface="Arial" pitchFamily="34" charset="0"/>
                          </a:rPr>
                          <m:t>𝑘</m:t>
                        </m:r>
                      </m:sup>
                    </m:sSup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 ≡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𝑥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 (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 Such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is called the discrete logarithm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to the base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 For </a:t>
                </a:r>
                <a:r>
                  <a:rPr lang="en-US" dirty="0">
                    <a:cs typeface="Arial" pitchFamily="34" charset="0"/>
                  </a:rPr>
                  <a:t>example, The number 3 is a primitive root modulo 7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p>
                    </m:sSup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≡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3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7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≡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2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7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≡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6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7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4</m:t>
                        </m:r>
                      </m:sup>
                    </m:sSup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≡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4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7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5</m:t>
                        </m:r>
                      </m:sup>
                    </m:sSup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≡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5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7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he-IL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≡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1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7</m:t>
                    </m:r>
                  </m:oMath>
                </a14:m>
                <a:endParaRPr lang="en-US" sz="2000" dirty="0"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97916"/>
              </a:xfrm>
              <a:blipFill>
                <a:blip r:embed="rId2"/>
                <a:stretch>
                  <a:fillRect l="-1455" t="-1491" b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1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root modulo prime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2296" indent="0">
                  <a:buNone/>
                </a:pPr>
                <a:r>
                  <a:rPr lang="en-US" sz="2400" dirty="0"/>
                  <a:t>Algorithm for calculating the prime root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Determine all the prime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539496" indent="-457200"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1600" dirty="0"/>
                  <a:t>Count = 0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For every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1600" dirty="0">
                    <a:ea typeface="Cambria Math" charset="0"/>
                    <a:cs typeface="Cambria Math" charset="0"/>
                  </a:rPr>
                  <a:t>If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sz="1600" dirty="0"/>
                  <a:t>) than count = count + 1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If(count == </a:t>
                </a:r>
                <a:r>
                  <a:rPr lang="en-US" dirty="0" err="1"/>
                  <a:t>i</a:t>
                </a:r>
                <a:r>
                  <a:rPr lang="en-US" dirty="0"/>
                  <a:t>) return 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0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82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root modulo prime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6E70-4911-45FB-AAAA-168031483F5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39817" y="2858454"/>
            <a:ext cx="65" cy="276999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097280" y="1737360"/>
                <a:ext cx="8712968" cy="4525963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274320" indent="-192024" algn="r" rtl="1" eaLnBrk="1" latinLnBrk="0" hangingPunct="1">
                  <a:spcBef>
                    <a:spcPts val="300"/>
                  </a:spcBef>
                  <a:spcAft>
                    <a:spcPts val="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0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44" indent="-171450" algn="r" rtl="1" eaLnBrk="1" latinLnBrk="0" hangingPunct="1">
                  <a:spcBef>
                    <a:spcPts val="243"/>
                  </a:spcBef>
                  <a:buClr>
                    <a:schemeClr val="accent1"/>
                  </a:buClr>
                  <a:buFont typeface="Verdana"/>
                  <a:buChar char="◦"/>
                  <a:defRPr kumimoji="0" sz="17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44652" indent="-171450" algn="r" rtl="1" eaLnBrk="1" latinLnBrk="0" hangingPunct="1">
                  <a:spcBef>
                    <a:spcPts val="263"/>
                  </a:spcBef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15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1450" algn="r" rtl="1" eaLnBrk="1" latinLnBrk="0" hangingPunct="1">
                  <a:spcBef>
                    <a:spcPts val="263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4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28700" indent="-171450" algn="r" rtl="1" eaLnBrk="1" latinLnBrk="0" hangingPunct="1">
                  <a:spcBef>
                    <a:spcPts val="263"/>
                  </a:spcBef>
                  <a:buClr>
                    <a:schemeClr val="accent2"/>
                  </a:buClr>
                  <a:buFont typeface="Wingdings 2"/>
                  <a:buChar char="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0150" indent="-171450" algn="r" rtl="1" eaLnBrk="1" latinLnBrk="0" hangingPunct="1">
                  <a:spcBef>
                    <a:spcPts val="263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71600" indent="-171450" algn="r" rtl="1" eaLnBrk="1" latinLnBrk="0" hangingPunct="1">
                  <a:spcBef>
                    <a:spcPts val="263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43050" indent="-171450" algn="r" rtl="1" eaLnBrk="1" latinLnBrk="0" hangingPunct="1">
                  <a:spcBef>
                    <a:spcPts val="263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14500" indent="-171450" algn="r" rtl="1" eaLnBrk="1" latinLnBrk="0" hangingPunct="1">
                  <a:spcBef>
                    <a:spcPts val="263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2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 Assume </a:t>
                </a:r>
                <a:r>
                  <a:rPr lang="en-US" sz="2400" dirty="0"/>
                  <a:t>we want to calculate the prime root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endParaRPr lang="en-US" sz="2400" dirty="0"/>
              </a:p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endParaRPr lang="en-US" sz="2400" dirty="0"/>
              </a:p>
              <a:p>
                <a:pPr algn="l" rtl="0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 Determine </a:t>
                </a:r>
                <a:r>
                  <a:rPr lang="en-US" sz="2400" dirty="0"/>
                  <a:t>all the prime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dirty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 algn="l" rt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algn="l" rtl="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 algn="l" rt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28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algn="l" rtl="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lvl="1" algn="l" rt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28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14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28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lvl="1" algn="l" rt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28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16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algn="l" rtl="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endParaRPr lang="en-US" sz="2400" b="1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37360"/>
                <a:ext cx="8712968" cy="4525963"/>
              </a:xfrm>
              <a:prstGeom prst="rect">
                <a:avLst/>
              </a:prstGeom>
              <a:blipFill>
                <a:blip r:embed="rId3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9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Diffie</a:t>
            </a:r>
            <a:r>
              <a:rPr lang="en-US" dirty="0" smtClean="0"/>
              <a:t>-Hellman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667587" cy="4023360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𝑎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2</m:t>
                    </m:r>
                    <m:r>
                      <a:rPr lang="en-US" sz="2400" i="1" dirty="0" smtClean="0">
                        <a:latin typeface="Cambria Math" charset="0"/>
                      </a:rPr>
                      <m:t>  </m:t>
                    </m:r>
                    <m:r>
                      <a:rPr lang="en-US" sz="2400" i="1" dirty="0" smtClean="0">
                        <a:latin typeface="Cambria Math" charset="0"/>
                      </a:rPr>
                      <m:t>𝑝</m:t>
                    </m:r>
                    <m:r>
                      <a:rPr lang="en-US" sz="2400" i="1" dirty="0" smtClean="0">
                        <a:latin typeface="Cambria Math" charset="0"/>
                      </a:rPr>
                      <m:t> = </m:t>
                    </m:r>
                    <m:r>
                      <a:rPr lang="en-US" sz="2400" i="1" dirty="0" smtClean="0">
                        <a:latin typeface="Cambria Math" charset="0"/>
                      </a:rPr>
                      <m:t>29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Alice choose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= 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15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Bob Choose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= </m:t>
                    </m:r>
                    <m:r>
                      <a:rPr lang="en-US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Alice sends to Bob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Bob sends to Alice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sup>
                    </m:sSup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mod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p</m:t>
                    </m:r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B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27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23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15</m:t>
                        </m:r>
                      </m:sup>
                    </m:sSup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29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19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charset="0"/>
                    <a:cs typeface="Cambria Math" charset="0"/>
                  </a:rPr>
                  <a:t>Eve can see 27 and 10 but it hard to calculate 19 from it (</a:t>
                </a:r>
                <a:r>
                  <a:rPr lang="en-US" sz="24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charset="0"/>
                    <a:cs typeface="Cambria Math" charset="0"/>
                  </a:rPr>
                  <a:t>e.q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charset="0"/>
                    <a:cs typeface="Cambria Math" charset="0"/>
                  </a:rPr>
                  <a:t> to discrete logarithm)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667587" cy="4023360"/>
              </a:xfrm>
              <a:blipFill rotWithShape="0">
                <a:blip r:embed="rId2"/>
                <a:stretch>
                  <a:fillRect l="-2903" t="-1364" b="-1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upload.wikimedia.org/wikipedia/commons/6/63/Diffie-hellman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1" r="13831" b="11512"/>
          <a:stretch/>
        </p:blipFill>
        <p:spPr bwMode="auto">
          <a:xfrm>
            <a:off x="7018868" y="2671452"/>
            <a:ext cx="5096934" cy="267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08134" y="3284001"/>
            <a:ext cx="567265" cy="9825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4903046" y="2352922"/>
            <a:ext cx="2362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Visible to the attacker</a:t>
            </a:r>
            <a:endParaRPr lang="he-IL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84146" y="2671452"/>
            <a:ext cx="7621" cy="561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599"/>
            <a:ext cx="3200400" cy="746759"/>
          </a:xfrm>
        </p:spPr>
        <p:txBody>
          <a:bodyPr/>
          <a:lstStyle/>
          <a:p>
            <a:r>
              <a:rPr lang="en-US" dirty="0" smtClean="0"/>
              <a:t>Cryptography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2133600"/>
            <a:ext cx="6492240" cy="385572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Man In The Middle (</a:t>
            </a:r>
            <a:r>
              <a:rPr lang="en-US" sz="7200" dirty="0" err="1" smtClean="0"/>
              <a:t>MiM</a:t>
            </a:r>
            <a:r>
              <a:rPr lang="en-US" sz="7200" dirty="0" smtClean="0"/>
              <a:t>) Attack</a:t>
            </a:r>
            <a:endParaRPr lang="en-US" sz="7200" dirty="0"/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285750" y="3032759"/>
            <a:ext cx="3676650" cy="1443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Public 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Two people can decide about public keys (like in </a:t>
            </a:r>
            <a:r>
              <a:rPr lang="en-US" sz="2400" dirty="0" err="1" smtClean="0"/>
              <a:t>Diffie</a:t>
            </a:r>
            <a:r>
              <a:rPr lang="en-US" sz="2400" dirty="0" smtClean="0"/>
              <a:t> Hellman protocol)</a:t>
            </a:r>
            <a:r>
              <a:rPr lang="he-IL" sz="24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However, an attacker can intermediate during the key exchange and cause both sides to believe he is the other side</a:t>
            </a:r>
            <a:endParaRPr lang="en-US" sz="2400" dirty="0"/>
          </a:p>
        </p:txBody>
      </p:sp>
      <p:pic>
        <p:nvPicPr>
          <p:cNvPr id="1026" name="Picture 2" descr="תוצאת תמונה עבור ‪man in the middle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6" y="3238500"/>
            <a:ext cx="7534726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0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3591" y="77893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Encryption</a:t>
            </a:r>
            <a:endParaRPr lang="en-US" sz="6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4896" y="2433569"/>
            <a:ext cx="4937760" cy="8974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Symmetric Encryption</a:t>
            </a:r>
            <a:endParaRPr lang="en-US" sz="36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654602" y="2433569"/>
            <a:ext cx="4937760" cy="11887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Public Key Encryption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0" y="3089984"/>
            <a:ext cx="3925253" cy="247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602" y="3892122"/>
            <a:ext cx="5298836" cy="146827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44339" y="2572719"/>
            <a:ext cx="0" cy="298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07262" y="2229689"/>
            <a:ext cx="5632439" cy="397933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1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pic>
        <p:nvPicPr>
          <p:cNvPr id="2050" name="Picture 2" descr="תוצאת תמונה עבור ‪man in the middle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56" y="2218267"/>
            <a:ext cx="8481948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33844" y="2887753"/>
                <a:ext cx="144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>
                              <a:cs typeface="Arial" pitchFamily="34" charset="0"/>
                            </a:rPr>
                            <m:t>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44" y="2887753"/>
                <a:ext cx="144526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33514" y="3072419"/>
                <a:ext cx="1461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l-GR" dirty="0">
                              <a:cs typeface="Arial" pitchFamily="34" charset="0"/>
                            </a:rPr>
                            <m:t>α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514" y="3072419"/>
                <a:ext cx="146161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20293" y="4304370"/>
                <a:ext cx="1361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cs typeface="Arial" pitchFamily="34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>
                            <a:cs typeface="Arial" pitchFamily="34" charset="0"/>
                          </a:rPr>
                          <m:t>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  <a:cs typeface="Arial" pitchFamily="34" charset="0"/>
                          </a:rPr>
                          <m:t>𝑦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</a:rPr>
                      <m:t>𝑝</m:t>
                    </m:r>
                  </m:oMath>
                </a14:m>
                <a:endParaRPr lang="en-US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93" y="4304370"/>
                <a:ext cx="136152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036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08695" y="4629660"/>
                <a:ext cx="16178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>
                              <a:cs typeface="Arial" pitchFamily="34" charset="0"/>
                            </a:rPr>
                            <m:t>α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695" y="4629660"/>
                <a:ext cx="161787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103009" y="3308639"/>
            <a:ext cx="7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16281" y="3072419"/>
            <a:ext cx="7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646705" y="4679071"/>
            <a:ext cx="84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20637" y="4622431"/>
            <a:ext cx="84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0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 In the Middle</a:t>
            </a:r>
            <a:endParaRPr lang="en-US" dirty="0"/>
          </a:p>
        </p:txBody>
      </p:sp>
      <p:pic>
        <p:nvPicPr>
          <p:cNvPr id="2050" name="Picture 2" descr="תוצאת תמונה עבור ‪man in the middle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56" y="2209800"/>
            <a:ext cx="8481948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15926" y="4208774"/>
                <a:ext cx="1992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>
                              <a:cs typeface="Arial" pitchFamily="34" charset="0"/>
                            </a:rPr>
                            <m:t>α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926" y="4208774"/>
                <a:ext cx="1992148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20293" y="4304370"/>
                <a:ext cx="1987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>
                              <a:cs typeface="Arial" pitchFamily="34" charset="0"/>
                            </a:rPr>
                            <m:t>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93" y="4304370"/>
                <a:ext cx="19876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615926" y="4673702"/>
            <a:ext cx="1726345" cy="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20293" y="4681214"/>
            <a:ext cx="1726345" cy="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64045" y="5693433"/>
            <a:ext cx="8124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Gill Sans MT" pitchFamily="34" charset="0"/>
              </a:rPr>
              <a:t>In the end of the attack, the attacker holds two symmetric keys (one with each party) </a:t>
            </a:r>
          </a:p>
          <a:p>
            <a:pPr algn="ctr"/>
            <a:r>
              <a:rPr lang="en-US" dirty="0" smtClean="0">
                <a:latin typeface="Gill Sans MT" pitchFamily="34" charset="0"/>
              </a:rPr>
              <a:t>Problem</a:t>
            </a:r>
            <a:r>
              <a:rPr lang="en-US" dirty="0">
                <a:latin typeface="Gill Sans MT" pitchFamily="34" charset="0"/>
              </a:rPr>
              <a:t>: We don’t bind a key to its owner (identity)</a:t>
            </a:r>
            <a:endParaRPr lang="he-IL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599"/>
            <a:ext cx="3200400" cy="746759"/>
          </a:xfrm>
        </p:spPr>
        <p:txBody>
          <a:bodyPr/>
          <a:lstStyle/>
          <a:p>
            <a:r>
              <a:rPr lang="en-US" dirty="0" smtClean="0"/>
              <a:t>Cryptography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2133600"/>
            <a:ext cx="6492240" cy="385572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Digital Signatures</a:t>
            </a:r>
            <a:endParaRPr lang="en-US" sz="7200" dirty="0"/>
          </a:p>
        </p:txBody>
      </p:sp>
      <p:sp>
        <p:nvSpPr>
          <p:cNvPr id="8" name="Title 9"/>
          <p:cNvSpPr txBox="1">
            <a:spLocks/>
          </p:cNvSpPr>
          <p:nvPr/>
        </p:nvSpPr>
        <p:spPr>
          <a:xfrm>
            <a:off x="285750" y="3032759"/>
            <a:ext cx="3676650" cy="1443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Public 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cs typeface="Arial" pitchFamily="34" charset="0"/>
              </a:rPr>
              <a:t>Goals</a:t>
            </a:r>
            <a:r>
              <a:rPr lang="en-US" sz="2800" dirty="0">
                <a:cs typeface="Arial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 smtClean="0">
                <a:cs typeface="Arial" pitchFamily="34" charset="0"/>
              </a:rPr>
              <a:t> Authentication</a:t>
            </a:r>
            <a:r>
              <a:rPr lang="en-US" sz="2800" dirty="0" smtClean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-the source of the message (who is the sender)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 smtClean="0">
                <a:cs typeface="Arial" pitchFamily="34" charset="0"/>
              </a:rPr>
              <a:t> Integrity</a:t>
            </a:r>
            <a:r>
              <a:rPr lang="en-US" sz="2800" dirty="0" smtClean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–Nobody changed the content of the message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 smtClean="0">
                <a:cs typeface="Arial" pitchFamily="34" charset="0"/>
              </a:rPr>
              <a:t> Non-repudiation </a:t>
            </a:r>
            <a:r>
              <a:rPr lang="en-US" sz="2800" b="1" dirty="0">
                <a:cs typeface="Arial" pitchFamily="34" charset="0"/>
              </a:rPr>
              <a:t>of origin</a:t>
            </a:r>
            <a:r>
              <a:rPr lang="en-US" sz="2800" dirty="0">
                <a:cs typeface="Arial" pitchFamily="34" charset="0"/>
              </a:rPr>
              <a:t>– The sender is the only one who can sign the message, the sender cannot deny signing the message</a:t>
            </a:r>
            <a:endParaRPr lang="he-IL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cs typeface="Arial" pitchFamily="34" charset="0"/>
              </a:rPr>
              <a:t> Asymmetric </a:t>
            </a:r>
            <a:r>
              <a:rPr lang="en-US" sz="2400" dirty="0">
                <a:cs typeface="Arial" pitchFamily="34" charset="0"/>
              </a:rPr>
              <a:t>key cryptography uses:</a:t>
            </a:r>
          </a:p>
          <a:p>
            <a:pPr lvl="1"/>
            <a:r>
              <a:rPr lang="en-US" sz="2000" dirty="0">
                <a:cs typeface="Arial" pitchFamily="34" charset="0"/>
              </a:rPr>
              <a:t>Private key- the sender signs on the message</a:t>
            </a:r>
          </a:p>
          <a:p>
            <a:pPr lvl="1"/>
            <a:r>
              <a:rPr lang="en-US" sz="2000" dirty="0">
                <a:cs typeface="Arial" pitchFamily="34" charset="0"/>
              </a:rPr>
              <a:t>Public key- authentication of the signature</a:t>
            </a:r>
            <a:endParaRPr lang="he-IL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9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signatures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06000" y="1737360"/>
            <a:ext cx="8640960" cy="4232281"/>
            <a:chOff x="1699393" y="2209488"/>
            <a:chExt cx="6752744" cy="4232281"/>
          </a:xfrm>
        </p:grpSpPr>
        <p:grpSp>
          <p:nvGrpSpPr>
            <p:cNvPr id="8" name="Group 7"/>
            <p:cNvGrpSpPr/>
            <p:nvPr/>
          </p:nvGrpSpPr>
          <p:grpSpPr>
            <a:xfrm>
              <a:off x="1699393" y="2209488"/>
              <a:ext cx="5830233" cy="4232281"/>
              <a:chOff x="1699393" y="590926"/>
              <a:chExt cx="5830233" cy="54258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699393" y="590926"/>
                <a:ext cx="2805058" cy="5425891"/>
                <a:chOff x="1699393" y="948387"/>
                <a:chExt cx="2805058" cy="5425891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048030" y="1404106"/>
                  <a:ext cx="670877" cy="30963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2383469" y="4513467"/>
                  <a:ext cx="0" cy="57606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2383469" y="5841268"/>
                  <a:ext cx="0" cy="4680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ounded Rectangle 31"/>
                <p:cNvSpPr/>
                <p:nvPr/>
              </p:nvSpPr>
              <p:spPr>
                <a:xfrm>
                  <a:off x="1699393" y="5112374"/>
                  <a:ext cx="1368152" cy="692889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Digital </a:t>
                  </a:r>
                </a:p>
                <a:p>
                  <a:pPr algn="ctr"/>
                  <a:r>
                    <a:rPr lang="en-US" dirty="0" smtClean="0"/>
                    <a:t>Signature </a:t>
                  </a:r>
                  <a:endParaRPr lang="en-US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363090" y="5900785"/>
                  <a:ext cx="871770" cy="47349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 err="1" smtClean="0"/>
                    <a:t>K</a:t>
                  </a:r>
                  <a:r>
                    <a:rPr lang="en-US" b="1" baseline="-25000" dirty="0" err="1" smtClean="0"/>
                    <a:t>private</a:t>
                  </a:r>
                  <a:endParaRPr lang="he-IL" b="1" baseline="-25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925758" y="948387"/>
                  <a:ext cx="1049969" cy="47349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/>
                    <a:t>Message</a:t>
                  </a:r>
                  <a:endParaRPr lang="he-IL" dirty="0"/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798975" y="2952278"/>
                  <a:ext cx="62089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/>
                <p:cNvSpPr/>
                <p:nvPr/>
              </p:nvSpPr>
              <p:spPr>
                <a:xfrm>
                  <a:off x="3571600" y="1404106"/>
                  <a:ext cx="670877" cy="30963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3067545" y="5434731"/>
                  <a:ext cx="42433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/>
                <p:cNvSpPr/>
                <p:nvPr/>
              </p:nvSpPr>
              <p:spPr>
                <a:xfrm>
                  <a:off x="3573576" y="4500039"/>
                  <a:ext cx="668901" cy="453561"/>
                </a:xfrm>
                <a:prstGeom prst="rect">
                  <a:avLst/>
                </a:prstGeom>
                <a:pattFill prst="smCheck">
                  <a:fgClr>
                    <a:schemeClr val="tx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39" name="Straight Arrow Connector 38"/>
                <p:cNvCxnSpPr>
                  <a:endCxn id="38" idx="2"/>
                </p:cNvCxnSpPr>
                <p:nvPr/>
              </p:nvCxnSpPr>
              <p:spPr>
                <a:xfrm flipV="1">
                  <a:off x="3897972" y="4953600"/>
                  <a:ext cx="10055" cy="30288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ight Brace 39"/>
                <p:cNvSpPr/>
                <p:nvPr/>
              </p:nvSpPr>
              <p:spPr>
                <a:xfrm>
                  <a:off x="4242479" y="1404106"/>
                  <a:ext cx="261972" cy="3549495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4579769" y="1046644"/>
                <a:ext cx="2949857" cy="3483892"/>
                <a:chOff x="4579769" y="1404105"/>
                <a:chExt cx="2949857" cy="3483892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4643643" y="3171406"/>
                  <a:ext cx="812927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4579769" y="2750947"/>
                  <a:ext cx="876801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b="1" dirty="0" smtClean="0"/>
                    <a:t>Transmit</a:t>
                  </a:r>
                  <a:endParaRPr lang="he-IL" sz="1400" b="1" dirty="0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6566742" y="2904835"/>
                  <a:ext cx="94359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6444379" y="2499020"/>
                  <a:ext cx="1085247" cy="39457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sz="1400" dirty="0" err="1" smtClean="0"/>
                    <a:t>Calc</a:t>
                  </a:r>
                  <a:r>
                    <a:rPr lang="en-US" sz="1400" dirty="0" smtClean="0"/>
                    <a:t> </a:t>
                  </a:r>
                  <a:r>
                    <a:rPr lang="en-US" sz="1400" dirty="0" err="1" smtClean="0"/>
                    <a:t>msg</a:t>
                  </a:r>
                  <a:r>
                    <a:rPr lang="en-US" sz="1400" dirty="0" smtClean="0"/>
                    <a:t> hash</a:t>
                  </a:r>
                </a:p>
              </p:txBody>
            </p:sp>
            <p:sp>
              <p:nvSpPr>
                <p:cNvPr id="27" name="Right Brace 26"/>
                <p:cNvSpPr/>
                <p:nvPr/>
              </p:nvSpPr>
              <p:spPr>
                <a:xfrm>
                  <a:off x="6372200" y="1404105"/>
                  <a:ext cx="194542" cy="3046070"/>
                </a:xfrm>
                <a:prstGeom prst="rightBrace">
                  <a:avLst>
                    <a:gd name="adj1" fmla="val 8333"/>
                    <a:gd name="adj2" fmla="val 49513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8" name="Right Brace 27"/>
                <p:cNvSpPr/>
                <p:nvPr/>
              </p:nvSpPr>
              <p:spPr>
                <a:xfrm>
                  <a:off x="6346965" y="4483845"/>
                  <a:ext cx="266656" cy="404152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</p:grpSp>
        <p:sp>
          <p:nvSpPr>
            <p:cNvPr id="9" name="Rectangle 8"/>
            <p:cNvSpPr/>
            <p:nvPr/>
          </p:nvSpPr>
          <p:spPr>
            <a:xfrm>
              <a:off x="5653903" y="2564954"/>
              <a:ext cx="670877" cy="2402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999407" y="5691322"/>
              <a:ext cx="10845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563521" y="5589240"/>
              <a:ext cx="668901" cy="353785"/>
            </a:xfrm>
            <a:prstGeom prst="rect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3903" y="4941168"/>
              <a:ext cx="668901" cy="353785"/>
            </a:xfrm>
            <a:prstGeom prst="rect">
              <a:avLst/>
            </a:prstGeom>
            <a:pattFill prst="smCheck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083985" y="5333618"/>
              <a:ext cx="1368152" cy="5404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Digital </a:t>
              </a:r>
            </a:p>
            <a:p>
              <a:pPr algn="ctr"/>
              <a:r>
                <a:rPr lang="en-US" dirty="0" smtClean="0"/>
                <a:t>Signature 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996820" y="5305408"/>
              <a:ext cx="0" cy="38354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510337" y="5882659"/>
              <a:ext cx="0" cy="365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98351" y="5923507"/>
              <a:ext cx="8717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 err="1" smtClean="0"/>
                <a:t>K</a:t>
              </a:r>
              <a:r>
                <a:rPr lang="en-US" b="1" baseline="-25000" dirty="0" err="1" smtClean="0"/>
                <a:t>public</a:t>
              </a:r>
              <a:endParaRPr lang="he-IL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836961" y="4084008"/>
              <a:ext cx="0" cy="11984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232331" y="455471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sg. hash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076386" y="5201663"/>
            <a:ext cx="1466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ecrypt signature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9266495" y="3127013"/>
            <a:ext cx="1075515" cy="3710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Compare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76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</a:t>
            </a:r>
            <a:r>
              <a:rPr lang="en-US" dirty="0" smtClean="0"/>
              <a:t>-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>
                    <a:cs typeface="Arial" pitchFamily="34" charset="0"/>
                  </a:rPr>
                  <a:t>The algorithm consists of two functions: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cs typeface="Arial" pitchFamily="34" charset="0"/>
                  </a:rPr>
                  <a:t>The signature function</a:t>
                </a:r>
              </a:p>
              <a:p>
                <a:pPr lvl="2"/>
                <a:r>
                  <a:rPr lang="en-US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charset="0"/>
                        <a:cs typeface="Arial" pitchFamily="34" charset="0"/>
                      </a:rPr>
                      <m:t>𝑺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charset="0"/>
                            <a:cs typeface="Arial" pitchFamily="34" charset="0"/>
                          </a:rPr>
                          <m:t>𝒊𝒈𝒏</m:t>
                        </m:r>
                        <m:r>
                          <a:rPr lang="en-US" sz="2400" b="1" i="1" dirty="0">
                            <a:latin typeface="Cambria Math" charset="0"/>
                            <a:cs typeface="Arial" pitchFamily="34" charset="0"/>
                          </a:rPr>
                          <m:t>{</m:t>
                        </m:r>
                        <m:r>
                          <a:rPr lang="en-US" sz="2400" b="1" i="1" dirty="0">
                            <a:latin typeface="Cambria Math" charset="0"/>
                            <a:cs typeface="Arial" pitchFamily="34" charset="0"/>
                          </a:rPr>
                          <m:t>𝑴</m:t>
                        </m:r>
                        <m:r>
                          <a:rPr lang="en-US" sz="2400" b="1" i="1" dirty="0">
                            <a:latin typeface="Cambria Math" charset="0"/>
                            <a:cs typeface="Arial" pitchFamily="34" charset="0"/>
                          </a:rPr>
                          <m:t>}</m:t>
                        </m:r>
                      </m:e>
                      <m:sub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𝒑𝒓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cs typeface="Arial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3200" dirty="0">
                    <a:cs typeface="Arial" pitchFamily="34" charset="0"/>
                  </a:rPr>
                  <a:t>The verification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charset="0"/>
                        <a:cs typeface="Arial" pitchFamily="34" charset="0"/>
                      </a:rPr>
                      <m:t>𝑽𝒆𝒓𝒊𝒇𝒚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𝑴</m:t>
                            </m:r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𝑺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charset="0"/>
                                    <a:cs typeface="Arial" pitchFamily="34" charset="0"/>
                                  </a:rPr>
                                  <m:t>𝒊𝒈𝒏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1" i="1" dirty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>
                                        <a:latin typeface="Cambria Math" charset="0"/>
                                        <a:cs typeface="Arial" pitchFamily="34" charset="0"/>
                                      </a:rPr>
                                      <m:t>𝑴</m:t>
                                    </m:r>
                                  </m:e>
                                </m:d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1" i="1" dirty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>
                                        <a:latin typeface="Cambria Math" charset="0"/>
                                        <a:cs typeface="Arial" pitchFamily="34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sz="2400" b="1" i="1" dirty="0">
                                        <a:latin typeface="Cambria Math" charset="0"/>
                                        <a:cs typeface="Arial" pitchFamily="34" charset="0"/>
                                      </a:rPr>
                                      <m:t>𝒑𝒓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charset="0"/>
                                <a:cs typeface="Arial" pitchFamily="34" charset="0"/>
                              </a:rPr>
                              <m:t>𝒑𝒖</m:t>
                            </m:r>
                          </m:sub>
                        </m:sSub>
                      </m:sub>
                    </m:sSub>
                    <m:r>
                      <a:rPr lang="en-US" sz="2400" b="1" i="1" dirty="0">
                        <a:latin typeface="Cambria Math" charset="0"/>
                        <a:cs typeface="Arial" pitchFamily="34" charset="0"/>
                      </a:rPr>
                      <m:t> = </m:t>
                    </m:r>
                    <m:r>
                      <a:rPr lang="en-US" sz="2400" b="1" i="1" dirty="0">
                        <a:latin typeface="Cambria Math" charset="0"/>
                        <a:cs typeface="Arial" pitchFamily="34" charset="0"/>
                      </a:rPr>
                      <m:t>𝒕𝒓𝒖𝒆</m:t>
                    </m:r>
                    <m:r>
                      <a:rPr lang="en-US" sz="2400" b="1" i="1" dirty="0">
                        <a:latin typeface="Cambria Math" charset="0"/>
                        <a:cs typeface="Arial" pitchFamily="34" charset="0"/>
                      </a:rPr>
                      <m:t>/</m:t>
                    </m:r>
                    <m:r>
                      <a:rPr lang="en-US" sz="2400" b="1" i="1" dirty="0">
                        <a:latin typeface="Cambria Math" charset="0"/>
                        <a:cs typeface="Arial" pitchFamily="34" charset="0"/>
                      </a:rPr>
                      <m:t>𝒇𝒂𝒍𝒔𝒆</m:t>
                    </m:r>
                  </m:oMath>
                </a14:m>
                <a:endParaRPr lang="en-US" sz="2400" b="1" dirty="0"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7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9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Digital Signature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  <a:defRPr/>
                </a:pPr>
                <a:r>
                  <a:rPr lang="en-US" dirty="0" smtClean="0">
                    <a:cs typeface="Arial" pitchFamily="34" charset="0"/>
                  </a:rPr>
                  <a:t> The </a:t>
                </a:r>
                <a:r>
                  <a:rPr lang="en-US" dirty="0">
                    <a:cs typeface="Arial" pitchFamily="34" charset="0"/>
                  </a:rPr>
                  <a:t>sender chooses:</a:t>
                </a:r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:r>
                  <a:rPr lang="en-US" sz="1900" b="1" dirty="0">
                    <a:cs typeface="Arial" pitchFamily="34" charset="0"/>
                  </a:rPr>
                  <a:t>Public-key</a:t>
                </a:r>
                <a:r>
                  <a:rPr lang="en-US" sz="19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sz="1900" i="1" dirty="0" err="1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sz="1900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sz="1900" i="1" dirty="0">
                        <a:latin typeface="Cambria Math" charset="0"/>
                        <a:cs typeface="Arial" pitchFamily="34" charset="0"/>
                      </a:rPr>
                      <m:t>𝑒</m:t>
                    </m:r>
                    <m:r>
                      <a:rPr lang="en-US" sz="19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1900" dirty="0">
                    <a:cs typeface="Arial" pitchFamily="34" charset="0"/>
                  </a:rPr>
                  <a:t> and </a:t>
                </a:r>
                <a:r>
                  <a:rPr lang="en-US" sz="2000" b="1" dirty="0">
                    <a:cs typeface="Arial" pitchFamily="34" charset="0"/>
                  </a:rPr>
                  <a:t>Private-key</a:t>
                </a:r>
                <a:r>
                  <a:rPr lang="en-US" sz="20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sz="2000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𝑑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 </a:t>
                </a:r>
                <a:endParaRPr lang="en-US" sz="1900" dirty="0">
                  <a:cs typeface="Arial" pitchFamily="34" charset="0"/>
                </a:endParaRPr>
              </a:p>
              <a:p>
                <a:pPr marL="1115568" lvl="3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sz="2050" dirty="0">
                    <a:cs typeface="Arial" pitchFamily="34" charset="0"/>
                  </a:rPr>
                  <a:t>everybody can verify the signature</a:t>
                </a:r>
              </a:p>
              <a:p>
                <a:pPr marL="1115568" lvl="3" indent="-342900">
                  <a:buFont typeface="Courier New" panose="02070309020205020404" pitchFamily="49" charset="0"/>
                  <a:buChar char="o"/>
                  <a:defRPr/>
                </a:pPr>
                <a:r>
                  <a:rPr lang="en-US" sz="2000" dirty="0">
                    <a:cs typeface="Arial" pitchFamily="34" charset="0"/>
                  </a:rPr>
                  <a:t>only the sender can sign the message</a:t>
                </a:r>
              </a:p>
              <a:p>
                <a:pPr marL="345186" indent="-342900">
                  <a:buFont typeface="Wingdings" panose="05000000000000000000" pitchFamily="2" charset="2"/>
                  <a:buChar char="q"/>
                  <a:defRPr/>
                </a:pPr>
                <a:r>
                  <a:rPr lang="en-US" dirty="0" smtClean="0">
                    <a:cs typeface="Arial" pitchFamily="34" charset="0"/>
                  </a:rPr>
                  <a:t>The </a:t>
                </a:r>
                <a:r>
                  <a:rPr lang="en-US" dirty="0">
                    <a:cs typeface="Arial" pitchFamily="34" charset="0"/>
                  </a:rPr>
                  <a:t>sender signs the message M using the private key:</a:t>
                </a:r>
              </a:p>
              <a:p>
                <a:pPr marL="624078" lvl="2" indent="-342900"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𝑆</m:t>
                    </m:r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 =</m:t>
                    </m:r>
                    <m:r>
                      <a:rPr lang="en-US" sz="2400" i="1" dirty="0">
                        <a:latin typeface="Cambria Math" charset="0"/>
                        <a:cs typeface="Arial" pitchFamily="34" charset="0"/>
                      </a:rPr>
                      <m:t>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charset="0"/>
                            <a:cs typeface="Arial" pitchFamily="34" charset="0"/>
                          </a:rPr>
                          <m:t>𝑖𝑔𝑛</m:t>
                        </m:r>
                        <m:r>
                          <a:rPr lang="en-US" sz="2400" i="1" dirty="0">
                            <a:latin typeface="Cambria Math" charset="0"/>
                            <a:cs typeface="Arial" pitchFamily="34" charset="0"/>
                          </a:rPr>
                          <m:t>{</m:t>
                        </m:r>
                        <m:r>
                          <a:rPr lang="en-US" sz="2400" i="1" dirty="0">
                            <a:latin typeface="Cambria Math" charset="0"/>
                            <a:cs typeface="Arial" pitchFamily="34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charset="0"/>
                            <a:cs typeface="Arial" pitchFamily="34" charset="0"/>
                          </a:rPr>
                          <m:t>}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charset="0"/>
                                <a:cs typeface="Arial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charset="0"/>
                                <a:cs typeface="Arial" pitchFamily="34" charset="0"/>
                              </a:rPr>
                              <m:t>𝑝𝑟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25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= </m:t>
                    </m:r>
                    <m:sSup>
                      <m:sSupPr>
                        <m:ctrlPr>
                          <a:rPr lang="en-US" sz="225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sz="2250" i="1" dirty="0">
                            <a:latin typeface="Cambria Math" charset="0"/>
                            <a:cs typeface="Arial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225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sup>
                    </m:sSup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250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</m:oMath>
                </a14:m>
                <a:endParaRPr lang="en-US" sz="2250" dirty="0">
                  <a:cs typeface="Arial" pitchFamily="34" charset="0"/>
                </a:endParaRPr>
              </a:p>
              <a:p>
                <a:pPr>
                  <a:buFont typeface="Wingdings" panose="05000000000000000000" pitchFamily="2" charset="2"/>
                  <a:buChar char="q"/>
                  <a:defRPr/>
                </a:pPr>
                <a:r>
                  <a:rPr lang="en-US" dirty="0" smtClean="0">
                    <a:cs typeface="Arial" pitchFamily="34" charset="0"/>
                  </a:rPr>
                  <a:t> The </a:t>
                </a:r>
                <a:r>
                  <a:rPr lang="en-US" dirty="0">
                    <a:cs typeface="Arial" pitchFamily="34" charset="0"/>
                  </a:rPr>
                  <a:t>receiver verifies the signature using the public key</a:t>
                </a:r>
              </a:p>
              <a:p>
                <a:pPr>
                  <a:buFont typeface="Wingdings" panose="05000000000000000000" pitchFamily="2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𝑉𝑒𝑟𝑖𝑓𝑦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charset="0"/>
                                <a:cs typeface="Arial" pitchFamily="34" charset="0"/>
                              </a:rPr>
                              <m:t>𝑀</m:t>
                            </m:r>
                            <m:r>
                              <a:rPr lang="en-US" i="1" dirty="0"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charset="0"/>
                                <a:cs typeface="Arial" pitchFamily="34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charset="0"/>
                                    <a:cs typeface="Arial" pitchFamily="34" charset="0"/>
                                  </a:rPr>
                                  <m:t>𝑖𝑔𝑛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  <a:cs typeface="Arial" pitchFamily="34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  <m: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charset="0"/>
                                        <a:cs typeface="Arial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charset="0"/>
                                        <a:cs typeface="Arial" pitchFamily="34" charset="0"/>
                                      </a:rPr>
                                      <m:t>𝑝𝑟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charset="0"/>
                                <a:cs typeface="Arial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charset="0"/>
                                <a:cs typeface="Arial" pitchFamily="34" charset="0"/>
                              </a:rPr>
                              <m:t>𝑝𝑢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cs typeface="Arial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𝑚𝑜𝑑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𝑒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𝑚𝑜𝑑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𝑛</m:t>
                    </m:r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𝑒𝑑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𝑚𝑜𝑑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𝑛</m:t>
                    </m:r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𝑒𝑑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𝑚𝑜𝑑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</a:rPr>
                          <m:t>Φ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)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𝑚𝑜𝑑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𝑛</m:t>
                    </m:r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charset="0"/>
                          </a:rPr>
                          <m:t>𝑀</m:t>
                        </m:r>
                      </m:e>
                      <m:sup>
                        <m:r>
                          <a:rPr lang="en-US" sz="2400" i="1" dirty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𝑚𝑜𝑑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𝑛</m:t>
                    </m:r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𝑀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1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Digital Signature - Attacks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23863" indent="-3429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cs typeface="Arial" pitchFamily="34" charset="0"/>
                  </a:rPr>
                  <a:t>Similar to the RSA attack If the attacker saw two signed messages:</a:t>
                </a:r>
              </a:p>
              <a:p>
                <a:pPr marL="615887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cs typeface="Arial" pitchFamily="34" charset="0"/>
                          </a:rPr>
                          <m:t>𝑖𝑔𝑛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charset="0"/>
                                    <a:cs typeface="Arial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𝑝𝑟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= (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𝑀</m:t>
                    </m:r>
                    <m:r>
                      <a:rPr lang="en-US" sz="2800" i="1" baseline="-18000" dirty="0">
                        <a:latin typeface="Cambria Math" charset="0"/>
                        <a:cs typeface="Arial" pitchFamily="34" charset="0"/>
                      </a:rPr>
                      <m:t>1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  <m:r>
                      <a:rPr lang="en-US" sz="2800" i="1" baseline="30000" dirty="0">
                        <a:latin typeface="Cambria Math" charset="0"/>
                        <a:cs typeface="Arial" pitchFamily="34" charset="0"/>
                      </a:rPr>
                      <m:t>𝑑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 (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2800" i="1" dirty="0">
                  <a:latin typeface="Cambria Math" charset="0"/>
                  <a:cs typeface="Arial" pitchFamily="34" charset="0"/>
                </a:endParaRPr>
              </a:p>
              <a:p>
                <a:pPr marL="615887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cs typeface="Arial" pitchFamily="34" charset="0"/>
                          </a:rPr>
                          <m:t>𝑖𝑔𝑛</m:t>
                        </m:r>
                        <m:r>
                          <a:rPr lang="en-US" sz="2800" i="1" dirty="0">
                            <a:latin typeface="Cambria Math" charset="0"/>
                            <a:cs typeface="Arial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charset="0"/>
                            <a:cs typeface="Arial" pitchFamily="34" charset="0"/>
                          </a:rPr>
                          <m:t>}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𝑝𝑟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= (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𝑀</m:t>
                    </m:r>
                    <m:r>
                      <a:rPr lang="en-US" sz="2800" i="1" baseline="-18000" dirty="0">
                        <a:latin typeface="Cambria Math" charset="0"/>
                        <a:cs typeface="Arial" pitchFamily="34" charset="0"/>
                      </a:rPr>
                      <m:t>2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  <m:r>
                      <a:rPr lang="en-US" sz="2800" i="1" baseline="30000" dirty="0">
                        <a:latin typeface="Cambria Math" charset="0"/>
                        <a:cs typeface="Arial" pitchFamily="34" charset="0"/>
                      </a:rPr>
                      <m:t>𝑑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 (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sz="2400" dirty="0">
                  <a:cs typeface="Arial" pitchFamily="34" charset="0"/>
                </a:endParaRPr>
              </a:p>
              <a:p>
                <a:pPr marL="423863" indent="-3429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cs typeface="Arial" pitchFamily="34" charset="0"/>
                  </a:rPr>
                  <a:t>He can generate the signature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cs typeface="Arial" pitchFamily="34" charset="0"/>
                      </a:rPr>
                      <m:t>𝑀</m:t>
                    </m:r>
                    <m:r>
                      <a:rPr lang="en-US" sz="2800" i="1">
                        <a:latin typeface="Cambria Math" charset="0"/>
                        <a:cs typeface="Arial" pitchFamily="34" charset="0"/>
                      </a:rPr>
                      <m:t> 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cs typeface="Arial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  <a:cs typeface="Arial" pitchFamily="34" charset="0"/>
                      </a:rPr>
                      <m:t>∗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cs typeface="Arial" pitchFamily="34" charset="0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cs typeface="Arial" pitchFamily="34" charset="0"/>
                </a:endParaRPr>
              </a:p>
              <a:p>
                <a:pPr marL="423863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𝑖𝑔𝑛</m:t>
                        </m:r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{</m:t>
                        </m:r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2800" i="1" baseline="-18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∗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  <m:r>
                      <a:rPr lang="en-US" sz="2800" i="1" baseline="-18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2800" i="1" baseline="30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 baseline="30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∗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800" i="1" baseline="30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cs typeface="Arial" pitchFamily="34" charset="0"/>
                          </a:rPr>
                          <m:t>𝑖𝑔𝑛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charset="0"/>
                                    <a:cs typeface="Arial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𝑝𝑟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 *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charset="0"/>
                            <a:cs typeface="Arial" pitchFamily="34" charset="0"/>
                          </a:rPr>
                          <m:t>𝑖𝑔𝑛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charset="0"/>
                                    <a:cs typeface="Arial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charset="0"/>
                                    <a:cs typeface="Arial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charset="0"/>
                                <a:cs typeface="Arial" pitchFamily="34" charset="0"/>
                              </a:rPr>
                              <m:t>𝑝𝑟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𝑚𝑜𝑑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a:rPr lang="en-US" sz="2800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2" t="-257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4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– More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5313" indent="-514350">
              <a:buFont typeface="Wingdings" panose="05000000000000000000" pitchFamily="2" charset="2"/>
              <a:buChar char="q"/>
            </a:pPr>
            <a:r>
              <a:rPr lang="en-US" sz="2800" dirty="0">
                <a:cs typeface="Arial" pitchFamily="34" charset="0"/>
              </a:rPr>
              <a:t>When we use digital signature we enlarge the amount of data we need to transfer</a:t>
            </a:r>
          </a:p>
          <a:p>
            <a:pPr marL="595313" indent="-514350">
              <a:buFont typeface="Wingdings" panose="05000000000000000000" pitchFamily="2" charset="2"/>
              <a:buChar char="q"/>
            </a:pPr>
            <a:r>
              <a:rPr lang="en-US" sz="2800" dirty="0">
                <a:cs typeface="Arial" pitchFamily="34" charset="0"/>
              </a:rPr>
              <a:t>Computation time of the digital signature is very long and depends on the size of the message</a:t>
            </a:r>
          </a:p>
          <a:p>
            <a:pPr marL="595313" indent="-514350">
              <a:buFont typeface="Wingdings" panose="05000000000000000000" pitchFamily="2" charset="2"/>
              <a:buChar char="q"/>
            </a:pPr>
            <a:r>
              <a:rPr lang="en-US" sz="2800" dirty="0">
                <a:cs typeface="Arial" pitchFamily="34" charset="0"/>
              </a:rPr>
              <a:t>The verification time is long too, and also depends on the size of the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418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Public-Key vs Symmetric-Key Cryptography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00901"/>
              </p:ext>
            </p:extLst>
          </p:nvPr>
        </p:nvGraphicFramePr>
        <p:xfrm>
          <a:off x="2104894" y="1783080"/>
          <a:ext cx="8568952" cy="445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13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Public-Key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Symmetric-Key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Each user has a pair of cryptographic keys</a:t>
                      </a:r>
                      <a:r>
                        <a:rPr lang="en-US" sz="1600" baseline="0" dirty="0" smtClean="0"/>
                        <a:t>. </a:t>
                      </a:r>
                      <a:r>
                        <a:rPr lang="en-US" sz="1600" dirty="0" smtClean="0"/>
                        <a:t>A </a:t>
                      </a:r>
                      <a:r>
                        <a:rPr lang="en-US" sz="1600" b="1" dirty="0" smtClean="0"/>
                        <a:t>public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i="1" dirty="0" smtClean="0"/>
                        <a:t>encryption</a:t>
                      </a:r>
                      <a:r>
                        <a:rPr lang="en-US" sz="1600" dirty="0" smtClean="0"/>
                        <a:t> key,</a:t>
                      </a:r>
                      <a:r>
                        <a:rPr lang="en-US" sz="1600" baseline="0" dirty="0" smtClean="0"/>
                        <a:t> and </a:t>
                      </a:r>
                      <a:r>
                        <a:rPr lang="en-US" sz="1600" dirty="0" smtClean="0"/>
                        <a:t>a </a:t>
                      </a:r>
                      <a:r>
                        <a:rPr lang="en-US" sz="1600" b="1" dirty="0" smtClean="0"/>
                        <a:t>private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i="1" dirty="0" smtClean="0"/>
                        <a:t>decryption</a:t>
                      </a:r>
                      <a:r>
                        <a:rPr lang="en-US" sz="1600" dirty="0" smtClean="0"/>
                        <a:t> 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 smtClean="0"/>
                        <a:t>The </a:t>
                      </a:r>
                      <a:r>
                        <a:rPr lang="en-US" sz="1600" i="1" dirty="0" smtClean="0"/>
                        <a:t>encryption</a:t>
                      </a:r>
                      <a:r>
                        <a:rPr lang="en-US" sz="1600" dirty="0" smtClean="0"/>
                        <a:t> and </a:t>
                      </a:r>
                      <a:r>
                        <a:rPr lang="en-US" sz="1600" i="1" dirty="0" smtClean="0"/>
                        <a:t>decryption</a:t>
                      </a:r>
                      <a:r>
                        <a:rPr lang="en-US" sz="1600" dirty="0" smtClean="0"/>
                        <a:t> keys are </a:t>
                      </a:r>
                      <a:r>
                        <a:rPr lang="en-US" sz="1600" b="1" dirty="0" smtClean="0"/>
                        <a:t>trivially related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</a:t>
                      </a:r>
                      <a:r>
                        <a:rPr lang="en-US" sz="1600" b="1" dirty="0" smtClean="0"/>
                        <a:t>publicly</a:t>
                      </a:r>
                      <a:r>
                        <a:rPr lang="en-US" sz="1600" dirty="0" smtClean="0"/>
                        <a:t> available encrypting key is widely </a:t>
                      </a:r>
                      <a:r>
                        <a:rPr lang="en-US" sz="1600" b="1" dirty="0" smtClean="0"/>
                        <a:t>distributed</a:t>
                      </a:r>
                      <a:r>
                        <a:rPr lang="en-US" sz="1600" b="0" baseline="0" dirty="0" smtClean="0"/>
                        <a:t> and </a:t>
                      </a:r>
                      <a:r>
                        <a:rPr lang="en-US" sz="1600" dirty="0" smtClean="0"/>
                        <a:t>the </a:t>
                      </a:r>
                      <a:r>
                        <a:rPr lang="en-US" sz="1600" b="1" dirty="0" smtClean="0"/>
                        <a:t>private</a:t>
                      </a:r>
                      <a:r>
                        <a:rPr lang="en-US" sz="1600" dirty="0" smtClean="0"/>
                        <a:t> decrypting key is known </a:t>
                      </a:r>
                      <a:r>
                        <a:rPr lang="en-US" sz="1600" b="1" dirty="0" smtClean="0"/>
                        <a:t>only</a:t>
                      </a:r>
                      <a:r>
                        <a:rPr lang="en-US" sz="1600" dirty="0" smtClean="0"/>
                        <a:t> to the recipient (The private key </a:t>
                      </a:r>
                      <a:r>
                        <a:rPr lang="en-US" sz="1600" b="1" dirty="0" smtClean="0"/>
                        <a:t>cannot</a:t>
                      </a:r>
                      <a:r>
                        <a:rPr lang="en-US" sz="1600" dirty="0" smtClean="0"/>
                        <a:t> feasibly be </a:t>
                      </a:r>
                      <a:r>
                        <a:rPr lang="en-US" sz="1600" b="1" dirty="0" smtClean="0"/>
                        <a:t>derived</a:t>
                      </a:r>
                      <a:r>
                        <a:rPr lang="en-US" sz="1600" dirty="0" smtClean="0"/>
                        <a:t> from the public key)</a:t>
                      </a:r>
                      <a:endParaRPr lang="en-US" sz="1600" dirty="0"/>
                    </a:p>
                  </a:txBody>
                  <a:tcPr marL="91264" marR="9126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The</a:t>
                      </a:r>
                      <a:r>
                        <a:rPr lang="en-US" sz="1600" baseline="0" dirty="0" smtClean="0"/>
                        <a:t> key is a secret</a:t>
                      </a:r>
                      <a:endParaRPr lang="en-US" sz="1600" dirty="0"/>
                    </a:p>
                  </a:txBody>
                  <a:tcPr marL="91264" marR="912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93"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slow</a:t>
                      </a:r>
                      <a:endParaRPr lang="he-IL" sz="1600" dirty="0">
                        <a:latin typeface="+mj-lt"/>
                      </a:endParaRPr>
                    </a:p>
                  </a:txBody>
                  <a:tcPr marL="91264" marR="91264"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+mj-lt"/>
                        </a:rPr>
                        <a:t>Very fast</a:t>
                      </a:r>
                    </a:p>
                  </a:txBody>
                  <a:tcPr marL="91264" marR="912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310"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+mj-lt"/>
                        </a:rPr>
                        <a:t>Rely</a:t>
                      </a:r>
                      <a:r>
                        <a:rPr lang="en-US" sz="1600" baseline="0" dirty="0" smtClean="0">
                          <a:latin typeface="+mj-lt"/>
                        </a:rPr>
                        <a:t> on complexity of mathematic problems (for example, integer factorization, discrete log)</a:t>
                      </a:r>
                    </a:p>
                  </a:txBody>
                  <a:tcPr marL="91264" marR="91264"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+mj-lt"/>
                        </a:rPr>
                        <a:t>Do</a:t>
                      </a:r>
                      <a:r>
                        <a:rPr lang="en-US" sz="1600" baseline="0" dirty="0" smtClean="0">
                          <a:latin typeface="+mj-lt"/>
                        </a:rPr>
                        <a:t> not relay on complexity of mathematic problems</a:t>
                      </a:r>
                      <a:endParaRPr lang="he-IL" sz="1600" dirty="0">
                        <a:latin typeface="+mj-lt"/>
                      </a:endParaRPr>
                    </a:p>
                  </a:txBody>
                  <a:tcPr marL="91264" marR="912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51"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+mj-lt"/>
                        </a:rPr>
                        <a:t>Related algorithms: RSA, </a:t>
                      </a:r>
                      <a:r>
                        <a:rPr lang="en-US" sz="1600" baseline="0" dirty="0" err="1" smtClean="0">
                          <a:latin typeface="+mj-lt"/>
                        </a:rPr>
                        <a:t>Elgamal</a:t>
                      </a:r>
                      <a:r>
                        <a:rPr lang="en-US" sz="1600" baseline="0" dirty="0" smtClean="0">
                          <a:latin typeface="+mj-lt"/>
                        </a:rPr>
                        <a:t>, </a:t>
                      </a:r>
                      <a:r>
                        <a:rPr lang="en-US" sz="1600" baseline="0" dirty="0" err="1" smtClean="0">
                          <a:latin typeface="+mj-lt"/>
                        </a:rPr>
                        <a:t>Diffie-Helman</a:t>
                      </a:r>
                      <a:endParaRPr lang="en-US" sz="1600" baseline="0" dirty="0" smtClean="0">
                        <a:latin typeface="+mj-lt"/>
                      </a:endParaRPr>
                    </a:p>
                  </a:txBody>
                  <a:tcPr marL="91264" marR="91264"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+mj-lt"/>
                        </a:rPr>
                        <a:t>Related algorithms</a:t>
                      </a:r>
                      <a:r>
                        <a:rPr lang="en-US" sz="1600" baseline="0" dirty="0" smtClean="0">
                          <a:latin typeface="+mj-lt"/>
                        </a:rPr>
                        <a:t>: AES, DES</a:t>
                      </a:r>
                      <a:endParaRPr lang="he-IL" sz="1600" dirty="0">
                        <a:latin typeface="+mj-lt"/>
                      </a:endParaRPr>
                    </a:p>
                  </a:txBody>
                  <a:tcPr marL="91264" marR="912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51"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baseline="0" dirty="0" smtClean="0">
                          <a:latin typeface="+mj-lt"/>
                        </a:rPr>
                        <a:t>Uses for authentication, key agreement and integrity (digital signature)</a:t>
                      </a:r>
                    </a:p>
                  </a:txBody>
                  <a:tcPr marL="91264" marR="91264"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itchFamily="34" charset="0"/>
                        <a:buNone/>
                      </a:pPr>
                      <a:r>
                        <a:rPr lang="en-US" sz="1600" dirty="0" smtClean="0">
                          <a:latin typeface="+mj-lt"/>
                        </a:rPr>
                        <a:t>Uses</a:t>
                      </a:r>
                      <a:r>
                        <a:rPr lang="en-US" sz="1600" baseline="0" dirty="0" smtClean="0">
                          <a:latin typeface="+mj-lt"/>
                        </a:rPr>
                        <a:t> for confidentiality (encryption) and integrity (MAC)</a:t>
                      </a:r>
                      <a:endParaRPr lang="he-IL" sz="1600" dirty="0">
                        <a:latin typeface="+mj-lt"/>
                      </a:endParaRPr>
                    </a:p>
                  </a:txBody>
                  <a:tcPr marL="91264" marR="9126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23591" y="77893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/>
              <a:t>Public Key Encryption</a:t>
            </a:r>
          </a:p>
          <a:p>
            <a:pPr algn="ctr"/>
            <a:endParaRPr lang="en-US" sz="6000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654602" y="2433569"/>
            <a:ext cx="4937760" cy="118872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23591" y="2619910"/>
            <a:ext cx="952317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Primary Motivation</a:t>
            </a:r>
            <a:r>
              <a:rPr lang="en-US" sz="3200" b="1" dirty="0" smtClean="0"/>
              <a:t>:</a:t>
            </a:r>
            <a:r>
              <a:rPr lang="en-US" sz="3200" dirty="0" smtClean="0"/>
              <a:t> It is very difficult for two parties to share a symmetric key. </a:t>
            </a:r>
          </a:p>
          <a:p>
            <a:endParaRPr lang="en-US" sz="3200" dirty="0"/>
          </a:p>
          <a:p>
            <a:r>
              <a:rPr lang="en-US" sz="3200" dirty="0" smtClean="0"/>
              <a:t>How can they distribute it to each other?</a:t>
            </a:r>
          </a:p>
          <a:p>
            <a:endParaRPr lang="en-US" sz="3200" b="1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5750" y="1756409"/>
            <a:ext cx="3200400" cy="796291"/>
          </a:xfrm>
        </p:spPr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495800" y="1986742"/>
            <a:ext cx="7524750" cy="283290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7200" dirty="0" smtClean="0"/>
              <a:t>RSA Algorithm (</a:t>
            </a:r>
            <a:r>
              <a:rPr lang="en-US" sz="7200" dirty="0" err="1" smtClean="0"/>
              <a:t>Rivest</a:t>
            </a:r>
            <a:r>
              <a:rPr lang="en-US" sz="7200" dirty="0" smtClean="0"/>
              <a:t>, Shamir &amp; Adelman)</a:t>
            </a:r>
            <a:endParaRPr lang="en-US" sz="7200" dirty="0"/>
          </a:p>
        </p:txBody>
      </p:sp>
      <p:sp>
        <p:nvSpPr>
          <p:cNvPr id="13" name="Title 9"/>
          <p:cNvSpPr txBox="1">
            <a:spLocks/>
          </p:cNvSpPr>
          <p:nvPr/>
        </p:nvSpPr>
        <p:spPr>
          <a:xfrm>
            <a:off x="285750" y="3032759"/>
            <a:ext cx="3676650" cy="1443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Public Key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  <a:defRPr/>
                </a:pPr>
                <a:r>
                  <a:rPr lang="en-US" b="1" dirty="0" smtClean="0"/>
                  <a:t> Key </a:t>
                </a:r>
                <a:r>
                  <a:rPr lang="en-US" b="1" dirty="0"/>
                  <a:t>Generation</a:t>
                </a:r>
              </a:p>
              <a:p>
                <a:pPr marL="56007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dirty="0"/>
                  <a:t>Randomly choose two distinct prime numbers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6007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56007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dirty="0"/>
                  <a:t>Compute the Euler's function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38378" lvl="2" indent="-2857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5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16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5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65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5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5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5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∀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, 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165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 ∧</m:t>
                        </m:r>
                        <m:func>
                          <m:funcPr>
                            <m:ctrlPr>
                              <a:rPr lang="en-US" sz="165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5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5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65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a:rPr lang="en-US" sz="165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165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sz="165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func>
                      </m:e>
                    </m:d>
                  </m:oMath>
                </a14:m>
                <a:endParaRPr lang="en-US" sz="1650" dirty="0"/>
              </a:p>
              <a:p>
                <a:pPr marL="738378" lvl="2" indent="-285750">
                  <a:buFont typeface="Courier New" panose="02070309020205020404" pitchFamily="49" charset="0"/>
                  <a:buChar char="o"/>
                  <a:defRPr/>
                </a:pPr>
                <a:r>
                  <a:rPr lang="en-US" sz="1500" dirty="0" smtClean="0"/>
                  <a:t>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𝑝𝑟𝑖𝑚𝑒𝑠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500" dirty="0" smtClean="0">
                    <a:ea typeface="Cambria Math" charset="0"/>
                    <a:cs typeface="Cambria Math" charset="0"/>
                  </a:rPr>
                  <a:t> -&gt; example: n=5 {1,2,3,4}-&gt; size=4=5-1</a:t>
                </a:r>
                <a:endParaRPr lang="en-US" sz="1500" dirty="0">
                  <a:ea typeface="Cambria Math" charset="0"/>
                  <a:cs typeface="Cambria Math" charset="0"/>
                </a:endParaRPr>
              </a:p>
              <a:p>
                <a:pPr marL="738378" lvl="2" indent="-285750"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 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∗(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𝑞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1650" dirty="0" smtClean="0"/>
                  <a:t> -&gt; example: p=2 q=3 {1,</a:t>
                </a:r>
                <a:r>
                  <a:rPr lang="en-US" sz="1650" strike="sngStrike" dirty="0" smtClean="0"/>
                  <a:t>2,3,4</a:t>
                </a:r>
                <a:r>
                  <a:rPr lang="en-US" sz="1650" dirty="0" smtClean="0"/>
                  <a:t>,5} -&gt; size =  2 = (2-1)*(3-1)=1*2 =2</a:t>
                </a:r>
                <a:endParaRPr lang="en-US" sz="1650" dirty="0"/>
              </a:p>
              <a:p>
                <a:pPr marL="56007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/>
                  <a:t>Choose an integer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he-IL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∧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Φ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pPr marL="738378" lvl="2" indent="-285750">
                  <a:buFont typeface="Courier New" panose="02070309020205020404" pitchFamily="49" charset="0"/>
                  <a:buChar char="o"/>
                  <a:defRPr/>
                </a:pPr>
                <a:r>
                  <a:rPr lang="en-US" sz="1650" b="1" dirty="0" smtClean="0"/>
                  <a:t>Public-Key </a:t>
                </a:r>
                <a:r>
                  <a:rPr lang="en-US" sz="1650" b="1" dirty="0"/>
                  <a:t>= 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50" dirty="0"/>
              </a:p>
              <a:p>
                <a:pPr marL="560070" lvl="1" indent="-285750">
                  <a:buFont typeface="Wingdings" panose="05000000000000000000" pitchFamily="2" charset="2"/>
                  <a:buChar char="§"/>
                  <a:defRPr/>
                </a:pPr>
                <a:r>
                  <a:rPr lang="en-US" dirty="0"/>
                  <a:t>Determine an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738378" lvl="2" indent="-285750">
                  <a:buFont typeface="Courier New" panose="02070309020205020404" pitchFamily="49" charset="0"/>
                  <a:buChar char="o"/>
                  <a:defRPr/>
                </a:pPr>
                <a:r>
                  <a:rPr lang="en-US" sz="1650" b="1" dirty="0"/>
                  <a:t>Private-key</a:t>
                </a:r>
                <a:r>
                  <a:rPr lang="en-US" sz="1650" dirty="0"/>
                  <a:t> = </a:t>
                </a:r>
                <a14:m>
                  <m:oMath xmlns:m="http://schemas.openxmlformats.org/officeDocument/2006/math">
                    <m:r>
                      <a:rPr lang="en-US" sz="16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50" dirty="0"/>
              </a:p>
              <a:p>
                <a:pPr>
                  <a:buFont typeface="Wingdings" panose="05000000000000000000" pitchFamily="2" charset="2"/>
                  <a:buChar char="q"/>
                  <a:defRPr/>
                </a:pPr>
                <a:r>
                  <a:rPr lang="en-US" b="1" dirty="0" smtClean="0"/>
                  <a:t> Encryption</a:t>
                </a: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q"/>
                  <a:defRPr/>
                </a:pPr>
                <a:r>
                  <a:rPr lang="en-US" b="1" dirty="0" smtClean="0"/>
                  <a:t> Decryption</a:t>
                </a: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1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452628" indent="-342900"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Key Generation</a:t>
                </a:r>
              </a:p>
              <a:p>
                <a:pPr marL="816102" lvl="1" indent="-5143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𝑝</m:t>
                    </m:r>
                    <m:r>
                      <a:rPr lang="en-US" i="1" dirty="0">
                        <a:latin typeface="Cambria Math" charset="0"/>
                      </a:rPr>
                      <m:t> =5, </m:t>
                    </m:r>
                    <m:r>
                      <a:rPr lang="en-US" i="1" dirty="0">
                        <a:latin typeface="Cambria Math" charset="0"/>
                      </a:rPr>
                      <m:t>𝑞</m:t>
                    </m:r>
                    <m:r>
                      <a:rPr lang="en-US" i="1" dirty="0">
                        <a:latin typeface="Cambria Math" charset="0"/>
                      </a:rPr>
                      <m:t> =11 →</m:t>
                    </m:r>
                    <m:r>
                      <a:rPr lang="en-US" i="1">
                        <a:latin typeface="Cambria Math" charset="0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 charset="0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/>
                      </a:rPr>
                      <m:t>𝑝𝑞</m:t>
                    </m:r>
                    <m:r>
                      <a:rPr lang="en-US" i="1">
                        <a:latin typeface="Cambria Math" charset="0"/>
                        <a:ea typeface="Cambria Math"/>
                      </a:rPr>
                      <m:t>=5∗11=55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816102" lvl="1" indent="-5143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charset="0"/>
                      </a:rPr>
                      <m:t>Φ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</a:rPr>
                      <m:t>) = (</m:t>
                    </m:r>
                    <m:r>
                      <a:rPr lang="en-US" i="1" dirty="0">
                        <a:latin typeface="Cambria Math" charset="0"/>
                      </a:rPr>
                      <m:t>𝑝</m:t>
                    </m:r>
                    <m:r>
                      <a:rPr lang="en-US" i="1" dirty="0">
                        <a:latin typeface="Cambria Math" charset="0"/>
                      </a:rPr>
                      <m:t>−1)∗(</m:t>
                    </m:r>
                    <m:r>
                      <a:rPr lang="en-US" i="1" dirty="0">
                        <a:latin typeface="Cambria Math" charset="0"/>
                      </a:rPr>
                      <m:t>𝑞</m:t>
                    </m:r>
                    <m:r>
                      <a:rPr lang="en-US" i="1" dirty="0">
                        <a:latin typeface="Cambria Math" charset="0"/>
                      </a:rPr>
                      <m:t>−1) =4∗10 =40</m:t>
                    </m:r>
                  </m:oMath>
                </a14:m>
                <a:endParaRPr lang="en-US" dirty="0"/>
              </a:p>
              <a:p>
                <a:pPr marL="816102" lvl="1" indent="-514350">
                  <a:buFont typeface="Wingdings" panose="05000000000000000000" pitchFamily="2" charset="2"/>
                  <a:buChar char="§"/>
                </a:pPr>
                <a:r>
                  <a:rPr lang="en-US" dirty="0"/>
                  <a:t>Need to chose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dirty="0"/>
                  <a:t> where,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1</m:t>
                    </m:r>
                    <m:r>
                      <a:rPr lang="en-US" i="1" dirty="0">
                        <a:latin typeface="Cambria Math" charset="0"/>
                        <a:ea typeface="Cambria Math"/>
                      </a:rPr>
                      <m:t>&lt;</m:t>
                    </m:r>
                    <m:r>
                      <a:rPr lang="en-US" i="1" dirty="0">
                        <a:latin typeface="Cambria Math" charset="0"/>
                        <a:ea typeface="Cambria Math"/>
                      </a:rPr>
                      <m:t>𝑒</m:t>
                    </m:r>
                    <m:r>
                      <a:rPr lang="en-US" i="1" dirty="0">
                        <a:latin typeface="Cambria Math" charset="0"/>
                        <a:ea typeface="Cambria Math"/>
                      </a:rPr>
                      <m:t>&lt;40∧ </m:t>
                    </m:r>
                    <m:r>
                      <m:rPr>
                        <m:sty m:val="p"/>
                      </m:rPr>
                      <a:rPr lang="en-US" b="1" i="1" dirty="0">
                        <a:latin typeface="Cambria Math" charset="0"/>
                      </a:rPr>
                      <m:t>gcd</m:t>
                    </m:r>
                    <m:r>
                      <a:rPr lang="en-US" b="1" i="1" dirty="0">
                        <a:latin typeface="Cambria Math" charset="0"/>
                      </a:rPr>
                      <m:t>⁡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𝑒</m:t>
                    </m:r>
                    <m:r>
                      <a:rPr lang="en-US" i="1" dirty="0">
                        <a:latin typeface="Cambria Math" charset="0"/>
                      </a:rPr>
                      <m:t>,40) =1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>
                    <a:ea typeface="Cambria Math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=7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994410" lvl="2" indent="-514350">
                  <a:buFont typeface="Courier New" panose="02070309020205020404" pitchFamily="49" charset="0"/>
                  <a:buChar char="o"/>
                </a:pPr>
                <a:r>
                  <a:rPr lang="en-US" sz="1600" b="1" dirty="0">
                    <a:ea typeface="Cambria Math"/>
                  </a:rPr>
                  <a:t>Public-Key: (7, 55)</a:t>
                </a:r>
              </a:p>
              <a:p>
                <a:pPr marL="816102" lvl="1" indent="-5143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Cambria Math"/>
                  </a:rPr>
                  <a:t>Let’s 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/>
                      </a:rPr>
                      <m:t>𝑑</m:t>
                    </m:r>
                  </m:oMath>
                </a14:m>
                <a:r>
                  <a:rPr lang="en-US" dirty="0">
                    <a:ea typeface="Cambria Math"/>
                  </a:rPr>
                  <a:t> 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𝑒</m:t>
                    </m:r>
                    <m:r>
                      <a:rPr lang="en-US" i="1" dirty="0">
                        <a:latin typeface="Cambria Math" charset="0"/>
                      </a:rPr>
                      <m:t>∗</m:t>
                    </m:r>
                    <m:r>
                      <a:rPr lang="en-US" i="1" dirty="0">
                        <a:latin typeface="Cambria Math" charset="0"/>
                      </a:rPr>
                      <m:t>𝑑</m:t>
                    </m:r>
                    <m:r>
                      <a:rPr lang="en-US" i="1" dirty="0">
                        <a:latin typeface="Cambria Math" charset="0"/>
                      </a:rPr>
                      <m:t> =7∗</m:t>
                    </m:r>
                    <m:r>
                      <a:rPr lang="en-US" i="1" dirty="0">
                        <a:latin typeface="Cambria Math" charset="0"/>
                      </a:rPr>
                      <m:t>𝑑</m:t>
                    </m:r>
                    <m:r>
                      <a:rPr lang="en-US" i="1" dirty="0">
                        <a:latin typeface="Cambria Math" charset="0"/>
                      </a:rPr>
                      <m:t> = 1 (</m:t>
                    </m:r>
                    <m:r>
                      <a:rPr lang="en-US" i="1" dirty="0">
                        <a:latin typeface="Cambria Math" charset="0"/>
                      </a:rPr>
                      <m:t>𝑚𝑜𝑑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charset="0"/>
                      </a:rPr>
                      <m:t>Φ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</a:rPr>
                      <m:t>)) = 1 (</m:t>
                    </m:r>
                    <m:r>
                      <a:rPr lang="en-US" i="1" dirty="0">
                        <a:latin typeface="Cambria Math" charset="0"/>
                      </a:rPr>
                      <m:t>𝑚𝑜𝑑</m:t>
                    </m:r>
                    <m:r>
                      <a:rPr lang="en-US" i="1" dirty="0">
                        <a:latin typeface="Cambria Math" charset="0"/>
                      </a:rPr>
                      <m:t> 40)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/>
                      </a:rPr>
                      <m:t>𝑑</m:t>
                    </m:r>
                    <m:r>
                      <a:rPr lang="en-US" i="1" dirty="0">
                        <a:latin typeface="Cambria Math" charset="0"/>
                        <a:ea typeface="Cambria Math"/>
                      </a:rPr>
                      <m:t>=23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</a:p>
              <a:p>
                <a:pPr marL="994410" lvl="2" indent="-514350">
                  <a:buFont typeface="Courier New" panose="02070309020205020404" pitchFamily="49" charset="0"/>
                  <a:buChar char="o"/>
                </a:pPr>
                <a:r>
                  <a:rPr lang="en-US" sz="1600" b="1" dirty="0">
                    <a:ea typeface="Cambria Math"/>
                  </a:rPr>
                  <a:t>Private-Key: (23,55)</a:t>
                </a:r>
              </a:p>
              <a:p>
                <a:pPr marL="452628" indent="-342900">
                  <a:buFont typeface="Wingdings" panose="05000000000000000000" pitchFamily="2" charset="2"/>
                  <a:buChar char="q"/>
                </a:pPr>
                <a:r>
                  <a:rPr lang="en-US" b="1" dirty="0"/>
                  <a:t>Encryption </a:t>
                </a:r>
              </a:p>
              <a:p>
                <a:pPr marL="644652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Message = 2</a:t>
                </a:r>
              </a:p>
              <a:p>
                <a:pPr marL="644652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Cypher = </a:t>
                </a:r>
                <a:r>
                  <a:rPr lang="en-US" dirty="0" err="1"/>
                  <a:t>Message</a:t>
                </a:r>
                <a:r>
                  <a:rPr lang="en-US" baseline="30000" dirty="0" err="1"/>
                  <a:t>e</a:t>
                </a:r>
                <a:r>
                  <a:rPr lang="en-US" dirty="0"/>
                  <a:t> </a:t>
                </a:r>
                <a:r>
                  <a:rPr lang="en-US" i="1" dirty="0"/>
                  <a:t>mod</a:t>
                </a:r>
                <a:r>
                  <a:rPr lang="en-US" dirty="0"/>
                  <a:t> n</a:t>
                </a:r>
              </a:p>
              <a:p>
                <a:pPr marL="644652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𝐶𝑦𝑝𝑒𝑟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55=18</m:t>
                    </m:r>
                  </m:oMath>
                </a14:m>
                <a:endParaRPr lang="en-US" dirty="0"/>
              </a:p>
              <a:p>
                <a:pPr marL="452628" indent="-342900">
                  <a:buFont typeface="Wingdings" panose="05000000000000000000" pitchFamily="2" charset="2"/>
                  <a:buChar char="q"/>
                </a:pPr>
                <a:r>
                  <a:rPr lang="en-US" b="1" dirty="0"/>
                  <a:t>Decryption</a:t>
                </a:r>
              </a:p>
              <a:p>
                <a:pPr marL="644652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Message = </a:t>
                </a:r>
                <a:r>
                  <a:rPr lang="en-US" dirty="0" err="1"/>
                  <a:t>Cypher</a:t>
                </a:r>
                <a:r>
                  <a:rPr lang="en-US" baseline="30000" dirty="0" err="1"/>
                  <a:t>d</a:t>
                </a:r>
                <a:r>
                  <a:rPr lang="en-US" dirty="0"/>
                  <a:t> </a:t>
                </a:r>
                <a:r>
                  <a:rPr lang="en-US" i="1" dirty="0"/>
                  <a:t>mod </a:t>
                </a:r>
                <a:r>
                  <a:rPr lang="en-US" dirty="0"/>
                  <a:t>n</a:t>
                </a:r>
              </a:p>
              <a:p>
                <a:pPr marL="644652" lvl="1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8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55=2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6514541"/>
              </p:ext>
            </p:extLst>
          </p:nvPr>
        </p:nvGraphicFramePr>
        <p:xfrm>
          <a:off x="7137400" y="2935397"/>
          <a:ext cx="4648200" cy="289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72500" y="2827023"/>
                <a:ext cx="1496820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0" y="2827023"/>
                <a:ext cx="1496820" cy="374270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13090" y="5708633"/>
                <a:ext cx="149457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090" y="5708633"/>
                <a:ext cx="1494576" cy="374270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/>
          <a:lstStyle/>
          <a:p>
            <a:r>
              <a:rPr lang="en-US" dirty="0" smtClean="0"/>
              <a:t>Possible attacks on RSA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cs typeface="Arial" pitchFamily="34" charset="0"/>
                  </a:rPr>
                  <a:t>In </a:t>
                </a:r>
                <a:r>
                  <a:rPr lang="en-US" sz="2000" dirty="0">
                    <a:cs typeface="Arial" pitchFamily="34" charset="0"/>
                  </a:rPr>
                  <a:t>order to break RSA, </a:t>
                </a:r>
                <a:r>
                  <a:rPr lang="en-US" sz="2000" i="1" u="sng" dirty="0">
                    <a:cs typeface="Arial" pitchFamily="34" charset="0"/>
                  </a:rPr>
                  <a:t>we need to calculate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latin typeface="Cambria Math" charset="0"/>
                        <a:cs typeface="Arial" pitchFamily="34" charset="0"/>
                      </a:rPr>
                      <m:t>𝑑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, such that: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</a:rPr>
                      <m:t>𝑒</m:t>
                    </m:r>
                    <m:r>
                      <a:rPr lang="en-US" sz="1600" i="1" dirty="0">
                        <a:latin typeface="Cambria Math" charset="0"/>
                      </a:rPr>
                      <m:t>∗</m:t>
                    </m:r>
                    <m:r>
                      <a:rPr lang="en-US" sz="1600" i="1" dirty="0">
                        <a:latin typeface="Cambria Math" charset="0"/>
                      </a:rPr>
                      <m:t>𝑑</m:t>
                    </m:r>
                    <m:r>
                      <a:rPr lang="en-US" sz="1600" i="1" dirty="0">
                        <a:latin typeface="Cambria Math" charset="0"/>
                      </a:rPr>
                      <m:t> = </m:t>
                    </m:r>
                    <m:r>
                      <a:rPr lang="en-US" sz="1600" i="1" dirty="0">
                        <a:latin typeface="Cambria Math" charset="0"/>
                      </a:rPr>
                      <m:t>1</m:t>
                    </m:r>
                    <m:r>
                      <a:rPr lang="en-US" sz="1600" i="1" dirty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charset="0"/>
                          </a:rPr>
                          <m:t>𝑚𝑜𝑑</m:t>
                        </m:r>
                        <m:r>
                          <a:rPr lang="en-US" sz="1600" i="1" dirty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dirty="0">
                            <a:latin typeface="Cambria Math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cs typeface="Arial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charset="0"/>
                        <a:cs typeface="Arial" pitchFamily="34" charset="0"/>
                      </a:rPr>
                      <m:t>𝑒</m:t>
                    </m:r>
                    <m:r>
                      <a:rPr lang="en-US" sz="2000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charset="0"/>
                        <a:cs typeface="Arial" pitchFamily="34" charset="0"/>
                      </a:rPr>
                      <m:t>)</m:t>
                    </m:r>
                    <m:r>
                      <a:rPr lang="en-US" sz="2000" dirty="0"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cs typeface="Arial" pitchFamily="34" charset="0"/>
                  </a:rPr>
                  <a:t>is </a:t>
                </a:r>
                <a:r>
                  <a:rPr lang="en-US" sz="2000" i="1" u="sng" dirty="0">
                    <a:cs typeface="Arial" pitchFamily="34" charset="0"/>
                  </a:rPr>
                  <a:t>public</a:t>
                </a:r>
                <a:r>
                  <a:rPr lang="en-US" sz="2000" dirty="0">
                    <a:cs typeface="Arial" pitchFamily="34" charset="0"/>
                  </a:rPr>
                  <a:t>, thus we need to find: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>
                        <a:latin typeface="Cambria Math" charset="0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charset="0"/>
                      </a:rPr>
                      <m:t>=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1600" i="1" dirty="0">
                            <a:latin typeface="Cambria Math" charset="0"/>
                          </a:rPr>
                          <m:t>1</m:t>
                        </m:r>
                      </m:e>
                    </m:d>
                    <m:r>
                      <a:rPr lang="en-US" sz="1600" i="1" dirty="0">
                        <a:latin typeface="Cambria Math" charset="0"/>
                      </a:rPr>
                      <m:t>∗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charset="0"/>
                          </a:rPr>
                          <m:t>𝑞</m:t>
                        </m:r>
                        <m:r>
                          <a:rPr lang="en-US" sz="16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1600" i="1" dirty="0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so</a:t>
                </a:r>
                <a:r>
                  <a:rPr lang="he-IL" sz="2000" dirty="0"/>
                  <a:t> </a:t>
                </a:r>
                <a:r>
                  <a:rPr lang="en-US" sz="2000" dirty="0"/>
                  <a:t>we need to find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𝑝</m:t>
                    </m:r>
                    <m:r>
                      <a:rPr lang="en-US" sz="2000" i="1" dirty="0">
                        <a:latin typeface="Cambria Math" charset="0"/>
                      </a:rPr>
                      <m:t>,</m:t>
                    </m:r>
                    <m:r>
                      <a:rPr lang="en-US" sz="2000" i="1" dirty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𝑝</m:t>
                    </m:r>
                    <m:r>
                      <a:rPr lang="en-US" sz="2000" i="1" dirty="0">
                        <a:latin typeface="Cambria Math" charset="0"/>
                      </a:rPr>
                      <m:t>∗</m:t>
                    </m:r>
                    <m:r>
                      <a:rPr lang="en-US" sz="2000" i="1" dirty="0">
                        <a:latin typeface="Cambria Math" charset="0"/>
                      </a:rPr>
                      <m:t>𝑞</m:t>
                    </m:r>
                    <m:r>
                      <a:rPr lang="en-US" sz="2000" i="1" dirty="0">
                        <a:latin typeface="Cambria Math" charset="0"/>
                      </a:rPr>
                      <m:t> = </m:t>
                    </m:r>
                    <m:r>
                      <a:rPr lang="en-US" sz="2000" i="1" dirty="0">
                        <a:latin typeface="Cambria Math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integer factorization (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Prime factorization</a:t>
                </a:r>
                <a:r>
                  <a:rPr lang="en-US" sz="2000" dirty="0"/>
                  <a:t>) is </a:t>
                </a:r>
                <a:r>
                  <a:rPr lang="en-US" sz="2000" b="1" dirty="0"/>
                  <a:t>Not an easy </a:t>
                </a:r>
                <a:r>
                  <a:rPr lang="en-US" sz="2000" b="1" dirty="0" smtClean="0"/>
                  <a:t>task</a:t>
                </a:r>
                <a:endParaRPr lang="he-IL" sz="2000" b="1" dirty="0" smtClean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dirty="0" smtClean="0"/>
                  <a:t>For year 2009 it takes approximately two years to factorize a 768 bit number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94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739120" cy="1450757"/>
          </a:xfrm>
        </p:spPr>
        <p:txBody>
          <a:bodyPr/>
          <a:lstStyle/>
          <a:p>
            <a:r>
              <a:rPr lang="en-US" dirty="0" smtClean="0"/>
              <a:t>Possible attacks on RSA – </a:t>
            </a:r>
            <a:r>
              <a:rPr lang="en-US" sz="3200" dirty="0" smtClean="0"/>
              <a:t>chosen </a:t>
            </a:r>
            <a:r>
              <a:rPr lang="en-US" sz="3200" dirty="0" err="1" smtClean="0"/>
              <a:t>Cyphertext</a:t>
            </a:r>
            <a:r>
              <a:rPr lang="en-US" sz="3200" dirty="0" smtClean="0"/>
              <a:t> attack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739120" cy="4023360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 Notice </a:t>
                </a:r>
                <a:r>
                  <a:rPr lang="en-US" sz="2000" dirty="0"/>
                  <a:t>the following attributes of </a:t>
                </a:r>
                <a:r>
                  <a:rPr lang="en-US" sz="2000" dirty="0" smtClean="0"/>
                  <a:t>RSA</a:t>
                </a:r>
                <a:r>
                  <a:rPr lang="he-IL" sz="2000" dirty="0" smtClean="0"/>
                  <a:t> </a:t>
                </a:r>
                <a:r>
                  <a:rPr lang="en-US" sz="2000" dirty="0" smtClean="0"/>
                  <a:t>(Multiplicative)</a:t>
                </a:r>
                <a:endParaRPr lang="en-US" sz="16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</a:rPr>
                      <m:t>𝑅𝑆𝐴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𝑒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𝑒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𝑒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) 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𝑒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)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b="1" i="1">
                        <a:latin typeface="Cambria Math" charset="0"/>
                      </a:rPr>
                      <m:t>=</m:t>
                    </m:r>
                    <m:r>
                      <a:rPr lang="en-US" sz="1600" b="1" i="1">
                        <a:latin typeface="Cambria Math" charset="0"/>
                      </a:rPr>
                      <m:t>𝑹𝑺𝑨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charset="0"/>
                          </a:rPr>
                          <m:t>𝒏</m:t>
                        </m:r>
                        <m:r>
                          <a:rPr lang="en-US" sz="1600" b="1" i="1">
                            <a:latin typeface="Cambria Math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1600" b="1" dirty="0"/>
                  <a:t> *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charset="0"/>
                      </a:rPr>
                      <m:t>𝑹𝑺𝑨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charset="0"/>
                          </a:rPr>
                          <m:t>𝒏</m:t>
                        </m:r>
                        <m:r>
                          <a:rPr lang="en-US" sz="1600" b="1" i="1">
                            <a:latin typeface="Cambria Math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charset="0"/>
                          </a:rPr>
                          <m:t>𝒆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𝑅𝑆𝐴</m:t>
                            </m:r>
                          </m:e>
                          <m:sup>
                            <m:r>
                              <a:rPr lang="en-US" sz="16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charset="0"/>
                              </a:rPr>
                              <m:t> ∗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𝑛</m:t>
                        </m:r>
                        <m:r>
                          <a:rPr lang="en-US" sz="1600" i="1">
                            <a:latin typeface="Cambria Math" charset="0"/>
                          </a:rPr>
                          <m:t>,</m:t>
                        </m:r>
                        <m:r>
                          <a:rPr lang="en-US" sz="16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) ∗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charset="0"/>
                          </a:rPr>
                          <m:t>𝑑</m:t>
                        </m:r>
                      </m:sup>
                    </m:sSup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) </m:t>
                    </m:r>
                    <m:r>
                      <a:rPr lang="en-US" sz="1600" i="1">
                        <a:latin typeface="Cambria Math" charset="0"/>
                      </a:rPr>
                      <m:t>𝑚𝑜𝑑</m:t>
                    </m:r>
                    <m:r>
                      <a:rPr lang="en-US" sz="1600" i="1">
                        <a:latin typeface="Cambria Math" charset="0"/>
                      </a:rPr>
                      <m:t> </m:t>
                    </m:r>
                    <m:r>
                      <a:rPr lang="en-US" sz="1600" i="1">
                        <a:latin typeface="Cambria Math" charset="0"/>
                      </a:rPr>
                      <m:t>𝑛</m:t>
                    </m:r>
                    <m:r>
                      <a:rPr lang="en-US" sz="16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charset="0"/>
                              </a:rPr>
                              <m:t>𝑹𝑺𝑨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charset="0"/>
                          </a:rPr>
                          <m:t>𝒏</m:t>
                        </m:r>
                        <m:r>
                          <a:rPr lang="en-US" sz="1600" b="1" i="1">
                            <a:latin typeface="Cambria Math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charset="0"/>
                          </a:rPr>
                          <m:t>𝒅</m:t>
                        </m:r>
                      </m:sub>
                    </m:sSub>
                    <m:r>
                      <a:rPr lang="en-US" sz="1600" b="1" i="1">
                        <a:latin typeface="Cambria Math" charset="0"/>
                      </a:rPr>
                      <m:t> ∗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charset="0"/>
                              </a:rPr>
                              <m:t>𝑹𝑺𝑨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600" b="1" i="1">
                            <a:latin typeface="Cambria Math" charset="0"/>
                          </a:rPr>
                          <m:t>𝒏</m:t>
                        </m:r>
                        <m:r>
                          <a:rPr lang="en-US" sz="1600" b="1" i="1">
                            <a:latin typeface="Cambria Math" charset="0"/>
                          </a:rPr>
                          <m:t>,</m:t>
                        </m:r>
                        <m:r>
                          <a:rPr lang="en-US" sz="1600" b="1" i="1">
                            <a:latin typeface="Cambria Math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 Given </a:t>
                </a:r>
                <a:r>
                  <a:rPr lang="en-US" sz="2000" dirty="0"/>
                  <a:t>a cypher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that we want to decrypt, we 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den>
                    </m:f>
                    <m:r>
                      <a:rPr lang="en-US" sz="2000" i="1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𝑚𝑜𝑑</m:t>
                    </m:r>
                    <m:r>
                      <a:rPr lang="en-US" sz="2000" i="1">
                        <a:latin typeface="Cambria Math" charset="0"/>
                      </a:rPr>
                      <m:t> </m:t>
                    </m:r>
                    <m:r>
                      <a:rPr lang="en-US" sz="2000" i="1">
                        <a:latin typeface="Cambria Math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 Than </a:t>
                </a:r>
                <a:r>
                  <a:rPr lang="en-US" sz="2000" dirty="0"/>
                  <a:t>we can </a:t>
                </a:r>
                <a:r>
                  <a:rPr lang="en-US" sz="2000" dirty="0" smtClean="0"/>
                  <a:t>ask </a:t>
                </a:r>
                <a:r>
                  <a:rPr lang="en-US" sz="2000" dirty="0"/>
                  <a:t>to decrypt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000" dirty="0" smtClean="0"/>
                  <a:t> is the decryption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2000" dirty="0" smtClean="0"/>
              </a:p>
              <a:p>
                <a:pPr marL="201168" lvl="1" indent="0">
                  <a:buNone/>
                </a:pP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Cryptographic hash function are used in order to mitigates this attack!</a:t>
                </a:r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739120" cy="4023360"/>
              </a:xfrm>
              <a:blipFill>
                <a:blip r:embed="rId3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60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Protocol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 RSA </a:t>
                </a:r>
                <a:r>
                  <a:rPr lang="en-US" dirty="0">
                    <a:cs typeface="Arial" pitchFamily="34" charset="0"/>
                  </a:rPr>
                  <a:t>is much slower than symmetric algorithms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>
                    <a:cs typeface="Arial" pitchFamily="34" charset="0"/>
                  </a:rPr>
                  <a:t> The </a:t>
                </a:r>
                <a:r>
                  <a:rPr lang="en-US" dirty="0">
                    <a:cs typeface="Arial" pitchFamily="34" charset="0"/>
                  </a:rPr>
                  <a:t>hybrid algorithm take the advantages of symmetric and asymmetric key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>
                    <a:cs typeface="Arial" pitchFamily="34" charset="0"/>
                  </a:rPr>
                  <a:t>Algorithm: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>
                    <a:cs typeface="Arial" pitchFamily="34" charset="0"/>
                  </a:rPr>
                  <a:t>Generate a symmetric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𝐾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>
                    <a:cs typeface="Arial" pitchFamily="34" charset="0"/>
                  </a:rPr>
                  <a:t>The sender encrypt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𝐾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with the </a:t>
                </a:r>
                <a:r>
                  <a:rPr lang="en-US" b="1" i="1" dirty="0">
                    <a:cs typeface="Arial" pitchFamily="34" charset="0"/>
                  </a:rPr>
                  <a:t>public key</a:t>
                </a:r>
                <a:r>
                  <a:rPr lang="en-US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𝑒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of the receiver</a:t>
                </a:r>
              </a:p>
              <a:p>
                <a:pPr lvl="2"/>
                <a:r>
                  <a:rPr lang="en-US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C</m:t>
                    </m:r>
                    <m:r>
                      <a:rPr lang="en-US" i="1">
                        <a:latin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</a:rPr>
                      <m:t>𝑅𝑆𝐴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>
                  <a:cs typeface="Arial" pitchFamily="34" charset="0"/>
                </a:endParaRP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>
                    <a:cs typeface="Arial" pitchFamily="34" charset="0"/>
                  </a:rPr>
                  <a:t>The receiver decrypts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𝐶</m:t>
                    </m:r>
                  </m:oMath>
                </a14:m>
                <a:r>
                  <a:rPr lang="en-US" dirty="0">
                    <a:cs typeface="Arial" pitchFamily="34" charset="0"/>
                  </a:rPr>
                  <a:t> using his </a:t>
                </a:r>
                <a:r>
                  <a:rPr lang="en-US" b="1" i="1" dirty="0">
                    <a:cs typeface="Arial" pitchFamily="34" charset="0"/>
                  </a:rPr>
                  <a:t>private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(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𝑑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,</m:t>
                    </m:r>
                    <m:r>
                      <a:rPr lang="en-US" i="1" dirty="0" err="1">
                        <a:latin typeface="Cambria Math" charset="0"/>
                        <a:cs typeface="Arial" pitchFamily="34" charset="0"/>
                      </a:rPr>
                      <m:t>𝑛</m:t>
                    </m:r>
                    <m:r>
                      <a:rPr lang="en-US" i="1" dirty="0">
                        <a:latin typeface="Cambria Math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 dirty="0">
                  <a:cs typeface="Arial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=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𝑅𝑆𝐴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Both the receiver and the sender have the same symmetric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The communication are encrypted using symmetric algorithm such as AES or </a:t>
                </a:r>
                <a:r>
                  <a:rPr lang="en-US" dirty="0" smtClean="0"/>
                  <a:t>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921</TotalTime>
  <Words>1039</Words>
  <Application>Microsoft Office PowerPoint</Application>
  <PresentationFormat>Widescreen</PresentationFormat>
  <Paragraphs>247</Paragraphs>
  <Slides>29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Gill Sans MT</vt:lpstr>
      <vt:lpstr>Wingdings</vt:lpstr>
      <vt:lpstr>Retrospect</vt:lpstr>
      <vt:lpstr>PowerPoint Presentation</vt:lpstr>
      <vt:lpstr>PowerPoint Presentation</vt:lpstr>
      <vt:lpstr>PowerPoint Presentation</vt:lpstr>
      <vt:lpstr>Cryptography</vt:lpstr>
      <vt:lpstr>RSA Algorithm</vt:lpstr>
      <vt:lpstr>RSA- Example</vt:lpstr>
      <vt:lpstr>Possible attacks on RSA</vt:lpstr>
      <vt:lpstr>Possible attacks on RSA – chosen Cyphertext attack</vt:lpstr>
      <vt:lpstr>Hybrid Protocol</vt:lpstr>
      <vt:lpstr>Hybrid Protocol</vt:lpstr>
      <vt:lpstr>Hybrid Protocol</vt:lpstr>
      <vt:lpstr>Cryptography </vt:lpstr>
      <vt:lpstr>Diffie-Hellman Protocol</vt:lpstr>
      <vt:lpstr>Primitive root modulo prime</vt:lpstr>
      <vt:lpstr>Primitive root modulo prime - Algorithm</vt:lpstr>
      <vt:lpstr>Primitive root modulo prime - example</vt:lpstr>
      <vt:lpstr>Diffie-Hellman Example</vt:lpstr>
      <vt:lpstr>Cryptography </vt:lpstr>
      <vt:lpstr>Man In the Middle </vt:lpstr>
      <vt:lpstr>Man In the Middle</vt:lpstr>
      <vt:lpstr>Man In the Middle</vt:lpstr>
      <vt:lpstr>Cryptography </vt:lpstr>
      <vt:lpstr>Digital signatures </vt:lpstr>
      <vt:lpstr>Digital signatures </vt:lpstr>
      <vt:lpstr>Digital signatures - Algorithm</vt:lpstr>
      <vt:lpstr>RSA Digital Signature </vt:lpstr>
      <vt:lpstr>RSA Digital Signature - Attacks </vt:lpstr>
      <vt:lpstr>Digital Signature – More Problems</vt:lpstr>
      <vt:lpstr>Public-Key vs Symmetric-Key Cryptography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Naor Kalbo</dc:creator>
  <cp:lastModifiedBy>Ben Nassi</cp:lastModifiedBy>
  <cp:revision>99</cp:revision>
  <dcterms:created xsi:type="dcterms:W3CDTF">2017-03-05T14:52:58Z</dcterms:created>
  <dcterms:modified xsi:type="dcterms:W3CDTF">2019-03-26T06:44:04Z</dcterms:modified>
</cp:coreProperties>
</file>