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31"/>
  </p:notesMasterIdLst>
  <p:sldIdLst>
    <p:sldId id="257" r:id="rId2"/>
    <p:sldId id="258" r:id="rId3"/>
    <p:sldId id="260" r:id="rId4"/>
    <p:sldId id="285" r:id="rId5"/>
    <p:sldId id="287" r:id="rId6"/>
    <p:sldId id="28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9" r:id="rId21"/>
    <p:sldId id="284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06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DA71B5-99FA-48C2-8262-C7100520F4D4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077D239-340A-4A0E-B89D-2D22D0F3C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31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</a:t>
            </a:r>
            <a:r>
              <a:rPr lang="he-IL" baseline="0" dirty="0"/>
              <a:t> על העובדה שהשרת חותם באמצעות הפרטי, והפתיחה באמצעות הציבורי-מוודאים כך שאכן אנחנו מדברים עם השרת ולא עם מתחזה כי רק הוא מחזיק במפתח הפרטי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D239-340A-4A0E-B89D-2D22D0F3C391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7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49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221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6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1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287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5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98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5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3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ED0561-C726-47F4-AE5F-45DED5611811}" type="datetimeFigureOut">
              <a:rPr lang="he-IL" smtClean="0"/>
              <a:t>כ"ו.אדר ב.תשע"ט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345272-F7C5-4762-91A8-2BD73866754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5.png"/><Relationship Id="rId2" Type="http://schemas.openxmlformats.org/officeDocument/2006/relationships/image" Target="../media/image2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9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70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0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Practical session no. 4</a:t>
            </a:r>
          </a:p>
          <a:p>
            <a:pPr algn="ctr"/>
            <a:r>
              <a:rPr lang="en-US" dirty="0"/>
              <a:t>Authentication protocols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758952"/>
            <a:ext cx="1037844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Computer &amp;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93517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nip Diagonal Corner Rectangle 11"/>
              <p:cNvSpPr/>
              <p:nvPr/>
            </p:nvSpPr>
            <p:spPr>
              <a:xfrm>
                <a:off x="7848600" y="1841500"/>
                <a:ext cx="4127500" cy="2044700"/>
              </a:xfrm>
              <a:prstGeom prst="snip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Explanation</a:t>
                </a:r>
                <a:r>
                  <a:rPr lang="en-US" dirty="0"/>
                  <a:t>:</a:t>
                </a:r>
              </a:p>
              <a:p>
                <a:pPr algn="ctr" rtl="0"/>
                <a:r>
                  <a:rPr lang="en-US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2. </a:t>
                </a:r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 responds with public key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𝑃𝑢𝑏𝑙𝑖𝑐</m:t>
                        </m:r>
                      </m:sup>
                    </m:sSubSup>
                    <m:r>
                      <a:rPr lang="en-US" altLang="he-IL" sz="1200" b="0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alongside B's identity, signed by the server for authentication purposes</a:t>
                </a:r>
              </a:p>
            </p:txBody>
          </p:sp>
        </mc:Choice>
        <mc:Fallback>
          <p:sp>
            <p:nvSpPr>
              <p:cNvPr id="12" name="Snip Diagonal Corner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41500"/>
                <a:ext cx="4127500" cy="2044700"/>
              </a:xfrm>
              <a:prstGeom prst="snip2Diag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1549"/>
                <a:ext cx="3845901" cy="48930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1549"/>
                <a:ext cx="3845901" cy="4893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09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nip Diagonal Corner Rectangle 11"/>
              <p:cNvSpPr/>
              <p:nvPr/>
            </p:nvSpPr>
            <p:spPr>
              <a:xfrm>
                <a:off x="7848600" y="1841500"/>
                <a:ext cx="4127500" cy="2044700"/>
              </a:xfrm>
              <a:prstGeom prst="snip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Explanation</a:t>
                </a:r>
                <a:r>
                  <a:rPr lang="en-US" dirty="0"/>
                  <a:t>:</a:t>
                </a:r>
              </a:p>
              <a:p>
                <a:pPr algn="ctr" rtl="0"/>
                <a:r>
                  <a:rPr lang="he-IL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 chooses a random nonce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) and sends it to B, encrypted by Bob’s public key</a:t>
                </a:r>
                <a:endParaRPr lang="he-I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Snip Diagonal Corner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41500"/>
                <a:ext cx="4127500" cy="2044700"/>
              </a:xfrm>
              <a:prstGeom prst="snip2Diag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0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9923266" y="1841500"/>
            <a:ext cx="2052833" cy="2286363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r>
              <a:rPr lang="en-US" dirty="0"/>
              <a:t>:</a:t>
            </a:r>
          </a:p>
          <a:p>
            <a:pPr algn="ctr" rtl="0"/>
            <a:r>
              <a:rPr lang="en-US" altLang="he-IL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4. B now knows A wants to communicate, so B requests A's public keys</a:t>
            </a:r>
            <a:endParaRPr lang="he-I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6509180" y="2803841"/>
            <a:ext cx="3383757" cy="1488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0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9923266" y="1841500"/>
            <a:ext cx="2052833" cy="2286363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r>
              <a:rPr lang="en-US" dirty="0"/>
              <a:t>:</a:t>
            </a:r>
          </a:p>
          <a:p>
            <a:pPr algn="ctr" rtl="0"/>
            <a:r>
              <a:rPr lang="en-US" altLang="he-IL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5. Server responds with Alice public key, signed with his own private key</a:t>
            </a:r>
            <a:endParaRPr lang="he-I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6509180" y="2803841"/>
            <a:ext cx="3383757" cy="1488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 flipV="1">
            <a:off x="6509180" y="3366180"/>
            <a:ext cx="3166043" cy="139258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𝑃𝑢𝑏𝑙𝑖𝑐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𝑃𝑟𝑖𝑣𝑎𝑡𝑒</m:t>
                          </m:r>
                        </m:sup>
                      </m:sSub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3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nip Diagonal Corner Rectangle 11"/>
              <p:cNvSpPr/>
              <p:nvPr/>
            </p:nvSpPr>
            <p:spPr>
              <a:xfrm>
                <a:off x="9923266" y="1841500"/>
                <a:ext cx="2052833" cy="2286363"/>
              </a:xfrm>
              <a:prstGeom prst="snip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Explanation</a:t>
                </a:r>
                <a:r>
                  <a:rPr lang="en-US" dirty="0"/>
                  <a:t>:</a:t>
                </a:r>
              </a:p>
              <a:p>
                <a:pPr algn="ctr" rtl="0"/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6. B chooses a random 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, and sends it to A along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200" b="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200" b="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he-IL" sz="1200" b="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he-IL" sz="1200" b="0" i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to prove ability to decrypt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200" b="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200" b="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he-IL" sz="120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</m:oMath>
                </a14:m>
                <a:endParaRPr lang="he-I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Snip Diagonal Corner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266" y="1841500"/>
                <a:ext cx="2052833" cy="2286363"/>
              </a:xfrm>
              <a:prstGeom prst="snip2Diag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6509180" y="2803841"/>
            <a:ext cx="3383757" cy="1488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 flipV="1">
            <a:off x="6509180" y="3366180"/>
            <a:ext cx="3166043" cy="139258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𝑃𝑢𝑏𝑙𝑖𝑐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𝑃𝑟𝑖𝑣𝑎𝑡𝑒</m:t>
                          </m:r>
                        </m:sup>
                      </m:sSub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2489199" y="5561109"/>
            <a:ext cx="7180332" cy="9378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32299" y="5163455"/>
                <a:ext cx="3141481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299" y="5163455"/>
                <a:ext cx="3141481" cy="444545"/>
              </a:xfrm>
              <a:prstGeom prst="rect">
                <a:avLst/>
              </a:prstGeom>
              <a:blipFill rotWithShape="0">
                <a:blip r:embed="rId1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37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nip Diagonal Corner Rectangle 11"/>
              <p:cNvSpPr/>
              <p:nvPr/>
            </p:nvSpPr>
            <p:spPr>
              <a:xfrm>
                <a:off x="9923266" y="1841500"/>
                <a:ext cx="2052833" cy="2286363"/>
              </a:xfrm>
              <a:prstGeom prst="snip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Explanation</a:t>
                </a:r>
                <a:r>
                  <a:rPr lang="en-US" dirty="0"/>
                  <a:t>:</a:t>
                </a:r>
              </a:p>
              <a:p>
                <a:pPr algn="ctr" rtl="0"/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7. A confirms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he-IL" sz="12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he-IL" sz="1200" b="0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to B, to prove ability to decrypt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120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he-IL" sz="120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he-IL" sz="120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he-IL" sz="1200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𝑝𝑟𝑖𝑣𝑎𝑡𝑒</m:t>
                        </m:r>
                      </m:sup>
                    </m:sSubSup>
                  </m:oMath>
                </a14:m>
                <a:endParaRPr lang="he-I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Snip Diagonal Corner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266" y="1841500"/>
                <a:ext cx="2052833" cy="2286363"/>
              </a:xfrm>
              <a:prstGeom prst="snip2Diag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65" y="4699545"/>
                <a:ext cx="2560897" cy="4445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6509180" y="2803841"/>
            <a:ext cx="3383757" cy="1488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 flipV="1">
            <a:off x="6509180" y="3366180"/>
            <a:ext cx="3166043" cy="139258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𝑃𝑢𝑏𝑙𝑖𝑐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𝑃𝑟𝑖𝑣𝑎𝑡𝑒</m:t>
                          </m:r>
                        </m:sup>
                      </m:sSub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2489199" y="5561109"/>
            <a:ext cx="7180332" cy="9378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11635" y="5163455"/>
                <a:ext cx="3062146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35" y="5163455"/>
                <a:ext cx="3062146" cy="444545"/>
              </a:xfrm>
              <a:prstGeom prst="rect">
                <a:avLst/>
              </a:prstGeom>
              <a:blipFill rotWithShape="0">
                <a:blip r:embed="rId1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2328365" y="6005654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46593" y="5649124"/>
                <a:ext cx="2664513" cy="44300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93" y="5649124"/>
                <a:ext cx="2664513" cy="443006"/>
              </a:xfrm>
              <a:prstGeom prst="rect">
                <a:avLst/>
              </a:prstGeom>
              <a:blipFill rotWithShape="0">
                <a:blip r:embed="rId1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9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protocol, A and B know each other's identities, shared a session key</a:t>
            </a:r>
          </a:p>
          <a:p>
            <a:pPr algn="ctr"/>
            <a:endParaRPr lang="he-I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3269" y="4558679"/>
            <a:ext cx="58805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this protocol vulnerable?</a:t>
            </a:r>
            <a:endParaRPr lang="he-I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תוצאת תמונה עבור ‪think clipart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439" y="3819398"/>
            <a:ext cx="2406393" cy="24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the protocol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89920" cy="1720426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sz="2800" dirty="0"/>
              <a:t> The protocol is vulnerable to a </a:t>
            </a:r>
            <a:r>
              <a:rPr lang="en-US" sz="2800" b="1" dirty="0"/>
              <a:t>Man in the Middle attack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dirty="0"/>
              <a:t>If Eve can persuade Alice to initiate a session with her, he can relay the messages to B and convince B that he is communicate with A</a:t>
            </a:r>
          </a:p>
          <a:p>
            <a:pPr algn="l" rtl="0">
              <a:buFont typeface="Wingdings" panose="05000000000000000000" pitchFamily="2" charset="2"/>
              <a:buChar char="q"/>
            </a:pPr>
            <a:endParaRPr lang="he-IL" sz="2800" b="1" dirty="0"/>
          </a:p>
        </p:txBody>
      </p:sp>
      <p:pic>
        <p:nvPicPr>
          <p:cNvPr id="16386" name="Picture 2" descr="תוצאת תמונה עבור ‪man in the middle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54" y="4323066"/>
            <a:ext cx="3319146" cy="19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3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MiM Attack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31981" y="5163455"/>
            <a:ext cx="2400318" cy="27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84210" y="4715936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210" y="4715936"/>
                <a:ext cx="2560897" cy="4445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6509180" y="2803841"/>
            <a:ext cx="3383757" cy="1488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7174147" y="3181513"/>
                <a:ext cx="220513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 flipV="1">
            <a:off x="6509180" y="3366180"/>
            <a:ext cx="3166043" cy="139258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𝑃𝑢𝑏𝑙𝑖𝑐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𝑃𝑟𝑖𝑣𝑎𝑡𝑒</m:t>
                          </m:r>
                        </m:sup>
                      </m:sSub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6500699" y="3741803"/>
                <a:ext cx="3400718" cy="3878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2328365" y="5649124"/>
            <a:ext cx="250393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9676" y="5211074"/>
                <a:ext cx="3062146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676" y="5211074"/>
                <a:ext cx="3062146" cy="4445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2328365" y="6092130"/>
            <a:ext cx="2503934" cy="7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80594" y="5675510"/>
                <a:ext cx="2664513" cy="44300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594" y="5675510"/>
                <a:ext cx="2664513" cy="443006"/>
              </a:xfrm>
              <a:prstGeom prst="rect">
                <a:avLst/>
              </a:prstGeom>
              <a:blipFill rotWithShape="0">
                <a:blip r:embed="rId1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822" y="4668993"/>
            <a:ext cx="1157805" cy="1622964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6738194" y="5163455"/>
            <a:ext cx="2400318" cy="27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90423" y="4715936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23" y="4715936"/>
                <a:ext cx="2560897" cy="4445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6634578" y="5649124"/>
            <a:ext cx="250393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34578" y="6092130"/>
            <a:ext cx="2503934" cy="7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20945" y="5665986"/>
                <a:ext cx="3120052" cy="44300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945" y="5665986"/>
                <a:ext cx="3120052" cy="443006"/>
              </a:xfrm>
              <a:prstGeom prst="rect">
                <a:avLst/>
              </a:prstGeom>
              <a:blipFill rotWithShape="0">
                <a:blip r:embed="rId1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8850" y="5175385"/>
                <a:ext cx="3062146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850" y="5175385"/>
                <a:ext cx="3062146" cy="4445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nip Diagonal Corner Rectangle 35"/>
              <p:cNvSpPr/>
              <p:nvPr/>
            </p:nvSpPr>
            <p:spPr>
              <a:xfrm>
                <a:off x="9351320" y="1841501"/>
                <a:ext cx="2624779" cy="1638300"/>
              </a:xfrm>
              <a:prstGeom prst="snip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 the end of the attack, Bob falsely believes that Alice is communicating with him,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are known only to A and B</a:t>
                </a:r>
                <a:endParaRPr lang="he-IL" sz="14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Snip Diagonal Corner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320" y="1841501"/>
                <a:ext cx="2624779" cy="1638300"/>
              </a:xfrm>
              <a:prstGeom prst="snip2Diag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4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8" grpId="0"/>
      <p:bldP spid="20" grpId="0"/>
      <p:bldP spid="22" grpId="0"/>
      <p:bldP spid="24" grpId="0"/>
      <p:bldP spid="26" grpId="0"/>
      <p:bldP spid="31" grpId="0"/>
      <p:bldP spid="34" grpId="0"/>
      <p:bldP spid="35" grpId="0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required…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dirty="0"/>
              <a:t> Inclusion of the responder’s identity at step 6</a:t>
            </a:r>
            <a:endParaRPr lang="he-IL" dirty="0"/>
          </a:p>
        </p:txBody>
      </p:sp>
      <p:pic>
        <p:nvPicPr>
          <p:cNvPr id="4" name="Picture 2" descr="תוצאת תמונה עבור ‪girl clipar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47557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380062"/>
            <a:ext cx="1195388" cy="1624773"/>
          </a:xfrm>
          <a:prstGeom prst="rect">
            <a:avLst/>
          </a:prstGeom>
        </p:spPr>
      </p:pic>
      <p:pic>
        <p:nvPicPr>
          <p:cNvPr id="6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77" y="2449985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032000" y="290195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20121730">
                <a:off x="2650557" y="330866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30866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2328365" y="340907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20121730">
                <a:off x="1854643" y="373840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𝑃𝑢𝑏𝑙𝑖𝑐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𝑃𝑟𝑖𝑣𝑎𝑡𝑒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738402"/>
                <a:ext cx="3845901" cy="486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431981" y="519244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55665" y="4794795"/>
                <a:ext cx="2560897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65" y="4794795"/>
                <a:ext cx="2560897" cy="444545"/>
              </a:xfrm>
              <a:prstGeom prst="rect">
                <a:avLst/>
              </a:prstGeom>
              <a:blipFill rotWithShape="0"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 flipV="1">
            <a:off x="6509180" y="2899091"/>
            <a:ext cx="3383757" cy="1488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431184">
                <a:off x="7174147" y="3276763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7174147" y="3276763"/>
                <a:ext cx="220513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6509180" y="3461430"/>
            <a:ext cx="3166043" cy="139258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431184">
                <a:off x="6500699" y="3837053"/>
                <a:ext cx="3400718" cy="3878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𝑃𝑢𝑏𝑙𝑖𝑐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𝑃𝑟𝑖𝑣𝑎𝑡𝑒</m:t>
                          </m:r>
                        </m:sup>
                      </m:sSub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1184">
                <a:off x="6500699" y="3837053"/>
                <a:ext cx="3400718" cy="3878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489199" y="5656359"/>
            <a:ext cx="7180332" cy="9378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5258705"/>
                <a:ext cx="3249381" cy="44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258705"/>
                <a:ext cx="3249381" cy="444545"/>
              </a:xfrm>
              <a:prstGeom prst="rect">
                <a:avLst/>
              </a:prstGeom>
              <a:blipFill rotWithShape="0">
                <a:blip r:embed="rId10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328365" y="6100904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46593" y="5744374"/>
                <a:ext cx="2664513" cy="44300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𝑃𝑢𝑏𝑙𝑖𝑐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93" y="5744374"/>
                <a:ext cx="2664513" cy="443006"/>
              </a:xfrm>
              <a:prstGeom prst="rect">
                <a:avLst/>
              </a:prstGeom>
              <a:blipFill rotWithShape="0">
                <a:blip r:embed="rId1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3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Protocol – what is it?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20020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/>
              <a:t> A communications protocol, which specifically designed to transfer authentication data between two entities. 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/>
              <a:t> It allows to authenticate two entities</a:t>
            </a:r>
          </a:p>
          <a:p>
            <a:pPr lvl="1" algn="l" rtl="0">
              <a:buFont typeface="Wingdings" panose="05000000000000000000" pitchFamily="2" charset="2"/>
              <a:buChar char="q"/>
            </a:pPr>
            <a:r>
              <a:rPr lang="en-US" sz="2200" dirty="0"/>
              <a:t>One way authentication</a:t>
            </a:r>
          </a:p>
          <a:p>
            <a:pPr lvl="1" algn="l" rtl="0">
              <a:buFont typeface="Wingdings" panose="05000000000000000000" pitchFamily="2" charset="2"/>
              <a:buChar char="q"/>
            </a:pPr>
            <a:r>
              <a:rPr lang="en-US" sz="2200" dirty="0"/>
              <a:t>Two way authentication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/>
              <a:t> Most important layer of protection needed for secure communication within computer networks</a:t>
            </a:r>
            <a:endParaRPr lang="he-IL" sz="2400" dirty="0"/>
          </a:p>
        </p:txBody>
      </p:sp>
      <p:pic>
        <p:nvPicPr>
          <p:cNvPr id="1026" name="Picture 2" descr="תוצאת תמונה עבור ‪authentication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67" y="4265136"/>
            <a:ext cx="1698625" cy="18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28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100" y="1905000"/>
            <a:ext cx="3200400" cy="1115059"/>
          </a:xfrm>
        </p:spPr>
        <p:txBody>
          <a:bodyPr/>
          <a:lstStyle/>
          <a:p>
            <a:r>
              <a:rPr lang="en-US" dirty="0"/>
              <a:t>Authentication Protocols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9600" y="1905000"/>
            <a:ext cx="7658100" cy="3766820"/>
          </a:xfrm>
        </p:spPr>
        <p:txBody>
          <a:bodyPr>
            <a:noAutofit/>
          </a:bodyPr>
          <a:lstStyle/>
          <a:p>
            <a:pPr algn="ctr" rtl="0"/>
            <a:r>
              <a:rPr lang="en-US" sz="6000" dirty="0"/>
              <a:t>Needham – Schroder Protocol </a:t>
            </a:r>
            <a:br>
              <a:rPr lang="en-US" sz="6000" dirty="0"/>
            </a:br>
            <a:r>
              <a:rPr lang="en-US" sz="6000" dirty="0"/>
              <a:t>(Roger Needham, Michael Schroeder)</a:t>
            </a:r>
            <a:endParaRPr lang="he-IL" sz="60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6050" y="3909061"/>
            <a:ext cx="4273550" cy="111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rtl="0">
              <a:buAutoNum type="arabicPeriod"/>
            </a:pPr>
            <a:r>
              <a:rPr lang="en-US" sz="3200" dirty="0"/>
              <a:t>Public-Key protocol</a:t>
            </a:r>
          </a:p>
          <a:p>
            <a:pPr marL="514350" indent="-514350" rtl="0">
              <a:buFontTx/>
              <a:buAutoNum type="arabicPeriod"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 protocol</a:t>
            </a:r>
          </a:p>
        </p:txBody>
      </p:sp>
    </p:spTree>
    <p:extLst>
      <p:ext uri="{BB962C8B-B14F-4D97-AF65-F5344CB8AC3E}">
        <p14:creationId xmlns:p14="http://schemas.microsoft.com/office/powerpoint/2010/main" val="35815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NS Symmetric Key protocol - Annotations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33420" cy="4023360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b="1" u="sng" dirty="0"/>
              <a:t>Nonce:</a:t>
            </a:r>
            <a:r>
              <a:rPr lang="en-US" dirty="0"/>
              <a:t> an arbitrary number that may be used once. Often used as pseudo-random number issued in an authentication protocol to ensure that old communication cannot be reused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Alice initiates the communication to Bob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S is a server trusted by both party – A.K.A Key Distribution Center (KDC)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/>
              <a:t>We assume that the server  S have a symmetric key with all the entities in the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22" y="1845734"/>
            <a:ext cx="7702678" cy="39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4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Symmetric key 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7848600" y="1841500"/>
            <a:ext cx="4127500" cy="2044700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r>
              <a:rPr lang="en-US" dirty="0"/>
              <a:t>:</a:t>
            </a:r>
          </a:p>
          <a:p>
            <a:pPr algn="ctr" rtl="0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Alice sends a message to the server identifying herself and Bob, telling the server she wants to communicate with Bob.</a:t>
            </a:r>
            <a:endParaRPr lang="he-I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12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Symmetric key 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nip Diagonal Corner Rectangle 11"/>
              <p:cNvSpPr/>
              <p:nvPr/>
            </p:nvSpPr>
            <p:spPr>
              <a:xfrm>
                <a:off x="7848600" y="1841500"/>
                <a:ext cx="4127500" cy="2443312"/>
              </a:xfrm>
              <a:prstGeom prst="snip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Explanation</a:t>
                </a:r>
                <a:r>
                  <a:rPr lang="en-US" dirty="0"/>
                  <a:t>:</a:t>
                </a:r>
              </a:p>
              <a:p>
                <a:pPr algn="ctr" rtl="0"/>
                <a:r>
                  <a:rPr lang="en-US" sz="12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2.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server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generates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altLang="he-IL" sz="14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4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he-IL" sz="14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and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sends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back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to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Alice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a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copy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encrypted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under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altLang="he-IL" sz="14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4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he-IL" sz="14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𝐵𝑆</m:t>
                        </m:r>
                      </m:sub>
                    </m:sSub>
                  </m:oMath>
                </a14:m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for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Alice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to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forward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to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Bob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and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also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a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copy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for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Alice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.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Since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Alice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may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be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requesting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keys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for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several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different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people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,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nonce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assures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Alice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that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message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is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fresh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and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that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server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is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replying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to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that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particular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message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and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inclusion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of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Bob's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name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tells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Alice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who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she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is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to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share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this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key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he-IL" altLang="he-IL" sz="1400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with</a:t>
                </a:r>
                <a:r>
                  <a:rPr lang="he-IL" altLang="he-IL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.</a:t>
                </a:r>
                <a:r>
                  <a:rPr kumimoji="0" lang="he-IL" altLang="he-IL" sz="11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he-IL" altLang="he-IL" sz="14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  <a:p>
                <a:pPr algn="ctr" rtl="0"/>
                <a:endParaRPr lang="he-I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Snip Diagonal Corner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41500"/>
                <a:ext cx="4127500" cy="2443312"/>
              </a:xfrm>
              <a:prstGeom prst="snip2DiagRect">
                <a:avLst/>
              </a:prstGeom>
              <a:blipFill>
                <a:blip r:embed="rId5"/>
                <a:stretch>
                  <a:fillRect t="-3608" b="-6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𝐵𝑆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27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Symmetric key 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7848600" y="1841500"/>
            <a:ext cx="4127500" cy="2044700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r>
              <a:rPr lang="en-US" dirty="0"/>
              <a:t>:</a:t>
            </a:r>
          </a:p>
          <a:p>
            <a:pPr algn="ctr" rtl="0"/>
            <a:r>
              <a:rPr lang="he-IL" altLang="he-IL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he-IL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he-IL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Alice forwards the key to Bob who can decrypt it with the key he shares with the server, thus authenticating the data.</a:t>
            </a:r>
            <a:endParaRPr lang="he-I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𝐵𝑆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72141" y="4749238"/>
                <a:ext cx="2387901" cy="3948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41" y="4749238"/>
                <a:ext cx="2387901" cy="394852"/>
              </a:xfrm>
              <a:prstGeom prst="rect">
                <a:avLst/>
              </a:prstGeom>
              <a:blipFill rotWithShape="0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12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Symmetric key 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nip Diagonal Corner Rectangle 11"/>
              <p:cNvSpPr/>
              <p:nvPr/>
            </p:nvSpPr>
            <p:spPr>
              <a:xfrm>
                <a:off x="7848600" y="1841500"/>
                <a:ext cx="4127500" cy="2044700"/>
              </a:xfrm>
              <a:prstGeom prst="snip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Explanation</a:t>
                </a:r>
                <a:r>
                  <a:rPr lang="en-US" dirty="0"/>
                  <a:t>:</a:t>
                </a:r>
              </a:p>
              <a:p>
                <a:pPr algn="ctr" rtl="0"/>
                <a:r>
                  <a:rPr lang="en-US" altLang="he-IL" sz="1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4. Bob sends Alice a nonce encrypted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6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6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he-IL" sz="1600" b="0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to show that he has the key</a:t>
                </a:r>
                <a:endParaRPr lang="he-IL" sz="1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Snip Diagonal Corner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41500"/>
                <a:ext cx="4127500" cy="2044700"/>
              </a:xfrm>
              <a:prstGeom prst="snip2Diag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𝐵𝑆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72142" y="4749238"/>
                <a:ext cx="2374746" cy="3948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42" y="4749238"/>
                <a:ext cx="2374746" cy="394852"/>
              </a:xfrm>
              <a:prstGeom prst="rect">
                <a:avLst/>
              </a:prstGeom>
              <a:blipFill rotWithShape="0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444114" y="5521241"/>
            <a:ext cx="7180332" cy="9378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87094" y="5170027"/>
                <a:ext cx="2308192" cy="3931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94" y="5170027"/>
                <a:ext cx="2308192" cy="393121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4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Symmetric key 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7848600" y="1841500"/>
            <a:ext cx="4127500" cy="2044700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r>
              <a:rPr lang="en-US" dirty="0"/>
              <a:t>:</a:t>
            </a:r>
          </a:p>
          <a:p>
            <a:pPr algn="ctr" rtl="0"/>
            <a:r>
              <a:rPr lang="en-US" altLang="he-IL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Alice performs a simple operation on the nonce, re-encrypt it and sends it back verifying that she is still alive and that she holds the key</a:t>
            </a:r>
            <a:endParaRPr lang="he-IL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𝐵𝑆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43152"/>
                <a:ext cx="3845901" cy="486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 descr="{K_{{AB}}}"/>
          <p:cNvSpPr>
            <a:spLocks noChangeAspect="1" noChangeArrowheads="1"/>
          </p:cNvSpPr>
          <p:nvPr/>
        </p:nvSpPr>
        <p:spPr bwMode="auto">
          <a:xfrm>
            <a:off x="1362075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6" name="AutoShape 6" descr="{K_{{BS}}}"/>
          <p:cNvSpPr>
            <a:spLocks noChangeAspect="1" noChangeArrowheads="1"/>
          </p:cNvSpPr>
          <p:nvPr/>
        </p:nvSpPr>
        <p:spPr bwMode="auto">
          <a:xfrm>
            <a:off x="4217988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72142" y="4749238"/>
                <a:ext cx="2374746" cy="3948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42" y="4749238"/>
                <a:ext cx="2374746" cy="394852"/>
              </a:xfrm>
              <a:prstGeom prst="rect">
                <a:avLst/>
              </a:prstGeom>
              <a:blipFill rotWithShape="0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444114" y="5521241"/>
            <a:ext cx="7180332" cy="9378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87094" y="5170027"/>
                <a:ext cx="2308192" cy="3931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94" y="5170027"/>
                <a:ext cx="2308192" cy="393121"/>
              </a:xfrm>
              <a:prstGeom prst="rect">
                <a:avLst/>
              </a:prstGeom>
              <a:blipFill rotWithShape="0"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431981" y="5951597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20540" y="5615024"/>
                <a:ext cx="2374746" cy="3948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40" y="5615024"/>
                <a:ext cx="2374746" cy="394852"/>
              </a:xfrm>
              <a:prstGeom prst="rect">
                <a:avLst/>
              </a:prstGeom>
              <a:blipFill rotWithShape="0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76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6960" y="2702011"/>
            <a:ext cx="58805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Does this protocol vulnerable?</a:t>
            </a:r>
            <a:endParaRPr lang="he-IL" sz="3600" dirty="0"/>
          </a:p>
        </p:txBody>
      </p:sp>
      <p:pic>
        <p:nvPicPr>
          <p:cNvPr id="7170" name="Picture 2" descr="תוצאת תמונה עבור ‪think clipart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764" y="3657385"/>
            <a:ext cx="2406393" cy="24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59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95" y="3402227"/>
            <a:ext cx="7090211" cy="2828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the protocol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89920" cy="1720426"/>
              </a:xfrm>
            </p:spPr>
            <p:txBody>
              <a:bodyPr>
                <a:normAutofit fontScale="92500"/>
              </a:bodyPr>
              <a:lstStyle/>
              <a:p>
                <a:pPr algn="l" rtl="0">
                  <a:buFont typeface="Wingdings" panose="05000000000000000000" pitchFamily="2" charset="2"/>
                  <a:buChar char="q"/>
                </a:pPr>
                <a:r>
                  <a:rPr lang="en-US" dirty="0"/>
                  <a:t> The protocol is vulnerable to a </a:t>
                </a:r>
                <a:r>
                  <a:rPr lang="en-US" b="1" dirty="0"/>
                  <a:t>replay attack</a:t>
                </a:r>
              </a:p>
              <a:p>
                <a:pPr algn="l" rtl="0">
                  <a:buFont typeface="Wingdings" panose="05000000000000000000" pitchFamily="2" charset="2"/>
                  <a:buChar char="q"/>
                </a:pPr>
                <a:r>
                  <a:rPr lang="en-US" b="1" dirty="0"/>
                  <a:t> </a:t>
                </a:r>
                <a:r>
                  <a:rPr lang="en-US" dirty="0"/>
                  <a:t>If an attacker uses an older, compromised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he can replay the message at step 3 towards Bob</a:t>
                </a:r>
              </a:p>
              <a:p>
                <a:pPr algn="l" rtl="0">
                  <a:buFont typeface="Wingdings" panose="05000000000000000000" pitchFamily="2" charset="2"/>
                  <a:buChar char="q"/>
                </a:pPr>
                <a:r>
                  <a:rPr lang="en-US" b="1" dirty="0"/>
                  <a:t> </a:t>
                </a:r>
                <a:r>
                  <a:rPr lang="en-US" dirty="0"/>
                  <a:t>When Bob will receive the message he will accept it, being unable to tell that the key is not fresh</a:t>
                </a:r>
              </a:p>
              <a:p>
                <a:pPr algn="l" rtl="0">
                  <a:buFont typeface="Wingdings" panose="05000000000000000000" pitchFamily="2" charset="2"/>
                  <a:buChar char="q"/>
                </a:pPr>
                <a:r>
                  <a:rPr lang="en-US" dirty="0"/>
                  <a:t> Attack should be able to intercept handshake at step 4, than can impersonate Alice’s response</a:t>
                </a:r>
              </a:p>
              <a:p>
                <a:pPr algn="l" rtl="0">
                  <a:buFont typeface="Wingdings" panose="05000000000000000000" pitchFamily="2" charset="2"/>
                  <a:buChar char="q"/>
                </a:pPr>
                <a:endParaRPr lang="he-I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89920" cy="1720426"/>
              </a:xfrm>
              <a:blipFill rotWithShape="0">
                <a:blip r:embed="rId3"/>
                <a:stretch>
                  <a:fillRect l="-1243" t="-3546" b="-31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93492" y="5231027"/>
            <a:ext cx="1383957" cy="23889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18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required…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dirty="0"/>
              <a:t> Inclusion of a timestamp (TS)</a:t>
            </a:r>
            <a:endParaRPr lang="he-IL" dirty="0"/>
          </a:p>
        </p:txBody>
      </p:sp>
      <p:pic>
        <p:nvPicPr>
          <p:cNvPr id="4" name="Picture 2" descr="תוצאת תמונה עבור ‪girl clipar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6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2328365" y="3313820"/>
            <a:ext cx="3266739" cy="149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20121730">
                <a:off x="1854643" y="3665017"/>
                <a:ext cx="3845901" cy="4423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𝑇𝑆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𝐵𝑆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1854643" y="3665017"/>
                <a:ext cx="3845901" cy="442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431981" y="5097199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33645" y="4682436"/>
                <a:ext cx="2890409" cy="3948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AB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TS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45" y="4682436"/>
                <a:ext cx="2890409" cy="394852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444114" y="5521241"/>
            <a:ext cx="7180332" cy="9378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87094" y="5170027"/>
                <a:ext cx="2308192" cy="3931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94" y="5170027"/>
                <a:ext cx="2308192" cy="393121"/>
              </a:xfrm>
              <a:prstGeom prst="rect">
                <a:avLst/>
              </a:prstGeom>
              <a:blipFill rotWithShape="0"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431981" y="5951597"/>
            <a:ext cx="7180332" cy="9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20540" y="5615024"/>
                <a:ext cx="2374746" cy="3948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40" y="5615024"/>
                <a:ext cx="2374746" cy="394852"/>
              </a:xfrm>
              <a:prstGeom prst="rect">
                <a:avLst/>
              </a:prstGeom>
              <a:blipFill rotWithShape="0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nip Diagonal Corner Rectangle 16"/>
          <p:cNvSpPr/>
          <p:nvPr/>
        </p:nvSpPr>
        <p:spPr>
          <a:xfrm>
            <a:off x="7848600" y="1841500"/>
            <a:ext cx="4127500" cy="2044700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r>
              <a:rPr lang="en-US" dirty="0"/>
              <a:t>:</a:t>
            </a:r>
          </a:p>
          <a:p>
            <a:pPr algn="ctr" rtl="0"/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 is a timestamp that assures Alice and Bob that the session key has only just been generated. Thus, both Alice and Bob knows that the Server created a freshly session key.</a:t>
            </a:r>
          </a:p>
          <a:p>
            <a:pPr algn="ctr" rtl="0"/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Replay attack will be failed at step 3 due to Bob checking for untimely session key</a:t>
            </a:r>
            <a:endParaRPr lang="he-IL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2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 – Schroder protocol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sz="2800" dirty="0"/>
              <a:t> A key transport protocols intended for use over an insecure network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800" dirty="0"/>
              <a:t>Developed by Roger Needham and Michael Schroeder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600" dirty="0"/>
              <a:t>A successful execution of the protocol aims to provide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u="sng" dirty="0"/>
              <a:t>Authentication:</a:t>
            </a:r>
            <a:r>
              <a:rPr lang="en-US" sz="2400" dirty="0"/>
              <a:t> two way authentication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u="sng" dirty="0"/>
              <a:t>Confidentiality:</a:t>
            </a:r>
            <a:r>
              <a:rPr lang="en-US" sz="2400" dirty="0"/>
              <a:t> a secret (symmetric) session-key between the two entities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800" dirty="0"/>
              <a:t>Two architectures: 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600" dirty="0"/>
              <a:t>Symmetric Key Protocol 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600" dirty="0"/>
              <a:t>Public Key Protocol</a:t>
            </a:r>
          </a:p>
        </p:txBody>
      </p:sp>
    </p:spTree>
    <p:extLst>
      <p:ext uri="{BB962C8B-B14F-4D97-AF65-F5344CB8AC3E}">
        <p14:creationId xmlns:p14="http://schemas.microsoft.com/office/powerpoint/2010/main" val="2259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Actors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751386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31" y="4703629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73" y="2656011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3C69B-7133-5E49-A7A0-6717A84AEBB9}"/>
              </a:ext>
            </a:extLst>
          </p:cNvPr>
          <p:cNvSpPr txBox="1"/>
          <p:nvPr/>
        </p:nvSpPr>
        <p:spPr>
          <a:xfrm>
            <a:off x="1378742" y="4351276"/>
            <a:ext cx="68961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C8370-DF8D-7940-AC2C-70B4E4D3F3EE}"/>
              </a:ext>
            </a:extLst>
          </p:cNvPr>
          <p:cNvSpPr txBox="1"/>
          <p:nvPr/>
        </p:nvSpPr>
        <p:spPr>
          <a:xfrm>
            <a:off x="9773909" y="4222508"/>
            <a:ext cx="59343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BED56-B76B-B144-9CAB-C2C4E6F10025}"/>
              </a:ext>
            </a:extLst>
          </p:cNvPr>
          <p:cNvSpPr txBox="1"/>
          <p:nvPr/>
        </p:nvSpPr>
        <p:spPr>
          <a:xfrm>
            <a:off x="5066046" y="2202178"/>
            <a:ext cx="169065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Trusted Server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EBE1CEF8-DF1E-5E46-ACD5-D4E60F830E89}"/>
              </a:ext>
            </a:extLst>
          </p:cNvPr>
          <p:cNvSpPr/>
          <p:nvPr/>
        </p:nvSpPr>
        <p:spPr>
          <a:xfrm>
            <a:off x="8169506" y="1904513"/>
            <a:ext cx="3927242" cy="1624773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wish to initiate a </a:t>
            </a:r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</a:t>
            </a: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authenticate </a:t>
            </a: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with Bob</a:t>
            </a:r>
            <a:endParaRPr lang="he-IL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 so, Alice use a server trusted by both Alice and Bob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Alice, Bob, and the trusted server can all communicate with each other.</a:t>
            </a:r>
            <a:endParaRPr lang="he-IL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8688D4-6F8D-144C-9BDD-3E528CC7F496}"/>
              </a:ext>
            </a:extLst>
          </p:cNvPr>
          <p:cNvCxnSpPr>
            <a:cxnSpLocks/>
            <a:stCxn id="2050" idx="3"/>
            <a:endCxn id="2060" idx="1"/>
          </p:cNvCxnSpPr>
          <p:nvPr/>
        </p:nvCxnSpPr>
        <p:spPr>
          <a:xfrm flipV="1">
            <a:off x="2349817" y="3329111"/>
            <a:ext cx="3059256" cy="2186905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B3F37-D31E-EA48-8607-E747F7878BBF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>
            <a:off x="6413675" y="3329111"/>
            <a:ext cx="3059256" cy="2186905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1C5D33-C96A-0A46-B625-3813FA626B06}"/>
              </a:ext>
            </a:extLst>
          </p:cNvPr>
          <p:cNvCxnSpPr>
            <a:cxnSpLocks/>
            <a:stCxn id="2050" idx="3"/>
            <a:endCxn id="7" idx="1"/>
          </p:cNvCxnSpPr>
          <p:nvPr/>
        </p:nvCxnSpPr>
        <p:spPr>
          <a:xfrm>
            <a:off x="2349817" y="5516016"/>
            <a:ext cx="7123114" cy="0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Actors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751386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31" y="4703629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73" y="2656011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3C69B-7133-5E49-A7A0-6717A84AEBB9}"/>
              </a:ext>
            </a:extLst>
          </p:cNvPr>
          <p:cNvSpPr txBox="1"/>
          <p:nvPr/>
        </p:nvSpPr>
        <p:spPr>
          <a:xfrm>
            <a:off x="1378742" y="4351276"/>
            <a:ext cx="68961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C8370-DF8D-7940-AC2C-70B4E4D3F3EE}"/>
              </a:ext>
            </a:extLst>
          </p:cNvPr>
          <p:cNvSpPr txBox="1"/>
          <p:nvPr/>
        </p:nvSpPr>
        <p:spPr>
          <a:xfrm>
            <a:off x="9773909" y="4222508"/>
            <a:ext cx="59343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BED56-B76B-B144-9CAB-C2C4E6F10025}"/>
              </a:ext>
            </a:extLst>
          </p:cNvPr>
          <p:cNvSpPr txBox="1"/>
          <p:nvPr/>
        </p:nvSpPr>
        <p:spPr>
          <a:xfrm>
            <a:off x="5066046" y="2202178"/>
            <a:ext cx="169065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Trusted Server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EBE1CEF8-DF1E-5E46-ACD5-D4E60F830E89}"/>
              </a:ext>
            </a:extLst>
          </p:cNvPr>
          <p:cNvSpPr/>
          <p:nvPr/>
        </p:nvSpPr>
        <p:spPr>
          <a:xfrm>
            <a:off x="8184070" y="1804920"/>
            <a:ext cx="3927242" cy="2613915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 represents a malicious actor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 can intercept (stop/modify) all system communication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– Server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– Bob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 – Server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 cannot read encrypted data; break symmetric or asymmetric encryptions/signatures; and predict large random numbers.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8688D4-6F8D-144C-9BDD-3E528CC7F496}"/>
              </a:ext>
            </a:extLst>
          </p:cNvPr>
          <p:cNvCxnSpPr>
            <a:cxnSpLocks/>
            <a:stCxn id="2050" idx="3"/>
            <a:endCxn id="2060" idx="1"/>
          </p:cNvCxnSpPr>
          <p:nvPr/>
        </p:nvCxnSpPr>
        <p:spPr>
          <a:xfrm flipV="1">
            <a:off x="2349817" y="3329111"/>
            <a:ext cx="3059256" cy="2186905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B3F37-D31E-EA48-8607-E747F7878BBF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>
            <a:off x="6413675" y="3329111"/>
            <a:ext cx="3059256" cy="2186905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1C5D33-C96A-0A46-B625-3813FA626B06}"/>
              </a:ext>
            </a:extLst>
          </p:cNvPr>
          <p:cNvCxnSpPr>
            <a:cxnSpLocks/>
            <a:stCxn id="2050" idx="3"/>
            <a:endCxn id="7" idx="1"/>
          </p:cNvCxnSpPr>
          <p:nvPr/>
        </p:nvCxnSpPr>
        <p:spPr>
          <a:xfrm>
            <a:off x="2349817" y="5516016"/>
            <a:ext cx="7123114" cy="0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9F785E7-093A-7940-B1E0-6602041A2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985" y="3667789"/>
            <a:ext cx="878486" cy="1231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1CECD-8CA7-D546-B4BA-B3AB409741C2}"/>
              </a:ext>
            </a:extLst>
          </p:cNvPr>
          <p:cNvSpPr txBox="1"/>
          <p:nvPr/>
        </p:nvSpPr>
        <p:spPr>
          <a:xfrm>
            <a:off x="3692813" y="3198816"/>
            <a:ext cx="5448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D49866-37EE-C843-A6E9-6ED0DD44F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31" y="5086655"/>
            <a:ext cx="878486" cy="12314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A8B41D-07E6-2B45-9F78-F1AC3F811404}"/>
              </a:ext>
            </a:extLst>
          </p:cNvPr>
          <p:cNvSpPr txBox="1"/>
          <p:nvPr/>
        </p:nvSpPr>
        <p:spPr>
          <a:xfrm>
            <a:off x="5638959" y="4617682"/>
            <a:ext cx="5448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3B477E-A6CA-9F4B-A6E3-BF2AF53D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960" y="3667789"/>
            <a:ext cx="878486" cy="1231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1A7DB3-7794-594F-AF5D-4BC80F68FBC0}"/>
              </a:ext>
            </a:extLst>
          </p:cNvPr>
          <p:cNvSpPr txBox="1"/>
          <p:nvPr/>
        </p:nvSpPr>
        <p:spPr>
          <a:xfrm>
            <a:off x="7434788" y="3198816"/>
            <a:ext cx="5448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29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Actors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751386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931" y="4703629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73" y="2656011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3C69B-7133-5E49-A7A0-6717A84AEBB9}"/>
              </a:ext>
            </a:extLst>
          </p:cNvPr>
          <p:cNvSpPr txBox="1"/>
          <p:nvPr/>
        </p:nvSpPr>
        <p:spPr>
          <a:xfrm>
            <a:off x="1378742" y="4351276"/>
            <a:ext cx="68961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C8370-DF8D-7940-AC2C-70B4E4D3F3EE}"/>
              </a:ext>
            </a:extLst>
          </p:cNvPr>
          <p:cNvSpPr txBox="1"/>
          <p:nvPr/>
        </p:nvSpPr>
        <p:spPr>
          <a:xfrm>
            <a:off x="9773909" y="4222508"/>
            <a:ext cx="59343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BED56-B76B-B144-9CAB-C2C4E6F10025}"/>
              </a:ext>
            </a:extLst>
          </p:cNvPr>
          <p:cNvSpPr txBox="1"/>
          <p:nvPr/>
        </p:nvSpPr>
        <p:spPr>
          <a:xfrm>
            <a:off x="5066046" y="2202178"/>
            <a:ext cx="169065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Trusted Server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EBE1CEF8-DF1E-5E46-ACD5-D4E60F830E89}"/>
              </a:ext>
            </a:extLst>
          </p:cNvPr>
          <p:cNvSpPr/>
          <p:nvPr/>
        </p:nvSpPr>
        <p:spPr>
          <a:xfrm>
            <a:off x="8146446" y="1817469"/>
            <a:ext cx="3927242" cy="1592654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objectives of Eve are either: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the encrypted communication between Alice and Bob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Authenticate as Alice/Bob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8688D4-6F8D-144C-9BDD-3E528CC7F496}"/>
              </a:ext>
            </a:extLst>
          </p:cNvPr>
          <p:cNvCxnSpPr>
            <a:cxnSpLocks/>
            <a:stCxn id="2050" idx="3"/>
            <a:endCxn id="2060" idx="1"/>
          </p:cNvCxnSpPr>
          <p:nvPr/>
        </p:nvCxnSpPr>
        <p:spPr>
          <a:xfrm flipV="1">
            <a:off x="2349817" y="3329111"/>
            <a:ext cx="3059256" cy="2186905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B3F37-D31E-EA48-8607-E747F7878BBF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>
            <a:off x="6413675" y="3329111"/>
            <a:ext cx="3059256" cy="2186905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1C5D33-C96A-0A46-B625-3813FA626B06}"/>
              </a:ext>
            </a:extLst>
          </p:cNvPr>
          <p:cNvCxnSpPr>
            <a:cxnSpLocks/>
            <a:stCxn id="2050" idx="3"/>
            <a:endCxn id="7" idx="1"/>
          </p:cNvCxnSpPr>
          <p:nvPr/>
        </p:nvCxnSpPr>
        <p:spPr>
          <a:xfrm>
            <a:off x="2349817" y="5516016"/>
            <a:ext cx="7123114" cy="0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9F785E7-093A-7940-B1E0-6602041A2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985" y="3667789"/>
            <a:ext cx="878486" cy="1231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1CECD-8CA7-D546-B4BA-B3AB409741C2}"/>
              </a:ext>
            </a:extLst>
          </p:cNvPr>
          <p:cNvSpPr txBox="1"/>
          <p:nvPr/>
        </p:nvSpPr>
        <p:spPr>
          <a:xfrm>
            <a:off x="3692813" y="3198816"/>
            <a:ext cx="5448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D49866-37EE-C843-A6E9-6ED0DD44F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31" y="5086655"/>
            <a:ext cx="878486" cy="12314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A8B41D-07E6-2B45-9F78-F1AC3F811404}"/>
              </a:ext>
            </a:extLst>
          </p:cNvPr>
          <p:cNvSpPr txBox="1"/>
          <p:nvPr/>
        </p:nvSpPr>
        <p:spPr>
          <a:xfrm>
            <a:off x="5638959" y="4617682"/>
            <a:ext cx="5448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3B477E-A6CA-9F4B-A6E3-BF2AF53D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960" y="3667789"/>
            <a:ext cx="878486" cy="1231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1A7DB3-7794-594F-AF5D-4BC80F68FBC0}"/>
              </a:ext>
            </a:extLst>
          </p:cNvPr>
          <p:cNvSpPr txBox="1"/>
          <p:nvPr/>
        </p:nvSpPr>
        <p:spPr>
          <a:xfrm>
            <a:off x="7434788" y="3198816"/>
            <a:ext cx="5448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</a:t>
            </a: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0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100" y="1905000"/>
            <a:ext cx="3200400" cy="1115059"/>
          </a:xfrm>
        </p:spPr>
        <p:txBody>
          <a:bodyPr/>
          <a:lstStyle/>
          <a:p>
            <a:r>
              <a:rPr lang="en-US" dirty="0"/>
              <a:t>Authentication Protocols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9600" y="1905000"/>
            <a:ext cx="7658100" cy="3766820"/>
          </a:xfrm>
        </p:spPr>
        <p:txBody>
          <a:bodyPr>
            <a:noAutofit/>
          </a:bodyPr>
          <a:lstStyle/>
          <a:p>
            <a:pPr algn="ctr" rtl="0"/>
            <a:r>
              <a:rPr lang="en-US" sz="6000" dirty="0"/>
              <a:t>Needham – Schroder Protocol </a:t>
            </a:r>
            <a:br>
              <a:rPr lang="en-US" sz="6000" dirty="0"/>
            </a:br>
            <a:endParaRPr lang="he-IL" sz="60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6050" y="3909061"/>
            <a:ext cx="4273550" cy="111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rtl="0">
              <a:buAutoNum type="arabicPeriod"/>
            </a:pP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Public-Key protocol</a:t>
            </a:r>
          </a:p>
          <a:p>
            <a:pPr marL="514350" indent="-514350" rtl="0">
              <a:buFontTx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Symmetric protocol</a:t>
            </a:r>
          </a:p>
        </p:txBody>
      </p:sp>
    </p:spTree>
    <p:extLst>
      <p:ext uri="{BB962C8B-B14F-4D97-AF65-F5344CB8AC3E}">
        <p14:creationId xmlns:p14="http://schemas.microsoft.com/office/powerpoint/2010/main" val="281294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NS Public-Key protocol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33420" cy="4023360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Nonce: arbitrary number that may be used once. Often used as pseudo-random number issued in an authentication protocol to ensure that old communication cannot be reused.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S is a server trusted by both party – A.K.A Key Distribution Center (KDC)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/>
              <a:t>Alice and Bob uses the trusted server to distribute public keys on request.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/>
              <a:t>Both Alice and Bob are familiar with the public key of the trusted server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54" y="1795026"/>
            <a:ext cx="6529516" cy="44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Public-Key protocol- example</a:t>
            </a:r>
            <a:endParaRPr lang="he-IL" dirty="0"/>
          </a:p>
        </p:txBody>
      </p:sp>
      <p:pic>
        <p:nvPicPr>
          <p:cNvPr id="2050" name="Picture 2" descr="תוצאת תמונה עבור ‪girl clipart‬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4380325"/>
            <a:ext cx="1252537" cy="15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4284812"/>
            <a:ext cx="1195388" cy="1624773"/>
          </a:xfrm>
          <a:prstGeom prst="rect">
            <a:avLst/>
          </a:prstGeom>
        </p:spPr>
      </p:pic>
      <p:pic>
        <p:nvPicPr>
          <p:cNvPr id="2060" name="Picture 12" descr="תוצאת תמונה עבור ‪server clip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8" y="2133600"/>
            <a:ext cx="1004602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060" idx="1"/>
          </p:cNvCxnSpPr>
          <p:nvPr/>
        </p:nvCxnSpPr>
        <p:spPr>
          <a:xfrm flipV="1">
            <a:off x="2032000" y="2806700"/>
            <a:ext cx="3442248" cy="157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7848600" y="1841500"/>
            <a:ext cx="4127500" cy="2044700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r>
              <a:rPr lang="en-US" dirty="0"/>
              <a:t>:</a:t>
            </a:r>
          </a:p>
          <a:p>
            <a:pPr algn="ctr" rtl="0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 requests B's public keys from S</a:t>
            </a:r>
            <a:endParaRPr lang="he-I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1730">
                <a:off x="2650557" y="3213414"/>
                <a:ext cx="220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096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</TotalTime>
  <Words>1527</Words>
  <Application>Microsoft Macintosh PowerPoint</Application>
  <PresentationFormat>Widescreen</PresentationFormat>
  <Paragraphs>190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Retrospect</vt:lpstr>
      <vt:lpstr>PowerPoint Presentation</vt:lpstr>
      <vt:lpstr>Authentication Protocol – what is it?</vt:lpstr>
      <vt:lpstr>Needham – Schroder protocol</vt:lpstr>
      <vt:lpstr>The Actors</vt:lpstr>
      <vt:lpstr>The Actors</vt:lpstr>
      <vt:lpstr>The Actors</vt:lpstr>
      <vt:lpstr>Authentication Protocols</vt:lpstr>
      <vt:lpstr>NS Public-Key protocol</vt:lpstr>
      <vt:lpstr>NS Public-Key protocol- example</vt:lpstr>
      <vt:lpstr>NS Public-Key protocol- example</vt:lpstr>
      <vt:lpstr>NS Public-Key protocol- example</vt:lpstr>
      <vt:lpstr>NS Public-Key protocol- example</vt:lpstr>
      <vt:lpstr>NS Public-Key protocol- example</vt:lpstr>
      <vt:lpstr>NS Public-Key protocol- example</vt:lpstr>
      <vt:lpstr>NS Public-Key protocol- example</vt:lpstr>
      <vt:lpstr>At the end…</vt:lpstr>
      <vt:lpstr>Attack on the protocol</vt:lpstr>
      <vt:lpstr>NS Public-Key protocol- MiM Attack</vt:lpstr>
      <vt:lpstr>Fixing required…</vt:lpstr>
      <vt:lpstr>Authentication Protocols</vt:lpstr>
      <vt:lpstr>NS Symmetric Key protocol - Annotations</vt:lpstr>
      <vt:lpstr>NS Symmetric key - example</vt:lpstr>
      <vt:lpstr>NS Symmetric key - example</vt:lpstr>
      <vt:lpstr>NS Symmetric key - example</vt:lpstr>
      <vt:lpstr>NS Symmetric key - example</vt:lpstr>
      <vt:lpstr>NS Symmetric key - example</vt:lpstr>
      <vt:lpstr>PowerPoint Presentation</vt:lpstr>
      <vt:lpstr>Attack on the protocol</vt:lpstr>
      <vt:lpstr>Fixing required…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נאור קלבו</dc:creator>
  <cp:lastModifiedBy>Ron Bitton</cp:lastModifiedBy>
  <cp:revision>38</cp:revision>
  <dcterms:created xsi:type="dcterms:W3CDTF">2017-03-06T08:44:36Z</dcterms:created>
  <dcterms:modified xsi:type="dcterms:W3CDTF">2019-04-02T07:45:01Z</dcterms:modified>
</cp:coreProperties>
</file>