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27"/>
  </p:notesMasterIdLst>
  <p:sldIdLst>
    <p:sldId id="257" r:id="rId2"/>
    <p:sldId id="283" r:id="rId3"/>
    <p:sldId id="258" r:id="rId4"/>
    <p:sldId id="259" r:id="rId5"/>
    <p:sldId id="260" r:id="rId6"/>
    <p:sldId id="261" r:id="rId7"/>
    <p:sldId id="262" r:id="rId8"/>
    <p:sldId id="265" r:id="rId9"/>
    <p:sldId id="263" r:id="rId10"/>
    <p:sldId id="266" r:id="rId11"/>
    <p:sldId id="268" r:id="rId12"/>
    <p:sldId id="267" r:id="rId13"/>
    <p:sldId id="269" r:id="rId14"/>
    <p:sldId id="271" r:id="rId15"/>
    <p:sldId id="279" r:id="rId16"/>
    <p:sldId id="280" r:id="rId17"/>
    <p:sldId id="281" r:id="rId18"/>
    <p:sldId id="270" r:id="rId19"/>
    <p:sldId id="272" r:id="rId20"/>
    <p:sldId id="273" r:id="rId21"/>
    <p:sldId id="274" r:id="rId22"/>
    <p:sldId id="275" r:id="rId23"/>
    <p:sldId id="276" r:id="rId24"/>
    <p:sldId id="284" r:id="rId25"/>
    <p:sldId id="278" r:id="rId2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22" autoAdjust="0"/>
    <p:restoredTop sz="88262" autoAdjust="0"/>
  </p:normalViewPr>
  <p:slideViewPr>
    <p:cSldViewPr snapToGrid="0">
      <p:cViewPr varScale="1">
        <p:scale>
          <a:sx n="99" d="100"/>
          <a:sy n="99" d="100"/>
        </p:scale>
        <p:origin x="14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411320F-7A21-483C-98EC-8121BD586CB4}" type="datetimeFigureOut">
              <a:rPr lang="he-IL" smtClean="0"/>
              <a:t>ח'/אייר/תשע"ט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01C47CC-2006-477D-827A-E1B24E38D5DB}" type="slidenum">
              <a:rPr lang="he-IL" smtClean="0"/>
              <a:t>‹#›</a:t>
            </a:fld>
            <a:endParaRPr lang="he-IL"/>
          </a:p>
        </p:txBody>
      </p:sp>
    </p:spTree>
    <p:extLst>
      <p:ext uri="{BB962C8B-B14F-4D97-AF65-F5344CB8AC3E}">
        <p14:creationId xmlns:p14="http://schemas.microsoft.com/office/powerpoint/2010/main" val="411932923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e.wikipedia.org/wiki/%D7%90%D7%99%D7%A0%D7%98%D7%A8%D7%A0%D7%98" TargetMode="External"/><Relationship Id="rId7" Type="http://schemas.openxmlformats.org/officeDocument/2006/relationships/hyperlink" Target="https://en.wikipedia.org/wiki/Computer_network"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Datagram" TargetMode="External"/><Relationship Id="rId5" Type="http://schemas.openxmlformats.org/officeDocument/2006/relationships/hyperlink" Target="https://he.wikipedia.org/wiki/SSH" TargetMode="External"/><Relationship Id="rId4" Type="http://schemas.openxmlformats.org/officeDocument/2006/relationships/hyperlink" Target="https://he.wikipedia.org/wiki/%D7%94%D7%A6%D7%A4%D7%A0%D7%9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a:t>
            </a:r>
            <a:r>
              <a:rPr lang="en-US" baseline="0" dirty="0" smtClean="0"/>
              <a:t> -&gt; SYN ACK -&gt;ACK</a:t>
            </a:r>
            <a:endParaRPr lang="en-US" dirty="0" smtClean="0"/>
          </a:p>
          <a:p>
            <a:r>
              <a:rPr lang="he-IL" dirty="0" smtClean="0"/>
              <a:t>להסביר</a:t>
            </a:r>
            <a:r>
              <a:rPr lang="he-IL" baseline="0" dirty="0" smtClean="0"/>
              <a:t> על הטבלה</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err="1" smtClean="0"/>
              <a:t>Ack</a:t>
            </a:r>
            <a:r>
              <a:rPr lang="he-IL" dirty="0" smtClean="0"/>
              <a:t> - האם ה- </a:t>
            </a:r>
            <a:r>
              <a:rPr lang="en-US" dirty="0" smtClean="0"/>
              <a:t>bit</a:t>
            </a:r>
            <a:r>
              <a:rPr lang="he-IL" dirty="0" smtClean="0"/>
              <a:t> של ה-</a:t>
            </a:r>
            <a:r>
              <a:rPr lang="en-US" dirty="0" err="1" smtClean="0"/>
              <a:t>Ack</a:t>
            </a:r>
            <a:r>
              <a:rPr lang="he-IL" dirty="0" smtClean="0"/>
              <a:t> דלוק </a:t>
            </a:r>
            <a:r>
              <a:rPr lang="he-IL" dirty="0" err="1" smtClean="0"/>
              <a:t>בפקטת</a:t>
            </a:r>
            <a:r>
              <a:rPr lang="he-IL" baseline="0" dirty="0" smtClean="0"/>
              <a:t> </a:t>
            </a:r>
            <a:r>
              <a:rPr lang="en-US" baseline="0" dirty="0" err="1" smtClean="0"/>
              <a:t>tcp</a:t>
            </a:r>
            <a:r>
              <a:rPr lang="he-IL" baseline="0" dirty="0" smtClean="0"/>
              <a:t> </a:t>
            </a:r>
            <a:endParaRPr lang="he-IL" dirty="0" smtClean="0"/>
          </a:p>
          <a:p>
            <a:endParaRPr lang="he-IL" dirty="0"/>
          </a:p>
        </p:txBody>
      </p:sp>
      <p:sp>
        <p:nvSpPr>
          <p:cNvPr id="4" name="Slide Number Placeholder 3"/>
          <p:cNvSpPr>
            <a:spLocks noGrp="1"/>
          </p:cNvSpPr>
          <p:nvPr>
            <p:ph type="sldNum" sz="quarter" idx="10"/>
          </p:nvPr>
        </p:nvSpPr>
        <p:spPr/>
        <p:txBody>
          <a:bodyPr/>
          <a:lstStyle/>
          <a:p>
            <a:fld id="{901C47CC-2006-477D-827A-E1B24E38D5DB}" type="slidenum">
              <a:rPr lang="he-IL" smtClean="0"/>
              <a:t>6</a:t>
            </a:fld>
            <a:endParaRPr lang="he-IL"/>
          </a:p>
        </p:txBody>
      </p:sp>
    </p:spTree>
    <p:extLst>
      <p:ext uri="{BB962C8B-B14F-4D97-AF65-F5344CB8AC3E}">
        <p14:creationId xmlns:p14="http://schemas.microsoft.com/office/powerpoint/2010/main" val="45088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smtClean="0"/>
              <a:t>IP address spoofing </a:t>
            </a:r>
            <a:r>
              <a:rPr lang="he-IL" sz="1200" baseline="0" dirty="0" smtClean="0"/>
              <a:t> - זיוף של כתובת ה</a:t>
            </a:r>
            <a:r>
              <a:rPr lang="en-US" sz="1200" baseline="0" dirty="0" smtClean="0"/>
              <a:t>IP</a:t>
            </a:r>
            <a:r>
              <a:rPr lang="he-IL" sz="1200" baseline="0" dirty="0" smtClean="0"/>
              <a:t> גורר מניפולציה על טבלת החוקים </a:t>
            </a: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smtClean="0"/>
              <a:t>Tiny fragments attacks</a:t>
            </a:r>
            <a:r>
              <a:rPr lang="he-IL" sz="1200" baseline="0" dirty="0" smtClean="0"/>
              <a:t> – חלוקה של </a:t>
            </a:r>
            <a:r>
              <a:rPr lang="he-IL" sz="1200" baseline="0" dirty="0" err="1" smtClean="0"/>
              <a:t>הפאקטה</a:t>
            </a:r>
            <a:r>
              <a:rPr lang="he-IL" sz="1200" baseline="0" dirty="0" smtClean="0"/>
              <a:t> לחתיכות קטנות שלא ניתנות להרכבה בצורה טובה לאחר מכן כתוצאה מחוסר במידע. הדבר יכול לגרום ל</a:t>
            </a:r>
            <a:r>
              <a:rPr lang="en-US" sz="1200" baseline="0" dirty="0" smtClean="0"/>
              <a:t>DOS</a:t>
            </a:r>
            <a:r>
              <a:rPr lang="he-IL" sz="1200" baseline="0" dirty="0" smtClean="0"/>
              <a:t> או ניסיון להכניע את מנגנון ה</a:t>
            </a:r>
            <a:r>
              <a:rPr lang="en-US" sz="1200" baseline="0" dirty="0" smtClean="0"/>
              <a:t>packet filter</a:t>
            </a:r>
            <a:endParaRPr lang="en-US" sz="1200" dirty="0" smtClean="0"/>
          </a:p>
        </p:txBody>
      </p:sp>
      <p:sp>
        <p:nvSpPr>
          <p:cNvPr id="4" name="Slide Number Placeholder 3"/>
          <p:cNvSpPr>
            <a:spLocks noGrp="1"/>
          </p:cNvSpPr>
          <p:nvPr>
            <p:ph type="sldNum" sz="quarter" idx="10"/>
          </p:nvPr>
        </p:nvSpPr>
        <p:spPr/>
        <p:txBody>
          <a:bodyPr/>
          <a:lstStyle/>
          <a:p>
            <a:fld id="{901C47CC-2006-477D-827A-E1B24E38D5DB}" type="slidenum">
              <a:rPr lang="he-IL" smtClean="0"/>
              <a:t>7</a:t>
            </a:fld>
            <a:endParaRPr lang="he-IL"/>
          </a:p>
        </p:txBody>
      </p:sp>
    </p:spTree>
    <p:extLst>
      <p:ext uri="{BB962C8B-B14F-4D97-AF65-F5344CB8AC3E}">
        <p14:creationId xmlns:p14="http://schemas.microsoft.com/office/powerpoint/2010/main" val="390624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The session’s protocol is TCP or UDP</a:t>
            </a:r>
            <a:endParaRPr lang="he-IL" dirty="0" smtClean="0"/>
          </a:p>
          <a:p>
            <a:endParaRPr lang="he-IL" dirty="0"/>
          </a:p>
        </p:txBody>
      </p:sp>
      <p:sp>
        <p:nvSpPr>
          <p:cNvPr id="4" name="Slide Number Placeholder 3"/>
          <p:cNvSpPr>
            <a:spLocks noGrp="1"/>
          </p:cNvSpPr>
          <p:nvPr>
            <p:ph type="sldNum" sz="quarter" idx="10"/>
          </p:nvPr>
        </p:nvSpPr>
        <p:spPr/>
        <p:txBody>
          <a:bodyPr/>
          <a:lstStyle/>
          <a:p>
            <a:fld id="{901C47CC-2006-477D-827A-E1B24E38D5DB}" type="slidenum">
              <a:rPr lang="he-IL" smtClean="0"/>
              <a:t>9</a:t>
            </a:fld>
            <a:endParaRPr lang="he-IL"/>
          </a:p>
        </p:txBody>
      </p:sp>
    </p:spTree>
    <p:extLst>
      <p:ext uri="{BB962C8B-B14F-4D97-AF65-F5344CB8AC3E}">
        <p14:creationId xmlns:p14="http://schemas.microsoft.com/office/powerpoint/2010/main" val="18518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901C47CC-2006-477D-827A-E1B24E38D5DB}" type="slidenum">
              <a:rPr lang="he-IL" smtClean="0"/>
              <a:t>10</a:t>
            </a:fld>
            <a:endParaRPr lang="he-IL"/>
          </a:p>
        </p:txBody>
      </p:sp>
    </p:spTree>
    <p:extLst>
      <p:ext uri="{BB962C8B-B14F-4D97-AF65-F5344CB8AC3E}">
        <p14:creationId xmlns:p14="http://schemas.microsoft.com/office/powerpoint/2010/main" val="349182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עבור</a:t>
            </a:r>
            <a:r>
              <a:rPr lang="he-IL" baseline="0" dirty="0" smtClean="0"/>
              <a:t> כל אפליקציה יש צורך לכתוב שרת </a:t>
            </a:r>
            <a:r>
              <a:rPr lang="he-IL" baseline="0" dirty="0" err="1" smtClean="0"/>
              <a:t>פרוקסי</a:t>
            </a:r>
            <a:r>
              <a:rPr lang="he-IL" baseline="0" dirty="0" smtClean="0"/>
              <a:t> מתאים ז"א צריך מודול שיממש את </a:t>
            </a:r>
            <a:r>
              <a:rPr lang="he-IL" baseline="0" dirty="0" err="1" smtClean="0"/>
              <a:t>הפרוקסי</a:t>
            </a:r>
            <a:r>
              <a:rPr lang="he-IL" baseline="0" dirty="0" smtClean="0"/>
              <a:t> עבור כל אפליקציה ספציפית.</a:t>
            </a:r>
          </a:p>
          <a:p>
            <a:r>
              <a:rPr lang="he-IL" baseline="0" dirty="0" err="1" smtClean="0"/>
              <a:t>בדר"כ</a:t>
            </a:r>
            <a:r>
              <a:rPr lang="he-IL" baseline="0" dirty="0" smtClean="0"/>
              <a:t> ב</a:t>
            </a:r>
            <a:r>
              <a:rPr lang="en-US" baseline="0" dirty="0" smtClean="0"/>
              <a:t>application level proxy</a:t>
            </a:r>
            <a:r>
              <a:rPr lang="he-IL" baseline="0" dirty="0" smtClean="0"/>
              <a:t> זה בעצם </a:t>
            </a:r>
            <a:r>
              <a:rPr lang="he-IL" baseline="0" dirty="0" err="1" smtClean="0"/>
              <a:t>שהפרוקסי</a:t>
            </a:r>
            <a:r>
              <a:rPr lang="he-IL" baseline="0" dirty="0" smtClean="0"/>
              <a:t> מתפקד כשרת אל מול הקליינט וכקליינט אל מול השרת. </a:t>
            </a:r>
          </a:p>
          <a:p>
            <a:r>
              <a:rPr lang="he-IL" baseline="0" dirty="0" smtClean="0"/>
              <a:t>וכדי לבצע את </a:t>
            </a:r>
            <a:r>
              <a:rPr lang="en-US" baseline="0" dirty="0" err="1" smtClean="0"/>
              <a:t>MiTM</a:t>
            </a:r>
            <a:r>
              <a:rPr lang="he-IL" baseline="0" dirty="0" smtClean="0"/>
              <a:t> הוא צריך לממש גם קליינט וגם שרת של אותו פרוטוקול אפליקציה ולכן זה משהו שהוא ייעודי פר </a:t>
            </a:r>
            <a:r>
              <a:rPr lang="he-IL" baseline="0" smtClean="0"/>
              <a:t>פרוטוקול אפליקציה.</a:t>
            </a:r>
            <a:endParaRPr lang="he-IL" dirty="0"/>
          </a:p>
        </p:txBody>
      </p:sp>
      <p:sp>
        <p:nvSpPr>
          <p:cNvPr id="4" name="Slide Number Placeholder 3"/>
          <p:cNvSpPr>
            <a:spLocks noGrp="1"/>
          </p:cNvSpPr>
          <p:nvPr>
            <p:ph type="sldNum" sz="quarter" idx="10"/>
          </p:nvPr>
        </p:nvSpPr>
        <p:spPr/>
        <p:txBody>
          <a:bodyPr/>
          <a:lstStyle/>
          <a:p>
            <a:fld id="{901C47CC-2006-477D-827A-E1B24E38D5DB}" type="slidenum">
              <a:rPr lang="he-IL" smtClean="0"/>
              <a:t>13</a:t>
            </a:fld>
            <a:endParaRPr lang="he-IL"/>
          </a:p>
        </p:txBody>
      </p:sp>
    </p:spTree>
    <p:extLst>
      <p:ext uri="{BB962C8B-B14F-4D97-AF65-F5344CB8AC3E}">
        <p14:creationId xmlns:p14="http://schemas.microsoft.com/office/powerpoint/2010/main" val="235220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 </a:t>
            </a:r>
            <a:r>
              <a:rPr lang="en-US" dirty="0" err="1" smtClean="0"/>
              <a:t>Fowarding</a:t>
            </a:r>
            <a:endParaRPr lang="en-US" dirty="0" smtClean="0"/>
          </a:p>
          <a:p>
            <a:r>
              <a:rPr lang="he-IL" sz="1200" b="0" i="0" kern="1200" dirty="0" smtClean="0">
                <a:solidFill>
                  <a:schemeClr val="tx1"/>
                </a:solidFill>
                <a:effectLst/>
                <a:latin typeface="+mn-lt"/>
                <a:ea typeface="+mn-ea"/>
                <a:cs typeface="+mn-cs"/>
              </a:rPr>
              <a:t>הדבר מאפשר למחשבים מרוחקים, אשר מחוברים לרשת ה</a:t>
            </a:r>
            <a:r>
              <a:rPr lang="he-IL" sz="1200" b="0" i="0" u="none" strike="noStrike" kern="1200" dirty="0" smtClean="0">
                <a:solidFill>
                  <a:schemeClr val="tx1"/>
                </a:solidFill>
                <a:effectLst/>
                <a:latin typeface="+mn-lt"/>
                <a:ea typeface="+mn-ea"/>
                <a:cs typeface="+mn-cs"/>
                <a:hlinkClick r:id="rId3" tooltip="אינטרנט"/>
              </a:rPr>
              <a:t>אינטרנט</a:t>
            </a:r>
            <a:r>
              <a:rPr lang="he-IL" sz="1200" b="0" i="0" kern="1200" dirty="0" smtClean="0">
                <a:solidFill>
                  <a:schemeClr val="tx1"/>
                </a:solidFill>
                <a:effectLst/>
                <a:latin typeface="+mn-lt"/>
                <a:ea typeface="+mn-ea"/>
                <a:cs typeface="+mn-cs"/>
              </a:rPr>
              <a:t>, למשל, להתחבר למכונה מסוימת המחוברת לרשת פרטית, שאינה נגישה בדרכים רגילות.</a:t>
            </a:r>
            <a:endParaRPr lang="en-US" sz="1200" b="0" i="0" kern="1200" dirty="0" smtClean="0">
              <a:solidFill>
                <a:schemeClr val="tx1"/>
              </a:solidFill>
              <a:effectLst/>
              <a:latin typeface="+mn-lt"/>
              <a:ea typeface="+mn-ea"/>
              <a:cs typeface="+mn-cs"/>
            </a:endParaRPr>
          </a:p>
          <a:p>
            <a:r>
              <a:rPr lang="he-IL" sz="1200" b="0" i="0" kern="1200" dirty="0" smtClean="0">
                <a:solidFill>
                  <a:schemeClr val="tx1"/>
                </a:solidFill>
                <a:effectLst/>
                <a:latin typeface="+mn-lt"/>
                <a:ea typeface="+mn-ea"/>
                <a:cs typeface="+mn-cs"/>
              </a:rPr>
              <a:t>השיטה נפוצה גם כאשר יש צורך בגישה למחשב אשר מחובר רק לרשת פנימית. אז משתמשים במחשב מתווך, המחובר גם לרשת הפנימית וגם לזו לחיצונית, אשר מעביר את התקשורת בין הצדדים. בדרך כלל התקשורת הזו מתבצעת בפרוטוקול ה</a:t>
            </a:r>
            <a:r>
              <a:rPr lang="he-IL" sz="1200" b="0" i="0" u="none" strike="noStrike" kern="1200" dirty="0" smtClean="0">
                <a:solidFill>
                  <a:schemeClr val="tx1"/>
                </a:solidFill>
                <a:effectLst/>
                <a:latin typeface="+mn-lt"/>
                <a:ea typeface="+mn-ea"/>
                <a:cs typeface="+mn-cs"/>
                <a:hlinkClick r:id="rId4" tooltip="הצפנה"/>
              </a:rPr>
              <a:t>מוצפן</a:t>
            </a:r>
            <a:r>
              <a:rPr lang="he-IL"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SSH"/>
              </a:rPr>
              <a:t>SSH</a:t>
            </a:r>
            <a:r>
              <a:rPr lang="en-US" sz="1200" b="0" i="0" kern="1200" dirty="0" smtClean="0">
                <a:solidFill>
                  <a:schemeClr val="tx1"/>
                </a:solidFill>
                <a:effectLst/>
                <a:latin typeface="+mn-lt"/>
                <a:ea typeface="+mn-ea"/>
                <a:cs typeface="+mn-cs"/>
              </a:rPr>
              <a:t>.</a:t>
            </a:r>
          </a:p>
          <a:p>
            <a:endParaRPr lang="en-US" dirty="0" smtClean="0"/>
          </a:p>
          <a:p>
            <a:r>
              <a:rPr lang="en-US" sz="1200" b="1" i="0" kern="1200" dirty="0" smtClean="0">
                <a:solidFill>
                  <a:schemeClr val="tx1"/>
                </a:solidFill>
                <a:effectLst/>
                <a:latin typeface="+mn-lt"/>
                <a:ea typeface="+mn-ea"/>
                <a:cs typeface="+mn-cs"/>
              </a:rPr>
              <a:t>IP forwarding</a:t>
            </a:r>
            <a:r>
              <a:rPr lang="en-US" sz="1200" b="0" i="0" kern="1200" dirty="0" smtClean="0">
                <a:solidFill>
                  <a:schemeClr val="tx1"/>
                </a:solidFill>
                <a:effectLst/>
                <a:latin typeface="+mn-lt"/>
                <a:ea typeface="+mn-ea"/>
                <a:cs typeface="+mn-cs"/>
              </a:rPr>
              <a:t> also known as </a:t>
            </a:r>
            <a:r>
              <a:rPr lang="en-US" sz="1200" b="1" i="0" kern="1200" dirty="0" smtClean="0">
                <a:solidFill>
                  <a:schemeClr val="tx1"/>
                </a:solidFill>
                <a:effectLst/>
                <a:latin typeface="+mn-lt"/>
                <a:ea typeface="+mn-ea"/>
                <a:cs typeface="+mn-cs"/>
              </a:rPr>
              <a:t>IP routing</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Internet routing</a:t>
            </a:r>
            <a:r>
              <a:rPr lang="en-US" sz="1200" b="0" i="0" kern="1200" dirty="0" smtClean="0">
                <a:solidFill>
                  <a:schemeClr val="tx1"/>
                </a:solidFill>
                <a:effectLst/>
                <a:latin typeface="+mn-lt"/>
                <a:ea typeface="+mn-ea"/>
                <a:cs typeface="+mn-cs"/>
              </a:rPr>
              <a:t> is a process used to determine which path a packet or </a:t>
            </a:r>
            <a:r>
              <a:rPr lang="en-US" sz="1200" b="0" i="0" u="none" strike="noStrike" kern="1200" dirty="0" smtClean="0">
                <a:solidFill>
                  <a:schemeClr val="tx1"/>
                </a:solidFill>
                <a:effectLst/>
                <a:latin typeface="+mn-lt"/>
                <a:ea typeface="+mn-ea"/>
                <a:cs typeface="+mn-cs"/>
                <a:hlinkClick r:id="rId6"/>
              </a:rPr>
              <a:t>datagram</a:t>
            </a:r>
            <a:r>
              <a:rPr lang="en-US" sz="1200" b="0" i="0" kern="1200" dirty="0" smtClean="0">
                <a:solidFill>
                  <a:schemeClr val="tx1"/>
                </a:solidFill>
                <a:effectLst/>
                <a:latin typeface="+mn-lt"/>
                <a:ea typeface="+mn-ea"/>
                <a:cs typeface="+mn-cs"/>
              </a:rPr>
              <a:t> can be </a:t>
            </a:r>
            <a:r>
              <a:rPr lang="en-US" sz="1200" b="0" i="0" kern="1200" dirty="0" err="1" smtClean="0">
                <a:solidFill>
                  <a:schemeClr val="tx1"/>
                </a:solidFill>
                <a:effectLst/>
                <a:latin typeface="+mn-lt"/>
                <a:ea typeface="+mn-ea"/>
                <a:cs typeface="+mn-cs"/>
              </a:rPr>
              <a:t>sent.The</a:t>
            </a:r>
            <a:r>
              <a:rPr lang="en-US" sz="1200" b="0" i="0" kern="1200" dirty="0" smtClean="0">
                <a:solidFill>
                  <a:schemeClr val="tx1"/>
                </a:solidFill>
                <a:effectLst/>
                <a:latin typeface="+mn-lt"/>
                <a:ea typeface="+mn-ea"/>
                <a:cs typeface="+mn-cs"/>
              </a:rPr>
              <a:t> process uses routing information to make decisions and is designed to send a packet over multiple </a:t>
            </a:r>
            <a:r>
              <a:rPr lang="en-US" sz="1200" b="0" i="0" u="sng" kern="1200" dirty="0" smtClean="0">
                <a:solidFill>
                  <a:schemeClr val="tx1"/>
                </a:solidFill>
                <a:effectLst/>
                <a:latin typeface="+mn-lt"/>
                <a:ea typeface="+mn-ea"/>
                <a:cs typeface="+mn-cs"/>
                <a:hlinkClick r:id="rId7"/>
              </a:rPr>
              <a:t>networks</a:t>
            </a:r>
            <a:endParaRPr lang="en-US" sz="1200" b="0" i="0" u="sng"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Logging</a:t>
            </a:r>
            <a:r>
              <a:rPr lang="en-US" sz="1200" b="0" i="0" kern="1200" dirty="0" smtClean="0">
                <a:solidFill>
                  <a:schemeClr val="tx1"/>
                </a:solidFill>
                <a:effectLst/>
                <a:latin typeface="+mn-lt"/>
                <a:ea typeface="+mn-ea"/>
                <a:cs typeface="+mn-cs"/>
              </a:rPr>
              <a:t> is the act of keeping a </a:t>
            </a:r>
            <a:r>
              <a:rPr lang="en-US" sz="1200" b="1" i="0" kern="1200" dirty="0" smtClean="0">
                <a:solidFill>
                  <a:schemeClr val="tx1"/>
                </a:solidFill>
                <a:effectLst/>
                <a:latin typeface="+mn-lt"/>
                <a:ea typeface="+mn-ea"/>
                <a:cs typeface="+mn-cs"/>
              </a:rPr>
              <a:t>log</a:t>
            </a:r>
            <a:r>
              <a:rPr lang="en-US" sz="1200" b="0" i="0" kern="1200" dirty="0" smtClean="0">
                <a:solidFill>
                  <a:schemeClr val="tx1"/>
                </a:solidFill>
                <a:effectLst/>
                <a:latin typeface="+mn-lt"/>
                <a:ea typeface="+mn-ea"/>
                <a:cs typeface="+mn-cs"/>
              </a:rPr>
              <a:t>. In the simplest case, messages are written to a single </a:t>
            </a:r>
            <a:r>
              <a:rPr lang="en-US" sz="1200" b="1" i="0" kern="1200" dirty="0" smtClean="0">
                <a:solidFill>
                  <a:schemeClr val="tx1"/>
                </a:solidFill>
                <a:effectLst/>
                <a:latin typeface="+mn-lt"/>
                <a:ea typeface="+mn-ea"/>
                <a:cs typeface="+mn-cs"/>
              </a:rPr>
              <a:t>log</a:t>
            </a:r>
            <a:r>
              <a:rPr lang="en-US" sz="1200" b="0" i="0" kern="1200" dirty="0" smtClean="0">
                <a:solidFill>
                  <a:schemeClr val="tx1"/>
                </a:solidFill>
                <a:effectLst/>
                <a:latin typeface="+mn-lt"/>
                <a:ea typeface="+mn-ea"/>
                <a:cs typeface="+mn-cs"/>
              </a:rPr>
              <a:t> file.</a:t>
            </a:r>
            <a:endParaRPr lang="en-US" dirty="0"/>
          </a:p>
        </p:txBody>
      </p:sp>
      <p:sp>
        <p:nvSpPr>
          <p:cNvPr id="4" name="Slide Number Placeholder 3"/>
          <p:cNvSpPr>
            <a:spLocks noGrp="1"/>
          </p:cNvSpPr>
          <p:nvPr>
            <p:ph type="sldNum" sz="quarter" idx="10"/>
          </p:nvPr>
        </p:nvSpPr>
        <p:spPr/>
        <p:txBody>
          <a:bodyPr/>
          <a:lstStyle/>
          <a:p>
            <a:fld id="{901C47CC-2006-477D-827A-E1B24E38D5DB}" type="slidenum">
              <a:rPr lang="he-IL" smtClean="0"/>
              <a:t>15</a:t>
            </a:fld>
            <a:endParaRPr lang="he-IL"/>
          </a:p>
        </p:txBody>
      </p:sp>
    </p:spTree>
    <p:extLst>
      <p:ext uri="{BB962C8B-B14F-4D97-AF65-F5344CB8AC3E}">
        <p14:creationId xmlns:p14="http://schemas.microsoft.com/office/powerpoint/2010/main" val="433889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smtClean="0"/>
              <a:t>Traffic</a:t>
            </a:r>
            <a:r>
              <a:rPr lang="en-US" baseline="0" dirty="0" smtClean="0"/>
              <a:t> that is port forwarded to the same device will still pass through the forward chain rules</a:t>
            </a:r>
            <a:endParaRPr lang="he-IL" dirty="0" smtClean="0"/>
          </a:p>
          <a:p>
            <a:pPr algn="l"/>
            <a:endParaRPr lang="en-US" dirty="0"/>
          </a:p>
        </p:txBody>
      </p:sp>
      <p:sp>
        <p:nvSpPr>
          <p:cNvPr id="4" name="Slide Number Placeholder 3"/>
          <p:cNvSpPr>
            <a:spLocks noGrp="1"/>
          </p:cNvSpPr>
          <p:nvPr>
            <p:ph type="sldNum" sz="quarter" idx="10"/>
          </p:nvPr>
        </p:nvSpPr>
        <p:spPr/>
        <p:txBody>
          <a:bodyPr/>
          <a:lstStyle/>
          <a:p>
            <a:fld id="{901C47CC-2006-477D-827A-E1B24E38D5DB}" type="slidenum">
              <a:rPr lang="he-IL" smtClean="0"/>
              <a:t>16</a:t>
            </a:fld>
            <a:endParaRPr lang="he-IL"/>
          </a:p>
        </p:txBody>
      </p:sp>
    </p:spTree>
    <p:extLst>
      <p:ext uri="{BB962C8B-B14F-4D97-AF65-F5344CB8AC3E}">
        <p14:creationId xmlns:p14="http://schemas.microsoft.com/office/powerpoint/2010/main" val="152865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smtClean="0"/>
              <a:t>-A =</a:t>
            </a:r>
            <a:r>
              <a:rPr lang="en-US" baseline="0" dirty="0" smtClean="0"/>
              <a:t> mean to append rule to the INPUT/OUTPUT/FORWARD chain</a:t>
            </a:r>
          </a:p>
          <a:p>
            <a:pPr marL="171450" indent="-171450" algn="l">
              <a:buFont typeface="Arial" panose="020B0604020202020204" pitchFamily="34" charset="0"/>
              <a:buChar char="•"/>
            </a:pPr>
            <a:r>
              <a:rPr lang="en-US" baseline="0" dirty="0" smtClean="0"/>
              <a:t>-j = target of the rule</a:t>
            </a:r>
          </a:p>
          <a:p>
            <a:pPr marL="171450" indent="-171450" algn="l">
              <a:buFont typeface="Arial" panose="020B0604020202020204" pitchFamily="34" charset="0"/>
              <a:buChar char="•"/>
            </a:pPr>
            <a:r>
              <a:rPr lang="en-US" baseline="0" dirty="0" smtClean="0"/>
              <a:t>-p = Port of the rule</a:t>
            </a:r>
          </a:p>
          <a:p>
            <a:pPr marL="171450" indent="-171450" algn="l">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01C47CC-2006-477D-827A-E1B24E38D5DB}" type="slidenum">
              <a:rPr lang="he-IL" smtClean="0"/>
              <a:t>17</a:t>
            </a:fld>
            <a:endParaRPr lang="he-IL"/>
          </a:p>
        </p:txBody>
      </p:sp>
    </p:spTree>
    <p:extLst>
      <p:ext uri="{BB962C8B-B14F-4D97-AF65-F5344CB8AC3E}">
        <p14:creationId xmlns:p14="http://schemas.microsoft.com/office/powerpoint/2010/main" val="99163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901C47CC-2006-477D-827A-E1B24E38D5DB}" type="slidenum">
              <a:rPr lang="he-IL" smtClean="0"/>
              <a:t>24</a:t>
            </a:fld>
            <a:endParaRPr lang="he-IL"/>
          </a:p>
        </p:txBody>
      </p:sp>
    </p:spTree>
    <p:extLst>
      <p:ext uri="{BB962C8B-B14F-4D97-AF65-F5344CB8AC3E}">
        <p14:creationId xmlns:p14="http://schemas.microsoft.com/office/powerpoint/2010/main" val="253550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2D9A52-94DE-429C-A531-7E1B0DBF58D3}"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53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2D9A52-94DE-429C-A531-7E1B0DBF58D3}" type="slidenum">
              <a:rPr lang="he-IL" smtClean="0"/>
              <a:t>‹#›</a:t>
            </a:fld>
            <a:endParaRPr lang="he-IL"/>
          </a:p>
        </p:txBody>
      </p:sp>
    </p:spTree>
    <p:extLst>
      <p:ext uri="{BB962C8B-B14F-4D97-AF65-F5344CB8AC3E}">
        <p14:creationId xmlns:p14="http://schemas.microsoft.com/office/powerpoint/2010/main" val="408387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2D9A52-94DE-429C-A531-7E1B0DBF58D3}" type="slidenum">
              <a:rPr lang="he-IL" smtClean="0"/>
              <a:t>‹#›</a:t>
            </a:fld>
            <a:endParaRPr lang="he-IL"/>
          </a:p>
        </p:txBody>
      </p:sp>
    </p:spTree>
    <p:extLst>
      <p:ext uri="{BB962C8B-B14F-4D97-AF65-F5344CB8AC3E}">
        <p14:creationId xmlns:p14="http://schemas.microsoft.com/office/powerpoint/2010/main" val="10761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2D9A52-94DE-429C-A531-7E1B0DBF58D3}" type="slidenum">
              <a:rPr lang="he-IL" smtClean="0"/>
              <a:t>‹#›</a:t>
            </a:fld>
            <a:endParaRPr lang="he-IL"/>
          </a:p>
        </p:txBody>
      </p:sp>
    </p:spTree>
    <p:extLst>
      <p:ext uri="{BB962C8B-B14F-4D97-AF65-F5344CB8AC3E}">
        <p14:creationId xmlns:p14="http://schemas.microsoft.com/office/powerpoint/2010/main" val="83672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2D9A52-94DE-429C-A531-7E1B0DBF58D3}"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65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32D9A52-94DE-429C-A531-7E1B0DBF58D3}" type="slidenum">
              <a:rPr lang="he-IL" smtClean="0"/>
              <a:t>‹#›</a:t>
            </a:fld>
            <a:endParaRPr lang="he-IL"/>
          </a:p>
        </p:txBody>
      </p:sp>
    </p:spTree>
    <p:extLst>
      <p:ext uri="{BB962C8B-B14F-4D97-AF65-F5344CB8AC3E}">
        <p14:creationId xmlns:p14="http://schemas.microsoft.com/office/powerpoint/2010/main" val="248774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32D9A52-94DE-429C-A531-7E1B0DBF58D3}" type="slidenum">
              <a:rPr lang="he-IL" smtClean="0"/>
              <a:t>‹#›</a:t>
            </a:fld>
            <a:endParaRPr lang="he-IL"/>
          </a:p>
        </p:txBody>
      </p:sp>
    </p:spTree>
    <p:extLst>
      <p:ext uri="{BB962C8B-B14F-4D97-AF65-F5344CB8AC3E}">
        <p14:creationId xmlns:p14="http://schemas.microsoft.com/office/powerpoint/2010/main" val="145065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32D9A52-94DE-429C-A531-7E1B0DBF58D3}" type="slidenum">
              <a:rPr lang="he-IL" smtClean="0"/>
              <a:t>‹#›</a:t>
            </a:fld>
            <a:endParaRPr lang="he-IL"/>
          </a:p>
        </p:txBody>
      </p:sp>
    </p:spTree>
    <p:extLst>
      <p:ext uri="{BB962C8B-B14F-4D97-AF65-F5344CB8AC3E}">
        <p14:creationId xmlns:p14="http://schemas.microsoft.com/office/powerpoint/2010/main" val="30690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932D9A52-94DE-429C-A531-7E1B0DBF58D3}" type="slidenum">
              <a:rPr lang="he-IL" smtClean="0"/>
              <a:t>‹#›</a:t>
            </a:fld>
            <a:endParaRPr lang="he-IL"/>
          </a:p>
        </p:txBody>
      </p:sp>
    </p:spTree>
    <p:extLst>
      <p:ext uri="{BB962C8B-B14F-4D97-AF65-F5344CB8AC3E}">
        <p14:creationId xmlns:p14="http://schemas.microsoft.com/office/powerpoint/2010/main" val="376218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52B370-4497-4BDB-8CE5-2158B235EFF3}" type="datetimeFigureOut">
              <a:rPr lang="he-IL" smtClean="0"/>
              <a:t>ח'/אייר/תשע"ט</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2D9A52-94DE-429C-A531-7E1B0DBF58D3}" type="slidenum">
              <a:rPr lang="he-IL" smtClean="0"/>
              <a:t>‹#›</a:t>
            </a:fld>
            <a:endParaRPr lang="he-IL"/>
          </a:p>
        </p:txBody>
      </p:sp>
    </p:spTree>
    <p:extLst>
      <p:ext uri="{BB962C8B-B14F-4D97-AF65-F5344CB8AC3E}">
        <p14:creationId xmlns:p14="http://schemas.microsoft.com/office/powerpoint/2010/main" val="70385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2B370-4497-4BDB-8CE5-2158B235EFF3}" type="datetimeFigureOut">
              <a:rPr lang="he-IL" smtClean="0"/>
              <a:t>ח'/אייר/תשע"ט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32D9A52-94DE-429C-A531-7E1B0DBF58D3}" type="slidenum">
              <a:rPr lang="he-IL" smtClean="0"/>
              <a:t>‹#›</a:t>
            </a:fld>
            <a:endParaRPr lang="he-IL"/>
          </a:p>
        </p:txBody>
      </p:sp>
    </p:spTree>
    <p:extLst>
      <p:ext uri="{BB962C8B-B14F-4D97-AF65-F5344CB8AC3E}">
        <p14:creationId xmlns:p14="http://schemas.microsoft.com/office/powerpoint/2010/main" val="176410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52B370-4497-4BDB-8CE5-2158B235EFF3}" type="datetimeFigureOut">
              <a:rPr lang="he-IL" smtClean="0"/>
              <a:t>ח'/אייר/תשע"ט</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2D9A52-94DE-429C-A531-7E1B0DBF58D3}" type="slidenum">
              <a:rPr lang="he-IL" smtClean="0"/>
              <a:t>‹#›</a:t>
            </a:fld>
            <a:endParaRPr lang="he-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0793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hyperlink" Target="mailto:aviade@post.bgu.ac.i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File:UDP_encapsulation.sv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dirty="0"/>
              <a:t>Practical session no. </a:t>
            </a:r>
            <a:r>
              <a:rPr lang="en-US" dirty="0" smtClean="0"/>
              <a:t>6</a:t>
            </a:r>
            <a:endParaRPr lang="en-US" dirty="0" smtClean="0"/>
          </a:p>
          <a:p>
            <a:pPr algn="ctr"/>
            <a:r>
              <a:rPr lang="en-US" dirty="0" err="1" smtClean="0"/>
              <a:t>FireWalls</a:t>
            </a:r>
            <a:endParaRPr lang="en-US" dirty="0"/>
          </a:p>
          <a:p>
            <a:endParaRPr lang="en-US" dirty="0"/>
          </a:p>
        </p:txBody>
      </p:sp>
      <p:sp>
        <p:nvSpPr>
          <p:cNvPr id="5" name="Title 1"/>
          <p:cNvSpPr txBox="1">
            <a:spLocks/>
          </p:cNvSpPr>
          <p:nvPr/>
        </p:nvSpPr>
        <p:spPr>
          <a:xfrm>
            <a:off x="1097280" y="758952"/>
            <a:ext cx="10378440" cy="35661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dirty="0" smtClean="0"/>
              <a:t>Computer &amp; Information Security</a:t>
            </a:r>
            <a:endParaRPr lang="en-US" dirty="0"/>
          </a:p>
        </p:txBody>
      </p:sp>
    </p:spTree>
    <p:extLst>
      <p:ext uri="{BB962C8B-B14F-4D97-AF65-F5344CB8AC3E}">
        <p14:creationId xmlns:p14="http://schemas.microsoft.com/office/powerpoint/2010/main" val="1818610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State-full packet </a:t>
            </a:r>
            <a:r>
              <a:rPr lang="en-US" dirty="0" smtClean="0"/>
              <a:t>filter - example</a:t>
            </a:r>
            <a:endParaRPr lang="he-IL" dirty="0"/>
          </a:p>
        </p:txBody>
      </p:sp>
      <p:sp>
        <p:nvSpPr>
          <p:cNvPr id="3" name="Content Placeholder 2"/>
          <p:cNvSpPr>
            <a:spLocks noGrp="1"/>
          </p:cNvSpPr>
          <p:nvPr>
            <p:ph idx="1"/>
          </p:nvPr>
        </p:nvSpPr>
        <p:spPr>
          <a:xfrm>
            <a:off x="1097280" y="1845734"/>
            <a:ext cx="4622800" cy="4023360"/>
          </a:xfrm>
        </p:spPr>
        <p:txBody>
          <a:bodyPr/>
          <a:lstStyle/>
          <a:p>
            <a:pPr marL="457200" indent="-457200" algn="l" rtl="0">
              <a:buFont typeface="+mj-lt"/>
              <a:buAutoNum type="arabicPeriod"/>
            </a:pPr>
            <a:r>
              <a:rPr lang="en-US" dirty="0" smtClean="0"/>
              <a:t>Client sent a packet to the Server</a:t>
            </a:r>
          </a:p>
          <a:p>
            <a:pPr marL="457200" indent="-457200" algn="l" rtl="0">
              <a:buFont typeface="+mj-lt"/>
              <a:buAutoNum type="arabicPeriod"/>
            </a:pPr>
            <a:r>
              <a:rPr lang="en-US" dirty="0" smtClean="0"/>
              <a:t>The Firewall intercept the packet</a:t>
            </a:r>
          </a:p>
          <a:p>
            <a:pPr marL="749808" lvl="1" indent="-457200" algn="l" rtl="0">
              <a:buFont typeface="+mj-lt"/>
              <a:buAutoNum type="alphaLcParenR"/>
            </a:pPr>
            <a:r>
              <a:rPr lang="en-US" dirty="0" smtClean="0"/>
              <a:t>Check IP header against rules table</a:t>
            </a:r>
          </a:p>
          <a:p>
            <a:pPr marL="749808" lvl="1" indent="-457200" algn="l" rtl="0">
              <a:buFont typeface="+mj-lt"/>
              <a:buAutoNum type="alphaLcParenR"/>
            </a:pPr>
            <a:r>
              <a:rPr lang="en-US" dirty="0"/>
              <a:t>Check </a:t>
            </a:r>
            <a:r>
              <a:rPr lang="en-US" dirty="0" smtClean="0"/>
              <a:t>TCP header </a:t>
            </a:r>
            <a:r>
              <a:rPr lang="en-US" dirty="0"/>
              <a:t>against rules </a:t>
            </a:r>
            <a:r>
              <a:rPr lang="en-US" dirty="0" smtClean="0"/>
              <a:t>table</a:t>
            </a:r>
          </a:p>
          <a:p>
            <a:pPr marL="457200" indent="-457200" algn="l" rtl="0">
              <a:buFont typeface="+mj-lt"/>
              <a:buAutoNum type="arabicPeriod"/>
            </a:pPr>
            <a:r>
              <a:rPr lang="en-US" dirty="0" smtClean="0"/>
              <a:t>Make decision according rules</a:t>
            </a:r>
          </a:p>
          <a:p>
            <a:pPr marL="457200" indent="-457200" algn="l" rtl="0">
              <a:buFont typeface="+mj-lt"/>
              <a:buAutoNum type="arabicPeriod"/>
            </a:pPr>
            <a:endParaRPr lang="en-US" dirty="0"/>
          </a:p>
          <a:p>
            <a:pPr algn="l" rtl="0">
              <a:buFont typeface="Wingdings" panose="05000000000000000000" pitchFamily="2" charset="2"/>
              <a:buChar char="Ø"/>
            </a:pPr>
            <a:r>
              <a:rPr lang="en-US" dirty="0" smtClean="0"/>
              <a:t> Noticed the State and Second Until expires columns</a:t>
            </a:r>
            <a:endParaRPr lang="en-US" dirty="0"/>
          </a:p>
          <a:p>
            <a:pPr marL="749808" lvl="1" indent="-457200" algn="l" rtl="0">
              <a:buFont typeface="+mj-lt"/>
              <a:buAutoNum type="alphaLcParenR"/>
            </a:pPr>
            <a:endParaRPr lang="he-IL" dirty="0"/>
          </a:p>
        </p:txBody>
      </p:sp>
      <p:pic>
        <p:nvPicPr>
          <p:cNvPr id="2050" name="Picture 2" descr="http://etutorials.org/shared/images/tutorials/tutorial_102/bssl_02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881" y="1951813"/>
            <a:ext cx="4734560" cy="381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192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98309" y="2315817"/>
            <a:ext cx="6492240" cy="1965181"/>
          </a:xfrm>
        </p:spPr>
        <p:txBody>
          <a:bodyPr>
            <a:normAutofit fontScale="92500" lnSpcReduction="10000"/>
          </a:bodyPr>
          <a:lstStyle/>
          <a:p>
            <a:pPr algn="ctr"/>
            <a:r>
              <a:rPr lang="en-US" sz="8000" dirty="0" smtClean="0"/>
              <a:t> Firewalls</a:t>
            </a:r>
          </a:p>
          <a:p>
            <a:pPr marL="0" indent="0" algn="ctr">
              <a:buNone/>
            </a:pPr>
            <a:r>
              <a:rPr lang="en-US" sz="6500" dirty="0" smtClean="0">
                <a:solidFill>
                  <a:schemeClr val="accent2">
                    <a:lumMod val="75000"/>
                  </a:schemeClr>
                </a:solidFill>
              </a:rPr>
              <a:t>Proxy</a:t>
            </a:r>
            <a:endParaRPr lang="he-IL" sz="8000" dirty="0">
              <a:solidFill>
                <a:schemeClr val="accent2">
                  <a:lumMod val="75000"/>
                </a:schemeClr>
              </a:solidFill>
            </a:endParaRPr>
          </a:p>
        </p:txBody>
      </p:sp>
      <p:sp>
        <p:nvSpPr>
          <p:cNvPr id="9" name="Title 3"/>
          <p:cNvSpPr txBox="1">
            <a:spLocks/>
          </p:cNvSpPr>
          <p:nvPr/>
        </p:nvSpPr>
        <p:spPr>
          <a:xfrm>
            <a:off x="191529" y="3516115"/>
            <a:ext cx="3731741" cy="1722344"/>
          </a:xfrm>
          <a:prstGeom prst="rect">
            <a:avLst/>
          </a:prstGeom>
        </p:spPr>
        <p:txBody>
          <a:bodyPr vert="horz" lIns="91440" tIns="45720" rIns="91440" bIns="45720" rtlCol="0" anchor="b">
            <a:noAutofit/>
          </a:bodyPr>
          <a:lstStyle>
            <a:lvl1pPr algn="l" defTabSz="914400" rtl="1" eaLnBrk="1" latinLnBrk="0" hangingPunct="1">
              <a:lnSpc>
                <a:spcPct val="85000"/>
              </a:lnSpc>
              <a:spcBef>
                <a:spcPct val="0"/>
              </a:spcBef>
              <a:buNone/>
              <a:defRPr sz="3600" b="0" kern="1200" spc="-50" baseline="0">
                <a:solidFill>
                  <a:srgbClr val="FFFFFF"/>
                </a:solidFill>
                <a:latin typeface="+mj-lt"/>
                <a:ea typeface="+mj-ea"/>
                <a:cs typeface="+mj-cs"/>
              </a:defRPr>
            </a:lvl1pPr>
          </a:lstStyle>
          <a:p>
            <a:pPr marL="514350" indent="-514350" rtl="0">
              <a:buFont typeface="+mj-lt"/>
              <a:buAutoNum type="arabicPeriod"/>
            </a:pPr>
            <a:r>
              <a:rPr lang="en-US" sz="2800" b="1" dirty="0" smtClean="0">
                <a:solidFill>
                  <a:schemeClr val="bg1"/>
                </a:solidFill>
                <a:effectLst>
                  <a:outerShdw blurRad="38100" dist="38100" dir="2700000" algn="tl">
                    <a:srgbClr val="000000">
                      <a:alpha val="43137"/>
                    </a:srgbClr>
                  </a:outerShdw>
                </a:effectLst>
              </a:rPr>
              <a:t>State-less Packet Filter</a:t>
            </a:r>
          </a:p>
          <a:p>
            <a:pPr marL="514350" indent="-514350" rtl="0">
              <a:buFont typeface="+mj-lt"/>
              <a:buAutoNum type="arabicPeriod"/>
            </a:pPr>
            <a:r>
              <a:rPr lang="en-US" sz="2800" b="1" dirty="0">
                <a:solidFill>
                  <a:schemeClr val="bg1"/>
                </a:solidFill>
                <a:effectLst>
                  <a:outerShdw blurRad="38100" dist="38100" dir="2700000" algn="tl">
                    <a:srgbClr val="000000">
                      <a:alpha val="43137"/>
                    </a:srgbClr>
                  </a:outerShdw>
                </a:effectLst>
              </a:rPr>
              <a:t>State-full packet Filter</a:t>
            </a:r>
          </a:p>
          <a:p>
            <a:pPr marL="514350" indent="-514350" rtl="0">
              <a:buFont typeface="+mj-lt"/>
              <a:buAutoNum type="arabicPeriod"/>
            </a:pPr>
            <a:r>
              <a:rPr lang="en-US" sz="2800" b="1" dirty="0" smtClean="0">
                <a:solidFill>
                  <a:srgbClr val="92D050"/>
                </a:solidFill>
                <a:effectLst>
                  <a:outerShdw blurRad="38100" dist="38100" dir="2700000" algn="tl">
                    <a:srgbClr val="000000">
                      <a:alpha val="43137"/>
                    </a:srgbClr>
                  </a:outerShdw>
                </a:effectLst>
              </a:rPr>
              <a:t>Proxy Server</a:t>
            </a:r>
          </a:p>
          <a:p>
            <a:pPr marL="514350" indent="-514350" rtl="0">
              <a:buFont typeface="+mj-lt"/>
              <a:buAutoNum type="arabicPeriod"/>
            </a:pPr>
            <a:r>
              <a:rPr lang="en-US" sz="2800" b="1" dirty="0" err="1" smtClean="0">
                <a:solidFill>
                  <a:schemeClr val="bg1"/>
                </a:solidFill>
                <a:effectLst>
                  <a:outerShdw blurRad="38100" dist="38100" dir="2700000" algn="tl">
                    <a:srgbClr val="000000">
                      <a:alpha val="43137"/>
                    </a:srgbClr>
                  </a:outerShdw>
                </a:effectLst>
              </a:rPr>
              <a:t>Iptables</a:t>
            </a:r>
            <a:endParaRPr lang="he-IL" sz="2800" b="1" dirty="0">
              <a:solidFill>
                <a:schemeClr val="bg1"/>
              </a:solidFill>
              <a:effectLst>
                <a:outerShdw blurRad="38100" dist="38100" dir="2700000" algn="tl">
                  <a:srgbClr val="000000">
                    <a:alpha val="43137"/>
                  </a:srgbClr>
                </a:outerShdw>
              </a:effectLst>
            </a:endParaRPr>
          </a:p>
        </p:txBody>
      </p:sp>
      <p:pic>
        <p:nvPicPr>
          <p:cNvPr id="1026" name="Picture 2" descr="תוצאת תמונה עבור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378" y="4916032"/>
            <a:ext cx="1762897" cy="176289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p:cNvSpPr txBox="1">
            <a:spLocks/>
          </p:cNvSpPr>
          <p:nvPr/>
        </p:nvSpPr>
        <p:spPr>
          <a:xfrm>
            <a:off x="327990" y="616225"/>
            <a:ext cx="3200400" cy="1071437"/>
          </a:xfrm>
          <a:prstGeom prst="rect">
            <a:avLst/>
          </a:prstGeom>
        </p:spPr>
        <p:txBody>
          <a:bodyPr vert="horz" lIns="91440" tIns="45720" rIns="91440" bIns="45720" rtlCol="0" anchor="b">
            <a:normAutofit/>
          </a:bodyPr>
          <a:lstStyle>
            <a:lvl1pPr algn="l" defTabSz="914400" rtl="1"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sz="4400" dirty="0" smtClean="0"/>
              <a:t>Firewalls</a:t>
            </a:r>
            <a:endParaRPr lang="he-IL" sz="4400" dirty="0"/>
          </a:p>
        </p:txBody>
      </p:sp>
    </p:spTree>
    <p:extLst>
      <p:ext uri="{BB962C8B-B14F-4D97-AF65-F5344CB8AC3E}">
        <p14:creationId xmlns:p14="http://schemas.microsoft.com/office/powerpoint/2010/main" val="4176840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Firewalls - Proxy Server</a:t>
            </a:r>
            <a:endParaRPr lang="he-IL" dirty="0"/>
          </a:p>
        </p:txBody>
      </p:sp>
      <p:sp>
        <p:nvSpPr>
          <p:cNvPr id="3" name="Content Placeholder 2"/>
          <p:cNvSpPr>
            <a:spLocks noGrp="1"/>
          </p:cNvSpPr>
          <p:nvPr>
            <p:ph idx="1"/>
          </p:nvPr>
        </p:nvSpPr>
        <p:spPr/>
        <p:txBody>
          <a:bodyPr/>
          <a:lstStyle/>
          <a:p>
            <a:pPr algn="l" rtl="0">
              <a:buFont typeface="Wingdings" panose="05000000000000000000" pitchFamily="2" charset="2"/>
              <a:buChar char="q"/>
            </a:pPr>
            <a:r>
              <a:rPr lang="en-US" dirty="0" smtClean="0"/>
              <a:t> Legal Man In the Middle – each request to the internet maintained by the proxy </a:t>
            </a:r>
          </a:p>
          <a:p>
            <a:pPr lvl="1" algn="l" rtl="0">
              <a:buFont typeface="Wingdings" panose="05000000000000000000" pitchFamily="2" charset="2"/>
              <a:buChar char="§"/>
            </a:pPr>
            <a:r>
              <a:rPr lang="en-US" dirty="0" smtClean="0"/>
              <a:t>Saved a cache of common request and check freshness by requests</a:t>
            </a:r>
          </a:p>
          <a:p>
            <a:pPr algn="l" rtl="0">
              <a:buFont typeface="Wingdings" panose="05000000000000000000" pitchFamily="2" charset="2"/>
              <a:buChar char="q"/>
            </a:pPr>
            <a:r>
              <a:rPr lang="en-US" dirty="0"/>
              <a:t> </a:t>
            </a:r>
            <a:r>
              <a:rPr lang="en-US" dirty="0" smtClean="0"/>
              <a:t>The client communicates the proxy, and the proxy communicates with the server</a:t>
            </a:r>
          </a:p>
          <a:p>
            <a:pPr algn="l" rtl="0">
              <a:buFont typeface="Wingdings" panose="05000000000000000000" pitchFamily="2" charset="2"/>
              <a:buChar char="q"/>
            </a:pPr>
            <a:r>
              <a:rPr lang="en-US" dirty="0"/>
              <a:t> </a:t>
            </a:r>
            <a:r>
              <a:rPr lang="en-US" dirty="0" smtClean="0"/>
              <a:t>Usually works on the application (TELNET/FTP/SMTP/HTTP etc.) level</a:t>
            </a:r>
          </a:p>
          <a:p>
            <a:pPr algn="l" rtl="0">
              <a:buFont typeface="Wingdings" panose="05000000000000000000" pitchFamily="2" charset="2"/>
              <a:buChar char="q"/>
            </a:pPr>
            <a:r>
              <a:rPr lang="en-US" dirty="0"/>
              <a:t> </a:t>
            </a:r>
            <a:r>
              <a:rPr lang="en-US" dirty="0" smtClean="0"/>
              <a:t> Also K.A ‘Application-level Gateway’</a:t>
            </a:r>
          </a:p>
          <a:p>
            <a:pPr algn="l" rtl="0">
              <a:buFont typeface="Wingdings" panose="05000000000000000000" pitchFamily="2" charset="2"/>
              <a:buChar char="q"/>
            </a:pPr>
            <a:endParaRPr lang="en-US" dirty="0"/>
          </a:p>
          <a:p>
            <a:pPr marL="0" indent="0" algn="l" rtl="0">
              <a:buNone/>
            </a:pP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841" y="3321050"/>
            <a:ext cx="5504475" cy="2789768"/>
          </a:xfrm>
          <a:prstGeom prst="rect">
            <a:avLst/>
          </a:prstGeom>
        </p:spPr>
      </p:pic>
    </p:spTree>
    <p:extLst>
      <p:ext uri="{BB962C8B-B14F-4D97-AF65-F5344CB8AC3E}">
        <p14:creationId xmlns:p14="http://schemas.microsoft.com/office/powerpoint/2010/main" val="690039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Proxy Sever – Pros Vs. Cons</a:t>
            </a:r>
            <a:endParaRPr lang="he-IL" dirty="0"/>
          </a:p>
        </p:txBody>
      </p:sp>
      <p:sp>
        <p:nvSpPr>
          <p:cNvPr id="5" name="Text Placeholder 4"/>
          <p:cNvSpPr>
            <a:spLocks noGrp="1"/>
          </p:cNvSpPr>
          <p:nvPr>
            <p:ph type="body" idx="1"/>
          </p:nvPr>
        </p:nvSpPr>
        <p:spPr/>
        <p:txBody>
          <a:bodyPr/>
          <a:lstStyle/>
          <a:p>
            <a:pPr algn="l" rtl="0"/>
            <a:r>
              <a:rPr lang="en-US" dirty="0"/>
              <a:t>Advantages</a:t>
            </a:r>
            <a:endParaRPr lang="he-IL" dirty="0"/>
          </a:p>
        </p:txBody>
      </p:sp>
      <p:sp>
        <p:nvSpPr>
          <p:cNvPr id="6" name="Content Placeholder 5"/>
          <p:cNvSpPr>
            <a:spLocks noGrp="1"/>
          </p:cNvSpPr>
          <p:nvPr>
            <p:ph sz="half" idx="2"/>
          </p:nvPr>
        </p:nvSpPr>
        <p:spPr/>
        <p:txBody>
          <a:bodyPr/>
          <a:lstStyle/>
          <a:p>
            <a:pPr algn="l" rtl="0">
              <a:buFont typeface="Wingdings" panose="05000000000000000000" pitchFamily="2" charset="2"/>
              <a:buChar char="v"/>
            </a:pPr>
            <a:r>
              <a:rPr lang="en-US" dirty="0"/>
              <a:t> </a:t>
            </a:r>
            <a:r>
              <a:rPr lang="en-US" dirty="0" smtClean="0"/>
              <a:t>Higher security than packet filters</a:t>
            </a:r>
          </a:p>
          <a:p>
            <a:pPr algn="l" rtl="0">
              <a:buFont typeface="Wingdings" panose="05000000000000000000" pitchFamily="2" charset="2"/>
              <a:buChar char="v"/>
            </a:pPr>
            <a:r>
              <a:rPr lang="en-US" dirty="0"/>
              <a:t> </a:t>
            </a:r>
            <a:r>
              <a:rPr lang="en-US" dirty="0" smtClean="0"/>
              <a:t>Apply access control without changing the application</a:t>
            </a:r>
          </a:p>
          <a:p>
            <a:pPr algn="l" rtl="0">
              <a:buFont typeface="Wingdings" panose="05000000000000000000" pitchFamily="2" charset="2"/>
              <a:buChar char="v"/>
            </a:pPr>
            <a:r>
              <a:rPr lang="en-US" dirty="0"/>
              <a:t> </a:t>
            </a:r>
            <a:r>
              <a:rPr lang="en-US" dirty="0" smtClean="0"/>
              <a:t>No direct connection ‘outside’ world</a:t>
            </a:r>
          </a:p>
          <a:p>
            <a:pPr algn="l" rtl="0">
              <a:buFont typeface="Wingdings" panose="05000000000000000000" pitchFamily="2" charset="2"/>
              <a:buChar char="v"/>
            </a:pPr>
            <a:r>
              <a:rPr lang="en-US" dirty="0"/>
              <a:t> </a:t>
            </a:r>
            <a:r>
              <a:rPr lang="en-US" dirty="0" smtClean="0"/>
              <a:t>Easy to log and audit all incoming traffic</a:t>
            </a:r>
          </a:p>
        </p:txBody>
      </p:sp>
      <p:sp>
        <p:nvSpPr>
          <p:cNvPr id="7" name="Text Placeholder 6"/>
          <p:cNvSpPr>
            <a:spLocks noGrp="1"/>
          </p:cNvSpPr>
          <p:nvPr>
            <p:ph type="body" sz="quarter" idx="3"/>
          </p:nvPr>
        </p:nvSpPr>
        <p:spPr/>
        <p:txBody>
          <a:bodyPr/>
          <a:lstStyle/>
          <a:p>
            <a:pPr algn="l" rtl="0"/>
            <a:r>
              <a:rPr lang="en-US" dirty="0"/>
              <a:t>Disadvantages</a:t>
            </a:r>
            <a:endParaRPr lang="he-IL" dirty="0"/>
          </a:p>
        </p:txBody>
      </p:sp>
      <p:sp>
        <p:nvSpPr>
          <p:cNvPr id="8" name="Content Placeholder 7"/>
          <p:cNvSpPr>
            <a:spLocks noGrp="1"/>
          </p:cNvSpPr>
          <p:nvPr>
            <p:ph sz="quarter" idx="4"/>
          </p:nvPr>
        </p:nvSpPr>
        <p:spPr/>
        <p:txBody>
          <a:bodyPr/>
          <a:lstStyle/>
          <a:p>
            <a:pPr algn="l" rtl="0">
              <a:buFont typeface="Wingdings" panose="05000000000000000000" pitchFamily="2" charset="2"/>
              <a:buChar char="v"/>
            </a:pPr>
            <a:r>
              <a:rPr lang="en-US" dirty="0"/>
              <a:t> </a:t>
            </a:r>
            <a:r>
              <a:rPr lang="en-US" dirty="0" smtClean="0"/>
              <a:t>Every application requires writing a new proxy</a:t>
            </a:r>
          </a:p>
          <a:p>
            <a:pPr algn="l" rtl="0">
              <a:buFont typeface="Wingdings" panose="05000000000000000000" pitchFamily="2" charset="2"/>
              <a:buChar char="v"/>
            </a:pPr>
            <a:r>
              <a:rPr lang="en-US" dirty="0"/>
              <a:t> </a:t>
            </a:r>
            <a:r>
              <a:rPr lang="en-US" dirty="0" smtClean="0"/>
              <a:t>The server does not “see” the client</a:t>
            </a:r>
          </a:p>
          <a:p>
            <a:pPr algn="l" rtl="0">
              <a:buFont typeface="Wingdings" panose="05000000000000000000" pitchFamily="2" charset="2"/>
              <a:buChar char="v"/>
            </a:pPr>
            <a:r>
              <a:rPr lang="en-US" dirty="0"/>
              <a:t> </a:t>
            </a:r>
            <a:r>
              <a:rPr lang="en-US" dirty="0" smtClean="0"/>
              <a:t>Can reduce performance (additional overhead on each connection)</a:t>
            </a:r>
            <a:endParaRPr lang="he-IL" dirty="0"/>
          </a:p>
        </p:txBody>
      </p:sp>
    </p:spTree>
    <p:extLst>
      <p:ext uri="{BB962C8B-B14F-4D97-AF65-F5344CB8AC3E}">
        <p14:creationId xmlns:p14="http://schemas.microsoft.com/office/powerpoint/2010/main" val="342000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55458" y="1895475"/>
            <a:ext cx="7136541" cy="3109423"/>
          </a:xfrm>
        </p:spPr>
        <p:txBody>
          <a:bodyPr>
            <a:normAutofit/>
          </a:bodyPr>
          <a:lstStyle/>
          <a:p>
            <a:pPr algn="ctr"/>
            <a:r>
              <a:rPr lang="en-US" sz="8000" dirty="0" smtClean="0"/>
              <a:t>Firewalls</a:t>
            </a:r>
          </a:p>
          <a:p>
            <a:pPr algn="ctr"/>
            <a:r>
              <a:rPr lang="en-US" sz="6000" dirty="0" err="1" smtClean="0">
                <a:solidFill>
                  <a:schemeClr val="accent2">
                    <a:lumMod val="75000"/>
                  </a:schemeClr>
                </a:solidFill>
              </a:rPr>
              <a:t>Iptables</a:t>
            </a:r>
            <a:endParaRPr lang="he-IL" sz="6000" dirty="0">
              <a:solidFill>
                <a:schemeClr val="accent2">
                  <a:lumMod val="75000"/>
                </a:schemeClr>
              </a:solidFill>
            </a:endParaRPr>
          </a:p>
        </p:txBody>
      </p:sp>
      <p:sp>
        <p:nvSpPr>
          <p:cNvPr id="9" name="Title 3"/>
          <p:cNvSpPr txBox="1">
            <a:spLocks/>
          </p:cNvSpPr>
          <p:nvPr/>
        </p:nvSpPr>
        <p:spPr>
          <a:xfrm>
            <a:off x="181590" y="3450186"/>
            <a:ext cx="3731741" cy="1740345"/>
          </a:xfrm>
          <a:prstGeom prst="rect">
            <a:avLst/>
          </a:prstGeom>
        </p:spPr>
        <p:txBody>
          <a:bodyPr vert="horz" lIns="91440" tIns="45720" rIns="91440" bIns="45720" rtlCol="0" anchor="b">
            <a:noAutofit/>
          </a:bodyPr>
          <a:lstStyle>
            <a:lvl1pPr algn="l" defTabSz="914400" rtl="1" eaLnBrk="1" latinLnBrk="0" hangingPunct="1">
              <a:lnSpc>
                <a:spcPct val="85000"/>
              </a:lnSpc>
              <a:spcBef>
                <a:spcPct val="0"/>
              </a:spcBef>
              <a:buNone/>
              <a:defRPr sz="3600" b="0" kern="1200" spc="-50" baseline="0">
                <a:solidFill>
                  <a:srgbClr val="FFFFFF"/>
                </a:solidFill>
                <a:latin typeface="+mj-lt"/>
                <a:ea typeface="+mj-ea"/>
                <a:cs typeface="+mj-cs"/>
              </a:defRPr>
            </a:lvl1pPr>
          </a:lstStyle>
          <a:p>
            <a:pPr marL="514350" indent="-514350" rtl="0">
              <a:buFont typeface="+mj-lt"/>
              <a:buAutoNum type="arabicPeriod"/>
            </a:pPr>
            <a:r>
              <a:rPr lang="en-US" sz="2800" b="1" dirty="0" smtClean="0">
                <a:solidFill>
                  <a:schemeClr val="bg1"/>
                </a:solidFill>
                <a:effectLst>
                  <a:outerShdw blurRad="38100" dist="38100" dir="2700000" algn="tl">
                    <a:srgbClr val="000000">
                      <a:alpha val="43137"/>
                    </a:srgbClr>
                  </a:outerShdw>
                </a:effectLst>
              </a:rPr>
              <a:t>State-less Packet Filter</a:t>
            </a:r>
          </a:p>
          <a:p>
            <a:pPr marL="514350" indent="-514350" rtl="0">
              <a:buFont typeface="+mj-lt"/>
              <a:buAutoNum type="arabicPeriod"/>
            </a:pPr>
            <a:r>
              <a:rPr lang="en-US" sz="2800" b="1" dirty="0">
                <a:solidFill>
                  <a:schemeClr val="bg1"/>
                </a:solidFill>
                <a:effectLst>
                  <a:outerShdw blurRad="38100" dist="38100" dir="2700000" algn="tl">
                    <a:srgbClr val="000000">
                      <a:alpha val="43137"/>
                    </a:srgbClr>
                  </a:outerShdw>
                </a:effectLst>
              </a:rPr>
              <a:t>State-full packet Filter</a:t>
            </a:r>
          </a:p>
          <a:p>
            <a:pPr marL="514350" indent="-514350" rtl="0">
              <a:buFont typeface="+mj-lt"/>
              <a:buAutoNum type="arabicPeriod"/>
            </a:pPr>
            <a:r>
              <a:rPr lang="en-US" sz="2800" b="1" dirty="0" smtClean="0">
                <a:solidFill>
                  <a:schemeClr val="bg1"/>
                </a:solidFill>
                <a:effectLst>
                  <a:outerShdw blurRad="38100" dist="38100" dir="2700000" algn="tl">
                    <a:srgbClr val="000000">
                      <a:alpha val="43137"/>
                    </a:srgbClr>
                  </a:outerShdw>
                </a:effectLst>
              </a:rPr>
              <a:t>Proxy Server</a:t>
            </a:r>
          </a:p>
          <a:p>
            <a:pPr marL="514350" indent="-514350" rtl="0">
              <a:buFont typeface="+mj-lt"/>
              <a:buAutoNum type="arabicPeriod"/>
            </a:pPr>
            <a:r>
              <a:rPr lang="en-US" sz="2800" b="1" dirty="0" err="1">
                <a:solidFill>
                  <a:srgbClr val="92D050"/>
                </a:solidFill>
                <a:effectLst>
                  <a:outerShdw blurRad="38100" dist="38100" dir="2700000" algn="tl">
                    <a:srgbClr val="000000">
                      <a:alpha val="43137"/>
                    </a:srgbClr>
                  </a:outerShdw>
                </a:effectLst>
              </a:rPr>
              <a:t>Iptable</a:t>
            </a:r>
            <a:endParaRPr lang="he-IL" sz="2800" b="1" dirty="0">
              <a:solidFill>
                <a:srgbClr val="92D050"/>
              </a:solidFill>
              <a:effectLst>
                <a:outerShdw blurRad="38100" dist="38100" dir="2700000" algn="tl">
                  <a:srgbClr val="000000">
                    <a:alpha val="43137"/>
                  </a:srgbClr>
                </a:outerShdw>
              </a:effectLst>
            </a:endParaRPr>
          </a:p>
        </p:txBody>
      </p:sp>
      <p:pic>
        <p:nvPicPr>
          <p:cNvPr id="1026" name="Picture 2" descr="תוצאת תמונה עבור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378" y="4916032"/>
            <a:ext cx="1762897" cy="176289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p:cNvSpPr txBox="1">
            <a:spLocks/>
          </p:cNvSpPr>
          <p:nvPr/>
        </p:nvSpPr>
        <p:spPr>
          <a:xfrm>
            <a:off x="327990" y="616225"/>
            <a:ext cx="3200400" cy="1071437"/>
          </a:xfrm>
          <a:prstGeom prst="rect">
            <a:avLst/>
          </a:prstGeom>
        </p:spPr>
        <p:txBody>
          <a:bodyPr vert="horz" lIns="91440" tIns="45720" rIns="91440" bIns="45720" rtlCol="0" anchor="b">
            <a:normAutofit/>
          </a:bodyPr>
          <a:lstStyle>
            <a:lvl1pPr algn="l" defTabSz="914400" rtl="1"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sz="4400" dirty="0" smtClean="0"/>
              <a:t>Firewalls</a:t>
            </a:r>
            <a:endParaRPr lang="he-IL" sz="4400" dirty="0"/>
          </a:p>
        </p:txBody>
      </p:sp>
    </p:spTree>
    <p:extLst>
      <p:ext uri="{BB962C8B-B14F-4D97-AF65-F5344CB8AC3E}">
        <p14:creationId xmlns:p14="http://schemas.microsoft.com/office/powerpoint/2010/main" val="507097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Iptables</a:t>
            </a:r>
            <a:endParaRPr lang="en-US" dirty="0"/>
          </a:p>
        </p:txBody>
      </p:sp>
      <p:sp>
        <p:nvSpPr>
          <p:cNvPr id="9" name="Content Placeholder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a:buFont typeface="Wingdings" panose="05000000000000000000" pitchFamily="2" charset="2"/>
              <a:buChar char="q"/>
            </a:pPr>
            <a:r>
              <a:rPr lang="en-US" dirty="0" smtClean="0"/>
              <a:t> A user space program that allows to configure the Linux Kernel Firewall</a:t>
            </a:r>
          </a:p>
          <a:p>
            <a:pPr algn="l" rtl="0">
              <a:buFont typeface="Wingdings" panose="05000000000000000000" pitchFamily="2" charset="2"/>
              <a:buChar char="q"/>
            </a:pPr>
            <a:r>
              <a:rPr lang="en-US" dirty="0"/>
              <a:t> </a:t>
            </a:r>
            <a:r>
              <a:rPr lang="en-US" dirty="0" smtClean="0"/>
              <a:t>Allows to chain firewall rules</a:t>
            </a:r>
          </a:p>
          <a:p>
            <a:pPr algn="l" rtl="0">
              <a:buFont typeface="Wingdings" panose="05000000000000000000" pitchFamily="2" charset="2"/>
              <a:buChar char="q"/>
            </a:pPr>
            <a:r>
              <a:rPr lang="en-US" dirty="0"/>
              <a:t> </a:t>
            </a:r>
            <a:r>
              <a:rPr lang="en-US" dirty="0" smtClean="0"/>
              <a:t>Could define a state-full firewalls rules (based on state{ESTABLISHED/RELATED})</a:t>
            </a:r>
          </a:p>
          <a:p>
            <a:pPr algn="l" rtl="0">
              <a:buFont typeface="Wingdings" panose="05000000000000000000" pitchFamily="2" charset="2"/>
              <a:buChar char="q"/>
            </a:pPr>
            <a:r>
              <a:rPr lang="en-US" dirty="0"/>
              <a:t> </a:t>
            </a:r>
            <a:r>
              <a:rPr lang="en-US" dirty="0" smtClean="0"/>
              <a:t>Other functionalities</a:t>
            </a:r>
          </a:p>
          <a:p>
            <a:pPr lvl="1" algn="l" rtl="0">
              <a:buFont typeface="Wingdings" panose="05000000000000000000" pitchFamily="2" charset="2"/>
              <a:buChar char="ü"/>
            </a:pPr>
            <a:r>
              <a:rPr lang="en-US" dirty="0"/>
              <a:t> </a:t>
            </a:r>
            <a:r>
              <a:rPr lang="en-US" dirty="0" smtClean="0"/>
              <a:t>Port Forwarding</a:t>
            </a:r>
          </a:p>
          <a:p>
            <a:pPr lvl="1" algn="l" rtl="0">
              <a:buFont typeface="Wingdings" panose="05000000000000000000" pitchFamily="2" charset="2"/>
              <a:buChar char="ü"/>
            </a:pPr>
            <a:r>
              <a:rPr lang="en-US" dirty="0"/>
              <a:t> </a:t>
            </a:r>
            <a:r>
              <a:rPr lang="en-US" dirty="0" smtClean="0"/>
              <a:t>IP Forwarding</a:t>
            </a:r>
          </a:p>
          <a:p>
            <a:pPr lvl="1" algn="l" rtl="0">
              <a:buFont typeface="Wingdings" panose="05000000000000000000" pitchFamily="2" charset="2"/>
              <a:buChar char="ü"/>
            </a:pPr>
            <a:r>
              <a:rPr lang="en-US" dirty="0"/>
              <a:t> </a:t>
            </a:r>
            <a:r>
              <a:rPr lang="en-US" dirty="0" smtClean="0"/>
              <a:t>Logging</a:t>
            </a:r>
          </a:p>
          <a:p>
            <a:pPr algn="l" rtl="0">
              <a:buFont typeface="Wingdings" panose="05000000000000000000" pitchFamily="2" charset="2"/>
              <a:buChar char="q"/>
            </a:pPr>
            <a:endParaRPr lang="en-US" dirty="0" smtClean="0"/>
          </a:p>
          <a:p>
            <a:pPr marL="0" indent="0" algn="l" rtl="0">
              <a:buFont typeface="Calibri" panose="020F0502020204030204" pitchFamily="34" charset="0"/>
              <a:buNone/>
            </a:pPr>
            <a:endParaRPr lang="he-IL" dirty="0"/>
          </a:p>
        </p:txBody>
      </p:sp>
    </p:spTree>
    <p:extLst>
      <p:ext uri="{BB962C8B-B14F-4D97-AF65-F5344CB8AC3E}">
        <p14:creationId xmlns:p14="http://schemas.microsoft.com/office/powerpoint/2010/main" val="3484361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a:buFont typeface="Wingdings" panose="05000000000000000000" pitchFamily="2" charset="2"/>
              <a:buChar char="q"/>
            </a:pPr>
            <a:r>
              <a:rPr lang="en-US" dirty="0" smtClean="0"/>
              <a:t> The IP Tables firewall consist of 3 default chains:</a:t>
            </a:r>
          </a:p>
          <a:p>
            <a:pPr lvl="1" algn="l" rtl="0">
              <a:buFont typeface="Wingdings" panose="05000000000000000000" pitchFamily="2" charset="2"/>
              <a:buChar char="§"/>
            </a:pPr>
            <a:r>
              <a:rPr lang="en-US" dirty="0" smtClean="0"/>
              <a:t>Input - for incoming traffic</a:t>
            </a:r>
          </a:p>
          <a:p>
            <a:pPr lvl="1" algn="l" rtl="0">
              <a:buFont typeface="Wingdings" panose="05000000000000000000" pitchFamily="2" charset="2"/>
              <a:buChar char="§"/>
            </a:pPr>
            <a:r>
              <a:rPr lang="en-US" dirty="0" smtClean="0"/>
              <a:t>Output – for outgoing traffic</a:t>
            </a:r>
          </a:p>
          <a:p>
            <a:pPr lvl="1" algn="l" rtl="0">
              <a:buFont typeface="Wingdings" panose="05000000000000000000" pitchFamily="2" charset="2"/>
              <a:buChar char="§"/>
            </a:pPr>
            <a:r>
              <a:rPr lang="en-US" dirty="0" smtClean="0"/>
              <a:t>Forward – for traffic that is forwarded</a:t>
            </a:r>
          </a:p>
          <a:p>
            <a:pPr algn="l" rtl="0">
              <a:buFont typeface="Wingdings" panose="05000000000000000000" pitchFamily="2" charset="2"/>
              <a:buChar char="q"/>
            </a:pPr>
            <a:r>
              <a:rPr lang="en-US" dirty="0"/>
              <a:t> </a:t>
            </a:r>
            <a:r>
              <a:rPr lang="en-US" dirty="0" smtClean="0"/>
              <a:t>It is possible to define new chains to add depth to the rules tables</a:t>
            </a:r>
          </a:p>
          <a:p>
            <a:pPr algn="l" rtl="0">
              <a:buFont typeface="Wingdings" panose="05000000000000000000" pitchFamily="2" charset="2"/>
              <a:buChar char="q"/>
            </a:pPr>
            <a:r>
              <a:rPr lang="en-US" dirty="0"/>
              <a:t> </a:t>
            </a:r>
            <a:r>
              <a:rPr lang="en-US" dirty="0" smtClean="0"/>
              <a:t>Each chain has a default policy (Allow/Drop/..)</a:t>
            </a:r>
          </a:p>
          <a:p>
            <a:pPr algn="l" rtl="0">
              <a:buFont typeface="Wingdings" panose="05000000000000000000" pitchFamily="2" charset="2"/>
              <a:buChar char="q"/>
            </a:pPr>
            <a:endParaRPr lang="en-US" dirty="0" smtClean="0"/>
          </a:p>
          <a:p>
            <a:pPr algn="l" rtl="0">
              <a:buFont typeface="Wingdings" panose="05000000000000000000" pitchFamily="2" charset="2"/>
              <a:buChar char="q"/>
            </a:pPr>
            <a:endParaRPr lang="en-US" dirty="0" smtClean="0"/>
          </a:p>
          <a:p>
            <a:pPr marL="0" indent="0" algn="l" rtl="0">
              <a:buFont typeface="Calibri" panose="020F0502020204030204" pitchFamily="34" charset="0"/>
              <a:buNone/>
            </a:pPr>
            <a:endParaRPr lang="he-IL" dirty="0"/>
          </a:p>
        </p:txBody>
      </p:sp>
      <p:sp>
        <p:nvSpPr>
          <p:cNvPr id="2" name="Title 1"/>
          <p:cNvSpPr>
            <a:spLocks noGrp="1"/>
          </p:cNvSpPr>
          <p:nvPr>
            <p:ph type="title"/>
          </p:nvPr>
        </p:nvSpPr>
        <p:spPr/>
        <p:txBody>
          <a:bodyPr/>
          <a:lstStyle/>
          <a:p>
            <a:r>
              <a:rPr lang="en-US" dirty="0" err="1" smtClean="0"/>
              <a:t>Iptables</a:t>
            </a:r>
            <a:r>
              <a:rPr lang="en-US" dirty="0" smtClean="0"/>
              <a:t> - Chains</a:t>
            </a:r>
            <a:endParaRPr lang="en-US" dirty="0"/>
          </a:p>
        </p:txBody>
      </p:sp>
      <p:sp>
        <p:nvSpPr>
          <p:cNvPr id="4" name="Right Arrow 3"/>
          <p:cNvSpPr/>
          <p:nvPr/>
        </p:nvSpPr>
        <p:spPr>
          <a:xfrm>
            <a:off x="4923806" y="4315808"/>
            <a:ext cx="663693"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65375" y="4280675"/>
            <a:ext cx="1224136" cy="646331"/>
          </a:xfrm>
          <a:prstGeom prst="rect">
            <a:avLst/>
          </a:prstGeom>
          <a:noFill/>
        </p:spPr>
        <p:txBody>
          <a:bodyPr wrap="square" rtlCol="0">
            <a:spAutoFit/>
          </a:bodyPr>
          <a:lstStyle/>
          <a:p>
            <a:r>
              <a:rPr lang="en-US" dirty="0" smtClean="0"/>
              <a:t>Input Chain</a:t>
            </a:r>
            <a:endParaRPr lang="en-US" dirty="0"/>
          </a:p>
        </p:txBody>
      </p:sp>
      <p:sp>
        <p:nvSpPr>
          <p:cNvPr id="6" name="Oval 5"/>
          <p:cNvSpPr/>
          <p:nvPr/>
        </p:nvSpPr>
        <p:spPr>
          <a:xfrm>
            <a:off x="5666841" y="4212316"/>
            <a:ext cx="843285" cy="783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1</a:t>
            </a:r>
            <a:endParaRPr lang="en-US" dirty="0"/>
          </a:p>
        </p:txBody>
      </p:sp>
      <p:sp>
        <p:nvSpPr>
          <p:cNvPr id="7" name="Right Arrow 6"/>
          <p:cNvSpPr/>
          <p:nvPr/>
        </p:nvSpPr>
        <p:spPr>
          <a:xfrm>
            <a:off x="6626585" y="4325506"/>
            <a:ext cx="663693"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25883" y="4118585"/>
            <a:ext cx="902614" cy="801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2</a:t>
            </a:r>
            <a:endParaRPr lang="en-US" dirty="0"/>
          </a:p>
        </p:txBody>
      </p:sp>
      <p:sp>
        <p:nvSpPr>
          <p:cNvPr id="9" name="TextBox 8"/>
          <p:cNvSpPr txBox="1"/>
          <p:nvPr/>
        </p:nvSpPr>
        <p:spPr>
          <a:xfrm>
            <a:off x="6442590" y="5930411"/>
            <a:ext cx="1728192" cy="369332"/>
          </a:xfrm>
          <a:prstGeom prst="rect">
            <a:avLst/>
          </a:prstGeom>
          <a:noFill/>
        </p:spPr>
        <p:txBody>
          <a:bodyPr wrap="square" rtlCol="0">
            <a:spAutoFit/>
          </a:bodyPr>
          <a:lstStyle/>
          <a:p>
            <a:r>
              <a:rPr lang="en-US" dirty="0" smtClean="0"/>
              <a:t>Custom Chain</a:t>
            </a:r>
            <a:endParaRPr lang="en-US" dirty="0"/>
          </a:p>
        </p:txBody>
      </p:sp>
      <p:sp>
        <p:nvSpPr>
          <p:cNvPr id="10" name="Oval 9"/>
          <p:cNvSpPr/>
          <p:nvPr/>
        </p:nvSpPr>
        <p:spPr>
          <a:xfrm>
            <a:off x="8327065" y="5384301"/>
            <a:ext cx="1008112" cy="936104"/>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1</a:t>
            </a:r>
            <a:endParaRPr lang="en-US" dirty="0"/>
          </a:p>
        </p:txBody>
      </p:sp>
      <p:sp>
        <p:nvSpPr>
          <p:cNvPr id="11" name="Right Arrow 10"/>
          <p:cNvSpPr/>
          <p:nvPr/>
        </p:nvSpPr>
        <p:spPr>
          <a:xfrm>
            <a:off x="9485726" y="5563450"/>
            <a:ext cx="663693"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99968" y="5384301"/>
            <a:ext cx="1008112" cy="936104"/>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2</a:t>
            </a:r>
            <a:endParaRPr lang="en-US" dirty="0"/>
          </a:p>
        </p:txBody>
      </p:sp>
      <p:sp>
        <p:nvSpPr>
          <p:cNvPr id="13" name="Bent-Up Arrow 12"/>
          <p:cNvSpPr/>
          <p:nvPr/>
        </p:nvSpPr>
        <p:spPr>
          <a:xfrm rot="5400000">
            <a:off x="7403620" y="5265211"/>
            <a:ext cx="864096" cy="670227"/>
          </a:xfrm>
          <a:prstGeom prst="bentUpArrow">
            <a:avLst>
              <a:gd name="adj1" fmla="val 32473"/>
              <a:gd name="adj2" fmla="val 2439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308080" y="4067840"/>
            <a:ext cx="859840" cy="798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3</a:t>
            </a:r>
            <a:endParaRPr lang="en-US" dirty="0"/>
          </a:p>
        </p:txBody>
      </p:sp>
      <p:sp>
        <p:nvSpPr>
          <p:cNvPr id="15" name="Bent Arrow 14"/>
          <p:cNvSpPr/>
          <p:nvPr/>
        </p:nvSpPr>
        <p:spPr>
          <a:xfrm>
            <a:off x="10668908" y="4376189"/>
            <a:ext cx="639172" cy="93610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ight Arrow 15"/>
          <p:cNvSpPr/>
          <p:nvPr/>
        </p:nvSpPr>
        <p:spPr>
          <a:xfrm>
            <a:off x="8351003" y="4280675"/>
            <a:ext cx="22433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38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fade">
                                      <p:cBhvr>
                                        <p:cTn id="10" dur="500"/>
                                        <p:tgtEl>
                                          <p:spTgt spid="1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fade">
                                      <p:cBhvr>
                                        <p:cTn id="13" dur="500"/>
                                        <p:tgtEl>
                                          <p:spTgt spid="1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fade">
                                      <p:cBhvr>
                                        <p:cTn id="16" dur="500"/>
                                        <p:tgtEl>
                                          <p:spTgt spid="1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animEffect transition="in" filter="fade">
                                      <p:cBhvr>
                                        <p:cTn id="21" dur="500"/>
                                        <p:tgtEl>
                                          <p:spTgt spid="1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xEl>
                                              <p:pRg st="5" end="5"/>
                                            </p:txEl>
                                          </p:spTgt>
                                        </p:tgtEl>
                                        <p:attrNameLst>
                                          <p:attrName>style.visibility</p:attrName>
                                        </p:attrNameLst>
                                      </p:cBhvr>
                                      <p:to>
                                        <p:strVal val="visible"/>
                                      </p:to>
                                    </p:set>
                                    <p:animEffect transition="in" filter="fade">
                                      <p:cBhvr>
                                        <p:cTn id="24"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Iptables</a:t>
            </a:r>
            <a:r>
              <a:rPr lang="en-US" dirty="0" smtClean="0"/>
              <a:t> - Rules</a:t>
            </a:r>
            <a:endParaRPr lang="en-US" dirty="0"/>
          </a:p>
        </p:txBody>
      </p:sp>
      <p:sp>
        <p:nvSpPr>
          <p:cNvPr id="4" name="Content Placeholder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a:buFont typeface="Wingdings" panose="05000000000000000000" pitchFamily="2" charset="2"/>
              <a:buChar char="q"/>
            </a:pPr>
            <a:r>
              <a:rPr lang="en-US" dirty="0" smtClean="0"/>
              <a:t> Structure – a </a:t>
            </a:r>
            <a:r>
              <a:rPr lang="en-US" b="1" i="1" u="sng" dirty="0" smtClean="0">
                <a:effectLst>
                  <a:outerShdw blurRad="38100" dist="38100" dir="2700000" algn="tl">
                    <a:srgbClr val="000000">
                      <a:alpha val="43137"/>
                    </a:srgbClr>
                  </a:outerShdw>
                </a:effectLst>
              </a:rPr>
              <a:t>Criteria</a:t>
            </a:r>
            <a:r>
              <a:rPr lang="en-US" dirty="0" smtClean="0"/>
              <a:t> and a </a:t>
            </a:r>
            <a:r>
              <a:rPr lang="en-US" b="1" i="1" u="sng" dirty="0" smtClean="0">
                <a:effectLst>
                  <a:outerShdw blurRad="38100" dist="38100" dir="2700000" algn="tl">
                    <a:srgbClr val="000000">
                      <a:alpha val="43137"/>
                    </a:srgbClr>
                  </a:outerShdw>
                </a:effectLst>
              </a:rPr>
              <a:t>Target</a:t>
            </a:r>
          </a:p>
          <a:p>
            <a:pPr algn="l" rtl="0">
              <a:buFont typeface="Wingdings" panose="05000000000000000000" pitchFamily="2" charset="2"/>
              <a:buChar char="q"/>
            </a:pPr>
            <a:r>
              <a:rPr lang="en-US" dirty="0">
                <a:effectLst>
                  <a:outerShdw blurRad="38100" dist="38100" dir="2700000" algn="tl">
                    <a:srgbClr val="000000">
                      <a:alpha val="43137"/>
                    </a:srgbClr>
                  </a:outerShdw>
                </a:effectLst>
              </a:rPr>
              <a:t> </a:t>
            </a:r>
            <a:r>
              <a:rPr lang="en-US" dirty="0" smtClean="0"/>
              <a:t>Criteria – the things we want to make sure the packet contains (port, protocol, IP add., etc..)</a:t>
            </a:r>
          </a:p>
          <a:p>
            <a:pPr algn="l" rtl="0">
              <a:buFont typeface="Wingdings" panose="05000000000000000000" pitchFamily="2" charset="2"/>
              <a:buChar char="q"/>
            </a:pPr>
            <a:r>
              <a:rPr lang="en-US" dirty="0"/>
              <a:t> </a:t>
            </a:r>
            <a:r>
              <a:rPr lang="en-US" dirty="0" smtClean="0"/>
              <a:t>Target – the action to be performed, Can either be </a:t>
            </a:r>
            <a:r>
              <a:rPr lang="en-US" i="1" u="sng" dirty="0" smtClean="0"/>
              <a:t>an immediate action</a:t>
            </a:r>
            <a:r>
              <a:rPr lang="en-US" dirty="0" smtClean="0"/>
              <a:t> (Drop/Reject/Accept) or a </a:t>
            </a:r>
            <a:r>
              <a:rPr lang="en-US" i="1" u="sng" dirty="0" smtClean="0"/>
              <a:t>call the another chain</a:t>
            </a:r>
          </a:p>
          <a:p>
            <a:pPr algn="l" rtl="0">
              <a:buFont typeface="Wingdings" panose="05000000000000000000" pitchFamily="2" charset="2"/>
              <a:buChar char="q"/>
            </a:pPr>
            <a:r>
              <a:rPr lang="en-US" dirty="0"/>
              <a:t> </a:t>
            </a:r>
            <a:r>
              <a:rPr lang="en-US" dirty="0" smtClean="0"/>
              <a:t>We add a rule to a chain be defining the rule, its parameters and the chain</a:t>
            </a:r>
          </a:p>
          <a:p>
            <a:pPr algn="l" rtl="0">
              <a:buFont typeface="Wingdings" panose="05000000000000000000" pitchFamily="2" charset="2"/>
              <a:buChar char="q"/>
            </a:pPr>
            <a:r>
              <a:rPr lang="en-US" dirty="0"/>
              <a:t> </a:t>
            </a:r>
            <a:r>
              <a:rPr lang="en-US" dirty="0" smtClean="0"/>
              <a:t>Order of the rules does matter</a:t>
            </a:r>
          </a:p>
          <a:p>
            <a:pPr algn="l" rtl="0">
              <a:buFont typeface="Wingdings" panose="05000000000000000000" pitchFamily="2" charset="2"/>
              <a:buChar char="q"/>
            </a:pPr>
            <a:r>
              <a:rPr lang="en-US" dirty="0"/>
              <a:t> </a:t>
            </a:r>
            <a:r>
              <a:rPr lang="en-US" dirty="0" smtClean="0"/>
              <a:t>Example : </a:t>
            </a:r>
            <a:r>
              <a:rPr lang="en-US" dirty="0" err="1" smtClean="0"/>
              <a:t>iptables</a:t>
            </a:r>
            <a:r>
              <a:rPr lang="en-US" dirty="0" smtClean="0"/>
              <a:t> –A INPUT –p TCP --</a:t>
            </a:r>
            <a:r>
              <a:rPr lang="en-US" dirty="0" err="1" smtClean="0"/>
              <a:t>dport</a:t>
            </a:r>
            <a:r>
              <a:rPr lang="en-US" dirty="0" smtClean="0"/>
              <a:t> 80 –j ACCEPT</a:t>
            </a:r>
          </a:p>
          <a:p>
            <a:pPr algn="l" rtl="0">
              <a:buFont typeface="Wingdings" panose="05000000000000000000" pitchFamily="2" charset="2"/>
              <a:buChar char="q"/>
            </a:pPr>
            <a:endParaRPr lang="en-US" dirty="0" smtClean="0"/>
          </a:p>
          <a:p>
            <a:pPr marL="0" indent="0" algn="l" rtl="0">
              <a:buFont typeface="Calibri" panose="020F0502020204030204" pitchFamily="34" charset="0"/>
              <a:buNone/>
            </a:pPr>
            <a:endParaRPr lang="he-IL" dirty="0"/>
          </a:p>
        </p:txBody>
      </p:sp>
    </p:spTree>
    <p:extLst>
      <p:ext uri="{BB962C8B-B14F-4D97-AF65-F5344CB8AC3E}">
        <p14:creationId xmlns:p14="http://schemas.microsoft.com/office/powerpoint/2010/main" val="170606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Q1</a:t>
            </a:r>
            <a:endParaRPr lang="he-IL" dirty="0"/>
          </a:p>
        </p:txBody>
      </p:sp>
      <p:sp>
        <p:nvSpPr>
          <p:cNvPr id="11" name="Content Placeholder 10"/>
          <p:cNvSpPr>
            <a:spLocks noGrp="1"/>
          </p:cNvSpPr>
          <p:nvPr>
            <p:ph idx="1"/>
          </p:nvPr>
        </p:nvSpPr>
        <p:spPr/>
        <p:txBody>
          <a:bodyPr/>
          <a:lstStyle/>
          <a:p>
            <a:pPr algn="l" rtl="0"/>
            <a:r>
              <a:rPr lang="en-US" sz="3600" dirty="0"/>
              <a:t>We have an internal web server, used only for testing purposes, at IP address 5.6.7.8 on our internal corporate network. A packet filter firewall is situated at a single endpoint between our internal network and the rest of the Internet.</a:t>
            </a:r>
          </a:p>
          <a:p>
            <a:pPr algn="l" rtl="0"/>
            <a:endParaRPr lang="he-IL" dirty="0"/>
          </a:p>
        </p:txBody>
      </p:sp>
      <p:pic>
        <p:nvPicPr>
          <p:cNvPr id="16" name="Picture 2" descr="http://img.bbystatic.com/BestBuy_US/store/ee/common/icons/deals-features-computer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082" y="4650854"/>
            <a:ext cx="1713844" cy="9711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computertutorflorida.com/wp-content/uploads/2011/09/firew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842" y="4440398"/>
            <a:ext cx="1392089" cy="13920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1.ftcdn.net/jpg/00/41/89/04/400_F_41890440_s7edOAOgJA3HHTwydDfEG953S57QVq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8911" y="4440398"/>
            <a:ext cx="1628328" cy="162832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flipH="1">
            <a:off x="9095978" y="5136442"/>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719714" y="5082902"/>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962836" y="5663118"/>
            <a:ext cx="1425812" cy="369332"/>
          </a:xfrm>
          <a:prstGeom prst="rect">
            <a:avLst/>
          </a:prstGeom>
          <a:noFill/>
        </p:spPr>
        <p:txBody>
          <a:bodyPr wrap="square" rtlCol="1">
            <a:spAutoFit/>
          </a:bodyPr>
          <a:lstStyle/>
          <a:p>
            <a:r>
              <a:rPr lang="en-US" dirty="0" smtClean="0"/>
              <a:t>5.6.7.8</a:t>
            </a:r>
            <a:endParaRPr lang="he-IL" dirty="0"/>
          </a:p>
        </p:txBody>
      </p:sp>
    </p:spTree>
    <p:extLst>
      <p:ext uri="{BB962C8B-B14F-4D97-AF65-F5344CB8AC3E}">
        <p14:creationId xmlns:p14="http://schemas.microsoft.com/office/powerpoint/2010/main" val="366707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a:t>
            </a:r>
            <a:endParaRPr lang="he-IL" dirty="0"/>
          </a:p>
        </p:txBody>
      </p:sp>
      <p:sp>
        <p:nvSpPr>
          <p:cNvPr id="3" name="Content Placeholder 2"/>
          <p:cNvSpPr>
            <a:spLocks noGrp="1"/>
          </p:cNvSpPr>
          <p:nvPr>
            <p:ph idx="1"/>
          </p:nvPr>
        </p:nvSpPr>
        <p:spPr/>
        <p:txBody>
          <a:bodyPr>
            <a:normAutofit/>
          </a:bodyPr>
          <a:lstStyle/>
          <a:p>
            <a:pPr marL="0" indent="0" algn="l" rtl="0">
              <a:buNone/>
              <a:defRPr/>
            </a:pPr>
            <a:r>
              <a:rPr lang="en-US" sz="2400" dirty="0" smtClean="0"/>
              <a:t>Q: Can </a:t>
            </a:r>
            <a:r>
              <a:rPr lang="en-US" sz="2400" dirty="0"/>
              <a:t>a stateless firewall block all attempts by outside hosts to initiate a direct TCP connection to this internal web server?</a:t>
            </a:r>
            <a:br>
              <a:rPr lang="en-US" sz="2400" dirty="0"/>
            </a:br>
            <a:r>
              <a:rPr lang="en-US" sz="2400" dirty="0"/>
              <a:t>If yes, show a packet filtering rules set that provides this functionality; if no, explain why.</a:t>
            </a:r>
          </a:p>
          <a:p>
            <a:pPr marL="0" indent="0" algn="l" rtl="0">
              <a:buNone/>
              <a:defRPr/>
            </a:pPr>
            <a:endParaRPr lang="en-US" sz="2400" dirty="0">
              <a:solidFill>
                <a:schemeClr val="accent1">
                  <a:lumMod val="60000"/>
                  <a:lumOff val="40000"/>
                </a:schemeClr>
              </a:solidFill>
            </a:endParaRPr>
          </a:p>
          <a:p>
            <a:pPr algn="l" rtl="0"/>
            <a:endParaRPr lang="he-IL" sz="2400" dirty="0"/>
          </a:p>
        </p:txBody>
      </p:sp>
      <p:graphicFrame>
        <p:nvGraphicFramePr>
          <p:cNvPr id="4" name="Content Placeholder 3"/>
          <p:cNvGraphicFramePr>
            <a:graphicFrameLocks/>
          </p:cNvGraphicFramePr>
          <p:nvPr>
            <p:extLst>
              <p:ext uri="{D42A27DB-BD31-4B8C-83A1-F6EECF244321}">
                <p14:modId xmlns:p14="http://schemas.microsoft.com/office/powerpoint/2010/main" val="2185206939"/>
              </p:ext>
            </p:extLst>
          </p:nvPr>
        </p:nvGraphicFramePr>
        <p:xfrm>
          <a:off x="1849948" y="4144922"/>
          <a:ext cx="8401049" cy="1280068"/>
        </p:xfrm>
        <a:graphic>
          <a:graphicData uri="http://schemas.openxmlformats.org/drawingml/2006/table">
            <a:tbl>
              <a:tblPr rtl="1" firstRow="1" bandRow="1">
                <a:tableStyleId>{5940675A-B579-460E-94D1-54222C63F5DA}</a:tableStyleId>
              </a:tblPr>
              <a:tblGrid>
                <a:gridCol w="900313">
                  <a:extLst>
                    <a:ext uri="{9D8B030D-6E8A-4147-A177-3AD203B41FA5}">
                      <a16:colId xmlns:a16="http://schemas.microsoft.com/office/drawing/2014/main" xmlns="" val="20000"/>
                    </a:ext>
                  </a:extLst>
                </a:gridCol>
                <a:gridCol w="677842">
                  <a:extLst>
                    <a:ext uri="{9D8B030D-6E8A-4147-A177-3AD203B41FA5}">
                      <a16:colId xmlns:a16="http://schemas.microsoft.com/office/drawing/2014/main" xmlns="" val="20001"/>
                    </a:ext>
                  </a:extLst>
                </a:gridCol>
                <a:gridCol w="838677">
                  <a:extLst>
                    <a:ext uri="{9D8B030D-6E8A-4147-A177-3AD203B41FA5}">
                      <a16:colId xmlns:a16="http://schemas.microsoft.com/office/drawing/2014/main" xmlns="" val="20002"/>
                    </a:ext>
                  </a:extLst>
                </a:gridCol>
                <a:gridCol w="1042477">
                  <a:extLst>
                    <a:ext uri="{9D8B030D-6E8A-4147-A177-3AD203B41FA5}">
                      <a16:colId xmlns:a16="http://schemas.microsoft.com/office/drawing/2014/main" xmlns="" val="20003"/>
                    </a:ext>
                  </a:extLst>
                </a:gridCol>
                <a:gridCol w="1207941">
                  <a:extLst>
                    <a:ext uri="{9D8B030D-6E8A-4147-A177-3AD203B41FA5}">
                      <a16:colId xmlns:a16="http://schemas.microsoft.com/office/drawing/2014/main" xmlns="" val="20004"/>
                    </a:ext>
                  </a:extLst>
                </a:gridCol>
                <a:gridCol w="877012">
                  <a:extLst>
                    <a:ext uri="{9D8B030D-6E8A-4147-A177-3AD203B41FA5}">
                      <a16:colId xmlns:a16="http://schemas.microsoft.com/office/drawing/2014/main" xmlns="" val="20005"/>
                    </a:ext>
                  </a:extLst>
                </a:gridCol>
                <a:gridCol w="929373">
                  <a:extLst>
                    <a:ext uri="{9D8B030D-6E8A-4147-A177-3AD203B41FA5}">
                      <a16:colId xmlns:a16="http://schemas.microsoft.com/office/drawing/2014/main" xmlns="" val="20006"/>
                    </a:ext>
                  </a:extLst>
                </a:gridCol>
                <a:gridCol w="1255286">
                  <a:extLst>
                    <a:ext uri="{9D8B030D-6E8A-4147-A177-3AD203B41FA5}">
                      <a16:colId xmlns:a16="http://schemas.microsoft.com/office/drawing/2014/main" xmlns="" val="20007"/>
                    </a:ext>
                  </a:extLst>
                </a:gridCol>
                <a:gridCol w="672128">
                  <a:extLst>
                    <a:ext uri="{9D8B030D-6E8A-4147-A177-3AD203B41FA5}">
                      <a16:colId xmlns:a16="http://schemas.microsoft.com/office/drawing/2014/main" xmlns="" val="20008"/>
                    </a:ext>
                  </a:extLst>
                </a:gridCol>
              </a:tblGrid>
              <a:tr h="639763">
                <a:tc>
                  <a:txBody>
                    <a:bodyPr/>
                    <a:lstStyle/>
                    <a:p>
                      <a:pPr algn="l" rtl="0"/>
                      <a:r>
                        <a:rPr lang="en-US" sz="1800" dirty="0" smtClean="0"/>
                        <a:t>Action</a:t>
                      </a:r>
                      <a:endParaRPr lang="he-IL" sz="1800" dirty="0"/>
                    </a:p>
                  </a:txBody>
                  <a:tcPr marL="91439" marR="91439" marT="45697" marB="45697"/>
                </a:tc>
                <a:tc>
                  <a:txBody>
                    <a:bodyPr/>
                    <a:lstStyle/>
                    <a:p>
                      <a:pPr algn="l" rtl="0"/>
                      <a:r>
                        <a:rPr lang="en-US" sz="1800" dirty="0" smtClean="0"/>
                        <a:t>Ack.</a:t>
                      </a:r>
                      <a:endParaRPr lang="he-IL" sz="1800" dirty="0"/>
                    </a:p>
                  </a:txBody>
                  <a:tcPr marL="91439" marR="91439" marT="45697" marB="45697"/>
                </a:tc>
                <a:tc>
                  <a:txBody>
                    <a:bodyPr/>
                    <a:lstStyle/>
                    <a:p>
                      <a:pPr algn="l" rtl="0"/>
                      <a:r>
                        <a:rPr lang="en-US" sz="1800" dirty="0" err="1" smtClean="0"/>
                        <a:t>Dest</a:t>
                      </a:r>
                      <a:r>
                        <a:rPr lang="en-US" sz="1800" dirty="0" smtClean="0"/>
                        <a:t>, port</a:t>
                      </a:r>
                      <a:endParaRPr lang="he-IL" sz="1800" dirty="0"/>
                    </a:p>
                  </a:txBody>
                  <a:tcPr marL="91439" marR="91439" marT="45697" marB="45697"/>
                </a:tc>
                <a:tc>
                  <a:txBody>
                    <a:bodyPr/>
                    <a:lstStyle/>
                    <a:p>
                      <a:pPr algn="l" rtl="0"/>
                      <a:r>
                        <a:rPr lang="en-US" sz="1800" dirty="0" smtClean="0"/>
                        <a:t>Source port</a:t>
                      </a:r>
                      <a:endParaRPr lang="he-IL" sz="1800" dirty="0"/>
                    </a:p>
                  </a:txBody>
                  <a:tcPr marL="91439" marR="91439" marT="45697" marB="45697"/>
                </a:tc>
                <a:tc>
                  <a:txBody>
                    <a:bodyPr/>
                    <a:lstStyle/>
                    <a:p>
                      <a:pPr algn="l" rtl="0"/>
                      <a:r>
                        <a:rPr lang="en-US" sz="1800" dirty="0" smtClean="0"/>
                        <a:t>Protocol</a:t>
                      </a:r>
                      <a:endParaRPr lang="he-IL" sz="1800" dirty="0"/>
                    </a:p>
                  </a:txBody>
                  <a:tcPr marL="91439" marR="91439" marT="45697" marB="45697"/>
                </a:tc>
                <a:tc>
                  <a:txBody>
                    <a:bodyPr/>
                    <a:lstStyle/>
                    <a:p>
                      <a:pPr algn="l" rtl="0"/>
                      <a:r>
                        <a:rPr lang="en-US" sz="1800" dirty="0" err="1" smtClean="0"/>
                        <a:t>Dest</a:t>
                      </a:r>
                      <a:r>
                        <a:rPr lang="en-US" sz="1800" dirty="0" smtClean="0"/>
                        <a:t>. </a:t>
                      </a:r>
                      <a:r>
                        <a:rPr lang="en-US" sz="1800" dirty="0" err="1" smtClean="0"/>
                        <a:t>Addr</a:t>
                      </a:r>
                      <a:r>
                        <a:rPr lang="en-US" sz="1800" dirty="0" smtClean="0"/>
                        <a:t>.</a:t>
                      </a:r>
                      <a:endParaRPr lang="he-IL" sz="1800" dirty="0"/>
                    </a:p>
                  </a:txBody>
                  <a:tcPr marL="91439" marR="91439" marT="45697" marB="45697"/>
                </a:tc>
                <a:tc>
                  <a:txBody>
                    <a:bodyPr/>
                    <a:lstStyle/>
                    <a:p>
                      <a:pPr algn="l" rtl="0"/>
                      <a:r>
                        <a:rPr lang="en-US" sz="1800" dirty="0" smtClean="0"/>
                        <a:t>Source </a:t>
                      </a:r>
                      <a:r>
                        <a:rPr lang="en-US" sz="1800" dirty="0" err="1" smtClean="0"/>
                        <a:t>Addr</a:t>
                      </a:r>
                      <a:r>
                        <a:rPr lang="en-US" sz="1800" dirty="0" smtClean="0"/>
                        <a:t>.</a:t>
                      </a:r>
                      <a:endParaRPr lang="he-IL" sz="1800" dirty="0"/>
                    </a:p>
                  </a:txBody>
                  <a:tcPr marL="91439" marR="91439" marT="45697" marB="45697"/>
                </a:tc>
                <a:tc>
                  <a:txBody>
                    <a:bodyPr/>
                    <a:lstStyle/>
                    <a:p>
                      <a:pPr algn="l" rtl="0"/>
                      <a:r>
                        <a:rPr lang="en-US" sz="1800" dirty="0" smtClean="0"/>
                        <a:t>Direction</a:t>
                      </a:r>
                      <a:endParaRPr lang="he-IL" sz="1800" dirty="0"/>
                    </a:p>
                  </a:txBody>
                  <a:tcPr marL="91439" marR="91439" marT="45697" marB="45697"/>
                </a:tc>
                <a:tc>
                  <a:txBody>
                    <a:bodyPr/>
                    <a:lstStyle/>
                    <a:p>
                      <a:pPr algn="l" rtl="0"/>
                      <a:r>
                        <a:rPr lang="en-US" sz="1800" dirty="0" smtClean="0"/>
                        <a:t>Rule</a:t>
                      </a:r>
                      <a:endParaRPr lang="he-IL" sz="1800" dirty="0"/>
                    </a:p>
                  </a:txBody>
                  <a:tcPr marL="91439" marR="91439" marT="45697" marB="45697"/>
                </a:tc>
                <a:extLst>
                  <a:ext uri="{0D108BD9-81ED-4DB2-BD59-A6C34878D82A}">
                    <a16:rowId xmlns:a16="http://schemas.microsoft.com/office/drawing/2014/main" xmlns="" val="10000"/>
                  </a:ext>
                </a:extLst>
              </a:tr>
              <a:tr h="6397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drop</a:t>
                      </a:r>
                      <a:endParaRPr lang="he-IL" sz="1800" dirty="0" smtClean="0"/>
                    </a:p>
                    <a:p>
                      <a:pPr algn="l" rtl="0"/>
                      <a:endParaRPr lang="he-IL" sz="1800" dirty="0"/>
                    </a:p>
                  </a:txBody>
                  <a:tcPr marL="91439" marR="91439" marT="45697" marB="45697"/>
                </a:tc>
                <a:tc>
                  <a:txBody>
                    <a:bodyPr/>
                    <a:lstStyle/>
                    <a:p>
                      <a:pPr algn="l" rtl="0"/>
                      <a:r>
                        <a:rPr lang="en-US" sz="1800" dirty="0" smtClean="0"/>
                        <a:t>*</a:t>
                      </a:r>
                    </a:p>
                  </a:txBody>
                  <a:tcPr marL="91439" marR="91439" marT="45697" marB="45697"/>
                </a:tc>
                <a:tc>
                  <a:txBody>
                    <a:bodyPr/>
                    <a:lstStyle/>
                    <a:p>
                      <a:pPr algn="l" rtl="0"/>
                      <a:r>
                        <a:rPr lang="en-US" sz="1800" dirty="0" smtClean="0"/>
                        <a:t>*</a:t>
                      </a:r>
                      <a:endParaRPr lang="he-IL" sz="1800" dirty="0"/>
                    </a:p>
                  </a:txBody>
                  <a:tcPr marL="91439" marR="91439" marT="45697" marB="45697"/>
                </a:tc>
                <a:tc>
                  <a:txBody>
                    <a:bodyPr/>
                    <a:lstStyle/>
                    <a:p>
                      <a:pPr algn="l" rtl="0"/>
                      <a:r>
                        <a:rPr lang="en-US" sz="1800" dirty="0" smtClean="0"/>
                        <a:t>*</a:t>
                      </a:r>
                      <a:endParaRPr lang="he-IL" sz="1800" dirty="0"/>
                    </a:p>
                  </a:txBody>
                  <a:tcPr marL="91439" marR="91439" marT="45697" marB="45697"/>
                </a:tc>
                <a:tc>
                  <a:txBody>
                    <a:bodyPr/>
                    <a:lstStyle/>
                    <a:p>
                      <a:pPr algn="l" rtl="0"/>
                      <a:r>
                        <a:rPr lang="en-US" sz="1800" dirty="0" smtClean="0"/>
                        <a:t>TCP</a:t>
                      </a:r>
                      <a:endParaRPr lang="he-IL" sz="1800" dirty="0"/>
                    </a:p>
                  </a:txBody>
                  <a:tcPr marL="91439" marR="91439" marT="45697" marB="45697"/>
                </a:tc>
                <a:tc>
                  <a:txBody>
                    <a:bodyPr/>
                    <a:lstStyle/>
                    <a:p>
                      <a:pPr algn="l" rtl="0"/>
                      <a:r>
                        <a:rPr lang="en-US" sz="1800" dirty="0" smtClean="0"/>
                        <a:t>5.6.7.8</a:t>
                      </a:r>
                      <a:endParaRPr lang="he-IL" sz="1800" dirty="0"/>
                    </a:p>
                  </a:txBody>
                  <a:tcPr marL="91439" marR="91439" marT="45697" marB="45697"/>
                </a:tc>
                <a:tc>
                  <a:txBody>
                    <a:bodyPr/>
                    <a:lstStyle/>
                    <a:p>
                      <a:pPr algn="l" rtl="0"/>
                      <a:r>
                        <a:rPr lang="en-US" sz="1800" dirty="0" smtClean="0"/>
                        <a:t>*</a:t>
                      </a:r>
                      <a:endParaRPr lang="he-IL" sz="1800" dirty="0"/>
                    </a:p>
                  </a:txBody>
                  <a:tcPr marL="91439" marR="91439" marT="45697" marB="45697"/>
                </a:tc>
                <a:tc>
                  <a:txBody>
                    <a:bodyPr/>
                    <a:lstStyle/>
                    <a:p>
                      <a:pPr algn="l" rtl="0"/>
                      <a:r>
                        <a:rPr lang="en-US" sz="1800" dirty="0" smtClean="0"/>
                        <a:t>in</a:t>
                      </a:r>
                      <a:endParaRPr lang="he-IL" sz="1800" dirty="0"/>
                    </a:p>
                  </a:txBody>
                  <a:tcPr marL="91439" marR="91439" marT="45697" marB="45697"/>
                </a:tc>
                <a:tc>
                  <a:txBody>
                    <a:bodyPr/>
                    <a:lstStyle/>
                    <a:p>
                      <a:pPr algn="l" rtl="0"/>
                      <a:r>
                        <a:rPr lang="en-US" sz="1800" dirty="0" err="1" smtClean="0"/>
                        <a:t>No_TCP</a:t>
                      </a:r>
                      <a:endParaRPr lang="he-IL" sz="1800" dirty="0"/>
                    </a:p>
                  </a:txBody>
                  <a:tcPr marL="91439" marR="91439" marT="45697" marB="45697"/>
                </a:tc>
                <a:extLst>
                  <a:ext uri="{0D108BD9-81ED-4DB2-BD59-A6C34878D82A}">
                    <a16:rowId xmlns:a16="http://schemas.microsoft.com/office/drawing/2014/main" xmlns="" val="10001"/>
                  </a:ext>
                </a:extLst>
              </a:tr>
            </a:tbl>
          </a:graphicData>
        </a:graphic>
      </p:graphicFrame>
      <p:pic>
        <p:nvPicPr>
          <p:cNvPr id="5" name="Picture 2" descr="http://img.bbystatic.com/BestBuy_US/store/ee/common/icons/deals-features-computer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8758" y="286603"/>
            <a:ext cx="1713844" cy="9711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computertutorflorida.com/wp-content/uploads/2011/09/firew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518" y="76147"/>
            <a:ext cx="1392089" cy="1392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t1.ftcdn.net/jpg/00/41/89/04/400_F_41890440_s7edOAOgJA3HHTwydDfEG953S57QVq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5587" y="76147"/>
            <a:ext cx="1628328" cy="16283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9362654" y="772191"/>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986390" y="718651"/>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29512" y="1298867"/>
            <a:ext cx="1425812" cy="369332"/>
          </a:xfrm>
          <a:prstGeom prst="rect">
            <a:avLst/>
          </a:prstGeom>
          <a:noFill/>
        </p:spPr>
        <p:txBody>
          <a:bodyPr wrap="square" rtlCol="1">
            <a:spAutoFit/>
          </a:bodyPr>
          <a:lstStyle/>
          <a:p>
            <a:r>
              <a:rPr lang="en-US" dirty="0" smtClean="0"/>
              <a:t>5.6.7.8</a:t>
            </a:r>
            <a:endParaRPr lang="he-IL" dirty="0"/>
          </a:p>
        </p:txBody>
      </p:sp>
    </p:spTree>
    <p:extLst>
      <p:ext uri="{BB962C8B-B14F-4D97-AF65-F5344CB8AC3E}">
        <p14:creationId xmlns:p14="http://schemas.microsoft.com/office/powerpoint/2010/main" val="338087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Information</a:t>
            </a:r>
            <a:endParaRPr lang="he-IL" dirty="0"/>
          </a:p>
        </p:txBody>
      </p:sp>
      <p:sp>
        <p:nvSpPr>
          <p:cNvPr id="3" name="Content Placeholder 2"/>
          <p:cNvSpPr>
            <a:spLocks noGrp="1"/>
          </p:cNvSpPr>
          <p:nvPr>
            <p:ph idx="1"/>
          </p:nvPr>
        </p:nvSpPr>
        <p:spPr/>
        <p:txBody>
          <a:bodyPr>
            <a:normAutofit/>
          </a:bodyPr>
          <a:lstStyle/>
          <a:p>
            <a:pPr algn="l" rtl="0">
              <a:buFont typeface="Wingdings" panose="05000000000000000000" pitchFamily="2" charset="2"/>
              <a:buChar char="q"/>
            </a:pPr>
            <a:r>
              <a:rPr lang="en-US" dirty="0" smtClean="0"/>
              <a:t> Teaching Assistant</a:t>
            </a:r>
          </a:p>
          <a:p>
            <a:pPr lvl="1" algn="l" rtl="0">
              <a:buFont typeface="Wingdings" panose="05000000000000000000" pitchFamily="2" charset="2"/>
              <a:buChar char="ü"/>
            </a:pPr>
            <a:r>
              <a:rPr lang="en-US" dirty="0" smtClean="0"/>
              <a:t>Aviad Elyashar</a:t>
            </a:r>
          </a:p>
          <a:p>
            <a:pPr algn="l" rtl="0">
              <a:buFont typeface="Wingdings" panose="05000000000000000000" pitchFamily="2" charset="2"/>
              <a:buChar char="q"/>
            </a:pPr>
            <a:r>
              <a:rPr lang="en-US" dirty="0"/>
              <a:t> Email:</a:t>
            </a:r>
          </a:p>
          <a:p>
            <a:pPr lvl="1" algn="l" rtl="0">
              <a:buFont typeface="Wingdings" panose="05000000000000000000" pitchFamily="2" charset="2"/>
              <a:buChar char="ü"/>
            </a:pPr>
            <a:r>
              <a:rPr lang="en-US" dirty="0"/>
              <a:t> </a:t>
            </a:r>
            <a:r>
              <a:rPr lang="en-US" dirty="0">
                <a:hlinkClick r:id="rId2"/>
              </a:rPr>
              <a:t>aviade@post.bgu.ac.il</a:t>
            </a:r>
            <a:endParaRPr lang="en-US" dirty="0"/>
          </a:p>
          <a:p>
            <a:pPr algn="l" rtl="0">
              <a:buFont typeface="Wingdings" panose="05000000000000000000" pitchFamily="2" charset="2"/>
              <a:buChar char="q"/>
            </a:pPr>
            <a:r>
              <a:rPr lang="en-US" dirty="0"/>
              <a:t> Office Hours:</a:t>
            </a:r>
          </a:p>
          <a:p>
            <a:pPr lvl="1" algn="l" rtl="0">
              <a:buFont typeface="Wingdings" panose="05000000000000000000" pitchFamily="2" charset="2"/>
              <a:buChar char="ü"/>
            </a:pPr>
            <a:r>
              <a:rPr lang="en-US" dirty="0"/>
              <a:t> Monday 13:00 at Building 96 room 101 (1</a:t>
            </a:r>
            <a:r>
              <a:rPr lang="en-US" baseline="30000" dirty="0"/>
              <a:t>st</a:t>
            </a:r>
            <a:r>
              <a:rPr lang="en-US" dirty="0"/>
              <a:t> floor)</a:t>
            </a:r>
          </a:p>
          <a:p>
            <a:pPr marL="0" indent="0" algn="l" rtl="0">
              <a:buNone/>
            </a:pPr>
            <a:endParaRPr lang="en-US" dirty="0" smtClean="0"/>
          </a:p>
          <a:p>
            <a:pPr algn="l" rtl="0">
              <a:buFont typeface="Wingdings" panose="05000000000000000000" pitchFamily="2" charset="2"/>
              <a:buChar char="ü"/>
            </a:pPr>
            <a:endParaRPr lang="en-US" dirty="0" smtClean="0"/>
          </a:p>
          <a:p>
            <a:pPr marL="201168" lvl="1" indent="0" algn="l" rtl="0">
              <a:buNone/>
            </a:pPr>
            <a:endParaRPr lang="en-US" dirty="0" smtClean="0"/>
          </a:p>
        </p:txBody>
      </p:sp>
    </p:spTree>
    <p:extLst>
      <p:ext uri="{BB962C8B-B14F-4D97-AF65-F5344CB8AC3E}">
        <p14:creationId xmlns:p14="http://schemas.microsoft.com/office/powerpoint/2010/main" val="2793750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a:t>
            </a:r>
            <a:endParaRPr lang="he-IL" dirty="0"/>
          </a:p>
        </p:txBody>
      </p:sp>
      <p:sp>
        <p:nvSpPr>
          <p:cNvPr id="3" name="Content Placeholder 2"/>
          <p:cNvSpPr>
            <a:spLocks noGrp="1"/>
          </p:cNvSpPr>
          <p:nvPr>
            <p:ph idx="1"/>
          </p:nvPr>
        </p:nvSpPr>
        <p:spPr/>
        <p:txBody>
          <a:bodyPr/>
          <a:lstStyle/>
          <a:p>
            <a:pPr algn="l" rtl="0"/>
            <a:r>
              <a:rPr lang="en-US" sz="2400" dirty="0" smtClean="0"/>
              <a:t>Q: Can </a:t>
            </a:r>
            <a:r>
              <a:rPr lang="en-US" sz="2400" dirty="0"/>
              <a:t>a stateless packet filter block all incoming email containing the phrase “Make money fast”? </a:t>
            </a:r>
            <a:br>
              <a:rPr lang="en-US" sz="2400" dirty="0"/>
            </a:br>
            <a:r>
              <a:rPr lang="en-US" sz="2400" dirty="0"/>
              <a:t>If yes, show a packet filtering rules set that provides this functionality; </a:t>
            </a:r>
            <a:br>
              <a:rPr lang="en-US" sz="2400" dirty="0"/>
            </a:br>
            <a:r>
              <a:rPr lang="en-US" sz="2400" dirty="0"/>
              <a:t>if no, explain why.</a:t>
            </a:r>
          </a:p>
          <a:p>
            <a:pPr algn="l" rtl="0"/>
            <a:endParaRPr lang="en-US" dirty="0" smtClean="0"/>
          </a:p>
          <a:p>
            <a:pPr algn="l" rtl="0"/>
            <a:endParaRPr lang="en-US" dirty="0"/>
          </a:p>
          <a:p>
            <a:pPr algn="l" rtl="0"/>
            <a:endParaRPr lang="en-US" sz="2400" dirty="0" smtClean="0"/>
          </a:p>
          <a:p>
            <a:pPr algn="l" rtl="0"/>
            <a:r>
              <a:rPr lang="en-US" sz="2400" dirty="0" smtClean="0"/>
              <a:t>A: The </a:t>
            </a:r>
            <a:r>
              <a:rPr lang="en-US" sz="2400" dirty="0"/>
              <a:t>sentence can be sent over few packets. Stateless firewall doesn’t remember the previous state and therefore, can’t  block such e-mail. </a:t>
            </a:r>
            <a:endParaRPr lang="he-IL" sz="2400" dirty="0"/>
          </a:p>
          <a:p>
            <a:pPr algn="l" rtl="0"/>
            <a:endParaRPr lang="he-IL" dirty="0"/>
          </a:p>
        </p:txBody>
      </p:sp>
      <p:pic>
        <p:nvPicPr>
          <p:cNvPr id="4" name="Picture 2" descr="http://img.bbystatic.com/BestBuy_US/store/ee/common/icons/deals-features-computer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8758" y="286603"/>
            <a:ext cx="1713844" cy="9711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computertutorflorida.com/wp-content/uploads/2011/09/firew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518" y="76147"/>
            <a:ext cx="1392089" cy="13920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t1.ftcdn.net/jpg/00/41/89/04/400_F_41890440_s7edOAOgJA3HHTwydDfEG953S57QVq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5587" y="76147"/>
            <a:ext cx="1628328" cy="162832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flipH="1">
            <a:off x="9362654" y="772191"/>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986390" y="718651"/>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229512" y="1298867"/>
            <a:ext cx="1425812" cy="369332"/>
          </a:xfrm>
          <a:prstGeom prst="rect">
            <a:avLst/>
          </a:prstGeom>
          <a:noFill/>
        </p:spPr>
        <p:txBody>
          <a:bodyPr wrap="square" rtlCol="1">
            <a:spAutoFit/>
          </a:bodyPr>
          <a:lstStyle/>
          <a:p>
            <a:r>
              <a:rPr lang="en-US" dirty="0" smtClean="0"/>
              <a:t>5.6.7.8</a:t>
            </a:r>
            <a:endParaRPr lang="he-IL" dirty="0"/>
          </a:p>
        </p:txBody>
      </p:sp>
    </p:spTree>
    <p:extLst>
      <p:ext uri="{BB962C8B-B14F-4D97-AF65-F5344CB8AC3E}">
        <p14:creationId xmlns:p14="http://schemas.microsoft.com/office/powerpoint/2010/main" val="248492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0550" y="501431"/>
            <a:ext cx="1524000" cy="679450"/>
          </a:xfrm>
        </p:spPr>
        <p:txBody>
          <a:bodyPr>
            <a:normAutofit fontScale="90000"/>
          </a:bodyPr>
          <a:lstStyle/>
          <a:p>
            <a:r>
              <a:rPr lang="en-US" dirty="0" smtClean="0"/>
              <a:t>Q3</a:t>
            </a:r>
            <a:endParaRPr lang="he-IL" dirty="0"/>
          </a:p>
        </p:txBody>
      </p:sp>
      <p:pic>
        <p:nvPicPr>
          <p:cNvPr id="5" name="Content Placeholder 4"/>
          <p:cNvPicPr>
            <a:picLocks noGrp="1" noChangeAspect="1"/>
          </p:cNvPicPr>
          <p:nvPr>
            <p:ph idx="4294967295"/>
          </p:nvPr>
        </p:nvPicPr>
        <p:blipFill>
          <a:blip r:embed="rId2"/>
          <a:stretch>
            <a:fillRect/>
          </a:stretch>
        </p:blipFill>
        <p:spPr>
          <a:xfrm>
            <a:off x="4201775" y="501431"/>
            <a:ext cx="7340600" cy="4111625"/>
          </a:xfrm>
          <a:prstGeom prst="rect">
            <a:avLst/>
          </a:prstGeom>
        </p:spPr>
      </p:pic>
      <p:sp>
        <p:nvSpPr>
          <p:cNvPr id="3" name="Rectangle 2"/>
          <p:cNvSpPr/>
          <p:nvPr/>
        </p:nvSpPr>
        <p:spPr>
          <a:xfrm>
            <a:off x="4201775" y="1595535"/>
            <a:ext cx="6855001"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p:cNvSpPr/>
          <p:nvPr/>
        </p:nvSpPr>
        <p:spPr>
          <a:xfrm>
            <a:off x="4406474" y="3993502"/>
            <a:ext cx="6855001" cy="731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Picture 5"/>
          <p:cNvPicPr>
            <a:picLocks noChangeAspect="1"/>
          </p:cNvPicPr>
          <p:nvPr/>
        </p:nvPicPr>
        <p:blipFill>
          <a:blip r:embed="rId3"/>
          <a:stretch>
            <a:fillRect/>
          </a:stretch>
        </p:blipFill>
        <p:spPr>
          <a:xfrm>
            <a:off x="4512269" y="3993502"/>
            <a:ext cx="6643409" cy="1324340"/>
          </a:xfrm>
          <a:prstGeom prst="rect">
            <a:avLst/>
          </a:prstGeom>
        </p:spPr>
      </p:pic>
      <p:sp>
        <p:nvSpPr>
          <p:cNvPr id="4" name="Rectangle 3"/>
          <p:cNvSpPr/>
          <p:nvPr/>
        </p:nvSpPr>
        <p:spPr>
          <a:xfrm>
            <a:off x="4406474" y="4359262"/>
            <a:ext cx="6650302" cy="365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42084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074" y="1671637"/>
            <a:ext cx="11172421" cy="2386013"/>
          </a:xfrm>
          <a:prstGeom prst="rect">
            <a:avLst/>
          </a:prstGeom>
        </p:spPr>
      </p:pic>
    </p:spTree>
    <p:extLst>
      <p:ext uri="{BB962C8B-B14F-4D97-AF65-F5344CB8AC3E}">
        <p14:creationId xmlns:p14="http://schemas.microsoft.com/office/powerpoint/2010/main" val="1653650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0631" y="277078"/>
            <a:ext cx="2369820" cy="1450757"/>
          </a:xfrm>
        </p:spPr>
        <p:txBody>
          <a:bodyPr>
            <a:normAutofit/>
          </a:bodyPr>
          <a:lstStyle/>
          <a:p>
            <a:pPr algn="ctr"/>
            <a:r>
              <a:rPr lang="en-US" sz="3600" dirty="0" smtClean="0"/>
              <a:t>Suggested Solution</a:t>
            </a:r>
            <a:endParaRPr lang="he-IL"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451" y="413385"/>
            <a:ext cx="8234378" cy="5791615"/>
          </a:xfrm>
        </p:spPr>
      </p:pic>
      <p:sp>
        <p:nvSpPr>
          <p:cNvPr id="2" name="Rectangle 1"/>
          <p:cNvSpPr/>
          <p:nvPr/>
        </p:nvSpPr>
        <p:spPr>
          <a:xfrm>
            <a:off x="9810938" y="3322622"/>
            <a:ext cx="2184904" cy="2882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Rectangle 4"/>
          <p:cNvSpPr/>
          <p:nvPr/>
        </p:nvSpPr>
        <p:spPr>
          <a:xfrm>
            <a:off x="9532230" y="2186108"/>
            <a:ext cx="1123699" cy="14824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35382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2055" y="1340909"/>
            <a:ext cx="10058400" cy="478366"/>
          </a:xfrm>
        </p:spPr>
        <p:txBody>
          <a:bodyPr/>
          <a:lstStyle/>
          <a:p>
            <a:r>
              <a:rPr lang="en-US" dirty="0" smtClean="0"/>
              <a:t>2</a:t>
            </a:r>
            <a:r>
              <a:rPr lang="he-IL" dirty="0" smtClean="0"/>
              <a:t>. מלאו את טבלת החוקים עבור </a:t>
            </a:r>
            <a:r>
              <a:rPr lang="en-US" dirty="0" smtClean="0"/>
              <a:t>Firewall</a:t>
            </a:r>
            <a:r>
              <a:rPr lang="he-IL" dirty="0" smtClean="0"/>
              <a:t> שמגן על רשת מחלקת הכספים (</a:t>
            </a:r>
            <a:r>
              <a:rPr lang="en-US" dirty="0" smtClean="0"/>
              <a:t>FN</a:t>
            </a:r>
            <a:r>
              <a:rPr lang="he-IL" dirty="0" smtClean="0"/>
              <a:t>)</a:t>
            </a:r>
          </a:p>
          <a:p>
            <a:endParaRPr lang="he-IL" dirty="0"/>
          </a:p>
        </p:txBody>
      </p:sp>
      <p:graphicFrame>
        <p:nvGraphicFramePr>
          <p:cNvPr id="7" name="Table 6"/>
          <p:cNvGraphicFramePr>
            <a:graphicFrameLocks noGrp="1"/>
          </p:cNvGraphicFramePr>
          <p:nvPr>
            <p:extLst/>
          </p:nvPr>
        </p:nvGraphicFramePr>
        <p:xfrm>
          <a:off x="885824" y="2278530"/>
          <a:ext cx="10848975" cy="3474591"/>
        </p:xfrm>
        <a:graphic>
          <a:graphicData uri="http://schemas.openxmlformats.org/drawingml/2006/table">
            <a:tbl>
              <a:tblPr rtl="1" firstRow="1" firstCol="1" bandRow="1">
                <a:tableStyleId>{5C22544A-7EE6-4342-B048-85BDC9FD1C3A}</a:tableStyleId>
              </a:tblPr>
              <a:tblGrid>
                <a:gridCol w="1137122">
                  <a:extLst>
                    <a:ext uri="{9D8B030D-6E8A-4147-A177-3AD203B41FA5}">
                      <a16:colId xmlns="" xmlns:a16="http://schemas.microsoft.com/office/drawing/2014/main" val="20000"/>
                    </a:ext>
                  </a:extLst>
                </a:gridCol>
                <a:gridCol w="777402">
                  <a:extLst>
                    <a:ext uri="{9D8B030D-6E8A-4147-A177-3AD203B41FA5}">
                      <a16:colId xmlns="" xmlns:a16="http://schemas.microsoft.com/office/drawing/2014/main" val="20001"/>
                    </a:ext>
                  </a:extLst>
                </a:gridCol>
                <a:gridCol w="1298178">
                  <a:extLst>
                    <a:ext uri="{9D8B030D-6E8A-4147-A177-3AD203B41FA5}">
                      <a16:colId xmlns="" xmlns:a16="http://schemas.microsoft.com/office/drawing/2014/main" val="20002"/>
                    </a:ext>
                  </a:extLst>
                </a:gridCol>
                <a:gridCol w="1142511">
                  <a:extLst>
                    <a:ext uri="{9D8B030D-6E8A-4147-A177-3AD203B41FA5}">
                      <a16:colId xmlns="" xmlns:a16="http://schemas.microsoft.com/office/drawing/2014/main" val="20003"/>
                    </a:ext>
                  </a:extLst>
                </a:gridCol>
                <a:gridCol w="1132746">
                  <a:extLst>
                    <a:ext uri="{9D8B030D-6E8A-4147-A177-3AD203B41FA5}">
                      <a16:colId xmlns="" xmlns:a16="http://schemas.microsoft.com/office/drawing/2014/main" val="20004"/>
                    </a:ext>
                  </a:extLst>
                </a:gridCol>
                <a:gridCol w="1345892">
                  <a:extLst>
                    <a:ext uri="{9D8B030D-6E8A-4147-A177-3AD203B41FA5}">
                      <a16:colId xmlns="" xmlns:a16="http://schemas.microsoft.com/office/drawing/2014/main" val="20005"/>
                    </a:ext>
                  </a:extLst>
                </a:gridCol>
                <a:gridCol w="1300438">
                  <a:extLst>
                    <a:ext uri="{9D8B030D-6E8A-4147-A177-3AD203B41FA5}">
                      <a16:colId xmlns="" xmlns:a16="http://schemas.microsoft.com/office/drawing/2014/main" val="20006"/>
                    </a:ext>
                  </a:extLst>
                </a:gridCol>
                <a:gridCol w="1015566">
                  <a:extLst>
                    <a:ext uri="{9D8B030D-6E8A-4147-A177-3AD203B41FA5}">
                      <a16:colId xmlns="" xmlns:a16="http://schemas.microsoft.com/office/drawing/2014/main" val="20007"/>
                    </a:ext>
                  </a:extLst>
                </a:gridCol>
                <a:gridCol w="1699120">
                  <a:extLst>
                    <a:ext uri="{9D8B030D-6E8A-4147-A177-3AD203B41FA5}">
                      <a16:colId xmlns="" xmlns:a16="http://schemas.microsoft.com/office/drawing/2014/main" val="20008"/>
                    </a:ext>
                  </a:extLst>
                </a:gridCol>
              </a:tblGrid>
              <a:tr h="560537">
                <a:tc>
                  <a:txBody>
                    <a:bodyPr/>
                    <a:lstStyle/>
                    <a:p>
                      <a:pPr marL="457200" algn="ctr" rtl="1">
                        <a:lnSpc>
                          <a:spcPct val="107000"/>
                        </a:lnSpc>
                        <a:spcAft>
                          <a:spcPts val="0"/>
                        </a:spcAft>
                      </a:pPr>
                      <a:r>
                        <a:rPr lang="en-US" sz="1400" dirty="0">
                          <a:effectLst>
                            <a:outerShdw blurRad="38100" dist="38100" dir="2700000" algn="tl">
                              <a:srgbClr val="000000">
                                <a:alpha val="43137"/>
                              </a:srgbClr>
                            </a:outerShdw>
                          </a:effectLst>
                        </a:rPr>
                        <a:t>Action</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ctr" rtl="1">
                        <a:lnSpc>
                          <a:spcPct val="107000"/>
                        </a:lnSpc>
                        <a:spcAft>
                          <a:spcPts val="0"/>
                        </a:spcAft>
                      </a:pPr>
                      <a:r>
                        <a:rPr lang="en-US" sz="1400" dirty="0" err="1">
                          <a:effectLst>
                            <a:outerShdw blurRad="38100" dist="38100" dir="2700000" algn="tl">
                              <a:srgbClr val="000000">
                                <a:alpha val="43137"/>
                              </a:srgbClr>
                            </a:outerShdw>
                          </a:effectLst>
                        </a:rPr>
                        <a:t>Ack</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ctr" rtl="1">
                        <a:lnSpc>
                          <a:spcPct val="107000"/>
                        </a:lnSpc>
                        <a:spcAft>
                          <a:spcPts val="0"/>
                        </a:spcAft>
                      </a:pPr>
                      <a:r>
                        <a:rPr lang="en-US" sz="1400" dirty="0" err="1">
                          <a:effectLst>
                            <a:outerShdw blurRad="38100" dist="38100" dir="2700000" algn="tl">
                              <a:srgbClr val="000000">
                                <a:alpha val="43137"/>
                              </a:srgbClr>
                            </a:outerShdw>
                          </a:effectLst>
                        </a:rPr>
                        <a:t>Dest</a:t>
                      </a:r>
                      <a:r>
                        <a:rPr lang="en-US" sz="1400" dirty="0">
                          <a:effectLst>
                            <a:outerShdw blurRad="38100" dist="38100" dir="2700000" algn="tl">
                              <a:srgbClr val="000000">
                                <a:alpha val="43137"/>
                              </a:srgbClr>
                            </a:outerShdw>
                          </a:effectLst>
                        </a:rPr>
                        <a:t>. Port</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ctr" rtl="1">
                        <a:lnSpc>
                          <a:spcPct val="107000"/>
                        </a:lnSpc>
                        <a:spcAft>
                          <a:spcPts val="0"/>
                        </a:spcAft>
                      </a:pPr>
                      <a:r>
                        <a:rPr lang="en-US" sz="1400" dirty="0" err="1" smtClean="0">
                          <a:effectLst>
                            <a:outerShdw blurRad="38100" dist="38100" dir="2700000" algn="tl">
                              <a:srgbClr val="000000">
                                <a:alpha val="43137"/>
                              </a:srgbClr>
                            </a:outerShdw>
                          </a:effectLst>
                        </a:rPr>
                        <a:t>Src</a:t>
                      </a:r>
                      <a:r>
                        <a:rPr lang="en-US" sz="1400" dirty="0" smtClean="0">
                          <a:effectLst>
                            <a:outerShdw blurRad="38100" dist="38100" dir="2700000" algn="tl">
                              <a:srgbClr val="000000">
                                <a:alpha val="43137"/>
                              </a:srgbClr>
                            </a:outerShdw>
                          </a:effectLst>
                        </a:rPr>
                        <a:t>. </a:t>
                      </a:r>
                      <a:r>
                        <a:rPr lang="en-US" sz="1400" dirty="0">
                          <a:effectLst>
                            <a:outerShdw blurRad="38100" dist="38100" dir="2700000" algn="tl">
                              <a:srgbClr val="000000">
                                <a:alpha val="43137"/>
                              </a:srgbClr>
                            </a:outerShdw>
                          </a:effectLst>
                        </a:rPr>
                        <a:t>Port</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ctr" rtl="1">
                        <a:lnSpc>
                          <a:spcPct val="107000"/>
                        </a:lnSpc>
                        <a:spcAft>
                          <a:spcPts val="0"/>
                        </a:spcAft>
                      </a:pPr>
                      <a:r>
                        <a:rPr lang="en-US" sz="1400" dirty="0">
                          <a:effectLst>
                            <a:outerShdw blurRad="38100" dist="38100" dir="2700000" algn="tl">
                              <a:srgbClr val="000000">
                                <a:alpha val="43137"/>
                              </a:srgbClr>
                            </a:outerShdw>
                          </a:effectLst>
                        </a:rPr>
                        <a:t>Protocol</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ctr" rtl="1">
                        <a:lnSpc>
                          <a:spcPct val="107000"/>
                        </a:lnSpc>
                        <a:spcAft>
                          <a:spcPts val="0"/>
                        </a:spcAft>
                      </a:pPr>
                      <a:r>
                        <a:rPr lang="en-US" sz="1400" dirty="0" err="1">
                          <a:effectLst>
                            <a:outerShdw blurRad="38100" dist="38100" dir="2700000" algn="tl">
                              <a:srgbClr val="000000">
                                <a:alpha val="43137"/>
                              </a:srgbClr>
                            </a:outerShdw>
                          </a:effectLst>
                        </a:rPr>
                        <a:t>Dest</a:t>
                      </a:r>
                      <a:r>
                        <a:rPr lang="en-US" sz="1400" dirty="0">
                          <a:effectLst>
                            <a:outerShdw blurRad="38100" dist="38100" dir="2700000" algn="tl">
                              <a:srgbClr val="000000">
                                <a:alpha val="43137"/>
                              </a:srgbClr>
                            </a:outerShdw>
                          </a:effectLst>
                        </a:rPr>
                        <a:t>. Add</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ctr" rtl="1">
                        <a:lnSpc>
                          <a:spcPct val="107000"/>
                        </a:lnSpc>
                        <a:spcAft>
                          <a:spcPts val="0"/>
                        </a:spcAft>
                      </a:pPr>
                      <a:r>
                        <a:rPr lang="en-US" sz="1400" dirty="0" err="1">
                          <a:effectLst>
                            <a:outerShdw blurRad="38100" dist="38100" dir="2700000" algn="tl">
                              <a:srgbClr val="000000">
                                <a:alpha val="43137"/>
                              </a:srgbClr>
                            </a:outerShdw>
                          </a:effectLst>
                        </a:rPr>
                        <a:t>Src</a:t>
                      </a:r>
                      <a:r>
                        <a:rPr lang="en-US" sz="1400" dirty="0">
                          <a:effectLst>
                            <a:outerShdw blurRad="38100" dist="38100" dir="2700000" algn="tl">
                              <a:srgbClr val="000000">
                                <a:alpha val="43137"/>
                              </a:srgbClr>
                            </a:outerShdw>
                          </a:effectLst>
                        </a:rPr>
                        <a:t>. Add</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ctr" rtl="1">
                        <a:lnSpc>
                          <a:spcPct val="107000"/>
                        </a:lnSpc>
                        <a:spcAft>
                          <a:spcPts val="0"/>
                        </a:spcAft>
                      </a:pPr>
                      <a:r>
                        <a:rPr lang="en-US" sz="1400" dirty="0">
                          <a:effectLst>
                            <a:outerShdw blurRad="38100" dist="38100" dir="2700000" algn="tl">
                              <a:srgbClr val="000000">
                                <a:alpha val="43137"/>
                              </a:srgbClr>
                            </a:outerShdw>
                          </a:effectLst>
                        </a:rPr>
                        <a:t>In/Out</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ctr" rtl="1">
                        <a:lnSpc>
                          <a:spcPct val="107000"/>
                        </a:lnSpc>
                        <a:spcAft>
                          <a:spcPts val="0"/>
                        </a:spcAft>
                      </a:pPr>
                      <a:r>
                        <a:rPr lang="en-US" sz="1400" dirty="0">
                          <a:effectLst>
                            <a:outerShdw blurRad="38100" dist="38100" dir="2700000" algn="tl">
                              <a:srgbClr val="000000">
                                <a:alpha val="43137"/>
                              </a:srgbClr>
                            </a:outerShdw>
                          </a:effectLst>
                        </a:rPr>
                        <a:t>Rule Name</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0"/>
                  </a:ext>
                </a:extLst>
              </a:tr>
              <a:tr h="220239">
                <a:tc>
                  <a:txBody>
                    <a:bodyPr/>
                    <a:lstStyle/>
                    <a:p>
                      <a:pPr marL="457200" algn="ctr" rtl="1">
                        <a:lnSpc>
                          <a:spcPct val="107000"/>
                        </a:lnSpc>
                        <a:spcAft>
                          <a:spcPts val="0"/>
                        </a:spcAft>
                      </a:pPr>
                      <a:r>
                        <a:rPr lang="en-US" sz="1100" b="1" dirty="0">
                          <a:effectLst/>
                        </a:rPr>
                        <a:t>Drop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TCP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FN_FTP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IN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err="1">
                          <a:effectLst/>
                        </a:rPr>
                        <a:t>FN_FTP_Drop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1"/>
                  </a:ext>
                </a:extLst>
              </a:tr>
              <a:tr h="268781">
                <a:tc>
                  <a:txBody>
                    <a:bodyPr/>
                    <a:lstStyle/>
                    <a:p>
                      <a:pPr marL="457200" algn="ctr" rtl="1">
                        <a:lnSpc>
                          <a:spcPct val="107000"/>
                        </a:lnSpc>
                        <a:spcAft>
                          <a:spcPts val="0"/>
                        </a:spcAft>
                      </a:pPr>
                      <a:r>
                        <a:rPr lang="en-US" sz="1100" b="1" dirty="0">
                          <a:effectLst/>
                        </a:rPr>
                        <a:t>Allow</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80</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TCP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HBS_WEB</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FN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OUT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err="1">
                          <a:effectLst/>
                        </a:rPr>
                        <a:t>Http_General</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2"/>
                  </a:ext>
                </a:extLst>
              </a:tr>
              <a:tr h="220239">
                <a:tc>
                  <a:txBody>
                    <a:bodyPr/>
                    <a:lstStyle/>
                    <a:p>
                      <a:pPr marL="457200" algn="ctr" rtl="1">
                        <a:lnSpc>
                          <a:spcPct val="107000"/>
                        </a:lnSpc>
                        <a:spcAft>
                          <a:spcPts val="0"/>
                        </a:spcAft>
                      </a:pPr>
                      <a:r>
                        <a:rPr lang="en-US" sz="1100" b="1" dirty="0">
                          <a:effectLst/>
                        </a:rPr>
                        <a:t>Allow</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80</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TCP</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FN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HBS_WEB</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IN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err="1">
                          <a:effectLst/>
                        </a:rPr>
                        <a:t>Http_General__IN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3"/>
                  </a:ext>
                </a:extLst>
              </a:tr>
              <a:tr h="220239">
                <a:tc>
                  <a:txBody>
                    <a:bodyPr/>
                    <a:lstStyle/>
                    <a:p>
                      <a:pPr marL="457200" algn="ctr" rtl="1">
                        <a:lnSpc>
                          <a:spcPct val="107000"/>
                        </a:lnSpc>
                        <a:spcAft>
                          <a:spcPts val="0"/>
                        </a:spcAft>
                      </a:pPr>
                      <a:r>
                        <a:rPr lang="en-US" sz="1100" b="1" dirty="0">
                          <a:effectLst/>
                        </a:rPr>
                        <a:t>Allow</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80</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TCP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MN_WEB</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FN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OUT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MN_WEB_OUT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4"/>
                  </a:ext>
                </a:extLst>
              </a:tr>
              <a:tr h="284820">
                <a:tc>
                  <a:txBody>
                    <a:bodyPr/>
                    <a:lstStyle/>
                    <a:p>
                      <a:pPr marL="457200" algn="ctr" rtl="1">
                        <a:lnSpc>
                          <a:spcPct val="107000"/>
                        </a:lnSpc>
                        <a:spcAft>
                          <a:spcPts val="0"/>
                        </a:spcAft>
                      </a:pPr>
                      <a:r>
                        <a:rPr lang="en-US" sz="1100" b="1" dirty="0">
                          <a:effectLst/>
                        </a:rPr>
                        <a:t>Allow</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80</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TCP</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FN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MN_WEB</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latin typeface="+mn-lt"/>
                          <a:ea typeface="+mn-ea"/>
                          <a:cs typeface="+mn-cs"/>
                        </a:rPr>
                        <a:t>IN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MN_WEB_IN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5"/>
                  </a:ext>
                </a:extLst>
              </a:tr>
              <a:tr h="220239">
                <a:tc>
                  <a:txBody>
                    <a:bodyPr/>
                    <a:lstStyle/>
                    <a:p>
                      <a:pPr marL="457200" algn="ctr" rtl="1">
                        <a:lnSpc>
                          <a:spcPct val="107000"/>
                        </a:lnSpc>
                        <a:spcAft>
                          <a:spcPts val="0"/>
                        </a:spcAft>
                      </a:pPr>
                      <a:r>
                        <a:rPr lang="en-US" sz="1100" b="1" dirty="0">
                          <a:effectLst/>
                        </a:rPr>
                        <a:t>Allow</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25</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TCP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FN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HBS_SMTP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IN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err="1" smtClean="0">
                          <a:effectLst/>
                        </a:rPr>
                        <a:t>SMTP_Mail_IN_PUBLIC</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6"/>
                  </a:ext>
                </a:extLst>
              </a:tr>
              <a:tr h="268781">
                <a:tc>
                  <a:txBody>
                    <a:bodyPr/>
                    <a:lstStyle/>
                    <a:p>
                      <a:pPr marL="457200" algn="ctr" rtl="1">
                        <a:lnSpc>
                          <a:spcPct val="107000"/>
                        </a:lnSpc>
                        <a:spcAft>
                          <a:spcPts val="0"/>
                        </a:spcAft>
                      </a:pPr>
                      <a:r>
                        <a:rPr lang="en-US" sz="1100" b="1" dirty="0">
                          <a:effectLst/>
                        </a:rPr>
                        <a:t>Allow</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25</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TCP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HBS_SMTP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FN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OUT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err="1" smtClean="0">
                          <a:effectLst/>
                        </a:rPr>
                        <a:t>SMTP_Mail_OUT_PUBLIC</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7"/>
                  </a:ext>
                </a:extLst>
              </a:tr>
              <a:tr h="220239">
                <a:tc>
                  <a:txBody>
                    <a:bodyPr/>
                    <a:lstStyle/>
                    <a:p>
                      <a:pPr marL="457200" algn="ctr" rtl="1">
                        <a:lnSpc>
                          <a:spcPct val="107000"/>
                        </a:lnSpc>
                        <a:spcAft>
                          <a:spcPts val="0"/>
                        </a:spcAft>
                      </a:pPr>
                      <a:r>
                        <a:rPr lang="en-US" sz="1100" b="1" dirty="0">
                          <a:effectLst/>
                        </a:rPr>
                        <a:t>Allow</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587</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TCP</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HBS_SMTP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FN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OUT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err="1" smtClean="0">
                          <a:effectLst/>
                        </a:rPr>
                        <a:t>SMTP_Mail_OUT_ENCRYPT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8"/>
                  </a:ext>
                </a:extLst>
              </a:tr>
              <a:tr h="403172">
                <a:tc>
                  <a:txBody>
                    <a:bodyPr/>
                    <a:lstStyle/>
                    <a:p>
                      <a:pPr marL="457200" algn="ctr" rtl="1">
                        <a:lnSpc>
                          <a:spcPct val="107000"/>
                        </a:lnSpc>
                        <a:spcAft>
                          <a:spcPts val="0"/>
                        </a:spcAft>
                      </a:pPr>
                      <a:r>
                        <a:rPr lang="en-US" sz="1100" b="1" dirty="0">
                          <a:effectLst/>
                        </a:rPr>
                        <a:t>Allow</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587</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TCP</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FN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HBS_SMTP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smtClean="0">
                          <a:effectLst/>
                        </a:rPr>
                        <a:t>IN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err="1" smtClean="0">
                          <a:effectLst/>
                        </a:rPr>
                        <a:t>SMTP_Mail_IN_ENCRYPT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09"/>
                  </a:ext>
                </a:extLst>
              </a:tr>
              <a:tr h="220239">
                <a:tc>
                  <a:txBody>
                    <a:bodyPr/>
                    <a:lstStyle/>
                    <a:p>
                      <a:pPr marL="457200" algn="ctr" rtl="1">
                        <a:lnSpc>
                          <a:spcPct val="107000"/>
                        </a:lnSpc>
                        <a:spcAft>
                          <a:spcPts val="0"/>
                        </a:spcAft>
                      </a:pPr>
                      <a:r>
                        <a:rPr lang="en-US" sz="1100" b="1" dirty="0">
                          <a:effectLst/>
                        </a:rPr>
                        <a:t>Drop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a:effectLst/>
                        </a:rPr>
                        <a:t>*</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tc>
                  <a:txBody>
                    <a:bodyPr/>
                    <a:lstStyle/>
                    <a:p>
                      <a:pPr marL="457200" algn="l" rtl="1">
                        <a:lnSpc>
                          <a:spcPct val="107000"/>
                        </a:lnSpc>
                        <a:spcAft>
                          <a:spcPts val="0"/>
                        </a:spcAft>
                      </a:pPr>
                      <a:r>
                        <a:rPr lang="en-US" sz="1100" b="1" dirty="0">
                          <a:effectLst/>
                        </a:rPr>
                        <a:t>Default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24884" marR="24884" marT="0" marB="0"/>
                </a:tc>
                <a:extLst>
                  <a:ext uri="{0D108BD9-81ED-4DB2-BD59-A6C34878D82A}">
                    <a16:rowId xmlns="" xmlns:a16="http://schemas.microsoft.com/office/drawing/2014/main" val="10010"/>
                  </a:ext>
                </a:extLst>
              </a:tr>
            </a:tbl>
          </a:graphicData>
        </a:graphic>
      </p:graphicFrame>
      <p:sp>
        <p:nvSpPr>
          <p:cNvPr id="2" name="TextBox 1"/>
          <p:cNvSpPr txBox="1"/>
          <p:nvPr/>
        </p:nvSpPr>
        <p:spPr>
          <a:xfrm>
            <a:off x="7181044" y="5829271"/>
            <a:ext cx="4870243" cy="461665"/>
          </a:xfrm>
          <a:prstGeom prst="rect">
            <a:avLst/>
          </a:prstGeom>
          <a:noFill/>
        </p:spPr>
        <p:txBody>
          <a:bodyPr wrap="none" rtlCol="1">
            <a:spAutoFit/>
          </a:bodyPr>
          <a:lstStyle/>
          <a:p>
            <a:r>
              <a:rPr lang="he-IL" sz="1200" dirty="0" smtClean="0"/>
              <a:t>הנחות: </a:t>
            </a:r>
          </a:p>
          <a:p>
            <a:pPr marL="171450" indent="-171450">
              <a:buFont typeface="Arial" panose="020B0604020202020204" pitchFamily="34" charset="0"/>
              <a:buChar char="•"/>
            </a:pPr>
            <a:r>
              <a:rPr lang="he-IL" sz="1200" dirty="0" smtClean="0"/>
              <a:t>נאפשר התקשרות מאובטחת ולא מאובטחת לשרת המייל מתוך רשת הכספים</a:t>
            </a:r>
          </a:p>
        </p:txBody>
      </p:sp>
    </p:spTree>
    <p:extLst>
      <p:ext uri="{BB962C8B-B14F-4D97-AF65-F5344CB8AC3E}">
        <p14:creationId xmlns:p14="http://schemas.microsoft.com/office/powerpoint/2010/main" val="2419121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939680182"/>
              </p:ext>
            </p:extLst>
          </p:nvPr>
        </p:nvGraphicFramePr>
        <p:xfrm>
          <a:off x="378941" y="2535872"/>
          <a:ext cx="11491784" cy="1841895"/>
        </p:xfrm>
        <a:graphic>
          <a:graphicData uri="http://schemas.openxmlformats.org/drawingml/2006/table">
            <a:tbl>
              <a:tblPr rtl="1" firstRow="1" firstCol="1" bandRow="1">
                <a:tableStyleId>{5C22544A-7EE6-4342-B048-85BDC9FD1C3A}</a:tableStyleId>
              </a:tblPr>
              <a:tblGrid>
                <a:gridCol w="1174632">
                  <a:extLst>
                    <a:ext uri="{9D8B030D-6E8A-4147-A177-3AD203B41FA5}">
                      <a16:colId xmlns:a16="http://schemas.microsoft.com/office/drawing/2014/main" xmlns="" val="20000"/>
                    </a:ext>
                  </a:extLst>
                </a:gridCol>
                <a:gridCol w="1121548">
                  <a:extLst>
                    <a:ext uri="{9D8B030D-6E8A-4147-A177-3AD203B41FA5}">
                      <a16:colId xmlns:a16="http://schemas.microsoft.com/office/drawing/2014/main" xmlns="" val="20001"/>
                    </a:ext>
                  </a:extLst>
                </a:gridCol>
                <a:gridCol w="1151490">
                  <a:extLst>
                    <a:ext uri="{9D8B030D-6E8A-4147-A177-3AD203B41FA5}">
                      <a16:colId xmlns:a16="http://schemas.microsoft.com/office/drawing/2014/main" xmlns="" val="20002"/>
                    </a:ext>
                  </a:extLst>
                </a:gridCol>
                <a:gridCol w="1135161">
                  <a:extLst>
                    <a:ext uri="{9D8B030D-6E8A-4147-A177-3AD203B41FA5}">
                      <a16:colId xmlns:a16="http://schemas.microsoft.com/office/drawing/2014/main" xmlns="" val="20003"/>
                    </a:ext>
                  </a:extLst>
                </a:gridCol>
                <a:gridCol w="1211382">
                  <a:extLst>
                    <a:ext uri="{9D8B030D-6E8A-4147-A177-3AD203B41FA5}">
                      <a16:colId xmlns:a16="http://schemas.microsoft.com/office/drawing/2014/main" xmlns="" val="20004"/>
                    </a:ext>
                  </a:extLst>
                </a:gridCol>
                <a:gridCol w="1261740">
                  <a:extLst>
                    <a:ext uri="{9D8B030D-6E8A-4147-A177-3AD203B41FA5}">
                      <a16:colId xmlns:a16="http://schemas.microsoft.com/office/drawing/2014/main" xmlns="" val="20005"/>
                    </a:ext>
                  </a:extLst>
                </a:gridCol>
                <a:gridCol w="1261740">
                  <a:extLst>
                    <a:ext uri="{9D8B030D-6E8A-4147-A177-3AD203B41FA5}">
                      <a16:colId xmlns:a16="http://schemas.microsoft.com/office/drawing/2014/main" xmlns="" val="20006"/>
                    </a:ext>
                  </a:extLst>
                </a:gridCol>
                <a:gridCol w="1177354">
                  <a:extLst>
                    <a:ext uri="{9D8B030D-6E8A-4147-A177-3AD203B41FA5}">
                      <a16:colId xmlns:a16="http://schemas.microsoft.com/office/drawing/2014/main" xmlns="" val="20007"/>
                    </a:ext>
                  </a:extLst>
                </a:gridCol>
                <a:gridCol w="1996737">
                  <a:extLst>
                    <a:ext uri="{9D8B030D-6E8A-4147-A177-3AD203B41FA5}">
                      <a16:colId xmlns:a16="http://schemas.microsoft.com/office/drawing/2014/main" xmlns="" val="20008"/>
                    </a:ext>
                  </a:extLst>
                </a:gridCol>
              </a:tblGrid>
              <a:tr h="240355">
                <a:tc>
                  <a:txBody>
                    <a:bodyPr/>
                    <a:lstStyle/>
                    <a:p>
                      <a:pPr marL="457200" algn="l" rtl="1">
                        <a:lnSpc>
                          <a:spcPct val="107000"/>
                        </a:lnSpc>
                        <a:spcAft>
                          <a:spcPts val="0"/>
                        </a:spcAft>
                      </a:pPr>
                      <a:r>
                        <a:rPr lang="en-US" sz="1200" b="1" dirty="0">
                          <a:effectLst/>
                        </a:rPr>
                        <a:t>Action</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Ack</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Dest. Port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Src. Port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Protocol</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Dest. Add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Src. Add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In/Out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a:effectLst/>
                        </a:rPr>
                        <a:t>Rule Name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0"/>
                  </a:ext>
                </a:extLst>
              </a:tr>
              <a:tr h="186943">
                <a:tc>
                  <a:txBody>
                    <a:bodyPr/>
                    <a:lstStyle/>
                    <a:p>
                      <a:pPr marL="457200" algn="l" rtl="1">
                        <a:lnSpc>
                          <a:spcPct val="107000"/>
                        </a:lnSpc>
                        <a:spcAft>
                          <a:spcPts val="0"/>
                        </a:spcAft>
                      </a:pPr>
                      <a:r>
                        <a:rPr lang="en-US" sz="1200" b="1">
                          <a:effectLst/>
                        </a:rPr>
                        <a:t>Allow</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a:effectLst/>
                        </a:rPr>
                        <a:t>80</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TCP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a:effectLst/>
                        </a:rPr>
                        <a:t>HBS_WEB</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a:effectLst/>
                        </a:rPr>
                        <a:t>IN</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err="1">
                          <a:effectLst/>
                        </a:rPr>
                        <a:t>Http_General</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1"/>
                  </a:ext>
                </a:extLst>
              </a:tr>
              <a:tr h="186943">
                <a:tc>
                  <a:txBody>
                    <a:bodyPr/>
                    <a:lstStyle/>
                    <a:p>
                      <a:pPr marL="457200" algn="l" rtl="1">
                        <a:lnSpc>
                          <a:spcPct val="107000"/>
                        </a:lnSpc>
                        <a:spcAft>
                          <a:spcPts val="0"/>
                        </a:spcAft>
                      </a:pPr>
                      <a:r>
                        <a:rPr lang="en-US" sz="1200" b="1">
                          <a:effectLst/>
                        </a:rPr>
                        <a:t>Allow</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80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TCP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HBS_WEB</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OUT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err="1">
                          <a:effectLst/>
                        </a:rPr>
                        <a:t>Http_General_OUT</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2"/>
                  </a:ext>
                </a:extLst>
              </a:tr>
              <a:tr h="160237">
                <a:tc>
                  <a:txBody>
                    <a:bodyPr/>
                    <a:lstStyle/>
                    <a:p>
                      <a:pPr marL="457200" algn="l" rtl="1">
                        <a:lnSpc>
                          <a:spcPct val="107000"/>
                        </a:lnSpc>
                        <a:spcAft>
                          <a:spcPts val="0"/>
                        </a:spcAft>
                      </a:pPr>
                      <a:r>
                        <a:rPr lang="en-US" sz="1200" b="1">
                          <a:effectLst/>
                        </a:rPr>
                        <a:t>Allow</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80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TCP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MN_WEB</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IN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err="1">
                          <a:effectLst/>
                        </a:rPr>
                        <a:t>Http_MN</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3"/>
                  </a:ext>
                </a:extLst>
              </a:tr>
              <a:tr h="160237">
                <a:tc>
                  <a:txBody>
                    <a:bodyPr/>
                    <a:lstStyle/>
                    <a:p>
                      <a:pPr marL="457200" algn="l" rtl="1">
                        <a:lnSpc>
                          <a:spcPct val="107000"/>
                        </a:lnSpc>
                        <a:spcAft>
                          <a:spcPts val="0"/>
                        </a:spcAft>
                      </a:pPr>
                      <a:r>
                        <a:rPr lang="en-US" sz="1200" b="1">
                          <a:effectLst/>
                        </a:rPr>
                        <a:t>Allow</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80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TCP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MN_WEB</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OUT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err="1">
                          <a:effectLst/>
                        </a:rPr>
                        <a:t>Http_MN_OUT</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4"/>
                  </a:ext>
                </a:extLst>
              </a:tr>
              <a:tr h="213649">
                <a:tc>
                  <a:txBody>
                    <a:bodyPr/>
                    <a:lstStyle/>
                    <a:p>
                      <a:pPr marL="457200" algn="l" rtl="1">
                        <a:lnSpc>
                          <a:spcPct val="107000"/>
                        </a:lnSpc>
                        <a:spcAft>
                          <a:spcPts val="0"/>
                        </a:spcAft>
                      </a:pPr>
                      <a:r>
                        <a:rPr lang="en-US" sz="1200" b="1" dirty="0">
                          <a:effectLst/>
                        </a:rPr>
                        <a:t>Allow</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587</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TCP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HBS_SMPT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IN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err="1">
                          <a:effectLst/>
                        </a:rPr>
                        <a:t>SMPT_Mail_IN</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5"/>
                  </a:ext>
                </a:extLst>
              </a:tr>
              <a:tr h="213649">
                <a:tc>
                  <a:txBody>
                    <a:bodyPr/>
                    <a:lstStyle/>
                    <a:p>
                      <a:pPr marL="457200" algn="l" rtl="1">
                        <a:lnSpc>
                          <a:spcPct val="107000"/>
                        </a:lnSpc>
                        <a:spcAft>
                          <a:spcPts val="0"/>
                        </a:spcAft>
                      </a:pPr>
                      <a:r>
                        <a:rPr lang="en-US" sz="1200" b="1">
                          <a:effectLst/>
                        </a:rPr>
                        <a:t>Allow</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587</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TCP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HBS_SMPT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OUT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err="1">
                          <a:effectLst/>
                        </a:rPr>
                        <a:t>SMPT_Mail_OUT</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6"/>
                  </a:ext>
                </a:extLst>
              </a:tr>
              <a:tr h="106824">
                <a:tc>
                  <a:txBody>
                    <a:bodyPr/>
                    <a:lstStyle/>
                    <a:p>
                      <a:pPr marL="457200" algn="l" rtl="1">
                        <a:lnSpc>
                          <a:spcPct val="107000"/>
                        </a:lnSpc>
                        <a:spcAft>
                          <a:spcPts val="0"/>
                        </a:spcAft>
                      </a:pPr>
                      <a:r>
                        <a:rPr lang="en-US" sz="1200" b="1" dirty="0">
                          <a:effectLst/>
                        </a:rPr>
                        <a:t>Drop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a:effectLst/>
                        </a:rPr>
                        <a: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en-US" sz="1200" b="1" dirty="0">
                          <a:effectLst/>
                        </a:rPr>
                        <a:t>Default</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7"/>
                  </a:ext>
                </a:extLst>
              </a:tr>
              <a:tr h="28565">
                <a:tc>
                  <a:txBody>
                    <a:bodyPr/>
                    <a:lstStyle/>
                    <a:p>
                      <a:pPr marL="457200" algn="l" rtl="1">
                        <a:lnSpc>
                          <a:spcPct val="107000"/>
                        </a:lnSpc>
                        <a:spcAft>
                          <a:spcPts val="0"/>
                        </a:spcAft>
                      </a:pPr>
                      <a:r>
                        <a:rPr lang="he-IL" sz="12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he-IL" sz="12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he-IL" sz="12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he-IL" sz="12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he-IL" sz="12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he-IL" sz="12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he-IL" sz="12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he-IL" sz="12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tc>
                  <a:txBody>
                    <a:bodyPr/>
                    <a:lstStyle/>
                    <a:p>
                      <a:pPr marL="457200" algn="l" rtl="1">
                        <a:lnSpc>
                          <a:spcPct val="107000"/>
                        </a:lnSpc>
                        <a:spcAft>
                          <a:spcPts val="0"/>
                        </a:spcAft>
                      </a:pPr>
                      <a:r>
                        <a:rPr lang="he-IL" sz="12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4036" marR="24036" marT="0" marB="0"/>
                </a:tc>
                <a:extLst>
                  <a:ext uri="{0D108BD9-81ED-4DB2-BD59-A6C34878D82A}">
                    <a16:rowId xmlns:a16="http://schemas.microsoft.com/office/drawing/2014/main" xmlns="" val="10008"/>
                  </a:ext>
                </a:extLst>
              </a:tr>
            </a:tbl>
          </a:graphicData>
        </a:graphic>
      </p:graphicFrame>
      <p:sp>
        <p:nvSpPr>
          <p:cNvPr id="6" name="Content Placeholder 2"/>
          <p:cNvSpPr txBox="1">
            <a:spLocks/>
          </p:cNvSpPr>
          <p:nvPr/>
        </p:nvSpPr>
        <p:spPr>
          <a:xfrm>
            <a:off x="1202055" y="1340909"/>
            <a:ext cx="10058400" cy="478366"/>
          </a:xfrm>
          <a:prstGeom prst="rect">
            <a:avLst/>
          </a:prstGeom>
        </p:spPr>
        <p:txBody>
          <a:bodyPr vert="horz" lIns="0" tIns="45720" rIns="0" bIns="45720" rtlCol="0">
            <a:normAutofit fontScale="92500"/>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2</a:t>
            </a:r>
            <a:r>
              <a:rPr lang="he-IL" dirty="0" smtClean="0"/>
              <a:t>. מלאו את טבלת החוקים עבור </a:t>
            </a:r>
            <a:r>
              <a:rPr lang="en-US" dirty="0" smtClean="0"/>
              <a:t>Firewall</a:t>
            </a:r>
            <a:r>
              <a:rPr lang="he-IL" dirty="0" smtClean="0"/>
              <a:t> המתווך בין רשת 'הפועל באר שבע' לרשת האינטרנט הציבורית</a:t>
            </a:r>
            <a:endParaRPr lang="he-IL" dirty="0"/>
          </a:p>
        </p:txBody>
      </p:sp>
    </p:spTree>
    <p:extLst>
      <p:ext uri="{BB962C8B-B14F-4D97-AF65-F5344CB8AC3E}">
        <p14:creationId xmlns:p14="http://schemas.microsoft.com/office/powerpoint/2010/main" val="4260509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a:t>
            </a:r>
            <a:endParaRPr lang="he-IL" dirty="0"/>
          </a:p>
        </p:txBody>
      </p:sp>
      <p:sp>
        <p:nvSpPr>
          <p:cNvPr id="3" name="Content Placeholder 2"/>
          <p:cNvSpPr>
            <a:spLocks noGrp="1"/>
          </p:cNvSpPr>
          <p:nvPr>
            <p:ph idx="1"/>
          </p:nvPr>
        </p:nvSpPr>
        <p:spPr/>
        <p:txBody>
          <a:bodyPr/>
          <a:lstStyle/>
          <a:p>
            <a:pPr algn="l" rtl="0">
              <a:buFont typeface="Wingdings" panose="05000000000000000000" pitchFamily="2" charset="2"/>
              <a:buChar char="q"/>
            </a:pPr>
            <a:r>
              <a:rPr lang="en-US" dirty="0" smtClean="0"/>
              <a:t> Effective mean of protection a local system or network of systems from incoming and outgoing security threats </a:t>
            </a:r>
          </a:p>
          <a:p>
            <a:pPr algn="l" rtl="0">
              <a:buFont typeface="Wingdings" panose="05000000000000000000" pitchFamily="2" charset="2"/>
              <a:buChar char="q"/>
            </a:pPr>
            <a:r>
              <a:rPr lang="en-US" dirty="0"/>
              <a:t> </a:t>
            </a:r>
            <a:r>
              <a:rPr lang="en-US" dirty="0" smtClean="0"/>
              <a:t>Aims:</a:t>
            </a:r>
          </a:p>
          <a:p>
            <a:pPr lvl="1" algn="l" rtl="0">
              <a:buFont typeface="Wingdings" panose="05000000000000000000" pitchFamily="2" charset="2"/>
              <a:buChar char="ü"/>
            </a:pPr>
            <a:r>
              <a:rPr lang="en-US" dirty="0"/>
              <a:t> </a:t>
            </a:r>
            <a:r>
              <a:rPr lang="en-US" dirty="0" smtClean="0"/>
              <a:t>Establish a controlled link</a:t>
            </a:r>
          </a:p>
          <a:p>
            <a:pPr lvl="1" algn="l" rtl="0">
              <a:buFont typeface="Wingdings" panose="05000000000000000000" pitchFamily="2" charset="2"/>
              <a:buChar char="ü"/>
            </a:pPr>
            <a:r>
              <a:rPr lang="en-US" dirty="0"/>
              <a:t> </a:t>
            </a:r>
            <a:r>
              <a:rPr lang="en-US" dirty="0" smtClean="0"/>
              <a:t>Protect the premises network from Internet based attacks </a:t>
            </a:r>
          </a:p>
          <a:p>
            <a:pPr lvl="1" algn="l" rtl="0">
              <a:buFont typeface="Wingdings" panose="05000000000000000000" pitchFamily="2" charset="2"/>
              <a:buChar char="ü"/>
            </a:pPr>
            <a:r>
              <a:rPr lang="en-US" dirty="0"/>
              <a:t> </a:t>
            </a:r>
            <a:r>
              <a:rPr lang="en-US" dirty="0" smtClean="0"/>
              <a:t>Provide a single choke point</a:t>
            </a:r>
          </a:p>
          <a:p>
            <a:pPr algn="l" rtl="0">
              <a:buFont typeface="Wingdings" panose="05000000000000000000" pitchFamily="2" charset="2"/>
              <a:buChar char="q"/>
            </a:pPr>
            <a:r>
              <a:rPr lang="en-US" dirty="0"/>
              <a:t> </a:t>
            </a:r>
            <a:r>
              <a:rPr lang="en-US" dirty="0" smtClean="0"/>
              <a:t>Design goals:</a:t>
            </a:r>
          </a:p>
          <a:p>
            <a:pPr lvl="1" algn="l" rtl="0">
              <a:buFont typeface="Wingdings" panose="05000000000000000000" pitchFamily="2" charset="2"/>
              <a:buChar char="ü"/>
            </a:pPr>
            <a:r>
              <a:rPr lang="en-US" dirty="0"/>
              <a:t> </a:t>
            </a:r>
            <a:r>
              <a:rPr lang="en-US" dirty="0" smtClean="0"/>
              <a:t>All traffic between protected entities must pass through the firewall </a:t>
            </a:r>
          </a:p>
          <a:p>
            <a:pPr lvl="1" algn="l" rtl="0">
              <a:buFont typeface="Wingdings" panose="05000000000000000000" pitchFamily="2" charset="2"/>
              <a:buChar char="ü"/>
            </a:pPr>
            <a:r>
              <a:rPr lang="en-US" dirty="0"/>
              <a:t> </a:t>
            </a:r>
            <a:r>
              <a:rPr lang="en-US" dirty="0" smtClean="0"/>
              <a:t>Only authorized (by Organization security policy) traffic will be allowed to pass</a:t>
            </a:r>
          </a:p>
          <a:p>
            <a:pPr lvl="1" algn="l" rtl="0">
              <a:buFont typeface="Wingdings" panose="05000000000000000000" pitchFamily="2" charset="2"/>
              <a:buChar char="ü"/>
            </a:pPr>
            <a:r>
              <a:rPr lang="en-US" dirty="0"/>
              <a:t> </a:t>
            </a:r>
            <a:r>
              <a:rPr lang="en-US" dirty="0" smtClean="0"/>
              <a:t>The firewall itself is immune to penetration </a:t>
            </a:r>
          </a:p>
          <a:p>
            <a:pPr lvl="1" algn="l" rtl="0">
              <a:buFont typeface="Wingdings" panose="05000000000000000000" pitchFamily="2" charset="2"/>
              <a:buChar char="ü"/>
            </a:pPr>
            <a:endParaRPr lang="he-IL" dirty="0"/>
          </a:p>
        </p:txBody>
      </p:sp>
      <p:pic>
        <p:nvPicPr>
          <p:cNvPr id="4" name="Picture 2" descr="http://upload.wikimedia.org/wikipedia/commons/thumb/3/3b/UDP_encapsulation.svg/300px-UDP_encapsulation.svg.png">
            <a:hlinkClick r:id="rId2" tooltip="Encapsulation of application data descending through the protocol stack."/>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135" y="3760707"/>
            <a:ext cx="4051472" cy="253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73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5008248" y="2236304"/>
            <a:ext cx="6492240" cy="2521772"/>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8000" dirty="0" smtClean="0"/>
              <a:t>Firewalls</a:t>
            </a:r>
          </a:p>
          <a:p>
            <a:pPr algn="ctr"/>
            <a:r>
              <a:rPr lang="en-US" sz="6000" dirty="0" smtClean="0">
                <a:solidFill>
                  <a:schemeClr val="accent2">
                    <a:lumMod val="75000"/>
                  </a:schemeClr>
                </a:solidFill>
              </a:rPr>
              <a:t>State Less</a:t>
            </a:r>
            <a:endParaRPr lang="he-IL" sz="6000" dirty="0">
              <a:solidFill>
                <a:schemeClr val="accent2">
                  <a:lumMod val="75000"/>
                </a:schemeClr>
              </a:solidFill>
            </a:endParaRPr>
          </a:p>
        </p:txBody>
      </p:sp>
      <p:sp>
        <p:nvSpPr>
          <p:cNvPr id="9" name="Title 3"/>
          <p:cNvSpPr txBox="1">
            <a:spLocks/>
          </p:cNvSpPr>
          <p:nvPr/>
        </p:nvSpPr>
        <p:spPr>
          <a:xfrm>
            <a:off x="171650" y="3021496"/>
            <a:ext cx="3731741" cy="2124206"/>
          </a:xfrm>
          <a:prstGeom prst="rect">
            <a:avLst/>
          </a:prstGeom>
        </p:spPr>
        <p:txBody>
          <a:bodyPr vert="horz" lIns="91440" tIns="45720" rIns="91440" bIns="45720" rtlCol="0" anchor="b">
            <a:noAutofit/>
          </a:bodyPr>
          <a:lstStyle>
            <a:lvl1pPr algn="l" defTabSz="914400" rtl="1" eaLnBrk="1" latinLnBrk="0" hangingPunct="1">
              <a:lnSpc>
                <a:spcPct val="85000"/>
              </a:lnSpc>
              <a:spcBef>
                <a:spcPct val="0"/>
              </a:spcBef>
              <a:buNone/>
              <a:defRPr sz="3600" b="0" kern="1200" spc="-50" baseline="0">
                <a:solidFill>
                  <a:srgbClr val="FFFFFF"/>
                </a:solidFill>
                <a:latin typeface="+mj-lt"/>
                <a:ea typeface="+mj-ea"/>
                <a:cs typeface="+mj-cs"/>
              </a:defRPr>
            </a:lvl1pPr>
          </a:lstStyle>
          <a:p>
            <a:pPr marL="514350" indent="-514350" rtl="0">
              <a:buFont typeface="+mj-lt"/>
              <a:buAutoNum type="arabicPeriod"/>
            </a:pPr>
            <a:r>
              <a:rPr lang="en-US" sz="2800" b="1" dirty="0" smtClean="0">
                <a:solidFill>
                  <a:srgbClr val="92D050"/>
                </a:solidFill>
                <a:effectLst>
                  <a:outerShdw blurRad="38100" dist="38100" dir="2700000" algn="tl">
                    <a:srgbClr val="000000">
                      <a:alpha val="43137"/>
                    </a:srgbClr>
                  </a:outerShdw>
                </a:effectLst>
              </a:rPr>
              <a:t>State-less Packet Filter</a:t>
            </a:r>
          </a:p>
          <a:p>
            <a:pPr marL="514350" indent="-514350" rtl="0">
              <a:buFont typeface="+mj-lt"/>
              <a:buAutoNum type="arabicPeriod"/>
            </a:pPr>
            <a:r>
              <a:rPr lang="en-US" sz="2800" dirty="0" smtClean="0"/>
              <a:t>State-full packet Filter</a:t>
            </a:r>
          </a:p>
          <a:p>
            <a:pPr marL="514350" indent="-514350" rtl="0">
              <a:buFont typeface="+mj-lt"/>
              <a:buAutoNum type="arabicPeriod"/>
            </a:pPr>
            <a:r>
              <a:rPr lang="en-US" sz="2800" dirty="0" smtClean="0"/>
              <a:t>Proxy Server</a:t>
            </a:r>
          </a:p>
          <a:p>
            <a:pPr marL="514350" indent="-514350" rtl="0">
              <a:buFont typeface="+mj-lt"/>
              <a:buAutoNum type="arabicPeriod"/>
            </a:pPr>
            <a:r>
              <a:rPr lang="en-US" sz="2800" dirty="0" err="1" smtClean="0"/>
              <a:t>Iptables</a:t>
            </a:r>
            <a:endParaRPr lang="he-IL" sz="2800" dirty="0"/>
          </a:p>
        </p:txBody>
      </p:sp>
      <p:pic>
        <p:nvPicPr>
          <p:cNvPr id="1026" name="Picture 2" descr="תוצאת תמונה עבור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378" y="4916032"/>
            <a:ext cx="1762897" cy="176289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p:cNvSpPr>
            <a:spLocks noGrp="1"/>
          </p:cNvSpPr>
          <p:nvPr>
            <p:ph type="title"/>
          </p:nvPr>
        </p:nvSpPr>
        <p:spPr>
          <a:xfrm>
            <a:off x="327990" y="616225"/>
            <a:ext cx="3200400" cy="1071437"/>
          </a:xfrm>
        </p:spPr>
        <p:txBody>
          <a:bodyPr>
            <a:normAutofit/>
          </a:bodyPr>
          <a:lstStyle/>
          <a:p>
            <a:r>
              <a:rPr lang="en-US" sz="4400" dirty="0" smtClean="0"/>
              <a:t>Firewalls</a:t>
            </a:r>
            <a:endParaRPr lang="he-IL" sz="4400" dirty="0"/>
          </a:p>
        </p:txBody>
      </p:sp>
    </p:spTree>
    <p:extLst>
      <p:ext uri="{BB962C8B-B14F-4D97-AF65-F5344CB8AC3E}">
        <p14:creationId xmlns:p14="http://schemas.microsoft.com/office/powerpoint/2010/main" val="4162678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Packet Filter Firewall</a:t>
            </a:r>
            <a:endParaRPr lang="he-IL" dirty="0"/>
          </a:p>
        </p:txBody>
      </p:sp>
      <p:sp>
        <p:nvSpPr>
          <p:cNvPr id="8" name="Content Placeholder 7"/>
          <p:cNvSpPr>
            <a:spLocks noGrp="1"/>
          </p:cNvSpPr>
          <p:nvPr>
            <p:ph idx="1"/>
          </p:nvPr>
        </p:nvSpPr>
        <p:spPr/>
        <p:txBody>
          <a:bodyPr/>
          <a:lstStyle/>
          <a:p>
            <a:pPr algn="l" rtl="0">
              <a:buFont typeface="Wingdings" panose="05000000000000000000" pitchFamily="2" charset="2"/>
              <a:buChar char="q"/>
            </a:pPr>
            <a:r>
              <a:rPr lang="en-US" dirty="0" smtClean="0"/>
              <a:t> Each packet is passed through the firewall (in/out)</a:t>
            </a:r>
          </a:p>
          <a:p>
            <a:pPr algn="l" rtl="0">
              <a:buFont typeface="Wingdings" panose="05000000000000000000" pitchFamily="2" charset="2"/>
              <a:buChar char="q"/>
            </a:pPr>
            <a:r>
              <a:rPr lang="en-US" dirty="0"/>
              <a:t> </a:t>
            </a:r>
            <a:r>
              <a:rPr lang="en-US" dirty="0" smtClean="0"/>
              <a:t>For </a:t>
            </a:r>
            <a:r>
              <a:rPr lang="en-US" dirty="0"/>
              <a:t>e</a:t>
            </a:r>
            <a:r>
              <a:rPr lang="en-US" dirty="0" smtClean="0"/>
              <a:t>ach </a:t>
            </a:r>
            <a:r>
              <a:rPr lang="en-US" dirty="0"/>
              <a:t>p</a:t>
            </a:r>
            <a:r>
              <a:rPr lang="en-US" dirty="0" smtClean="0"/>
              <a:t>acket the firewall makes a decision regarding the packet</a:t>
            </a:r>
          </a:p>
          <a:p>
            <a:pPr algn="l" rtl="0">
              <a:buFont typeface="Wingdings" panose="05000000000000000000" pitchFamily="2" charset="2"/>
              <a:buChar char="q"/>
            </a:pPr>
            <a:r>
              <a:rPr lang="en-US" dirty="0"/>
              <a:t> </a:t>
            </a:r>
            <a:r>
              <a:rPr lang="en-US" dirty="0" smtClean="0"/>
              <a:t>The decision is based on the </a:t>
            </a:r>
            <a:r>
              <a:rPr lang="en-US" b="1" i="1" dirty="0" smtClean="0"/>
              <a:t>rules tables</a:t>
            </a:r>
          </a:p>
          <a:p>
            <a:pPr algn="l" rtl="0">
              <a:buFont typeface="Wingdings" panose="05000000000000000000" pitchFamily="2" charset="2"/>
              <a:buChar char="q"/>
            </a:pPr>
            <a:r>
              <a:rPr lang="en-US" b="1" i="1" dirty="0"/>
              <a:t> </a:t>
            </a:r>
            <a:r>
              <a:rPr lang="en-US" dirty="0" smtClean="0"/>
              <a:t>Advantages:</a:t>
            </a:r>
          </a:p>
          <a:p>
            <a:pPr lvl="1" algn="l" rtl="0">
              <a:buFont typeface="Wingdings" panose="05000000000000000000" pitchFamily="2" charset="2"/>
              <a:buChar char="Ø"/>
            </a:pPr>
            <a:r>
              <a:rPr lang="en-US" i="1" dirty="0"/>
              <a:t> </a:t>
            </a:r>
            <a:r>
              <a:rPr lang="en-US" i="1" dirty="0" smtClean="0"/>
              <a:t>Simplicity</a:t>
            </a:r>
          </a:p>
          <a:p>
            <a:pPr lvl="1" algn="l" rtl="0">
              <a:buFont typeface="Wingdings" panose="05000000000000000000" pitchFamily="2" charset="2"/>
              <a:buChar char="Ø"/>
            </a:pPr>
            <a:r>
              <a:rPr lang="en-US" i="1" dirty="0"/>
              <a:t> </a:t>
            </a:r>
            <a:r>
              <a:rPr lang="en-US" i="1" dirty="0" smtClean="0"/>
              <a:t>Transparency to users</a:t>
            </a:r>
          </a:p>
          <a:p>
            <a:pPr lvl="1" algn="l" rtl="0">
              <a:buFont typeface="Wingdings" panose="05000000000000000000" pitchFamily="2" charset="2"/>
              <a:buChar char="Ø"/>
            </a:pPr>
            <a:r>
              <a:rPr lang="en-US" i="1" dirty="0"/>
              <a:t> </a:t>
            </a:r>
            <a:r>
              <a:rPr lang="en-US" i="1" dirty="0" smtClean="0"/>
              <a:t>High Speed</a:t>
            </a:r>
          </a:p>
          <a:p>
            <a:pPr algn="l" rtl="0">
              <a:buFont typeface="Wingdings" panose="05000000000000000000" pitchFamily="2" charset="2"/>
              <a:buChar char="q"/>
            </a:pPr>
            <a:r>
              <a:rPr lang="en-US" i="1" dirty="0"/>
              <a:t> </a:t>
            </a:r>
            <a:r>
              <a:rPr lang="en-US" i="1" dirty="0" smtClean="0"/>
              <a:t>Disadvantages:</a:t>
            </a:r>
          </a:p>
          <a:p>
            <a:pPr lvl="1" algn="l" rtl="0">
              <a:buFont typeface="Wingdings" panose="05000000000000000000" pitchFamily="2" charset="2"/>
              <a:buChar char="Ø"/>
            </a:pPr>
            <a:r>
              <a:rPr lang="en-US" i="1" dirty="0" smtClean="0"/>
              <a:t> Difficulty of setting rules</a:t>
            </a:r>
          </a:p>
          <a:p>
            <a:pPr lvl="1" algn="l" rtl="0">
              <a:buFont typeface="Wingdings" panose="05000000000000000000" pitchFamily="2" charset="2"/>
              <a:buChar char="Ø"/>
            </a:pPr>
            <a:r>
              <a:rPr lang="en-US" i="1" dirty="0"/>
              <a:t> </a:t>
            </a:r>
            <a:r>
              <a:rPr lang="en-US" i="1" dirty="0" smtClean="0"/>
              <a:t>Lack of authentication</a:t>
            </a:r>
          </a:p>
          <a:p>
            <a:pPr algn="l" rtl="0">
              <a:buFont typeface="Wingdings" panose="05000000000000000000" pitchFamily="2" charset="2"/>
              <a:buChar char="q"/>
            </a:pPr>
            <a:endParaRPr lang="he-IL" b="1" i="1" dirty="0"/>
          </a:p>
        </p:txBody>
      </p:sp>
    </p:spTree>
    <p:extLst>
      <p:ext uri="{BB962C8B-B14F-4D97-AF65-F5344CB8AC3E}">
        <p14:creationId xmlns:p14="http://schemas.microsoft.com/office/powerpoint/2010/main" val="888873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Filter </a:t>
            </a:r>
            <a:r>
              <a:rPr lang="en-US" dirty="0" smtClean="0"/>
              <a:t>Firewall – Rules table</a:t>
            </a:r>
            <a:endParaRPr lang="he-IL" dirty="0"/>
          </a:p>
        </p:txBody>
      </p:sp>
      <p:sp>
        <p:nvSpPr>
          <p:cNvPr id="3" name="Content Placeholder 2"/>
          <p:cNvSpPr>
            <a:spLocks noGrp="1"/>
          </p:cNvSpPr>
          <p:nvPr>
            <p:ph idx="1"/>
          </p:nvPr>
        </p:nvSpPr>
        <p:spPr/>
        <p:txBody>
          <a:bodyPr>
            <a:normAutofit/>
          </a:bodyPr>
          <a:lstStyle/>
          <a:p>
            <a:pPr algn="l" rtl="0">
              <a:buFont typeface="Wingdings" panose="05000000000000000000" pitchFamily="2" charset="2"/>
              <a:buChar char="q"/>
            </a:pPr>
            <a:r>
              <a:rPr lang="en-US" sz="2400" dirty="0" smtClean="0"/>
              <a:t> Packets pass through the rules table until a rule is met</a:t>
            </a:r>
          </a:p>
          <a:p>
            <a:pPr lvl="1" algn="l" rtl="0">
              <a:buFont typeface="Wingdings" panose="05000000000000000000" pitchFamily="2" charset="2"/>
              <a:buChar char="Ø"/>
            </a:pPr>
            <a:r>
              <a:rPr lang="en-US" sz="2000" dirty="0"/>
              <a:t> T</a:t>
            </a:r>
            <a:r>
              <a:rPr lang="en-US" sz="2000" dirty="0" smtClean="0"/>
              <a:t>he </a:t>
            </a:r>
            <a:r>
              <a:rPr lang="en-US" sz="2000" dirty="0"/>
              <a:t>o</a:t>
            </a:r>
            <a:r>
              <a:rPr lang="en-US" sz="2000" dirty="0" smtClean="0"/>
              <a:t>rder of the rules matters!</a:t>
            </a:r>
          </a:p>
          <a:p>
            <a:pPr lvl="2" algn="l" rtl="0">
              <a:buFont typeface="Wingdings" panose="05000000000000000000" pitchFamily="2" charset="2"/>
              <a:buChar char="§"/>
            </a:pPr>
            <a:r>
              <a:rPr lang="en-US" sz="1600" dirty="0" smtClean="0"/>
              <a:t>Simple rules should come first</a:t>
            </a:r>
          </a:p>
          <a:p>
            <a:pPr lvl="2" algn="l" rtl="0">
              <a:buFont typeface="Wingdings" panose="05000000000000000000" pitchFamily="2" charset="2"/>
              <a:buChar char="§"/>
            </a:pPr>
            <a:r>
              <a:rPr lang="en-US" sz="1600" dirty="0" smtClean="0"/>
              <a:t>Edge case and “heavy” rules should come last</a:t>
            </a:r>
          </a:p>
          <a:p>
            <a:pPr marL="384048" lvl="2" indent="0" algn="l" rtl="0">
              <a:buNone/>
            </a:pPr>
            <a:endParaRPr lang="en-US" sz="1600" dirty="0" smtClean="0"/>
          </a:p>
          <a:p>
            <a:pPr lvl="1" algn="l" rtl="0">
              <a:buFont typeface="Wingdings" panose="05000000000000000000" pitchFamily="2" charset="2"/>
              <a:buChar char="Ø"/>
            </a:pPr>
            <a:r>
              <a:rPr lang="en-US" sz="2000" dirty="0" smtClean="0"/>
              <a:t> “Default Deny/Allow” – If no rule is met the decision will be based in the firewall policy (Allow/Deny/Drop)</a:t>
            </a:r>
          </a:p>
          <a:p>
            <a:pPr lvl="2" algn="l" rtl="0">
              <a:buFont typeface="Wingdings" panose="05000000000000000000" pitchFamily="2" charset="2"/>
              <a:buChar char="§"/>
            </a:pPr>
            <a:r>
              <a:rPr lang="en-US" sz="1600" dirty="0"/>
              <a:t>The difference between </a:t>
            </a:r>
            <a:r>
              <a:rPr lang="en-US" sz="1600" dirty="0" smtClean="0"/>
              <a:t>‘Drop’ </a:t>
            </a:r>
            <a:r>
              <a:rPr lang="en-US" sz="1600" dirty="0"/>
              <a:t>and </a:t>
            </a:r>
            <a:r>
              <a:rPr lang="en-US" sz="1600" dirty="0" smtClean="0"/>
              <a:t>Deny’ is </a:t>
            </a:r>
            <a:r>
              <a:rPr lang="en-US" sz="1600" dirty="0"/>
              <a:t>that </a:t>
            </a:r>
            <a:r>
              <a:rPr lang="en-US" sz="1600" dirty="0" smtClean="0"/>
              <a:t>Drop </a:t>
            </a:r>
            <a:r>
              <a:rPr lang="en-US" sz="1600" dirty="0"/>
              <a:t>won’t send a response and the </a:t>
            </a:r>
            <a:r>
              <a:rPr lang="en-US" sz="1600" dirty="0" smtClean="0"/>
              <a:t>Deny </a:t>
            </a:r>
            <a:r>
              <a:rPr lang="en-US" sz="1600" dirty="0"/>
              <a:t>will send a refuse </a:t>
            </a:r>
            <a:r>
              <a:rPr lang="en-US" sz="1600" dirty="0" smtClean="0"/>
              <a:t>response</a:t>
            </a:r>
            <a:r>
              <a:rPr lang="en-US" sz="1600" dirty="0"/>
              <a:t/>
            </a:r>
            <a:br>
              <a:rPr lang="en-US" sz="1600" dirty="0"/>
            </a:br>
            <a:endParaRPr lang="en-US" sz="2000" dirty="0"/>
          </a:p>
          <a:p>
            <a:pPr marL="201168" lvl="1" indent="0" algn="l" rtl="0">
              <a:buNone/>
            </a:pPr>
            <a:r>
              <a:rPr lang="en-US" sz="2000" dirty="0" smtClean="0"/>
              <a:t> Rule table Example:</a:t>
            </a:r>
          </a:p>
          <a:p>
            <a:pPr marL="201168" lvl="1" indent="0" algn="l" rtl="0">
              <a:buNone/>
            </a:pPr>
            <a:endParaRPr lang="he-IL" sz="2000" dirty="0"/>
          </a:p>
        </p:txBody>
      </p:sp>
      <p:sp>
        <p:nvSpPr>
          <p:cNvPr id="4" name="Title 6"/>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he-IL" dirty="0"/>
          </a:p>
        </p:txBody>
      </p:sp>
      <p:graphicFrame>
        <p:nvGraphicFramePr>
          <p:cNvPr id="5" name="Content Placeholder 3"/>
          <p:cNvGraphicFramePr>
            <a:graphicFrameLocks/>
          </p:cNvGraphicFramePr>
          <p:nvPr>
            <p:extLst>
              <p:ext uri="{D42A27DB-BD31-4B8C-83A1-F6EECF244321}">
                <p14:modId xmlns:p14="http://schemas.microsoft.com/office/powerpoint/2010/main" val="3368468080"/>
              </p:ext>
            </p:extLst>
          </p:nvPr>
        </p:nvGraphicFramePr>
        <p:xfrm>
          <a:off x="1727913" y="5204108"/>
          <a:ext cx="8797134" cy="1090698"/>
        </p:xfrm>
        <a:graphic>
          <a:graphicData uri="http://schemas.openxmlformats.org/drawingml/2006/table">
            <a:tbl>
              <a:tblPr rtl="1" firstRow="1" bandRow="1">
                <a:tableStyleId>{5940675A-B579-460E-94D1-54222C63F5DA}</a:tableStyleId>
              </a:tblPr>
              <a:tblGrid>
                <a:gridCol w="905871">
                  <a:extLst>
                    <a:ext uri="{9D8B030D-6E8A-4147-A177-3AD203B41FA5}">
                      <a16:colId xmlns:a16="http://schemas.microsoft.com/office/drawing/2014/main" xmlns="" val="20000"/>
                    </a:ext>
                  </a:extLst>
                </a:gridCol>
                <a:gridCol w="651338">
                  <a:extLst>
                    <a:ext uri="{9D8B030D-6E8A-4147-A177-3AD203B41FA5}">
                      <a16:colId xmlns:a16="http://schemas.microsoft.com/office/drawing/2014/main" xmlns="" val="20001"/>
                    </a:ext>
                  </a:extLst>
                </a:gridCol>
                <a:gridCol w="1085564">
                  <a:extLst>
                    <a:ext uri="{9D8B030D-6E8A-4147-A177-3AD203B41FA5}">
                      <a16:colId xmlns:a16="http://schemas.microsoft.com/office/drawing/2014/main" xmlns="" val="20002"/>
                    </a:ext>
                  </a:extLst>
                </a:gridCol>
                <a:gridCol w="979632">
                  <a:extLst>
                    <a:ext uri="{9D8B030D-6E8A-4147-A177-3AD203B41FA5}">
                      <a16:colId xmlns:a16="http://schemas.microsoft.com/office/drawing/2014/main" xmlns="" val="20003"/>
                    </a:ext>
                  </a:extLst>
                </a:gridCol>
                <a:gridCol w="1022692">
                  <a:extLst>
                    <a:ext uri="{9D8B030D-6E8A-4147-A177-3AD203B41FA5}">
                      <a16:colId xmlns:a16="http://schemas.microsoft.com/office/drawing/2014/main" xmlns="" val="20004"/>
                    </a:ext>
                  </a:extLst>
                </a:gridCol>
                <a:gridCol w="1302678">
                  <a:extLst>
                    <a:ext uri="{9D8B030D-6E8A-4147-A177-3AD203B41FA5}">
                      <a16:colId xmlns:a16="http://schemas.microsoft.com/office/drawing/2014/main" xmlns="" val="20005"/>
                    </a:ext>
                  </a:extLst>
                </a:gridCol>
                <a:gridCol w="1206242">
                  <a:extLst>
                    <a:ext uri="{9D8B030D-6E8A-4147-A177-3AD203B41FA5}">
                      <a16:colId xmlns:a16="http://schemas.microsoft.com/office/drawing/2014/main" xmlns="" val="20006"/>
                    </a:ext>
                  </a:extLst>
                </a:gridCol>
                <a:gridCol w="1013194">
                  <a:extLst>
                    <a:ext uri="{9D8B030D-6E8A-4147-A177-3AD203B41FA5}">
                      <a16:colId xmlns:a16="http://schemas.microsoft.com/office/drawing/2014/main" xmlns="" val="20007"/>
                    </a:ext>
                  </a:extLst>
                </a:gridCol>
                <a:gridCol w="629923">
                  <a:extLst>
                    <a:ext uri="{9D8B030D-6E8A-4147-A177-3AD203B41FA5}">
                      <a16:colId xmlns:a16="http://schemas.microsoft.com/office/drawing/2014/main" xmlns="" val="20008"/>
                    </a:ext>
                  </a:extLst>
                </a:gridCol>
              </a:tblGrid>
              <a:tr h="267535">
                <a:tc>
                  <a:txBody>
                    <a:bodyPr/>
                    <a:lstStyle/>
                    <a:p>
                      <a:pPr algn="l" rtl="0"/>
                      <a:r>
                        <a:rPr lang="en-US" sz="1600" dirty="0" smtClean="0"/>
                        <a:t>Action</a:t>
                      </a:r>
                      <a:endParaRPr lang="he-IL" sz="1600" dirty="0"/>
                    </a:p>
                  </a:txBody>
                  <a:tcPr marL="91439" marR="91439" marT="45697" marB="45697"/>
                </a:tc>
                <a:tc>
                  <a:txBody>
                    <a:bodyPr/>
                    <a:lstStyle/>
                    <a:p>
                      <a:pPr algn="l" rtl="0"/>
                      <a:r>
                        <a:rPr lang="en-US" sz="1600" dirty="0" err="1" smtClean="0"/>
                        <a:t>Ack</a:t>
                      </a:r>
                      <a:endParaRPr lang="he-IL" sz="1600" dirty="0"/>
                    </a:p>
                  </a:txBody>
                  <a:tcPr marL="91439" marR="91439" marT="45697" marB="45697"/>
                </a:tc>
                <a:tc>
                  <a:txBody>
                    <a:bodyPr/>
                    <a:lstStyle/>
                    <a:p>
                      <a:pPr algn="l" rtl="0"/>
                      <a:r>
                        <a:rPr lang="en-US" sz="1600" dirty="0" err="1" smtClean="0"/>
                        <a:t>Dst</a:t>
                      </a:r>
                      <a:r>
                        <a:rPr lang="en-US" sz="1600" dirty="0" smtClean="0"/>
                        <a:t>.</a:t>
                      </a:r>
                      <a:r>
                        <a:rPr lang="en-US" sz="1600" baseline="0" dirty="0" smtClean="0"/>
                        <a:t> </a:t>
                      </a:r>
                      <a:r>
                        <a:rPr lang="en-US" sz="1600" dirty="0" smtClean="0"/>
                        <a:t>port</a:t>
                      </a:r>
                      <a:endParaRPr lang="he-IL" sz="1600" dirty="0"/>
                    </a:p>
                  </a:txBody>
                  <a:tcPr marL="91439" marR="91439" marT="45697" marB="45697"/>
                </a:tc>
                <a:tc>
                  <a:txBody>
                    <a:bodyPr/>
                    <a:lstStyle/>
                    <a:p>
                      <a:pPr algn="l" rtl="0"/>
                      <a:r>
                        <a:rPr lang="en-US" sz="1600" dirty="0" err="1" smtClean="0"/>
                        <a:t>Src.port</a:t>
                      </a:r>
                      <a:endParaRPr lang="he-IL" sz="1600" dirty="0"/>
                    </a:p>
                  </a:txBody>
                  <a:tcPr marL="91439" marR="91439" marT="45697" marB="45697"/>
                </a:tc>
                <a:tc>
                  <a:txBody>
                    <a:bodyPr/>
                    <a:lstStyle/>
                    <a:p>
                      <a:pPr algn="l" rtl="0"/>
                      <a:r>
                        <a:rPr lang="en-US" sz="1600" dirty="0" smtClean="0"/>
                        <a:t>Protocol</a:t>
                      </a:r>
                      <a:endParaRPr lang="he-IL" sz="1600" dirty="0"/>
                    </a:p>
                  </a:txBody>
                  <a:tcPr marL="91439" marR="91439" marT="45697" marB="45697"/>
                </a:tc>
                <a:tc>
                  <a:txBody>
                    <a:bodyPr/>
                    <a:lstStyle/>
                    <a:p>
                      <a:pPr algn="l" rtl="0"/>
                      <a:r>
                        <a:rPr lang="en-US" sz="1600" dirty="0" err="1" smtClean="0"/>
                        <a:t>Dst.Addr</a:t>
                      </a:r>
                      <a:r>
                        <a:rPr lang="en-US" sz="1600" dirty="0" smtClean="0"/>
                        <a:t>.</a:t>
                      </a:r>
                      <a:endParaRPr lang="he-IL" sz="1600" dirty="0"/>
                    </a:p>
                  </a:txBody>
                  <a:tcPr marL="91439" marR="91439" marT="45697" marB="45697"/>
                </a:tc>
                <a:tc>
                  <a:txBody>
                    <a:bodyPr/>
                    <a:lstStyle/>
                    <a:p>
                      <a:pPr algn="l" rtl="0"/>
                      <a:r>
                        <a:rPr lang="en-US" sz="1600" dirty="0" err="1" smtClean="0"/>
                        <a:t>Src</a:t>
                      </a:r>
                      <a:r>
                        <a:rPr lang="en-US" sz="1600" dirty="0" smtClean="0"/>
                        <a:t>.</a:t>
                      </a:r>
                      <a:r>
                        <a:rPr lang="en-US" sz="1600" baseline="0" dirty="0" smtClean="0"/>
                        <a:t> </a:t>
                      </a:r>
                      <a:r>
                        <a:rPr lang="en-US" sz="1600" dirty="0" err="1" smtClean="0"/>
                        <a:t>Addr</a:t>
                      </a:r>
                      <a:r>
                        <a:rPr lang="en-US" sz="1600" dirty="0" smtClean="0"/>
                        <a:t>.</a:t>
                      </a:r>
                      <a:endParaRPr lang="he-IL" sz="1600" dirty="0"/>
                    </a:p>
                  </a:txBody>
                  <a:tcPr marL="91439" marR="91439" marT="45697" marB="45697"/>
                </a:tc>
                <a:tc>
                  <a:txBody>
                    <a:bodyPr/>
                    <a:lstStyle/>
                    <a:p>
                      <a:pPr algn="l" rtl="0"/>
                      <a:r>
                        <a:rPr lang="en-US" sz="1600" dirty="0" smtClean="0"/>
                        <a:t>In/Out</a:t>
                      </a:r>
                      <a:endParaRPr lang="he-IL" sz="1600" dirty="0"/>
                    </a:p>
                  </a:txBody>
                  <a:tcPr marL="91439" marR="91439" marT="45697" marB="45697"/>
                </a:tc>
                <a:tc>
                  <a:txBody>
                    <a:bodyPr/>
                    <a:lstStyle/>
                    <a:p>
                      <a:pPr algn="l" rtl="0"/>
                      <a:r>
                        <a:rPr lang="en-US" sz="1600" dirty="0" smtClean="0"/>
                        <a:t>Rule</a:t>
                      </a:r>
                      <a:endParaRPr lang="he-IL" sz="1600" dirty="0"/>
                    </a:p>
                  </a:txBody>
                  <a:tcPr marL="91439" marR="91439" marT="45697" marB="45697"/>
                </a:tc>
                <a:extLst>
                  <a:ext uri="{0D108BD9-81ED-4DB2-BD59-A6C34878D82A}">
                    <a16:rowId xmlns:a16="http://schemas.microsoft.com/office/drawing/2014/main" xmlns="" val="10000"/>
                  </a:ext>
                </a:extLst>
              </a:tr>
              <a:tr h="3777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Drop</a:t>
                      </a:r>
                      <a:endParaRPr lang="he-IL" sz="1600" dirty="0" smtClean="0"/>
                    </a:p>
                  </a:txBody>
                  <a:tcPr marL="91439" marR="91439" marT="45697" marB="45697"/>
                </a:tc>
                <a:tc>
                  <a:txBody>
                    <a:bodyPr/>
                    <a:lstStyle/>
                    <a:p>
                      <a:pPr algn="l" rtl="0"/>
                      <a:r>
                        <a:rPr lang="en-US" sz="1600" dirty="0" smtClean="0"/>
                        <a:t>*</a:t>
                      </a:r>
                    </a:p>
                  </a:txBody>
                  <a:tcPr marL="91439" marR="91439" marT="45697" marB="45697"/>
                </a:tc>
                <a:tc>
                  <a:txBody>
                    <a:bodyPr/>
                    <a:lstStyle/>
                    <a:p>
                      <a:pPr algn="l" rtl="0"/>
                      <a:r>
                        <a:rPr lang="en-US" sz="1600" dirty="0" smtClean="0"/>
                        <a:t>80</a:t>
                      </a:r>
                      <a:endParaRPr lang="he-IL" sz="1600" dirty="0"/>
                    </a:p>
                  </a:txBody>
                  <a:tcPr marL="91439" marR="91439" marT="45697" marB="45697"/>
                </a:tc>
                <a:tc>
                  <a:txBody>
                    <a:bodyPr/>
                    <a:lstStyle/>
                    <a:p>
                      <a:pPr algn="l" rtl="0"/>
                      <a:r>
                        <a:rPr lang="en-US" sz="1600" dirty="0" smtClean="0"/>
                        <a:t>*</a:t>
                      </a:r>
                      <a:endParaRPr lang="he-IL" sz="1600" dirty="0"/>
                    </a:p>
                  </a:txBody>
                  <a:tcPr marL="91439" marR="91439" marT="45697" marB="45697"/>
                </a:tc>
                <a:tc>
                  <a:txBody>
                    <a:bodyPr/>
                    <a:lstStyle/>
                    <a:p>
                      <a:pPr algn="l" rtl="0"/>
                      <a:r>
                        <a:rPr lang="en-US" sz="1600" dirty="0" smtClean="0"/>
                        <a:t>TCP</a:t>
                      </a:r>
                      <a:endParaRPr lang="he-IL" sz="1600" dirty="0"/>
                    </a:p>
                  </a:txBody>
                  <a:tcPr marL="91439" marR="91439" marT="45697" marB="45697"/>
                </a:tc>
                <a:tc>
                  <a:txBody>
                    <a:bodyPr/>
                    <a:lstStyle/>
                    <a:p>
                      <a:pPr algn="l" rtl="0"/>
                      <a:r>
                        <a:rPr lang="en-US" sz="1600" dirty="0" smtClean="0"/>
                        <a:t>*</a:t>
                      </a:r>
                      <a:endParaRPr lang="he-IL" sz="1600" dirty="0"/>
                    </a:p>
                  </a:txBody>
                  <a:tcPr marL="91439" marR="91439" marT="45697" marB="45697"/>
                </a:tc>
                <a:tc>
                  <a:txBody>
                    <a:bodyPr/>
                    <a:lstStyle/>
                    <a:p>
                      <a:pPr algn="l" rtl="0"/>
                      <a:r>
                        <a:rPr lang="en-US" sz="1600" dirty="0" smtClean="0"/>
                        <a:t>10.0.0.5</a:t>
                      </a:r>
                      <a:endParaRPr lang="he-IL" sz="1600" dirty="0"/>
                    </a:p>
                  </a:txBody>
                  <a:tcPr marL="91439" marR="91439" marT="45697" marB="45697"/>
                </a:tc>
                <a:tc>
                  <a:txBody>
                    <a:bodyPr/>
                    <a:lstStyle/>
                    <a:p>
                      <a:pPr algn="l" rtl="0"/>
                      <a:r>
                        <a:rPr lang="en-US" sz="1600" dirty="0" smtClean="0"/>
                        <a:t>in</a:t>
                      </a:r>
                      <a:endParaRPr lang="he-IL" sz="1600" dirty="0"/>
                    </a:p>
                  </a:txBody>
                  <a:tcPr marL="91439" marR="91439" marT="45697" marB="45697"/>
                </a:tc>
                <a:tc>
                  <a:txBody>
                    <a:bodyPr/>
                    <a:lstStyle/>
                    <a:p>
                      <a:pPr algn="l" rtl="0"/>
                      <a:r>
                        <a:rPr lang="en-US" sz="1600" dirty="0" smtClean="0"/>
                        <a:t>1</a:t>
                      </a:r>
                      <a:endParaRPr lang="he-IL" sz="1600" dirty="0"/>
                    </a:p>
                  </a:txBody>
                  <a:tcPr marL="91439" marR="91439" marT="45697" marB="45697"/>
                </a:tc>
                <a:extLst>
                  <a:ext uri="{0D108BD9-81ED-4DB2-BD59-A6C34878D82A}">
                    <a16:rowId xmlns:a16="http://schemas.microsoft.com/office/drawing/2014/main" xmlns="" val="10001"/>
                  </a:ext>
                </a:extLst>
              </a:tr>
              <a:tr h="3777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Allow</a:t>
                      </a:r>
                      <a:endParaRPr lang="he-IL" sz="1600" dirty="0" smtClean="0"/>
                    </a:p>
                  </a:txBody>
                  <a:tcPr marL="91439" marR="91439" marT="45697" marB="45697"/>
                </a:tc>
                <a:tc>
                  <a:txBody>
                    <a:bodyPr/>
                    <a:lstStyle/>
                    <a:p>
                      <a:pPr algn="l" rtl="0"/>
                      <a:r>
                        <a:rPr lang="en-US" sz="1600" dirty="0" smtClean="0"/>
                        <a:t>*</a:t>
                      </a:r>
                    </a:p>
                  </a:txBody>
                  <a:tcPr marL="91439" marR="91439" marT="45697" marB="45697"/>
                </a:tc>
                <a:tc>
                  <a:txBody>
                    <a:bodyPr/>
                    <a:lstStyle/>
                    <a:p>
                      <a:pPr algn="l" rtl="0"/>
                      <a:r>
                        <a:rPr lang="en-US" sz="1600" dirty="0" smtClean="0"/>
                        <a:t>*</a:t>
                      </a:r>
                      <a:endParaRPr lang="he-IL" sz="1600" dirty="0"/>
                    </a:p>
                  </a:txBody>
                  <a:tcPr marL="91439" marR="91439" marT="45697" marB="45697"/>
                </a:tc>
                <a:tc>
                  <a:txBody>
                    <a:bodyPr/>
                    <a:lstStyle/>
                    <a:p>
                      <a:pPr algn="l" rtl="0"/>
                      <a:r>
                        <a:rPr lang="en-US" sz="1600" dirty="0" smtClean="0"/>
                        <a:t>*</a:t>
                      </a:r>
                      <a:endParaRPr lang="he-IL" sz="1600" dirty="0"/>
                    </a:p>
                  </a:txBody>
                  <a:tcPr marL="91439" marR="91439" marT="45697" marB="45697"/>
                </a:tc>
                <a:tc>
                  <a:txBody>
                    <a:bodyPr/>
                    <a:lstStyle/>
                    <a:p>
                      <a:pPr algn="l" rtl="0"/>
                      <a:r>
                        <a:rPr lang="en-US" sz="1600" dirty="0" smtClean="0"/>
                        <a:t>*</a:t>
                      </a:r>
                      <a:endParaRPr lang="he-IL" sz="1600" dirty="0"/>
                    </a:p>
                  </a:txBody>
                  <a:tcPr marL="91439" marR="91439" marT="45697" marB="45697"/>
                </a:tc>
                <a:tc>
                  <a:txBody>
                    <a:bodyPr/>
                    <a:lstStyle/>
                    <a:p>
                      <a:pPr algn="l" rtl="0"/>
                      <a:r>
                        <a:rPr lang="en-US" sz="1600" dirty="0" smtClean="0"/>
                        <a:t>*</a:t>
                      </a:r>
                      <a:endParaRPr lang="he-IL" sz="1600" dirty="0"/>
                    </a:p>
                  </a:txBody>
                  <a:tcPr marL="91439" marR="91439" marT="45697" marB="45697"/>
                </a:tc>
                <a:tc>
                  <a:txBody>
                    <a:bodyPr/>
                    <a:lstStyle/>
                    <a:p>
                      <a:pPr algn="l" rtl="0"/>
                      <a:r>
                        <a:rPr lang="en-US" sz="1600" dirty="0" smtClean="0"/>
                        <a:t>*</a:t>
                      </a:r>
                      <a:endParaRPr lang="he-IL" sz="1600" dirty="0"/>
                    </a:p>
                  </a:txBody>
                  <a:tcPr marL="91439" marR="91439" marT="45697" marB="45697"/>
                </a:tc>
                <a:tc>
                  <a:txBody>
                    <a:bodyPr/>
                    <a:lstStyle/>
                    <a:p>
                      <a:pPr algn="l" rtl="0"/>
                      <a:r>
                        <a:rPr lang="en-US" sz="1600" dirty="0" smtClean="0"/>
                        <a:t>*</a:t>
                      </a:r>
                      <a:endParaRPr lang="he-IL" sz="1600" dirty="0"/>
                    </a:p>
                  </a:txBody>
                  <a:tcPr marL="91439" marR="91439" marT="45697" marB="45697"/>
                </a:tc>
                <a:tc>
                  <a:txBody>
                    <a:bodyPr/>
                    <a:lstStyle/>
                    <a:p>
                      <a:pPr algn="l" rtl="0"/>
                      <a:r>
                        <a:rPr lang="en-US" sz="1600" dirty="0" smtClean="0"/>
                        <a:t>2</a:t>
                      </a:r>
                      <a:endParaRPr lang="he-IL" sz="1600" dirty="0"/>
                    </a:p>
                  </a:txBody>
                  <a:tcPr marL="91439" marR="91439" marT="45697" marB="45697"/>
                </a:tc>
                <a:extLst>
                  <a:ext uri="{0D108BD9-81ED-4DB2-BD59-A6C34878D82A}">
                    <a16:rowId xmlns:a16="http://schemas.microsoft.com/office/drawing/2014/main" xmlns="" val="10002"/>
                  </a:ext>
                </a:extLst>
              </a:tr>
            </a:tbl>
          </a:graphicData>
        </a:graphic>
      </p:graphicFrame>
      <p:sp>
        <p:nvSpPr>
          <p:cNvPr id="6" name="TextBox 5"/>
          <p:cNvSpPr txBox="1"/>
          <p:nvPr/>
        </p:nvSpPr>
        <p:spPr>
          <a:xfrm>
            <a:off x="8850710" y="6434925"/>
            <a:ext cx="3116495" cy="369332"/>
          </a:xfrm>
          <a:prstGeom prst="rect">
            <a:avLst/>
          </a:prstGeom>
          <a:noFill/>
        </p:spPr>
        <p:txBody>
          <a:bodyPr wrap="none" rtlCol="0">
            <a:spAutoFit/>
          </a:bodyPr>
          <a:lstStyle/>
          <a:p>
            <a:r>
              <a:rPr lang="en-US" dirty="0" smtClean="0">
                <a:solidFill>
                  <a:schemeClr val="bg1">
                    <a:lumMod val="75000"/>
                  </a:schemeClr>
                </a:solidFill>
              </a:rPr>
              <a:t>‘*’ Sign mean wildcard for ‘any’</a:t>
            </a:r>
            <a:endParaRPr lang="en-US" dirty="0">
              <a:solidFill>
                <a:schemeClr val="bg1">
                  <a:lumMod val="75000"/>
                </a:schemeClr>
              </a:solidFill>
            </a:endParaRPr>
          </a:p>
        </p:txBody>
      </p:sp>
    </p:spTree>
    <p:extLst>
      <p:ext uri="{BB962C8B-B14F-4D97-AF65-F5344CB8AC3E}">
        <p14:creationId xmlns:p14="http://schemas.microsoft.com/office/powerpoint/2010/main" val="202685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Firewalls  -Stateless packet filter</a:t>
            </a:r>
            <a:endParaRPr lang="he-IL" dirty="0"/>
          </a:p>
        </p:txBody>
      </p:sp>
      <p:sp>
        <p:nvSpPr>
          <p:cNvPr id="3" name="Content Placeholder 2"/>
          <p:cNvSpPr>
            <a:spLocks noGrp="1"/>
          </p:cNvSpPr>
          <p:nvPr>
            <p:ph idx="1"/>
          </p:nvPr>
        </p:nvSpPr>
        <p:spPr/>
        <p:txBody>
          <a:bodyPr>
            <a:normAutofit/>
          </a:bodyPr>
          <a:lstStyle/>
          <a:p>
            <a:pPr marL="452628" indent="-342900" algn="l" rtl="0">
              <a:spcBef>
                <a:spcPts val="400"/>
              </a:spcBef>
              <a:buSzPct val="68000"/>
              <a:buFont typeface="Wingdings" panose="05000000000000000000" pitchFamily="2" charset="2"/>
              <a:buChar char="q"/>
            </a:pPr>
            <a:r>
              <a:rPr lang="en-US" sz="2400" dirty="0"/>
              <a:t>Each packet considered as a single unit with no relation to other packets</a:t>
            </a:r>
          </a:p>
          <a:p>
            <a:pPr marL="452628" indent="-342900" algn="l" rtl="0">
              <a:spcBef>
                <a:spcPts val="400"/>
              </a:spcBef>
              <a:buSzPct val="68000"/>
              <a:buFont typeface="Wingdings" panose="05000000000000000000" pitchFamily="2" charset="2"/>
              <a:buChar char="q"/>
            </a:pPr>
            <a:r>
              <a:rPr lang="en-US" sz="2400" dirty="0"/>
              <a:t>Each packet will go through the rules table</a:t>
            </a:r>
          </a:p>
          <a:p>
            <a:pPr marL="452628" indent="-342900" algn="l" rtl="0">
              <a:spcBef>
                <a:spcPts val="400"/>
              </a:spcBef>
              <a:buSzPct val="68000"/>
              <a:buFont typeface="Wingdings" panose="05000000000000000000" pitchFamily="2" charset="2"/>
              <a:buChar char="q"/>
            </a:pPr>
            <a:r>
              <a:rPr lang="en-US" sz="2400" dirty="0"/>
              <a:t>The decision about the packet is based on the rules and the default </a:t>
            </a:r>
            <a:r>
              <a:rPr lang="en-US" sz="2400" dirty="0" smtClean="0"/>
              <a:t>policy</a:t>
            </a:r>
          </a:p>
          <a:p>
            <a:pPr marL="452628" indent="-342900" algn="l" rtl="0">
              <a:spcBef>
                <a:spcPts val="400"/>
              </a:spcBef>
              <a:buSzPct val="68000"/>
              <a:buFont typeface="Wingdings" panose="05000000000000000000" pitchFamily="2" charset="2"/>
              <a:buChar char="q"/>
            </a:pPr>
            <a:endParaRPr lang="en-US" sz="2400" dirty="0"/>
          </a:p>
          <a:p>
            <a:pPr marL="452628" indent="-342900" algn="l" rtl="0">
              <a:spcBef>
                <a:spcPts val="400"/>
              </a:spcBef>
              <a:buSzPct val="68000"/>
              <a:buFont typeface="Wingdings" panose="05000000000000000000" pitchFamily="2" charset="2"/>
              <a:buChar char="q"/>
            </a:pPr>
            <a:r>
              <a:rPr lang="en-US" sz="2400" dirty="0" smtClean="0"/>
              <a:t>Possible attacks:</a:t>
            </a:r>
          </a:p>
          <a:p>
            <a:pPr marL="745236" lvl="1" indent="-342900" algn="l" rtl="0">
              <a:spcBef>
                <a:spcPts val="400"/>
              </a:spcBef>
              <a:buSzPct val="68000"/>
              <a:buFont typeface="Wingdings" panose="05000000000000000000" pitchFamily="2" charset="2"/>
              <a:buChar char="v"/>
            </a:pPr>
            <a:r>
              <a:rPr lang="en-US" sz="2200" dirty="0" smtClean="0"/>
              <a:t>IP address spoofing</a:t>
            </a:r>
          </a:p>
          <a:p>
            <a:pPr marL="745236" lvl="1" indent="-342900" algn="l" rtl="0">
              <a:spcBef>
                <a:spcPts val="400"/>
              </a:spcBef>
              <a:buSzPct val="68000"/>
              <a:buFont typeface="Wingdings" panose="05000000000000000000" pitchFamily="2" charset="2"/>
              <a:buChar char="v"/>
            </a:pPr>
            <a:r>
              <a:rPr lang="en-US" sz="2200" dirty="0" smtClean="0"/>
              <a:t>Tiny fragments attacks</a:t>
            </a:r>
          </a:p>
        </p:txBody>
      </p:sp>
    </p:spTree>
    <p:extLst>
      <p:ext uri="{BB962C8B-B14F-4D97-AF65-F5344CB8AC3E}">
        <p14:creationId xmlns:p14="http://schemas.microsoft.com/office/powerpoint/2010/main" val="380927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990" y="616225"/>
            <a:ext cx="3200400" cy="1071437"/>
          </a:xfrm>
        </p:spPr>
        <p:txBody>
          <a:bodyPr>
            <a:normAutofit/>
          </a:bodyPr>
          <a:lstStyle/>
          <a:p>
            <a:r>
              <a:rPr lang="en-US" sz="4400" dirty="0" smtClean="0"/>
              <a:t>Firewalls</a:t>
            </a:r>
            <a:endParaRPr lang="he-IL" sz="4400" dirty="0"/>
          </a:p>
        </p:txBody>
      </p:sp>
      <p:sp>
        <p:nvSpPr>
          <p:cNvPr id="5" name="Content Placeholder 4"/>
          <p:cNvSpPr>
            <a:spLocks noGrp="1"/>
          </p:cNvSpPr>
          <p:nvPr>
            <p:ph idx="1"/>
          </p:nvPr>
        </p:nvSpPr>
        <p:spPr>
          <a:xfrm>
            <a:off x="5008248" y="2236304"/>
            <a:ext cx="6492240" cy="2521772"/>
          </a:xfrm>
        </p:spPr>
        <p:txBody>
          <a:bodyPr>
            <a:normAutofit/>
          </a:bodyPr>
          <a:lstStyle/>
          <a:p>
            <a:pPr algn="ctr"/>
            <a:r>
              <a:rPr lang="en-US" sz="8000" dirty="0" smtClean="0"/>
              <a:t>Firewalls</a:t>
            </a:r>
          </a:p>
          <a:p>
            <a:pPr algn="ctr"/>
            <a:r>
              <a:rPr lang="en-US" sz="6000" dirty="0" smtClean="0">
                <a:solidFill>
                  <a:schemeClr val="accent2">
                    <a:lumMod val="75000"/>
                  </a:schemeClr>
                </a:solidFill>
              </a:rPr>
              <a:t>State Full</a:t>
            </a:r>
            <a:endParaRPr lang="he-IL" sz="6000" dirty="0">
              <a:solidFill>
                <a:schemeClr val="accent2">
                  <a:lumMod val="75000"/>
                </a:schemeClr>
              </a:solidFill>
            </a:endParaRPr>
          </a:p>
        </p:txBody>
      </p:sp>
      <p:sp>
        <p:nvSpPr>
          <p:cNvPr id="9" name="Title 3"/>
          <p:cNvSpPr txBox="1">
            <a:spLocks/>
          </p:cNvSpPr>
          <p:nvPr/>
        </p:nvSpPr>
        <p:spPr>
          <a:xfrm>
            <a:off x="191529" y="3269975"/>
            <a:ext cx="3731741" cy="1815023"/>
          </a:xfrm>
          <a:prstGeom prst="rect">
            <a:avLst/>
          </a:prstGeom>
        </p:spPr>
        <p:txBody>
          <a:bodyPr vert="horz" lIns="91440" tIns="45720" rIns="91440" bIns="45720" rtlCol="0" anchor="b">
            <a:noAutofit/>
          </a:bodyPr>
          <a:lstStyle>
            <a:lvl1pPr algn="l" defTabSz="914400" rtl="1" eaLnBrk="1" latinLnBrk="0" hangingPunct="1">
              <a:lnSpc>
                <a:spcPct val="85000"/>
              </a:lnSpc>
              <a:spcBef>
                <a:spcPct val="0"/>
              </a:spcBef>
              <a:buNone/>
              <a:defRPr sz="3600" b="0" kern="1200" spc="-50" baseline="0">
                <a:solidFill>
                  <a:srgbClr val="FFFFFF"/>
                </a:solidFill>
                <a:latin typeface="+mj-lt"/>
                <a:ea typeface="+mj-ea"/>
                <a:cs typeface="+mj-cs"/>
              </a:defRPr>
            </a:lvl1pPr>
          </a:lstStyle>
          <a:p>
            <a:pPr marL="514350" indent="-514350" rtl="0">
              <a:buFont typeface="+mj-lt"/>
              <a:buAutoNum type="arabicPeriod"/>
            </a:pPr>
            <a:r>
              <a:rPr lang="en-US" sz="2800" b="1" dirty="0" smtClean="0">
                <a:solidFill>
                  <a:schemeClr val="bg1"/>
                </a:solidFill>
              </a:rPr>
              <a:t>State-less Packet Filter</a:t>
            </a:r>
          </a:p>
          <a:p>
            <a:pPr marL="514350" indent="-514350" rtl="0">
              <a:buFont typeface="+mj-lt"/>
              <a:buAutoNum type="arabicPeriod"/>
            </a:pPr>
            <a:r>
              <a:rPr lang="en-US" sz="2800" b="1" dirty="0">
                <a:solidFill>
                  <a:srgbClr val="92D050"/>
                </a:solidFill>
                <a:effectLst>
                  <a:outerShdw blurRad="38100" dist="38100" dir="2700000" algn="tl">
                    <a:srgbClr val="000000">
                      <a:alpha val="43137"/>
                    </a:srgbClr>
                  </a:outerShdw>
                </a:effectLst>
              </a:rPr>
              <a:t>State-full packet Filter</a:t>
            </a:r>
          </a:p>
          <a:p>
            <a:pPr marL="514350" indent="-514350" rtl="0">
              <a:buFont typeface="+mj-lt"/>
              <a:buAutoNum type="arabicPeriod"/>
            </a:pPr>
            <a:r>
              <a:rPr lang="en-US" sz="2800" dirty="0" smtClean="0"/>
              <a:t>Proxy Server</a:t>
            </a:r>
          </a:p>
          <a:p>
            <a:pPr marL="514350" indent="-514350" rtl="0">
              <a:buFont typeface="+mj-lt"/>
              <a:buAutoNum type="arabicPeriod"/>
            </a:pPr>
            <a:r>
              <a:rPr lang="en-US" sz="2800" dirty="0" err="1" smtClean="0"/>
              <a:t>Iptables</a:t>
            </a:r>
            <a:endParaRPr lang="he-IL" sz="2800" dirty="0"/>
          </a:p>
        </p:txBody>
      </p:sp>
      <p:pic>
        <p:nvPicPr>
          <p:cNvPr id="1026" name="Picture 2" descr="תוצאת תמונה עבור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378" y="4916032"/>
            <a:ext cx="1762897" cy="176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1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Firewalls – State-full packet filter</a:t>
            </a:r>
            <a:endParaRPr lang="he-IL" dirty="0"/>
          </a:p>
        </p:txBody>
      </p:sp>
      <p:sp>
        <p:nvSpPr>
          <p:cNvPr id="3" name="Content Placeholder 2"/>
          <p:cNvSpPr>
            <a:spLocks noGrp="1"/>
          </p:cNvSpPr>
          <p:nvPr>
            <p:ph idx="1"/>
          </p:nvPr>
        </p:nvSpPr>
        <p:spPr>
          <a:xfrm>
            <a:off x="1097280" y="1845734"/>
            <a:ext cx="10810240" cy="4023360"/>
          </a:xfrm>
        </p:spPr>
        <p:txBody>
          <a:bodyPr/>
          <a:lstStyle/>
          <a:p>
            <a:pPr algn="l" rtl="0">
              <a:buFont typeface="Wingdings" panose="05000000000000000000" pitchFamily="2" charset="2"/>
              <a:buChar char="q"/>
            </a:pPr>
            <a:r>
              <a:rPr lang="en-US" dirty="0"/>
              <a:t> </a:t>
            </a:r>
            <a:r>
              <a:rPr lang="en-US" dirty="0" smtClean="0"/>
              <a:t>Concept:</a:t>
            </a:r>
          </a:p>
          <a:p>
            <a:pPr lvl="1" algn="l" rtl="0">
              <a:buFont typeface="Wingdings" panose="05000000000000000000" pitchFamily="2" charset="2"/>
              <a:buChar char="§"/>
            </a:pPr>
            <a:r>
              <a:rPr lang="en-US" dirty="0" smtClean="0"/>
              <a:t>Define the allowed and forbidden </a:t>
            </a:r>
            <a:r>
              <a:rPr lang="en-US" b="1" dirty="0" smtClean="0"/>
              <a:t>connections</a:t>
            </a:r>
          </a:p>
          <a:p>
            <a:pPr lvl="1" algn="l" rtl="0">
              <a:buFont typeface="Wingdings" panose="05000000000000000000" pitchFamily="2" charset="2"/>
              <a:buChar char="§"/>
            </a:pPr>
            <a:r>
              <a:rPr lang="en-US" dirty="0" smtClean="0"/>
              <a:t>Only a packet that </a:t>
            </a:r>
            <a:r>
              <a:rPr lang="en-US" i="1" dirty="0" smtClean="0"/>
              <a:t>opens a connection </a:t>
            </a:r>
            <a:r>
              <a:rPr lang="en-US" dirty="0" smtClean="0"/>
              <a:t>is checked by the rules table</a:t>
            </a:r>
          </a:p>
          <a:p>
            <a:pPr lvl="1" algn="l" rtl="0">
              <a:buFont typeface="Wingdings" panose="05000000000000000000" pitchFamily="2" charset="2"/>
              <a:buChar char="§"/>
            </a:pPr>
            <a:r>
              <a:rPr lang="en-US" dirty="0" smtClean="0"/>
              <a:t>Retaining </a:t>
            </a:r>
            <a:r>
              <a:rPr lang="en-US" dirty="0"/>
              <a:t>packets until enough information is available to make a judgement about its state</a:t>
            </a:r>
            <a:endParaRPr lang="en-US" dirty="0" smtClean="0"/>
          </a:p>
          <a:p>
            <a:pPr algn="l" rtl="0">
              <a:buFont typeface="Wingdings" panose="05000000000000000000" pitchFamily="2" charset="2"/>
              <a:buChar char="q"/>
            </a:pPr>
            <a:r>
              <a:rPr lang="en-US" dirty="0" smtClean="0"/>
              <a:t> If the packet is allowed, information about the session is saved:</a:t>
            </a:r>
          </a:p>
          <a:p>
            <a:pPr lvl="1" algn="l" rtl="0">
              <a:buFont typeface="Wingdings" panose="05000000000000000000" pitchFamily="2" charset="2"/>
              <a:buChar char="ü"/>
            </a:pPr>
            <a:r>
              <a:rPr lang="en-US" dirty="0"/>
              <a:t> </a:t>
            </a:r>
            <a:r>
              <a:rPr lang="en-US" dirty="0" smtClean="0"/>
              <a:t>Source address + port</a:t>
            </a:r>
          </a:p>
          <a:p>
            <a:pPr lvl="1" algn="l" rtl="0">
              <a:buFont typeface="Wingdings" panose="05000000000000000000" pitchFamily="2" charset="2"/>
              <a:buChar char="ü"/>
            </a:pPr>
            <a:r>
              <a:rPr lang="en-US" dirty="0" smtClean="0"/>
              <a:t> Destination address + port</a:t>
            </a:r>
            <a:endParaRPr lang="en-US" dirty="0"/>
          </a:p>
          <a:p>
            <a:pPr lvl="1" algn="l" rtl="0">
              <a:buFont typeface="Wingdings" panose="05000000000000000000" pitchFamily="2" charset="2"/>
              <a:buChar char="ü"/>
            </a:pPr>
            <a:r>
              <a:rPr lang="en-US" dirty="0" smtClean="0"/>
              <a:t> Protocol</a:t>
            </a:r>
          </a:p>
          <a:p>
            <a:pPr algn="l" rtl="0">
              <a:buFont typeface="Wingdings" panose="05000000000000000000" pitchFamily="2" charset="2"/>
              <a:buChar char="q"/>
            </a:pPr>
            <a:r>
              <a:rPr lang="en-US" dirty="0" smtClean="0"/>
              <a:t> Static rules still used (as state-less), but can now contain connection state as one of their test criteria</a:t>
            </a:r>
          </a:p>
          <a:p>
            <a:pPr algn="l" rtl="0">
              <a:buFont typeface="Wingdings" panose="05000000000000000000" pitchFamily="2" charset="2"/>
              <a:buChar char="q"/>
            </a:pPr>
            <a:r>
              <a:rPr lang="en-US" dirty="0"/>
              <a:t> </a:t>
            </a:r>
            <a:r>
              <a:rPr lang="en-US" dirty="0" smtClean="0"/>
              <a:t>A packet that doesn’t open a session or doesn’t belong to a session is dropped</a:t>
            </a:r>
            <a:endParaRPr lang="he-IL" dirty="0"/>
          </a:p>
        </p:txBody>
      </p:sp>
    </p:spTree>
    <p:extLst>
      <p:ext uri="{BB962C8B-B14F-4D97-AF65-F5344CB8AC3E}">
        <p14:creationId xmlns:p14="http://schemas.microsoft.com/office/powerpoint/2010/main" val="40891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2313</TotalTime>
  <Words>1510</Words>
  <Application>Microsoft Office PowerPoint</Application>
  <PresentationFormat>Widescreen</PresentationFormat>
  <Paragraphs>415</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Retrospect</vt:lpstr>
      <vt:lpstr>PowerPoint Presentation</vt:lpstr>
      <vt:lpstr>General Information</vt:lpstr>
      <vt:lpstr>Firewalls</vt:lpstr>
      <vt:lpstr>Firewalls</vt:lpstr>
      <vt:lpstr>Packet Filter Firewall</vt:lpstr>
      <vt:lpstr>Packet Filter Firewall – Rules table</vt:lpstr>
      <vt:lpstr>Firewalls  -Stateless packet filter</vt:lpstr>
      <vt:lpstr>Firewalls</vt:lpstr>
      <vt:lpstr>Firewalls – State-full packet filter</vt:lpstr>
      <vt:lpstr>State-full packet filter - example</vt:lpstr>
      <vt:lpstr>PowerPoint Presentation</vt:lpstr>
      <vt:lpstr>Firewalls - Proxy Server</vt:lpstr>
      <vt:lpstr>Proxy Sever – Pros Vs. Cons</vt:lpstr>
      <vt:lpstr>PowerPoint Presentation</vt:lpstr>
      <vt:lpstr>Iptables</vt:lpstr>
      <vt:lpstr>Iptables - Chains</vt:lpstr>
      <vt:lpstr>Iptables - Rules</vt:lpstr>
      <vt:lpstr>Q1</vt:lpstr>
      <vt:lpstr>Q1</vt:lpstr>
      <vt:lpstr>Q2</vt:lpstr>
      <vt:lpstr>Q3</vt:lpstr>
      <vt:lpstr>PowerPoint Presentation</vt:lpstr>
      <vt:lpstr>Suggested Solution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נאור קלבו</dc:creator>
  <cp:lastModifiedBy>Aviad</cp:lastModifiedBy>
  <cp:revision>45</cp:revision>
  <dcterms:created xsi:type="dcterms:W3CDTF">2017-03-07T09:05:01Z</dcterms:created>
  <dcterms:modified xsi:type="dcterms:W3CDTF">2019-05-13T18:44:51Z</dcterms:modified>
</cp:coreProperties>
</file>