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90" r:id="rId3"/>
  </p:sldMasterIdLst>
  <p:notesMasterIdLst>
    <p:notesMasterId r:id="rId66"/>
  </p:notesMasterIdLst>
  <p:sldIdLst>
    <p:sldId id="365" r:id="rId4"/>
    <p:sldId id="429" r:id="rId5"/>
    <p:sldId id="453" r:id="rId6"/>
    <p:sldId id="430" r:id="rId7"/>
    <p:sldId id="431" r:id="rId8"/>
    <p:sldId id="437" r:id="rId9"/>
    <p:sldId id="433" r:id="rId10"/>
    <p:sldId id="434" r:id="rId11"/>
    <p:sldId id="435" r:id="rId12"/>
    <p:sldId id="436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6" r:id="rId21"/>
    <p:sldId id="448" r:id="rId22"/>
    <p:sldId id="478" r:id="rId23"/>
    <p:sldId id="479" r:id="rId24"/>
    <p:sldId id="480" r:id="rId25"/>
    <p:sldId id="449" r:id="rId26"/>
    <p:sldId id="450" r:id="rId27"/>
    <p:sldId id="451" r:id="rId28"/>
    <p:sldId id="452" r:id="rId29"/>
    <p:sldId id="464" r:id="rId30"/>
    <p:sldId id="465" r:id="rId31"/>
    <p:sldId id="466" r:id="rId32"/>
    <p:sldId id="467" r:id="rId33"/>
    <p:sldId id="454" r:id="rId34"/>
    <p:sldId id="496" r:id="rId35"/>
    <p:sldId id="455" r:id="rId36"/>
    <p:sldId id="456" r:id="rId37"/>
    <p:sldId id="458" r:id="rId38"/>
    <p:sldId id="459" r:id="rId39"/>
    <p:sldId id="460" r:id="rId40"/>
    <p:sldId id="461" r:id="rId41"/>
    <p:sldId id="462" r:id="rId42"/>
    <p:sldId id="463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81" r:id="rId51"/>
    <p:sldId id="482" r:id="rId52"/>
    <p:sldId id="483" r:id="rId53"/>
    <p:sldId id="485" r:id="rId54"/>
    <p:sldId id="484" r:id="rId55"/>
    <p:sldId id="475" r:id="rId56"/>
    <p:sldId id="486" r:id="rId57"/>
    <p:sldId id="488" r:id="rId58"/>
    <p:sldId id="477" r:id="rId59"/>
    <p:sldId id="489" r:id="rId60"/>
    <p:sldId id="490" r:id="rId61"/>
    <p:sldId id="491" r:id="rId62"/>
    <p:sldId id="492" r:id="rId63"/>
    <p:sldId id="493" r:id="rId64"/>
    <p:sldId id="49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68CE84-9D4C-45AE-974F-61BD46C8A7F7}">
          <p14:sldIdLst>
            <p14:sldId id="365"/>
            <p14:sldId id="429"/>
            <p14:sldId id="453"/>
            <p14:sldId id="430"/>
            <p14:sldId id="431"/>
            <p14:sldId id="437"/>
            <p14:sldId id="433"/>
            <p14:sldId id="434"/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8"/>
            <p14:sldId id="478"/>
            <p14:sldId id="479"/>
            <p14:sldId id="480"/>
            <p14:sldId id="449"/>
            <p14:sldId id="450"/>
            <p14:sldId id="451"/>
            <p14:sldId id="452"/>
            <p14:sldId id="464"/>
            <p14:sldId id="465"/>
            <p14:sldId id="466"/>
            <p14:sldId id="467"/>
            <p14:sldId id="454"/>
            <p14:sldId id="496"/>
            <p14:sldId id="455"/>
            <p14:sldId id="456"/>
            <p14:sldId id="458"/>
            <p14:sldId id="459"/>
            <p14:sldId id="460"/>
            <p14:sldId id="461"/>
            <p14:sldId id="462"/>
            <p14:sldId id="463"/>
            <p14:sldId id="468"/>
            <p14:sldId id="469"/>
            <p14:sldId id="470"/>
            <p14:sldId id="471"/>
            <p14:sldId id="472"/>
            <p14:sldId id="473"/>
            <p14:sldId id="474"/>
            <p14:sldId id="481"/>
            <p14:sldId id="482"/>
            <p14:sldId id="483"/>
            <p14:sldId id="485"/>
            <p14:sldId id="484"/>
            <p14:sldId id="475"/>
            <p14:sldId id="486"/>
            <p14:sldId id="488"/>
            <p14:sldId id="477"/>
            <p14:sldId id="489"/>
            <p14:sldId id="490"/>
            <p14:sldId id="491"/>
            <p14:sldId id="492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 autoAdjust="0"/>
    <p:restoredTop sz="68700" autoAdjust="0"/>
  </p:normalViewPr>
  <p:slideViewPr>
    <p:cSldViewPr>
      <p:cViewPr>
        <p:scale>
          <a:sx n="60" d="100"/>
          <a:sy n="60" d="100"/>
        </p:scale>
        <p:origin x="504" y="-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9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BE65-F92F-4BE5-A8E1-4AFC0B41BC81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E04E-1471-464D-98BE-17EF29655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E04E-1471-464D-98BE-17EF296557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E04E-1471-464D-98BE-17EF296557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ysClr val="windowText" lastClr="000000"/>
                </a:solidFill>
              </a:rPr>
              <a:t>Memory Mapping region – apps</a:t>
            </a:r>
            <a:r>
              <a:rPr lang="en-US" sz="1200" baseline="0" dirty="0" smtClean="0">
                <a:solidFill>
                  <a:sysClr val="windowText" lastClr="000000"/>
                </a:solidFill>
              </a:rPr>
              <a:t> can ask for mapping via nmap() system call, used for loading dynamic libs.</a:t>
            </a:r>
            <a:br>
              <a:rPr lang="en-US" sz="1200" baseline="0" dirty="0" smtClean="0">
                <a:solidFill>
                  <a:sysClr val="windowText" lastClr="000000"/>
                </a:solidFill>
              </a:rPr>
            </a:br>
            <a:r>
              <a:rPr lang="en-US" sz="1200" baseline="0" dirty="0" smtClean="0">
                <a:solidFill>
                  <a:sysClr val="windowText" lastClr="000000"/>
                </a:solidFill>
              </a:rPr>
              <a:t>Heap – runtime memory allocation, C is </a:t>
            </a:r>
            <a:r>
              <a:rPr lang="en-US" sz="1200" baseline="0" dirty="0" err="1" smtClean="0">
                <a:solidFill>
                  <a:sysClr val="windowText" lastClr="000000"/>
                </a:solidFill>
              </a:rPr>
              <a:t>malloc</a:t>
            </a:r>
            <a:r>
              <a:rPr lang="en-US" sz="1200" baseline="0" dirty="0" smtClean="0">
                <a:solidFill>
                  <a:sysClr val="windowText" lastClr="000000"/>
                </a:solidFill>
              </a:rPr>
              <a:t>() , C# is new().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ysClr val="windowText" lastClr="000000"/>
                </a:solidFill>
              </a:rPr>
              <a:t>BSS</a:t>
            </a:r>
            <a:r>
              <a:rPr lang="en-US" sz="1200" baseline="0" dirty="0" smtClean="0">
                <a:solidFill>
                  <a:sysClr val="windowText" lastClr="000000"/>
                </a:solidFill>
              </a:rPr>
              <a:t> and Data store contents for static/global </a:t>
            </a:r>
            <a:r>
              <a:rPr lang="en-US" sz="1200" baseline="0" dirty="0" err="1" smtClean="0">
                <a:solidFill>
                  <a:sysClr val="windowText" lastClr="000000"/>
                </a:solidFill>
              </a:rPr>
              <a:t>vars</a:t>
            </a:r>
            <a:r>
              <a:rPr lang="en-US" sz="1200" baseline="0" dirty="0" smtClean="0">
                <a:solidFill>
                  <a:sysClr val="windowText" lastClr="000000"/>
                </a:solidFill>
              </a:rPr>
              <a:t> in C. BSS for uninitialized , Data for initialized.</a:t>
            </a:r>
            <a:endParaRPr lang="he-IL" sz="1200" dirty="0" smtClean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E04E-1471-464D-98BE-17EF296557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E04E-1471-464D-98BE-17EF296557D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123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AD20C-54B0-486F-9AE8-C6292E12760A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D35B1-6FDD-4FBD-BBF4-C52B90CFCD8B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3FAFD-1355-4F3C-A388-B098EC4DCF4E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C20C-8A65-4358-BBC9-F51064F91470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9A390-222A-4E6C-9D66-268CBF824735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26E07-6473-4107-95CF-24AA8BCB1D6E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D0718-51EE-4245-9C6D-A1310934DB78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B6A3-7530-42E7-A45B-7F4CF2ED57DA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D31E-E2DC-4715-8414-4E62F979D1A5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E9E33-0FAA-4E3C-BBF3-5F5CFAC4FC1E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E9AB-59A9-4864-88CB-569242144ED8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E5A87-7A42-43FC-A0F5-0C6996F6D05B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E4C9-E7D8-4424-AB7E-631150682DA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29E1-0726-4F71-A939-C2C16BFE3539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9B49-04E7-42A6-BC40-AD587124DA09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9193-AFB6-4D43-90C0-E0E35420D047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D66E-B4D8-4F4F-8928-16D6824CD5D4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0182-4646-4CAC-83C4-C1158A73A186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BB1C7-D47C-412D-B600-0BD4A882CA13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E2FA-17B2-490B-B0D4-0719FCF9268B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72E2B-6D04-45DC-B26A-0E3CEA4AD503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0BD47-6BDF-483F-BD0C-29F5CC267F43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C20E-17D2-4E4E-A64C-FF303BDD8477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91F2-5305-422F-918B-2043A61EA5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D8242-E2B9-482B-9CCC-9A3E6458615B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DB9A-F997-44DB-B19A-10255C6E463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53AD-45F5-4C5A-965D-37FCEAEE96D5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4307-07CA-4F96-B18B-5888F05CCF54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D836-E0FC-45A8-BA49-BB4BE8B9429A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8892-9E74-445E-86BA-21A73A994197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FE6-5BD6-4D2B-AECC-00E1B692012C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0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1C8-9A55-4679-B021-33BE88BDF22D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2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9061-7249-4D63-812F-5F788127445D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9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EC389-E18C-4602-915B-F024BDB61761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E7D-F7F7-498D-B182-7A76B66C26D6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85C-FBC2-4A26-81FC-F31C49622F05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9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EE0-D1E8-4076-93EC-9A9275493DA5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B82-4103-4CD4-A503-ABCD7F8A6DDA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7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78D634-C1D7-47D7-BD0E-1078EC7D1116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2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4E73-F550-4F43-86B3-0A0AC5300135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1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16F1-E104-4C5F-AF59-DE2AAE251106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7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289B-3845-4789-8EDF-CDDEB9AD0D4B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D0EC9-00AD-4B82-8971-D4A7771905BD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0624B-7102-4AAC-8A08-69A65156A3FA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F2FF-88A2-40BF-9652-DC6EC6BC3102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8F4BE-BD6A-4ED2-A474-EE11E0B1D80B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A7F3D-F011-42B2-A578-DF3AB333D013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4396E-35C8-4B42-AA0D-728E85F3A83E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Arial Black" pitchFamily="34" charset="0"/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77D7130B-B41A-48D2-86AE-655B1B12C669}" type="datetime1">
              <a:rPr lang="en-US" smtClean="0"/>
              <a:pPr/>
              <a:t>5/20/2019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742A55-EFF8-4F8A-85D8-5EAC2DF71DE9}" type="datetime1">
              <a:rPr lang="en-US" smtClean="0"/>
              <a:pPr>
                <a:defRPr/>
              </a:pPr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FF16AF-60B7-4C8A-B0A0-97304EDDD8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7130B-B41A-48D2-86AE-655B1B12C669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758952"/>
            <a:ext cx="9180512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Computer &amp;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2961" y="4455621"/>
            <a:ext cx="7543800" cy="1143000"/>
          </a:xfrm>
        </p:spPr>
        <p:txBody>
          <a:bodyPr/>
          <a:lstStyle/>
          <a:p>
            <a:pPr algn="ctr"/>
            <a:r>
              <a:rPr lang="en-US" dirty="0"/>
              <a:t>Practical session no. 8</a:t>
            </a:r>
          </a:p>
          <a:p>
            <a:pPr algn="ctr"/>
            <a:r>
              <a:rPr lang="en-US" dirty="0"/>
              <a:t>Buffer Overflow Attacks (BOF)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0" y="4271030"/>
            <a:ext cx="2016224" cy="4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 rot="10800000">
            <a:off x="4211956" y="4309885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89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0" y="4271030"/>
            <a:ext cx="2016224" cy="4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 rot="10800000">
            <a:off x="4211956" y="4309885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3347859" y="3441017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Memory Mapping region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0" y="4271030"/>
            <a:ext cx="2016224" cy="4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 rot="10800000">
            <a:off x="4211956" y="4309885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3347859" y="3441017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Memory Mapping region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544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>
            <a:off x="4211955" y="2564904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8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0" y="4271030"/>
            <a:ext cx="2016224" cy="4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 rot="10800000">
            <a:off x="4211956" y="4309885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3347859" y="3441017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Memory Mapping region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544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>
            <a:off x="4211955" y="2564904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39552" y="2672916"/>
            <a:ext cx="273126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Three Important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EBP – Base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 –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EIP – Instruction Pointer</a:t>
            </a:r>
            <a:endParaRPr lang="he-IL" dirty="0"/>
          </a:p>
        </p:txBody>
      </p:sp>
      <p:cxnSp>
        <p:nvCxnSpPr>
          <p:cNvPr id="25" name="Connector: Curved 24"/>
          <p:cNvCxnSpPr>
            <a:cxnSpLocks/>
            <a:endCxn id="20" idx="1"/>
          </p:cNvCxnSpPr>
          <p:nvPr/>
        </p:nvCxnSpPr>
        <p:spPr>
          <a:xfrm flipV="1">
            <a:off x="2699791" y="2553218"/>
            <a:ext cx="648068" cy="587752"/>
          </a:xfrm>
          <a:prstGeom prst="curvedConnector3">
            <a:avLst>
              <a:gd name="adj1" fmla="val 715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</p:cNvCxnSpPr>
          <p:nvPr/>
        </p:nvCxnSpPr>
        <p:spPr>
          <a:xfrm rot="5400000" flipH="1" flipV="1">
            <a:off x="2639773" y="2732935"/>
            <a:ext cx="768104" cy="648067"/>
          </a:xfrm>
          <a:prstGeom prst="curvedConnector3">
            <a:avLst>
              <a:gd name="adj1" fmla="val -12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cxnSpLocks/>
          </p:cNvCxnSpPr>
          <p:nvPr/>
        </p:nvCxnSpPr>
        <p:spPr>
          <a:xfrm>
            <a:off x="971602" y="3768914"/>
            <a:ext cx="2376262" cy="1800001"/>
          </a:xfrm>
          <a:prstGeom prst="curvedConnector3">
            <a:avLst>
              <a:gd name="adj1" fmla="val -7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544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>
            <a:off x="4211955" y="2564904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364088" y="2650736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>
            <a:off x="4211955" y="2564904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378002" y="516270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40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 rot="10800000">
            <a:off x="4211955" y="4797152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6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Calling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4775944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242999" y="2564904"/>
            <a:ext cx="11063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Call func1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242999" y="3225854"/>
            <a:ext cx="212724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Return Address</a:t>
            </a:r>
          </a:p>
          <a:p>
            <a:r>
              <a:rPr lang="en-US" dirty="0" err="1"/>
              <a:t>Jmp</a:t>
            </a:r>
            <a:r>
              <a:rPr lang="en-US" dirty="0"/>
              <a:t> func1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1242999" y="4179099"/>
            <a:ext cx="21272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Push </a:t>
            </a:r>
            <a:r>
              <a:rPr lang="en-US" dirty="0" smtClean="0"/>
              <a:t>IP+1</a:t>
            </a:r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func1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646154" y="2896036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=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1643779" y="3859253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=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34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Calling a function with parameters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4787860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211460" y="2898244"/>
            <a:ext cx="212724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Param2</a:t>
            </a:r>
          </a:p>
          <a:p>
            <a:r>
              <a:rPr lang="en-US" dirty="0"/>
              <a:t>Push </a:t>
            </a:r>
            <a:r>
              <a:rPr lang="en-US" dirty="0" smtClean="0"/>
              <a:t>Param1</a:t>
            </a:r>
            <a:endParaRPr lang="en-US" dirty="0"/>
          </a:p>
          <a:p>
            <a:r>
              <a:rPr lang="en-US" dirty="0"/>
              <a:t>Push Return Address</a:t>
            </a:r>
          </a:p>
          <a:p>
            <a:r>
              <a:rPr lang="en-US" dirty="0" err="1"/>
              <a:t>Jmp</a:t>
            </a:r>
            <a:r>
              <a:rPr lang="en-US" dirty="0"/>
              <a:t> func1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5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Calling a function</a:t>
            </a:r>
            <a:br>
              <a:rPr lang="en-US" dirty="0"/>
            </a:br>
            <a:r>
              <a:rPr lang="en-US" dirty="0"/>
              <a:t>with parameters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443521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1460" y="2898244"/>
            <a:ext cx="212724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Push Param2</a:t>
            </a:r>
          </a:p>
          <a:p>
            <a:r>
              <a:rPr lang="en-US" dirty="0"/>
              <a:t>Push </a:t>
            </a:r>
            <a:r>
              <a:rPr lang="en-US" dirty="0" smtClean="0"/>
              <a:t>Param1</a:t>
            </a:r>
            <a:endParaRPr lang="en-US" dirty="0"/>
          </a:p>
          <a:p>
            <a:r>
              <a:rPr lang="en-US" dirty="0"/>
              <a:t>Push Return Address</a:t>
            </a:r>
          </a:p>
          <a:p>
            <a:r>
              <a:rPr lang="en-US" dirty="0" err="1"/>
              <a:t>Jmp</a:t>
            </a:r>
            <a:r>
              <a:rPr lang="en-US" dirty="0"/>
              <a:t> func1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3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 Memory Recap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Buffer Overflow Attack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Prevention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Input Checking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Stack Canary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Return Oriented Programming (ROP)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Calling a function</a:t>
            </a:r>
            <a:br>
              <a:rPr lang="en-US" dirty="0"/>
            </a:br>
            <a:r>
              <a:rPr lang="en-US" dirty="0"/>
              <a:t>with parameters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4098573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1460" y="2898244"/>
            <a:ext cx="212724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Param2</a:t>
            </a:r>
          </a:p>
          <a:p>
            <a:r>
              <a:rPr lang="en-US" b="1" dirty="0"/>
              <a:t>Push </a:t>
            </a:r>
            <a:r>
              <a:rPr lang="en-US" b="1" dirty="0" smtClean="0"/>
              <a:t>Param1</a:t>
            </a:r>
            <a:endParaRPr lang="en-US" b="1" dirty="0"/>
          </a:p>
          <a:p>
            <a:r>
              <a:rPr lang="en-US" dirty="0"/>
              <a:t>Push Return Address</a:t>
            </a:r>
          </a:p>
          <a:p>
            <a:r>
              <a:rPr lang="en-US" dirty="0" err="1"/>
              <a:t>Jmp</a:t>
            </a:r>
            <a:r>
              <a:rPr lang="en-US" dirty="0"/>
              <a:t> func1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01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Calling a function</a:t>
            </a:r>
            <a:br>
              <a:rPr lang="en-US" dirty="0"/>
            </a:br>
            <a:r>
              <a:rPr lang="en-US" dirty="0"/>
              <a:t>with parameters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19656" y="378878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1460" y="2898244"/>
            <a:ext cx="216482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Param2</a:t>
            </a:r>
          </a:p>
          <a:p>
            <a:r>
              <a:rPr lang="en-US" dirty="0"/>
              <a:t>Push </a:t>
            </a:r>
            <a:r>
              <a:rPr lang="en-US" dirty="0" smtClean="0"/>
              <a:t>Param1</a:t>
            </a:r>
            <a:endParaRPr lang="en-US" dirty="0"/>
          </a:p>
          <a:p>
            <a:r>
              <a:rPr lang="en-US" b="1" dirty="0"/>
              <a:t>Push Return Address</a:t>
            </a:r>
          </a:p>
          <a:p>
            <a:r>
              <a:rPr lang="en-US" dirty="0" err="1"/>
              <a:t>Jmp</a:t>
            </a:r>
            <a:r>
              <a:rPr lang="en-US" dirty="0"/>
              <a:t> func1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73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Calling a function</a:t>
            </a:r>
            <a:br>
              <a:rPr lang="en-US" dirty="0"/>
            </a:br>
            <a:r>
              <a:rPr lang="en-US" dirty="0"/>
              <a:t>with parameters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73854"/>
            <a:ext cx="984019" cy="365125"/>
          </a:xfrm>
        </p:spPr>
        <p:txBody>
          <a:bodyPr/>
          <a:lstStyle/>
          <a:p>
            <a:fld id="{A9CE6E70-4911-45FB-AAAA-168031483F5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19656" y="378878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1460" y="2898244"/>
            <a:ext cx="216482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Param2</a:t>
            </a:r>
          </a:p>
          <a:p>
            <a:r>
              <a:rPr lang="en-US" dirty="0"/>
              <a:t>Push </a:t>
            </a:r>
            <a:r>
              <a:rPr lang="en-US" dirty="0" smtClean="0"/>
              <a:t>Param1</a:t>
            </a:r>
            <a:endParaRPr lang="en-US" dirty="0"/>
          </a:p>
          <a:p>
            <a:r>
              <a:rPr lang="en-US" dirty="0"/>
              <a:t>Push Return Address</a:t>
            </a:r>
          </a:p>
          <a:p>
            <a:r>
              <a:rPr lang="en-US" b="1" dirty="0" err="1"/>
              <a:t>Jmp</a:t>
            </a:r>
            <a:r>
              <a:rPr lang="en-US" b="1" dirty="0"/>
              <a:t> func1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482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Inside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19656" y="378878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151605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EBP</a:t>
            </a:r>
          </a:p>
          <a:p>
            <a:r>
              <a:rPr lang="en-US" dirty="0"/>
              <a:t>Move EBP 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Inside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345349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151605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Push EBP</a:t>
            </a:r>
          </a:p>
          <a:p>
            <a:r>
              <a:rPr lang="en-US" dirty="0"/>
              <a:t>Move EBP 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7854" y="365887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Inside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9243" y="3453492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345349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154535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EBP</a:t>
            </a:r>
          </a:p>
          <a:p>
            <a:r>
              <a:rPr lang="en-US" b="1" dirty="0"/>
              <a:t>Move EBP ESP</a:t>
            </a:r>
            <a:endParaRPr lang="he-IL" b="1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7854" y="365887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Inside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507" y="3471487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15987" y="247103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7854" y="365887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7854" y="332825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Local Variable 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7854" y="299763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Local Variable 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47854" y="266701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Local Variable 3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Before returning from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9243" y="3453492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3453492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9510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Pop EBP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7854" y="365887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Before returning from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3783360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9696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Pop EBP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Returning from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808917" y="3783360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496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08521" y="3117117"/>
                <a:ext cx="41829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21" y="3117117"/>
                <a:ext cx="4182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69269" y="3412707"/>
            <a:ext cx="97065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Pop ECX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ECX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Recap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– Returning from a function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99665" y="410731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9" y="2748697"/>
            <a:ext cx="496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3080702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9269" y="3412707"/>
            <a:ext cx="97065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Pop ECX</a:t>
            </a:r>
          </a:p>
          <a:p>
            <a:r>
              <a:rPr lang="en-US" dirty="0" err="1"/>
              <a:t>Jmp</a:t>
            </a:r>
            <a:r>
              <a:rPr lang="en-US" dirty="0"/>
              <a:t> ECX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9708" y="3943367"/>
            <a:ext cx="21966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ECX =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1987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Attack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happen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Stack Overflow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Heap Overflow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Integer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following c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What is the purpose of this function?</a:t>
            </a:r>
          </a:p>
          <a:p>
            <a:pPr lvl="1"/>
            <a:r>
              <a:rPr lang="en-US" dirty="0"/>
              <a:t>Receive a log message from user and write it to the log.</a:t>
            </a:r>
          </a:p>
          <a:p>
            <a:r>
              <a:rPr lang="en-US" dirty="0"/>
              <a:t>- What is the problem with this function?</a:t>
            </a:r>
          </a:p>
          <a:p>
            <a:pPr lvl="1"/>
            <a:r>
              <a:rPr lang="en-US" dirty="0"/>
              <a:t>No length check on b after returning from gets.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276872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dirty="0"/>
              <a:t>      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2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dirty="0"/>
              <a:t>      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50701" y="5249132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941793" y="524111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16725" y="4360425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</a:t>
            </a:r>
            <a:r>
              <a:rPr lang="en-US" b="1" dirty="0"/>
              <a:t>// Start of application</a:t>
            </a:r>
          </a:p>
          <a:p>
            <a:r>
              <a:rPr lang="en-US" dirty="0"/>
              <a:t>      func1();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7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dirty="0"/>
              <a:t>      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50701" y="5249132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158" y="4879800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16725" y="4360425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func1();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b="1" dirty="0"/>
              <a:t>Void func1() {</a:t>
            </a:r>
          </a:p>
          <a:p>
            <a:r>
              <a:rPr lang="en-US" dirty="0"/>
              <a:t>      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023480" y="4559786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16725" y="4360425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7613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16725" y="4360425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b[64]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</a:t>
            </a:r>
            <a:r>
              <a:rPr lang="en-US" b="1" dirty="0"/>
              <a:t>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7613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16725" y="4360425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b[64]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</a:t>
            </a:r>
            <a:r>
              <a:rPr lang="en-US" b="1" dirty="0"/>
              <a:t>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7613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[‘L’, ‘e’, ‘s’, ‘s’, ‘ ‘, ‘t’, ‘h’, ‘a’, ‘n’, ‘ ‘, ‘6’, ‘4’, </a:t>
            </a:r>
            <a:r>
              <a:rPr lang="en-US" sz="1400" b="1" u="sng" dirty="0">
                <a:solidFill>
                  <a:sysClr val="windowText" lastClr="000000"/>
                </a:solidFill>
              </a:rPr>
              <a:t>0</a:t>
            </a:r>
            <a:r>
              <a:rPr lang="en-US" sz="1400" dirty="0">
                <a:solidFill>
                  <a:sysClr val="windowText" lastClr="000000"/>
                </a:solidFill>
              </a:rPr>
              <a:t>, …………] 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4828" y="4446736"/>
                <a:ext cx="28129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User input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64</a:t>
                </a:r>
              </a:p>
              <a:p>
                <a:r>
                  <a:rPr lang="en-US" dirty="0"/>
                  <a:t>For example: “Less than 64”</a:t>
                </a:r>
                <a:endParaRPr lang="he-IL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28" y="4446736"/>
                <a:ext cx="2812936" cy="646331"/>
              </a:xfrm>
              <a:prstGeom prst="rect">
                <a:avLst/>
              </a:prstGeom>
              <a:blipFill>
                <a:blip r:embed="rId2"/>
                <a:stretch>
                  <a:fillRect l="-1952" t="-4717" r="-651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4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</a:t>
            </a:r>
            <a:r>
              <a:rPr lang="en-US" b="1" dirty="0"/>
              <a:t>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7613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" y="4233469"/>
                <a:ext cx="2812936" cy="20313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User input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64</a:t>
                </a:r>
              </a:p>
              <a:p>
                <a:r>
                  <a:rPr lang="en-US" dirty="0"/>
                  <a:t>For example: “AAAAAAAAAAAAAAAAAAAAAAAAAAAAAAAAAAAAAAAAAAAAAAAAAAAAAAAAAAAAAAAAAAAAAAAAAAAAAAAA” (“A” x 80)</a:t>
                </a:r>
                <a:endParaRPr lang="he-IL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233469"/>
                <a:ext cx="2812936" cy="2031325"/>
              </a:xfrm>
              <a:prstGeom prst="rect">
                <a:avLst/>
              </a:prstGeom>
              <a:blipFill>
                <a:blip r:embed="rId2"/>
                <a:stretch>
                  <a:fillRect l="-1735" t="-1497" r="-651" b="-3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7613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933214" y="4559786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756" y="3963261"/>
            <a:ext cx="1867508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6056" y="3933056"/>
            <a:ext cx="1909963" cy="81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6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515" y="5733256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 = ?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5895" y="48781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4788" y="3946001"/>
            <a:ext cx="1994744" cy="112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5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5895" y="48781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4788" y="3946001"/>
            <a:ext cx="1994744" cy="112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98316" y="4312075"/>
            <a:ext cx="39635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What Happened when we perform RET?</a:t>
            </a:r>
          </a:p>
          <a:p>
            <a:r>
              <a:rPr lang="en-US" dirty="0"/>
              <a:t>Where will the program jump to?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4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prevent or block </a:t>
            </a:r>
            <a:r>
              <a:rPr lang="en-US" dirty="0" err="1"/>
              <a:t>bof</a:t>
            </a:r>
            <a:r>
              <a:rPr lang="en-US" dirty="0"/>
              <a:t> attacks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Checking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6523" y="2980251"/>
            <a:ext cx="32966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(“Type a Log Message”);</a:t>
            </a:r>
          </a:p>
          <a:p>
            <a:r>
              <a:rPr lang="en-US" dirty="0"/>
              <a:t>      gets(b);</a:t>
            </a:r>
          </a:p>
          <a:p>
            <a:r>
              <a:rPr lang="en-US" dirty="0"/>
              <a:t>      </a:t>
            </a:r>
            <a:r>
              <a:rPr lang="en-US" dirty="0" err="1"/>
              <a:t>writeLogMessage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7864" y="1844824"/>
            <a:ext cx="2105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How can we fix this?</a:t>
            </a:r>
            <a:endParaRPr lang="he-IL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63688" y="2636912"/>
            <a:ext cx="1182835" cy="34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2267580"/>
            <a:ext cx="24881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Check buffer boundaries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267580"/>
            <a:ext cx="2788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Use of safe functions (</a:t>
            </a:r>
            <a:r>
              <a:rPr lang="en-US" dirty="0" err="1"/>
              <a:t>fgets</a:t>
            </a:r>
            <a:r>
              <a:rPr lang="en-US" dirty="0"/>
              <a:t>)</a:t>
            </a:r>
            <a:endParaRPr lang="he-IL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243195" y="2636912"/>
            <a:ext cx="1182149" cy="3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4594859" y="4734577"/>
            <a:ext cx="0" cy="56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5530" y="5500672"/>
            <a:ext cx="37586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Use memory-safe languages (Java, C#)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49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in the compiler level: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828791" y="3445701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6742" y="3465616"/>
            <a:ext cx="151605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Push EBP</a:t>
            </a:r>
          </a:p>
          <a:p>
            <a:r>
              <a:rPr lang="en-US" dirty="0"/>
              <a:t>Move EBP ESP</a:t>
            </a:r>
            <a:endParaRPr lang="he-IL" dirty="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702779" y="3788782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47849" y="365602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in the compiler level: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832978" y="3157616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83568" y="3788782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47849" y="3329581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CANARY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7531" y="3329581"/>
            <a:ext cx="151605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Push EBP</a:t>
            </a:r>
          </a:p>
          <a:p>
            <a:r>
              <a:rPr lang="en-US" b="1" dirty="0"/>
              <a:t>Push CANARY</a:t>
            </a:r>
            <a:endParaRPr lang="he-IL" b="1" dirty="0"/>
          </a:p>
          <a:p>
            <a:r>
              <a:rPr lang="en-US" dirty="0"/>
              <a:t>Move EBP ESP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7849" y="365602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canary is a sequence of randomly chosen bytes (At compilation time).</a:t>
            </a:r>
          </a:p>
          <a:p>
            <a:r>
              <a:rPr lang="en-US" dirty="0"/>
              <a:t>Upon returning from a function the canary is checked to see if it was changed:</a:t>
            </a:r>
          </a:p>
          <a:p>
            <a:pPr lvl="1"/>
            <a:r>
              <a:rPr lang="en-US" dirty="0"/>
              <a:t>No change: no BOF</a:t>
            </a:r>
          </a:p>
          <a:p>
            <a:pPr lvl="1"/>
            <a:r>
              <a:rPr lang="en-US" dirty="0"/>
              <a:t>Change detected: BOF performed, exit program.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1706324"/>
            <a:ext cx="5565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= 4GB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5402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When a BOF is performed, canary is overwritten.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7854" y="333152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CANARY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49" y="3657452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62" y="2528193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‘A’, ‘A’, ‘A’, ‘A’, ‘A’, ‘A‘, ‘A’, ‘A’, ‘A’, ‘A’, ‘A‘,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8801" y="2366917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828801" y="2366917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3347854" y="464059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54" y="4312699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398874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62" y="2528193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b[64] = [</a:t>
            </a:r>
            <a:r>
              <a:rPr lang="en-US" sz="950" dirty="0">
                <a:solidFill>
                  <a:sysClr val="windowText" lastClr="000000"/>
                </a:solidFill>
              </a:rPr>
              <a:t>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‘A’, ‘A’, ‘A‘, ‘A’, ‘A’, </a:t>
            </a:r>
            <a:r>
              <a:rPr lang="en-US" sz="2000" dirty="0">
                <a:solidFill>
                  <a:sysClr val="windowText" lastClr="000000"/>
                </a:solidFill>
              </a:rPr>
              <a:t>CANARY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88900"/>
            <a:r>
              <a:rPr lang="en-US" sz="950" dirty="0">
                <a:solidFill>
                  <a:sysClr val="windowText" lastClr="000000"/>
                </a:solidFill>
              </a:rPr>
              <a:t>‘A’, ‘A’, ‘A’, ‘A‘, ‘A’, ‘A’, ‘A’, ‘A’, ‘A‘, ‘A’, ‘A’, ‘A’, ‘A’, ‘A‘, ‘A’, ‘A’, ‘A’, ‘A’, ‘A‘, ‘A’, ‘A’, ‘A’, ‘A’, ‘A‘, ‘A’, ‘A’, ‘A’, ‘A’, ‘A’, ‘A‘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7854" y="333152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CANARY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47849" y="3657452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Canary types:</a:t>
            </a:r>
          </a:p>
          <a:p>
            <a:pPr lvl="1"/>
            <a:r>
              <a:rPr lang="en-US" dirty="0"/>
              <a:t>Random Canary – simple, compiler choose sequence of bytes randomly.</a:t>
            </a:r>
          </a:p>
          <a:p>
            <a:pPr lvl="1"/>
            <a:r>
              <a:rPr lang="en-US" dirty="0"/>
              <a:t>XOR Canary</a:t>
            </a:r>
          </a:p>
          <a:p>
            <a:pPr lvl="1"/>
            <a:r>
              <a:rPr lang="en-US" dirty="0"/>
              <a:t>Terminator Canary – Randomly chosen, but contains a terminator character.</a:t>
            </a:r>
          </a:p>
          <a:p>
            <a:endParaRPr lang="en-US" dirty="0"/>
          </a:p>
          <a:p>
            <a:r>
              <a:rPr lang="en-US" dirty="0"/>
              <a:t>What is the advantage of a Terminator Canary?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 – Data Execution Prevention</a:t>
            </a:r>
          </a:p>
          <a:p>
            <a:r>
              <a:rPr lang="en-US" dirty="0"/>
              <a:t>The name given to executable space protection in Windows.</a:t>
            </a:r>
          </a:p>
          <a:p>
            <a:r>
              <a:rPr lang="en-US" dirty="0"/>
              <a:t>Other OSs have other implementation, but with the same idea.</a:t>
            </a:r>
          </a:p>
          <a:p>
            <a:r>
              <a:rPr lang="en-US" dirty="0"/>
              <a:t>Prevents the execution of code from certain regions on the memory.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DEP – code could be ran from any region in memory.</a:t>
            </a:r>
          </a:p>
          <a:p>
            <a:r>
              <a:rPr lang="en-US" dirty="0"/>
              <a:t>An attacker, which successfully performed BOF, can refer to a return address in the Data section, or even on the stack itself, and write the code there.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35896" y="2996952"/>
            <a:ext cx="2952328" cy="3289318"/>
            <a:chOff x="3635896" y="2923960"/>
            <a:chExt cx="2978352" cy="4298414"/>
          </a:xfrm>
        </p:grpSpPr>
        <p:sp>
          <p:nvSpPr>
            <p:cNvPr id="5" name="Rectangle 4"/>
            <p:cNvSpPr/>
            <p:nvPr/>
          </p:nvSpPr>
          <p:spPr>
            <a:xfrm>
              <a:off x="3635901" y="3056943"/>
              <a:ext cx="201622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125" y="6945375"/>
              <a:ext cx="40908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0x0</a:t>
              </a:r>
              <a:endParaRPr lang="he-IL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5901" y="6657343"/>
              <a:ext cx="2016224" cy="24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Text Segment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5900" y="6409961"/>
              <a:ext cx="2016224" cy="24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Data Segment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35897" y="6162579"/>
              <a:ext cx="2016224" cy="24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BSS Segment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5897" y="5483149"/>
              <a:ext cx="2016224" cy="485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b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Heap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Arrow: Down 10"/>
            <p:cNvSpPr/>
            <p:nvPr/>
          </p:nvSpPr>
          <p:spPr>
            <a:xfrm rot="10800000">
              <a:off x="4499992" y="5522004"/>
              <a:ext cx="288032" cy="147352"/>
            </a:xfrm>
            <a:prstGeom prst="downArrow">
              <a:avLst/>
            </a:prstGeom>
            <a:solidFill>
              <a:srgbClr val="92D05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2125" y="2923960"/>
              <a:ext cx="894797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0xFFFFFFFF</a:t>
              </a:r>
              <a:endParaRPr lang="he-IL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35901" y="3056943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Kernel Space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5" y="3319455"/>
              <a:ext cx="96212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0xC0000000</a:t>
              </a:r>
              <a:endParaRPr lang="he-IL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5896" y="4653136"/>
              <a:ext cx="2016224" cy="327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b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Memory Mapping region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5896" y="3492880"/>
              <a:ext cx="2016224" cy="544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Stack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rrow: Down 16"/>
            <p:cNvSpPr/>
            <p:nvPr/>
          </p:nvSpPr>
          <p:spPr>
            <a:xfrm>
              <a:off x="4499992" y="3830944"/>
              <a:ext cx="288032" cy="128101"/>
            </a:xfrm>
            <a:prstGeom prst="downArrow">
              <a:avLst/>
            </a:prstGeom>
            <a:solidFill>
              <a:srgbClr val="92D05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028876" y="5754687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118" y="5551079"/>
            <a:ext cx="349377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Attacker inject malicious payload here</a:t>
            </a:r>
          </a:p>
          <a:p>
            <a:r>
              <a:rPr lang="en-US" sz="1400" dirty="0"/>
              <a:t>Then overrides return address to this address</a:t>
            </a:r>
            <a:endParaRPr lang="he-IL" sz="1400" dirty="0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041538" y="3538601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780" y="3334993"/>
            <a:ext cx="349377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Attacker inject malicious payload here</a:t>
            </a:r>
          </a:p>
          <a:p>
            <a:r>
              <a:rPr lang="en-US" sz="1400" dirty="0"/>
              <a:t>Then overrides return address to this address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761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DEP – execution is allowed only from text section, which the attacker has no write access to.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35896" y="2996952"/>
            <a:ext cx="2952328" cy="3289318"/>
            <a:chOff x="3635896" y="2923960"/>
            <a:chExt cx="2978352" cy="4298414"/>
          </a:xfrm>
        </p:grpSpPr>
        <p:sp>
          <p:nvSpPr>
            <p:cNvPr id="5" name="Rectangle 4"/>
            <p:cNvSpPr/>
            <p:nvPr/>
          </p:nvSpPr>
          <p:spPr>
            <a:xfrm>
              <a:off x="3635901" y="3056943"/>
              <a:ext cx="201622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125" y="6945375"/>
              <a:ext cx="40908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0x0</a:t>
              </a:r>
              <a:endParaRPr lang="he-IL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5901" y="6657343"/>
              <a:ext cx="2016224" cy="24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Text Segment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5900" y="6409961"/>
              <a:ext cx="2016224" cy="24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Data Segment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35897" y="6162579"/>
              <a:ext cx="2016224" cy="24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BSS Segment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5897" y="5483149"/>
              <a:ext cx="2016224" cy="485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b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Heap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Arrow: Down 10"/>
            <p:cNvSpPr/>
            <p:nvPr/>
          </p:nvSpPr>
          <p:spPr>
            <a:xfrm rot="10800000">
              <a:off x="4499992" y="5522004"/>
              <a:ext cx="288032" cy="147352"/>
            </a:xfrm>
            <a:prstGeom prst="downArrow">
              <a:avLst/>
            </a:prstGeom>
            <a:solidFill>
              <a:srgbClr val="92D05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2125" y="2923960"/>
              <a:ext cx="894797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0xFFFFFFFF</a:t>
              </a:r>
              <a:endParaRPr lang="he-IL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35901" y="3056943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Kernel Space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5" y="3319455"/>
              <a:ext cx="96212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0xC0000000</a:t>
              </a:r>
              <a:endParaRPr lang="he-IL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5896" y="4653136"/>
              <a:ext cx="2016224" cy="327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b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Memory Mapping region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5896" y="3492880"/>
              <a:ext cx="2016224" cy="544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Stack</a:t>
              </a:r>
              <a:endParaRPr lang="he-I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rrow: Down 16"/>
            <p:cNvSpPr/>
            <p:nvPr/>
          </p:nvSpPr>
          <p:spPr>
            <a:xfrm>
              <a:off x="4499992" y="3830944"/>
              <a:ext cx="288032" cy="128101"/>
            </a:xfrm>
            <a:prstGeom prst="downArrow">
              <a:avLst/>
            </a:prstGeom>
            <a:solidFill>
              <a:srgbClr val="92D05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028876" y="5754687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630" y="5589952"/>
            <a:ext cx="230704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No code execution is allowed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724128" y="5946519"/>
            <a:ext cx="43204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56176" y="5781784"/>
            <a:ext cx="166519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Execution is allowed</a:t>
            </a:r>
            <a:endParaRPr lang="he-IL" sz="14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035152" y="3643991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906" y="3479256"/>
            <a:ext cx="230704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No code execution is allowed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190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Oriented Programming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0" y="4271030"/>
            <a:ext cx="2016224" cy="4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 rot="10800000">
            <a:off x="4211956" y="4309885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3347859" y="3441017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Memory Mapping region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544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>
            <a:off x="4211955" y="2564904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3059832" y="3284984"/>
            <a:ext cx="2592288" cy="648072"/>
          </a:xfrm>
          <a:prstGeom prst="ellipse">
            <a:avLst/>
          </a:prstGeom>
          <a:noFill/>
          <a:ln w="317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2479143" y="3582889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05386" y="3429000"/>
            <a:ext cx="112877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What is this?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2751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0" y="4271030"/>
            <a:ext cx="2016224" cy="4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 rot="10800000">
            <a:off x="4211956" y="4309885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3347859" y="3441017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Memory Mapping region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59" y="2280761"/>
            <a:ext cx="2016224" cy="544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Stack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/>
          <p:cNvSpPr/>
          <p:nvPr/>
        </p:nvSpPr>
        <p:spPr>
          <a:xfrm>
            <a:off x="4211955" y="2564904"/>
            <a:ext cx="288032" cy="21602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3059832" y="3284984"/>
            <a:ext cx="2592288" cy="648072"/>
          </a:xfrm>
          <a:prstGeom prst="ellipse">
            <a:avLst/>
          </a:prstGeom>
          <a:noFill/>
          <a:ln w="317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2479143" y="3582889"/>
            <a:ext cx="50868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3655" y="3429000"/>
            <a:ext cx="262879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Loading of dynamic libraries (</a:t>
            </a:r>
            <a:r>
              <a:rPr lang="en-US" sz="1400" dirty="0" err="1"/>
              <a:t>dlls</a:t>
            </a:r>
            <a:r>
              <a:rPr lang="en-US" sz="1400" dirty="0"/>
              <a:t>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928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- DLLs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are loaded at program startup by the linker.</a:t>
            </a:r>
          </a:p>
          <a:p>
            <a:r>
              <a:rPr lang="en-US" dirty="0"/>
              <a:t>DLLs are libraries of code to interact with the operation system.</a:t>
            </a:r>
          </a:p>
          <a:p>
            <a:r>
              <a:rPr lang="en-US" dirty="0"/>
              <a:t>Almost every program uses dynamic linking to certain DLL files such as Kernel32.dll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2276871"/>
            <a:ext cx="2016224" cy="36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User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91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- Gadgets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DLLs contain many functions, and therefore many RETURN operations.</a:t>
            </a:r>
          </a:p>
          <a:p>
            <a:r>
              <a:rPr lang="en-US" dirty="0"/>
              <a:t>Before the RETURN operation, there are one or two other operations.</a:t>
            </a:r>
          </a:p>
          <a:p>
            <a:r>
              <a:rPr lang="en-US" dirty="0"/>
              <a:t>Each set of operations + RETURN is a Gadget.</a:t>
            </a:r>
          </a:p>
          <a:p>
            <a:r>
              <a:rPr lang="en-US" dirty="0"/>
              <a:t>It is shown, that with many common DLLs it is possible to create a Turing complete language using only its Gadgets.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– </a:t>
            </a:r>
            <a:r>
              <a:rPr lang="en-US" dirty="0" smtClean="0"/>
              <a:t>How does </a:t>
            </a:r>
            <a:r>
              <a:rPr lang="en-US" dirty="0"/>
              <a:t>it </a:t>
            </a:r>
            <a:r>
              <a:rPr lang="en-US" dirty="0" smtClean="0"/>
              <a:t>look?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5162708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High Address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47859" y="2280761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3" y="2137698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Low Address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347854" y="49606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…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8917" y="5103841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808917" y="3783360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3347854" y="464219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 to Gadget-n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54" y="4318235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Address of Gadget-n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7854" y="3582847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 to Gadget-2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54" y="3258892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Address of Gadget-2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54" y="2609041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Param1 to Gadget-1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7854" y="2285086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Address of Gadget-1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7854" y="2936938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Param2 to Gadget-1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0809" y="3849573"/>
            <a:ext cx="2103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  <a:endParaRPr lang="he-IL" sz="800" b="1" dirty="0"/>
          </a:p>
        </p:txBody>
      </p:sp>
    </p:spTree>
    <p:extLst>
      <p:ext uri="{BB962C8B-B14F-4D97-AF65-F5344CB8AC3E}">
        <p14:creationId xmlns:p14="http://schemas.microsoft.com/office/powerpoint/2010/main" val="80950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changing the stack from growing down to growing up prevent buffer overflows?</a:t>
            </a:r>
          </a:p>
          <a:p>
            <a:r>
              <a:rPr lang="en-US" dirty="0"/>
              <a:t>Explain your answer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54106"/>
            <a:ext cx="95891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0x08048000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9" y="5338082"/>
            <a:ext cx="145975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End of Text Segment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3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6" y="5312241"/>
            <a:ext cx="155670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Start of Data Segment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5" y="5066278"/>
            <a:ext cx="149444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End of Data Segment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93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(x86)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01622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64088" y="5733256"/>
            <a:ext cx="40908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0x0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47864" y="5445224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3" y="5197842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6" y="5043115"/>
            <a:ext cx="149104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Start of BSS Segment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5" y="4797152"/>
            <a:ext cx="142878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End of BSS Segment</a:t>
            </a:r>
            <a:endParaRPr lang="he-IL" sz="1200" dirty="0"/>
          </a:p>
        </p:txBody>
      </p:sp>
      <p:sp>
        <p:nvSpPr>
          <p:cNvPr id="15" name="Rectangle 14"/>
          <p:cNvSpPr/>
          <p:nvPr/>
        </p:nvSpPr>
        <p:spPr>
          <a:xfrm>
            <a:off x="3347860" y="4950460"/>
            <a:ext cx="2016224" cy="2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BSS Segment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1711841"/>
            <a:ext cx="89479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0xFFFFFFFF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3347864" y="18448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Space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107336"/>
            <a:ext cx="9621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0xC0000000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43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37346</TotalTime>
  <Words>3563</Words>
  <Application>Microsoft Office PowerPoint</Application>
  <PresentationFormat>On-screen Show (4:3)</PresentationFormat>
  <Paragraphs>709</Paragraphs>
  <Slides>62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Arial Black</vt:lpstr>
      <vt:lpstr>Calibri</vt:lpstr>
      <vt:lpstr>Calibri Light</vt:lpstr>
      <vt:lpstr>Cambria Math</vt:lpstr>
      <vt:lpstr>Courier New</vt:lpstr>
      <vt:lpstr>Times New Roman</vt:lpstr>
      <vt:lpstr>Wingdings</vt:lpstr>
      <vt:lpstr>Theme1</vt:lpstr>
      <vt:lpstr>Office Theme</vt:lpstr>
      <vt:lpstr>Retrospect</vt:lpstr>
      <vt:lpstr>Computer &amp; Information Security</vt:lpstr>
      <vt:lpstr>Agenda</vt:lpstr>
      <vt:lpstr>Process Memory Recap</vt:lpstr>
      <vt:lpstr>Process Memory</vt:lpstr>
      <vt:lpstr>Process Memory (x86)</vt:lpstr>
      <vt:lpstr>Process Memory (x86)</vt:lpstr>
      <vt:lpstr>Process Memory (x86)</vt:lpstr>
      <vt:lpstr>Process Memory (x86)</vt:lpstr>
      <vt:lpstr>Process Memory (x86)</vt:lpstr>
      <vt:lpstr>Process Memory (x86)</vt:lpstr>
      <vt:lpstr>Process Memory (x86)</vt:lpstr>
      <vt:lpstr>Process Memory (x86)</vt:lpstr>
      <vt:lpstr>Process Memory (x86)</vt:lpstr>
      <vt:lpstr>Process Memory (x86)</vt:lpstr>
      <vt:lpstr>The Stack</vt:lpstr>
      <vt:lpstr>The Stack</vt:lpstr>
      <vt:lpstr>The Stack – Calling a function</vt:lpstr>
      <vt:lpstr>The Stack – Calling a function with parameters</vt:lpstr>
      <vt:lpstr>The Stack – Calling a function with parameters</vt:lpstr>
      <vt:lpstr>The Stack – Calling a function with parameters</vt:lpstr>
      <vt:lpstr>The Stack – Calling a function with parameters</vt:lpstr>
      <vt:lpstr>The Stack – Calling a function with parameters</vt:lpstr>
      <vt:lpstr>The Stack – Inside a function</vt:lpstr>
      <vt:lpstr>The Stack – Inside a function</vt:lpstr>
      <vt:lpstr>The Stack – Inside a function</vt:lpstr>
      <vt:lpstr>The Stack – Inside a function</vt:lpstr>
      <vt:lpstr>The Stack – Before returning from a function</vt:lpstr>
      <vt:lpstr>The Stack – Before returning from a function</vt:lpstr>
      <vt:lpstr>The Stack – Returning from a function</vt:lpstr>
      <vt:lpstr>The Stack – Returning from a function</vt:lpstr>
      <vt:lpstr>Buffer Overflow Attack</vt:lpstr>
      <vt:lpstr>Types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Prevention</vt:lpstr>
      <vt:lpstr>Input Checking</vt:lpstr>
      <vt:lpstr>Stack Canary</vt:lpstr>
      <vt:lpstr>Stack Canary</vt:lpstr>
      <vt:lpstr>Stack Canary</vt:lpstr>
      <vt:lpstr>Stack Canary</vt:lpstr>
      <vt:lpstr>Stack Canary</vt:lpstr>
      <vt:lpstr>Stack Canary</vt:lpstr>
      <vt:lpstr>DEP</vt:lpstr>
      <vt:lpstr>DEP</vt:lpstr>
      <vt:lpstr>DEP</vt:lpstr>
      <vt:lpstr>ROP</vt:lpstr>
      <vt:lpstr>ROP</vt:lpstr>
      <vt:lpstr>ROP</vt:lpstr>
      <vt:lpstr>ROP - DLLs</vt:lpstr>
      <vt:lpstr>ROP - Gadgets</vt:lpstr>
      <vt:lpstr>ROP – How does it look?</vt:lpstr>
      <vt:lpstr>Practice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</dc:title>
  <dc:creator>Eitan Menahem</dc:creator>
  <cp:lastModifiedBy>Administrator</cp:lastModifiedBy>
  <cp:revision>606</cp:revision>
  <dcterms:created xsi:type="dcterms:W3CDTF">2009-05-03T10:46:20Z</dcterms:created>
  <dcterms:modified xsi:type="dcterms:W3CDTF">2019-05-20T19:44:59Z</dcterms:modified>
</cp:coreProperties>
</file>