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90" r:id="rId3"/>
  </p:sldMasterIdLst>
  <p:notesMasterIdLst>
    <p:notesMasterId r:id="rId35"/>
  </p:notesMasterIdLst>
  <p:sldIdLst>
    <p:sldId id="498" r:id="rId4"/>
    <p:sldId id="499" r:id="rId5"/>
    <p:sldId id="500" r:id="rId6"/>
    <p:sldId id="501" r:id="rId7"/>
    <p:sldId id="502" r:id="rId8"/>
    <p:sldId id="504" r:id="rId9"/>
    <p:sldId id="505" r:id="rId10"/>
    <p:sldId id="365" r:id="rId11"/>
    <p:sldId id="429" r:id="rId12"/>
    <p:sldId id="453" r:id="rId13"/>
    <p:sldId id="478" r:id="rId14"/>
    <p:sldId id="479" r:id="rId15"/>
    <p:sldId id="480" r:id="rId16"/>
    <p:sldId id="481" r:id="rId17"/>
    <p:sldId id="482" r:id="rId18"/>
    <p:sldId id="454" r:id="rId19"/>
    <p:sldId id="485" r:id="rId20"/>
    <p:sldId id="484" r:id="rId21"/>
    <p:sldId id="483" r:id="rId22"/>
    <p:sldId id="486" r:id="rId23"/>
    <p:sldId id="487" r:id="rId24"/>
    <p:sldId id="488" r:id="rId25"/>
    <p:sldId id="490" r:id="rId26"/>
    <p:sldId id="491" r:id="rId27"/>
    <p:sldId id="472" r:id="rId28"/>
    <p:sldId id="492" r:id="rId29"/>
    <p:sldId id="493" r:id="rId30"/>
    <p:sldId id="494" r:id="rId31"/>
    <p:sldId id="495" r:id="rId32"/>
    <p:sldId id="496" r:id="rId33"/>
    <p:sldId id="4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68CE84-9D4C-45AE-974F-61BD46C8A7F7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365"/>
            <p14:sldId id="429"/>
            <p14:sldId id="453"/>
            <p14:sldId id="478"/>
            <p14:sldId id="479"/>
            <p14:sldId id="480"/>
            <p14:sldId id="481"/>
            <p14:sldId id="482"/>
            <p14:sldId id="454"/>
            <p14:sldId id="485"/>
            <p14:sldId id="484"/>
            <p14:sldId id="483"/>
            <p14:sldId id="486"/>
            <p14:sldId id="487"/>
            <p14:sldId id="488"/>
            <p14:sldId id="490"/>
            <p14:sldId id="491"/>
            <p14:sldId id="472"/>
            <p14:sldId id="492"/>
            <p14:sldId id="493"/>
            <p14:sldId id="494"/>
            <p14:sldId id="495"/>
            <p14:sldId id="49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 autoAdjust="0"/>
    <p:restoredTop sz="93370" autoAdjust="0"/>
  </p:normalViewPr>
  <p:slideViewPr>
    <p:cSldViewPr>
      <p:cViewPr varScale="1">
        <p:scale>
          <a:sx n="66" d="100"/>
          <a:sy n="66" d="100"/>
        </p:scale>
        <p:origin x="9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9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BE65-F92F-4BE5-A8E1-4AFC0B41BC81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E04E-1471-464D-98BE-17EF29655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123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AD20C-54B0-486F-9AE8-C6292E12760A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D35B1-6FDD-4FBD-BBF4-C52B90CFCD8B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3FAFD-1355-4F3C-A388-B098EC4DCF4E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C20C-8A65-4358-BBC9-F51064F91470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9A390-222A-4E6C-9D66-268CBF824735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6E07-6473-4107-95CF-24AA8BCB1D6E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D0718-51EE-4245-9C6D-A1310934DB78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B6A3-7530-42E7-A45B-7F4CF2ED57DA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D31E-E2DC-4715-8414-4E62F979D1A5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9E33-0FAA-4E3C-BBF3-5F5CFAC4FC1E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E9AB-59A9-4864-88CB-569242144ED8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E5A87-7A42-43FC-A0F5-0C6996F6D05B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E4C9-E7D8-4424-AB7E-631150682DA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29E1-0726-4F71-A939-C2C16BFE3539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9B49-04E7-42A6-BC40-AD587124DA09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9193-AFB6-4D43-90C0-E0E35420D047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D66E-B4D8-4F4F-8928-16D6824CD5D4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0182-4646-4CAC-83C4-C1158A73A186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B1C7-D47C-412D-B600-0BD4A882CA13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2FA-17B2-490B-B0D4-0719FCF9268B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2E2B-6D04-45DC-B26A-0E3CEA4AD503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BD47-6BDF-483F-BD0C-29F5CC267F43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C20E-17D2-4E4E-A64C-FF303BDD8477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91F2-5305-422F-918B-2043A61EA5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D8242-E2B9-482B-9CCC-9A3E6458615B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DB9A-F997-44DB-B19A-10255C6E463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53AD-45F5-4C5A-965D-37FCEAEE96D5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4307-07CA-4F96-B18B-5888F05CCF54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D836-E0FC-45A8-BA49-BB4BE8B9429A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892-9E74-445E-86BA-21A73A994197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FE6-5BD6-4D2B-AECC-00E1B692012C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1C8-9A55-4679-B021-33BE88BDF22D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2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061-7249-4D63-812F-5F788127445D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9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EC389-E18C-4602-915B-F024BDB61761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E7D-F7F7-498D-B182-7A76B66C26D6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85C-FBC2-4A26-81FC-F31C49622F05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EE0-D1E8-4076-93EC-9A9275493DA5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B82-4103-4CD4-A503-ABCD7F8A6DDA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7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78D634-C1D7-47D7-BD0E-1078EC7D1116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2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4E73-F550-4F43-86B3-0A0AC5300135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16F1-E104-4C5F-AF59-DE2AAE251106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289B-3845-4789-8EDF-CDDEB9AD0D4B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D0EC9-00AD-4B82-8971-D4A7771905BD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0624B-7102-4AAC-8A08-69A65156A3FA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F2FF-88A2-40BF-9652-DC6EC6BC3102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F4BE-BD6A-4ED2-A474-EE11E0B1D80B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A7F3D-F011-42B2-A578-DF3AB333D013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4396E-35C8-4B42-AA0D-728E85F3A83E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 Black" pitchFamily="34" charset="0"/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77D7130B-B41A-48D2-86AE-655B1B12C669}" type="datetime1">
              <a:rPr lang="en-US" smtClean="0"/>
              <a:pPr/>
              <a:t>5/28/2019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742A55-EFF8-4F8A-85D8-5EAC2DF71DE9}" type="datetime1">
              <a:rPr lang="en-US" smtClean="0"/>
              <a:pPr>
                <a:defRPr/>
              </a:pPr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FF16AF-60B7-4C8A-B0A0-97304EDDD8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7130B-B41A-48D2-86AE-655B1B12C669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obby-tables.com/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changing the stack from growing down to growing up prevent buffer overflows?</a:t>
            </a:r>
          </a:p>
          <a:p>
            <a:r>
              <a:rPr lang="en-US" dirty="0"/>
              <a:t>Explain your answer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Recap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Structured Query Language</a:t>
            </a:r>
          </a:p>
          <a:p>
            <a:r>
              <a:rPr lang="en-US" dirty="0"/>
              <a:t>The standard language for accessing and manipulation (SQL) databases</a:t>
            </a:r>
          </a:p>
          <a:p>
            <a:r>
              <a:rPr lang="en-US" dirty="0"/>
              <a:t>An ANSI (American National Standards </a:t>
            </a:r>
            <a:r>
              <a:rPr lang="en-US" dirty="0" smtClean="0"/>
              <a:t>Institute) and </a:t>
            </a:r>
            <a:r>
              <a:rPr lang="en-US" dirty="0"/>
              <a:t>ISO (International Organization for </a:t>
            </a:r>
            <a:r>
              <a:rPr lang="en-US" dirty="0" smtClean="0"/>
              <a:t>Standardization) standard </a:t>
            </a:r>
            <a:r>
              <a:rPr lang="en-US" dirty="0"/>
              <a:t>– but different versions exist: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More…</a:t>
            </a:r>
          </a:p>
          <a:p>
            <a:pPr lvl="1"/>
            <a:endParaRPr lang="en-US" dirty="0"/>
          </a:p>
          <a:p>
            <a:r>
              <a:rPr lang="en-US" dirty="0"/>
              <a:t>An SQL database has tabular structure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SELECT: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column1, column2, …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table_name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condition</a:t>
            </a:r>
          </a:p>
          <a:p>
            <a:pPr marL="201168" lvl="1" indent="0">
              <a:buNone/>
            </a:pPr>
            <a:endParaRPr lang="en-US" dirty="0"/>
          </a:p>
          <a:p>
            <a:pPr marL="90488" lvl="1" indent="0">
              <a:buNone/>
            </a:pPr>
            <a:r>
              <a:rPr lang="en-US" dirty="0"/>
              <a:t>Selects and returns the desired columns from the specified table which satisfy the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select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4592796" cy="25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INSERT: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</a:t>
            </a:r>
            <a:r>
              <a:rPr lang="en-US" dirty="0"/>
              <a:t> table_name (column1, column2, …)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VALUES</a:t>
            </a:r>
            <a:r>
              <a:rPr lang="en-US" dirty="0"/>
              <a:t> (value1, value2, …)</a:t>
            </a:r>
          </a:p>
          <a:p>
            <a:pPr marL="201168" lvl="1" indent="0">
              <a:buNone/>
            </a:pPr>
            <a:endParaRPr lang="en-US" dirty="0"/>
          </a:p>
          <a:p>
            <a:pPr marL="90488" lvl="1" indent="0">
              <a:buNone/>
            </a:pPr>
            <a:r>
              <a:rPr lang="en-US" dirty="0"/>
              <a:t>Insert into specified table and columns (optional) the given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DELETE: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DELETE FROM</a:t>
            </a:r>
            <a:r>
              <a:rPr lang="en-US" dirty="0"/>
              <a:t> table_name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condition</a:t>
            </a:r>
          </a:p>
          <a:p>
            <a:pPr marL="201168" lvl="1" indent="0">
              <a:buNone/>
            </a:pPr>
            <a:endParaRPr lang="en-US" dirty="0"/>
          </a:p>
          <a:p>
            <a:pPr marL="90488" lvl="1" indent="0">
              <a:buNone/>
            </a:pPr>
            <a:r>
              <a:rPr lang="en-US" dirty="0"/>
              <a:t>Delete rows which satisfy the condition from specified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Image result for 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82" y="3702996"/>
            <a:ext cx="3066324" cy="246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DROP TABLE: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DROP TABLE </a:t>
            </a:r>
            <a:r>
              <a:rPr lang="en-US" dirty="0"/>
              <a:t>table_name</a:t>
            </a:r>
          </a:p>
          <a:p>
            <a:r>
              <a:rPr lang="en-US" dirty="0"/>
              <a:t>DROP </a:t>
            </a:r>
            <a:r>
              <a:rPr lang="en-US" dirty="0" smtClean="0"/>
              <a:t>DATABASE: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DROP DATABASE</a:t>
            </a:r>
            <a:r>
              <a:rPr lang="en-US" dirty="0"/>
              <a:t> </a:t>
            </a:r>
            <a:r>
              <a:rPr lang="en-US" dirty="0" smtClean="0"/>
              <a:t>database_name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90488" lvl="1" indent="0">
              <a:buNone/>
            </a:pPr>
            <a:r>
              <a:rPr lang="en-US" dirty="0"/>
              <a:t>Drops (Removes entire) tables from database or database from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13677" y="1816025"/>
            <a:ext cx="2130323" cy="2797427"/>
            <a:chOff x="6672064" y="1841986"/>
            <a:chExt cx="2130323" cy="2797427"/>
          </a:xfrm>
        </p:grpSpPr>
        <p:pic>
          <p:nvPicPr>
            <p:cNvPr id="4098" name="Picture 2" descr="Image result for drop mic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20" b="39191"/>
            <a:stretch/>
          </p:blipFill>
          <p:spPr bwMode="auto">
            <a:xfrm>
              <a:off x="6672064" y="1841986"/>
              <a:ext cx="2130323" cy="150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681" y="3331437"/>
              <a:ext cx="1307976" cy="130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×ª××¦××ª ×ª××× × ×¢×××¨ âªDROP table memes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10747"/>
            <a:ext cx="2381250" cy="1781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80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done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Sql, Sql Injection, and Inject: LETTS SQL IN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53" y="4418857"/>
            <a:ext cx="2471627" cy="19624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- Objectives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attacker’s objectives for </a:t>
            </a:r>
            <a:r>
              <a:rPr lang="en-US" sz="2400" dirty="0" smtClean="0"/>
              <a:t>SQL injection:</a:t>
            </a:r>
          </a:p>
          <a:p>
            <a:pPr lvl="1"/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Control application behavior</a:t>
            </a:r>
            <a:r>
              <a:rPr lang="en-US" sz="2000" dirty="0" smtClean="0"/>
              <a:t> based on data in the database.</a:t>
            </a:r>
          </a:p>
          <a:p>
            <a:pPr lvl="1"/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solidFill>
                  <a:schemeClr val="accent4"/>
                </a:solidFill>
              </a:rPr>
              <a:t>Access data from </a:t>
            </a:r>
            <a:r>
              <a:rPr lang="en-US" sz="2000" dirty="0"/>
              <a:t>the database without authorization.</a:t>
            </a:r>
          </a:p>
          <a:p>
            <a:pPr lvl="1"/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solidFill>
                  <a:schemeClr val="accent4"/>
                </a:solidFill>
              </a:rPr>
              <a:t>Alter data in the </a:t>
            </a:r>
            <a:r>
              <a:rPr lang="en-US" sz="2000" dirty="0"/>
              <a:t>database without authorization.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the attacker know how to attack?</a:t>
            </a:r>
          </a:p>
          <a:p>
            <a:r>
              <a:rPr lang="en-US" dirty="0"/>
              <a:t>What?</a:t>
            </a:r>
          </a:p>
          <a:p>
            <a:pPr lvl="1"/>
            <a:r>
              <a:rPr lang="en-US" dirty="0"/>
              <a:t>Database type</a:t>
            </a:r>
          </a:p>
          <a:p>
            <a:pPr lvl="1"/>
            <a:r>
              <a:rPr lang="en-US" dirty="0"/>
              <a:t>Database name</a:t>
            </a:r>
          </a:p>
          <a:p>
            <a:pPr lvl="1"/>
            <a:r>
              <a:rPr lang="en-US" dirty="0"/>
              <a:t>Tables names</a:t>
            </a:r>
          </a:p>
          <a:p>
            <a:pPr lvl="1"/>
            <a:r>
              <a:rPr lang="en-US" dirty="0"/>
              <a:t>Tables structures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smtClean="0"/>
              <a:t>How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Look at program’s / website’s code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Send faulty queries and learn from returned error messages</a:t>
            </a:r>
          </a:p>
          <a:p>
            <a:pPr lvl="1"/>
            <a:r>
              <a:rPr lang="en-US" dirty="0"/>
              <a:t>Union based queries to extract information from the database</a:t>
            </a:r>
          </a:p>
          <a:p>
            <a:pPr lvl="1"/>
            <a:r>
              <a:rPr lang="en-US" dirty="0"/>
              <a:t>Response time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- Vulnerability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The vulnerability begins when software needs to access the DB, but the query is depended on user’s input.</a:t>
            </a:r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/>
              <a:t>Login into an account – user inputs details, query is built accordingly: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Image result for 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069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221088"/>
            <a:ext cx="9714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Maccabi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675759"/>
            <a:ext cx="761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*****</a:t>
            </a:r>
            <a:endParaRPr lang="he-IL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061520" y="5882882"/>
            <a:ext cx="654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0032" y="5157192"/>
            <a:ext cx="300171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username =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5"/>
                </a:solidFill>
              </a:rPr>
              <a:t>Maccabi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password =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5"/>
                </a:solidFill>
              </a:rPr>
              <a:t>Haifa</a:t>
            </a:r>
            <a:r>
              <a:rPr lang="en-US" dirty="0" smtClean="0"/>
              <a:t>’;”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3482579"/>
            <a:ext cx="378180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username = ‘“ + username + </a:t>
            </a:r>
          </a:p>
          <a:p>
            <a:r>
              <a:rPr lang="en-US" dirty="0"/>
              <a:t>“’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password = ‘” + password + “’;”</a:t>
            </a:r>
            <a:endParaRPr lang="he-IL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031529" y="3955311"/>
            <a:ext cx="684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50701" y="524913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941793" y="524111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" y="2344247"/>
            <a:ext cx="166584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gets(b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dirty="0"/>
              <a:t>      </a:t>
            </a:r>
            <a:r>
              <a:rPr lang="en-US" b="1" dirty="0"/>
              <a:t>func1();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9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Application Behavior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Bypass authentication mechanism: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users are returned – usually system look at first result.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7507" y="5398095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 descr="Image result for 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3" y="224524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5771" y="3159397"/>
            <a:ext cx="21178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Someone’ OR 1=1; --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545771" y="3614068"/>
            <a:ext cx="1107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********</a:t>
            </a:r>
            <a:endParaRPr lang="he-IL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563683" y="4821191"/>
            <a:ext cx="654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2195" y="4095501"/>
            <a:ext cx="364715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username = ‘</a:t>
            </a:r>
            <a:r>
              <a:rPr lang="en-US" dirty="0">
                <a:solidFill>
                  <a:schemeClr val="accent5"/>
                </a:solidFill>
              </a:rPr>
              <a:t>Someone’</a:t>
            </a:r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1=1; --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password = ‘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paswd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’;”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2195" y="2420888"/>
            <a:ext cx="378180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username = ‘“ + username + </a:t>
            </a:r>
          </a:p>
          <a:p>
            <a:r>
              <a:rPr lang="en-US" dirty="0"/>
              <a:t>“’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password = ‘” + password + “’;”</a:t>
            </a:r>
            <a:endParaRPr lang="he-IL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33692" y="2893620"/>
            <a:ext cx="684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Application Behavior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as an administrator: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7507" y="5398095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 descr="Image result for 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2678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19061" y="3146637"/>
            <a:ext cx="694382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1600" dirty="0" err="1"/>
              <a:t>JonSnow</a:t>
            </a:r>
            <a:r>
              <a:rPr lang="en-US" sz="1600" dirty="0"/>
              <a:t>’; INSERT INTO </a:t>
            </a:r>
            <a:r>
              <a:rPr lang="en-US" sz="1600" dirty="0" err="1"/>
              <a:t>group_membership</a:t>
            </a:r>
            <a:r>
              <a:rPr lang="en-US" sz="1600" dirty="0"/>
              <a:t> (</a:t>
            </a:r>
            <a:r>
              <a:rPr lang="en-US" sz="1600" dirty="0" err="1"/>
              <a:t>user_id</a:t>
            </a:r>
            <a:r>
              <a:rPr lang="en-US" sz="1600" dirty="0"/>
              <a:t>, group) </a:t>
            </a:r>
          </a:p>
          <a:p>
            <a:r>
              <a:rPr lang="en-US" sz="1600" dirty="0"/>
              <a:t>VALUES </a:t>
            </a:r>
            <a:r>
              <a:rPr lang="en-US" sz="1600" dirty="0" smtClean="0"/>
              <a:t>((SELECT </a:t>
            </a:r>
            <a:r>
              <a:rPr lang="en-US" sz="1600" dirty="0"/>
              <a:t>id FROM users WHERE username=</a:t>
            </a:r>
            <a:r>
              <a:rPr lang="en-US" sz="1600" dirty="0" smtClean="0"/>
              <a:t>'</a:t>
            </a:r>
            <a:r>
              <a:rPr lang="en-US" sz="1600" dirty="0" err="1" smtClean="0"/>
              <a:t>JonSnow</a:t>
            </a:r>
            <a:r>
              <a:rPr lang="en-US" sz="1600" dirty="0" smtClean="0"/>
              <a:t>‘), </a:t>
            </a:r>
            <a:r>
              <a:rPr lang="en-US" sz="1600" dirty="0"/>
              <a:t>'Administrator'); --</a:t>
            </a:r>
            <a:endParaRPr lang="he-IL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19061" y="3689648"/>
            <a:ext cx="1107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********</a:t>
            </a:r>
            <a:endParaRPr lang="he-IL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995936" y="5184281"/>
            <a:ext cx="0" cy="288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1467" y="5224611"/>
            <a:ext cx="6986784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0070C0"/>
                </a:solidFill>
              </a:rPr>
              <a:t>SELECT</a:t>
            </a:r>
            <a:r>
              <a:rPr lang="en-US" sz="1600" dirty="0"/>
              <a:t> * </a:t>
            </a:r>
            <a:r>
              <a:rPr lang="en-US" sz="1600" dirty="0">
                <a:solidFill>
                  <a:srgbClr val="0070C0"/>
                </a:solidFill>
              </a:rPr>
              <a:t>FROM</a:t>
            </a:r>
            <a:r>
              <a:rPr lang="en-US" sz="1600" dirty="0"/>
              <a:t> Users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</a:t>
            </a:r>
            <a:r>
              <a:rPr lang="en-US" sz="1600" dirty="0"/>
              <a:t> username = </a:t>
            </a:r>
            <a:r>
              <a:rPr lang="en-US" sz="1600" dirty="0" smtClean="0"/>
              <a:t>‘</a:t>
            </a:r>
            <a:r>
              <a:rPr lang="en-US" sz="1600" dirty="0" err="1" smtClean="0">
                <a:solidFill>
                  <a:schemeClr val="accent5"/>
                </a:solidFill>
              </a:rPr>
              <a:t>JonSnow</a:t>
            </a:r>
            <a:r>
              <a:rPr lang="en-US" sz="1600" dirty="0" smtClean="0">
                <a:solidFill>
                  <a:schemeClr val="accent5"/>
                </a:solidFill>
              </a:rPr>
              <a:t>’; </a:t>
            </a:r>
            <a:r>
              <a:rPr lang="en-US" sz="1600" dirty="0">
                <a:solidFill>
                  <a:schemeClr val="accent2"/>
                </a:solidFill>
              </a:rPr>
              <a:t>INSERT INTO </a:t>
            </a:r>
            <a:r>
              <a:rPr lang="en-US" sz="1600" dirty="0" err="1">
                <a:solidFill>
                  <a:schemeClr val="accent5"/>
                </a:solidFill>
              </a:rPr>
              <a:t>group_membership</a:t>
            </a:r>
            <a:r>
              <a:rPr lang="en-US" sz="1600" dirty="0">
                <a:solidFill>
                  <a:schemeClr val="accent5"/>
                </a:solidFill>
              </a:rPr>
              <a:t> (</a:t>
            </a:r>
            <a:r>
              <a:rPr lang="en-US" sz="1600" dirty="0" err="1">
                <a:solidFill>
                  <a:schemeClr val="accent5"/>
                </a:solidFill>
              </a:rPr>
              <a:t>user_id</a:t>
            </a:r>
            <a:r>
              <a:rPr lang="en-US" sz="1600" dirty="0">
                <a:solidFill>
                  <a:schemeClr val="accent5"/>
                </a:solidFill>
              </a:rPr>
              <a:t>, group) 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VALUES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((SELECT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>
                <a:solidFill>
                  <a:schemeClr val="accent5"/>
                </a:solidFill>
              </a:rPr>
              <a:t>id </a:t>
            </a:r>
            <a:r>
              <a:rPr lang="en-US" sz="1600" dirty="0" smtClean="0">
                <a:solidFill>
                  <a:schemeClr val="accent2"/>
                </a:solidFill>
              </a:rPr>
              <a:t>FROM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>
                <a:solidFill>
                  <a:schemeClr val="accent5"/>
                </a:solidFill>
              </a:rPr>
              <a:t>users </a:t>
            </a:r>
            <a:r>
              <a:rPr lang="en-US" sz="1600" dirty="0">
                <a:solidFill>
                  <a:schemeClr val="accent2"/>
                </a:solidFill>
              </a:rPr>
              <a:t>WHERE</a:t>
            </a:r>
            <a:r>
              <a:rPr lang="en-US" sz="1600" dirty="0">
                <a:solidFill>
                  <a:schemeClr val="accent5"/>
                </a:solidFill>
              </a:rPr>
              <a:t> username=</a:t>
            </a:r>
            <a:r>
              <a:rPr lang="en-US" sz="1600" dirty="0" smtClean="0">
                <a:solidFill>
                  <a:schemeClr val="accent5"/>
                </a:solidFill>
              </a:rPr>
              <a:t>'</a:t>
            </a:r>
            <a:r>
              <a:rPr lang="en-US" sz="1600" dirty="0" err="1" smtClean="0">
                <a:solidFill>
                  <a:schemeClr val="accent5"/>
                </a:solidFill>
              </a:rPr>
              <a:t>JonSnow</a:t>
            </a:r>
            <a:r>
              <a:rPr lang="en-US" sz="1600" dirty="0" smtClean="0">
                <a:solidFill>
                  <a:schemeClr val="accent5"/>
                </a:solidFill>
              </a:rPr>
              <a:t>‘) ,'Administrator</a:t>
            </a:r>
            <a:r>
              <a:rPr lang="en-US" sz="1600" dirty="0">
                <a:solidFill>
                  <a:schemeClr val="accent5"/>
                </a:solidFill>
              </a:rPr>
              <a:t>’);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--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AND password = ‘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paswd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’;”</a:t>
            </a:r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5300" y="1957577"/>
            <a:ext cx="3388748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0070C0"/>
                </a:solidFill>
              </a:rPr>
              <a:t>SELECT</a:t>
            </a:r>
            <a:r>
              <a:rPr lang="en-US" sz="1600" dirty="0"/>
              <a:t> *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</a:t>
            </a:r>
            <a:r>
              <a:rPr lang="en-US" sz="1600" dirty="0"/>
              <a:t> Users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</a:t>
            </a:r>
            <a:r>
              <a:rPr lang="en-US" sz="1600" dirty="0"/>
              <a:t> username = ‘“ + username + </a:t>
            </a:r>
          </a:p>
          <a:p>
            <a:r>
              <a:rPr lang="en-US" sz="1600" dirty="0"/>
              <a:t>“’ </a:t>
            </a:r>
            <a:r>
              <a:rPr lang="en-US" sz="1600" dirty="0">
                <a:solidFill>
                  <a:schemeClr val="accent2"/>
                </a:solidFill>
              </a:rPr>
              <a:t>AND</a:t>
            </a:r>
            <a:r>
              <a:rPr lang="en-US" sz="1600" dirty="0"/>
              <a:t> password = ‘” + password + “’;”</a:t>
            </a:r>
            <a:endParaRPr lang="he-IL" sz="1600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013527" y="2327299"/>
            <a:ext cx="684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Alter data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website we show a product list and some details about them.</a:t>
            </a:r>
          </a:p>
          <a:p>
            <a:r>
              <a:rPr lang="en-US" dirty="0"/>
              <a:t>It is possible to filter the list by product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" y="2775421"/>
            <a:ext cx="8553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979177"/>
          </a:xfrm>
        </p:spPr>
        <p:txBody>
          <a:bodyPr>
            <a:normAutofit/>
          </a:bodyPr>
          <a:lstStyle/>
          <a:p>
            <a:r>
              <a:rPr lang="en-US" sz="1800" dirty="0"/>
              <a:t>Assumed filter query: “</a:t>
            </a:r>
            <a:r>
              <a:rPr lang="en-US" sz="1800" dirty="0">
                <a:solidFill>
                  <a:schemeClr val="accent2"/>
                </a:solidFill>
              </a:rPr>
              <a:t>SELECT</a:t>
            </a:r>
            <a:r>
              <a:rPr lang="en-US" sz="1800" dirty="0"/>
              <a:t> name, code, available, price, rating </a:t>
            </a:r>
            <a:r>
              <a:rPr lang="en-US" sz="1800" dirty="0">
                <a:solidFill>
                  <a:schemeClr val="accent2"/>
                </a:solidFill>
              </a:rPr>
              <a:t>FROM</a:t>
            </a:r>
            <a:r>
              <a:rPr lang="en-US" sz="1800" dirty="0"/>
              <a:t> Products </a:t>
            </a:r>
            <a:r>
              <a:rPr lang="en-US" sz="1800" dirty="0">
                <a:solidFill>
                  <a:schemeClr val="accent2"/>
                </a:solidFill>
              </a:rPr>
              <a:t>WHERE</a:t>
            </a:r>
            <a:r>
              <a:rPr lang="en-US" sz="1800" dirty="0"/>
              <a:t> name=‘” + filter + “’;”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Resulted query: “</a:t>
            </a:r>
            <a:r>
              <a:rPr lang="en-US" sz="1800" dirty="0">
                <a:solidFill>
                  <a:schemeClr val="accent2"/>
                </a:solidFill>
              </a:rPr>
              <a:t>SELECT</a:t>
            </a:r>
            <a:r>
              <a:rPr lang="en-US" sz="1800" dirty="0"/>
              <a:t> name, code, available, price, rating </a:t>
            </a:r>
            <a:r>
              <a:rPr lang="en-US" sz="1800" dirty="0">
                <a:solidFill>
                  <a:schemeClr val="accent2"/>
                </a:solidFill>
              </a:rPr>
              <a:t>FROM</a:t>
            </a:r>
            <a:r>
              <a:rPr lang="en-US" sz="1800" dirty="0"/>
              <a:t> Products </a:t>
            </a:r>
            <a:r>
              <a:rPr lang="en-US" sz="1800" dirty="0">
                <a:solidFill>
                  <a:schemeClr val="accent2"/>
                </a:solidFill>
              </a:rPr>
              <a:t>WHERE</a:t>
            </a:r>
            <a:r>
              <a:rPr lang="en-US" sz="1800" dirty="0"/>
              <a:t> name=‘</a:t>
            </a:r>
            <a:r>
              <a:rPr lang="en-US" sz="1800" dirty="0">
                <a:solidFill>
                  <a:schemeClr val="accent5"/>
                </a:solidFill>
              </a:rPr>
              <a:t>Whatever’  </a:t>
            </a:r>
            <a:r>
              <a:rPr lang="en-US" sz="1800" dirty="0">
                <a:solidFill>
                  <a:schemeClr val="accent2"/>
                </a:solidFill>
              </a:rPr>
              <a:t>UNION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SELECT</a:t>
            </a:r>
            <a:r>
              <a:rPr lang="en-US" sz="1800" dirty="0">
                <a:solidFill>
                  <a:schemeClr val="accent5"/>
                </a:solidFill>
              </a:rPr>
              <a:t> username, password, 0, 0, 0 </a:t>
            </a:r>
            <a:r>
              <a:rPr lang="en-US" sz="1800" dirty="0">
                <a:solidFill>
                  <a:schemeClr val="accent2"/>
                </a:solidFill>
              </a:rPr>
              <a:t>FROM</a:t>
            </a:r>
            <a:r>
              <a:rPr lang="en-US" sz="1800" dirty="0">
                <a:solidFill>
                  <a:schemeClr val="accent5"/>
                </a:solidFill>
              </a:rPr>
              <a:t> users </a:t>
            </a:r>
            <a:r>
              <a:rPr lang="en-US" sz="1800" dirty="0">
                <a:solidFill>
                  <a:schemeClr val="accent2"/>
                </a:solidFill>
              </a:rPr>
              <a:t>WHERE</a:t>
            </a:r>
            <a:r>
              <a:rPr lang="en-US" sz="1800" dirty="0">
                <a:solidFill>
                  <a:schemeClr val="accent5"/>
                </a:solidFill>
              </a:rPr>
              <a:t> ‘1’=‘1</a:t>
            </a:r>
            <a:r>
              <a:rPr lang="en-US" sz="1800" dirty="0"/>
              <a:t>’;”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5345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9242" y="2852936"/>
            <a:ext cx="696299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Whatever’  UNION SELECT username, password, 0, 0, 0 FROM users WHERE ‘1’=‘1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649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data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979177"/>
          </a:xfrm>
        </p:spPr>
        <p:txBody>
          <a:bodyPr>
            <a:normAutofit/>
          </a:bodyPr>
          <a:lstStyle/>
          <a:p>
            <a:r>
              <a:rPr lang="en-US" sz="1800" dirty="0"/>
              <a:t>Assumed filter query: “</a:t>
            </a:r>
            <a:r>
              <a:rPr lang="en-US" sz="1800" dirty="0">
                <a:solidFill>
                  <a:schemeClr val="accent2"/>
                </a:solidFill>
              </a:rPr>
              <a:t>SELECT</a:t>
            </a:r>
            <a:r>
              <a:rPr lang="en-US" sz="1800" dirty="0"/>
              <a:t> name, code, available, price, rating </a:t>
            </a:r>
            <a:r>
              <a:rPr lang="en-US" sz="1800" dirty="0">
                <a:solidFill>
                  <a:schemeClr val="accent2"/>
                </a:solidFill>
              </a:rPr>
              <a:t>FROM</a:t>
            </a:r>
            <a:r>
              <a:rPr lang="en-US" sz="1800" dirty="0"/>
              <a:t> Products </a:t>
            </a:r>
            <a:r>
              <a:rPr lang="en-US" sz="1800" dirty="0">
                <a:solidFill>
                  <a:schemeClr val="accent2"/>
                </a:solidFill>
              </a:rPr>
              <a:t>WHERE</a:t>
            </a:r>
            <a:r>
              <a:rPr lang="en-US" sz="1800" dirty="0"/>
              <a:t> name=‘” + filter + “’;”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Resulted query: “</a:t>
            </a:r>
            <a:r>
              <a:rPr lang="en-US" sz="1800" dirty="0">
                <a:solidFill>
                  <a:schemeClr val="accent2"/>
                </a:solidFill>
              </a:rPr>
              <a:t>SELECT</a:t>
            </a:r>
            <a:r>
              <a:rPr lang="en-US" sz="1800" dirty="0"/>
              <a:t> name, code, available, price, rating </a:t>
            </a:r>
            <a:r>
              <a:rPr lang="en-US" sz="1800" dirty="0">
                <a:solidFill>
                  <a:schemeClr val="accent2"/>
                </a:solidFill>
              </a:rPr>
              <a:t>FROM</a:t>
            </a:r>
            <a:r>
              <a:rPr lang="en-US" sz="1800" dirty="0"/>
              <a:t> Products </a:t>
            </a:r>
            <a:r>
              <a:rPr lang="en-US" sz="1800" dirty="0">
                <a:solidFill>
                  <a:schemeClr val="accent2"/>
                </a:solidFill>
              </a:rPr>
              <a:t>WHERE</a:t>
            </a:r>
            <a:r>
              <a:rPr lang="en-US" sz="1800" dirty="0"/>
              <a:t> name=‘</a:t>
            </a:r>
            <a:r>
              <a:rPr lang="en-US" sz="1800" dirty="0">
                <a:solidFill>
                  <a:schemeClr val="accent5"/>
                </a:solidFill>
              </a:rPr>
              <a:t>Whatever’;  </a:t>
            </a:r>
            <a:r>
              <a:rPr lang="en-US" sz="1800" dirty="0">
                <a:solidFill>
                  <a:schemeClr val="accent2"/>
                </a:solidFill>
              </a:rPr>
              <a:t>DROP TABLE </a:t>
            </a:r>
            <a:r>
              <a:rPr lang="en-US" sz="1800" dirty="0">
                <a:solidFill>
                  <a:schemeClr val="accent5"/>
                </a:solidFill>
              </a:rPr>
              <a:t>customers; --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’;</a:t>
            </a:r>
            <a:r>
              <a:rPr lang="en-US" sz="1800" dirty="0"/>
              <a:t>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53450" cy="321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9242" y="2852936"/>
            <a:ext cx="337483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Whatever’;  DROP TABLE customers; --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9424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5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xploits of a M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593" y="1725206"/>
            <a:ext cx="8187347" cy="251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00" y="4550230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Prevention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500" y="5727516"/>
            <a:ext cx="8193826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we prevent or block SQL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fld id="{A9CE6E70-4911-45FB-AAAA-168031483F5F}" type="slidenum">
              <a:rPr lang="en-US" smtClean="0"/>
              <a:pPr defTabSz="45720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of all – take measures against reconnaissance: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Move implementation (especially DB related) to back-end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Harden reverse engineering by obfuscation techniques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 not reveal errors to users – alert for an error with no further details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Reduce Attack Surface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Ensure that all excess database privileges are revoked and that only those routines that are intended for end-user access are exposed. </a:t>
            </a:r>
          </a:p>
          <a:p>
            <a:pPr algn="just"/>
            <a:r>
              <a:rPr lang="en-US" sz="2400" dirty="0"/>
              <a:t>Though this does not entirely eliminate SQL injection vulnerabilities, it mitigates the impact of the attacks.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 descr="Image result for attack su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86" y="3717032"/>
            <a:ext cx="4345621" cy="258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Avoid Dynamic SQL Queries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Dynamic SQL built with concatenated input values presents the easiest entry point for SQL injections. </a:t>
            </a:r>
          </a:p>
          <a:p>
            <a:pPr algn="just"/>
            <a:r>
              <a:rPr lang="en-US" sz="2800" dirty="0"/>
              <a:t>Avoid constructing dynamic SQL this way.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14" name="Picture 2" descr="Image result for dyna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82" y="4077072"/>
            <a:ext cx="4195518" cy="21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Use Bind Arguments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Parameterize queries by using bind arguments. </a:t>
            </a:r>
          </a:p>
          <a:p>
            <a:pPr algn="just"/>
            <a:r>
              <a:rPr lang="en-US" sz="2800" dirty="0"/>
              <a:t>Bind arguments reduce the possibility of SQL injections and enhance performance.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Examples for many different programming languages:</a:t>
            </a:r>
            <a:endParaRPr lang="en-US" dirty="0">
              <a:hlinkClick r:id="rId2"/>
            </a:endParaRPr>
          </a:p>
          <a:p>
            <a:pPr algn="just"/>
            <a:r>
              <a:rPr lang="en-US" dirty="0">
                <a:hlinkClick r:id="rId2"/>
              </a:rPr>
              <a:t>http://bobby-tables.com/</a:t>
            </a:r>
            <a:endParaRPr lang="en-US" dirty="0"/>
          </a:p>
          <a:p>
            <a:pPr algn="just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A9CE6E70-4911-45FB-AAAA-168031483F5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90" name="Picture 2" descr="Image result for b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04914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50701" y="5249132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158" y="4879800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2960" y="2344247"/>
            <a:ext cx="166584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gets(b</a:t>
            </a:r>
            <a:r>
              <a:rPr lang="en-US" b="1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Sanitize Input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If all of the above is impossible or in addition – check input for attacker’s possible inputs.</a:t>
            </a:r>
          </a:p>
          <a:p>
            <a:pPr algn="just"/>
            <a:r>
              <a:rPr lang="en-US" sz="2400" dirty="0"/>
              <a:t>Though this will not block all attacks, it will make the attacks harder to perform, yet sophisticated attackers will eventually find their way in.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000" dirty="0"/>
              <a:t>Check for occurrences of 1=1 or in general something=something.</a:t>
            </a:r>
          </a:p>
          <a:p>
            <a:pPr lvl="1"/>
            <a:r>
              <a:rPr lang="en-US" sz="2000" dirty="0"/>
              <a:t>Sophisticated attacker will perform: 2=1+1.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Website/Application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Many engines exist for testing websites and application for SQL injection vulnerabilities:</a:t>
            </a:r>
          </a:p>
          <a:p>
            <a:pPr lvl="1" algn="just"/>
            <a:r>
              <a:rPr lang="en-US" sz="2200" dirty="0" err="1"/>
              <a:t>Checkmarx</a:t>
            </a:r>
            <a:endParaRPr lang="en-US" sz="2200" dirty="0"/>
          </a:p>
          <a:p>
            <a:pPr lvl="1" algn="just"/>
            <a:r>
              <a:rPr lang="en-US" sz="2200" dirty="0" err="1" smtClean="0"/>
              <a:t>Qualys</a:t>
            </a:r>
            <a:endParaRPr lang="en-US" sz="2200" dirty="0"/>
          </a:p>
          <a:p>
            <a:pPr lvl="1" algn="just"/>
            <a:r>
              <a:rPr lang="en-US" sz="2200" dirty="0" err="1" smtClean="0"/>
              <a:t>Acunetix</a:t>
            </a:r>
            <a:endParaRPr lang="en-US" sz="2200" dirty="0"/>
          </a:p>
          <a:p>
            <a:pPr lvl="1" algn="just"/>
            <a:r>
              <a:rPr lang="en-US" sz="2200" dirty="0"/>
              <a:t>Etc.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4338" name="Picture 2" descr="Acuneti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0" y="335699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user-assets-unbounce-com.s3.amazonaws.com/56cfcefa-691e-11e1-97bd-12313e003132/bd760092-596b-11e6-89f5-0242ac8b6383/logo.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84" y="2547225"/>
            <a:ext cx="19716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qualy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17" y="2922438"/>
            <a:ext cx="445443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023480" y="4559786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60" y="2344247"/>
            <a:ext cx="166584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b="1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dirty="0"/>
              <a:t> </a:t>
            </a:r>
            <a:r>
              <a:rPr lang="en-US" dirty="0" smtClean="0"/>
              <a:t>     gets(b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463012" y="455978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761335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b[64]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960" y="2344247"/>
            <a:ext cx="1693092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char[] b[64];</a:t>
            </a:r>
          </a:p>
          <a:p>
            <a:r>
              <a:rPr lang="en-US" dirty="0"/>
              <a:t> </a:t>
            </a:r>
            <a:r>
              <a:rPr lang="en-US" dirty="0" smtClean="0"/>
              <a:t>     gets(b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166584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gets(b</a:t>
            </a:r>
            <a:r>
              <a:rPr lang="en-US" b="1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000696" y="3166459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166459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b[64]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4048" y="3635365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4048" y="33114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" y="2344247"/>
            <a:ext cx="166584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func1() {</a:t>
            </a:r>
          </a:p>
          <a:p>
            <a:r>
              <a:rPr lang="en-US" b="1" dirty="0"/>
              <a:t>      </a:t>
            </a:r>
            <a:r>
              <a:rPr lang="en-US" dirty="0"/>
              <a:t>char[] b[64];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gets(b</a:t>
            </a:r>
            <a:r>
              <a:rPr lang="en-US" b="1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82" y="5287282"/>
            <a:ext cx="97552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Low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5004053" y="2405335"/>
            <a:ext cx="2016224" cy="302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7" y="2262272"/>
            <a:ext cx="100335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High </a:t>
            </a:r>
            <a:r>
              <a:rPr lang="en-US" sz="1200" dirty="0"/>
              <a:t>Address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4000696" y="3166459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EBP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463012" y="3166459"/>
            <a:ext cx="519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ESP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" y="3764051"/>
            <a:ext cx="2581861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    // Start of application</a:t>
            </a:r>
          </a:p>
          <a:p>
            <a:r>
              <a:rPr lang="en-US" b="1" dirty="0"/>
              <a:t>      </a:t>
            </a:r>
            <a:r>
              <a:rPr lang="en-US" dirty="0"/>
              <a:t>func1();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5085184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Return Address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476517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Old EBP</a:t>
            </a:r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3963261"/>
            <a:ext cx="2016224" cy="80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4048" y="3635365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4048" y="3311410"/>
            <a:ext cx="2016224" cy="32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/>
          <a:lstStyle/>
          <a:p>
            <a:pPr algn="ctr"/>
            <a:endParaRPr lang="he-IL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2409" y="3306898"/>
            <a:ext cx="2092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bbbbbbbbbbbbbbbbbbbbbbbbbbbbbbbbbbbbbbbbbbbbbbbbbbbbbbbbbbbbbbbbbbbbbbbbbbb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758952"/>
            <a:ext cx="9180512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Computer &amp;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2961" y="4455621"/>
            <a:ext cx="7543800" cy="1143000"/>
          </a:xfrm>
        </p:spPr>
        <p:txBody>
          <a:bodyPr/>
          <a:lstStyle/>
          <a:p>
            <a:pPr algn="ctr"/>
            <a:r>
              <a:rPr lang="en-US" dirty="0"/>
              <a:t>Practical session no. 9</a:t>
            </a:r>
          </a:p>
          <a:p>
            <a:pPr algn="ctr"/>
            <a:r>
              <a:rPr lang="en-US" dirty="0"/>
              <a:t>SQL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 Recap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SQL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Prevention and </a:t>
            </a:r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38639</TotalTime>
  <Words>1209</Words>
  <Application>Microsoft Office PowerPoint</Application>
  <PresentationFormat>On-screen Show (4:3)</PresentationFormat>
  <Paragraphs>310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Times New Roman</vt:lpstr>
      <vt:lpstr>Wingdings</vt:lpstr>
      <vt:lpstr>Theme1</vt:lpstr>
      <vt:lpstr>Office Theme</vt:lpstr>
      <vt:lpstr>Retrospect</vt:lpstr>
      <vt:lpstr>Practice Question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Computer &amp; Information Security</vt:lpstr>
      <vt:lpstr>Agenda</vt:lpstr>
      <vt:lpstr>SQL Recap</vt:lpstr>
      <vt:lpstr>SQL Recap</vt:lpstr>
      <vt:lpstr>SQL Syntax Recap</vt:lpstr>
      <vt:lpstr>SQL Syntax Recap</vt:lpstr>
      <vt:lpstr>SQL Syntax Recap</vt:lpstr>
      <vt:lpstr>SQL Syntax Recap</vt:lpstr>
      <vt:lpstr>SQL Injection</vt:lpstr>
      <vt:lpstr>SQL Injection - Objectives</vt:lpstr>
      <vt:lpstr>Reconnaissance</vt:lpstr>
      <vt:lpstr>SQL Injection - Vulnerability</vt:lpstr>
      <vt:lpstr>Control Application Behavior</vt:lpstr>
      <vt:lpstr>Control Application Behavior</vt:lpstr>
      <vt:lpstr>Access and Alter data </vt:lpstr>
      <vt:lpstr>Access data </vt:lpstr>
      <vt:lpstr>Alter data </vt:lpstr>
      <vt:lpstr>Prevention</vt:lpstr>
      <vt:lpstr>Obfuscation</vt:lpstr>
      <vt:lpstr>Reduce Attack Surface</vt:lpstr>
      <vt:lpstr>Avoid Dynamic SQL Queries</vt:lpstr>
      <vt:lpstr>Use Bind Arguments</vt:lpstr>
      <vt:lpstr>Filter and Sanitize Input</vt:lpstr>
      <vt:lpstr>Test your Website/Application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</dc:title>
  <dc:creator>Eitan Menahem</dc:creator>
  <cp:lastModifiedBy>Administrator</cp:lastModifiedBy>
  <cp:revision>655</cp:revision>
  <dcterms:created xsi:type="dcterms:W3CDTF">2009-05-03T10:46:20Z</dcterms:created>
  <dcterms:modified xsi:type="dcterms:W3CDTF">2019-05-28T07:00:53Z</dcterms:modified>
</cp:coreProperties>
</file>