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790" r:id="rId3"/>
  </p:sldMasterIdLst>
  <p:notesMasterIdLst>
    <p:notesMasterId r:id="rId24"/>
  </p:notesMasterIdLst>
  <p:sldIdLst>
    <p:sldId id="365" r:id="rId4"/>
    <p:sldId id="429" r:id="rId5"/>
    <p:sldId id="453" r:id="rId6"/>
    <p:sldId id="500" r:id="rId7"/>
    <p:sldId id="501" r:id="rId8"/>
    <p:sldId id="502" r:id="rId9"/>
    <p:sldId id="505" r:id="rId10"/>
    <p:sldId id="454" r:id="rId11"/>
    <p:sldId id="510" r:id="rId12"/>
    <p:sldId id="506" r:id="rId13"/>
    <p:sldId id="511" r:id="rId14"/>
    <p:sldId id="507" r:id="rId15"/>
    <p:sldId id="512" r:id="rId16"/>
    <p:sldId id="477" r:id="rId17"/>
    <p:sldId id="508" r:id="rId18"/>
    <p:sldId id="513" r:id="rId19"/>
    <p:sldId id="509" r:id="rId20"/>
    <p:sldId id="514" r:id="rId21"/>
    <p:sldId id="504" r:id="rId22"/>
    <p:sldId id="51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68CE84-9D4C-45AE-974F-61BD46C8A7F7}">
          <p14:sldIdLst>
            <p14:sldId id="365"/>
            <p14:sldId id="429"/>
            <p14:sldId id="453"/>
            <p14:sldId id="500"/>
            <p14:sldId id="501"/>
            <p14:sldId id="502"/>
            <p14:sldId id="505"/>
            <p14:sldId id="454"/>
            <p14:sldId id="510"/>
            <p14:sldId id="506"/>
            <p14:sldId id="511"/>
            <p14:sldId id="507"/>
            <p14:sldId id="512"/>
            <p14:sldId id="477"/>
            <p14:sldId id="508"/>
            <p14:sldId id="513"/>
            <p14:sldId id="509"/>
            <p14:sldId id="514"/>
            <p14:sldId id="504"/>
            <p14:sldId id="5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84" autoAdjust="0"/>
    <p:restoredTop sz="93370" autoAdjust="0"/>
  </p:normalViewPr>
  <p:slideViewPr>
    <p:cSldViewPr>
      <p:cViewPr varScale="1">
        <p:scale>
          <a:sx n="64" d="100"/>
          <a:sy n="64" d="100"/>
        </p:scale>
        <p:origin x="104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8948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6BE65-F92F-4BE5-A8E1-4AFC0B41BC81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6E04E-1471-464D-98BE-17EF296557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45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Times New Roman" pitchFamily="18" charset="0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Times New Roman" pitchFamily="18" charset="0"/>
                <a:cs typeface="+mn-cs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</p:grpSp>
      </p:grpSp>
      <p:sp>
        <p:nvSpPr>
          <p:cNvPr id="1230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30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39AD20C-54B0-486F-9AE8-C6292E12760A}" type="datetime1">
              <a:rPr lang="en-US" smtClean="0"/>
              <a:pPr/>
              <a:t>6/4/2019</a:t>
            </a:fld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D35B1-6FDD-4FBD-BBF4-C52B90CFCD8B}" type="datetime1">
              <a:rPr lang="en-US" smtClean="0"/>
              <a:pPr/>
              <a:t>6/4/2019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83FAFD-1355-4F3C-A388-B098EC4DCF4E}" type="datetime1">
              <a:rPr lang="en-US" smtClean="0"/>
              <a:pPr/>
              <a:t>6/4/2019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82C20C-8A65-4358-BBC9-F51064F91470}" type="datetime1">
              <a:rPr lang="en-US" smtClean="0"/>
              <a:pPr/>
              <a:t>6/4/2019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9A390-222A-4E6C-9D66-268CBF824735}" type="datetime1">
              <a:rPr lang="en-US" smtClean="0"/>
              <a:pPr/>
              <a:t>6/4/2019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26E07-6473-4107-95CF-24AA8BCB1D6E}" type="datetime1">
              <a:rPr lang="en-US" smtClean="0"/>
              <a:pPr/>
              <a:t>6/4/2019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9D0718-51EE-4245-9C6D-A1310934DB78}" type="datetime1">
              <a:rPr lang="en-US" smtClean="0"/>
              <a:pPr/>
              <a:t>6/4/2019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9B6A3-7530-42E7-A45B-7F4CF2ED57DA}" type="datetime1">
              <a:rPr lang="en-US" smtClean="0"/>
              <a:pPr>
                <a:defRPr/>
              </a:pPr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FD31E-E2DC-4715-8414-4E62F979D1A5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E9E33-0FAA-4E3C-BBF3-5F5CFAC4FC1E}" type="datetime1">
              <a:rPr lang="en-US" smtClean="0"/>
              <a:pPr>
                <a:defRPr/>
              </a:pPr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8E9AB-59A9-4864-88CB-569242144ED8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E5A87-7A42-43FC-A0F5-0C6996F6D05B}" type="datetime1">
              <a:rPr lang="en-US" smtClean="0"/>
              <a:pPr>
                <a:defRPr/>
              </a:pPr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7E4C9-E7D8-4424-AB7E-631150682DA2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E29E1-0726-4F71-A939-C2C16BFE3539}" type="datetime1">
              <a:rPr lang="en-US" smtClean="0"/>
              <a:pPr>
                <a:defRPr/>
              </a:pPr>
              <a:t>6/4/2019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89B49-04E7-42A6-BC40-AD587124DA09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949193-AFB6-4D43-90C0-E0E35420D047}" type="datetime1">
              <a:rPr lang="en-US" smtClean="0"/>
              <a:pPr/>
              <a:t>6/4/2019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CD66E-B4D8-4F4F-8928-16D6824CD5D4}" type="datetime1">
              <a:rPr lang="en-US" smtClean="0"/>
              <a:pPr>
                <a:defRPr/>
              </a:pPr>
              <a:t>6/4/2019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80182-4646-4CAC-83C4-C1158A73A186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BB1C7-D47C-412D-B600-0BD4A882CA13}" type="datetime1">
              <a:rPr lang="en-US" smtClean="0"/>
              <a:pPr>
                <a:defRPr/>
              </a:pPr>
              <a:t>6/4/2019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8E2FA-17B2-490B-B0D4-0719FCF9268B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72E2B-6D04-45DC-B26A-0E3CEA4AD503}" type="datetime1">
              <a:rPr lang="en-US" smtClean="0"/>
              <a:pPr>
                <a:defRPr/>
              </a:pPr>
              <a:t>6/4/2019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0BD47-6BDF-483F-BD0C-29F5CC267F43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2C20E-17D2-4E4E-A64C-FF303BDD8477}" type="datetime1">
              <a:rPr lang="en-US" smtClean="0"/>
              <a:pPr>
                <a:defRPr/>
              </a:pPr>
              <a:t>6/4/2019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091F2-5305-422F-918B-2043A61EA502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D8242-E2B9-482B-9CCC-9A3E6458615B}" type="datetime1">
              <a:rPr lang="en-US" smtClean="0"/>
              <a:pPr>
                <a:defRPr/>
              </a:pPr>
              <a:t>6/4/2019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EDB9A-F997-44DB-B19A-10255C6E4632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B53AD-45F5-4C5A-965D-37FCEAEE96D5}" type="datetime1">
              <a:rPr lang="en-US" smtClean="0"/>
              <a:pPr>
                <a:defRPr/>
              </a:pPr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94307-07CA-4F96-B18B-5888F05CCF54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1D836-E0FC-45A8-BA49-BB4BE8B9429A}" type="datetime1">
              <a:rPr lang="en-US" smtClean="0"/>
              <a:pPr>
                <a:defRPr/>
              </a:pPr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28892-9E74-445E-86BA-21A73A994197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CFE6-5BD6-4D2B-AECC-00E1B692012C}" type="datetime1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5043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01C8-9A55-4679-B021-33BE88BDF22D}" type="datetime1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521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9061-7249-4D63-812F-5F788127445D}" type="datetime1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79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CEC389-E18C-4602-915B-F024BDB61761}" type="datetime1">
              <a:rPr lang="en-US" smtClean="0"/>
              <a:pPr/>
              <a:t>6/4/2019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EE7D-F7F7-498D-B182-7A76B66C26D6}" type="datetime1">
              <a:rPr lang="en-US" smtClean="0"/>
              <a:pPr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582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885C-FBC2-4A26-81FC-F31C49622F05}" type="datetime1">
              <a:rPr lang="en-US" smtClean="0"/>
              <a:pPr/>
              <a:t>6/4/2019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791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AEE0-D1E8-4076-93EC-9A9275493DA5}" type="datetime1">
              <a:rPr lang="en-US" smtClean="0"/>
              <a:pPr/>
              <a:t>6/4/2019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247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FB82-4103-4CD4-A503-ABCD7F8A6DDA}" type="datetime1">
              <a:rPr lang="en-US" smtClean="0"/>
              <a:pPr/>
              <a:t>6/4/2019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172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578D634-C1D7-47D7-BD0E-1078EC7D1116}" type="datetime1">
              <a:rPr lang="en-US" smtClean="0"/>
              <a:pPr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729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4E73-F550-4F43-86B3-0A0AC5300135}" type="datetime1">
              <a:rPr lang="en-US" smtClean="0"/>
              <a:pPr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713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16F1-E104-4C5F-AF59-DE2AAE251106}" type="datetime1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677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6289B-3845-4789-8EDF-CDDEB9AD0D4B}" type="datetime1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1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BD0EC9-00AD-4B82-8971-D4A7771905BD}" type="datetime1">
              <a:rPr lang="en-US" smtClean="0"/>
              <a:pPr/>
              <a:t>6/4/2019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F0624B-7102-4AAC-8A08-69A65156A3FA}" type="datetime1">
              <a:rPr lang="en-US" smtClean="0"/>
              <a:pPr/>
              <a:t>6/4/2019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20F2FF-88A2-40BF-9652-DC6EC6BC3102}" type="datetime1">
              <a:rPr lang="en-US" smtClean="0"/>
              <a:pPr/>
              <a:t>6/4/2019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88F4BE-BD6A-4ED2-A474-EE11E0B1D80B}" type="datetime1">
              <a:rPr lang="en-US" smtClean="0"/>
              <a:pPr/>
              <a:t>6/4/2019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BA7F3D-F011-42B2-A578-DF3AB333D013}" type="datetime1">
              <a:rPr lang="en-US" smtClean="0"/>
              <a:pPr/>
              <a:t>6/4/2019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4396E-35C8-4B42-AA0D-728E85F3A83E}" type="datetime1">
              <a:rPr lang="en-US" smtClean="0"/>
              <a:pPr/>
              <a:t>6/4/2019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>
              <a:defRPr sz="1200">
                <a:latin typeface="Arial Black" pitchFamily="34" charset="0"/>
              </a:defRPr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Times New Roman" pitchFamily="18" charset="0"/>
                <a:cs typeface="+mn-cs"/>
              </a:endParaRPr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Times New Roman" pitchFamily="18" charset="0"/>
                <a:cs typeface="+mn-cs"/>
              </a:endParaRPr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hlink"/>
                </a:solidFill>
                <a:latin typeface="+mn-lt"/>
                <a:cs typeface="+mn-cs"/>
              </a:endParaRPr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hlink"/>
                </a:solidFill>
                <a:latin typeface="+mn-lt"/>
                <a:cs typeface="+mn-cs"/>
              </a:endParaRPr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2"/>
                </a:solidFill>
                <a:latin typeface="+mn-lt"/>
                <a:cs typeface="+mn-cs"/>
              </a:endParaRPr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hlink"/>
                </a:solidFill>
                <a:latin typeface="+mn-lt"/>
                <a:cs typeface="+mn-cs"/>
              </a:endParaRPr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Times New Roman" pitchFamily="18" charset="0"/>
                <a:cs typeface="+mn-cs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2"/>
                </a:solidFill>
                <a:latin typeface="+mn-lt"/>
                <a:cs typeface="+mn-cs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2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28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fld id="{77D7130B-B41A-48D2-86AE-655B1B12C669}" type="datetime1">
              <a:rPr lang="en-US" smtClean="0"/>
              <a:pPr/>
              <a:t>6/4/2019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4742A55-EFF8-4F8A-85D8-5EAC2DF71DE9}" type="datetime1">
              <a:rPr lang="en-US" smtClean="0"/>
              <a:pPr>
                <a:defRPr/>
              </a:pPr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FF16AF-60B7-4C8A-B0A0-97304EDDD802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D7130B-B41A-48D2-86AE-655B1B12C669}" type="datetime1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08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w-snap.info/articles/js-examples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www.google.co.il/search?noj=1&amp;q=%3cscript%3ealert(%22XSS%22);%3c/script%3e&amp;oq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unnycats.com/images/cat1.jp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5.jpeg"/><Relationship Id="rId4" Type="http://schemas.openxmlformats.org/officeDocument/2006/relationships/hyperlink" Target="http://www.myshop.com/?ItemId=22&amp;Action=buy&amp;Amount=4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?ItemId=22&amp;Action=buy&amp;Amount=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Relationship Id="rId4" Type="http://schemas.openxmlformats.org/officeDocument/2006/relationships/hyperlink" Target="http://www.funnycats.com/images/cat1.jp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6512" y="758952"/>
            <a:ext cx="9180512" cy="356616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Computer &amp; Information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22961" y="4455621"/>
            <a:ext cx="7543800" cy="1143000"/>
          </a:xfrm>
        </p:spPr>
        <p:txBody>
          <a:bodyPr/>
          <a:lstStyle/>
          <a:p>
            <a:pPr algn="ctr"/>
            <a:r>
              <a:rPr lang="en-US" dirty="0"/>
              <a:t>Practical session no. </a:t>
            </a:r>
            <a:r>
              <a:rPr lang="en-US" smtClean="0"/>
              <a:t>10</a:t>
            </a:r>
            <a:endParaRPr lang="en-US" dirty="0"/>
          </a:p>
          <a:p>
            <a:pPr algn="ctr"/>
            <a:r>
              <a:rPr lang="en-US" dirty="0"/>
              <a:t>Web Application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1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XSS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Stored attacks are those where the injected script is permanently stored on the </a:t>
            </a:r>
            <a:r>
              <a:rPr lang="en-US" dirty="0">
                <a:effectLst>
                  <a:glow rad="50800">
                    <a:srgbClr val="92D050">
                      <a:alpha val="60000"/>
                    </a:srgbClr>
                  </a:glow>
                </a:effectLst>
              </a:rPr>
              <a:t>target servers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</a:t>
            </a:r>
            <a:r>
              <a:rPr lang="en-US" dirty="0">
                <a:effectLst>
                  <a:glow rad="50800">
                    <a:srgbClr val="00B0F0">
                      <a:alpha val="60000"/>
                    </a:srgbClr>
                  </a:glow>
                </a:effectLst>
              </a:rPr>
              <a:t>victim</a:t>
            </a:r>
            <a:r>
              <a:rPr lang="en-US" dirty="0"/>
              <a:t> then retrieves the malicious script from the server when it requests the stored information.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4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61" y="1916832"/>
            <a:ext cx="7915275" cy="4152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XSS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6796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JS Malicious code examples: </a:t>
            </a:r>
            <a:r>
              <a:rPr lang="en-US" dirty="0">
                <a:hlinkClick r:id="rId3"/>
              </a:rPr>
              <a:t>https://aw-snap.info/articles/js-examples.php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62697" y="2127415"/>
            <a:ext cx="2954656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900" dirty="0"/>
              <a:t>הודלף: פתרון מבחן "אבטחת מחשבים ורשתות תקשורת" </a:t>
            </a:r>
            <a:r>
              <a:rPr lang="en-US" sz="900" dirty="0" smtClean="0"/>
              <a:t>2019</a:t>
            </a:r>
            <a:endParaRPr lang="he-IL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068960"/>
            <a:ext cx="273235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&lt;script&gt;</a:t>
            </a:r>
          </a:p>
          <a:p>
            <a:r>
              <a:rPr lang="en-US" dirty="0"/>
              <a:t>	alert</a:t>
            </a:r>
            <a:r>
              <a:rPr lang="en-US" dirty="0" smtClean="0"/>
              <a:t>(“</a:t>
            </a:r>
            <a:r>
              <a:rPr lang="en-US" dirty="0" err="1" smtClean="0"/>
              <a:t>Bazinga</a:t>
            </a:r>
            <a:r>
              <a:rPr lang="en-US" dirty="0" smtClean="0"/>
              <a:t>!”);</a:t>
            </a:r>
            <a:endParaRPr lang="en-US" dirty="0"/>
          </a:p>
          <a:p>
            <a:r>
              <a:rPr lang="en-US" dirty="0"/>
              <a:t>&lt;/script&gt;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608" r="900" b="3992"/>
          <a:stretch/>
        </p:blipFill>
        <p:spPr>
          <a:xfrm>
            <a:off x="2483768" y="4048381"/>
            <a:ext cx="4104456" cy="12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1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Reflected XSS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Injected script is reflected off the </a:t>
            </a:r>
            <a:r>
              <a:rPr lang="en-US" dirty="0">
                <a:effectLst>
                  <a:glow rad="50800">
                    <a:srgbClr val="92D050">
                      <a:alpha val="60000"/>
                    </a:srgbClr>
                  </a:glow>
                </a:effectLst>
              </a:rPr>
              <a:t>web server</a:t>
            </a:r>
            <a:r>
              <a:rPr lang="en-US" dirty="0"/>
              <a:t> (e.g. error message, search result).</a:t>
            </a:r>
          </a:p>
          <a:p>
            <a:pPr algn="just"/>
            <a:r>
              <a:rPr lang="en-US" dirty="0"/>
              <a:t>Reflected attacks are delivered to </a:t>
            </a:r>
            <a:r>
              <a:rPr lang="en-US" dirty="0">
                <a:effectLst>
                  <a:glow rad="50800">
                    <a:srgbClr val="00B0F0">
                      <a:alpha val="60000"/>
                    </a:srgbClr>
                  </a:glow>
                </a:effectLst>
              </a:rPr>
              <a:t>victims</a:t>
            </a:r>
            <a:r>
              <a:rPr lang="en-US" dirty="0"/>
              <a:t> via another route, such as in an e-mail message, or on some other web site.</a:t>
            </a:r>
          </a:p>
          <a:p>
            <a:pPr algn="just"/>
            <a:r>
              <a:rPr lang="en-US" dirty="0"/>
              <a:t>When a </a:t>
            </a:r>
            <a:r>
              <a:rPr lang="en-US" dirty="0">
                <a:effectLst>
                  <a:glow rad="50800">
                    <a:srgbClr val="00B0F0">
                      <a:alpha val="60000"/>
                    </a:srgbClr>
                  </a:glow>
                </a:effectLst>
              </a:rPr>
              <a:t>user</a:t>
            </a:r>
            <a:r>
              <a:rPr lang="en-US" dirty="0"/>
              <a:t> is tricked into clicking on a malicious link, the injected code travels to the vulnerable web site, which reflects the attack back to the user’s browser.</a:t>
            </a:r>
          </a:p>
          <a:p>
            <a:pPr algn="just"/>
            <a:r>
              <a:rPr lang="en-US" dirty="0"/>
              <a:t>The browser then executes the code because it came from a "trusted" server.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tored XSS exa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56513" y="1854819"/>
            <a:ext cx="5098562" cy="314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8" y="516836"/>
            <a:ext cx="2313633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Reflected XSS</a:t>
            </a:r>
            <a:endParaRPr lang="he-IL" sz="36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278" y="2653801"/>
            <a:ext cx="2313633" cy="333551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Example</a:t>
            </a:r>
            <a:endParaRPr lang="he-IL" sz="15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>
            <a:normAutofit/>
          </a:bodyPr>
          <a:lstStyle/>
          <a:p>
            <a:fld id="{A9CE6E70-4911-45FB-AAAA-168031483F5F}" type="slidenum">
              <a:rPr lang="en-US">
                <a:solidFill>
                  <a:schemeClr val="tx2"/>
                </a:solidFill>
              </a:rPr>
              <a:pPr/>
              <a:t>13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88" y="5047844"/>
            <a:ext cx="7419975" cy="514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0518" y="6043220"/>
            <a:ext cx="6466835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 smtClean="0">
                <a:hlinkClick r:id="rId4"/>
              </a:rPr>
              <a:t>https://www.google.co.il/search?noj=1&amp;q=%3Cscript%3Ealert%28%22XSS%22%29%3B%3C%2Fscript%3E&amp;oq</a:t>
            </a:r>
            <a:endParaRPr lang="he-IL" sz="500" dirty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4683936" y="5562194"/>
            <a:ext cx="15440" cy="48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35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 Site Request Forgery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0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glow rad="50800">
              <a:srgbClr val="FF0000">
                <a:alpha val="60000"/>
              </a:srgbClr>
            </a:glow>
          </a:effectLst>
        </p:spPr>
        <p:txBody>
          <a:bodyPr>
            <a:normAutofit/>
          </a:bodyPr>
          <a:lstStyle/>
          <a:p>
            <a:pPr algn="just"/>
            <a:r>
              <a:rPr lang="en-US" dirty="0"/>
              <a:t>Forces the </a:t>
            </a:r>
            <a:r>
              <a:rPr lang="en-US" dirty="0">
                <a:effectLst>
                  <a:glow rad="50800">
                    <a:schemeClr val="accent1">
                      <a:alpha val="60000"/>
                    </a:schemeClr>
                  </a:glow>
                </a:effectLst>
              </a:rPr>
              <a:t>end user </a:t>
            </a:r>
            <a:r>
              <a:rPr lang="en-US" dirty="0"/>
              <a:t>to execute unwanted actions on a </a:t>
            </a:r>
            <a:r>
              <a:rPr lang="en-US" dirty="0">
                <a:effectLst>
                  <a:glow rad="50800">
                    <a:srgbClr val="92D050">
                      <a:alpha val="60000"/>
                    </a:srgbClr>
                  </a:glow>
                </a:effectLst>
              </a:rPr>
              <a:t>web application</a:t>
            </a:r>
            <a:r>
              <a:rPr lang="en-US" dirty="0"/>
              <a:t> in which they're </a:t>
            </a:r>
            <a:r>
              <a:rPr lang="en-US" u="sng" dirty="0"/>
              <a:t>currently authenticated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CSRF attacks specifically target state-changing requests, not theft of data, since the </a:t>
            </a:r>
            <a:r>
              <a:rPr lang="en-US" dirty="0">
                <a:effectLst>
                  <a:glow rad="50800">
                    <a:srgbClr val="FF0000">
                      <a:alpha val="60000"/>
                    </a:srgbClr>
                  </a:glow>
                </a:effectLst>
              </a:rPr>
              <a:t>attacker</a:t>
            </a:r>
            <a:r>
              <a:rPr lang="en-US" dirty="0"/>
              <a:t> has no way to see the response to the forged request.</a:t>
            </a:r>
          </a:p>
          <a:p>
            <a:pPr algn="just"/>
            <a:r>
              <a:rPr lang="en-US" dirty="0"/>
              <a:t>With a little help of social engineering, an attacker may trick the users of a web application into executing actions of the </a:t>
            </a:r>
            <a:r>
              <a:rPr lang="en-US" dirty="0">
                <a:effectLst>
                  <a:glow rad="50800">
                    <a:srgbClr val="FF0000">
                      <a:alpha val="60000"/>
                    </a:srgbClr>
                  </a:glow>
                </a:effectLst>
              </a:rPr>
              <a:t>attacker's</a:t>
            </a:r>
            <a:r>
              <a:rPr lang="en-US" dirty="0"/>
              <a:t> choosing.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61" y="1916832"/>
            <a:ext cx="7915275" cy="4152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679610"/>
          </a:xfrm>
        </p:spPr>
        <p:txBody>
          <a:bodyPr>
            <a:normAutofit/>
          </a:bodyPr>
          <a:lstStyle/>
          <a:p>
            <a:r>
              <a:rPr lang="en-US" dirty="0"/>
              <a:t>Example: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78399" y="2132856"/>
            <a:ext cx="2986716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900" dirty="0"/>
              <a:t>הודלף: צילום מבחן "אבטחת מחשבים ורשתות תקשורת</a:t>
            </a:r>
            <a:r>
              <a:rPr lang="he-IL" sz="900" dirty="0" smtClean="0"/>
              <a:t>"</a:t>
            </a:r>
            <a:r>
              <a:rPr lang="en-US" sz="900" dirty="0" smtClean="0"/>
              <a:t> </a:t>
            </a:r>
            <a:r>
              <a:rPr lang="he-IL" sz="900" dirty="0" smtClean="0"/>
              <a:t> 2019</a:t>
            </a:r>
            <a:endParaRPr lang="he-IL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068960"/>
            <a:ext cx="6648871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Picture of the upcoming test in Information Security (</a:t>
            </a:r>
            <a:r>
              <a:rPr lang="en-US" dirty="0" smtClean="0"/>
              <a:t>2019):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src=</a:t>
            </a:r>
            <a:r>
              <a:rPr lang="en-US" dirty="0">
                <a:hlinkClick r:id="rId3"/>
              </a:rPr>
              <a:t>“</a:t>
            </a:r>
            <a:r>
              <a:rPr lang="en-US" dirty="0" smtClean="0">
                <a:hlinkClick r:id="rId3"/>
              </a:rPr>
              <a:t>InformationSecurity2019_Page1.jpg</a:t>
            </a:r>
            <a:r>
              <a:rPr lang="en-US" dirty="0"/>
              <a:t>”&gt;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>
                <a:hlinkClick r:id="rId4"/>
              </a:rPr>
              <a:t>www.amazon.com/?</a:t>
            </a:r>
            <a:r>
              <a:rPr lang="en-US" dirty="0" err="1">
                <a:hlinkClick r:id="rId4"/>
              </a:rPr>
              <a:t>ItemId</a:t>
            </a:r>
            <a:r>
              <a:rPr lang="en-US" dirty="0">
                <a:hlinkClick r:id="rId4"/>
              </a:rPr>
              <a:t>=22&amp;Action=</a:t>
            </a:r>
            <a:r>
              <a:rPr lang="en-US" dirty="0" err="1">
                <a:hlinkClick r:id="rId4"/>
              </a:rPr>
              <a:t>buy&amp;Amount</a:t>
            </a:r>
            <a:r>
              <a:rPr lang="en-US" dirty="0">
                <a:hlinkClick r:id="rId4"/>
              </a:rPr>
              <a:t>=4</a:t>
            </a:r>
            <a:r>
              <a:rPr lang="en-US" dirty="0"/>
              <a:t>”&gt;</a:t>
            </a:r>
          </a:p>
          <a:p>
            <a:endParaRPr lang="en-US" dirty="0"/>
          </a:p>
          <a:p>
            <a:r>
              <a:rPr lang="en-US" dirty="0"/>
              <a:t>Refresh if images are not shown</a:t>
            </a:r>
            <a:endParaRPr lang="he-IL" dirty="0"/>
          </a:p>
        </p:txBody>
      </p:sp>
      <p:pic>
        <p:nvPicPr>
          <p:cNvPr id="2054" name="Picture 6" descr="Image result for broken image chrom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50" t="27679" r="20616" b="31338"/>
          <a:stretch/>
        </p:blipFill>
        <p:spPr bwMode="auto">
          <a:xfrm>
            <a:off x="7491165" y="3591599"/>
            <a:ext cx="360040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09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By-Pass CSRF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example given before will not work in a </a:t>
            </a:r>
            <a:r>
              <a:rPr lang="en-US" dirty="0">
                <a:effectLst>
                  <a:glow rad="50800">
                    <a:srgbClr val="92D050">
                      <a:alpha val="60000"/>
                    </a:srgbClr>
                  </a:glow>
                </a:effectLst>
              </a:rPr>
              <a:t>web store </a:t>
            </a:r>
            <a:r>
              <a:rPr lang="en-US" dirty="0"/>
              <a:t>that asks for further confirmation.</a:t>
            </a:r>
          </a:p>
          <a:p>
            <a:pPr algn="just"/>
            <a:r>
              <a:rPr lang="en-US" dirty="0"/>
              <a:t>When additional actions are needed from the </a:t>
            </a:r>
            <a:r>
              <a:rPr lang="en-US" dirty="0">
                <a:effectLst>
                  <a:glow rad="50800">
                    <a:srgbClr val="00B0F0">
                      <a:alpha val="60000"/>
                    </a:srgbClr>
                  </a:glow>
                </a:effectLst>
              </a:rPr>
              <a:t>user</a:t>
            </a:r>
            <a:r>
              <a:rPr lang="en-US" dirty="0"/>
              <a:t> to perform the actual transaction, a sequence of actions can be injected by the </a:t>
            </a:r>
            <a:r>
              <a:rPr lang="en-US" dirty="0">
                <a:effectLst>
                  <a:glow rad="50800">
                    <a:srgbClr val="FF0000">
                      <a:alpha val="60000"/>
                    </a:srgbClr>
                  </a:glow>
                </a:effectLst>
              </a:rPr>
              <a:t>attacker</a:t>
            </a:r>
            <a:r>
              <a:rPr lang="en-US" dirty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3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61" y="1916832"/>
            <a:ext cx="7915275" cy="4152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By-Pass XSS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679610"/>
          </a:xfrm>
        </p:spPr>
        <p:txBody>
          <a:bodyPr>
            <a:normAutofit/>
          </a:bodyPr>
          <a:lstStyle/>
          <a:p>
            <a:r>
              <a:rPr lang="en-US" dirty="0"/>
              <a:t>Example: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1600" y="3068960"/>
            <a:ext cx="6400535" cy="267765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Picture of the upcoming test in Information Security (</a:t>
            </a:r>
            <a:r>
              <a:rPr lang="en-US" sz="1400" dirty="0" smtClean="0"/>
              <a:t>2019):</a:t>
            </a:r>
            <a:endParaRPr lang="en-US" sz="1400" dirty="0"/>
          </a:p>
          <a:p>
            <a:r>
              <a:rPr lang="en-US" sz="1400" dirty="0"/>
              <a:t>&lt;script&gt;</a:t>
            </a:r>
          </a:p>
          <a:p>
            <a:pPr lvl="1"/>
            <a:r>
              <a:rPr lang="en-US" sz="1400" dirty="0"/>
              <a:t>function confirm() {</a:t>
            </a:r>
          </a:p>
          <a:p>
            <a:pPr lvl="1"/>
            <a:r>
              <a:rPr lang="en-US" sz="1400" dirty="0"/>
              <a:t>	</a:t>
            </a: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img</a:t>
            </a:r>
            <a:r>
              <a:rPr lang="en-US" sz="1400" dirty="0"/>
              <a:t> = </a:t>
            </a:r>
            <a:r>
              <a:rPr lang="en-US" sz="1400" dirty="0" err="1"/>
              <a:t>getElementById</a:t>
            </a:r>
            <a:r>
              <a:rPr lang="en-US" sz="1400" dirty="0"/>
              <a:t>(“</a:t>
            </a:r>
            <a:r>
              <a:rPr lang="en-US" sz="1400" dirty="0" err="1"/>
              <a:t>secondPage</a:t>
            </a:r>
            <a:r>
              <a:rPr lang="en-US" sz="1400" dirty="0"/>
              <a:t>”);</a:t>
            </a:r>
          </a:p>
          <a:p>
            <a:pPr lvl="1"/>
            <a:r>
              <a:rPr lang="en-US" sz="1400" dirty="0"/>
              <a:t>	</a:t>
            </a:r>
            <a:r>
              <a:rPr lang="en-US" sz="1400" dirty="0" err="1"/>
              <a:t>img.src</a:t>
            </a:r>
            <a:r>
              <a:rPr lang="en-US" sz="1400" dirty="0"/>
              <a:t> = "</a:t>
            </a:r>
            <a:r>
              <a:rPr lang="en-US" sz="1400" dirty="0">
                <a:hlinkClick r:id="rId3"/>
              </a:rPr>
              <a:t>www.amazon.com/?</a:t>
            </a:r>
            <a:r>
              <a:rPr lang="en-US" sz="1400" dirty="0" err="1">
                <a:hlinkClick r:id="rId3"/>
              </a:rPr>
              <a:t>ItemId</a:t>
            </a:r>
            <a:r>
              <a:rPr lang="en-US" sz="1400" dirty="0">
                <a:hlinkClick r:id="rId3"/>
              </a:rPr>
              <a:t>=22&amp;Action=</a:t>
            </a:r>
            <a:r>
              <a:rPr lang="en-US" sz="1400" dirty="0" err="1">
                <a:hlinkClick r:id="rId3"/>
              </a:rPr>
              <a:t>confirm&amp;Amount</a:t>
            </a:r>
            <a:r>
              <a:rPr lang="en-US" sz="1400" dirty="0">
                <a:hlinkClick r:id="rId3"/>
              </a:rPr>
              <a:t>=4</a:t>
            </a:r>
            <a:r>
              <a:rPr lang="en-US" sz="1400" dirty="0"/>
              <a:t>”</a:t>
            </a:r>
          </a:p>
          <a:p>
            <a:pPr lvl="1"/>
            <a:r>
              <a:rPr lang="en-US" sz="1400" dirty="0"/>
              <a:t>}</a:t>
            </a:r>
          </a:p>
          <a:p>
            <a:r>
              <a:rPr lang="en-US" sz="1400" dirty="0"/>
              <a:t>&lt;/script&gt;</a:t>
            </a:r>
          </a:p>
          <a:p>
            <a:r>
              <a:rPr lang="en-US" sz="1400" dirty="0"/>
              <a:t>&lt;</a:t>
            </a:r>
            <a:r>
              <a:rPr lang="en-US" sz="1400" dirty="0" err="1"/>
              <a:t>img</a:t>
            </a:r>
            <a:r>
              <a:rPr lang="en-US" sz="1400" dirty="0"/>
              <a:t> src="</a:t>
            </a:r>
            <a:r>
              <a:rPr lang="en-US" sz="1400" dirty="0" smtClean="0">
                <a:hlinkClick r:id="rId4"/>
              </a:rPr>
              <a:t>InformationSecurity2019_Page1.jpg</a:t>
            </a:r>
            <a:r>
              <a:rPr lang="en-US" sz="1400" dirty="0"/>
              <a:t>“ id=“</a:t>
            </a:r>
            <a:r>
              <a:rPr lang="en-US" sz="1400" dirty="0" err="1"/>
              <a:t>firstPage</a:t>
            </a:r>
            <a:r>
              <a:rPr lang="en-US" sz="1400" dirty="0"/>
              <a:t>”&gt;</a:t>
            </a:r>
          </a:p>
          <a:p>
            <a:r>
              <a:rPr lang="en-US" sz="1400" dirty="0"/>
              <a:t>&lt;</a:t>
            </a:r>
            <a:r>
              <a:rPr lang="en-US" sz="1400" dirty="0" err="1"/>
              <a:t>img</a:t>
            </a:r>
            <a:r>
              <a:rPr lang="en-US" sz="1400" dirty="0"/>
              <a:t> </a:t>
            </a:r>
            <a:r>
              <a:rPr lang="en-US" sz="1400" dirty="0" err="1"/>
              <a:t>src</a:t>
            </a:r>
            <a:r>
              <a:rPr lang="en-US" sz="1400" dirty="0"/>
              <a:t>="</a:t>
            </a:r>
            <a:r>
              <a:rPr lang="en-US" sz="1400" dirty="0">
                <a:hlinkClick r:id="rId3"/>
              </a:rPr>
              <a:t>www.amazon.com/?</a:t>
            </a:r>
            <a:r>
              <a:rPr lang="en-US" sz="1400" dirty="0" err="1">
                <a:hlinkClick r:id="rId3"/>
              </a:rPr>
              <a:t>ItemId</a:t>
            </a:r>
            <a:r>
              <a:rPr lang="en-US" sz="1400" dirty="0">
                <a:hlinkClick r:id="rId3"/>
              </a:rPr>
              <a:t>=22&amp;Action=</a:t>
            </a:r>
            <a:r>
              <a:rPr lang="en-US" sz="1400" dirty="0" err="1">
                <a:hlinkClick r:id="rId3"/>
              </a:rPr>
              <a:t>buy&amp;Amount</a:t>
            </a:r>
            <a:r>
              <a:rPr lang="en-US" sz="1400" dirty="0">
                <a:hlinkClick r:id="rId3"/>
              </a:rPr>
              <a:t>=4</a:t>
            </a:r>
            <a:r>
              <a:rPr lang="en-US" sz="1400" dirty="0"/>
              <a:t>” id=“</a:t>
            </a:r>
            <a:r>
              <a:rPr lang="en-US" sz="1400" dirty="0" err="1"/>
              <a:t>secondPage</a:t>
            </a:r>
            <a:r>
              <a:rPr lang="en-US" sz="1400" dirty="0"/>
              <a:t>”</a:t>
            </a:r>
          </a:p>
          <a:p>
            <a:r>
              <a:rPr lang="en-US" sz="1400" dirty="0" err="1"/>
              <a:t>onerror</a:t>
            </a:r>
            <a:r>
              <a:rPr lang="en-US" sz="1400" dirty="0"/>
              <a:t>=“confirm()”&gt;</a:t>
            </a:r>
          </a:p>
          <a:p>
            <a:endParaRPr lang="en-US" sz="1400" dirty="0"/>
          </a:p>
          <a:p>
            <a:r>
              <a:rPr lang="en-US" sz="1400" dirty="0"/>
              <a:t>Refresh if images are not shown</a:t>
            </a:r>
            <a:endParaRPr lang="he-IL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978399" y="2132856"/>
            <a:ext cx="2986716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900" dirty="0"/>
              <a:t>הודלף: צילום מבחן "אבטחת מחשבים ורשתות תקשורת</a:t>
            </a:r>
            <a:r>
              <a:rPr lang="he-IL" sz="900" dirty="0" smtClean="0"/>
              <a:t>"</a:t>
            </a:r>
            <a:r>
              <a:rPr lang="en-US" sz="900" dirty="0" smtClean="0"/>
              <a:t> </a:t>
            </a:r>
            <a:r>
              <a:rPr lang="he-IL" sz="900" dirty="0" smtClean="0"/>
              <a:t> 2019</a:t>
            </a:r>
            <a:endParaRPr lang="he-IL" sz="900" dirty="0"/>
          </a:p>
        </p:txBody>
      </p:sp>
    </p:spTree>
    <p:extLst>
      <p:ext uri="{BB962C8B-B14F-4D97-AF65-F5344CB8AC3E}">
        <p14:creationId xmlns:p14="http://schemas.microsoft.com/office/powerpoint/2010/main" val="114703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 and Protection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8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he-I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Web Application Security 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XSS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Persistent XSS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Reflected XSS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CSRF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Prevention and </a:t>
            </a:r>
            <a:r>
              <a:rPr lang="en-US" dirty="0" smtClean="0"/>
              <a:t>Protection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7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Defending and Protecting Web Applications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960" y="2060848"/>
            <a:ext cx="75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Never trust client-side data, filter it before.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Prevent user input </a:t>
            </a:r>
            <a:r>
              <a:rPr lang="en-US" dirty="0"/>
              <a:t>from being interpreted in a dangerous </a:t>
            </a:r>
            <a:r>
              <a:rPr lang="en-US" dirty="0" smtClean="0"/>
              <a:t>context by escaping. (e.g. - </a:t>
            </a:r>
            <a:r>
              <a:rPr lang="en-US" i="1" dirty="0" smtClean="0"/>
              <a:t>&lt;</a:t>
            </a:r>
            <a:r>
              <a:rPr lang="en-US" dirty="0" smtClean="0"/>
              <a:t> is </a:t>
            </a:r>
            <a:r>
              <a:rPr lang="en-US" i="1" dirty="0"/>
              <a:t>&amp;</a:t>
            </a:r>
            <a:r>
              <a:rPr lang="en-US" i="1" dirty="0" err="1"/>
              <a:t>lt</a:t>
            </a:r>
            <a:r>
              <a:rPr lang="en-US" i="1" dirty="0" smtClean="0"/>
              <a:t>;</a:t>
            </a:r>
            <a:r>
              <a:rPr lang="en-US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 for &lt;script&gt; (ASP.net)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53395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Security Introduction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7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 Application Security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branch of Information Security</a:t>
            </a:r>
          </a:p>
          <a:p>
            <a:r>
              <a:rPr lang="en-US" dirty="0"/>
              <a:t>Deals with:</a:t>
            </a:r>
          </a:p>
          <a:p>
            <a:pPr lvl="1"/>
            <a:r>
              <a:rPr lang="en-US" dirty="0" smtClean="0"/>
              <a:t>Websites (e.g. – Google)</a:t>
            </a:r>
            <a:endParaRPr lang="en-US" dirty="0"/>
          </a:p>
          <a:p>
            <a:pPr lvl="1"/>
            <a:r>
              <a:rPr lang="en-US" dirty="0"/>
              <a:t>Web </a:t>
            </a:r>
            <a:r>
              <a:rPr lang="en-US" dirty="0" smtClean="0"/>
              <a:t>Applications (e.g. – Google Calendar) </a:t>
            </a:r>
            <a:endParaRPr lang="en-US" dirty="0"/>
          </a:p>
          <a:p>
            <a:pPr lvl="1"/>
            <a:r>
              <a:rPr lang="en-US" dirty="0"/>
              <a:t>Web </a:t>
            </a:r>
            <a:r>
              <a:rPr lang="en-US" dirty="0" smtClean="0"/>
              <a:t>Services (e.g. – Google maps API)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7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Threats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Threats concerning application security:</a:t>
            </a:r>
          </a:p>
          <a:p>
            <a:pPr lvl="1"/>
            <a:r>
              <a:rPr lang="en-US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Cross-Site Scripting (XSS)</a:t>
            </a:r>
          </a:p>
          <a:p>
            <a:pPr lvl="1"/>
            <a:r>
              <a:rPr lang="en-US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Cross-Site Request Forgery (CSRF)</a:t>
            </a:r>
          </a:p>
          <a:p>
            <a:pPr lvl="1"/>
            <a:r>
              <a:rPr lang="en-US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SQL Injection</a:t>
            </a:r>
          </a:p>
          <a:p>
            <a:pPr lvl="1"/>
            <a:r>
              <a:rPr lang="en-US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Buffer Overflows</a:t>
            </a:r>
          </a:p>
          <a:p>
            <a:pPr lvl="1"/>
            <a:r>
              <a:rPr lang="en-US" dirty="0"/>
              <a:t>Session management flaws</a:t>
            </a:r>
          </a:p>
          <a:p>
            <a:pPr lvl="1"/>
            <a:r>
              <a:rPr lang="en-US" dirty="0"/>
              <a:t>Parameter tampering</a:t>
            </a:r>
          </a:p>
          <a:p>
            <a:pPr lvl="1"/>
            <a:r>
              <a:rPr lang="en-US" dirty="0"/>
              <a:t>Denial of Service</a:t>
            </a:r>
          </a:p>
          <a:p>
            <a:pPr lvl="1"/>
            <a:r>
              <a:rPr lang="en-US" dirty="0"/>
              <a:t>Insecure communication</a:t>
            </a:r>
          </a:p>
          <a:p>
            <a:pPr lvl="1"/>
            <a:r>
              <a:rPr lang="en-US" dirty="0"/>
              <a:t>Access control flaws</a:t>
            </a:r>
          </a:p>
          <a:p>
            <a:pPr lvl="1"/>
            <a:r>
              <a:rPr lang="en-US" dirty="0"/>
              <a:t>And more…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Players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glow rad="50800">
              <a:srgbClr val="92D050"/>
            </a:glow>
          </a:effectLst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Who are the players in the field of Web Application Security?</a:t>
            </a:r>
          </a:p>
          <a:p>
            <a:pPr algn="just"/>
            <a:r>
              <a:rPr lang="en-US" dirty="0">
                <a:effectLst>
                  <a:glow rad="50800">
                    <a:srgbClr val="FF0000">
                      <a:alpha val="60000"/>
                    </a:srgbClr>
                  </a:glow>
                </a:effectLst>
              </a:rPr>
              <a:t>Attacker</a:t>
            </a:r>
          </a:p>
          <a:p>
            <a:pPr lvl="1" algn="just"/>
            <a:r>
              <a:rPr lang="en-US" dirty="0"/>
              <a:t>Performs the attack on the owner’s website.</a:t>
            </a:r>
          </a:p>
          <a:p>
            <a:pPr lvl="1" algn="just"/>
            <a:r>
              <a:rPr lang="en-US" dirty="0"/>
              <a:t>Expect certain value from the attack.</a:t>
            </a:r>
          </a:p>
          <a:p>
            <a:pPr lvl="1" algn="just"/>
            <a:r>
              <a:rPr lang="en-US" dirty="0"/>
              <a:t>Anyone with the proper knowledge.</a:t>
            </a:r>
          </a:p>
          <a:p>
            <a:pPr algn="just"/>
            <a:r>
              <a:rPr lang="en-US" dirty="0">
                <a:effectLst>
                  <a:glow rad="50800">
                    <a:srgbClr val="92D050">
                      <a:alpha val="60000"/>
                    </a:srgbClr>
                  </a:glow>
                </a:effectLst>
              </a:rPr>
              <a:t>Owner</a:t>
            </a:r>
          </a:p>
          <a:p>
            <a:pPr lvl="1" algn="just"/>
            <a:r>
              <a:rPr lang="en-US" dirty="0"/>
              <a:t>Owner of the website which is being attacked.</a:t>
            </a:r>
          </a:p>
          <a:p>
            <a:pPr lvl="1" algn="just"/>
            <a:r>
              <a:rPr lang="en-US" dirty="0"/>
              <a:t>Might not suffer from the actual payload.</a:t>
            </a:r>
          </a:p>
          <a:p>
            <a:pPr lvl="1" algn="just"/>
            <a:r>
              <a:rPr lang="en-US" dirty="0"/>
              <a:t>Suffers from loss of public image, customer trust, money…</a:t>
            </a:r>
          </a:p>
          <a:p>
            <a:pPr lvl="1" algn="just"/>
            <a:r>
              <a:rPr lang="en-US" dirty="0"/>
              <a:t>Anyone who runs a website, web application or a web service.</a:t>
            </a:r>
          </a:p>
          <a:p>
            <a:pPr algn="just"/>
            <a:r>
              <a:rPr lang="en-US" dirty="0">
                <a:effectLst>
                  <a:glow rad="50800">
                    <a:srgbClr val="00B0F0">
                      <a:alpha val="60000"/>
                    </a:srgbClr>
                  </a:glow>
                </a:effectLst>
              </a:rPr>
              <a:t>Customer</a:t>
            </a:r>
          </a:p>
          <a:p>
            <a:pPr lvl="1" algn="just"/>
            <a:r>
              <a:rPr lang="en-US" dirty="0"/>
              <a:t>A user that uses the website that was attacked, thus becoming target.</a:t>
            </a:r>
          </a:p>
          <a:p>
            <a:pPr lvl="1" algn="just"/>
            <a:r>
              <a:rPr lang="en-US" dirty="0"/>
              <a:t>Mainly suffers from the actual payload.</a:t>
            </a:r>
          </a:p>
          <a:p>
            <a:pPr lvl="1" algn="just"/>
            <a:r>
              <a:rPr lang="en-US" dirty="0"/>
              <a:t>Anyone who uses the attacked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3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Reconnaissance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How does the </a:t>
            </a:r>
            <a:r>
              <a:rPr lang="en-US" dirty="0">
                <a:effectLst>
                  <a:glow rad="50800">
                    <a:srgbClr val="FF0000">
                      <a:alpha val="60000"/>
                    </a:srgbClr>
                  </a:glow>
                </a:effectLst>
              </a:rPr>
              <a:t>attacker</a:t>
            </a:r>
            <a:r>
              <a:rPr lang="en-US" dirty="0"/>
              <a:t> know how to attack?</a:t>
            </a:r>
          </a:p>
          <a:p>
            <a:pPr algn="just"/>
            <a:r>
              <a:rPr lang="en-US" dirty="0"/>
              <a:t>What?</a:t>
            </a:r>
          </a:p>
          <a:p>
            <a:pPr lvl="1" algn="just"/>
            <a:r>
              <a:rPr lang="en-US" dirty="0"/>
              <a:t>DOM structure</a:t>
            </a:r>
          </a:p>
          <a:p>
            <a:pPr lvl="1" algn="just"/>
            <a:r>
              <a:rPr lang="en-US" dirty="0"/>
              <a:t>Parameters to URLs</a:t>
            </a:r>
          </a:p>
          <a:p>
            <a:pPr lvl="1" algn="just"/>
            <a:r>
              <a:rPr lang="en-US" dirty="0"/>
              <a:t>Flow of </a:t>
            </a:r>
            <a:r>
              <a:rPr lang="en-US" dirty="0" smtClean="0"/>
              <a:t>execution</a:t>
            </a:r>
          </a:p>
          <a:p>
            <a:pPr lvl="1" algn="just"/>
            <a:r>
              <a:rPr lang="en-US" dirty="0" smtClean="0"/>
              <a:t>Etc.</a:t>
            </a:r>
            <a:endParaRPr lang="en-US" dirty="0"/>
          </a:p>
          <a:p>
            <a:pPr algn="just"/>
            <a:r>
              <a:rPr lang="en-US" dirty="0" smtClean="0"/>
              <a:t>How?</a:t>
            </a:r>
            <a:endParaRPr lang="en-US" dirty="0"/>
          </a:p>
          <a:p>
            <a:pPr lvl="1" algn="just"/>
            <a:r>
              <a:rPr lang="en-US" dirty="0"/>
              <a:t>Look at website’s code</a:t>
            </a:r>
          </a:p>
          <a:p>
            <a:pPr lvl="1" algn="just"/>
            <a:r>
              <a:rPr lang="en-US" dirty="0"/>
              <a:t>Just look around the site</a:t>
            </a:r>
          </a:p>
          <a:p>
            <a:pPr lvl="1" algn="just"/>
            <a:r>
              <a:rPr lang="en-US" dirty="0"/>
              <a:t>Trial and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2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 Site Scripting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4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glow rad="50800">
              <a:srgbClr val="92D050"/>
            </a:glow>
          </a:effectLst>
        </p:spPr>
        <p:txBody>
          <a:bodyPr/>
          <a:lstStyle/>
          <a:p>
            <a:pPr algn="just"/>
            <a:r>
              <a:rPr lang="en-US" sz="2400" dirty="0"/>
              <a:t>Cross-Site Scripting (XSS) attacks occur when:</a:t>
            </a:r>
          </a:p>
          <a:p>
            <a:pPr lvl="1" algn="just"/>
            <a:endParaRPr lang="en-US" sz="2000" dirty="0"/>
          </a:p>
          <a:p>
            <a:pPr lvl="1" algn="just"/>
            <a:r>
              <a:rPr lang="en-US" sz="2000" dirty="0"/>
              <a:t>Data enters a </a:t>
            </a:r>
            <a:r>
              <a:rPr lang="en-US" sz="2000" dirty="0" smtClean="0">
                <a:effectLst>
                  <a:glow rad="50800">
                    <a:srgbClr val="92D050">
                      <a:alpha val="60000"/>
                    </a:srgbClr>
                  </a:glow>
                </a:effectLst>
              </a:rPr>
              <a:t>Web</a:t>
            </a:r>
            <a:r>
              <a:rPr lang="en-US" sz="2000" dirty="0">
                <a:effectLst>
                  <a:glow rad="50800">
                    <a:srgbClr val="92D050"/>
                  </a:glow>
                </a:effectLst>
              </a:rPr>
              <a:t> </a:t>
            </a:r>
            <a:r>
              <a:rPr lang="en-US" sz="2000" dirty="0" smtClean="0"/>
              <a:t>through </a:t>
            </a:r>
            <a:r>
              <a:rPr lang="en-US" sz="2000" dirty="0"/>
              <a:t>an </a:t>
            </a:r>
            <a:r>
              <a:rPr lang="en-US" sz="2000" dirty="0">
                <a:effectLst>
                  <a:glow rad="50800">
                    <a:srgbClr val="FF0000">
                      <a:alpha val="60000"/>
                    </a:srgbClr>
                  </a:glow>
                </a:effectLst>
              </a:rPr>
              <a:t>untrusted source</a:t>
            </a:r>
            <a:r>
              <a:rPr lang="en-US" sz="2000" dirty="0"/>
              <a:t>, most frequently a web request.</a:t>
            </a:r>
          </a:p>
          <a:p>
            <a:pPr lvl="1" algn="just"/>
            <a:endParaRPr lang="en-US" sz="2000" dirty="0"/>
          </a:p>
          <a:p>
            <a:pPr lvl="1" algn="just"/>
            <a:r>
              <a:rPr lang="en-US" sz="2000" dirty="0"/>
              <a:t>The data is included in dynamic content that is sent to a </a:t>
            </a:r>
            <a:r>
              <a:rPr lang="en-US" sz="2000" dirty="0">
                <a:effectLst>
                  <a:glow rad="50800">
                    <a:srgbClr val="00B0F0">
                      <a:alpha val="60000"/>
                    </a:srgbClr>
                  </a:glow>
                </a:effectLst>
              </a:rPr>
              <a:t>web</a:t>
            </a:r>
            <a:r>
              <a:rPr lang="en-US" sz="2000" dirty="0">
                <a:effectLst>
                  <a:glow rad="50800">
                    <a:srgbClr val="00B0F0"/>
                  </a:glow>
                </a:effectLst>
              </a:rPr>
              <a:t> </a:t>
            </a:r>
            <a:r>
              <a:rPr lang="en-US" sz="2000" dirty="0">
                <a:effectLst>
                  <a:glow rad="50800">
                    <a:srgbClr val="00B0F0">
                      <a:alpha val="60000"/>
                    </a:srgbClr>
                  </a:glow>
                </a:effectLst>
              </a:rPr>
              <a:t>user</a:t>
            </a:r>
            <a:r>
              <a:rPr lang="en-US" sz="2000" dirty="0">
                <a:effectLst>
                  <a:glow rad="50800">
                    <a:srgbClr val="00B0F0"/>
                  </a:glow>
                </a:effectLst>
              </a:rPr>
              <a:t> </a:t>
            </a:r>
            <a:r>
              <a:rPr lang="en-US" sz="2000" dirty="0"/>
              <a:t>without being validated for malicious content.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3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42355</TotalTime>
  <Words>733</Words>
  <Application>Microsoft Office PowerPoint</Application>
  <PresentationFormat>On-screen Show (4:3)</PresentationFormat>
  <Paragraphs>148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Times New Roman</vt:lpstr>
      <vt:lpstr>Wingdings</vt:lpstr>
      <vt:lpstr>Theme1</vt:lpstr>
      <vt:lpstr>Office Theme</vt:lpstr>
      <vt:lpstr>Retrospect</vt:lpstr>
      <vt:lpstr>Computer &amp; Information Security</vt:lpstr>
      <vt:lpstr>Agenda</vt:lpstr>
      <vt:lpstr>Web Application Security Introduction</vt:lpstr>
      <vt:lpstr>What is Web Application Security</vt:lpstr>
      <vt:lpstr>Web Application Threats</vt:lpstr>
      <vt:lpstr>Web Application Players</vt:lpstr>
      <vt:lpstr>Reconnaissance</vt:lpstr>
      <vt:lpstr>XSS</vt:lpstr>
      <vt:lpstr>XSS</vt:lpstr>
      <vt:lpstr>Stored XSS</vt:lpstr>
      <vt:lpstr>Stored XSS</vt:lpstr>
      <vt:lpstr>Reflected XSS</vt:lpstr>
      <vt:lpstr>Reflected XSS</vt:lpstr>
      <vt:lpstr>CSRF</vt:lpstr>
      <vt:lpstr>CSRF</vt:lpstr>
      <vt:lpstr>Stored</vt:lpstr>
      <vt:lpstr>Prompt By-Pass CSRF</vt:lpstr>
      <vt:lpstr>Prompt By-Pass XSS</vt:lpstr>
      <vt:lpstr>Prevention and Protection</vt:lpstr>
      <vt:lpstr>Defending and Protecting Web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</dc:title>
  <dc:creator>Eitan Menahem</dc:creator>
  <cp:lastModifiedBy>Administrator</cp:lastModifiedBy>
  <cp:revision>689</cp:revision>
  <dcterms:created xsi:type="dcterms:W3CDTF">2009-05-03T10:46:20Z</dcterms:created>
  <dcterms:modified xsi:type="dcterms:W3CDTF">2019-06-04T08:52:29Z</dcterms:modified>
</cp:coreProperties>
</file>