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45"/>
  </p:notesMasterIdLst>
  <p:sldIdLst>
    <p:sldId id="309" r:id="rId2"/>
    <p:sldId id="304" r:id="rId3"/>
    <p:sldId id="303" r:id="rId4"/>
    <p:sldId id="258" r:id="rId5"/>
    <p:sldId id="310" r:id="rId6"/>
    <p:sldId id="315" r:id="rId7"/>
    <p:sldId id="311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84" r:id="rId16"/>
    <p:sldId id="285" r:id="rId17"/>
    <p:sldId id="287" r:id="rId18"/>
    <p:sldId id="291" r:id="rId19"/>
    <p:sldId id="292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302" r:id="rId31"/>
    <p:sldId id="293" r:id="rId32"/>
    <p:sldId id="294" r:id="rId33"/>
    <p:sldId id="295" r:id="rId34"/>
    <p:sldId id="296" r:id="rId35"/>
    <p:sldId id="299" r:id="rId36"/>
    <p:sldId id="300" r:id="rId37"/>
    <p:sldId id="318" r:id="rId38"/>
    <p:sldId id="319" r:id="rId39"/>
    <p:sldId id="320" r:id="rId40"/>
    <p:sldId id="321" r:id="rId41"/>
    <p:sldId id="322" r:id="rId42"/>
    <p:sldId id="323" r:id="rId43"/>
    <p:sldId id="3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06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A1B53-173A-4C21-8CA8-65F1A6487A1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7DEF-17D7-481A-9CF8-CB3E4215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9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5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3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3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  <a:endParaRPr lang="en-US" sz="12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- 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G(V,E)</a:t>
                </a:r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התחלתי - 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</a:t>
                </a:r>
                <a:r>
                  <a:rPr lang="en-US" sz="1200" b="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_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𝑠</a:t>
                </a:r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סופי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</a:t>
                </a:r>
                <a:r>
                  <a:rPr lang="en-US" sz="1200" b="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_𝑔</a:t>
                </a:r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מטרות: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endParaRPr lang="en-US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לענות האם קיים מסלול 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אופטימאלי </a:t>
                </a: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(למשל: למצוא מסלול קל ביותר בגרף ממושקל)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למצוא את ה-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𝑔𝑜𝑎𝑙</a:t>
                </a:r>
                <a:r>
                  <a:rPr lang="he-IL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(כאשר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הדרך לא חשובה)</a:t>
                </a:r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3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0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8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7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9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900" b="1" dirty="0" err="1">
                <a:solidFill>
                  <a:srgbClr val="FF0000"/>
                </a:solidFill>
              </a:rPr>
              <a:t>Vs.prev</a:t>
            </a:r>
            <a:r>
              <a:rPr lang="en-US" sz="1900" b="1" dirty="0">
                <a:solidFill>
                  <a:srgbClr val="FF0000"/>
                </a:solidFill>
              </a:rPr>
              <a:t> = </a:t>
            </a:r>
            <a:r>
              <a:rPr lang="en-US" sz="1900" b="1" dirty="0" smtClean="0">
                <a:solidFill>
                  <a:srgbClr val="FF0000"/>
                </a:solidFill>
              </a:rPr>
              <a:t>null</a:t>
            </a:r>
            <a:r>
              <a:rPr lang="en-US" sz="1700" b="1" dirty="0"/>
              <a:t>	     </a:t>
            </a:r>
            <a:r>
              <a:rPr lang="en-US" sz="1700" b="1" dirty="0" smtClean="0"/>
              <a:t>//The </a:t>
            </a:r>
            <a:r>
              <a:rPr lang="en-US" sz="1700" b="1" dirty="0"/>
              <a:t>previous </a:t>
            </a:r>
            <a:r>
              <a:rPr lang="en-US" sz="1700" b="1" dirty="0" smtClean="0"/>
              <a:t>vertex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 smtClean="0">
                <a:solidFill>
                  <a:schemeClr val="tx1"/>
                </a:solidFill>
              </a:rPr>
              <a:t>Vs.prev</a:t>
            </a:r>
            <a:r>
              <a:rPr lang="en-US" sz="1700" b="1" dirty="0" smtClean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900" b="1" dirty="0" err="1" smtClean="0">
                <a:solidFill>
                  <a:srgbClr val="FF0000"/>
                </a:solidFill>
              </a:rPr>
              <a:t>AddToOpen</a:t>
            </a:r>
            <a:r>
              <a:rPr lang="en-US" sz="1900" b="1" dirty="0">
                <a:solidFill>
                  <a:srgbClr val="FF0000"/>
                </a:solidFill>
              </a:rPr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900" b="1" dirty="0">
                <a:solidFill>
                  <a:srgbClr val="FF0000"/>
                </a:solidFill>
              </a:rPr>
              <a:t>While( </a:t>
            </a:r>
            <a:r>
              <a:rPr lang="en-US" sz="1900" b="1" dirty="0" err="1">
                <a:solidFill>
                  <a:srgbClr val="FF0000"/>
                </a:solidFill>
              </a:rPr>
              <a:t>OpenSize</a:t>
            </a:r>
            <a:r>
              <a:rPr lang="en-US" sz="1900" b="1" dirty="0">
                <a:solidFill>
                  <a:srgbClr val="FF0000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900" b="1" dirty="0">
                <a:solidFill>
                  <a:srgbClr val="FF0000"/>
                </a:solidFill>
              </a:rPr>
              <a:t>Current = </a:t>
            </a:r>
            <a:r>
              <a:rPr lang="en-US" sz="1900" b="1" dirty="0" err="1">
                <a:solidFill>
                  <a:srgbClr val="FF0000"/>
                </a:solidFill>
              </a:rPr>
              <a:t>GetBest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</a:t>
            </a:r>
            <a:r>
              <a:rPr lang="en-US" sz="1900" b="1" dirty="0">
                <a:solidFill>
                  <a:srgbClr val="FF0000"/>
                </a:solidFill>
              </a:rPr>
              <a:t>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r>
              <a:rPr lang="en-US" sz="1700" b="1" dirty="0"/>
              <a:t>//Goal test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</a:t>
            </a:r>
            <a:r>
              <a:rPr lang="en-US" sz="1700" b="1" dirty="0">
                <a:solidFill>
                  <a:srgbClr val="FF0000"/>
                </a:solidFill>
              </a:rPr>
              <a:t>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&gt; </a:t>
            </a:r>
            <a:r>
              <a:rPr lang="en-US" sz="1700" b="1" dirty="0" err="1">
                <a:solidFill>
                  <a:srgbClr val="FF0000"/>
                </a:solidFill>
              </a:rPr>
              <a:t>current.g+E</a:t>
            </a:r>
            <a:r>
              <a:rPr lang="en-US" sz="1700" b="1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current,Vn</a:t>
            </a:r>
            <a:r>
              <a:rPr lang="en-US" sz="1700" b="1" dirty="0">
                <a:solidFill>
                  <a:srgbClr val="FF0000"/>
                </a:solidFill>
              </a:rPr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		</a:t>
            </a:r>
            <a:r>
              <a:rPr lang="en-US" sz="1700" b="1" dirty="0" err="1" smtClean="0">
                <a:solidFill>
                  <a:schemeClr val="tx1"/>
                </a:solidFill>
              </a:rPr>
              <a:t>Vn.g</a:t>
            </a:r>
            <a:r>
              <a:rPr lang="en-US" sz="1700" b="1" dirty="0" smtClean="0">
                <a:solidFill>
                  <a:schemeClr val="tx1"/>
                </a:solidFill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</a:rPr>
              <a:t>Current.g</a:t>
            </a:r>
            <a:r>
              <a:rPr lang="en-US" sz="1700" b="1" dirty="0" smtClean="0">
                <a:solidFill>
                  <a:schemeClr val="tx1"/>
                </a:solidFill>
              </a:rPr>
              <a:t> + E(</a:t>
            </a:r>
            <a:r>
              <a:rPr lang="en-US" sz="1700" b="1" dirty="0" err="1" smtClean="0">
                <a:solidFill>
                  <a:schemeClr val="tx1"/>
                </a:solidFill>
              </a:rPr>
              <a:t>Current,Vn</a:t>
            </a:r>
            <a:r>
              <a:rPr lang="en-US" sz="1700" b="1" dirty="0" smtClean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6.3.1.1.2</a:t>
            </a:r>
            <a:r>
              <a:rPr lang="en-US" sz="1700" b="1" dirty="0"/>
              <a:t>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Vn.h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Vn.prev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3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  <a:endParaRPr lang="en-US" sz="18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</a:t>
            </a:r>
            <a:r>
              <a:rPr lang="en-US" sz="2000" b="1" dirty="0" smtClean="0">
                <a:solidFill>
                  <a:srgbClr val="FF0000"/>
                </a:solidFill>
              </a:rPr>
              <a:t>G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8900"/>
            <a:ext cx="1005840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דור עצמון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מייל: </a:t>
            </a:r>
            <a: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dorat@post.bgu.ac.il</a:t>
            </a:r>
            <a:b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שעות קבלה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יום ראשון 14:00-15:00 (בתאום מראש)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מטלות תכנותיות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>
                <a:latin typeface="Arial" panose="020B0604020202020204" pitchFamily="34" charset="0"/>
              </a:rPr>
              <a:t>בינה מלאכותית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  <a:endParaRPr lang="en-US" sz="1700" b="1" dirty="0">
              <a:solidFill>
                <a:srgbClr val="FF0000"/>
              </a:solidFill>
            </a:endParaRP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&gt; </a:t>
            </a:r>
            <a:r>
              <a:rPr lang="en-US" sz="1700" b="1" dirty="0" err="1">
                <a:solidFill>
                  <a:srgbClr val="FF0000"/>
                </a:solidFill>
              </a:rPr>
              <a:t>current.g+E</a:t>
            </a:r>
            <a:r>
              <a:rPr lang="en-US" sz="1700" b="1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current,Vn</a:t>
            </a:r>
            <a:r>
              <a:rPr lang="en-US" sz="1700" b="1" dirty="0">
                <a:solidFill>
                  <a:srgbClr val="FF0000"/>
                </a:solidFill>
              </a:rPr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>
              <a:solidFill>
                <a:schemeClr val="tx1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  <a:endParaRPr lang="en-US" sz="17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>
              <a:solidFill>
                <a:schemeClr val="tx1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 smtClean="0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</a:rPr>
              <a:t>&gt; </a:t>
            </a:r>
            <a:r>
              <a:rPr lang="en-US" sz="1700" b="1" dirty="0" err="1" smtClean="0">
                <a:solidFill>
                  <a:srgbClr val="FF0000"/>
                </a:solidFill>
              </a:rPr>
              <a:t>current.g+E</a:t>
            </a:r>
            <a:r>
              <a:rPr lang="en-US" sz="1700" b="1" dirty="0" smtClean="0">
                <a:solidFill>
                  <a:srgbClr val="FF0000"/>
                </a:solidFill>
              </a:rPr>
              <a:t>(</a:t>
            </a:r>
            <a:r>
              <a:rPr lang="en-US" sz="1700" b="1" dirty="0" err="1" smtClean="0">
                <a:solidFill>
                  <a:srgbClr val="FF0000"/>
                </a:solidFill>
              </a:rPr>
              <a:t>current,Vn</a:t>
            </a:r>
            <a:r>
              <a:rPr lang="en-US" sz="1700" b="1" dirty="0" smtClean="0">
                <a:solidFill>
                  <a:srgbClr val="FF0000"/>
                </a:solidFill>
              </a:rPr>
              <a:t>).</a:t>
            </a:r>
            <a:r>
              <a:rPr lang="en-US" sz="1700" b="1" dirty="0">
                <a:solidFill>
                  <a:srgbClr val="FF0000"/>
                </a:solidFill>
              </a:rPr>
              <a:t>cost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9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cpmponline.org/parentresource2/images/c1u4overviewgrap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542361"/>
            <a:ext cx="33528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Blind Search</a:t>
            </a:r>
            <a:br>
              <a:rPr lang="en-US" b="1" dirty="0" smtClean="0">
                <a:cs typeface="+mn-cs"/>
              </a:rPr>
            </a:br>
            <a:r>
              <a:rPr lang="en-US" b="1" dirty="0"/>
              <a:t>Graph Representation</a:t>
            </a:r>
            <a:endParaRPr lang="en-US" b="1" dirty="0">
              <a:cs typeface="+mn-cs"/>
            </a:endParaRPr>
          </a:p>
        </p:txBody>
      </p:sp>
      <p:pic>
        <p:nvPicPr>
          <p:cNvPr id="3" name="Picture 2" descr="http://previews.123rf.com/images/jesterarts/jesterarts0804/jesterarts080400002/2820495-A-glossy-robot-with-a-magnifying-glass-inspecting-something-A-fun-concept-in-programming-and-search--Stock-Phot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/>
          <a:stretch/>
        </p:blipFill>
        <p:spPr bwMode="auto">
          <a:xfrm>
            <a:off x="9723388" y="424038"/>
            <a:ext cx="1849832" cy="24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</a:t>
            </a:r>
            <a:r>
              <a:rPr lang="en-US" sz="1900" b="1" dirty="0">
                <a:solidFill>
                  <a:srgbClr val="FF0000"/>
                </a:solidFill>
              </a:rPr>
              <a:t>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900" b="1" dirty="0">
                <a:solidFill>
                  <a:srgbClr val="FF0000"/>
                </a:solidFill>
              </a:rPr>
              <a:t>While( </a:t>
            </a:r>
            <a:r>
              <a:rPr lang="en-US" sz="1900" b="1" dirty="0" err="1">
                <a:solidFill>
                  <a:srgbClr val="FF0000"/>
                </a:solidFill>
              </a:rPr>
              <a:t>OpenSize</a:t>
            </a:r>
            <a:r>
              <a:rPr lang="en-US" sz="1900" b="1" dirty="0">
                <a:solidFill>
                  <a:srgbClr val="FF0000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 smtClean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6.2	</a:t>
            </a:r>
            <a:r>
              <a:rPr lang="en-US" sz="1700" b="1" dirty="0" smtClean="0">
                <a:solidFill>
                  <a:schemeClr val="tx1"/>
                </a:solidFill>
              </a:rPr>
              <a:t>  If( Current == Vg )  </a:t>
            </a:r>
            <a:r>
              <a:rPr lang="en-US" sz="1700" b="1" dirty="0" smtClean="0"/>
              <a:t>	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= 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</a:t>
            </a:r>
            <a:r>
              <a:rPr lang="en-US" sz="1700" b="1" dirty="0" smtClean="0">
                <a:solidFill>
                  <a:schemeClr val="tx1"/>
                </a:solidFill>
              </a:rPr>
              <a:t>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Current = </a:t>
            </a:r>
            <a:r>
              <a:rPr lang="en-US" sz="1900" b="1" dirty="0" err="1">
                <a:solidFill>
                  <a:srgbClr val="FF0000"/>
                </a:solidFill>
              </a:rPr>
              <a:t>GetBest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900" b="1" dirty="0">
                <a:solidFill>
                  <a:srgbClr val="FF0000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</a:t>
            </a:r>
            <a:r>
              <a:rPr lang="en-US" sz="1900" b="1" dirty="0">
                <a:solidFill>
                  <a:srgbClr val="FF0000"/>
                </a:solidFill>
              </a:rPr>
              <a:t>Return </a:t>
            </a:r>
            <a:r>
              <a:rPr lang="en-US" sz="1900" b="1" dirty="0" err="1">
                <a:solidFill>
                  <a:srgbClr val="FF0000"/>
                </a:solidFill>
              </a:rPr>
              <a:t>GetPath</a:t>
            </a:r>
            <a:r>
              <a:rPr lang="en-US" sz="1900" b="1" dirty="0">
                <a:solidFill>
                  <a:srgbClr val="FF0000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5111" y="3359151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 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81245" y="3375508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 null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3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69596" y="1372246"/>
            <a:ext cx="10058400" cy="4024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endParaRPr lang="he-IL" sz="1700" b="1" dirty="0"/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3200" b="1" dirty="0">
                <a:latin typeface="Narkisim" panose="020E0502050101010101" pitchFamily="34" charset="-79"/>
                <a:cs typeface="Narkisim" panose="020E0502050101010101" pitchFamily="34" charset="-79"/>
              </a:rPr>
              <a:t>מה ניתן לשנות כדי שהאלגוריתם ייצג: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he-IL" sz="32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200" b="1" dirty="0" smtClean="0"/>
              <a:t> </a:t>
            </a:r>
            <a:r>
              <a:rPr lang="en-US" sz="3200" b="1" dirty="0" smtClean="0"/>
              <a:t>DFS</a:t>
            </a: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/>
              <a:t>Uniform Cost Search (UCS) </a:t>
            </a:r>
            <a:br>
              <a:rPr lang="en-US" sz="3200" b="1" dirty="0" smtClean="0"/>
            </a:b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/>
              <a:t>					</a:t>
            </a:r>
            <a:endParaRPr lang="en-US" sz="8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95" y="2302135"/>
            <a:ext cx="1748467" cy="29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69596" y="1372246"/>
            <a:ext cx="10058400" cy="4024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endParaRPr lang="he-IL" sz="1700" b="1" dirty="0"/>
          </a:p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he-IL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 ניתן לשנות כדי שהאלגוריתם ייצג: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he-IL" sz="2800" b="1" dirty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800" b="1" dirty="0"/>
              <a:t> </a:t>
            </a:r>
            <a:r>
              <a:rPr lang="en-US" sz="2800" b="1" dirty="0" smtClean="0"/>
              <a:t>DFS</a:t>
            </a:r>
            <a:r>
              <a:rPr lang="he-IL" sz="2800" b="1" dirty="0" smtClean="0"/>
              <a:t>						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OpenList</a:t>
            </a:r>
            <a:r>
              <a:rPr lang="en-US" sz="2800" b="1" dirty="0" smtClean="0"/>
              <a:t> - Stack               </a:t>
            </a: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Uniform Cost Search (UCS) 		</a:t>
            </a:r>
            <a:r>
              <a:rPr lang="en-US" sz="2800" b="1" dirty="0" err="1" smtClean="0"/>
              <a:t>OpenList</a:t>
            </a:r>
            <a:r>
              <a:rPr lang="en-US" sz="2800" b="1" dirty="0" smtClean="0"/>
              <a:t> - Priority Queue</a:t>
            </a:r>
            <a:br>
              <a:rPr lang="en-US" sz="2800" b="1" dirty="0" smtClean="0"/>
            </a:b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/>
              <a:t>					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92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3793"/>
            <a:ext cx="10058400" cy="2341995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sz="22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dirty="0" smtClean="0"/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קודקוד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מייצג מצב כלשהו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צלע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אופרטור, מייצגת מעבר ממצב למצב אחר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מצב התחלתי (1) ומצבים סופיים (לפחות 1)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94764"/>
            <a:ext cx="10058400" cy="23728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28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בעיה כלשהי:</a:t>
            </a:r>
            <a:endParaRPr lang="en-US" sz="28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קודקודים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צלעות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נפתור את הבעיה באמצעות אלגוריתם חיפוש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 descr="http://www.cpmponline.org/parentresource2/images/c1u4overviewgrap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2108271"/>
            <a:ext cx="33528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9"/>
          <a:stretch/>
        </p:blipFill>
        <p:spPr bwMode="auto">
          <a:xfrm>
            <a:off x="7171576" y="4584696"/>
            <a:ext cx="2654935" cy="108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upload.wikimedia.org/wikipedia/commons/0/0f/Pancake_sort_operation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1607129" y="4584696"/>
            <a:ext cx="2654935" cy="1111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15178" y="5129349"/>
            <a:ext cx="23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ערימ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הגודל</a:t>
                </a: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במרית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דוגמה להפיכה 3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העליונים:</a:t>
                </a: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49817"/>
              </a:xfrm>
              <a:prstGeom prst="rect">
                <a:avLst/>
              </a:prstGeom>
              <a:blipFill rotWithShape="0">
                <a:blip r:embed="rId4"/>
                <a:stretch>
                  <a:fillRect r="-1319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1919860"/>
            <a:ext cx="3333750" cy="1544489"/>
            <a:chOff x="599591" y="3429524"/>
            <a:chExt cx="2654935" cy="1022132"/>
          </a:xfrm>
        </p:grpSpPr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91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099" y="1938149"/>
            <a:ext cx="11233419" cy="327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he-IL" sz="31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	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</a:t>
            </a:r>
            <a:r>
              <a:rPr lang="en-US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endParaRPr lang="en-US" sz="31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1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100" dirty="0"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	מערך,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במערך - ערך כגודל הפנקייק במקום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בערימה</a:t>
                </a: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הפיכת הסדר של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הפנקייקים העליונים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בהתאם לקלט נבנה מצב התחלתי על פי הגדרת המצב</a:t>
                </a:r>
                <a:endParaRPr lang="en-US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he-IL" sz="31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סופי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14:m>
                  <m:oMath xmlns:m="http://schemas.openxmlformats.org/officeDocument/2006/math">
                    <m:r>
                      <a:rPr lang="he-IL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he-IL" sz="31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(מערך ממוין)</a:t>
                </a:r>
                <a:endParaRPr lang="en-US" sz="31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938150"/>
                <a:ext cx="11233419" cy="3339376"/>
              </a:xfrm>
              <a:prstGeom prst="rect">
                <a:avLst/>
              </a:prstGeom>
              <a:blipFill rotWithShape="0">
                <a:blip r:embed="rId2"/>
                <a:stretch>
                  <a:fillRect r="-1248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14300" y="4764660"/>
            <a:ext cx="3333750" cy="1544489"/>
            <a:chOff x="599591" y="3429524"/>
            <a:chExt cx="2654935" cy="102213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1" b="50620"/>
            <a:stretch/>
          </p:blipFill>
          <p:spPr bwMode="auto">
            <a:xfrm>
              <a:off x="599591" y="3880130"/>
              <a:ext cx="2654935" cy="5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121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חיפוש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202" y="1694807"/>
                <a:ext cx="11123720" cy="4910173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>
                  <a:buNone/>
                </a:pPr>
                <a:r>
                  <a:rPr lang="he-IL" sz="30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  <a:endParaRPr lang="en-US" sz="30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-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התחלתי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endParaRPr lang="he-IL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סופי</a:t>
                </a:r>
                <a:r>
                  <a:rPr lang="en-US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3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30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מטרות: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לענות האם קיים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אופטימאלי </a:t>
                </a: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𝑣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את ה-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𝑔𝑜𝑎𝑙</m:t>
                    </m:r>
                    <m:r>
                      <a:rPr lang="he-IL" sz="30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202" y="1694807"/>
                <a:ext cx="11123720" cy="4910173"/>
              </a:xfrm>
              <a:blipFill>
                <a:blip r:embed="rId3"/>
                <a:stretch>
                  <a:fillRect t="-2484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192935" y="1845735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" name="Oval 4"/>
          <p:cNvSpPr/>
          <p:nvPr/>
        </p:nvSpPr>
        <p:spPr>
          <a:xfrm>
            <a:off x="2107028" y="27035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6" name="Oval 5"/>
          <p:cNvSpPr/>
          <p:nvPr/>
        </p:nvSpPr>
        <p:spPr>
          <a:xfrm>
            <a:off x="4694302" y="1845734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7" name="Oval 6"/>
          <p:cNvSpPr/>
          <p:nvPr/>
        </p:nvSpPr>
        <p:spPr>
          <a:xfrm>
            <a:off x="3943562" y="338591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5987939" y="27035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9" name="Straight Arrow Connector 8"/>
          <p:cNvCxnSpPr>
            <a:stCxn id="5" idx="7"/>
            <a:endCxn id="4" idx="3"/>
          </p:cNvCxnSpPr>
          <p:nvPr/>
        </p:nvCxnSpPr>
        <p:spPr>
          <a:xfrm flipV="1">
            <a:off x="2724430" y="2428190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2"/>
          </p:cNvCxnSpPr>
          <p:nvPr/>
        </p:nvCxnSpPr>
        <p:spPr>
          <a:xfrm>
            <a:off x="2724430" y="3285982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 flipV="1">
            <a:off x="3916266" y="2186929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8" idx="2"/>
          </p:cNvCxnSpPr>
          <p:nvPr/>
        </p:nvCxnSpPr>
        <p:spPr>
          <a:xfrm>
            <a:off x="2830359" y="3044722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1"/>
          </p:cNvCxnSpPr>
          <p:nvPr/>
        </p:nvCxnSpPr>
        <p:spPr>
          <a:xfrm>
            <a:off x="5311704" y="2428189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3"/>
          </p:cNvCxnSpPr>
          <p:nvPr/>
        </p:nvCxnSpPr>
        <p:spPr>
          <a:xfrm flipV="1">
            <a:off x="4666893" y="3285982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07027" y="26957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5982959" y="269570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377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21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הפנקייק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80325" y="2632847"/>
            <a:ext cx="3611416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986902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32443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pic>
        <p:nvPicPr>
          <p:cNvPr id="49" name="Picture 48" descr="http://upload.wikimedia.org/wikipedia/commons/0/0f/Pancake_sort_ope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8083101" y="3691325"/>
            <a:ext cx="2605864" cy="1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/>
          <p:cNvSpPr/>
          <p:nvPr/>
        </p:nvSpPr>
        <p:spPr>
          <a:xfrm>
            <a:off x="3225780" y="2949171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3281990" y="3483520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281990" y="3245401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val 71"/>
          <p:cNvSpPr/>
          <p:nvPr/>
        </p:nvSpPr>
        <p:spPr>
          <a:xfrm>
            <a:off x="462703" y="4382965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18913" y="4679195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val 74"/>
          <p:cNvSpPr/>
          <p:nvPr/>
        </p:nvSpPr>
        <p:spPr>
          <a:xfrm>
            <a:off x="1844968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901178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val 77"/>
          <p:cNvSpPr/>
          <p:nvPr/>
        </p:nvSpPr>
        <p:spPr>
          <a:xfrm>
            <a:off x="3235258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291468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Oval 80"/>
          <p:cNvSpPr/>
          <p:nvPr/>
        </p:nvSpPr>
        <p:spPr>
          <a:xfrm>
            <a:off x="4637114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4693324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Oval 83"/>
          <p:cNvSpPr/>
          <p:nvPr/>
        </p:nvSpPr>
        <p:spPr>
          <a:xfrm>
            <a:off x="6027404" y="4389850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6083614" y="4686080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901178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3291468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4693324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6083614" y="4924199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8913" y="4917314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1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cs typeface="+mn-cs"/>
                        </a:rPr>
                        <a:t>2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4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6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3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>
                          <a:cs typeface="+mn-cs"/>
                        </a:rPr>
                        <a:t>5</a:t>
                      </a:r>
                      <a:endParaRPr lang="en-US" sz="11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Connector 86"/>
          <p:cNvCxnSpPr>
            <a:stCxn id="84" idx="0"/>
            <a:endCxn id="51" idx="4"/>
          </p:cNvCxnSpPr>
          <p:nvPr/>
        </p:nvCxnSpPr>
        <p:spPr>
          <a:xfrm flipH="1" flipV="1">
            <a:off x="3898603" y="4223941"/>
            <a:ext cx="2801624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0"/>
            <a:endCxn id="51" idx="4"/>
          </p:cNvCxnSpPr>
          <p:nvPr/>
        </p:nvCxnSpPr>
        <p:spPr>
          <a:xfrm flipH="1" flipV="1">
            <a:off x="3898603" y="4223941"/>
            <a:ext cx="1411334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0"/>
            <a:endCxn id="51" idx="4"/>
          </p:cNvCxnSpPr>
          <p:nvPr/>
        </p:nvCxnSpPr>
        <p:spPr>
          <a:xfrm flipH="1" flipV="1">
            <a:off x="3898603" y="4223941"/>
            <a:ext cx="9478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5" idx="0"/>
            <a:endCxn id="51" idx="4"/>
          </p:cNvCxnSpPr>
          <p:nvPr/>
        </p:nvCxnSpPr>
        <p:spPr>
          <a:xfrm flipV="1">
            <a:off x="2517791" y="4223941"/>
            <a:ext cx="1380812" cy="165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0"/>
            <a:endCxn id="51" idx="4"/>
          </p:cNvCxnSpPr>
          <p:nvPr/>
        </p:nvCxnSpPr>
        <p:spPr>
          <a:xfrm flipV="1">
            <a:off x="1135526" y="4223941"/>
            <a:ext cx="2763077" cy="159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54581" y="5688479"/>
            <a:ext cx="1345646" cy="12747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5410791" y="5984709"/>
          <a:ext cx="1269845" cy="30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5410791" y="6222828"/>
          <a:ext cx="124968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9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4954157" y="6017333"/>
            <a:ext cx="400424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38703" y="541544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2" grpId="0" animBg="1"/>
      <p:bldP spid="75" grpId="0" animBg="1"/>
      <p:bldP spid="78" grpId="0" animBg="1"/>
      <p:bldP spid="81" grpId="0" animBg="1"/>
      <p:bldP spid="84" grpId="0" animBg="1"/>
      <p:bldP spid="92" grpId="0" animBg="1"/>
      <p:bldP spid="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בעיית </a:t>
            </a:r>
            <a:r>
              <a:rPr lang="he-IL" dirty="0"/>
              <a:t>הסוכן הנוסע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979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גרף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מוגדרת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נקודת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התחלה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מסלול קצר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ביותר העובר דרך כל הקדקודים </a:t>
                </a: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ב-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המתחיל ומסתיים ב-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מותר לעבור בכל קודקוד ובכל קשת יותר מפעם אחת 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979312"/>
              </a:xfrm>
              <a:prstGeom prst="rect">
                <a:avLst/>
              </a:prstGeom>
              <a:blipFill>
                <a:blip r:embed="rId3"/>
                <a:stretch>
                  <a:fillRect r="-1319" b="-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6688" y="4152156"/>
            <a:ext cx="708338" cy="65682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746823" y="3156990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46823" y="527186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30470" y="415215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7" name="Straight Connector 16"/>
          <p:cNvCxnSpPr>
            <a:stCxn id="10" idx="7"/>
            <a:endCxn id="14" idx="3"/>
          </p:cNvCxnSpPr>
          <p:nvPr/>
        </p:nvCxnSpPr>
        <p:spPr>
          <a:xfrm flipV="1">
            <a:off x="1001292" y="3717623"/>
            <a:ext cx="849265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6" idx="2"/>
          </p:cNvCxnSpPr>
          <p:nvPr/>
        </p:nvCxnSpPr>
        <p:spPr>
          <a:xfrm>
            <a:off x="1105026" y="4480568"/>
            <a:ext cx="21254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  <a:endCxn id="16" idx="1"/>
          </p:cNvCxnSpPr>
          <p:nvPr/>
        </p:nvCxnSpPr>
        <p:spPr>
          <a:xfrm>
            <a:off x="2351427" y="3717623"/>
            <a:ext cx="982777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88292" y="3813813"/>
            <a:ext cx="0" cy="1458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15" idx="7"/>
          </p:cNvCxnSpPr>
          <p:nvPr/>
        </p:nvCxnSpPr>
        <p:spPr>
          <a:xfrm flipH="1">
            <a:off x="2351427" y="4712789"/>
            <a:ext cx="982777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0" idx="5"/>
          </p:cNvCxnSpPr>
          <p:nvPr/>
        </p:nvCxnSpPr>
        <p:spPr>
          <a:xfrm flipH="1" flipV="1">
            <a:off x="1001292" y="4712789"/>
            <a:ext cx="849265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4850" y="3639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0663" y="3672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18582" y="462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2132" y="4886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00278" y="4189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42815" y="4915101"/>
            <a:ext cx="3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0" grpId="0" animBg="1"/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1) קבוצת הקודקודים שכבר בוקרו (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𝑣𝑖𝑠𝑖𝑡𝑒𝑑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2) מיקום נוכחי (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עבור כל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שכן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של קודקוד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  <m:r>
                      <a:rPr lang="he-IL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בגרף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1) נצרף את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לקבוצת הקודקודים שבוקרו (במידה ולא נמצא שם)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2) נגדיר את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כ-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𝑐𝑢𝑟𝑟𝑒𝑛𝑡</m:t>
                    </m:r>
                  </m:oMath>
                </a14:m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1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{}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(קבוצה ריקה)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2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(קודקוד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התחלה)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</a:t>
                </a: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1)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(קבוצת כל הקודקודים בגרף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		2) 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𝑠</m:t>
                    </m:r>
                  </m:oMath>
                </a14:m>
                <a:endParaRPr lang="en-US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  <a:blipFill>
                <a:blip r:embed="rId2"/>
                <a:stretch>
                  <a:fillRect t="-299" r="-1129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אופרטור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b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התחלתי</a:t>
                </a:r>
                <a:r>
                  <a:rPr lang="he-IL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he-IL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29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מצב </a:t>
                </a:r>
                <a:r>
                  <a:rPr lang="he-IL" sz="29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סופי</a:t>
                </a:r>
                <a:r>
                  <a:rPr lang="he-IL" sz="29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	</a:t>
                </a:r>
                <a:r>
                  <a:rPr lang="en-US" sz="29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endParaRPr lang="en-US" sz="29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938149"/>
                <a:ext cx="11881118" cy="4069576"/>
              </a:xfrm>
              <a:prstGeom prst="rect">
                <a:avLst/>
              </a:prstGeom>
              <a:blipFill rotWithShape="0">
                <a:blip r:embed="rId3"/>
                <a:stretch>
                  <a:fillRect t="-299" r="-1129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בעיית </a:t>
            </a:r>
            <a:r>
              <a:rPr lang="he-IL" dirty="0"/>
              <a:t>הסוכן הנוסע</a:t>
            </a:r>
          </a:p>
        </p:txBody>
      </p:sp>
    </p:spTree>
    <p:extLst>
      <p:ext uri="{BB962C8B-B14F-4D97-AF65-F5344CB8AC3E}">
        <p14:creationId xmlns:p14="http://schemas.microsoft.com/office/powerpoint/2010/main" val="11446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700" y="1950850"/>
            <a:ext cx="11204620" cy="121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200" u="sng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בעיית הסוכן הנוסע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4207" y="26328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</a:t>
            </a:r>
            <a:endParaRPr lang="en-US" b="1" u="sng" dirty="0"/>
          </a:p>
        </p:txBody>
      </p:sp>
      <p:sp>
        <p:nvSpPr>
          <p:cNvPr id="40" name="Rectangle 39"/>
          <p:cNvSpPr/>
          <p:nvPr/>
        </p:nvSpPr>
        <p:spPr>
          <a:xfrm>
            <a:off x="6761410" y="2632847"/>
            <a:ext cx="4430331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15" y="2632846"/>
            <a:ext cx="6038545" cy="354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8856" y="2632847"/>
            <a:ext cx="23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Graph Representation</a:t>
            </a:r>
            <a:endParaRPr lang="en-US" b="1" u="sng" dirty="0"/>
          </a:p>
        </p:txBody>
      </p:sp>
      <p:sp>
        <p:nvSpPr>
          <p:cNvPr id="43" name="Oval 42"/>
          <p:cNvSpPr/>
          <p:nvPr/>
        </p:nvSpPr>
        <p:spPr>
          <a:xfrm>
            <a:off x="3005275" y="301721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sp>
        <p:nvSpPr>
          <p:cNvPr id="44" name="Oval 43"/>
          <p:cNvSpPr/>
          <p:nvPr/>
        </p:nvSpPr>
        <p:spPr>
          <a:xfrm>
            <a:off x="3005274" y="4098660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b</a:t>
            </a:r>
          </a:p>
        </p:txBody>
      </p:sp>
      <p:sp>
        <p:nvSpPr>
          <p:cNvPr id="45" name="Oval 44"/>
          <p:cNvSpPr/>
          <p:nvPr/>
        </p:nvSpPr>
        <p:spPr>
          <a:xfrm>
            <a:off x="4106144" y="4101209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904404" y="4095073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{s}</a:t>
            </a:r>
          </a:p>
          <a:p>
            <a:pPr algn="ctr"/>
            <a:r>
              <a:rPr lang="en-US" sz="2000" dirty="0" smtClean="0"/>
              <a:t>a</a:t>
            </a:r>
          </a:p>
        </p:txBody>
      </p:sp>
      <p:cxnSp>
        <p:nvCxnSpPr>
          <p:cNvPr id="47" name="Straight Connector 46"/>
          <p:cNvCxnSpPr>
            <a:stCxn id="46" idx="0"/>
            <a:endCxn id="43" idx="3"/>
          </p:cNvCxnSpPr>
          <p:nvPr/>
        </p:nvCxnSpPr>
        <p:spPr>
          <a:xfrm flipV="1">
            <a:off x="2395997" y="3807525"/>
            <a:ext cx="753262" cy="28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0"/>
            <a:endCxn id="43" idx="4"/>
          </p:cNvCxnSpPr>
          <p:nvPr/>
        </p:nvCxnSpPr>
        <p:spPr>
          <a:xfrm flipV="1">
            <a:off x="3496867" y="3943122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0"/>
            <a:endCxn id="43" idx="5"/>
          </p:cNvCxnSpPr>
          <p:nvPr/>
        </p:nvCxnSpPr>
        <p:spPr>
          <a:xfrm flipH="1" flipV="1">
            <a:off x="3844476" y="3807525"/>
            <a:ext cx="753261" cy="293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904404" y="5179215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3005274" y="5181764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sp>
        <p:nvSpPr>
          <p:cNvPr id="59" name="Oval 58"/>
          <p:cNvSpPr/>
          <p:nvPr/>
        </p:nvSpPr>
        <p:spPr>
          <a:xfrm>
            <a:off x="803534" y="5175628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b</a:t>
            </a:r>
          </a:p>
        </p:txBody>
      </p:sp>
      <p:cxnSp>
        <p:nvCxnSpPr>
          <p:cNvPr id="60" name="Straight Connector 59"/>
          <p:cNvCxnSpPr>
            <a:stCxn id="57" idx="0"/>
          </p:cNvCxnSpPr>
          <p:nvPr/>
        </p:nvCxnSpPr>
        <p:spPr>
          <a:xfrm flipV="1">
            <a:off x="2395997" y="5023677"/>
            <a:ext cx="1" cy="1555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0"/>
            <a:endCxn id="46" idx="3"/>
          </p:cNvCxnSpPr>
          <p:nvPr/>
        </p:nvCxnSpPr>
        <p:spPr>
          <a:xfrm flipV="1">
            <a:off x="1295127" y="4885387"/>
            <a:ext cx="753261" cy="2902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6" idx="5"/>
          </p:cNvCxnSpPr>
          <p:nvPr/>
        </p:nvCxnSpPr>
        <p:spPr>
          <a:xfrm flipH="1" flipV="1">
            <a:off x="2743605" y="4885387"/>
            <a:ext cx="753262" cy="296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97986" y="5220541"/>
            <a:ext cx="983185" cy="9259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s,a,b,c</a:t>
            </a:r>
            <a:r>
              <a:rPr lang="en-US" sz="2000" dirty="0" smtClean="0"/>
              <a:t>}</a:t>
            </a:r>
          </a:p>
          <a:p>
            <a:pPr algn="ctr"/>
            <a:r>
              <a:rPr lang="en-US" sz="2000" dirty="0" smtClean="0"/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960607" y="5185136"/>
            <a:ext cx="400424" cy="326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9974" y="4890609"/>
            <a:ext cx="62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49" name="Oval 48"/>
          <p:cNvSpPr/>
          <p:nvPr/>
        </p:nvSpPr>
        <p:spPr>
          <a:xfrm>
            <a:off x="7149117" y="4159874"/>
            <a:ext cx="708338" cy="65682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499252" y="3164708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499252" y="5279587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982899" y="4159874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5" name="Straight Connector 54"/>
          <p:cNvCxnSpPr>
            <a:stCxn id="49" idx="7"/>
            <a:endCxn id="51" idx="3"/>
          </p:cNvCxnSpPr>
          <p:nvPr/>
        </p:nvCxnSpPr>
        <p:spPr>
          <a:xfrm flipV="1">
            <a:off x="7753721" y="3725341"/>
            <a:ext cx="849265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6"/>
            <a:endCxn id="54" idx="2"/>
          </p:cNvCxnSpPr>
          <p:nvPr/>
        </p:nvCxnSpPr>
        <p:spPr>
          <a:xfrm>
            <a:off x="7857455" y="4488286"/>
            <a:ext cx="21254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5"/>
            <a:endCxn id="54" idx="1"/>
          </p:cNvCxnSpPr>
          <p:nvPr/>
        </p:nvCxnSpPr>
        <p:spPr>
          <a:xfrm>
            <a:off x="9103856" y="3725341"/>
            <a:ext cx="982777" cy="530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40721" y="3821531"/>
            <a:ext cx="0" cy="1458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3"/>
            <a:endCxn id="52" idx="7"/>
          </p:cNvCxnSpPr>
          <p:nvPr/>
        </p:nvCxnSpPr>
        <p:spPr>
          <a:xfrm flipH="1">
            <a:off x="9103856" y="4720507"/>
            <a:ext cx="982777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2" idx="1"/>
            <a:endCxn id="49" idx="5"/>
          </p:cNvCxnSpPr>
          <p:nvPr/>
        </p:nvCxnSpPr>
        <p:spPr>
          <a:xfrm flipH="1" flipV="1">
            <a:off x="7753721" y="4720507"/>
            <a:ext cx="849265" cy="655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87279" y="3646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543092" y="367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580933" y="461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84561" y="4894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252707" y="4197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595244" y="4922819"/>
            <a:ext cx="3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3683" y="364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92085" y="365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82846" y="3837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898104" y="491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072246" y="4911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12234" y="493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59" grpId="0" animBg="1"/>
      <p:bldP spid="48" grpId="0" animBg="1"/>
      <p:bldP spid="10" grpId="0"/>
      <p:bldP spid="73" grpId="0"/>
      <p:bldP spid="75" grpId="0"/>
      <p:bldP spid="76" grpId="0"/>
      <p:bldP spid="77" grpId="0"/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אלגוריתמי חיפוש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92" y="1932348"/>
            <a:ext cx="4847203" cy="4492929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BFS (Breadth-first search)</a:t>
            </a:r>
          </a:p>
          <a:p>
            <a:pPr rtl="1">
              <a:buNone/>
            </a:pPr>
            <a:endParaRPr lang="en-US" sz="3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rtl="1">
              <a:buNone/>
            </a:pPr>
            <a:endParaRPr lang="en-US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rtl="1">
              <a:buNone/>
            </a:pPr>
            <a:r>
              <a:rPr lang="en-US" sz="3000" dirty="0">
                <a:latin typeface="Narkisim" panose="020E0502050101010101" pitchFamily="34" charset="-79"/>
                <a:cs typeface="Narkisim" panose="020E0502050101010101" pitchFamily="34" charset="-79"/>
              </a:rPr>
              <a:t>DFS (Depth-first search)</a:t>
            </a:r>
            <a:endParaRPr lang="en-US" sz="3000" dirty="0" smtClean="0"/>
          </a:p>
          <a:p>
            <a:pPr rtl="1">
              <a:buNone/>
            </a:pPr>
            <a:endParaRPr lang="en-US" sz="3000" dirty="0" smtClean="0"/>
          </a:p>
          <a:p>
            <a:pPr rtl="1">
              <a:buNone/>
            </a:pPr>
            <a:endParaRPr lang="en-US" sz="3000" dirty="0"/>
          </a:p>
          <a:p>
            <a:pPr rtl="1">
              <a:buNone/>
            </a:pPr>
            <a:r>
              <a:rPr lang="en-US" sz="3000" dirty="0">
                <a:latin typeface="Narkisim" panose="020E0502050101010101" pitchFamily="34" charset="-79"/>
                <a:cs typeface="Narkisim" panose="020E0502050101010101" pitchFamily="34" charset="-79"/>
              </a:rPr>
              <a:t>UCS (Uniform Cost Search)</a:t>
            </a:r>
            <a:endParaRPr lang="en-US" sz="3000" dirty="0" smtClean="0"/>
          </a:p>
          <a:p>
            <a:pPr rtl="1">
              <a:buNone/>
            </a:pP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137647" y="223244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50" name="Straight Arrow Connector 49"/>
          <p:cNvCxnSpPr>
            <a:stCxn id="46" idx="7"/>
            <a:endCxn id="62" idx="2"/>
          </p:cNvCxnSpPr>
          <p:nvPr/>
        </p:nvCxnSpPr>
        <p:spPr>
          <a:xfrm flipV="1">
            <a:off x="7553033" y="2004099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5"/>
            <a:endCxn id="65" idx="2"/>
          </p:cNvCxnSpPr>
          <p:nvPr/>
        </p:nvCxnSpPr>
        <p:spPr>
          <a:xfrm>
            <a:off x="7553033" y="2630035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2" idx="6"/>
            <a:endCxn id="64" idx="2"/>
          </p:cNvCxnSpPr>
          <p:nvPr/>
        </p:nvCxnSpPr>
        <p:spPr>
          <a:xfrm>
            <a:off x="8461850" y="2004099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6"/>
            <a:endCxn id="66" idx="2"/>
          </p:cNvCxnSpPr>
          <p:nvPr/>
        </p:nvCxnSpPr>
        <p:spPr>
          <a:xfrm>
            <a:off x="7624302" y="2465350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4" idx="6"/>
            <a:endCxn id="66" idx="1"/>
          </p:cNvCxnSpPr>
          <p:nvPr/>
        </p:nvCxnSpPr>
        <p:spPr>
          <a:xfrm>
            <a:off x="9787694" y="2004099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5" idx="6"/>
            <a:endCxn id="66" idx="3"/>
          </p:cNvCxnSpPr>
          <p:nvPr/>
        </p:nvCxnSpPr>
        <p:spPr>
          <a:xfrm flipV="1">
            <a:off x="9089259" y="2630035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975195" y="177119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64" name="Oval 63"/>
          <p:cNvSpPr/>
          <p:nvPr/>
        </p:nvSpPr>
        <p:spPr>
          <a:xfrm>
            <a:off x="9301039" y="177119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65" name="Oval 64"/>
          <p:cNvSpPr/>
          <p:nvPr/>
        </p:nvSpPr>
        <p:spPr>
          <a:xfrm>
            <a:off x="8602604" y="275123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66" name="Oval 65"/>
          <p:cNvSpPr/>
          <p:nvPr/>
        </p:nvSpPr>
        <p:spPr>
          <a:xfrm>
            <a:off x="10205847" y="223244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13938" y="17826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711365" y="16277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974572" y="1773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5852" y="20849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764114" y="265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593286" y="2687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4" name="Oval 143"/>
          <p:cNvSpPr/>
          <p:nvPr/>
        </p:nvSpPr>
        <p:spPr>
          <a:xfrm>
            <a:off x="7155403" y="3765172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145" name="Straight Arrow Connector 144"/>
          <p:cNvCxnSpPr>
            <a:stCxn id="144" idx="7"/>
            <a:endCxn id="151" idx="2"/>
          </p:cNvCxnSpPr>
          <p:nvPr/>
        </p:nvCxnSpPr>
        <p:spPr>
          <a:xfrm flipV="1">
            <a:off x="7570789" y="3536822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5"/>
            <a:endCxn id="153" idx="2"/>
          </p:cNvCxnSpPr>
          <p:nvPr/>
        </p:nvCxnSpPr>
        <p:spPr>
          <a:xfrm>
            <a:off x="7570789" y="4162758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51" idx="6"/>
            <a:endCxn id="152" idx="2"/>
          </p:cNvCxnSpPr>
          <p:nvPr/>
        </p:nvCxnSpPr>
        <p:spPr>
          <a:xfrm>
            <a:off x="8479606" y="3536822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4" idx="6"/>
            <a:endCxn id="154" idx="2"/>
          </p:cNvCxnSpPr>
          <p:nvPr/>
        </p:nvCxnSpPr>
        <p:spPr>
          <a:xfrm>
            <a:off x="7642058" y="3998073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6"/>
            <a:endCxn id="154" idx="1"/>
          </p:cNvCxnSpPr>
          <p:nvPr/>
        </p:nvCxnSpPr>
        <p:spPr>
          <a:xfrm>
            <a:off x="9805450" y="3536822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53" idx="6"/>
            <a:endCxn id="154" idx="3"/>
          </p:cNvCxnSpPr>
          <p:nvPr/>
        </p:nvCxnSpPr>
        <p:spPr>
          <a:xfrm flipV="1">
            <a:off x="9107015" y="4162758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7992951" y="330392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152" name="Oval 151"/>
          <p:cNvSpPr/>
          <p:nvPr/>
        </p:nvSpPr>
        <p:spPr>
          <a:xfrm>
            <a:off x="9318795" y="330392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153" name="Oval 152"/>
          <p:cNvSpPr/>
          <p:nvPr/>
        </p:nvSpPr>
        <p:spPr>
          <a:xfrm>
            <a:off x="8620360" y="428396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154" name="Oval 153"/>
          <p:cNvSpPr/>
          <p:nvPr/>
        </p:nvSpPr>
        <p:spPr>
          <a:xfrm>
            <a:off x="10223603" y="3765172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531694" y="33153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718695" y="31674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963243" y="32557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693608" y="36176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781870" y="41894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9611042" y="4219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61" name="Oval 160"/>
          <p:cNvSpPr/>
          <p:nvPr/>
        </p:nvSpPr>
        <p:spPr>
          <a:xfrm>
            <a:off x="7206429" y="533306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162" name="Straight Arrow Connector 161"/>
          <p:cNvCxnSpPr>
            <a:stCxn id="161" idx="7"/>
            <a:endCxn id="168" idx="2"/>
          </p:cNvCxnSpPr>
          <p:nvPr/>
        </p:nvCxnSpPr>
        <p:spPr>
          <a:xfrm flipV="1">
            <a:off x="7621815" y="5104719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1" idx="5"/>
            <a:endCxn id="170" idx="2"/>
          </p:cNvCxnSpPr>
          <p:nvPr/>
        </p:nvCxnSpPr>
        <p:spPr>
          <a:xfrm>
            <a:off x="7621815" y="5730655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8" idx="6"/>
            <a:endCxn id="169" idx="2"/>
          </p:cNvCxnSpPr>
          <p:nvPr/>
        </p:nvCxnSpPr>
        <p:spPr>
          <a:xfrm>
            <a:off x="8530632" y="5104719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6"/>
            <a:endCxn id="171" idx="2"/>
          </p:cNvCxnSpPr>
          <p:nvPr/>
        </p:nvCxnSpPr>
        <p:spPr>
          <a:xfrm>
            <a:off x="7693084" y="5565970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9" idx="6"/>
            <a:endCxn id="171" idx="1"/>
          </p:cNvCxnSpPr>
          <p:nvPr/>
        </p:nvCxnSpPr>
        <p:spPr>
          <a:xfrm>
            <a:off x="9856476" y="5104719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0" idx="6"/>
            <a:endCxn id="171" idx="3"/>
          </p:cNvCxnSpPr>
          <p:nvPr/>
        </p:nvCxnSpPr>
        <p:spPr>
          <a:xfrm flipV="1">
            <a:off x="9158041" y="5730655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043977" y="487181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169" name="Oval 168"/>
          <p:cNvSpPr/>
          <p:nvPr/>
        </p:nvSpPr>
        <p:spPr>
          <a:xfrm>
            <a:off x="9369821" y="487181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170" name="Oval 169"/>
          <p:cNvSpPr/>
          <p:nvPr/>
        </p:nvSpPr>
        <p:spPr>
          <a:xfrm>
            <a:off x="8671386" y="585185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171" name="Oval 170"/>
          <p:cNvSpPr/>
          <p:nvPr/>
        </p:nvSpPr>
        <p:spPr>
          <a:xfrm>
            <a:off x="10274629" y="533306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582720" y="4883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769421" y="4736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971426" y="48374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744634" y="518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832896" y="5757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9662068" y="5787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6215260" y="3242970"/>
            <a:ext cx="5388745" cy="3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271727" y="4781868"/>
            <a:ext cx="5388745" cy="3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553033" y="2623888"/>
            <a:ext cx="1049571" cy="354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9089258" y="2632225"/>
            <a:ext cx="1187857" cy="354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641697" y="3998072"/>
            <a:ext cx="2581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88479" y="2232449"/>
            <a:ext cx="2092220" cy="160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238823" y="3949293"/>
            <a:ext cx="2092220" cy="160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4776127" y="2531578"/>
            <a:ext cx="1642865" cy="321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621815" y="5104719"/>
            <a:ext cx="422162" cy="29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8530632" y="5104719"/>
            <a:ext cx="8391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9856476" y="5104719"/>
            <a:ext cx="489422" cy="29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  <p:bldP spid="64" grpId="0" animBg="1"/>
      <p:bldP spid="65" grpId="0" animBg="1"/>
      <p:bldP spid="66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8" grpId="0" animBg="1"/>
      <p:bldP spid="169" grpId="0" animBg="1"/>
      <p:bldP spid="170" grpId="0" animBg="1"/>
      <p:bldP spid="171" grpId="0" animBg="1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426012" y="1173730"/>
                <a:ext cx="7353438" cy="4932218"/>
              </a:xfrm>
            </p:spPr>
            <p:txBody>
              <a:bodyPr>
                <a:noAutofit/>
              </a:bodyPr>
              <a:lstStyle/>
              <a:p>
                <a:pPr marL="514350" indent="-514350" algn="r" rtl="1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אתחל מבנה נתונים (נקרא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𝑂𝑝𝑒𝑛𝐿𝑖𝑠𝑡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 algn="r" rtl="1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הוסף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𝑂𝑝𝑒𝑛𝐿𝑖𝑠𝑡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r" rtl="1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כל עוד ה-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𝑂𝑝𝑒𝑛𝐿𝑖𝑠𝑡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</a:rPr>
                  <a:t> לא ריק בצע:</a:t>
                </a:r>
              </a:p>
              <a:p>
                <a:pPr lvl="2" algn="r" rtl="1">
                  <a:spcBef>
                    <a:spcPts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he-IL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𝑂𝑝𝑒𝑛𝐿𝑖𝑠𝑡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𝐺𝑒𝑡𝐵𝑒𝑠𝑡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lvl="2" algn="r" rtl="1">
                  <a:spcBef>
                    <a:spcPts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he-IL" sz="2800" dirty="0">
                    <a:solidFill>
                      <a:schemeClr val="tx1"/>
                    </a:solidFill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lvl="5" algn="r" rtl="1">
                  <a:spcBef>
                    <a:spcPts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he-IL" sz="2800" dirty="0">
                    <a:solidFill>
                      <a:schemeClr val="tx1"/>
                    </a:solidFill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החזר את המסלול ל-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</a:endParaRPr>
              </a:p>
              <a:p>
                <a:pPr lvl="2" algn="r" rtl="1">
                  <a:spcBef>
                    <a:spcPts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 אחרת</a:t>
                </a:r>
              </a:p>
              <a:p>
                <a:pPr lvl="5" algn="r" rtl="1">
                  <a:spcBef>
                    <a:spcPts val="0"/>
                  </a:spcBef>
                  <a:buClrTx/>
                  <a:buFont typeface="Wingdings" panose="05000000000000000000" pitchFamily="2" charset="2"/>
                  <a:buChar char="§"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הכנס את השכנים של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𝑐𝑢𝑟𝑟𝑒𝑛𝑡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𝑂𝑝𝑒𝑛𝐿𝑖𝑠𝑡</m:t>
                    </m:r>
                  </m:oMath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r" rtl="1">
                  <a:spcBef>
                    <a:spcPts val="0"/>
                  </a:spcBef>
                  <a:buClrTx/>
                  <a:buNone/>
                </a:pPr>
                <a:endParaRPr lang="he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426012" y="1173730"/>
                <a:ext cx="7353438" cy="4932218"/>
              </a:xfrm>
              <a:blipFill>
                <a:blip r:embed="rId3"/>
                <a:stretch>
                  <a:fillRect t="-2225" r="-3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u="sng" dirty="0" smtClean="0">
                <a:solidFill>
                  <a:schemeClr val="tx1"/>
                </a:solidFill>
              </a:rPr>
              <a:t>אלגוריתם חיפוש אבסטרקטי - רעיון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689841" y="1625522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55" name="Oval 54"/>
          <p:cNvSpPr/>
          <p:nvPr/>
        </p:nvSpPr>
        <p:spPr>
          <a:xfrm>
            <a:off x="603934" y="2483314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56" name="Oval 55"/>
          <p:cNvSpPr/>
          <p:nvPr/>
        </p:nvSpPr>
        <p:spPr>
          <a:xfrm>
            <a:off x="3191208" y="1625521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57" name="Oval 56"/>
          <p:cNvSpPr/>
          <p:nvPr/>
        </p:nvSpPr>
        <p:spPr>
          <a:xfrm>
            <a:off x="2440468" y="3165703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58" name="Oval 57"/>
          <p:cNvSpPr/>
          <p:nvPr/>
        </p:nvSpPr>
        <p:spPr>
          <a:xfrm>
            <a:off x="4484845" y="2483314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7"/>
            <a:endCxn id="54" idx="3"/>
          </p:cNvCxnSpPr>
          <p:nvPr/>
        </p:nvCxnSpPr>
        <p:spPr>
          <a:xfrm flipV="1">
            <a:off x="1221336" y="2207977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5"/>
            <a:endCxn id="57" idx="2"/>
          </p:cNvCxnSpPr>
          <p:nvPr/>
        </p:nvCxnSpPr>
        <p:spPr>
          <a:xfrm>
            <a:off x="1221336" y="3065769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6" idx="2"/>
          </p:cNvCxnSpPr>
          <p:nvPr/>
        </p:nvCxnSpPr>
        <p:spPr>
          <a:xfrm flipV="1">
            <a:off x="2413172" y="1966716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  <a:endCxn id="58" idx="2"/>
          </p:cNvCxnSpPr>
          <p:nvPr/>
        </p:nvCxnSpPr>
        <p:spPr>
          <a:xfrm>
            <a:off x="1327265" y="2824509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5"/>
            <a:endCxn id="58" idx="1"/>
          </p:cNvCxnSpPr>
          <p:nvPr/>
        </p:nvCxnSpPr>
        <p:spPr>
          <a:xfrm>
            <a:off x="3808610" y="2207976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6"/>
            <a:endCxn id="58" idx="3"/>
          </p:cNvCxnSpPr>
          <p:nvPr/>
        </p:nvCxnSpPr>
        <p:spPr>
          <a:xfrm flipV="1">
            <a:off x="3163799" y="3065769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6079" y="5164749"/>
            <a:ext cx="36599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76078" y="5164749"/>
            <a:ext cx="3659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6078" y="5167597"/>
            <a:ext cx="3659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chemeClr val="bg1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18893" y="5171157"/>
            <a:ext cx="3659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current</a:t>
            </a:r>
            <a:r>
              <a:rPr lang="en-US" sz="2000" b="1" dirty="0" smtClean="0"/>
              <a:t> = S </a:t>
            </a:r>
            <a:r>
              <a:rPr lang="en-US" sz="2000" b="1" dirty="0" smtClean="0">
                <a:solidFill>
                  <a:schemeClr val="bg1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6078" y="5170782"/>
            <a:ext cx="3659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</a:t>
            </a:r>
            <a:r>
              <a:rPr lang="en-US" sz="2000" b="1" dirty="0" smtClean="0"/>
              <a:t>: G, A, C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7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	  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3.	</a:t>
            </a:r>
            <a:r>
              <a:rPr lang="en-US" sz="1700" b="1" dirty="0" err="1" smtClean="0">
                <a:solidFill>
                  <a:schemeClr val="tx1"/>
                </a:solidFill>
              </a:rPr>
              <a:t>Vs.h</a:t>
            </a:r>
            <a:r>
              <a:rPr lang="en-US" sz="1700" b="1" dirty="0" smtClean="0">
                <a:solidFill>
                  <a:schemeClr val="tx1"/>
                </a:solidFill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</a:rPr>
              <a:t>hFunc</a:t>
            </a:r>
            <a:r>
              <a:rPr lang="en-US" sz="1700" b="1" dirty="0" smtClean="0">
                <a:solidFill>
                  <a:schemeClr val="tx1"/>
                </a:solidFill>
              </a:rPr>
              <a:t>( Vs , Vg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4</a:t>
            </a:r>
            <a:r>
              <a:rPr lang="en-US" sz="1700" b="1" dirty="0">
                <a:solidFill>
                  <a:schemeClr val="tx1"/>
                </a:solidFill>
              </a:rPr>
              <a:t>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5.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6.1	  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	  If( Current == Vg )  	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endParaRPr lang="en-US" sz="1700" b="1" dirty="0">
              <a:solidFill>
                <a:schemeClr val="tx1"/>
              </a:solidFill>
            </a:endParaRP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</a:t>
            </a:r>
            <a:r>
              <a:rPr lang="en-US" sz="1700" b="1" dirty="0" smtClean="0">
                <a:solidFill>
                  <a:schemeClr val="tx1"/>
                </a:solidFill>
              </a:rPr>
              <a:t>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</a:t>
            </a:r>
            <a:r>
              <a:rPr lang="en-US" sz="1700" b="1" dirty="0" smtClean="0">
                <a:solidFill>
                  <a:schemeClr val="tx1"/>
                </a:solidFill>
              </a:rPr>
              <a:t>       </a:t>
            </a:r>
            <a:r>
              <a:rPr lang="en-US" sz="1700" b="1" dirty="0" err="1" smtClean="0">
                <a:solidFill>
                  <a:schemeClr val="tx1"/>
                </a:solidFill>
              </a:rPr>
              <a:t>Foreach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6.4</a:t>
            </a:r>
            <a:r>
              <a:rPr lang="en-US" sz="1700" b="1" dirty="0">
                <a:solidFill>
                  <a:schemeClr val="tx1"/>
                </a:solidFill>
              </a:rPr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7.	Return false</a:t>
            </a:r>
          </a:p>
        </p:txBody>
      </p:sp>
      <p:sp>
        <p:nvSpPr>
          <p:cNvPr id="9" name="Oval 8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11" name="Oval 10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Oval 11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14" name="Straight Arrow Connector 13"/>
          <p:cNvCxnSpPr>
            <a:stCxn id="10" idx="7"/>
            <a:endCxn id="9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2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3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7773" y="264619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900" b="1" dirty="0" err="1">
                <a:solidFill>
                  <a:srgbClr val="FF0000"/>
                </a:solidFill>
              </a:rPr>
              <a:t>InitOpen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/>
              <a:t>Vs.g</a:t>
            </a:r>
            <a:r>
              <a:rPr lang="en-US" sz="1700" b="1" dirty="0"/>
              <a:t> = 0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/>
              <a:t>Vs.h</a:t>
            </a:r>
            <a:r>
              <a:rPr lang="en-US" sz="1700" b="1" dirty="0"/>
              <a:t> = </a:t>
            </a:r>
            <a:r>
              <a:rPr lang="en-US" sz="1700" b="1" dirty="0" err="1"/>
              <a:t>hFunc</a:t>
            </a:r>
            <a:r>
              <a:rPr lang="en-US" sz="1700" b="1" dirty="0"/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/>
              <a:t>Vs.prev</a:t>
            </a:r>
            <a:r>
              <a:rPr lang="en-US" sz="1700" b="1" dirty="0"/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</a:t>
            </a:r>
            <a:r>
              <a:rPr lang="en-US" sz="1700" b="1" dirty="0" smtClean="0"/>
              <a:t>  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 </a:t>
            </a:r>
            <a:r>
              <a:rPr lang="en-US" sz="1700" b="1" dirty="0"/>
              <a:t>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Open List (</a:t>
            </a:r>
            <a:r>
              <a:rPr lang="en-US" sz="2000" b="1" u="sng" dirty="0">
                <a:solidFill>
                  <a:srgbClr val="FF0000"/>
                </a:solidFill>
              </a:rPr>
              <a:t>Queue</a:t>
            </a:r>
            <a:r>
              <a:rPr lang="en-US" sz="2000" b="1" u="sng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11" name="Oval 10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Oval 11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14" name="Straight Arrow Connector 13"/>
          <p:cNvCxnSpPr>
            <a:stCxn id="10" idx="7"/>
            <a:endCxn id="9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2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3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7773" y="264619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900" b="1" dirty="0" err="1">
                <a:solidFill>
                  <a:srgbClr val="FF0000"/>
                </a:solidFill>
              </a:rPr>
              <a:t>Vs.g</a:t>
            </a:r>
            <a:r>
              <a:rPr lang="en-US" sz="1900" b="1" dirty="0">
                <a:solidFill>
                  <a:srgbClr val="FF0000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    //</a:t>
            </a:r>
            <a:r>
              <a:rPr lang="en-US" sz="1700" b="1" dirty="0"/>
              <a:t>Distance from Vs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900" b="1" dirty="0" err="1">
                <a:solidFill>
                  <a:srgbClr val="FF0000"/>
                </a:solidFill>
              </a:rPr>
              <a:t>Vs.h</a:t>
            </a:r>
            <a:r>
              <a:rPr lang="en-US" sz="1900" b="1" dirty="0">
                <a:solidFill>
                  <a:srgbClr val="FF0000"/>
                </a:solidFill>
              </a:rPr>
              <a:t> = </a:t>
            </a:r>
            <a:r>
              <a:rPr lang="en-US" sz="1900" b="1" dirty="0" err="1">
                <a:solidFill>
                  <a:srgbClr val="FF0000"/>
                </a:solidFill>
              </a:rPr>
              <a:t>hFunc</a:t>
            </a:r>
            <a:r>
              <a:rPr lang="en-US" sz="1900" b="1" dirty="0">
                <a:solidFill>
                  <a:srgbClr val="FF0000"/>
                </a:solidFill>
              </a:rPr>
              <a:t>( Vs , Vg </a:t>
            </a:r>
            <a:r>
              <a:rPr lang="en-US" sz="19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sz="1800" b="1" dirty="0"/>
              <a:t>//</a:t>
            </a:r>
            <a:r>
              <a:rPr lang="en-US" sz="1800" b="1" dirty="0" smtClean="0"/>
              <a:t>Evaluation </a:t>
            </a:r>
            <a:r>
              <a:rPr lang="en-US" sz="1800" b="1" dirty="0"/>
              <a:t>of distance to goal</a:t>
            </a:r>
            <a:r>
              <a:rPr lang="en-US" sz="1900" b="1" dirty="0" smtClean="0">
                <a:solidFill>
                  <a:srgbClr val="FF0000"/>
                </a:solidFill>
              </a:rPr>
              <a:t>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/>
              <a:t>Vs.prev</a:t>
            </a:r>
            <a:r>
              <a:rPr lang="en-US" sz="1700" b="1" dirty="0"/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/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</a:t>
            </a:r>
            <a:r>
              <a:rPr lang="he-IL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8086</TotalTime>
  <Words>2265</Words>
  <Application>Microsoft Office PowerPoint</Application>
  <PresentationFormat>Widescreen</PresentationFormat>
  <Paragraphs>1574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Narkisim</vt:lpstr>
      <vt:lpstr>Times New Roman</vt:lpstr>
      <vt:lpstr>Wingdings</vt:lpstr>
      <vt:lpstr>Retrospect</vt:lpstr>
      <vt:lpstr>Artificial Intelligence   </vt:lpstr>
      <vt:lpstr>בינה מלאכותית</vt:lpstr>
      <vt:lpstr> Practice session 1  Blind Search Graph Representation</vt:lpstr>
      <vt:lpstr>חיפוש</vt:lpstr>
      <vt:lpstr>אלגוריתמי חיפוש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ייצוג ע"י גרף</vt:lpstr>
      <vt:lpstr>בעיית הפנקייק</vt:lpstr>
      <vt:lpstr>בעיית הפנקייק</vt:lpstr>
      <vt:lpstr>ייצוג ע"י גרף</vt:lpstr>
      <vt:lpstr>בעיית הסוכן הנוסע </vt:lpstr>
      <vt:lpstr>בעיית הסוכן הנוסע</vt:lpstr>
      <vt:lpstr>ייצוג ע"י גרף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127</cp:revision>
  <dcterms:created xsi:type="dcterms:W3CDTF">2015-10-15T14:05:25Z</dcterms:created>
  <dcterms:modified xsi:type="dcterms:W3CDTF">2018-11-03T07:35:20Z</dcterms:modified>
</cp:coreProperties>
</file>