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6"/>
  </p:notesMasterIdLst>
  <p:sldIdLst>
    <p:sldId id="256" r:id="rId2"/>
    <p:sldId id="443" r:id="rId3"/>
    <p:sldId id="411" r:id="rId4"/>
    <p:sldId id="445" r:id="rId5"/>
    <p:sldId id="44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4" r:id="rId14"/>
    <p:sldId id="4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2308" autoAdjust="0"/>
  </p:normalViewPr>
  <p:slideViewPr>
    <p:cSldViewPr snapToGrid="0">
      <p:cViewPr varScale="1">
        <p:scale>
          <a:sx n="59" d="100"/>
          <a:sy n="59" d="100"/>
        </p:scale>
        <p:origin x="8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0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endParaRPr lang="en-US" dirty="0"/>
          </a:p>
        </p:txBody>
      </p:sp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3" y="2020765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885" r="-201408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885" r="-100467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885" r="-939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100885" r="-20140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885" r="-10046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100885" r="-93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55458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55458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176" r="-3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176" r="-2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176" r="-1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176" r="-2542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01176" r="-4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01176" r="-3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01176" r="-2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101176" r="-1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01176" r="-2542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98837" r="-4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98837" r="-3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98837" r="-2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98837" r="-1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98837" r="-254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302353" r="-4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302353" r="-3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302353" r="-2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302353" r="-1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302353" r="-2542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402353" r="-4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402353" r="-3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402353" r="-2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402353" r="-1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402353" r="-2542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8639472" y="3164868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טבלת ערכי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  <a:blipFill>
                <a:blip r:embed="rId6"/>
                <a:stretch>
                  <a:fillRect t="-10465" r="-595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]+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]→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95343" y="5199770"/>
                <a:ext cx="971480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יכול להיות שלאחר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פרקים נתמקד בפעולה אחת ולא נתבונן בשאר הפעולות. למשל, ללכת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ואז ל-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100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43" y="5199770"/>
                <a:ext cx="9714807" cy="954107"/>
              </a:xfrm>
              <a:prstGeom prst="rect">
                <a:avLst/>
              </a:prstGeom>
              <a:blipFill>
                <a:blip r:embed="rId9"/>
                <a:stretch>
                  <a:fillRect t="-6410" r="-1317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1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3611" y="2283330"/>
            <a:ext cx="1110165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קבלת החלטות בזמן אמת משלבת שתי בחירות בסיסיות:</a:t>
            </a:r>
            <a:endParaRPr lang="he-IL" sz="2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Exploitation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ביצוע הבחירה הטובה ביותר בהינתן המידע הנתון (הידוע)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Exploration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איסוף מידע נוסף</a:t>
            </a:r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buFont typeface="+mj-lt"/>
              <a:buAutoNum type="arabicPeriod"/>
            </a:pPr>
            <a:endParaRPr lang="en-US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6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האסטרטגיה הטובה ביותר לטווח הארוך יכולה לשלב</a:t>
            </a: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הקרבות בטווח הקצר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קיים צורך לאסוף מספיק מידע בשביל לקיים החלטות כוללניות, כאלו שיהיו </a:t>
            </a: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טובות גם להחלטות עתידיות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Exploration vs. Exploitation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661" t="2832" r="22280" b="1376"/>
          <a:stretch/>
        </p:blipFill>
        <p:spPr>
          <a:xfrm>
            <a:off x="489397" y="3422103"/>
            <a:ext cx="1468191" cy="25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5654" y="1964675"/>
            <a:ext cx="111016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דוגמאות:</a:t>
            </a:r>
            <a:endParaRPr lang="he-IL" sz="2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בחירת מסעדה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Exploitation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ללכת למסעדה המועדפת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Exploration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לנסות מסעדה חדשה</a:t>
            </a:r>
          </a:p>
          <a:p>
            <a:pPr algn="r" rtl="1"/>
            <a:r>
              <a:rPr lang="he-IL" sz="26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פרסומות און-ליין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Exploitation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 –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הצגת הפרסומות המוצלחת ביותר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Exploration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 – </a:t>
            </a:r>
            <a:r>
              <a:rPr lang="he-IL" sz="2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הצגת פרסומת שונה\חדשה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600" u="sng" dirty="0">
                <a:latin typeface="Narkisim" panose="020E0502050101010101" pitchFamily="34" charset="-79"/>
                <a:cs typeface="Narkisim" panose="020E0502050101010101" pitchFamily="34" charset="-79"/>
              </a:rPr>
              <a:t>קידוח נפט</a:t>
            </a:r>
            <a:endParaRPr lang="he-IL" sz="26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Exploitation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 – לקדוח במקום בידוע הטוב ביותר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600" dirty="0">
                <a:latin typeface="Narkisim" panose="020E0502050101010101" pitchFamily="34" charset="-79"/>
                <a:cs typeface="Narkisim" panose="020E0502050101010101" pitchFamily="34" charset="-79"/>
              </a:rPr>
              <a:t>Exploration</a:t>
            </a:r>
            <a:r>
              <a:rPr lang="he-IL" sz="2600" dirty="0">
                <a:latin typeface="Narkisim" panose="020E0502050101010101" pitchFamily="34" charset="-79"/>
                <a:cs typeface="Narkisim" panose="020E0502050101010101" pitchFamily="34" charset="-79"/>
              </a:rPr>
              <a:t> – לקדוח במקום חדש</a:t>
            </a:r>
          </a:p>
          <a:p>
            <a:pPr algn="r" rtl="1"/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buFont typeface="+mj-lt"/>
              <a:buAutoNum type="arabicPeriod"/>
            </a:pP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Exploration vs. Exploitation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661" t="2832" r="22280" b="1376"/>
          <a:stretch/>
        </p:blipFill>
        <p:spPr>
          <a:xfrm>
            <a:off x="489397" y="3422103"/>
            <a:ext cx="1468191" cy="25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𝑔𝑟𝑒𝑒𝑑𝑦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52440" y="1955146"/>
                <a:ext cx="102320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r" rtl="1">
                  <a:lnSpc>
                    <a:spcPct val="200000"/>
                  </a:lnSpc>
                </a:pP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Exploitation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בחר בפעולה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בעלת ערך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מקסימלי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בהסתברות 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𝜀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lnSpc>
                    <a:spcPct val="200000"/>
                  </a:lnSpc>
                </a:pP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Exploration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חקור פעולה חדשה (בהסתברות </a:t>
                </a:r>
                <a14:m>
                  <m:oMath xmlns:m="http://schemas.openxmlformats.org/officeDocument/2006/math">
                    <m:r>
                      <a:rPr lang="en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𝜀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40" y="1955146"/>
                <a:ext cx="10232096" cy="1815882"/>
              </a:xfrm>
              <a:prstGeom prst="rect">
                <a:avLst/>
              </a:prstGeom>
              <a:blipFill>
                <a:blip r:embed="rId4"/>
                <a:stretch>
                  <a:fillRect l="-60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epsil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6" y="3533225"/>
            <a:ext cx="2394274" cy="25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27749" y="1891235"/>
                <a:ext cx="10232096" cy="336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פעמים רבות (כל פעם נקראת פרק)</a:t>
                </a:r>
              </a:p>
              <a:p>
                <a:pPr marL="914400" lvl="1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אתחל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14400" lvl="1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בצע עד אשר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הינו מצב סופי</a:t>
                </a: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בחר בפעולה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𝑨</m:t>
                    </m:r>
                  </m:oMath>
                </a14:m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הטובה ביותר עבור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𝑺</m:t>
                    </m:r>
                  </m:oMath>
                </a14:m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(על פי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𝑸</m:t>
                    </m:r>
                  </m:oMath>
                </a14:m>
                <a:r>
                  <a:rPr lang="he-IL" sz="2800" b="1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בצע פעולה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(אבחן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]+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func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9" y="1891235"/>
                <a:ext cx="10232096" cy="3364447"/>
              </a:xfrm>
              <a:prstGeom prst="rect">
                <a:avLst/>
              </a:prstGeom>
              <a:blipFill>
                <a:blip r:embed="rId3"/>
                <a:stretch>
                  <a:fillRect t="-2355" r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89709" y="5276764"/>
                <a:ext cx="1087013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</m:oMath>
                </a14:m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 - קצב הלמידה (כאשר העולם לא דטרמיניסטי)</a:t>
                </a:r>
              </a:p>
              <a:p>
                <a:pPr algn="r" rtl="1"/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בביצוע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אנו עוברים מ-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ומקבלים שכר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276764"/>
                <a:ext cx="10870136" cy="954107"/>
              </a:xfrm>
              <a:prstGeom prst="rect">
                <a:avLst/>
              </a:prstGeom>
              <a:blipFill>
                <a:blip r:embed="rId4"/>
                <a:stretch>
                  <a:fillRect t="-6410" r="-112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2" y="4300029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789709" y="2035222"/>
                <a:ext cx="2978727" cy="1357745"/>
              </a:xfrm>
              <a:prstGeom prst="wedgeRoundRectCallout">
                <a:avLst>
                  <a:gd name="adj1" fmla="val 74051"/>
                  <a:gd name="adj2" fmla="val 46174"/>
                  <a:gd name="adj3" fmla="val 16667"/>
                </a:avLst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/>
                  <a:t>אבל ב-</a:t>
                </a:r>
                <a14:m>
                  <m:oMath xmlns:m="http://schemas.openxmlformats.org/officeDocument/2006/math">
                    <m:r>
                      <a:rPr lang="en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he-IL" sz="2400" dirty="0" smtClean="0"/>
                  <a:t> מהמקרים</a:t>
                </a:r>
              </a:p>
              <a:p>
                <a:pPr algn="ctr" rtl="1"/>
                <a:r>
                  <a:rPr lang="he-IL" sz="2400" dirty="0" smtClean="0"/>
                  <a:t>בחר רנדומלית</a:t>
                </a:r>
              </a:p>
              <a:p>
                <a:pPr algn="ctr" rtl="1"/>
                <a:r>
                  <a:rPr lang="he-IL" sz="2400" dirty="0" smtClean="0"/>
                  <a:t>פעולה אחרת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2035222"/>
                <a:ext cx="2978727" cy="1357745"/>
              </a:xfrm>
              <a:prstGeom prst="wedgeRoundRectCallout">
                <a:avLst>
                  <a:gd name="adj1" fmla="val 74051"/>
                  <a:gd name="adj2" fmla="val 46174"/>
                  <a:gd name="adj3" fmla="val 16667"/>
                </a:avLst>
              </a:prstGeom>
              <a:blipFill>
                <a:blip r:embed="rId6"/>
                <a:stretch>
                  <a:fillRect b="-265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8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 10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4098" name="Picture 2" descr="http://www.cs.toronto.edu/~urtasun/courses/CSC411/CSC411_Fall15_files/machine_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81" y="1121369"/>
            <a:ext cx="2378656" cy="147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98424" y="2224899"/>
            <a:ext cx="97536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תחום העוסק בפיתוח אלגוריתמים המיועדים לאפשר למחשב "ללמוד" מתוך דוגמאות וניסיון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026" name="Picture 2" descr="http://thumb.mt.co.kr/06/2015/02/2015022514262239360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0"/>
          <a:stretch/>
        </p:blipFill>
        <p:spPr bwMode="auto">
          <a:xfrm>
            <a:off x="1483166" y="3287070"/>
            <a:ext cx="2109383" cy="29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5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521" y="2283330"/>
                <a:ext cx="10813741" cy="2646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מורכב מ: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מצבים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פעולות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פונקציית מעבר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        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ההסתברות שאעבור ל-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s’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בהינתן שאני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ומבצע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endParaRPr lang="he-IL" sz="2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פונקציית שכר -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Reward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e>
                    </m:d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שכר שאקבל מלהיות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     -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- שכר שאקבל מלהיות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ואבצע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endParaRPr lang="en-US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2283330"/>
                <a:ext cx="10813741" cy="2646878"/>
              </a:xfrm>
              <a:prstGeom prst="rect">
                <a:avLst/>
              </a:prstGeom>
              <a:blipFill>
                <a:blip r:embed="rId3"/>
                <a:stretch>
                  <a:fillRect t="-1613" r="-846" b="-3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MDP (Markov Decision Processes)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08172" y="2130878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18915" y="2127787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08172" y="3712833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18915" y="3709742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2330144" y="2774822"/>
            <a:ext cx="0" cy="9380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2652116" y="2449759"/>
            <a:ext cx="1066799" cy="30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>
          <a:xfrm>
            <a:off x="4040887" y="2771731"/>
            <a:ext cx="0" cy="9380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8" idx="3"/>
          </p:cNvCxnSpPr>
          <p:nvPr/>
        </p:nvCxnSpPr>
        <p:spPr>
          <a:xfrm flipH="1">
            <a:off x="2652116" y="4031714"/>
            <a:ext cx="1066799" cy="30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792" y="2942347"/>
            <a:ext cx="113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T(A,a1,C)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26297" y="29469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34209" y="205829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4305" y="29469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33135" y="40317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1218" y="5395135"/>
            <a:ext cx="843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אם פונקציות המעבר והשכר אינן ידועות?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05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  <p:bldP spid="7" grpId="0" animBg="1"/>
      <p:bldP spid="8" grpId="0" animBg="1"/>
      <p:bldP spid="10" grpId="0" animBg="1"/>
      <p:bldP spid="20" grpId="0"/>
      <p:bldP spid="22" grpId="0"/>
      <p:bldP spid="23" grpId="0"/>
      <p:bldP spid="24" grpId="0"/>
      <p:bldP spid="2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Reinforcement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3167" y="2209890"/>
            <a:ext cx="102320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הסוכן מגיב לסביבה, הוא מקבל הערכה לפעולותיו (חיזוק)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לסוכן לא נאמר במפורש האם הפעולה היא הנכונה להשגת המטרה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2" descr="Image result for robot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67" y="3959382"/>
            <a:ext cx="1056833" cy="16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3643739"/>
            <a:ext cx="3031067" cy="2273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500" y="5601395"/>
            <a:ext cx="1034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סוכן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9400" y="5740400"/>
            <a:ext cx="1333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סביבה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1" name="Curved Right Arrow 20"/>
          <p:cNvSpPr/>
          <p:nvPr/>
        </p:nvSpPr>
        <p:spPr>
          <a:xfrm rot="5400000">
            <a:off x="5413071" y="2712506"/>
            <a:ext cx="731520" cy="33335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 flipH="1" flipV="1">
            <a:off x="5442423" y="3890608"/>
            <a:ext cx="672818" cy="33335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16501" y="5826665"/>
            <a:ext cx="1185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פעולה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2538" y="3490133"/>
            <a:ext cx="1185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9620" y="4046252"/>
            <a:ext cx="1185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תגמול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52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1" grpId="0" animBg="1"/>
      <p:bldP spid="23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27749" y="1891235"/>
                <a:ext cx="10232096" cy="336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פעמים רבות (כל פעם נקראת פרק)</a:t>
                </a:r>
              </a:p>
              <a:p>
                <a:pPr marL="914400" lvl="1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אתחל מצב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14400" lvl="1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בצע עד אשר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הינו מצב סופי</a:t>
                </a: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בחר בפעולה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הטובה ביותר עבור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(על פי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בצע פעולה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(אבחן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]+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func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371600" lvl="2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9" y="1891235"/>
                <a:ext cx="10232096" cy="3364447"/>
              </a:xfrm>
              <a:prstGeom prst="rect">
                <a:avLst/>
              </a:prstGeom>
              <a:blipFill>
                <a:blip r:embed="rId3"/>
                <a:stretch>
                  <a:fillRect t="-2355" r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89709" y="5276764"/>
                <a:ext cx="1087013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𝛼</m:t>
                    </m:r>
                  </m:oMath>
                </a14:m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 - קצב הלמידה (כאשר העולם לא דטרמיניסטי)</a:t>
                </a:r>
              </a:p>
              <a:p>
                <a:pPr algn="r" rtl="1"/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בביצוע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אנו עוברים מ-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ומקבלים שכר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276764"/>
                <a:ext cx="10870136" cy="954107"/>
              </a:xfrm>
              <a:prstGeom prst="rect">
                <a:avLst/>
              </a:prstGeom>
              <a:blipFill>
                <a:blip r:embed="rId4"/>
                <a:stretch>
                  <a:fillRect t="-6410" r="-112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2" y="4300029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r>
              <a:rPr lang="he-IL" dirty="0" smtClean="0"/>
              <a:t> </a:t>
            </a:r>
            <a:r>
              <a:rPr lang="en-IL" dirty="0" smtClean="0"/>
              <a:t>–</a:t>
            </a:r>
            <a:r>
              <a:rPr lang="he-IL" dirty="0" smtClean="0"/>
              <a:t> פרק 1</a:t>
            </a:r>
            <a:endParaRPr lang="en-US" dirty="0"/>
          </a:p>
        </p:txBody>
      </p:sp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3" y="2020765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300854"/>
                  </p:ext>
                </p:extLst>
              </p:nvPr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300854"/>
                  </p:ext>
                </p:extLst>
              </p:nvPr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885" r="-201408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885" r="-100467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885" r="-939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100885" r="-20140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885" r="-10046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100885" r="-93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095311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095311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176" r="-3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176" r="-2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176" r="-1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176" r="-2542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01176" r="-4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01176" r="-3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01176" r="-2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01176" r="-1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01176" r="-2542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98837" r="-4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98837" r="-3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98837" r="-2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98837" r="-1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98837" r="-254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302353" r="-4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302353" r="-3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302353" r="-2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302353" r="-1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302353" r="-2542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402353" r="-4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402353" r="-3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402353" r="-2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402353" r="-1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402353" r="-2542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8688183" y="3155796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טבלת ערכי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  <a:blipFill>
                <a:blip r:embed="rId6"/>
                <a:stretch>
                  <a:fillRect t="-10465" r="-595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]+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]→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הפעולה שנבחרה - </a:t>
                </a:r>
                <a14:m>
                  <m:oMath xmlns:m="http://schemas.openxmlformats.org/officeDocument/2006/math"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עברנו ל-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100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9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]+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100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  <a:blipFill>
                <a:blip r:embed="rId9"/>
                <a:stretch>
                  <a:fillRect t="-3020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145575" y="2793819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r>
              <a:rPr lang="he-IL" dirty="0" smtClean="0"/>
              <a:t> </a:t>
            </a:r>
            <a:r>
              <a:rPr lang="en-IL" dirty="0" smtClean="0"/>
              <a:t>–</a:t>
            </a:r>
            <a:r>
              <a:rPr lang="he-IL" dirty="0" smtClean="0"/>
              <a:t> פרק 2</a:t>
            </a:r>
            <a:endParaRPr lang="en-US" dirty="0"/>
          </a:p>
        </p:txBody>
      </p:sp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3" y="2020765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885" r="-201408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885" r="-100467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885" r="-939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100885" r="-20140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885" r="-10046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100885" r="-93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48884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48884"/>
                  </p:ext>
                </p:extLst>
              </p:nvPr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176" r="-3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176" r="-2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176" r="-1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176" r="-2542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01176" r="-4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01176" r="-3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01176" r="-2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101176" r="-1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01176" r="-2542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98837" r="-4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98837" r="-3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98837" r="-2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98837" r="-1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98837" r="-254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302353" r="-4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302353" r="-3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302353" r="-2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302353" r="-1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302353" r="-2542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402353" r="-4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402353" r="-3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402353" r="-2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402353" r="-1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402353" r="-2542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8688183" y="3155796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טבלת ערכי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  <a:blipFill>
                <a:blip r:embed="rId6"/>
                <a:stretch>
                  <a:fillRect t="-10465" r="-595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]+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]→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הפעולה שנבחרה - </a:t>
                </a:r>
                <a14:m>
                  <m:oMath xmlns:m="http://schemas.openxmlformats.org/officeDocument/2006/math"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2800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עברנו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4</m:t>
                        </m:r>
                      </m:sub>
                    </m:sSub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9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]+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  <a:blipFill>
                <a:blip r:embed="rId9"/>
                <a:stretch>
                  <a:fillRect t="-3020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702181" y="2788756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Q-Learning</a:t>
            </a:r>
            <a:r>
              <a:rPr lang="he-IL" dirty="0" smtClean="0"/>
              <a:t> </a:t>
            </a:r>
            <a:r>
              <a:rPr lang="en-IL" dirty="0" smtClean="0"/>
              <a:t>–</a:t>
            </a:r>
            <a:r>
              <a:rPr lang="he-IL" dirty="0" smtClean="0"/>
              <a:t> פרק 2</a:t>
            </a:r>
            <a:endParaRPr lang="en-US" dirty="0"/>
          </a:p>
        </p:txBody>
      </p:sp>
      <p:pic>
        <p:nvPicPr>
          <p:cNvPr id="2050" name="Picture 2" descr="Image result for 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3" y="2020765"/>
            <a:ext cx="1954841" cy="1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093526" y="2445386"/>
              <a:ext cx="3895899" cy="13749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33">
                      <a:extLst>
                        <a:ext uri="{9D8B030D-6E8A-4147-A177-3AD203B41FA5}">
                          <a16:colId xmlns:a16="http://schemas.microsoft.com/office/drawing/2014/main" val="1393809336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2113363149"/>
                        </a:ext>
                      </a:extLst>
                    </a:gridCol>
                    <a:gridCol w="1298633">
                      <a:extLst>
                        <a:ext uri="{9D8B030D-6E8A-4147-A177-3AD203B41FA5}">
                          <a16:colId xmlns:a16="http://schemas.microsoft.com/office/drawing/2014/main" val="3156676235"/>
                        </a:ext>
                      </a:extLst>
                    </a:gridCol>
                  </a:tblGrid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885" r="-201408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885" r="-100467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885" r="-939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334050"/>
                      </a:ext>
                    </a:extLst>
                  </a:tr>
                  <a:tr h="68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9" t="-100885" r="-20140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885" r="-10046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39" t="-100885" r="-93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0429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59802" y="2325565"/>
              <a:ext cx="359294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589">
                      <a:extLst>
                        <a:ext uri="{9D8B030D-6E8A-4147-A177-3AD203B41FA5}">
                          <a16:colId xmlns:a16="http://schemas.microsoft.com/office/drawing/2014/main" val="703166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1766614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636433942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3813867718"/>
                        </a:ext>
                      </a:extLst>
                    </a:gridCol>
                    <a:gridCol w="718589">
                      <a:extLst>
                        <a:ext uri="{9D8B030D-6E8A-4147-A177-3AD203B41FA5}">
                          <a16:colId xmlns:a16="http://schemas.microsoft.com/office/drawing/2014/main" val="42321310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176" r="-3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176" r="-2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176" r="-1025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176" r="-2542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657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01176" r="-4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01176" r="-3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01176" r="-2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101176" r="-102542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01176" r="-2542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75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198837" r="-4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198837" r="-3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198837" r="-2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198837" r="-1025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198837" r="-254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99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302353" r="-4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302353" r="-3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302353" r="-2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302353" r="-10254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302353" r="-2542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304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47" t="-402353" r="-4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402353" r="-3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402353" r="-2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402353" r="-1025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47" t="-402353" r="-2542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5598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8702038" y="2477086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טבלת ערכי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𝑄</m:t>
                    </m:r>
                  </m:oMath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7" y="1769852"/>
                <a:ext cx="2044790" cy="523220"/>
              </a:xfrm>
              <a:prstGeom prst="rect">
                <a:avLst/>
              </a:prstGeom>
              <a:blipFill>
                <a:blip r:embed="rId6"/>
                <a:stretch>
                  <a:fillRect t="-10465" r="-595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3" y="4103765"/>
                <a:ext cx="20447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]+</m:t>
                      </m:r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]→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9" y="436439"/>
                <a:ext cx="6784806" cy="57554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הפעולה שנבחרה - </a:t>
                </a:r>
                <a14:m>
                  <m:oMath xmlns:m="http://schemas.openxmlformats.org/officeDocument/2006/math"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ea typeface="Cambria Math" panose="02040503050406030204" pitchFamily="18" charset="0"/>
                    <a:cs typeface="Narkisim" panose="020E0502050101010101" pitchFamily="34" charset="-79"/>
                  </a:rPr>
                  <a:t>עברנו ל-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100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9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]+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uncPr>
                      <m:fName>
                        <m:r>
                          <a:rPr lang="he-I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he-I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09" y="4348817"/>
                <a:ext cx="8994371" cy="1815882"/>
              </a:xfrm>
              <a:prstGeom prst="rect">
                <a:avLst/>
              </a:prstGeom>
              <a:blipFill>
                <a:blip r:embed="rId9"/>
                <a:stretch>
                  <a:fillRect t="-3020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135495" y="4348817"/>
            <a:ext cx="678873" cy="6234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9524</TotalTime>
  <Words>566</Words>
  <Application>Microsoft Office PowerPoint</Application>
  <PresentationFormat>Widescreen</PresentationFormat>
  <Paragraphs>230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   Practice session 10   Machine Learning </vt:lpstr>
      <vt:lpstr>Machine learning</vt:lpstr>
      <vt:lpstr>MDP (Markov Decision Processes)</vt:lpstr>
      <vt:lpstr>Reinforcement learning</vt:lpstr>
      <vt:lpstr>Q-Learning</vt:lpstr>
      <vt:lpstr>Q-Learning – פרק 1</vt:lpstr>
      <vt:lpstr>Q-Learning – פרק 2</vt:lpstr>
      <vt:lpstr>Q-Learning – פרק 2</vt:lpstr>
      <vt:lpstr>Q-Learning</vt:lpstr>
      <vt:lpstr>Exploration vs. Exploitation</vt:lpstr>
      <vt:lpstr>Exploration vs. Exploitation</vt:lpstr>
      <vt:lpstr>ε-greedy</vt:lpstr>
      <vt:lpstr>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930</cp:revision>
  <dcterms:created xsi:type="dcterms:W3CDTF">2015-10-15T14:05:25Z</dcterms:created>
  <dcterms:modified xsi:type="dcterms:W3CDTF">2018-12-22T17:26:06Z</dcterms:modified>
</cp:coreProperties>
</file>