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21"/>
  </p:notesMasterIdLst>
  <p:sldIdLst>
    <p:sldId id="256" r:id="rId2"/>
    <p:sldId id="303" r:id="rId3"/>
    <p:sldId id="426" r:id="rId4"/>
    <p:sldId id="405" r:id="rId5"/>
    <p:sldId id="406" r:id="rId6"/>
    <p:sldId id="410" r:id="rId7"/>
    <p:sldId id="412" r:id="rId8"/>
    <p:sldId id="414" r:id="rId9"/>
    <p:sldId id="415" r:id="rId10"/>
    <p:sldId id="425" r:id="rId11"/>
    <p:sldId id="435" r:id="rId12"/>
    <p:sldId id="427" r:id="rId13"/>
    <p:sldId id="421" r:id="rId14"/>
    <p:sldId id="428" r:id="rId15"/>
    <p:sldId id="429" r:id="rId16"/>
    <p:sldId id="430" r:id="rId17"/>
    <p:sldId id="432" r:id="rId18"/>
    <p:sldId id="433" r:id="rId19"/>
    <p:sldId id="43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9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61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5353C-0EB9-4D23-B145-62476E2E38C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99901-A29F-465A-9A6B-6676939C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3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5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49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28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20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13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81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1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07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1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5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71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65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88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86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53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83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0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16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82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2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8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7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4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40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7.png"/><Relationship Id="rId5" Type="http://schemas.openxmlformats.org/officeDocument/2006/relationships/image" Target="../media/image19.png"/><Relationship Id="rId10" Type="http://schemas.openxmlformats.org/officeDocument/2006/relationships/image" Target="../media/image17.png"/><Relationship Id="rId4" Type="http://schemas.openxmlformats.org/officeDocument/2006/relationships/image" Target="../media/image18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9.png"/><Relationship Id="rId5" Type="http://schemas.openxmlformats.org/officeDocument/2006/relationships/image" Target="../media/image19.png"/><Relationship Id="rId10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31.png"/><Relationship Id="rId5" Type="http://schemas.openxmlformats.org/officeDocument/2006/relationships/image" Target="../media/image19.png"/><Relationship Id="rId10" Type="http://schemas.openxmlformats.org/officeDocument/2006/relationships/image" Target="../media/image30.png"/><Relationship Id="rId4" Type="http://schemas.openxmlformats.org/officeDocument/2006/relationships/image" Target="../media/image18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31.png"/><Relationship Id="rId5" Type="http://schemas.openxmlformats.org/officeDocument/2006/relationships/image" Target="../media/image19.png"/><Relationship Id="rId10" Type="http://schemas.openxmlformats.org/officeDocument/2006/relationships/image" Target="../media/image32.png"/><Relationship Id="rId4" Type="http://schemas.openxmlformats.org/officeDocument/2006/relationships/image" Target="../media/image18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31.png"/><Relationship Id="rId5" Type="http://schemas.openxmlformats.org/officeDocument/2006/relationships/image" Target="../media/image19.png"/><Relationship Id="rId10" Type="http://schemas.openxmlformats.org/officeDocument/2006/relationships/image" Target="../media/image28.png"/><Relationship Id="rId4" Type="http://schemas.openxmlformats.org/officeDocument/2006/relationships/image" Target="../media/image18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35.png"/><Relationship Id="rId5" Type="http://schemas.openxmlformats.org/officeDocument/2006/relationships/image" Target="../media/image19.png"/><Relationship Id="rId10" Type="http://schemas.openxmlformats.org/officeDocument/2006/relationships/image" Target="../media/image34.png"/><Relationship Id="rId4" Type="http://schemas.openxmlformats.org/officeDocument/2006/relationships/image" Target="../media/image18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 smtClean="0">
                <a:cs typeface="+mn-cs"/>
              </a:rPr>
              <a:t>Artificial Intelligence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91010" y="1811533"/>
                <a:ext cx="10813741" cy="3682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>
                  <a:lnSpc>
                    <a:spcPct val="150000"/>
                  </a:lnSpc>
                </a:pPr>
                <a:r>
                  <a:rPr lang="he-IL" sz="3200" u="sng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אימון רשת נוירונים</a:t>
                </a:r>
              </a:p>
              <a:p>
                <a:pPr marL="457200" indent="-457200" algn="r" rtl="1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נשים ב-</a:t>
                </a:r>
                <a:r>
                  <a:rPr lang="en-US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W</a:t>
                </a: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(המשקולות) ערכים רנדומליים</a:t>
                </a:r>
              </a:p>
              <a:p>
                <a:pPr marL="457200" indent="-457200" algn="r" rtl="1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נעבור על סט האימון עד אשר עבור כל סט האימון השגיאה הריבועית </a:t>
                </a:r>
                <a:r>
                  <a:rPr lang="en-US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הממוצעת (</a:t>
                </a:r>
                <a:r>
                  <a:rPr lang="en-US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MSE</a:t>
                </a: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) קטנה מערך סף כלשהו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𝑀𝑆𝐸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Narkisim" panose="020E0502050101010101" pitchFamily="34" charset="-79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Narkisim" panose="020E0502050101010101" pitchFamily="34" charset="-79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Narkisim" panose="020E0502050101010101" pitchFamily="34" charset="-79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]</m:t>
                    </m:r>
                  </m:oMath>
                </a14:m>
                <a:endParaRPr lang="he-IL" sz="28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lvl="1" algn="r" rtl="1">
                  <a:lnSpc>
                    <a:spcPct val="150000"/>
                  </a:lnSpc>
                </a:pP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2.1. </a:t>
                </a:r>
                <a:r>
                  <a:rPr lang="he-IL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נ</a:t>
                </a: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שנה את המשקולות בהתבסס על הטעות ועל פי אלגוריתם הלמידה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10" y="1811533"/>
                <a:ext cx="10813741" cy="3682547"/>
              </a:xfrm>
              <a:prstGeom prst="rect">
                <a:avLst/>
              </a:prstGeom>
              <a:blipFill rotWithShape="0">
                <a:blip r:embed="rId3"/>
                <a:stretch>
                  <a:fillRect r="-1466" b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רשת נוירונים – </a:t>
            </a:r>
            <a:r>
              <a:rPr lang="en-US" dirty="0"/>
              <a:t>Artificial Neural Network</a:t>
            </a:r>
          </a:p>
        </p:txBody>
      </p:sp>
      <p:pic>
        <p:nvPicPr>
          <p:cNvPr id="6150" name="Picture 6" descr="http://www.clipartheaven.com/clipart/fitness/cartoons/weight_lifting_1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346" y="3105925"/>
            <a:ext cx="2046712" cy="300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75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אימון </a:t>
            </a:r>
            <a:r>
              <a:rPr lang="en-US" dirty="0"/>
              <a:t>Perceptron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096135" y="4046267"/>
            <a:ext cx="7448550" cy="190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550535" y="1913349"/>
            <a:ext cx="27305" cy="4265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6858000" y="3088640"/>
            <a:ext cx="365760" cy="3352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6837680" y="4262414"/>
            <a:ext cx="365760" cy="3352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3691255" y="3399814"/>
            <a:ext cx="365760" cy="3352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5943600" y="3696406"/>
            <a:ext cx="365760" cy="3352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4847931"/>
            <a:ext cx="203200" cy="18288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533197" y="5030811"/>
            <a:ext cx="203200" cy="18288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059680" y="4686982"/>
            <a:ext cx="203200" cy="18288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88055" y="5868012"/>
            <a:ext cx="203200" cy="18288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763895" y="5370172"/>
            <a:ext cx="203200" cy="18288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422400" y="3187971"/>
            <a:ext cx="8453120" cy="2273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74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91010" y="2119790"/>
                <a:ext cx="10813741" cy="3754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כל עוד לא כל סט האימון מסווג נכון</a:t>
                </a:r>
              </a:p>
              <a:p>
                <a:pPr marL="971550" lvl="1" indent="-514350" algn="r" rtl="1">
                  <a:buFont typeface="+mj-lt"/>
                  <a:buAutoNum type="arabicPeriod"/>
                </a:pP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בחר דגימה</a:t>
                </a:r>
                <a:r>
                  <a:rPr lang="en-US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מסט האימון</a:t>
                </a:r>
              </a:p>
              <a:p>
                <a:pPr marL="971550" lvl="1" indent="-514350" algn="r" rtl="1">
                  <a:buFont typeface="+mj-lt"/>
                  <a:buAutoNum type="arabicPeriod"/>
                </a:pP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אם הסיווג נכון, אל תבצע כלום</a:t>
                </a:r>
              </a:p>
              <a:p>
                <a:pPr marL="971550" lvl="1" indent="-514350" algn="r" rtl="1">
                  <a:buFont typeface="+mj-lt"/>
                  <a:buAutoNum type="arabicPeriod"/>
                </a:pP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אם הסיווג הינו 0 במקום 1, שנה את הווקטור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כך:</a:t>
                </a:r>
                <a:r>
                  <a:rPr lang="en-US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I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𝜂</m:t>
                    </m:r>
                    <m:r>
                      <a:rPr lang="en-IL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endParaRPr lang="he-IL" sz="28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971550" lvl="1" indent="-514350" algn="r" rtl="1">
                  <a:buFont typeface="+mj-lt"/>
                  <a:buAutoNum type="arabicPeriod"/>
                </a:pPr>
                <a:r>
                  <a:rPr lang="he-IL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אם </a:t>
                </a: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הסיווג הינו 1 </a:t>
                </a:r>
                <a:r>
                  <a:rPr lang="he-IL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במקום </a:t>
                </a: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0, </a:t>
                </a:r>
                <a:r>
                  <a:rPr lang="he-IL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שנה את הווקטור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𝑤</m:t>
                    </m:r>
                  </m:oMath>
                </a14:m>
                <a:r>
                  <a:rPr lang="he-IL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 כך:</a:t>
                </a:r>
                <a:r>
                  <a:rPr lang="en-US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b>
                    </m:sSub>
                    <m:r>
                      <a:rPr lang="he-IL" sz="28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IL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𝜂</m:t>
                    </m:r>
                    <m:r>
                      <a:rPr lang="en-IL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endParaRPr lang="he-IL" sz="28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971550" lvl="1" indent="-514350" algn="r" rtl="1">
                  <a:lnSpc>
                    <a:spcPct val="150000"/>
                  </a:lnSpc>
                  <a:buFont typeface="+mj-lt"/>
                  <a:buAutoNum type="arabicPeriod"/>
                </a:pPr>
                <a:endParaRPr lang="he-IL" sz="2800" dirty="0" smtClean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10" y="2119790"/>
                <a:ext cx="10813741" cy="3754874"/>
              </a:xfrm>
              <a:prstGeom prst="rect">
                <a:avLst/>
              </a:prstGeom>
              <a:blipFill>
                <a:blip r:embed="rId3"/>
                <a:stretch>
                  <a:fillRect t="-1786" r="-1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אימון </a:t>
            </a:r>
            <a:r>
              <a:rPr lang="en-US" dirty="0"/>
              <a:t>Perceptron</a:t>
            </a:r>
          </a:p>
        </p:txBody>
      </p:sp>
      <p:pic>
        <p:nvPicPr>
          <p:cNvPr id="6150" name="Picture 6" descr="http://www.clipartheaven.com/clipart/fitness/cartoons/weight_lifting_1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346" y="3105925"/>
            <a:ext cx="2046712" cy="300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5346" y="838366"/>
            <a:ext cx="217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פלט רצוי</a:t>
            </a:r>
            <a:endParaRPr lang="en-US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00634" y="573229"/>
                <a:ext cx="4795416" cy="1053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L" sz="28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L" sz="28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     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I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𝑠𝑒𝑡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1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     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Narkisim" panose="020E0502050101010101" pitchFamily="34" charset="-79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IL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𝑠𝑒𝑡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634" y="573229"/>
                <a:ext cx="4795416" cy="10534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443391" y="5573513"/>
                <a:ext cx="3261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 xmlns:m="http://schemas.openxmlformats.org/officeDocument/2006/math">
                    <m:r>
                      <a:rPr lang="en-IL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𝜂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en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–</a:t>
                </a: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קצב הלמידה</a:t>
                </a:r>
                <a:endParaRPr lang="en-US" sz="28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391" y="5573513"/>
                <a:ext cx="3261360" cy="523220"/>
              </a:xfrm>
              <a:prstGeom prst="rect">
                <a:avLst/>
              </a:prstGeom>
              <a:blipFill>
                <a:blip r:embed="rId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0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/>
              <p:cNvSpPr txBox="1">
                <a:spLocks noChangeArrowheads="1"/>
              </p:cNvSpPr>
              <p:nvPr/>
            </p:nvSpPr>
            <p:spPr bwMode="auto">
              <a:xfrm>
                <a:off x="5291323" y="5555625"/>
                <a:ext cx="2925762" cy="764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𝒆𝒍𝒔𝒆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1323" y="5555625"/>
                <a:ext cx="2925762" cy="764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86366" y="1159099"/>
            <a:ext cx="2047741" cy="9331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רשת נוירונים – </a:t>
            </a:r>
            <a:r>
              <a:rPr lang="en-US" dirty="0"/>
              <a:t>Artificial Neural Network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073954"/>
              </p:ext>
            </p:extLst>
          </p:nvPr>
        </p:nvGraphicFramePr>
        <p:xfrm>
          <a:off x="270218" y="2205615"/>
          <a:ext cx="2915355" cy="170688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04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93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לקוח מועדף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הכנסה חודשית (אש"ח)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גיל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לא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39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כן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16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40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כן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18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כן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12.2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24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לא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111832" y="2092221"/>
            <a:ext cx="790823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נתונות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התצפיות הבאות לגבי לקוחות מועדפים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בבנק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ע"פ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2 התכונות שבטבלה (גיל, הכנסה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חודשית)</a:t>
            </a:r>
          </a:p>
          <a:p>
            <a:pPr algn="r" rtl="1"/>
            <a:endParaRPr lang="he-IL" sz="28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מעוניינים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לחזות מי יהיה לקוח מועדף לפי גילו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והכנסתו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endParaRPr lang="he-IL" sz="28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עליכם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לאמן את רשת הנוירונים כך שתהיה קונסיסטנטית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עם התצפיות </a:t>
            </a:r>
            <a:endParaRPr lang="en-US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2167" y="4821732"/>
            <a:ext cx="1351565" cy="50482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200" dirty="0" smtClean="0">
                <a:solidFill>
                  <a:schemeClr val="tx1"/>
                </a:solidFill>
              </a:rPr>
              <a:t>גיל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2167" y="5612508"/>
            <a:ext cx="1351565" cy="50482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200" dirty="0" smtClean="0">
                <a:solidFill>
                  <a:schemeClr val="tx1"/>
                </a:solidFill>
              </a:rPr>
              <a:t>הכנסה</a:t>
            </a:r>
            <a:endParaRPr 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2809991" y="5069825"/>
                <a:ext cx="914400" cy="81414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991" y="5069825"/>
                <a:ext cx="914400" cy="81414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8" idx="3"/>
            <a:endCxn id="14" idx="1"/>
          </p:cNvCxnSpPr>
          <p:nvPr/>
        </p:nvCxnSpPr>
        <p:spPr>
          <a:xfrm>
            <a:off x="1883732" y="5074145"/>
            <a:ext cx="1060170" cy="1149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3"/>
            <a:endCxn id="14" idx="3"/>
          </p:cNvCxnSpPr>
          <p:nvPr/>
        </p:nvCxnSpPr>
        <p:spPr>
          <a:xfrm flipV="1">
            <a:off x="1883732" y="5764741"/>
            <a:ext cx="1060170" cy="1001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6"/>
          </p:cNvCxnSpPr>
          <p:nvPr/>
        </p:nvCxnSpPr>
        <p:spPr>
          <a:xfrm flipV="1">
            <a:off x="3724391" y="5476897"/>
            <a:ext cx="828559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149338" y="4693556"/>
                <a:ext cx="606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338" y="4693556"/>
                <a:ext cx="60651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69012" y="5353166"/>
                <a:ext cx="613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012" y="5353166"/>
                <a:ext cx="613630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250077" y="5711548"/>
                <a:ext cx="16844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05</m:t>
                      </m:r>
                    </m:oMath>
                  </m:oMathPara>
                </a14:m>
                <a:endParaRPr lang="en-US" sz="28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077" y="5711548"/>
                <a:ext cx="168449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3267191" y="4821732"/>
            <a:ext cx="0" cy="2233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932514" y="4380750"/>
                <a:ext cx="6679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514" y="4380750"/>
                <a:ext cx="66797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552950" y="5166942"/>
                <a:ext cx="7713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IL" dirty="0" smtClean="0"/>
                  <a:t>–</a:t>
                </a:r>
                <a:r>
                  <a:rPr lang="en-US" dirty="0" smtClean="0"/>
                  <a:t> </a:t>
                </a:r>
                <a:r>
                  <a:rPr lang="he-IL" dirty="0" smtClean="0"/>
                  <a:t>כן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IL" dirty="0" smtClean="0"/>
                  <a:t>–</a:t>
                </a:r>
                <a:r>
                  <a:rPr lang="en-US" dirty="0" smtClean="0"/>
                  <a:t> </a:t>
                </a:r>
                <a:r>
                  <a:rPr lang="he-IL" dirty="0" smtClean="0"/>
                  <a:t>לא</a:t>
                </a:r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50" y="5166942"/>
                <a:ext cx="771365" cy="646331"/>
              </a:xfrm>
              <a:prstGeom prst="rect">
                <a:avLst/>
              </a:prstGeom>
              <a:blipFill>
                <a:blip r:embed="rId9"/>
                <a:stretch>
                  <a:fillRect t="-6604" r="-555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86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/>
              <p:cNvSpPr txBox="1">
                <a:spLocks noChangeArrowheads="1"/>
              </p:cNvSpPr>
              <p:nvPr/>
            </p:nvSpPr>
            <p:spPr bwMode="auto">
              <a:xfrm>
                <a:off x="5291323" y="5555625"/>
                <a:ext cx="2925762" cy="764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𝒆𝒍𝒔𝒆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1323" y="5555625"/>
                <a:ext cx="2925762" cy="764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86366" y="1159099"/>
            <a:ext cx="2047741" cy="9331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רשת נוירונים – </a:t>
            </a:r>
            <a:r>
              <a:rPr lang="en-US" dirty="0"/>
              <a:t>Artificial Neural Network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38740"/>
              </p:ext>
            </p:extLst>
          </p:nvPr>
        </p:nvGraphicFramePr>
        <p:xfrm>
          <a:off x="270218" y="2205615"/>
          <a:ext cx="2915355" cy="170688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04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93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לקוח מועדף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הכנסה חודשית (אש"ח)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גיל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לא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39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כן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16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40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כן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18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כן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12.2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24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לא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32167" y="4821732"/>
            <a:ext cx="1351565" cy="50482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200" dirty="0" smtClean="0">
                <a:solidFill>
                  <a:schemeClr val="tx1"/>
                </a:solidFill>
              </a:rPr>
              <a:t>גיל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2167" y="5612508"/>
            <a:ext cx="1351565" cy="50482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200" dirty="0" smtClean="0">
                <a:solidFill>
                  <a:schemeClr val="tx1"/>
                </a:solidFill>
              </a:rPr>
              <a:t>הכנסה</a:t>
            </a:r>
            <a:endParaRPr 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2809991" y="5069825"/>
                <a:ext cx="914400" cy="81414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991" y="5069825"/>
                <a:ext cx="914400" cy="81414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8" idx="3"/>
            <a:endCxn id="14" idx="1"/>
          </p:cNvCxnSpPr>
          <p:nvPr/>
        </p:nvCxnSpPr>
        <p:spPr>
          <a:xfrm>
            <a:off x="1883732" y="5074145"/>
            <a:ext cx="1060170" cy="1149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3"/>
            <a:endCxn id="14" idx="3"/>
          </p:cNvCxnSpPr>
          <p:nvPr/>
        </p:nvCxnSpPr>
        <p:spPr>
          <a:xfrm flipV="1">
            <a:off x="1883732" y="5764741"/>
            <a:ext cx="1060170" cy="1001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6"/>
          </p:cNvCxnSpPr>
          <p:nvPr/>
        </p:nvCxnSpPr>
        <p:spPr>
          <a:xfrm flipV="1">
            <a:off x="3724391" y="5476897"/>
            <a:ext cx="828559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149338" y="4693556"/>
                <a:ext cx="606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338" y="4693556"/>
                <a:ext cx="60651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69012" y="5353166"/>
                <a:ext cx="613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012" y="5353166"/>
                <a:ext cx="613630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552950" y="5166942"/>
                <a:ext cx="7713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IL" dirty="0" smtClean="0"/>
                  <a:t>–</a:t>
                </a:r>
                <a:r>
                  <a:rPr lang="en-US" dirty="0" smtClean="0"/>
                  <a:t> </a:t>
                </a:r>
                <a:r>
                  <a:rPr lang="he-IL" dirty="0" smtClean="0"/>
                  <a:t>כן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IL" dirty="0" smtClean="0"/>
                  <a:t>–</a:t>
                </a:r>
                <a:r>
                  <a:rPr lang="en-US" dirty="0" smtClean="0"/>
                  <a:t> </a:t>
                </a:r>
                <a:r>
                  <a:rPr lang="he-IL" dirty="0" smtClean="0"/>
                  <a:t>לא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50" y="5166942"/>
                <a:ext cx="771365" cy="646331"/>
              </a:xfrm>
              <a:prstGeom prst="rect">
                <a:avLst/>
              </a:prstGeom>
              <a:blipFill>
                <a:blip r:embed="rId7"/>
                <a:stretch>
                  <a:fillRect t="-6604" r="-555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250077" y="5711548"/>
                <a:ext cx="16932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05</m:t>
                      </m:r>
                    </m:oMath>
                  </m:oMathPara>
                </a14:m>
                <a:endParaRPr lang="en-US" sz="28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077" y="5711548"/>
                <a:ext cx="169323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3267191" y="4821732"/>
            <a:ext cx="0" cy="2233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932514" y="4380750"/>
                <a:ext cx="6679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514" y="4380750"/>
                <a:ext cx="667976" cy="461665"/>
              </a:xfrm>
              <a:prstGeom prst="rect">
                <a:avLst/>
              </a:prstGeom>
              <a:blipFill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552950" y="2124595"/>
                <a:ext cx="5390366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𝐴𝐺𝐸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𝐼𝑁𝐶𝑂𝑀𝐸</m:t>
                        </m:r>
                      </m:e>
                    </m:d>
                  </m:oMath>
                </a14:m>
                <a:r>
                  <a:rPr lang="en-US" sz="2000" i="1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  <a:t>=</a:t>
                </a:r>
              </a:p>
              <a:p>
                <a:r>
                  <a:rPr lang="en-US" sz="2000" i="1" dirty="0">
                    <a:latin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en-US" sz="2000" i="1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  <a:t>  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39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9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r>
                  <a:rPr lang="en-US" sz="2000" i="1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  <a:t>=</a:t>
                </a:r>
              </a:p>
              <a:p>
                <a:r>
                  <a:rPr lang="en-US" sz="2000" i="1" dirty="0">
                    <a:latin typeface="Cambria Math" panose="02040503050406030204" pitchFamily="18" charset="0"/>
                    <a:cs typeface="Narkisim" panose="020E0502050101010101" pitchFamily="34" charset="-79"/>
                  </a:rPr>
                  <a:t>    </a:t>
                </a:r>
                <a:r>
                  <a:rPr lang="en-US" sz="2000" i="1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49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endParaRPr lang="en-US" sz="2000" dirty="0" smtClean="0"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05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95</m:t>
                    </m:r>
                  </m:oMath>
                </a14:m>
                <a:endParaRPr lang="en-US" sz="2000" b="0" i="1" dirty="0" smtClean="0">
                  <a:latin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05</m:t>
                      </m:r>
                      <m:r>
                        <m:rPr>
                          <m:nor/>
                        </m:rPr>
                        <a:rPr lang="en-US" sz="2000" dirty="0"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39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95</m:t>
                      </m:r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05</m:t>
                      </m:r>
                      <m:r>
                        <m:rPr>
                          <m:nor/>
                        </m:rPr>
                        <a:rPr lang="en-US" sz="2000" dirty="0"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9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55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50" y="2124595"/>
                <a:ext cx="5390366" cy="2554545"/>
              </a:xfrm>
              <a:prstGeom prst="rect">
                <a:avLst/>
              </a:prstGeom>
              <a:blipFill>
                <a:blip r:embed="rId10"/>
                <a:stretch>
                  <a:fillRect t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375317" y="2290828"/>
                <a:ext cx="11104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317" y="2290828"/>
                <a:ext cx="1110463" cy="1200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/>
          <p:cNvSpPr/>
          <p:nvPr/>
        </p:nvSpPr>
        <p:spPr>
          <a:xfrm>
            <a:off x="5979049" y="2744426"/>
            <a:ext cx="371061" cy="3693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0725" y="2669702"/>
            <a:ext cx="371061" cy="3693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-79852" y="2696682"/>
            <a:ext cx="295275" cy="232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22" grpId="0"/>
      <p:bldP spid="29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/>
              <p:cNvSpPr txBox="1">
                <a:spLocks noChangeArrowheads="1"/>
              </p:cNvSpPr>
              <p:nvPr/>
            </p:nvSpPr>
            <p:spPr bwMode="auto">
              <a:xfrm>
                <a:off x="5291323" y="5555625"/>
                <a:ext cx="2925762" cy="764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𝒆𝒍𝒔𝒆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1323" y="5555625"/>
                <a:ext cx="2925762" cy="764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86366" y="1159099"/>
            <a:ext cx="2047741" cy="9331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רשת נוירונים – </a:t>
            </a:r>
            <a:r>
              <a:rPr lang="en-US" dirty="0"/>
              <a:t>Artificial Neural Network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22154"/>
              </p:ext>
            </p:extLst>
          </p:nvPr>
        </p:nvGraphicFramePr>
        <p:xfrm>
          <a:off x="270218" y="2205615"/>
          <a:ext cx="2915355" cy="170688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04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93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לקוח מועדף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הכנסה חודשית (אש"ח)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גיל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לא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39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כן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16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40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כן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18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כן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12.2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24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לא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32167" y="4821732"/>
            <a:ext cx="1351565" cy="50482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200" dirty="0" smtClean="0">
                <a:solidFill>
                  <a:schemeClr val="tx1"/>
                </a:solidFill>
              </a:rPr>
              <a:t>גיל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2167" y="5612508"/>
            <a:ext cx="1351565" cy="50482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200" dirty="0" smtClean="0">
                <a:solidFill>
                  <a:schemeClr val="tx1"/>
                </a:solidFill>
              </a:rPr>
              <a:t>הכנסה</a:t>
            </a:r>
            <a:endParaRPr 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2809991" y="5069825"/>
                <a:ext cx="914400" cy="81414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991" y="5069825"/>
                <a:ext cx="914400" cy="81414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8" idx="3"/>
            <a:endCxn id="14" idx="1"/>
          </p:cNvCxnSpPr>
          <p:nvPr/>
        </p:nvCxnSpPr>
        <p:spPr>
          <a:xfrm>
            <a:off x="1883732" y="5074145"/>
            <a:ext cx="1060170" cy="1149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3"/>
            <a:endCxn id="14" idx="3"/>
          </p:cNvCxnSpPr>
          <p:nvPr/>
        </p:nvCxnSpPr>
        <p:spPr>
          <a:xfrm flipV="1">
            <a:off x="1883732" y="5764741"/>
            <a:ext cx="1060170" cy="1001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6"/>
          </p:cNvCxnSpPr>
          <p:nvPr/>
        </p:nvCxnSpPr>
        <p:spPr>
          <a:xfrm flipV="1">
            <a:off x="3724391" y="5476897"/>
            <a:ext cx="828559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149338" y="4693556"/>
                <a:ext cx="606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338" y="4693556"/>
                <a:ext cx="60651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69012" y="5353166"/>
                <a:ext cx="613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012" y="5353166"/>
                <a:ext cx="613630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552950" y="5166942"/>
                <a:ext cx="7713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IL" dirty="0" smtClean="0"/>
                  <a:t>–</a:t>
                </a:r>
                <a:r>
                  <a:rPr lang="en-US" dirty="0" smtClean="0"/>
                  <a:t> </a:t>
                </a:r>
                <a:r>
                  <a:rPr lang="he-IL" dirty="0" smtClean="0"/>
                  <a:t>כן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IL" dirty="0" smtClean="0"/>
                  <a:t>–</a:t>
                </a:r>
                <a:r>
                  <a:rPr lang="en-US" dirty="0" smtClean="0"/>
                  <a:t> </a:t>
                </a:r>
                <a:r>
                  <a:rPr lang="he-IL" dirty="0" smtClean="0"/>
                  <a:t>לא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50" y="5166942"/>
                <a:ext cx="771365" cy="646331"/>
              </a:xfrm>
              <a:prstGeom prst="rect">
                <a:avLst/>
              </a:prstGeom>
              <a:blipFill>
                <a:blip r:embed="rId7"/>
                <a:stretch>
                  <a:fillRect t="-6604" r="-555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250077" y="5711548"/>
                <a:ext cx="16932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05</m:t>
                      </m:r>
                    </m:oMath>
                  </m:oMathPara>
                </a14:m>
                <a:endParaRPr lang="en-US" sz="28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077" y="5711548"/>
                <a:ext cx="169323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3267191" y="4821732"/>
            <a:ext cx="0" cy="2233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932514" y="4380750"/>
                <a:ext cx="6679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514" y="4380750"/>
                <a:ext cx="667976" cy="461665"/>
              </a:xfrm>
              <a:prstGeom prst="rect">
                <a:avLst/>
              </a:prstGeom>
              <a:blipFill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552950" y="2124595"/>
                <a:ext cx="539036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𝐴𝐺𝐸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𝐼𝑁𝐶𝑂𝑀𝐸</m:t>
                        </m:r>
                      </m:e>
                    </m:d>
                  </m:oMath>
                </a14:m>
                <a:r>
                  <a:rPr lang="en-US" sz="2000" i="1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  <a:t>=</a:t>
                </a:r>
              </a:p>
              <a:p>
                <a:r>
                  <a:rPr lang="en-US" sz="2000" i="1" dirty="0">
                    <a:latin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en-US" sz="2000" i="1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  <a:t>  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95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95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40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55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16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r>
                  <a:rPr lang="en-US" sz="2000" i="1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  <a:t>=</a:t>
                </a:r>
              </a:p>
              <a:p>
                <a:r>
                  <a:rPr lang="en-US" sz="2000" i="1" dirty="0">
                    <a:latin typeface="Cambria Math" panose="02040503050406030204" pitchFamily="18" charset="0"/>
                    <a:cs typeface="Narkisim" panose="020E0502050101010101" pitchFamily="34" charset="-79"/>
                  </a:rPr>
                  <a:t>    </a:t>
                </a:r>
                <a:r>
                  <a:rPr lang="en-US" sz="2000" i="1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28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25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05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endParaRPr lang="en-US" sz="2000" b="0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05</m:t>
                      </m:r>
                      <m:r>
                        <m:rPr>
                          <m:nor/>
                        </m:rPr>
                        <a:rPr lang="en-US" sz="2000" dirty="0"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40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05</m:t>
                      </m:r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05</m:t>
                      </m:r>
                      <m:r>
                        <m:rPr>
                          <m:nor/>
                        </m:rPr>
                        <a:rPr lang="en-US" sz="2000" dirty="0"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16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35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50" y="2124595"/>
                <a:ext cx="5390366" cy="2246769"/>
              </a:xfrm>
              <a:prstGeom prst="rect">
                <a:avLst/>
              </a:prstGeom>
              <a:blipFill>
                <a:blip r:embed="rId10"/>
                <a:stretch>
                  <a:fillRect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375317" y="2290828"/>
                <a:ext cx="136888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95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95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55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317" y="2290828"/>
                <a:ext cx="1368883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/>
          <p:cNvSpPr/>
          <p:nvPr/>
        </p:nvSpPr>
        <p:spPr>
          <a:xfrm>
            <a:off x="6496700" y="2752493"/>
            <a:ext cx="371061" cy="3693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522" y="2907966"/>
            <a:ext cx="371061" cy="3693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-79852" y="2925282"/>
            <a:ext cx="295275" cy="232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6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29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/>
              <p:cNvSpPr txBox="1">
                <a:spLocks noChangeArrowheads="1"/>
              </p:cNvSpPr>
              <p:nvPr/>
            </p:nvSpPr>
            <p:spPr bwMode="auto">
              <a:xfrm>
                <a:off x="5291323" y="5555625"/>
                <a:ext cx="2925762" cy="764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𝒆𝒍𝒔𝒆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1323" y="5555625"/>
                <a:ext cx="2925762" cy="764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86366" y="1159099"/>
            <a:ext cx="2047741" cy="9331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רשת נוירונים – </a:t>
            </a:r>
            <a:r>
              <a:rPr lang="en-US" dirty="0"/>
              <a:t>Artificial Neural Network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18197"/>
              </p:ext>
            </p:extLst>
          </p:nvPr>
        </p:nvGraphicFramePr>
        <p:xfrm>
          <a:off x="270218" y="2205615"/>
          <a:ext cx="2915355" cy="170688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04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93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לקוח מועדף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הכנסה חודשית (אש"ח)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גיל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לא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39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כן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16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40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כן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18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כן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12.2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24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לא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32167" y="4821732"/>
            <a:ext cx="1351565" cy="50482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200" dirty="0" smtClean="0">
                <a:solidFill>
                  <a:schemeClr val="tx1"/>
                </a:solidFill>
              </a:rPr>
              <a:t>גיל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2167" y="5612508"/>
            <a:ext cx="1351565" cy="50482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200" dirty="0" smtClean="0">
                <a:solidFill>
                  <a:schemeClr val="tx1"/>
                </a:solidFill>
              </a:rPr>
              <a:t>הכנסה</a:t>
            </a:r>
            <a:endParaRPr 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2809991" y="5069825"/>
                <a:ext cx="914400" cy="81414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991" y="5069825"/>
                <a:ext cx="914400" cy="81414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8" idx="3"/>
            <a:endCxn id="14" idx="1"/>
          </p:cNvCxnSpPr>
          <p:nvPr/>
        </p:nvCxnSpPr>
        <p:spPr>
          <a:xfrm>
            <a:off x="1883732" y="5074145"/>
            <a:ext cx="1060170" cy="1149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3"/>
            <a:endCxn id="14" idx="3"/>
          </p:cNvCxnSpPr>
          <p:nvPr/>
        </p:nvCxnSpPr>
        <p:spPr>
          <a:xfrm flipV="1">
            <a:off x="1883732" y="5764741"/>
            <a:ext cx="1060170" cy="1001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6"/>
          </p:cNvCxnSpPr>
          <p:nvPr/>
        </p:nvCxnSpPr>
        <p:spPr>
          <a:xfrm flipV="1">
            <a:off x="3724391" y="5476897"/>
            <a:ext cx="828559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149338" y="4693556"/>
                <a:ext cx="606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338" y="4693556"/>
                <a:ext cx="60651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69012" y="5353166"/>
                <a:ext cx="613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012" y="5353166"/>
                <a:ext cx="613630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552950" y="5166942"/>
                <a:ext cx="7713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IL" dirty="0" smtClean="0"/>
                  <a:t>–</a:t>
                </a:r>
                <a:r>
                  <a:rPr lang="en-US" dirty="0" smtClean="0"/>
                  <a:t> </a:t>
                </a:r>
                <a:r>
                  <a:rPr lang="he-IL" dirty="0" smtClean="0"/>
                  <a:t>כן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IL" dirty="0" smtClean="0"/>
                  <a:t>–</a:t>
                </a:r>
                <a:r>
                  <a:rPr lang="en-US" dirty="0" smtClean="0"/>
                  <a:t> </a:t>
                </a:r>
                <a:r>
                  <a:rPr lang="he-IL" dirty="0" smtClean="0"/>
                  <a:t>לא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50" y="5166942"/>
                <a:ext cx="771365" cy="646331"/>
              </a:xfrm>
              <a:prstGeom prst="rect">
                <a:avLst/>
              </a:prstGeom>
              <a:blipFill>
                <a:blip r:embed="rId7"/>
                <a:stretch>
                  <a:fillRect t="-6604" r="-555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250077" y="5711548"/>
                <a:ext cx="16932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05</m:t>
                      </m:r>
                    </m:oMath>
                  </m:oMathPara>
                </a14:m>
                <a:endParaRPr lang="en-US" sz="28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077" y="5711548"/>
                <a:ext cx="169323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3267191" y="4821732"/>
            <a:ext cx="0" cy="2233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932514" y="4380750"/>
                <a:ext cx="6679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514" y="4380750"/>
                <a:ext cx="667976" cy="461665"/>
              </a:xfrm>
              <a:prstGeom prst="rect">
                <a:avLst/>
              </a:prstGeom>
              <a:blipFill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552950" y="2124595"/>
                <a:ext cx="539036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𝐴𝐺𝐸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𝐼𝑁𝐶𝑂𝑀𝐸</m:t>
                        </m:r>
                      </m:e>
                    </m:d>
                  </m:oMath>
                </a14:m>
                <a:r>
                  <a:rPr lang="en-US" sz="2000" i="1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  <a:t>=</a:t>
                </a:r>
              </a:p>
              <a:p>
                <a:r>
                  <a:rPr lang="en-US" sz="2000" i="1" dirty="0">
                    <a:latin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en-US" sz="2000" i="1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  <a:t>  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05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18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35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8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r>
                  <a:rPr lang="en-US" sz="2000" i="1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  <a:t>=</a:t>
                </a:r>
              </a:p>
              <a:p>
                <a:r>
                  <a:rPr lang="en-US" sz="2000" i="1" dirty="0">
                    <a:latin typeface="Cambria Math" panose="02040503050406030204" pitchFamily="18" charset="0"/>
                    <a:cs typeface="Narkisim" panose="020E0502050101010101" pitchFamily="34" charset="-79"/>
                  </a:rPr>
                  <a:t>    </a:t>
                </a:r>
                <a:r>
                  <a:rPr lang="en-US" sz="2000" i="1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30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7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50" y="2124595"/>
                <a:ext cx="5390366" cy="1323439"/>
              </a:xfrm>
              <a:prstGeom prst="rect">
                <a:avLst/>
              </a:prstGeom>
              <a:blipFill>
                <a:blip r:embed="rId10"/>
                <a:stretch>
                  <a:fillRect t="-2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375317" y="2290828"/>
                <a:ext cx="136888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05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317" y="2290828"/>
                <a:ext cx="1368883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Arrow 24"/>
          <p:cNvSpPr/>
          <p:nvPr/>
        </p:nvSpPr>
        <p:spPr>
          <a:xfrm>
            <a:off x="-79852" y="3182457"/>
            <a:ext cx="295275" cy="232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1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/>
              <p:cNvSpPr txBox="1">
                <a:spLocks noChangeArrowheads="1"/>
              </p:cNvSpPr>
              <p:nvPr/>
            </p:nvSpPr>
            <p:spPr bwMode="auto">
              <a:xfrm>
                <a:off x="5291323" y="5555625"/>
                <a:ext cx="2925762" cy="764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𝒆𝒍𝒔𝒆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1323" y="5555625"/>
                <a:ext cx="2925762" cy="764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86366" y="1159099"/>
            <a:ext cx="2047741" cy="9331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רשת נוירונים – </a:t>
            </a:r>
            <a:r>
              <a:rPr lang="en-US" dirty="0"/>
              <a:t>Artificial Neural Network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085464"/>
              </p:ext>
            </p:extLst>
          </p:nvPr>
        </p:nvGraphicFramePr>
        <p:xfrm>
          <a:off x="270218" y="2205615"/>
          <a:ext cx="2915355" cy="170688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04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93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לקוח מועדף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הכנסה חודשית (אש"ח)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גיל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לא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39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כן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16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40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כן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18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כן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12.2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24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לא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32167" y="4821732"/>
            <a:ext cx="1351565" cy="50482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200" dirty="0" smtClean="0">
                <a:solidFill>
                  <a:schemeClr val="tx1"/>
                </a:solidFill>
              </a:rPr>
              <a:t>גיל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2167" y="5612508"/>
            <a:ext cx="1351565" cy="50482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200" dirty="0" smtClean="0">
                <a:solidFill>
                  <a:schemeClr val="tx1"/>
                </a:solidFill>
              </a:rPr>
              <a:t>הכנסה</a:t>
            </a:r>
            <a:endParaRPr 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2809991" y="5069825"/>
                <a:ext cx="914400" cy="81414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991" y="5069825"/>
                <a:ext cx="914400" cy="81414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8" idx="3"/>
            <a:endCxn id="14" idx="1"/>
          </p:cNvCxnSpPr>
          <p:nvPr/>
        </p:nvCxnSpPr>
        <p:spPr>
          <a:xfrm>
            <a:off x="1883732" y="5074145"/>
            <a:ext cx="1060170" cy="1149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3"/>
            <a:endCxn id="14" idx="3"/>
          </p:cNvCxnSpPr>
          <p:nvPr/>
        </p:nvCxnSpPr>
        <p:spPr>
          <a:xfrm flipV="1">
            <a:off x="1883732" y="5764741"/>
            <a:ext cx="1060170" cy="1001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6"/>
          </p:cNvCxnSpPr>
          <p:nvPr/>
        </p:nvCxnSpPr>
        <p:spPr>
          <a:xfrm flipV="1">
            <a:off x="3724391" y="5476897"/>
            <a:ext cx="828559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149338" y="4693556"/>
                <a:ext cx="606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338" y="4693556"/>
                <a:ext cx="60651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69012" y="5353166"/>
                <a:ext cx="613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012" y="5353166"/>
                <a:ext cx="613630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552950" y="5166942"/>
                <a:ext cx="7713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IL" dirty="0" smtClean="0"/>
                  <a:t>–</a:t>
                </a:r>
                <a:r>
                  <a:rPr lang="en-US" dirty="0" smtClean="0"/>
                  <a:t> </a:t>
                </a:r>
                <a:r>
                  <a:rPr lang="he-IL" dirty="0" smtClean="0"/>
                  <a:t>כן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IL" dirty="0" smtClean="0"/>
                  <a:t>–</a:t>
                </a:r>
                <a:r>
                  <a:rPr lang="en-US" dirty="0" smtClean="0"/>
                  <a:t> </a:t>
                </a:r>
                <a:r>
                  <a:rPr lang="he-IL" dirty="0" smtClean="0"/>
                  <a:t>לא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50" y="5166942"/>
                <a:ext cx="771365" cy="646331"/>
              </a:xfrm>
              <a:prstGeom prst="rect">
                <a:avLst/>
              </a:prstGeom>
              <a:blipFill>
                <a:blip r:embed="rId7"/>
                <a:stretch>
                  <a:fillRect t="-6604" r="-555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250077" y="5711548"/>
                <a:ext cx="16932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05</m:t>
                      </m:r>
                    </m:oMath>
                  </m:oMathPara>
                </a14:m>
                <a:endParaRPr lang="en-US" sz="28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077" y="5711548"/>
                <a:ext cx="169323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3267191" y="4821732"/>
            <a:ext cx="0" cy="2233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932514" y="4380750"/>
                <a:ext cx="6679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514" y="4380750"/>
                <a:ext cx="667976" cy="461665"/>
              </a:xfrm>
              <a:prstGeom prst="rect">
                <a:avLst/>
              </a:prstGeom>
              <a:blipFill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552950" y="2124595"/>
                <a:ext cx="539036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𝐴𝐺𝐸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𝐼𝑁𝐶𝑂𝑀𝐸</m:t>
                        </m:r>
                      </m:e>
                    </m:d>
                  </m:oMath>
                </a14:m>
                <a:r>
                  <a:rPr lang="en-US" sz="2000" i="1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  <a:t>=</a:t>
                </a:r>
              </a:p>
              <a:p>
                <a:r>
                  <a:rPr lang="en-US" sz="2000" i="1" dirty="0">
                    <a:latin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en-US" sz="2000" i="1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  <a:t>  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05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24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35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r>
                  <a:rPr lang="en-US" sz="2000" i="1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  <a:t>=</a:t>
                </a:r>
              </a:p>
              <a:p>
                <a:r>
                  <a:rPr lang="en-US" sz="2000" i="1" dirty="0">
                    <a:latin typeface="Cambria Math" panose="02040503050406030204" pitchFamily="18" charset="0"/>
                    <a:cs typeface="Narkisim" panose="020E0502050101010101" pitchFamily="34" charset="-79"/>
                  </a:rPr>
                  <a:t>    </a:t>
                </a:r>
                <a:r>
                  <a:rPr lang="en-US" sz="2000" i="1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42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67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50" y="2124595"/>
                <a:ext cx="5390366" cy="1323439"/>
              </a:xfrm>
              <a:prstGeom prst="rect">
                <a:avLst/>
              </a:prstGeom>
              <a:blipFill>
                <a:blip r:embed="rId10"/>
                <a:stretch>
                  <a:fillRect t="-2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375317" y="2290828"/>
                <a:ext cx="136888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05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317" y="2290828"/>
                <a:ext cx="1368883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Arrow 23"/>
          <p:cNvSpPr/>
          <p:nvPr/>
        </p:nvSpPr>
        <p:spPr>
          <a:xfrm>
            <a:off x="-79852" y="3420582"/>
            <a:ext cx="295275" cy="232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3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/>
              <p:cNvSpPr txBox="1">
                <a:spLocks noChangeArrowheads="1"/>
              </p:cNvSpPr>
              <p:nvPr/>
            </p:nvSpPr>
            <p:spPr bwMode="auto">
              <a:xfrm>
                <a:off x="5291323" y="5555625"/>
                <a:ext cx="2925762" cy="764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𝒆𝒍𝒔𝒆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1323" y="5555625"/>
                <a:ext cx="2925762" cy="764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86366" y="1159099"/>
            <a:ext cx="2047741" cy="9331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רשת נוירונים – </a:t>
            </a:r>
            <a:r>
              <a:rPr lang="en-US" dirty="0"/>
              <a:t>Artificial Neural Network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059710"/>
              </p:ext>
            </p:extLst>
          </p:nvPr>
        </p:nvGraphicFramePr>
        <p:xfrm>
          <a:off x="270218" y="2205615"/>
          <a:ext cx="2915355" cy="170688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04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93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לקוח מועדף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הכנסה חודשית (אש"ח)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גיל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לא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39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כן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16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40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כן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18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כן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12.2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24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לא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32167" y="4821732"/>
            <a:ext cx="1351565" cy="50482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200" dirty="0" smtClean="0">
                <a:solidFill>
                  <a:schemeClr val="tx1"/>
                </a:solidFill>
              </a:rPr>
              <a:t>גיל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2167" y="5612508"/>
            <a:ext cx="1351565" cy="50482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200" dirty="0" smtClean="0">
                <a:solidFill>
                  <a:schemeClr val="tx1"/>
                </a:solidFill>
              </a:rPr>
              <a:t>הכנסה</a:t>
            </a:r>
            <a:endParaRPr 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2809991" y="5069825"/>
                <a:ext cx="914400" cy="81414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991" y="5069825"/>
                <a:ext cx="914400" cy="81414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8" idx="3"/>
            <a:endCxn id="14" idx="1"/>
          </p:cNvCxnSpPr>
          <p:nvPr/>
        </p:nvCxnSpPr>
        <p:spPr>
          <a:xfrm>
            <a:off x="1883732" y="5074145"/>
            <a:ext cx="1060170" cy="1149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3"/>
            <a:endCxn id="14" idx="3"/>
          </p:cNvCxnSpPr>
          <p:nvPr/>
        </p:nvCxnSpPr>
        <p:spPr>
          <a:xfrm flipV="1">
            <a:off x="1883732" y="5764741"/>
            <a:ext cx="1060170" cy="1001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6"/>
          </p:cNvCxnSpPr>
          <p:nvPr/>
        </p:nvCxnSpPr>
        <p:spPr>
          <a:xfrm flipV="1">
            <a:off x="3724391" y="5476897"/>
            <a:ext cx="828559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149338" y="4693556"/>
                <a:ext cx="606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338" y="4693556"/>
                <a:ext cx="60651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69012" y="5353166"/>
                <a:ext cx="613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012" y="5353166"/>
                <a:ext cx="613630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552950" y="5166942"/>
                <a:ext cx="7713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IL" dirty="0" smtClean="0"/>
                  <a:t>–</a:t>
                </a:r>
                <a:r>
                  <a:rPr lang="en-US" dirty="0" smtClean="0"/>
                  <a:t> </a:t>
                </a:r>
                <a:r>
                  <a:rPr lang="he-IL" dirty="0" smtClean="0"/>
                  <a:t>כן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IL" dirty="0" smtClean="0"/>
                  <a:t>–</a:t>
                </a:r>
                <a:r>
                  <a:rPr lang="en-US" dirty="0" smtClean="0"/>
                  <a:t> </a:t>
                </a:r>
                <a:r>
                  <a:rPr lang="he-IL" dirty="0" smtClean="0"/>
                  <a:t>לא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50" y="5166942"/>
                <a:ext cx="771365" cy="646331"/>
              </a:xfrm>
              <a:prstGeom prst="rect">
                <a:avLst/>
              </a:prstGeom>
              <a:blipFill>
                <a:blip r:embed="rId7"/>
                <a:stretch>
                  <a:fillRect t="-6604" r="-555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250077" y="5711548"/>
                <a:ext cx="16932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05</m:t>
                      </m:r>
                    </m:oMath>
                  </m:oMathPara>
                </a14:m>
                <a:endParaRPr lang="en-US" sz="28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077" y="5711548"/>
                <a:ext cx="169323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3267191" y="4821732"/>
            <a:ext cx="0" cy="2233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932514" y="4380750"/>
                <a:ext cx="6679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514" y="4380750"/>
                <a:ext cx="667976" cy="461665"/>
              </a:xfrm>
              <a:prstGeom prst="rect">
                <a:avLst/>
              </a:prstGeom>
              <a:blipFill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552950" y="2124595"/>
                <a:ext cx="539036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𝑁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Narkisim" panose="020E0502050101010101" pitchFamily="34" charset="-79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𝐴𝐺𝐸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𝐼𝑁𝐶𝑂𝑀𝐸</m:t>
                        </m:r>
                      </m:e>
                    </m:d>
                  </m:oMath>
                </a14:m>
                <a:r>
                  <a:rPr lang="en-US" sz="2000" i="1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  <a:t>=</a:t>
                </a:r>
              </a:p>
              <a:p>
                <a:r>
                  <a:rPr lang="en-US" sz="2000" i="1" dirty="0">
                    <a:latin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:r>
                  <a:rPr lang="en-US" sz="2000" i="1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  <a:t>  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05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29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35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∙</m:t>
                    </m:r>
                    <m:r>
                      <a:rPr lang="he-I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r>
                  <a:rPr lang="en-US" sz="2000" i="1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  <a:t>=</a:t>
                </a:r>
              </a:p>
              <a:p>
                <a:r>
                  <a:rPr lang="en-US" sz="2000" i="1" dirty="0">
                    <a:latin typeface="Cambria Math" panose="02040503050406030204" pitchFamily="18" charset="0"/>
                    <a:cs typeface="Narkisim" panose="020E0502050101010101" pitchFamily="34" charset="-79"/>
                  </a:rPr>
                  <a:t>    </a:t>
                </a:r>
                <a:r>
                  <a:rPr lang="en-US" sz="2000" i="1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he-IL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38</m:t>
                        </m:r>
                        <m:r>
                          <a:rPr lang="he-IL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he-IL" sz="2000" b="0" i="1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2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1</m:t>
                    </m:r>
                  </m:oMath>
                </a14:m>
                <a:endParaRPr lang="en-US" sz="2000" dirty="0" smtClean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05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95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05</m:t>
                      </m:r>
                      <m:r>
                        <m:rPr>
                          <m:nor/>
                        </m:rPr>
                        <a:rPr lang="en-US" sz="2000" dirty="0"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29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4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05</m:t>
                      </m:r>
                      <m:r>
                        <m:rPr>
                          <m:nor/>
                        </m:rPr>
                        <a:rPr lang="en-US" sz="2000" dirty="0"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∙</m:t>
                      </m:r>
                      <m:r>
                        <a:rPr lang="he-I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5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he-I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  <m:r>
                        <a:rPr lang="he-I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he-I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50" y="2124595"/>
                <a:ext cx="5390366" cy="2862322"/>
              </a:xfrm>
              <a:prstGeom prst="rect">
                <a:avLst/>
              </a:prstGeom>
              <a:blipFill>
                <a:blip r:embed="rId10"/>
                <a:stretch>
                  <a:fillRect t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375317" y="2290828"/>
                <a:ext cx="136888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05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317" y="2290828"/>
                <a:ext cx="1368883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6201425" y="2752493"/>
            <a:ext cx="371061" cy="3693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0725" y="3637507"/>
            <a:ext cx="371061" cy="3693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-79852" y="3658707"/>
            <a:ext cx="295275" cy="232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8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/>
              <p:cNvSpPr txBox="1">
                <a:spLocks noChangeArrowheads="1"/>
              </p:cNvSpPr>
              <p:nvPr/>
            </p:nvSpPr>
            <p:spPr bwMode="auto">
              <a:xfrm>
                <a:off x="5291323" y="5555625"/>
                <a:ext cx="2925762" cy="764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𝒆𝒍𝒔𝒆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1323" y="5555625"/>
                <a:ext cx="2925762" cy="764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86366" y="1159099"/>
            <a:ext cx="2047741" cy="9331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רשת נוירונים – </a:t>
            </a:r>
            <a:r>
              <a:rPr lang="en-US" dirty="0"/>
              <a:t>Artificial Neural Network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941048"/>
              </p:ext>
            </p:extLst>
          </p:nvPr>
        </p:nvGraphicFramePr>
        <p:xfrm>
          <a:off x="270218" y="2205615"/>
          <a:ext cx="2915355" cy="170688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04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93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לקוח מועדף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הכנסה חודשית (אש"ח)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גיל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לא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39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כן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16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40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כן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18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כן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12.2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24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לא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600" dirty="0">
                          <a:effectLst/>
                        </a:rPr>
                        <a:t>29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32167" y="4821732"/>
            <a:ext cx="1351565" cy="50482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200" dirty="0" smtClean="0">
                <a:solidFill>
                  <a:schemeClr val="tx1"/>
                </a:solidFill>
              </a:rPr>
              <a:t>גיל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2167" y="5612508"/>
            <a:ext cx="1351565" cy="50482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200" dirty="0" smtClean="0">
                <a:solidFill>
                  <a:schemeClr val="tx1"/>
                </a:solidFill>
              </a:rPr>
              <a:t>הכנסה</a:t>
            </a:r>
            <a:endParaRPr 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2809991" y="5069825"/>
                <a:ext cx="914400" cy="81414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991" y="5069825"/>
                <a:ext cx="914400" cy="81414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8" idx="3"/>
            <a:endCxn id="14" idx="1"/>
          </p:cNvCxnSpPr>
          <p:nvPr/>
        </p:nvCxnSpPr>
        <p:spPr>
          <a:xfrm>
            <a:off x="1883732" y="5074145"/>
            <a:ext cx="1060170" cy="1149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3"/>
            <a:endCxn id="14" idx="3"/>
          </p:cNvCxnSpPr>
          <p:nvPr/>
        </p:nvCxnSpPr>
        <p:spPr>
          <a:xfrm flipV="1">
            <a:off x="1883732" y="5764741"/>
            <a:ext cx="1060170" cy="1001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6"/>
          </p:cNvCxnSpPr>
          <p:nvPr/>
        </p:nvCxnSpPr>
        <p:spPr>
          <a:xfrm flipV="1">
            <a:off x="3724391" y="5476897"/>
            <a:ext cx="828559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149338" y="4693556"/>
                <a:ext cx="606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338" y="4693556"/>
                <a:ext cx="60651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69012" y="5353166"/>
                <a:ext cx="613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012" y="5353166"/>
                <a:ext cx="613630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552950" y="5166942"/>
                <a:ext cx="7713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IL" dirty="0" smtClean="0"/>
                  <a:t>–</a:t>
                </a:r>
                <a:r>
                  <a:rPr lang="en-US" dirty="0" smtClean="0"/>
                  <a:t> </a:t>
                </a:r>
                <a:r>
                  <a:rPr lang="he-IL" dirty="0" smtClean="0"/>
                  <a:t>כן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IL" dirty="0" smtClean="0"/>
                  <a:t>–</a:t>
                </a:r>
                <a:r>
                  <a:rPr lang="en-US" dirty="0" smtClean="0"/>
                  <a:t> </a:t>
                </a:r>
                <a:r>
                  <a:rPr lang="he-IL" dirty="0" smtClean="0"/>
                  <a:t>לא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50" y="5166942"/>
                <a:ext cx="771365" cy="646331"/>
              </a:xfrm>
              <a:prstGeom prst="rect">
                <a:avLst/>
              </a:prstGeom>
              <a:blipFill>
                <a:blip r:embed="rId7"/>
                <a:stretch>
                  <a:fillRect t="-6604" r="-555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250077" y="5711548"/>
                <a:ext cx="16932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05</m:t>
                      </m:r>
                    </m:oMath>
                  </m:oMathPara>
                </a14:m>
                <a:endParaRPr lang="en-US" sz="28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077" y="5711548"/>
                <a:ext cx="169323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3267191" y="4821732"/>
            <a:ext cx="0" cy="2233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932514" y="4380750"/>
                <a:ext cx="6679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514" y="4380750"/>
                <a:ext cx="667976" cy="461665"/>
              </a:xfrm>
              <a:prstGeom prst="rect">
                <a:avLst/>
              </a:prstGeom>
              <a:blipFill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552950" y="2124595"/>
                <a:ext cx="539036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𝑁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he-IL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</m:oMath>
                  </m:oMathPara>
                </a14:m>
                <a:endParaRPr lang="he-IL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𝑁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he-IL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</m:oMath>
                  </m:oMathPara>
                </a14:m>
                <a:endParaRPr lang="he-IL" sz="2000" b="0" i="1" dirty="0" smtClean="0">
                  <a:latin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𝑁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he-IL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</m:oMath>
                  </m:oMathPara>
                </a14:m>
                <a:endParaRPr lang="he-IL" sz="2000" b="0" i="1" dirty="0" smtClean="0">
                  <a:latin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𝑁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he-IL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</m:oMath>
                  </m:oMathPara>
                </a14:m>
                <a:endParaRPr lang="he-IL" sz="2000" b="0" i="1" dirty="0" smtClean="0">
                  <a:latin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𝑁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he-IL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50" y="2124595"/>
                <a:ext cx="5390366" cy="22467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537117" y="2251821"/>
                <a:ext cx="17803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95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4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he-IL" sz="24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  <m:r>
                        <a:rPr lang="he-IL" sz="24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.</m:t>
                      </m:r>
                      <m:r>
                        <a:rPr lang="he-IL" sz="24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17" y="2251821"/>
                <a:ext cx="1780363" cy="1200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95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14713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 smtClean="0">
                <a:cs typeface="+mn-cs"/>
              </a:rPr>
              <a:t>Practice session</a:t>
            </a:r>
            <a:r>
              <a:rPr lang="en-US" b="1" dirty="0">
                <a:cs typeface="+mn-cs"/>
              </a:rPr>
              <a:t> </a:t>
            </a:r>
            <a:r>
              <a:rPr lang="en-US" b="1" dirty="0" smtClean="0">
                <a:cs typeface="+mn-cs"/>
              </a:rPr>
              <a:t>11 </a:t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Machine Learning</a:t>
            </a:r>
            <a:br>
              <a:rPr lang="en-US" b="1" dirty="0" smtClean="0"/>
            </a:br>
            <a:endParaRPr lang="en-US" b="1" dirty="0">
              <a:cs typeface="+mn-cs"/>
            </a:endParaRPr>
          </a:p>
        </p:txBody>
      </p:sp>
      <p:pic>
        <p:nvPicPr>
          <p:cNvPr id="4098" name="Picture 2" descr="http://www.cs.toronto.edu/~urtasun/courses/CSC411/CSC411_Fall15_files/machine_lear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76" y="1121369"/>
            <a:ext cx="2378656" cy="147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83167" y="2209890"/>
            <a:ext cx="102320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בהינתן זוגות של קלט ופלט תואמי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ם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 אלגוריתם למידה מנתח אותם ומסיק פונקציית מיפוי עבור דוגמאות חדשות </a:t>
            </a:r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932403"/>
              </p:ext>
            </p:extLst>
          </p:nvPr>
        </p:nvGraphicFramePr>
        <p:xfrm>
          <a:off x="695138" y="3284965"/>
          <a:ext cx="308684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3424">
                  <a:extLst>
                    <a:ext uri="{9D8B030D-6E8A-4147-A177-3AD203B41FA5}">
                      <a16:colId xmlns:a16="http://schemas.microsoft.com/office/drawing/2014/main" val="2288183794"/>
                    </a:ext>
                  </a:extLst>
                </a:gridCol>
                <a:gridCol w="1543424">
                  <a:extLst>
                    <a:ext uri="{9D8B030D-6E8A-4147-A177-3AD203B41FA5}">
                      <a16:colId xmlns:a16="http://schemas.microsoft.com/office/drawing/2014/main" val="3079197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Output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23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rrow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653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rrow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6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rrow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19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rrow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8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rrow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66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rrow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4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rrow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825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896994" y="2883099"/>
            <a:ext cx="683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Data</a:t>
            </a:r>
            <a:endParaRPr lang="en-US" sz="2000" b="1" u="sng" dirty="0"/>
          </a:p>
        </p:txBody>
      </p:sp>
      <p:sp>
        <p:nvSpPr>
          <p:cNvPr id="20" name="Right Arrow 19"/>
          <p:cNvSpPr/>
          <p:nvPr/>
        </p:nvSpPr>
        <p:spPr>
          <a:xfrm>
            <a:off x="3943350" y="458726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74157" y="4030359"/>
            <a:ext cx="2357717" cy="156309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Supervised learning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820151" y="3859916"/>
            <a:ext cx="2554940" cy="19039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Predictive Model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7611168" y="4587262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16690"/>
              </p:ext>
            </p:extLst>
          </p:nvPr>
        </p:nvGraphicFramePr>
        <p:xfrm>
          <a:off x="8589576" y="5881480"/>
          <a:ext cx="30868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3425">
                  <a:extLst>
                    <a:ext uri="{9D8B030D-6E8A-4147-A177-3AD203B41FA5}">
                      <a16:colId xmlns:a16="http://schemas.microsoft.com/office/drawing/2014/main" val="2097266712"/>
                    </a:ext>
                  </a:extLst>
                </a:gridCol>
                <a:gridCol w="1543425">
                  <a:extLst>
                    <a:ext uri="{9D8B030D-6E8A-4147-A177-3AD203B41FA5}">
                      <a16:colId xmlns:a16="http://schemas.microsoft.com/office/drawing/2014/main" val="2354179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170268"/>
                  </a:ext>
                </a:extLst>
              </a:tr>
            </a:tbl>
          </a:graphicData>
        </a:graphic>
      </p:graphicFrame>
      <p:sp>
        <p:nvSpPr>
          <p:cNvPr id="30" name="Bent-Up Arrow 29"/>
          <p:cNvSpPr/>
          <p:nvPr/>
        </p:nvSpPr>
        <p:spPr>
          <a:xfrm>
            <a:off x="1307724" y="3707738"/>
            <a:ext cx="286871" cy="25997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/>
          <p:nvPr/>
        </p:nvCxnSpPr>
        <p:spPr>
          <a:xfrm>
            <a:off x="1262902" y="4129079"/>
            <a:ext cx="421343" cy="148641"/>
          </a:xfrm>
          <a:prstGeom prst="bent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miley Face 31"/>
          <p:cNvSpPr/>
          <p:nvPr/>
        </p:nvSpPr>
        <p:spPr>
          <a:xfrm>
            <a:off x="1298763" y="4421155"/>
            <a:ext cx="331694" cy="32013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loud 32"/>
          <p:cNvSpPr/>
          <p:nvPr/>
        </p:nvSpPr>
        <p:spPr>
          <a:xfrm>
            <a:off x="1325657" y="5194607"/>
            <a:ext cx="286870" cy="239441"/>
          </a:xfrm>
          <a:prstGeom prst="clou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oon 33"/>
          <p:cNvSpPr/>
          <p:nvPr/>
        </p:nvSpPr>
        <p:spPr>
          <a:xfrm>
            <a:off x="1343582" y="5584485"/>
            <a:ext cx="179294" cy="215153"/>
          </a:xfrm>
          <a:prstGeom prst="mo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riped Right Arrow 34"/>
          <p:cNvSpPr/>
          <p:nvPr/>
        </p:nvSpPr>
        <p:spPr>
          <a:xfrm>
            <a:off x="1271867" y="5960946"/>
            <a:ext cx="403412" cy="192138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rved Up Arrow 35"/>
          <p:cNvSpPr/>
          <p:nvPr/>
        </p:nvSpPr>
        <p:spPr>
          <a:xfrm flipH="1">
            <a:off x="1201642" y="4837282"/>
            <a:ext cx="472142" cy="249124"/>
          </a:xfrm>
          <a:prstGeom prst="curvedUpArrow">
            <a:avLst>
              <a:gd name="adj1" fmla="val 25000"/>
              <a:gd name="adj2" fmla="val 94760"/>
              <a:gd name="adj3" fmla="val 25000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" name="Curved Connector 38"/>
          <p:cNvCxnSpPr/>
          <p:nvPr/>
        </p:nvCxnSpPr>
        <p:spPr>
          <a:xfrm>
            <a:off x="8721538" y="5986302"/>
            <a:ext cx="1174377" cy="166782"/>
          </a:xfrm>
          <a:prstGeom prst="curvedConnector3">
            <a:avLst>
              <a:gd name="adj1" fmla="val 50000"/>
            </a:avLst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70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0" grpId="0" animBg="1"/>
      <p:bldP spid="22" grpId="0" animBg="1"/>
      <p:bldP spid="27" grpId="0" animBg="1"/>
      <p:bldP spid="28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sites.davidson.edu/dig101/wp-content/uploads/2013/10/stock-vector-artificial-intelligence-cpu-inside-human-brain-eps-cmyk-11151842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9"/>
          <a:stretch/>
        </p:blipFill>
        <p:spPr bwMode="auto">
          <a:xfrm>
            <a:off x="85113" y="4423227"/>
            <a:ext cx="1824098" cy="180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297" y="286603"/>
            <a:ext cx="10346383" cy="1450757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רשת </a:t>
            </a:r>
            <a:r>
              <a:rPr lang="he-IL" dirty="0" smtClean="0"/>
              <a:t>נוירונים – </a:t>
            </a:r>
            <a:r>
              <a:rPr lang="en-US" dirty="0" smtClean="0"/>
              <a:t>Artificial </a:t>
            </a:r>
            <a:r>
              <a:rPr lang="en-US" dirty="0"/>
              <a:t>Neural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1" y="2349590"/>
            <a:ext cx="1123901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מודל חישובי 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המאפשר לבצע הדמיה של תהליכים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המתרחשים במוח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endParaRPr lang="he-IL" sz="32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רשת 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ה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מכילה 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בדרך כלל מספר רב של יחידות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קלט ופלט 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המקושרות זו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לזו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endParaRPr lang="he-IL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צורת 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הקישור בין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היחידות מדמה 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את אופן חיבור הנוירונים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במוח</a:t>
            </a:r>
            <a:endParaRPr lang="en-US" sz="32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 u="sng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en-US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092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רשת נוירונים – </a:t>
            </a:r>
            <a:r>
              <a:rPr lang="en-US" dirty="0"/>
              <a:t>Artificial Neural Network</a:t>
            </a:r>
          </a:p>
        </p:txBody>
      </p:sp>
      <p:sp>
        <p:nvSpPr>
          <p:cNvPr id="9" name="Rectangle 8"/>
          <p:cNvSpPr/>
          <p:nvPr/>
        </p:nvSpPr>
        <p:spPr>
          <a:xfrm>
            <a:off x="1587063" y="2076321"/>
            <a:ext cx="100020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רשת נוירונים מורכבת מ: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הנוירון – יחידת עיבוד המידע של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הרשת</a:t>
            </a:r>
            <a:endParaRPr lang="en-US" sz="32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מבנה – קבוצת נוירונים וקישורים בינהם (לכל קישור יש משקל)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אלגוריתם למידה – שינוי המשקולות כדי לפתור משימת למידה ע"י סט אימון</a:t>
            </a:r>
            <a:endParaRPr lang="en-US" sz="32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endParaRPr lang="he-IL" sz="2400" u="sng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endParaRPr lang="en-US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8989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רשת נוירונים – </a:t>
            </a:r>
            <a:r>
              <a:rPr lang="en-US" dirty="0"/>
              <a:t>Artificial Neural Network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393" y="2068125"/>
            <a:ext cx="5489187" cy="29036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14517" y="2016892"/>
            <a:ext cx="975360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3200" u="sng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הנוירון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 - יחידת עיבוד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המידע של 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הרשת</a:t>
            </a:r>
            <a:endParaRPr lang="he-IL" sz="3200" u="sng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משקולות: משפיעות על איכות הרשת, </a:t>
            </a:r>
            <a:r>
              <a:rPr lang="en-US" sz="3200" dirty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3200" dirty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	      בדר"כ 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מאותחלות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רנדומלית</a:t>
            </a:r>
            <a:endParaRPr lang="he-IL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הטיה</a:t>
            </a: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: קלט קבוע עם משקולת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מסויימת</a:t>
            </a:r>
            <a:endParaRPr lang="he-IL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פונקציית סכום: חישוב סכום משקל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הקלט</a:t>
            </a:r>
            <a:endParaRPr lang="he-IL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פונקציית אקטיבציה: להגבלת גודל הטווח של 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הפלט</a:t>
            </a:r>
            <a:endParaRPr lang="en-US" sz="32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3149630" y="4550000"/>
            <a:ext cx="2987651" cy="14025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lum bright="20000"/>
          </a:blip>
          <a:stretch>
            <a:fillRect/>
          </a:stretch>
        </p:blipFill>
        <p:spPr>
          <a:xfrm>
            <a:off x="1771672" y="5650938"/>
            <a:ext cx="2871783" cy="81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3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98149" y="1744610"/>
            <a:ext cx="76197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1"/>
            <a:endParaRPr lang="en-US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3200" u="sng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מבנה רשת הנוירונים</a:t>
            </a:r>
            <a:endParaRPr lang="he-IL" sz="32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קיימים 3 סוגי מבני רשתות:</a:t>
            </a:r>
          </a:p>
          <a:p>
            <a:pPr algn="r" rtl="1"/>
            <a:endParaRPr lang="he-IL" sz="32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3200" dirty="0">
                <a:latin typeface="Narkisim" panose="020E0502050101010101" pitchFamily="34" charset="-79"/>
                <a:cs typeface="Narkisim" panose="020E0502050101010101" pitchFamily="34" charset="-79"/>
              </a:rPr>
              <a:t>single-layer 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feed-forward</a:t>
            </a:r>
            <a:endParaRPr lang="he-IL" sz="32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32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3200" dirty="0">
                <a:latin typeface="Narkisim" panose="020E0502050101010101" pitchFamily="34" charset="-79"/>
                <a:cs typeface="Narkisim" panose="020E0502050101010101" pitchFamily="34" charset="-79"/>
              </a:rPr>
              <a:t>multi-layer </a:t>
            </a: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feed-forward</a:t>
            </a:r>
            <a:endParaRPr lang="he-IL" sz="32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32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recurrent</a:t>
            </a:r>
            <a:endParaRPr lang="he-IL" sz="32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רשת נוירונים – </a:t>
            </a:r>
            <a:r>
              <a:rPr lang="en-US" dirty="0"/>
              <a:t>Artificial Neural Network</a:t>
            </a: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248189" y="1745747"/>
            <a:ext cx="1628093" cy="1522507"/>
            <a:chOff x="2688" y="2352"/>
            <a:chExt cx="1584" cy="1488"/>
          </a:xfrm>
        </p:grpSpPr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2688" y="2352"/>
              <a:ext cx="1056" cy="1488"/>
              <a:chOff x="2688" y="2352"/>
              <a:chExt cx="1056" cy="1488"/>
            </a:xfrm>
          </p:grpSpPr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 flipV="1">
                <a:off x="2832" y="2496"/>
                <a:ext cx="67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 flipV="1">
                <a:off x="2832" y="2496"/>
                <a:ext cx="67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" name="Group 10"/>
              <p:cNvGrpSpPr>
                <a:grpSpLocks/>
              </p:cNvGrpSpPr>
              <p:nvPr/>
            </p:nvGrpSpPr>
            <p:grpSpPr bwMode="auto">
              <a:xfrm>
                <a:off x="2688" y="2352"/>
                <a:ext cx="1056" cy="1488"/>
                <a:chOff x="2688" y="2352"/>
                <a:chExt cx="1056" cy="1488"/>
              </a:xfrm>
            </p:grpSpPr>
            <p:sp>
              <p:nvSpPr>
                <p:cNvPr id="18" name="Oval 11"/>
                <p:cNvSpPr>
                  <a:spLocks noChangeArrowheads="1"/>
                </p:cNvSpPr>
                <p:nvPr/>
              </p:nvSpPr>
              <p:spPr bwMode="auto">
                <a:xfrm>
                  <a:off x="3504" y="2352"/>
                  <a:ext cx="240" cy="240"/>
                </a:xfrm>
                <a:prstGeom prst="ellipse">
                  <a:avLst/>
                </a:prstGeom>
                <a:solidFill>
                  <a:srgbClr val="00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Oval 12"/>
                <p:cNvSpPr>
                  <a:spLocks noChangeArrowheads="1"/>
                </p:cNvSpPr>
                <p:nvPr/>
              </p:nvSpPr>
              <p:spPr bwMode="auto">
                <a:xfrm>
                  <a:off x="3504" y="2736"/>
                  <a:ext cx="240" cy="240"/>
                </a:xfrm>
                <a:prstGeom prst="ellipse">
                  <a:avLst/>
                </a:prstGeom>
                <a:solidFill>
                  <a:srgbClr val="00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Oval 13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240" cy="240"/>
                </a:xfrm>
                <a:prstGeom prst="ellipse">
                  <a:avLst/>
                </a:prstGeom>
                <a:solidFill>
                  <a:srgbClr val="00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Oval 14"/>
                <p:cNvSpPr>
                  <a:spLocks noChangeArrowheads="1"/>
                </p:cNvSpPr>
                <p:nvPr/>
              </p:nvSpPr>
              <p:spPr bwMode="auto">
                <a:xfrm>
                  <a:off x="3504" y="3600"/>
                  <a:ext cx="240" cy="240"/>
                </a:xfrm>
                <a:prstGeom prst="ellipse">
                  <a:avLst/>
                </a:prstGeom>
                <a:solidFill>
                  <a:srgbClr val="00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Rectangle 15"/>
                <p:cNvSpPr>
                  <a:spLocks noChangeArrowheads="1"/>
                </p:cNvSpPr>
                <p:nvPr/>
              </p:nvSpPr>
              <p:spPr bwMode="auto">
                <a:xfrm>
                  <a:off x="2688" y="2688"/>
                  <a:ext cx="144" cy="144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Rectangle 16"/>
                <p:cNvSpPr>
                  <a:spLocks noChangeArrowheads="1"/>
                </p:cNvSpPr>
                <p:nvPr/>
              </p:nvSpPr>
              <p:spPr bwMode="auto">
                <a:xfrm>
                  <a:off x="2688" y="3024"/>
                  <a:ext cx="144" cy="144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Rectangle 17"/>
                <p:cNvSpPr>
                  <a:spLocks noChangeArrowheads="1"/>
                </p:cNvSpPr>
                <p:nvPr/>
              </p:nvSpPr>
              <p:spPr bwMode="auto">
                <a:xfrm>
                  <a:off x="2688" y="3408"/>
                  <a:ext cx="144" cy="144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>
                  <a:off x="2832" y="2736"/>
                  <a:ext cx="67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9"/>
                <p:cNvSpPr>
                  <a:spLocks noChangeShapeType="1"/>
                </p:cNvSpPr>
                <p:nvPr/>
              </p:nvSpPr>
              <p:spPr bwMode="auto">
                <a:xfrm>
                  <a:off x="2832" y="2736"/>
                  <a:ext cx="672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20"/>
                <p:cNvSpPr>
                  <a:spLocks noChangeShapeType="1"/>
                </p:cNvSpPr>
                <p:nvPr/>
              </p:nvSpPr>
              <p:spPr bwMode="auto">
                <a:xfrm>
                  <a:off x="2832" y="2736"/>
                  <a:ext cx="672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832" y="2832"/>
                  <a:ext cx="672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22"/>
                <p:cNvSpPr>
                  <a:spLocks noChangeShapeType="1"/>
                </p:cNvSpPr>
                <p:nvPr/>
              </p:nvSpPr>
              <p:spPr bwMode="auto">
                <a:xfrm>
                  <a:off x="2832" y="3072"/>
                  <a:ext cx="67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23"/>
                <p:cNvSpPr>
                  <a:spLocks noChangeShapeType="1"/>
                </p:cNvSpPr>
                <p:nvPr/>
              </p:nvSpPr>
              <p:spPr bwMode="auto">
                <a:xfrm>
                  <a:off x="2832" y="3072"/>
                  <a:ext cx="672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832" y="2496"/>
                  <a:ext cx="672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832" y="2880"/>
                  <a:ext cx="672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832" y="3312"/>
                  <a:ext cx="67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7"/>
                <p:cNvSpPr>
                  <a:spLocks noChangeShapeType="1"/>
                </p:cNvSpPr>
                <p:nvPr/>
              </p:nvSpPr>
              <p:spPr bwMode="auto">
                <a:xfrm>
                  <a:off x="2832" y="3456"/>
                  <a:ext cx="672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 flipV="1">
              <a:off x="3744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 flipV="1">
              <a:off x="3744" y="28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30"/>
            <p:cNvSpPr>
              <a:spLocks noChangeShapeType="1"/>
            </p:cNvSpPr>
            <p:nvPr/>
          </p:nvSpPr>
          <p:spPr bwMode="auto">
            <a:xfrm flipV="1">
              <a:off x="3744" y="33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31"/>
            <p:cNvSpPr>
              <a:spLocks noChangeShapeType="1"/>
            </p:cNvSpPr>
            <p:nvPr/>
          </p:nvSpPr>
          <p:spPr bwMode="auto">
            <a:xfrm flipV="1">
              <a:off x="3744" y="37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7"/>
          <p:cNvGrpSpPr>
            <a:grpSpLocks/>
          </p:cNvGrpSpPr>
          <p:nvPr/>
        </p:nvGrpSpPr>
        <p:grpSpPr bwMode="auto">
          <a:xfrm>
            <a:off x="1288936" y="3337411"/>
            <a:ext cx="2315156" cy="1542803"/>
            <a:chOff x="2256" y="1680"/>
            <a:chExt cx="2352" cy="1488"/>
          </a:xfrm>
        </p:grpSpPr>
        <p:grpSp>
          <p:nvGrpSpPr>
            <p:cNvPr id="36" name="Group 8"/>
            <p:cNvGrpSpPr>
              <a:grpSpLocks/>
            </p:cNvGrpSpPr>
            <p:nvPr/>
          </p:nvGrpSpPr>
          <p:grpSpPr bwMode="auto">
            <a:xfrm>
              <a:off x="2256" y="1680"/>
              <a:ext cx="1824" cy="1488"/>
              <a:chOff x="2256" y="1680"/>
              <a:chExt cx="1824" cy="1488"/>
            </a:xfrm>
          </p:grpSpPr>
          <p:sp>
            <p:nvSpPr>
              <p:cNvPr id="39" name="Oval 9"/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240" cy="240"/>
              </a:xfrm>
              <a:prstGeom prst="ellipse">
                <a:avLst/>
              </a:prstGeom>
              <a:solidFill>
                <a:srgbClr val="99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Oval 10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240" cy="240"/>
              </a:xfrm>
              <a:prstGeom prst="ellipse">
                <a:avLst/>
              </a:prstGeom>
              <a:solidFill>
                <a:srgbClr val="99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Oval 11"/>
              <p:cNvSpPr>
                <a:spLocks noChangeArrowheads="1"/>
              </p:cNvSpPr>
              <p:nvPr/>
            </p:nvSpPr>
            <p:spPr bwMode="auto">
              <a:xfrm>
                <a:off x="3072" y="2496"/>
                <a:ext cx="240" cy="240"/>
              </a:xfrm>
              <a:prstGeom prst="ellipse">
                <a:avLst/>
              </a:prstGeom>
              <a:solidFill>
                <a:srgbClr val="99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12"/>
              <p:cNvSpPr>
                <a:spLocks noChangeArrowheads="1"/>
              </p:cNvSpPr>
              <p:nvPr/>
            </p:nvSpPr>
            <p:spPr bwMode="auto">
              <a:xfrm>
                <a:off x="3072" y="2928"/>
                <a:ext cx="240" cy="240"/>
              </a:xfrm>
              <a:prstGeom prst="ellipse">
                <a:avLst/>
              </a:prstGeom>
              <a:solidFill>
                <a:srgbClr val="99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2256" y="2016"/>
                <a:ext cx="144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2256" y="2352"/>
                <a:ext cx="144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144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16"/>
              <p:cNvSpPr>
                <a:spLocks noChangeShapeType="1"/>
              </p:cNvSpPr>
              <p:nvPr/>
            </p:nvSpPr>
            <p:spPr bwMode="auto">
              <a:xfrm flipV="1">
                <a:off x="2400" y="1824"/>
                <a:ext cx="67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17"/>
              <p:cNvSpPr>
                <a:spLocks noChangeShapeType="1"/>
              </p:cNvSpPr>
              <p:nvPr/>
            </p:nvSpPr>
            <p:spPr bwMode="auto">
              <a:xfrm>
                <a:off x="2400" y="2064"/>
                <a:ext cx="67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18"/>
              <p:cNvSpPr>
                <a:spLocks noChangeShapeType="1"/>
              </p:cNvSpPr>
              <p:nvPr/>
            </p:nvSpPr>
            <p:spPr bwMode="auto">
              <a:xfrm>
                <a:off x="2400" y="2064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19"/>
              <p:cNvSpPr>
                <a:spLocks noChangeShapeType="1"/>
              </p:cNvSpPr>
              <p:nvPr/>
            </p:nvSpPr>
            <p:spPr bwMode="auto">
              <a:xfrm>
                <a:off x="2400" y="2064"/>
                <a:ext cx="672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20"/>
              <p:cNvSpPr>
                <a:spLocks noChangeShapeType="1"/>
              </p:cNvSpPr>
              <p:nvPr/>
            </p:nvSpPr>
            <p:spPr bwMode="auto">
              <a:xfrm flipV="1">
                <a:off x="2400" y="1824"/>
                <a:ext cx="67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21"/>
              <p:cNvSpPr>
                <a:spLocks noChangeShapeType="1"/>
              </p:cNvSpPr>
              <p:nvPr/>
            </p:nvSpPr>
            <p:spPr bwMode="auto">
              <a:xfrm>
                <a:off x="2400" y="2400"/>
                <a:ext cx="672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22"/>
              <p:cNvSpPr>
                <a:spLocks noChangeShapeType="1"/>
              </p:cNvSpPr>
              <p:nvPr/>
            </p:nvSpPr>
            <p:spPr bwMode="auto">
              <a:xfrm flipV="1">
                <a:off x="2400" y="2208"/>
                <a:ext cx="67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23"/>
              <p:cNvSpPr>
                <a:spLocks noChangeShapeType="1"/>
              </p:cNvSpPr>
              <p:nvPr/>
            </p:nvSpPr>
            <p:spPr bwMode="auto">
              <a:xfrm flipV="1">
                <a:off x="2400" y="2640"/>
                <a:ext cx="67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24"/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67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25"/>
              <p:cNvSpPr>
                <a:spLocks noChangeShapeType="1"/>
              </p:cNvSpPr>
              <p:nvPr/>
            </p:nvSpPr>
            <p:spPr bwMode="auto">
              <a:xfrm flipV="1">
                <a:off x="2400" y="2160"/>
                <a:ext cx="67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26"/>
              <p:cNvSpPr>
                <a:spLocks noChangeShapeType="1"/>
              </p:cNvSpPr>
              <p:nvPr/>
            </p:nvSpPr>
            <p:spPr bwMode="auto">
              <a:xfrm>
                <a:off x="2400" y="2400"/>
                <a:ext cx="67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27"/>
              <p:cNvSpPr>
                <a:spLocks noChangeShapeType="1"/>
              </p:cNvSpPr>
              <p:nvPr/>
            </p:nvSpPr>
            <p:spPr bwMode="auto">
              <a:xfrm flipV="1">
                <a:off x="2400" y="1824"/>
                <a:ext cx="672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28"/>
              <p:cNvSpPr>
                <a:spLocks noChangeArrowheads="1"/>
              </p:cNvSpPr>
              <p:nvPr/>
            </p:nvSpPr>
            <p:spPr bwMode="auto">
              <a:xfrm>
                <a:off x="3840" y="2592"/>
                <a:ext cx="240" cy="240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29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240" cy="240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30"/>
              <p:cNvSpPr>
                <a:spLocks noChangeShapeType="1"/>
              </p:cNvSpPr>
              <p:nvPr/>
            </p:nvSpPr>
            <p:spPr bwMode="auto">
              <a:xfrm>
                <a:off x="3312" y="1824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31"/>
              <p:cNvSpPr>
                <a:spLocks noChangeShapeType="1"/>
              </p:cNvSpPr>
              <p:nvPr/>
            </p:nvSpPr>
            <p:spPr bwMode="auto">
              <a:xfrm>
                <a:off x="3312" y="1824"/>
                <a:ext cx="528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32"/>
              <p:cNvSpPr>
                <a:spLocks noChangeShapeType="1"/>
              </p:cNvSpPr>
              <p:nvPr/>
            </p:nvSpPr>
            <p:spPr bwMode="auto">
              <a:xfrm flipV="1">
                <a:off x="3312" y="2112"/>
                <a:ext cx="52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33"/>
              <p:cNvSpPr>
                <a:spLocks noChangeShapeType="1"/>
              </p:cNvSpPr>
              <p:nvPr/>
            </p:nvSpPr>
            <p:spPr bwMode="auto">
              <a:xfrm>
                <a:off x="3312" y="2160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34"/>
              <p:cNvSpPr>
                <a:spLocks noChangeShapeType="1"/>
              </p:cNvSpPr>
              <p:nvPr/>
            </p:nvSpPr>
            <p:spPr bwMode="auto">
              <a:xfrm flipV="1">
                <a:off x="3312" y="2112"/>
                <a:ext cx="52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35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36"/>
              <p:cNvSpPr>
                <a:spLocks noChangeShapeType="1"/>
              </p:cNvSpPr>
              <p:nvPr/>
            </p:nvSpPr>
            <p:spPr bwMode="auto">
              <a:xfrm flipV="1">
                <a:off x="3312" y="2112"/>
                <a:ext cx="52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37"/>
              <p:cNvSpPr>
                <a:spLocks noChangeShapeType="1"/>
              </p:cNvSpPr>
              <p:nvPr/>
            </p:nvSpPr>
            <p:spPr bwMode="auto">
              <a:xfrm flipV="1">
                <a:off x="3312" y="2688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 flipV="1">
              <a:off x="4080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 flipV="1">
              <a:off x="4080" y="27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" name="Group 5"/>
          <p:cNvGrpSpPr>
            <a:grpSpLocks/>
          </p:cNvGrpSpPr>
          <p:nvPr/>
        </p:nvGrpSpPr>
        <p:grpSpPr bwMode="auto">
          <a:xfrm>
            <a:off x="1110191" y="5194283"/>
            <a:ext cx="2870991" cy="1349514"/>
            <a:chOff x="1104" y="1632"/>
            <a:chExt cx="4080" cy="2160"/>
          </a:xfrm>
        </p:grpSpPr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744" y="3120"/>
              <a:ext cx="240" cy="24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7"/>
            <p:cNvSpPr>
              <a:spLocks noChangeArrowheads="1"/>
            </p:cNvSpPr>
            <p:nvPr/>
          </p:nvSpPr>
          <p:spPr bwMode="auto">
            <a:xfrm>
              <a:off x="3744" y="1632"/>
              <a:ext cx="240" cy="24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8"/>
            <p:cNvSpPr>
              <a:spLocks noChangeArrowheads="1"/>
            </p:cNvSpPr>
            <p:nvPr/>
          </p:nvSpPr>
          <p:spPr bwMode="auto">
            <a:xfrm>
              <a:off x="3744" y="2352"/>
              <a:ext cx="240" cy="240"/>
            </a:xfrm>
            <a:prstGeom prst="ellipse">
              <a:avLst/>
            </a:prstGeom>
            <a:solidFill>
              <a:srgbClr val="99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9"/>
            <p:cNvSpPr>
              <a:spLocks noChangeArrowheads="1"/>
            </p:cNvSpPr>
            <p:nvPr/>
          </p:nvSpPr>
          <p:spPr bwMode="auto">
            <a:xfrm>
              <a:off x="2544" y="3648"/>
              <a:ext cx="144" cy="14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10"/>
            <p:cNvSpPr>
              <a:spLocks noChangeArrowheads="1"/>
            </p:cNvSpPr>
            <p:nvPr/>
          </p:nvSpPr>
          <p:spPr bwMode="auto">
            <a:xfrm>
              <a:off x="2544" y="1680"/>
              <a:ext cx="144" cy="14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11"/>
            <p:cNvSpPr>
              <a:spLocks noChangeArrowheads="1"/>
            </p:cNvSpPr>
            <p:nvPr/>
          </p:nvSpPr>
          <p:spPr bwMode="auto">
            <a:xfrm>
              <a:off x="2544" y="2400"/>
              <a:ext cx="144" cy="14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12"/>
            <p:cNvSpPr>
              <a:spLocks noChangeArrowheads="1"/>
            </p:cNvSpPr>
            <p:nvPr/>
          </p:nvSpPr>
          <p:spPr bwMode="auto">
            <a:xfrm>
              <a:off x="2544" y="3168"/>
              <a:ext cx="144" cy="14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Text Box 13"/>
            <p:cNvSpPr txBox="1">
              <a:spLocks noChangeArrowheads="1"/>
            </p:cNvSpPr>
            <p:nvPr/>
          </p:nvSpPr>
          <p:spPr bwMode="auto">
            <a:xfrm>
              <a:off x="1104" y="1632"/>
              <a:ext cx="297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solidFill>
                    <a:srgbClr val="0000FF"/>
                  </a:solidFill>
                  <a:latin typeface="Arial" charset="0"/>
                </a:rPr>
                <a:t>z</a:t>
              </a:r>
              <a:r>
                <a:rPr lang="en-US" sz="2000" i="1" baseline="30000">
                  <a:solidFill>
                    <a:srgbClr val="0000FF"/>
                  </a:solidFill>
                  <a:latin typeface="Arial" charset="0"/>
                </a:rPr>
                <a:t>-1</a:t>
              </a:r>
              <a:endParaRPr lang="en-US" sz="2000" b="1" i="1" baseline="3000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77" name="Text Box 14"/>
            <p:cNvSpPr txBox="1">
              <a:spLocks noChangeArrowheads="1"/>
            </p:cNvSpPr>
            <p:nvPr/>
          </p:nvSpPr>
          <p:spPr bwMode="auto">
            <a:xfrm>
              <a:off x="1104" y="2352"/>
              <a:ext cx="297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solidFill>
                    <a:srgbClr val="0000FF"/>
                  </a:solidFill>
                  <a:latin typeface="Arial" charset="0"/>
                </a:rPr>
                <a:t>z</a:t>
              </a:r>
              <a:r>
                <a:rPr lang="en-US" sz="2000" i="1" baseline="30000">
                  <a:solidFill>
                    <a:srgbClr val="0000FF"/>
                  </a:solidFill>
                  <a:latin typeface="Arial" charset="0"/>
                </a:rPr>
                <a:t>-1</a:t>
              </a:r>
              <a:endParaRPr lang="en-US" sz="2000" b="1" i="1" baseline="3000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78" name="Text Box 15"/>
            <p:cNvSpPr txBox="1">
              <a:spLocks noChangeArrowheads="1"/>
            </p:cNvSpPr>
            <p:nvPr/>
          </p:nvSpPr>
          <p:spPr bwMode="auto">
            <a:xfrm>
              <a:off x="1104" y="3120"/>
              <a:ext cx="297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i="1">
                  <a:solidFill>
                    <a:srgbClr val="0000FF"/>
                  </a:solidFill>
                  <a:latin typeface="Arial" charset="0"/>
                </a:rPr>
                <a:t>z</a:t>
              </a:r>
              <a:r>
                <a:rPr lang="en-US" sz="2000" i="1" baseline="30000">
                  <a:solidFill>
                    <a:srgbClr val="0000FF"/>
                  </a:solidFill>
                  <a:latin typeface="Arial" charset="0"/>
                </a:rPr>
                <a:t>-1</a:t>
              </a:r>
              <a:endParaRPr lang="en-US" sz="2000" b="1" i="1" baseline="30000">
                <a:solidFill>
                  <a:srgbClr val="0000FF"/>
                </a:solidFill>
                <a:latin typeface="Arial" charset="0"/>
              </a:endParaRPr>
            </a:p>
          </p:txBody>
        </p:sp>
        <p:cxnSp>
          <p:nvCxnSpPr>
            <p:cNvPr id="79" name="AutoShape 16"/>
            <p:cNvCxnSpPr>
              <a:cxnSpLocks noChangeShapeType="1"/>
              <a:stCxn id="71" idx="6"/>
              <a:endCxn id="77" idx="1"/>
            </p:cNvCxnSpPr>
            <p:nvPr/>
          </p:nvCxnSpPr>
          <p:spPr bwMode="auto">
            <a:xfrm flipH="1">
              <a:off x="1104" y="2472"/>
              <a:ext cx="2880" cy="9"/>
            </a:xfrm>
            <a:prstGeom prst="bentConnector5">
              <a:avLst>
                <a:gd name="adj1" fmla="val -15662"/>
                <a:gd name="adj2" fmla="val -13611116"/>
                <a:gd name="adj3" fmla="val 11222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0" name="AutoShape 17"/>
            <p:cNvCxnSpPr>
              <a:cxnSpLocks noChangeShapeType="1"/>
              <a:stCxn id="70" idx="6"/>
              <a:endCxn id="76" idx="1"/>
            </p:cNvCxnSpPr>
            <p:nvPr/>
          </p:nvCxnSpPr>
          <p:spPr bwMode="auto">
            <a:xfrm flipH="1">
              <a:off x="1104" y="1752"/>
              <a:ext cx="2880" cy="9"/>
            </a:xfrm>
            <a:prstGeom prst="bentConnector5">
              <a:avLst>
                <a:gd name="adj1" fmla="val -5000"/>
                <a:gd name="adj2" fmla="val -3488894"/>
                <a:gd name="adj3" fmla="val 10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1" name="AutoShape 18"/>
            <p:cNvCxnSpPr>
              <a:cxnSpLocks noChangeShapeType="1"/>
              <a:stCxn id="73" idx="3"/>
              <a:endCxn id="70" idx="2"/>
            </p:cNvCxnSpPr>
            <p:nvPr/>
          </p:nvCxnSpPr>
          <p:spPr bwMode="auto">
            <a:xfrm>
              <a:off x="2688" y="1752"/>
              <a:ext cx="10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2" name="AutoShape 19"/>
            <p:cNvCxnSpPr>
              <a:cxnSpLocks noChangeShapeType="1"/>
              <a:stCxn id="74" idx="3"/>
              <a:endCxn id="71" idx="2"/>
            </p:cNvCxnSpPr>
            <p:nvPr/>
          </p:nvCxnSpPr>
          <p:spPr bwMode="auto">
            <a:xfrm>
              <a:off x="2688" y="2472"/>
              <a:ext cx="10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3" name="AutoShape 20"/>
            <p:cNvCxnSpPr>
              <a:cxnSpLocks noChangeShapeType="1"/>
              <a:stCxn id="75" idx="3"/>
              <a:endCxn id="69" idx="2"/>
            </p:cNvCxnSpPr>
            <p:nvPr/>
          </p:nvCxnSpPr>
          <p:spPr bwMode="auto">
            <a:xfrm>
              <a:off x="2688" y="3240"/>
              <a:ext cx="10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4" name="AutoShape 21"/>
            <p:cNvCxnSpPr>
              <a:cxnSpLocks noChangeShapeType="1"/>
              <a:stCxn id="72" idx="3"/>
              <a:endCxn id="69" idx="3"/>
            </p:cNvCxnSpPr>
            <p:nvPr/>
          </p:nvCxnSpPr>
          <p:spPr bwMode="auto">
            <a:xfrm flipV="1">
              <a:off x="2688" y="3325"/>
              <a:ext cx="1091" cy="3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5" name="AutoShape 22"/>
            <p:cNvCxnSpPr>
              <a:cxnSpLocks noChangeShapeType="1"/>
              <a:stCxn id="72" idx="3"/>
              <a:endCxn id="71" idx="4"/>
            </p:cNvCxnSpPr>
            <p:nvPr/>
          </p:nvCxnSpPr>
          <p:spPr bwMode="auto">
            <a:xfrm flipV="1">
              <a:off x="2688" y="2592"/>
              <a:ext cx="1176" cy="11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6" name="AutoShape 23"/>
            <p:cNvCxnSpPr>
              <a:cxnSpLocks noChangeShapeType="1"/>
              <a:stCxn id="72" idx="3"/>
              <a:endCxn id="70" idx="4"/>
            </p:cNvCxnSpPr>
            <p:nvPr/>
          </p:nvCxnSpPr>
          <p:spPr bwMode="auto">
            <a:xfrm flipV="1">
              <a:off x="2688" y="1872"/>
              <a:ext cx="1176" cy="18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AutoShape 24"/>
            <p:cNvCxnSpPr>
              <a:cxnSpLocks noChangeShapeType="1"/>
              <a:stCxn id="75" idx="3"/>
              <a:endCxn id="71" idx="3"/>
            </p:cNvCxnSpPr>
            <p:nvPr/>
          </p:nvCxnSpPr>
          <p:spPr bwMode="auto">
            <a:xfrm flipV="1">
              <a:off x="2688" y="2557"/>
              <a:ext cx="1091" cy="6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AutoShape 25"/>
            <p:cNvCxnSpPr>
              <a:cxnSpLocks noChangeShapeType="1"/>
              <a:stCxn id="75" idx="3"/>
              <a:endCxn id="70" idx="3"/>
            </p:cNvCxnSpPr>
            <p:nvPr/>
          </p:nvCxnSpPr>
          <p:spPr bwMode="auto">
            <a:xfrm flipV="1">
              <a:off x="2688" y="1837"/>
              <a:ext cx="1091" cy="14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9" name="AutoShape 26"/>
            <p:cNvCxnSpPr>
              <a:cxnSpLocks noChangeShapeType="1"/>
              <a:stCxn id="74" idx="3"/>
              <a:endCxn id="69" idx="1"/>
            </p:cNvCxnSpPr>
            <p:nvPr/>
          </p:nvCxnSpPr>
          <p:spPr bwMode="auto">
            <a:xfrm>
              <a:off x="2688" y="2472"/>
              <a:ext cx="1091" cy="6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27"/>
            <p:cNvCxnSpPr>
              <a:cxnSpLocks noChangeShapeType="1"/>
              <a:stCxn id="74" idx="3"/>
              <a:endCxn id="70" idx="3"/>
            </p:cNvCxnSpPr>
            <p:nvPr/>
          </p:nvCxnSpPr>
          <p:spPr bwMode="auto">
            <a:xfrm flipV="1">
              <a:off x="2688" y="1837"/>
              <a:ext cx="1091" cy="6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28"/>
            <p:cNvCxnSpPr>
              <a:cxnSpLocks noChangeShapeType="1"/>
              <a:stCxn id="73" idx="3"/>
              <a:endCxn id="71" idx="1"/>
            </p:cNvCxnSpPr>
            <p:nvPr/>
          </p:nvCxnSpPr>
          <p:spPr bwMode="auto">
            <a:xfrm>
              <a:off x="2688" y="1752"/>
              <a:ext cx="1091" cy="6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AutoShape 29"/>
            <p:cNvCxnSpPr>
              <a:cxnSpLocks noChangeShapeType="1"/>
              <a:stCxn id="73" idx="3"/>
              <a:endCxn id="69" idx="0"/>
            </p:cNvCxnSpPr>
            <p:nvPr/>
          </p:nvCxnSpPr>
          <p:spPr bwMode="auto">
            <a:xfrm>
              <a:off x="2688" y="1752"/>
              <a:ext cx="1176" cy="13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3" name="AutoShape 30"/>
            <p:cNvCxnSpPr>
              <a:cxnSpLocks noChangeShapeType="1"/>
              <a:stCxn id="76" idx="3"/>
              <a:endCxn id="73" idx="1"/>
            </p:cNvCxnSpPr>
            <p:nvPr/>
          </p:nvCxnSpPr>
          <p:spPr bwMode="auto">
            <a:xfrm flipV="1">
              <a:off x="1401" y="1752"/>
              <a:ext cx="1143" cy="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4" name="AutoShape 31"/>
            <p:cNvCxnSpPr>
              <a:cxnSpLocks noChangeShapeType="1"/>
              <a:stCxn id="77" idx="3"/>
              <a:endCxn id="74" idx="1"/>
            </p:cNvCxnSpPr>
            <p:nvPr/>
          </p:nvCxnSpPr>
          <p:spPr bwMode="auto">
            <a:xfrm flipV="1">
              <a:off x="1401" y="2472"/>
              <a:ext cx="1143" cy="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5" name="AutoShape 32"/>
            <p:cNvCxnSpPr>
              <a:cxnSpLocks noChangeShapeType="1"/>
              <a:stCxn id="78" idx="3"/>
              <a:endCxn id="75" idx="1"/>
            </p:cNvCxnSpPr>
            <p:nvPr/>
          </p:nvCxnSpPr>
          <p:spPr bwMode="auto">
            <a:xfrm flipV="1">
              <a:off x="1401" y="3240"/>
              <a:ext cx="1143" cy="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6" name="AutoShape 33"/>
            <p:cNvCxnSpPr>
              <a:cxnSpLocks noChangeShapeType="1"/>
              <a:stCxn id="69" idx="6"/>
              <a:endCxn id="78" idx="1"/>
            </p:cNvCxnSpPr>
            <p:nvPr/>
          </p:nvCxnSpPr>
          <p:spPr bwMode="auto">
            <a:xfrm flipH="1">
              <a:off x="1104" y="3240"/>
              <a:ext cx="2880" cy="9"/>
            </a:xfrm>
            <a:prstGeom prst="bentConnector5">
              <a:avLst>
                <a:gd name="adj1" fmla="val -5000"/>
                <a:gd name="adj2" fmla="val 7099995"/>
                <a:gd name="adj3" fmla="val 10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97" name="Line 34"/>
            <p:cNvSpPr>
              <a:spLocks noChangeShapeType="1"/>
            </p:cNvSpPr>
            <p:nvPr/>
          </p:nvSpPr>
          <p:spPr bwMode="auto">
            <a:xfrm>
              <a:off x="4128" y="172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35"/>
            <p:cNvSpPr>
              <a:spLocks noChangeShapeType="1"/>
            </p:cNvSpPr>
            <p:nvPr/>
          </p:nvSpPr>
          <p:spPr bwMode="auto">
            <a:xfrm>
              <a:off x="4128" y="326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9" name="Rectangle 37"/>
          <p:cNvSpPr>
            <a:spLocks noChangeArrowheads="1"/>
          </p:cNvSpPr>
          <p:nvPr/>
        </p:nvSpPr>
        <p:spPr bwMode="auto">
          <a:xfrm>
            <a:off x="5112586" y="5106391"/>
            <a:ext cx="2286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Text Box 38"/>
          <p:cNvSpPr txBox="1">
            <a:spLocks noChangeArrowheads="1"/>
          </p:cNvSpPr>
          <p:nvPr/>
        </p:nvSpPr>
        <p:spPr bwMode="auto">
          <a:xfrm>
            <a:off x="5543282" y="5106391"/>
            <a:ext cx="1066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dirty="0">
                <a:latin typeface="Arial" charset="0"/>
              </a:rPr>
              <a:t>input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hidden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output</a:t>
            </a:r>
          </a:p>
        </p:txBody>
      </p:sp>
      <p:sp>
        <p:nvSpPr>
          <p:cNvPr id="101" name="Oval 39"/>
          <p:cNvSpPr>
            <a:spLocks noChangeArrowheads="1"/>
          </p:cNvSpPr>
          <p:nvPr/>
        </p:nvSpPr>
        <p:spPr bwMode="auto">
          <a:xfrm>
            <a:off x="5086082" y="5411191"/>
            <a:ext cx="304800" cy="304800"/>
          </a:xfrm>
          <a:prstGeom prst="ellipse">
            <a:avLst/>
          </a:prstGeom>
          <a:solidFill>
            <a:srgbClr val="99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40"/>
          <p:cNvSpPr>
            <a:spLocks noChangeArrowheads="1"/>
          </p:cNvSpPr>
          <p:nvPr/>
        </p:nvSpPr>
        <p:spPr bwMode="auto">
          <a:xfrm>
            <a:off x="5086082" y="5792191"/>
            <a:ext cx="304800" cy="304800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6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19609" y="1661738"/>
            <a:ext cx="108137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1"/>
            <a:endParaRPr lang="en-US" sz="2400" u="sng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נתונה רשת הנוירונים המאומנת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הבאה.</a:t>
            </a:r>
          </a:p>
          <a:p>
            <a:pPr algn="r" rtl="1"/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כמו-כן נתונה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טבלאות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המשקולות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הבאות.</a:t>
            </a:r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מהו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הפלט של כל נוירון בהינתן הקלט הבא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רשת נוירונים – </a:t>
            </a:r>
            <a:r>
              <a:rPr lang="en-US" dirty="0"/>
              <a:t>Artificial Neural Network</a:t>
            </a:r>
          </a:p>
        </p:txBody>
      </p:sp>
      <p:pic>
        <p:nvPicPr>
          <p:cNvPr id="6173" name="Picture 61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4404" y="2403010"/>
            <a:ext cx="7707829" cy="37501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9229725" y="3527824"/>
                <a:ext cx="2800350" cy="2704713"/>
              </a:xfrm>
              <a:prstGeom prst="roundRect">
                <a:avLst>
                  <a:gd name="adj" fmla="val 1084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Attribute A =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Attribute B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-1.3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Attribute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3.2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Attribute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D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0.2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algn="r" rtl="1"/>
                <a:r>
                  <a:rPr lang="he-IL" dirty="0" smtClean="0">
                    <a:solidFill>
                      <a:schemeClr val="tx1"/>
                    </a:solidFill>
                  </a:rPr>
                  <a:t>פונקציית ההפעלה המשותפת לכל הנוירונים: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e-IL" dirty="0" smtClean="0">
                  <a:solidFill>
                    <a:schemeClr val="tx1"/>
                  </a:solidFill>
                </a:endParaRPr>
              </a:p>
              <a:p>
                <a:pPr algn="r" rt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725" y="3527824"/>
                <a:ext cx="2800350" cy="2704713"/>
              </a:xfrm>
              <a:prstGeom prst="roundRect">
                <a:avLst>
                  <a:gd name="adj" fmla="val 10842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3551517"/>
                  </p:ext>
                </p:extLst>
              </p:nvPr>
            </p:nvGraphicFramePr>
            <p:xfrm>
              <a:off x="6946900" y="3636657"/>
              <a:ext cx="209875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9375">
                      <a:extLst>
                        <a:ext uri="{9D8B030D-6E8A-4147-A177-3AD203B41FA5}">
                          <a16:colId xmlns:a16="http://schemas.microsoft.com/office/drawing/2014/main" val="800103709"/>
                        </a:ext>
                      </a:extLst>
                    </a:gridCol>
                    <a:gridCol w="1049375">
                      <a:extLst>
                        <a:ext uri="{9D8B030D-6E8A-4147-A177-3AD203B41FA5}">
                          <a16:colId xmlns:a16="http://schemas.microsoft.com/office/drawing/2014/main" val="4227053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521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087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7712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14018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1517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4851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469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3551517"/>
                  </p:ext>
                </p:extLst>
              </p:nvPr>
            </p:nvGraphicFramePr>
            <p:xfrm>
              <a:off x="6946900" y="3636657"/>
              <a:ext cx="209875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9375">
                      <a:extLst>
                        <a:ext uri="{9D8B030D-6E8A-4147-A177-3AD203B41FA5}">
                          <a16:colId xmlns:a16="http://schemas.microsoft.com/office/drawing/2014/main" val="800103709"/>
                        </a:ext>
                      </a:extLst>
                    </a:gridCol>
                    <a:gridCol w="1049375">
                      <a:extLst>
                        <a:ext uri="{9D8B030D-6E8A-4147-A177-3AD203B41FA5}">
                          <a16:colId xmlns:a16="http://schemas.microsoft.com/office/drawing/2014/main" val="4227053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78" t="-1639" r="-100578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163" t="-1639" r="-1163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1521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78" t="-101639" r="-100578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163" t="-101639" r="-1163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1087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78" t="-201639" r="-10057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163" t="-201639" r="-1163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7712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78" t="-301639" r="-10057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163" t="-301639" r="-1163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14018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78" t="-401639" r="-10057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163" t="-401639" r="-1163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517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78" t="-501639" r="-10057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163" t="-501639" r="-1163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851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78" t="-601639" r="-10057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163" t="-601639" r="-116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74691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924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1428776"/>
            <a:ext cx="5201920" cy="5625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73" name="Picture 61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9867" y="2714138"/>
            <a:ext cx="7269833" cy="35370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6366" y="1159099"/>
            <a:ext cx="2047741" cy="9331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רשת </a:t>
            </a:r>
            <a:r>
              <a:rPr lang="he-IL" dirty="0" smtClean="0"/>
              <a:t>נוירונים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29679" y="2198322"/>
                <a:ext cx="5620043" cy="4170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𝐻𝑁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𝐶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</m:oMath>
                  </m:oMathPara>
                </a14:m>
                <a:r>
                  <a:rPr lang="en-US" sz="20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  <a:t/>
                </a:r>
                <a:br>
                  <a:rPr lang="en-US" sz="20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</a:br>
                <a:r>
                  <a:rPr lang="en-US" sz="20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2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  <a:t/>
                </a:r>
                <a:b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</a:b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84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0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84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698</m:t>
                    </m:r>
                  </m:oMath>
                </a14:m>
                <a:endParaRPr lang="en-US" sz="20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/>
                <a:r>
                  <a:rPr lang="en-US" sz="2000" i="1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  <a:t/>
                </a:r>
                <a:br>
                  <a:rPr lang="en-US" sz="2000" i="1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𝐻𝑁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2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𝐵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𝐶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𝐷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</m:oMath>
                  </m:oMathPara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  <a:t/>
                </a:r>
                <a:b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</a:br>
                <a:r>
                  <a:rPr lang="he-IL" sz="20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7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3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8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2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  <a:t/>
                </a:r>
                <a:b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</a:b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69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69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844</m:t>
                    </m:r>
                  </m:oMath>
                </a14:m>
                <a:endParaRPr lang="en-US" sz="20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/>
                <a:r>
                  <a:rPr lang="en-US" sz="2000" i="1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  <a:t/>
                </a:r>
                <a:br>
                  <a:rPr lang="en-US" sz="2000" i="1" dirty="0" smtClean="0">
                    <a:latin typeface="Cambria Math" panose="02040503050406030204" pitchFamily="18" charset="0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𝑂𝑁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𝐻𝑁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𝐻𝑁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</m:oMath>
                  </m:oMathPara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  <a:t/>
                </a:r>
                <a:b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</a:br>
                <a:r>
                  <a:rPr lang="he-IL" sz="20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8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698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7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844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  <a:t/>
                </a:r>
                <a:b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</a:b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Narkisim" panose="020E0502050101010101" pitchFamily="34" charset="-79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149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arkisim" panose="020E0502050101010101" pitchFamily="34" charset="-79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149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Narkisim" panose="020E0502050101010101" pitchFamily="34" charset="-79"/>
                      </a:rPr>
                      <m:t>759</m:t>
                    </m:r>
                  </m:oMath>
                </a14:m>
                <a:endParaRPr lang="en-US" sz="20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79" y="2198322"/>
                <a:ext cx="5620043" cy="41709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2669191" y="124224"/>
                <a:ext cx="2800350" cy="2704713"/>
              </a:xfrm>
              <a:prstGeom prst="roundRect">
                <a:avLst>
                  <a:gd name="adj" fmla="val 1084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Attribute A = 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Attribute B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-1.3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Attribute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3.2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Attribute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0.2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algn="r" rtl="1"/>
                <a:r>
                  <a:rPr lang="he-IL" dirty="0" smtClean="0">
                    <a:solidFill>
                      <a:schemeClr val="tx1"/>
                    </a:solidFill>
                  </a:rPr>
                  <a:t>פונקציית ההפעלה המשותפת לכל הנוירונים: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e-IL" dirty="0" smtClean="0">
                  <a:solidFill>
                    <a:schemeClr val="tx1"/>
                  </a:solidFill>
                </a:endParaRPr>
              </a:p>
              <a:p>
                <a:pPr algn="r" rt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191" y="124224"/>
                <a:ext cx="2800350" cy="2704713"/>
              </a:xfrm>
              <a:prstGeom prst="roundRect">
                <a:avLst>
                  <a:gd name="adj" fmla="val 10842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940996"/>
                  </p:ext>
                </p:extLst>
              </p:nvPr>
            </p:nvGraphicFramePr>
            <p:xfrm>
              <a:off x="386366" y="233057"/>
              <a:ext cx="209875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9375">
                      <a:extLst>
                        <a:ext uri="{9D8B030D-6E8A-4147-A177-3AD203B41FA5}">
                          <a16:colId xmlns:a16="http://schemas.microsoft.com/office/drawing/2014/main" val="800103709"/>
                        </a:ext>
                      </a:extLst>
                    </a:gridCol>
                    <a:gridCol w="1049375">
                      <a:extLst>
                        <a:ext uri="{9D8B030D-6E8A-4147-A177-3AD203B41FA5}">
                          <a16:colId xmlns:a16="http://schemas.microsoft.com/office/drawing/2014/main" val="4227053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521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087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7712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14018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1517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4851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469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940996"/>
                  </p:ext>
                </p:extLst>
              </p:nvPr>
            </p:nvGraphicFramePr>
            <p:xfrm>
              <a:off x="386366" y="233057"/>
              <a:ext cx="209875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9375">
                      <a:extLst>
                        <a:ext uri="{9D8B030D-6E8A-4147-A177-3AD203B41FA5}">
                          <a16:colId xmlns:a16="http://schemas.microsoft.com/office/drawing/2014/main" val="800103709"/>
                        </a:ext>
                      </a:extLst>
                    </a:gridCol>
                    <a:gridCol w="1049375">
                      <a:extLst>
                        <a:ext uri="{9D8B030D-6E8A-4147-A177-3AD203B41FA5}">
                          <a16:colId xmlns:a16="http://schemas.microsoft.com/office/drawing/2014/main" val="4227053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78" t="-1639" r="-100578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163" t="-1639" r="-1163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1521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78" t="-101639" r="-100578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163" t="-101639" r="-1163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1087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78" t="-201639" r="-10057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163" t="-201639" r="-1163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7712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78" t="-301639" r="-10057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163" t="-301639" r="-1163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14018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78" t="-401639" r="-10057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163" t="-401639" r="-1163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517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78" t="-501639" r="-10057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163" t="-501639" r="-1163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851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78" t="-601639" r="-10057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163" t="-601639" r="-116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74691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2727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10637</TotalTime>
  <Words>658</Words>
  <Application>Microsoft Office PowerPoint</Application>
  <PresentationFormat>Widescreen</PresentationFormat>
  <Paragraphs>383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Narkisim</vt:lpstr>
      <vt:lpstr>Times New Roman</vt:lpstr>
      <vt:lpstr>Retrospect</vt:lpstr>
      <vt:lpstr>Artificial Intelligence   </vt:lpstr>
      <vt:lpstr>    Practice session 11    Machine Learning </vt:lpstr>
      <vt:lpstr>Supervised learning</vt:lpstr>
      <vt:lpstr>רשת נוירונים – Artificial Neural Network</vt:lpstr>
      <vt:lpstr>רשת נוירונים – Artificial Neural Network</vt:lpstr>
      <vt:lpstr>רשת נוירונים – Artificial Neural Network</vt:lpstr>
      <vt:lpstr>רשת נוירונים – Artificial Neural Network</vt:lpstr>
      <vt:lpstr>רשת נוירונים – Artificial Neural Network</vt:lpstr>
      <vt:lpstr>רשת נוירונים</vt:lpstr>
      <vt:lpstr>רשת נוירונים – Artificial Neural Network</vt:lpstr>
      <vt:lpstr>אימון Perceptron</vt:lpstr>
      <vt:lpstr>אימון Perceptron</vt:lpstr>
      <vt:lpstr>רשת נוירונים – Artificial Neural Network</vt:lpstr>
      <vt:lpstr>רשת נוירונים – Artificial Neural Network</vt:lpstr>
      <vt:lpstr>רשת נוירונים – Artificial Neural Network</vt:lpstr>
      <vt:lpstr>רשת נוירונים – Artificial Neural Network</vt:lpstr>
      <vt:lpstr>רשת נוירונים – Artificial Neural Network</vt:lpstr>
      <vt:lpstr>רשת נוירונים – Artificial Neural Network</vt:lpstr>
      <vt:lpstr>רשת נוירונים – Artificial 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1280</cp:revision>
  <dcterms:created xsi:type="dcterms:W3CDTF">2015-10-15T14:05:25Z</dcterms:created>
  <dcterms:modified xsi:type="dcterms:W3CDTF">2019-01-02T09:57:39Z</dcterms:modified>
</cp:coreProperties>
</file>