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4"/>
  </p:notesMasterIdLst>
  <p:sldIdLst>
    <p:sldId id="256" r:id="rId2"/>
    <p:sldId id="443" r:id="rId3"/>
    <p:sldId id="446" r:id="rId4"/>
    <p:sldId id="412" r:id="rId5"/>
    <p:sldId id="413" r:id="rId6"/>
    <p:sldId id="414" r:id="rId7"/>
    <p:sldId id="415" r:id="rId8"/>
    <p:sldId id="416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8648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5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A, B</a:t>
            </a:r>
            <a:r>
              <a:rPr lang="he-IL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1) מרחק אוקלידי - בהינתן 2 וקטורים/תצפיות  </a:t>
            </a:r>
          </a:p>
          <a:p>
            <a:pPr algn="r"/>
            <a:r>
              <a:rPr lang="he-IL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המרחק נקבע לפי הזווית בין הווקטורים </a:t>
            </a:r>
            <a:r>
              <a:rPr lang="en-US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Cosine similarity</a:t>
            </a:r>
            <a:r>
              <a:rPr lang="he-IL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2) </a:t>
            </a:r>
            <a:r>
              <a:rPr lang="en-US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1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1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0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1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5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9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6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8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0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1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6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33599" y="4462718"/>
          <a:ext cx="6758164" cy="24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מרחק</a:t>
                      </a:r>
                      <a:r>
                        <a:rPr lang="he-IL" sz="1800" baseline="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 מ-7</a:t>
                      </a:r>
                      <a:endParaRPr lang="en-US" sz="18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התקף לב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משקל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גובה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גיל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דופק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מס"ד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27.4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72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25.5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181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42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35.5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50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16.3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91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28.1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174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23.3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69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178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66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-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?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190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59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26974" y="4456093"/>
          <a:ext cx="6758164" cy="24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מרחק</a:t>
                      </a:r>
                      <a:r>
                        <a:rPr lang="he-IL" sz="1800" baseline="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 מ-7</a:t>
                      </a:r>
                      <a:endParaRPr lang="en-US" sz="18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התקף לב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משקל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גובה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גיל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דופק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מס"ד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72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170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181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42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50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91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174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69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178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66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-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?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190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59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1370" y="1888609"/>
                <a:ext cx="11450220" cy="41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 בהינתן שמעוניינים לחזות נטייה להתקף לב.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שבחרו עבורנו באלגוריתם 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𝑁𝑁</m:t>
                    </m:r>
                  </m:oMath>
                </a14:m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ללא נירמול נתונים ולפי מרחק אוקלידי.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למרפאה הגיע אדם </a:t>
                </a:r>
                <a:r>
                  <a:rPr lang="he-IL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בן </a:t>
                </a:r>
                <a:r>
                  <a:rPr lang="he-IL" sz="24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37,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עם </a:t>
                </a:r>
                <a:r>
                  <a:rPr lang="he-IL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דופק </a:t>
                </a:r>
                <a:r>
                  <a:rPr lang="he-IL" sz="24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59,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גובהו 190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ומשקלו 87. </a:t>
                </a:r>
                <a:r>
                  <a:rPr lang="en-US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400" b="1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כיצד המודל שנבחר יסווג את אותו אדם? </a:t>
                </a:r>
              </a:p>
              <a:p>
                <a:pPr algn="r" rtl="1"/>
                <a:endParaRPr lang="en-US" sz="2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0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שלוש התצפיות הקרובות </a:t>
                </a:r>
                <a:r>
                  <a:rPr lang="en-US" sz="20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0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הן </a:t>
                </a:r>
                <a:r>
                  <a:rPr lang="he-IL" sz="20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– </a:t>
                </a:r>
                <a:r>
                  <a:rPr lang="he-IL" sz="20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2,4,6</a:t>
                </a:r>
                <a:endParaRPr lang="he-IL" sz="2000" b="1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0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והסיווג שיתקבל הוא 'לא'</a:t>
                </a:r>
              </a:p>
              <a:p>
                <a:pPr algn="r" rtl="1"/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				</a:t>
                </a:r>
              </a:p>
              <a:p>
                <a:pPr algn="r"/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0" y="1888609"/>
                <a:ext cx="11450220" cy="4185761"/>
              </a:xfrm>
              <a:prstGeom prst="rect">
                <a:avLst/>
              </a:prstGeom>
              <a:blipFill>
                <a:blip r:embed="rId3"/>
                <a:stretch>
                  <a:fillRect t="-102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329" y="3602565"/>
                <a:ext cx="5843074" cy="427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190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9" y="3602565"/>
                <a:ext cx="5843074" cy="4277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20349" y="4473527"/>
          <a:ext cx="6758164" cy="24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מרחק</a:t>
                      </a:r>
                      <a:r>
                        <a:rPr lang="he-IL" sz="1800" baseline="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 מ-7</a:t>
                      </a:r>
                      <a:endParaRPr lang="en-US" sz="18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התקף לב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משקל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גובה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גיל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דופק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מס"ד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27.4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72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170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25.5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181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42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75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35.5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82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50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16.3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91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187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55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28.1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170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65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174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23.3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69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178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66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-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?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190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37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Narkisim" panose="020E0502050101010101" pitchFamily="34" charset="-79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59</a:t>
                      </a:r>
                      <a:endParaRPr lang="en-US" sz="1700" dirty="0">
                        <a:effectLst/>
                        <a:latin typeface="Narkisim" panose="020E0502050101010101" pitchFamily="34" charset="-79"/>
                        <a:ea typeface="Calibri" panose="020F0502020204030204" pitchFamily="34" charset="0"/>
                        <a:cs typeface="Narkisim" panose="020E05020501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218583" y="4098597"/>
            <a:ext cx="392095" cy="80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9172" y="32332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דופק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7583" y="32199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גיל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2007" y="32266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גובה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3790" y="321998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משקל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07096" y="6533321"/>
            <a:ext cx="9913269" cy="312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38757" y="6530720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לא חלק מהטבלה, רק לצורך בדיקה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8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</a:t>
            </a:r>
            <a:r>
              <a:rPr lang="en-US" dirty="0" smtClean="0"/>
              <a:t>- Entropy</a:t>
            </a:r>
            <a:r>
              <a:rPr lang="he-IL" dirty="0" smtClean="0"/>
              <a:t>אנטרופיה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5420" y="2028363"/>
            <a:ext cx="9753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מדד לגודלו האפקטיבי של מרחב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התפלגות 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(מדד לאי ודאות)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4" descr="entr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81576"/>
            <a:ext cx="4145609" cy="28700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956" y="5289407"/>
                <a:ext cx="7574253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6" y="5289407"/>
                <a:ext cx="7574253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30098" y="4069743"/>
                <a:ext cx="823892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הוא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מרחב הסתברות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סופי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עם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ההסתברויות 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הבאות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sSub>
                      <m:sSubPr>
                        <m:ctrlPr>
                          <a:rPr lang="he-IL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..</m:t>
                    </m:r>
                    <m:sSub>
                      <m:sSubPr>
                        <m:ctrlPr>
                          <a:rPr lang="he-IL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b>
                    </m:sSub>
                    <m:r>
                      <a:rPr lang="he-IL" sz="32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המייצגות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 המאורעות השונים 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במרחב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אזי האנטרופיה של 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endParaRPr lang="en-US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098" y="4069743"/>
                <a:ext cx="8238923" cy="1569660"/>
              </a:xfrm>
              <a:prstGeom prst="rect">
                <a:avLst/>
              </a:prstGeom>
              <a:blipFill>
                <a:blip r:embed="rId5"/>
                <a:stretch>
                  <a:fillRect t="-4669" r="-1849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5753852" y="4532731"/>
            <a:ext cx="468604" cy="3116685"/>
          </a:xfrm>
          <a:prstGeom prst="leftBrace">
            <a:avLst>
              <a:gd name="adj1" fmla="val 6925"/>
              <a:gd name="adj2" fmla="val 525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40771" y="6334884"/>
            <a:ext cx="429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>
                <a:solidFill>
                  <a:schemeClr val="bg1"/>
                </a:solidFill>
              </a:rPr>
              <a:t>לדוגמא: כאשר יש 2 מאורעות (+,-)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  <p:bldP spid="12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- Entropy</a:t>
            </a:r>
            <a:r>
              <a:rPr lang="he-IL" dirty="0"/>
              <a:t>אנטרופיה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1764" y="2176702"/>
                <a:ext cx="9753601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ונטיל מטבע הוגן (0.5 - פלי, 0.5 - עץ)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 algn="r"/>
                <a:endParaRPr lang="en-US" sz="3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ונטיל מטבע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שאינו הוגן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0.8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 פלי,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0.2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 עץ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721</m:t>
                      </m:r>
                    </m:oMath>
                  </m:oMathPara>
                </a14:m>
                <a:endParaRPr lang="he-IL" sz="3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endParaRPr lang="he-IL" sz="3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ונטיל מטבע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נוסף שאינו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הוגן (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0.99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פלי, 0.01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 עץ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99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3200" i="1">
                          <a:latin typeface="Cambria Math" panose="02040503050406030204" pitchFamily="18" charset="0"/>
                        </a:rPr>
                        <m:t>08</m:t>
                      </m:r>
                    </m:oMath>
                  </m:oMathPara>
                </a14:m>
                <a:endParaRPr lang="he-IL" sz="3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64" y="2176702"/>
                <a:ext cx="9753601" cy="4031873"/>
              </a:xfrm>
              <a:prstGeom prst="rect">
                <a:avLst/>
              </a:prstGeom>
              <a:blipFill rotWithShape="0">
                <a:blip r:embed="rId3"/>
                <a:stretch>
                  <a:fillRect t="-181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2777602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b="1" dirty="0" smtClean="0"/>
              <a:t>חוסר ודאות גבוה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0" y="5702826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b="1" dirty="0" smtClean="0"/>
              <a:t>חוסר ודאות נמוך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377" y="1061043"/>
                <a:ext cx="533178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" y="1061043"/>
                <a:ext cx="53317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61661" y="2349590"/>
                <a:ext cx="9753601" cy="2636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endParaRPr lang="he-IL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לפי 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S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"הרווח"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מקבלים מהאינפורמציה מסיווג 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IG(S,A)</a:t>
                </a:r>
              </a:p>
              <a:p>
                <a:pPr algn="r"/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61" y="2349590"/>
                <a:ext cx="9753601" cy="2636619"/>
              </a:xfrm>
              <a:prstGeom prst="rect">
                <a:avLst/>
              </a:prstGeom>
              <a:blipFill rotWithShape="0">
                <a:blip r:embed="rId3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png.clipart.me/graphics/thumbs/163/happy-business-man-looking-at-the-big-tree-with-message-profit-representing-to-gain-huge-profit-from-investment_1633959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2" y="4035515"/>
            <a:ext cx="2022797" cy="20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/>
          <p:cNvSpPr/>
          <p:nvPr/>
        </p:nvSpPr>
        <p:spPr>
          <a:xfrm rot="16200000">
            <a:off x="5339350" y="4515982"/>
            <a:ext cx="234461" cy="1539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8340558" y="3316219"/>
            <a:ext cx="234461" cy="3938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20453" y="542812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</a:t>
            </a:r>
            <a:r>
              <a:rPr lang="he-IL" dirty="0" smtClean="0"/>
              <a:t>האנטרופיה של </a:t>
            </a:r>
          </a:p>
          <a:p>
            <a:pPr algn="ctr"/>
            <a:r>
              <a:rPr lang="he-IL" dirty="0" smtClean="0"/>
              <a:t>(לפני הפיצול)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48655" y="5428126"/>
            <a:ext cx="386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he-IL" dirty="0" smtClean="0"/>
              <a:t> לאחר פיצול לפי </a:t>
            </a:r>
            <a:r>
              <a:rPr lang="en-US" dirty="0" smtClean="0"/>
              <a:t>S</a:t>
            </a:r>
            <a:r>
              <a:rPr lang="he-IL" dirty="0" smtClean="0"/>
              <a:t> סכום האנטרופיה של </a:t>
            </a:r>
          </a:p>
          <a:p>
            <a:pPr algn="ctr"/>
            <a:r>
              <a:rPr lang="he-IL" dirty="0" smtClean="0"/>
              <a:t>(אחרי הפיצול)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  <p:bldP spid="24" grpId="0" animBg="1"/>
      <p:bldP spid="1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Information </a:t>
            </a:r>
            <a:r>
              <a:rPr lang="en-US" dirty="0" smtClean="0"/>
              <a:t>Gain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1661" y="2349590"/>
            <a:ext cx="975360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נרצה לדעת עבור איזה מאפיין כדאי לפצל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1353" y="1887209"/>
          <a:ext cx="54707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80"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רשומה</a:t>
                      </a:r>
                      <a:r>
                        <a:rPr lang="he-IL" sz="1700" baseline="0" dirty="0" smtClean="0"/>
                        <a:t> מספר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ממוצע בגרויות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פסיכומטרי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סיים את התואר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גבוה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גבוה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כן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גבוה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נמוך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לא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גבוה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גבוה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כן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.....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.....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.....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700" dirty="0" smtClean="0"/>
                        <a:t>.....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0030" y="4343317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פסיכומטרי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6675" y="4343317"/>
            <a:ext cx="1566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ממוצע בגרויות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9417" y="5167841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נמוך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9263" y="5167841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גבוה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60420" y="5167841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נמוך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6069" y="5167841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גבוה</a:t>
            </a:r>
            <a:endParaRPr lang="en-US" dirty="0"/>
          </a:p>
        </p:txBody>
      </p:sp>
      <p:cxnSp>
        <p:nvCxnSpPr>
          <p:cNvPr id="7" name="Straight Connector 6"/>
          <p:cNvCxnSpPr>
            <a:stCxn id="11" idx="0"/>
          </p:cNvCxnSpPr>
          <p:nvPr/>
        </p:nvCxnSpPr>
        <p:spPr>
          <a:xfrm flipV="1">
            <a:off x="3231663" y="4712649"/>
            <a:ext cx="52753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</p:cNvCxnSpPr>
          <p:nvPr/>
        </p:nvCxnSpPr>
        <p:spPr>
          <a:xfrm flipH="1" flipV="1">
            <a:off x="4294553" y="4712649"/>
            <a:ext cx="63695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</p:cNvCxnSpPr>
          <p:nvPr/>
        </p:nvCxnSpPr>
        <p:spPr>
          <a:xfrm flipH="1" flipV="1">
            <a:off x="8604738" y="4712649"/>
            <a:ext cx="373577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</p:cNvCxnSpPr>
          <p:nvPr/>
        </p:nvCxnSpPr>
        <p:spPr>
          <a:xfrm flipV="1">
            <a:off x="7642666" y="4712649"/>
            <a:ext cx="37982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8539" y="3980806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[+72, -28]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07921" y="3975955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[+72, -28]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4248" y="5530352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[+17, -8]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1449" y="5507059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[+55, -20]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40885" y="5500238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[+25, -17]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96069" y="5494827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[+47, -11]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8" grpId="0" animBg="1"/>
      <p:bldP spid="11" grpId="0" animBg="1"/>
      <p:bldP spid="12" grpId="0" animBg="1"/>
      <p:bldP spid="13" grpId="0" animBg="1"/>
      <p:bldP spid="1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Information Gain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1661" y="2349590"/>
            <a:ext cx="97536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נרצה לדעת עבור איזה מאפיין כדאי לפצל</a:t>
            </a:r>
          </a:p>
          <a:p>
            <a:pPr algn="r"/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נסמן: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מ.בגרויות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פסיכומטרי -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261" y="2164924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פסיכומטרי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6824" y="2162954"/>
            <a:ext cx="1566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ממוצע בגרויות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648" y="2989448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נמוך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6494" y="2989448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גבוה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0569" y="2987478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נמוך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6218" y="2987478"/>
            <a:ext cx="1164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גבוה</a:t>
            </a:r>
            <a:endParaRPr lang="en-US" dirty="0"/>
          </a:p>
        </p:txBody>
      </p:sp>
      <p:cxnSp>
        <p:nvCxnSpPr>
          <p:cNvPr id="7" name="Straight Connector 6"/>
          <p:cNvCxnSpPr>
            <a:stCxn id="11" idx="0"/>
          </p:cNvCxnSpPr>
          <p:nvPr/>
        </p:nvCxnSpPr>
        <p:spPr>
          <a:xfrm flipV="1">
            <a:off x="808894" y="2534256"/>
            <a:ext cx="52753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</p:cNvCxnSpPr>
          <p:nvPr/>
        </p:nvCxnSpPr>
        <p:spPr>
          <a:xfrm flipH="1" flipV="1">
            <a:off x="1871784" y="2534256"/>
            <a:ext cx="63695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</p:cNvCxnSpPr>
          <p:nvPr/>
        </p:nvCxnSpPr>
        <p:spPr>
          <a:xfrm flipH="1" flipV="1">
            <a:off x="4974887" y="2532286"/>
            <a:ext cx="373577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</p:cNvCxnSpPr>
          <p:nvPr/>
        </p:nvCxnSpPr>
        <p:spPr>
          <a:xfrm flipV="1">
            <a:off x="4012815" y="2532286"/>
            <a:ext cx="379826" cy="45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5770" y="1802413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[+72, -28]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8070" y="1795592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[+72, -28]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1479" y="3351959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[+17, -8]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18680" y="3328666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[+55, -20]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11034" y="3319875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[+25, -17]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6218" y="3314464"/>
            <a:ext cx="116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[+47, -11]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2197" y="4043546"/>
                <a:ext cx="8379410" cy="6801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72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28</m:t>
                              </m:r>
                            </m:e>
                          </m:d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72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100</m:t>
                          </m:r>
                        </m:den>
                      </m:f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𝑙𝑜𝑔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72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28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100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855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97" y="4043546"/>
                <a:ext cx="8379410" cy="6801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45892" y="4178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 smtClean="0"/>
              <a:t>לפני הפיצול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1279" y="4786378"/>
                <a:ext cx="9049079" cy="8082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855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42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𝐸𝑛𝑡𝑟𝑜𝑝𝑦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25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,−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17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𝐸𝑛𝑡𝑟𝑜𝑝𝑦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47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,−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11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9" y="4786378"/>
                <a:ext cx="9049079" cy="808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1279" y="5488128"/>
                <a:ext cx="9177512" cy="8082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855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𝐸𝑛𝑡𝑟𝑜𝑝𝑦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17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,−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100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𝐸𝑛𝑡𝑟𝑜𝑝𝑦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55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,−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Narkisim" panose="020E0502050101010101" pitchFamily="34" charset="-79"/>
                                        </a:rPr>
                                        <m:t>20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9" y="5488128"/>
                <a:ext cx="9177512" cy="8082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388668" y="5311677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000" dirty="0" smtClean="0">
                <a:solidFill>
                  <a:srgbClr val="FF0000"/>
                </a:solidFill>
              </a:rPr>
              <a:t>נבחר לפצל לפי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32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smtClean="0"/>
              <a:t>(Iterative </a:t>
            </a:r>
            <a:r>
              <a:rPr lang="en-US" b="1" dirty="0" err="1" smtClean="0"/>
              <a:t>Dichotomiser</a:t>
            </a:r>
            <a:r>
              <a:rPr lang="en-US" b="1" dirty="0" smtClean="0"/>
              <a:t> 3) ID3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5028" y="1106715"/>
            <a:ext cx="9753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אלגוריתם היוצר עץ החלטה מבסיס נתונים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בכל קודקוד נבחר את המאפיין שממקסם את ה-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IG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נעצור כאשר: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בקודקוד מסוים כל הדגימות מאותה החלטה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קיימים מאפיינים נוספים לפצל לפיהם ואז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נלך על פי חוק הרוב 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146" name="Picture 2" descr="http://www.gaps.cornell.edu/active_art/Decision-Tre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1" y="3042471"/>
            <a:ext cx="2165593" cy="293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ID3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17724" y="1871107"/>
            <a:ext cx="651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נתון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סט דוגמאות מתוייגות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('+' או '-')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לכל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אחד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משלושת המאפיינים יש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שני ערכים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אפשריים</a:t>
            </a:r>
            <a:endParaRPr lang="en-US" sz="2800" dirty="0" smtClean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</a:t>
            </a:r>
            <a: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ציירו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את העץ המתקבל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בריצת אלגוריתם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cs typeface="Narkisim" panose="020E0502050101010101" pitchFamily="34" charset="-79"/>
              </a:rPr>
              <a:t>ID3</a:t>
            </a:r>
            <a:r>
              <a:rPr lang="he-IL" sz="2800" dirty="0" smtClean="0">
                <a:solidFill>
                  <a:srgbClr val="000000"/>
                </a:solidFill>
                <a:latin typeface="Calibri" panose="020F0502020204030204" pitchFamily="34" charset="0"/>
                <a:cs typeface="Narkisim" panose="020E0502050101010101" pitchFamily="34" charset="-79"/>
              </a:rPr>
              <a:t>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מספר התצפיות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המינימאלי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בעלה הוא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בכל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קודקוד בעץ ציינו מה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ה-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cs typeface="Narkisim" panose="020E0502050101010101" pitchFamily="34" charset="-79"/>
              </a:rPr>
              <a:t>information gain</a:t>
            </a:r>
            <a:r>
              <a:rPr lang="he-IL" sz="2800" dirty="0" smtClean="0">
                <a:solidFill>
                  <a:srgbClr val="000000"/>
                </a:solidFill>
                <a:latin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התכונה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שנבחרה </a:t>
            </a:r>
            <a:endParaRPr lang="he-IL" sz="28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בכל </a:t>
            </a:r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עלה ציינו את הסיווג 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הניתן</a:t>
            </a:r>
            <a:endParaRPr lang="he-IL" sz="28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8" y="2812727"/>
                <a:ext cx="6096000" cy="6176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8" y="2812727"/>
                <a:ext cx="6096000" cy="6176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8" y="3430332"/>
                <a:ext cx="6588662" cy="8953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𝑇𝑒𝑚𝑝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8" y="3430332"/>
                <a:ext cx="6588662" cy="8953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8" y="4400264"/>
                <a:ext cx="7126053" cy="8953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8" y="4400264"/>
                <a:ext cx="7126053" cy="8953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8" y="5370197"/>
                <a:ext cx="6699655" cy="8953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𝐶𝑙𝑜𝑢𝑑𝑦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8" y="5370197"/>
                <a:ext cx="6699655" cy="895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83200" y="4400264"/>
            <a:ext cx="6838462" cy="96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 animBg="1"/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 12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4098" name="Picture 2" descr="http://www.cs.toronto.edu/~urtasun/courses/CSC411/CSC411_Fall15_files/machine_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881" y="1121369"/>
            <a:ext cx="2378656" cy="147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7" y="2812727"/>
                <a:ext cx="7126053" cy="68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𝐻𝑖𝑔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811</m:t>
                      </m:r>
                    </m:oMath>
                  </m:oMathPara>
                </a14:m>
                <a:endParaRPr lang="he-IL" sz="1700" dirty="0">
                  <a:solidFill>
                    <a:srgbClr val="000000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7" y="2812727"/>
                <a:ext cx="7126053" cy="6801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Ex1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5631" y="3854847"/>
                <a:ext cx="6966331" cy="930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𝐻𝑖𝑔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𝑇𝑒𝑚𝑝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811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31" y="3854847"/>
                <a:ext cx="6966331" cy="930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7" y="4948167"/>
                <a:ext cx="6966331" cy="930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𝐻𝑖𝑔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𝐶𝑙𝑜𝑢𝑑𝑦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811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7" y="4948167"/>
                <a:ext cx="6966331" cy="9302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23500" y="4928327"/>
            <a:ext cx="6838462" cy="96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1661" y="2040711"/>
                <a:ext cx="1642244" cy="391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𝐻𝑖𝑔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61" y="2040711"/>
                <a:ext cx="1642244" cy="391902"/>
              </a:xfrm>
              <a:prstGeom prst="rect">
                <a:avLst/>
              </a:prstGeom>
              <a:blipFill rotWithShape="0"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2384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6221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81452" y="4375299"/>
            <a:ext cx="1240271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</p:cNvCxnSpPr>
          <p:nvPr/>
        </p:nvCxnSpPr>
        <p:spPr>
          <a:xfrm flipH="1" flipV="1">
            <a:off x="4232032" y="4375300"/>
            <a:ext cx="105583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9100" y="4352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1427" y="4190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9139" y="4482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2,0]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37614" y="45372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[+1,-1]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7" y="2812727"/>
                <a:ext cx="7126053" cy="68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𝐿𝑜𝑤</m:t>
                              </m:r>
                            </m:sub>
                          </m:sSub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811</m:t>
                      </m:r>
                    </m:oMath>
                  </m:oMathPara>
                </a14:m>
                <a:endParaRPr lang="he-IL" sz="1700" dirty="0">
                  <a:solidFill>
                    <a:srgbClr val="000000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7" y="2812727"/>
                <a:ext cx="7126053" cy="6801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Ex1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5631" y="3854847"/>
                <a:ext cx="7107395" cy="887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𝐿𝑜𝑤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𝑇𝑒𝑚𝑝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811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31" y="3854847"/>
                <a:ext cx="7107395" cy="8879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7" y="4948167"/>
                <a:ext cx="7177927" cy="887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𝐿𝑜𝑤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𝐶𝑙𝑜𝑢𝑑𝑦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811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7" y="4948167"/>
                <a:ext cx="7177927" cy="8879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30097" y="3854847"/>
            <a:ext cx="6838462" cy="96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1661" y="2040711"/>
                <a:ext cx="157011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61" y="2040711"/>
                <a:ext cx="157011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6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81452" y="4375299"/>
            <a:ext cx="1240271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232032" y="4375300"/>
            <a:ext cx="105583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9100" y="4352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1427" y="4190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56700" y="4842706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71993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Connector 28"/>
          <p:cNvCxnSpPr>
            <a:stCxn id="27" idx="0"/>
          </p:cNvCxnSpPr>
          <p:nvPr/>
        </p:nvCxnSpPr>
        <p:spPr>
          <a:xfrm flipH="1" flipV="1">
            <a:off x="6025663" y="4375299"/>
            <a:ext cx="356268" cy="4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</p:cNvCxnSpPr>
          <p:nvPr/>
        </p:nvCxnSpPr>
        <p:spPr>
          <a:xfrm flipH="1" flipV="1">
            <a:off x="6381930" y="4375298"/>
            <a:ext cx="1515294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68357" y="44079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42659" y="431386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12384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56221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79139" y="4482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2,0]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7614" y="45372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[+1,-1]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91324" y="44927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[0,-2]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12920" y="44927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1,-1]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Ex1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High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73785" y="2847006"/>
                <a:ext cx="7053149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𝐻𝑖𝑔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𝐶𝑙𝑜𝑢𝑑𝑦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sub>
                          </m:sSub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700" dirty="0">
                  <a:solidFill>
                    <a:srgbClr val="000000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85" y="2847006"/>
                <a:ext cx="7053149" cy="680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20083" y="3819273"/>
                <a:ext cx="3647858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𝑇𝑒𝑚𝑝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𝐻𝑖𝑔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נסווג כ- '-'</a:t>
                </a:r>
                <a:endParaRPr lang="en-US" sz="2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83" y="3819273"/>
                <a:ext cx="3647858" cy="558230"/>
              </a:xfrm>
              <a:prstGeom prst="rect">
                <a:avLst/>
              </a:prstGeom>
              <a:blipFill rotWithShape="0">
                <a:blip r:embed="rId6"/>
                <a:stretch>
                  <a:fillRect t="-3297" r="-301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38898" y="4550012"/>
                <a:ext cx="352904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𝑇𝑒𝑚𝑝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</m:sub>
                    </m:sSub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נסווג כ- '</a:t>
                </a:r>
                <a:r>
                  <a:rPr lang="en-US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+</a:t>
                </a:r>
                <a:r>
                  <a:rPr lang="he-IL" sz="26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'</a:t>
                </a:r>
                <a:endParaRPr lang="en-US" sz="2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98" y="4550012"/>
                <a:ext cx="3529043" cy="513282"/>
              </a:xfrm>
              <a:prstGeom prst="rect">
                <a:avLst/>
              </a:prstGeom>
              <a:blipFill rotWithShape="0">
                <a:blip r:embed="rId7"/>
                <a:stretch>
                  <a:fillRect l="-2073" t="-4706" r="-3109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23417" y="2040711"/>
                <a:ext cx="2842766" cy="391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𝐻𝑖𝑔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𝐶𝑙𝑜𝑢𝑑𝑦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7" y="2040711"/>
                <a:ext cx="2842766" cy="391902"/>
              </a:xfrm>
              <a:prstGeom prst="rect">
                <a:avLst/>
              </a:prstGeom>
              <a:blipFill rotWithShape="0"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2384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6221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81452" y="4375299"/>
            <a:ext cx="1240271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4" idx="2"/>
          </p:cNvCxnSpPr>
          <p:nvPr/>
        </p:nvCxnSpPr>
        <p:spPr>
          <a:xfrm flipH="1" flipV="1">
            <a:off x="4232032" y="4375300"/>
            <a:ext cx="105583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9100" y="4352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1427" y="4190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59908" y="569312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5201" y="5702488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7" idx="0"/>
            <a:endCxn id="13" idx="2"/>
          </p:cNvCxnSpPr>
          <p:nvPr/>
        </p:nvCxnSpPr>
        <p:spPr>
          <a:xfrm flipV="1">
            <a:off x="3885139" y="5473361"/>
            <a:ext cx="452476" cy="2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0"/>
          </p:cNvCxnSpPr>
          <p:nvPr/>
        </p:nvCxnSpPr>
        <p:spPr>
          <a:xfrm flipH="1" flipV="1">
            <a:off x="4596746" y="5473361"/>
            <a:ext cx="803686" cy="22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5528" y="533315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8709" y="53942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56700" y="4842706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71993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>
            <a:stCxn id="41" idx="0"/>
          </p:cNvCxnSpPr>
          <p:nvPr/>
        </p:nvCxnSpPr>
        <p:spPr>
          <a:xfrm flipH="1" flipV="1">
            <a:off x="6025663" y="4375299"/>
            <a:ext cx="356268" cy="4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0"/>
          </p:cNvCxnSpPr>
          <p:nvPr/>
        </p:nvCxnSpPr>
        <p:spPr>
          <a:xfrm flipH="1" flipV="1">
            <a:off x="6381930" y="4375298"/>
            <a:ext cx="1515294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68357" y="44079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42659" y="431386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9139" y="4482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2,0]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37614" y="45372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[+1,-1]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91324" y="44927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[0,-2]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12920" y="44927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1,-1]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29070" y="54028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[0,-1]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61227" y="539561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[+1,0]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31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Ex1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𝑉𝑎𝑙𝑢𝑒𝑠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3" y="246902"/>
                <a:ext cx="5661871" cy="800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7" y="1189441"/>
                <a:ext cx="404681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72552" y="4100627"/>
            <a:ext cx="6604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מכיוון שנגמרו המאפיינים, יש לבחור על פי הרוב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ומכיוון שיש שיוויון בין '+' ל-'-' ניתן לבחור שרירותית</a:t>
            </a: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08062" y="2785160"/>
                <a:ext cx="7541846" cy="68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𝐿𝑜𝑤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𝑇𝑒𝑚𝑝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𝐿𝑜𝑤</m:t>
                              </m:r>
                            </m:sub>
                          </m:sSub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700" dirty="0">
                  <a:solidFill>
                    <a:srgbClr val="000000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062" y="2785160"/>
                <a:ext cx="7541846" cy="680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23417" y="2040711"/>
                <a:ext cx="27179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7" y="2040711"/>
                <a:ext cx="27179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2384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6221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81452" y="4375299"/>
            <a:ext cx="1240271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4" idx="2"/>
          </p:cNvCxnSpPr>
          <p:nvPr/>
        </p:nvCxnSpPr>
        <p:spPr>
          <a:xfrm flipH="1" flipV="1">
            <a:off x="4232032" y="4375300"/>
            <a:ext cx="105583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9100" y="4352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1427" y="4190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59908" y="569312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5201" y="5702488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7" idx="0"/>
            <a:endCxn id="13" idx="2"/>
          </p:cNvCxnSpPr>
          <p:nvPr/>
        </p:nvCxnSpPr>
        <p:spPr>
          <a:xfrm flipV="1">
            <a:off x="3885139" y="5473361"/>
            <a:ext cx="452476" cy="2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0"/>
          </p:cNvCxnSpPr>
          <p:nvPr/>
        </p:nvCxnSpPr>
        <p:spPr>
          <a:xfrm flipH="1" flipV="1">
            <a:off x="4596746" y="5473361"/>
            <a:ext cx="803686" cy="22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5528" y="533315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8709" y="53942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56700" y="4842706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71993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+/-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/>
          <p:cNvCxnSpPr>
            <a:stCxn id="34" idx="0"/>
            <a:endCxn id="15" idx="2"/>
          </p:cNvCxnSpPr>
          <p:nvPr/>
        </p:nvCxnSpPr>
        <p:spPr>
          <a:xfrm flipH="1" flipV="1">
            <a:off x="6025663" y="4375299"/>
            <a:ext cx="356268" cy="4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0"/>
          </p:cNvCxnSpPr>
          <p:nvPr/>
        </p:nvCxnSpPr>
        <p:spPr>
          <a:xfrm flipH="1" flipV="1">
            <a:off x="6381930" y="4375298"/>
            <a:ext cx="1515294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68357" y="44079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659" y="431386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9139" y="4482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2,0]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7614" y="45372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[+1,-1]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91324" y="44927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[0,-2]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12920" y="44927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1,-1]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70" y="54028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[0,-1]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61227" y="539561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[+1,0]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8140" y="226172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</a:t>
            </a:r>
            <a: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נניח והגיעה הדגימה הבאה:</a:t>
            </a:r>
            <a: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איך נסווג אותה על סמך העץ מסעיף א'?</a:t>
            </a:r>
            <a:endParaRPr lang="he-IL" sz="28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79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3167" y="2209890"/>
            <a:ext cx="102320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זוגות של קלט ופלט תואמי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ם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אלגוריתם למידה מנתח אותם ומסיק פונקציית מיפוי עבור דוגמאות חדשות 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5138" y="3284965"/>
          <a:ext cx="30868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424">
                  <a:extLst>
                    <a:ext uri="{9D8B030D-6E8A-4147-A177-3AD203B41FA5}">
                      <a16:colId xmlns:a16="http://schemas.microsoft.com/office/drawing/2014/main" val="2288183794"/>
                    </a:ext>
                  </a:extLst>
                </a:gridCol>
                <a:gridCol w="1543424">
                  <a:extLst>
                    <a:ext uri="{9D8B030D-6E8A-4147-A177-3AD203B41FA5}">
                      <a16:colId xmlns:a16="http://schemas.microsoft.com/office/drawing/2014/main" val="307919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3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5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9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6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4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825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96994" y="2883099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Data</a:t>
            </a:r>
            <a:endParaRPr lang="en-US" sz="2000" b="1" u="sng" dirty="0"/>
          </a:p>
        </p:txBody>
      </p:sp>
      <p:sp>
        <p:nvSpPr>
          <p:cNvPr id="20" name="Right Arrow 19"/>
          <p:cNvSpPr/>
          <p:nvPr/>
        </p:nvSpPr>
        <p:spPr>
          <a:xfrm>
            <a:off x="3943350" y="45872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74157" y="4030359"/>
            <a:ext cx="2357717" cy="15630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Supervised learning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20151" y="3859916"/>
            <a:ext cx="2554940" cy="19039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Predictive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611168" y="4587262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8589576" y="5881480"/>
          <a:ext cx="30868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425">
                  <a:extLst>
                    <a:ext uri="{9D8B030D-6E8A-4147-A177-3AD203B41FA5}">
                      <a16:colId xmlns:a16="http://schemas.microsoft.com/office/drawing/2014/main" val="2097266712"/>
                    </a:ext>
                  </a:extLst>
                </a:gridCol>
                <a:gridCol w="1543425">
                  <a:extLst>
                    <a:ext uri="{9D8B030D-6E8A-4147-A177-3AD203B41FA5}">
                      <a16:colId xmlns:a16="http://schemas.microsoft.com/office/drawing/2014/main" val="23541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70268"/>
                  </a:ext>
                </a:extLst>
              </a:tr>
            </a:tbl>
          </a:graphicData>
        </a:graphic>
      </p:graphicFrame>
      <p:sp>
        <p:nvSpPr>
          <p:cNvPr id="30" name="Bent-Up Arrow 29"/>
          <p:cNvSpPr/>
          <p:nvPr/>
        </p:nvSpPr>
        <p:spPr>
          <a:xfrm>
            <a:off x="1307724" y="3707738"/>
            <a:ext cx="286871" cy="2599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>
            <a:off x="1262902" y="4129079"/>
            <a:ext cx="421343" cy="148641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1298763" y="4421155"/>
            <a:ext cx="331694" cy="32013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/>
          <p:cNvSpPr/>
          <p:nvPr/>
        </p:nvSpPr>
        <p:spPr>
          <a:xfrm>
            <a:off x="1325657" y="5194607"/>
            <a:ext cx="286870" cy="239441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>
            <a:off x="1343582" y="5584485"/>
            <a:ext cx="179294" cy="215153"/>
          </a:xfrm>
          <a:prstGeom prst="mo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/>
          <p:cNvSpPr/>
          <p:nvPr/>
        </p:nvSpPr>
        <p:spPr>
          <a:xfrm>
            <a:off x="1271867" y="5960946"/>
            <a:ext cx="403412" cy="192138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rved Up Arrow 35"/>
          <p:cNvSpPr/>
          <p:nvPr/>
        </p:nvSpPr>
        <p:spPr>
          <a:xfrm flipH="1">
            <a:off x="1201642" y="4837282"/>
            <a:ext cx="472142" cy="249124"/>
          </a:xfrm>
          <a:prstGeom prst="curvedUpArrow">
            <a:avLst>
              <a:gd name="adj1" fmla="val 25000"/>
              <a:gd name="adj2" fmla="val 9476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>
            <a:off x="8721538" y="5986302"/>
            <a:ext cx="1174377" cy="166782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 animBg="1"/>
      <p:bldP spid="22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647" y="2562165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0.189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801" y="3754011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00432" y="3754010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0.311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4232032" y="3183454"/>
            <a:ext cx="625230" cy="5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H="1" flipV="1">
            <a:off x="5482493" y="3183454"/>
            <a:ext cx="543170" cy="57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2006" y="3085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4052" y="310511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2384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[+3,-1]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70828" y="34133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[+1,-3]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2384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6221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81452" y="4375299"/>
            <a:ext cx="1240271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4" idx="2"/>
          </p:cNvCxnSpPr>
          <p:nvPr/>
        </p:nvCxnSpPr>
        <p:spPr>
          <a:xfrm flipH="1" flipV="1">
            <a:off x="4232032" y="4375300"/>
            <a:ext cx="105583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9100" y="4352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1427" y="4190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59908" y="569312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5201" y="5702488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7" idx="0"/>
            <a:endCxn id="13" idx="2"/>
          </p:cNvCxnSpPr>
          <p:nvPr/>
        </p:nvCxnSpPr>
        <p:spPr>
          <a:xfrm flipV="1">
            <a:off x="3885139" y="5473361"/>
            <a:ext cx="452476" cy="2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0"/>
          </p:cNvCxnSpPr>
          <p:nvPr/>
        </p:nvCxnSpPr>
        <p:spPr>
          <a:xfrm flipH="1" flipV="1">
            <a:off x="4596746" y="5473361"/>
            <a:ext cx="803686" cy="22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5528" y="533315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8709" y="53942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56700" y="4842706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71993" y="4852072"/>
            <a:ext cx="1250461" cy="62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+/-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/>
          <p:cNvCxnSpPr>
            <a:stCxn id="34" idx="0"/>
            <a:endCxn id="15" idx="2"/>
          </p:cNvCxnSpPr>
          <p:nvPr/>
        </p:nvCxnSpPr>
        <p:spPr>
          <a:xfrm flipH="1" flipV="1">
            <a:off x="6025663" y="4375299"/>
            <a:ext cx="356268" cy="4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0"/>
          </p:cNvCxnSpPr>
          <p:nvPr/>
        </p:nvCxnSpPr>
        <p:spPr>
          <a:xfrm flipH="1" flipV="1">
            <a:off x="6381930" y="4375298"/>
            <a:ext cx="1515294" cy="47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68357" y="44079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659" y="431386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9139" y="4482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2,0]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7614" y="45372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[+1,-1]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91324" y="44927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[0,-2]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12920" y="44927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he-IL" dirty="0" smtClean="0"/>
              <a:t>+</a:t>
            </a:r>
            <a:r>
              <a:rPr lang="en-US" dirty="0" smtClean="0"/>
              <a:t>1,-1]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70" y="54028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[0,-1]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61227" y="539561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[+1,0]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39326" y="22377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[+4,-4]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7377605" y="3088808"/>
          <a:ext cx="4501662" cy="79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555592" y="2569414"/>
            <a:ext cx="1250461" cy="621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18868" y="3742309"/>
            <a:ext cx="1250461" cy="621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03889" y="4847781"/>
            <a:ext cx="1250461" cy="621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58833" y="5702083"/>
            <a:ext cx="1250461" cy="621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7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3969" y="2611200"/>
          <a:ext cx="4501662" cy="79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19262" y="4347407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sz="26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נלך לעומק העץ שבנינו ונקבל כי יש לסווגה כ-'-'</a:t>
            </a:r>
            <a:r>
              <a:rPr lang="en-US" sz="26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6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כלומר, נסיק על פי העץ שבנינו כי לא ירד גשם</a:t>
            </a:r>
            <a:endParaRPr lang="he-IL" sz="26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3046" y="5225447"/>
          <a:ext cx="4501662" cy="79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Cloudy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704862" y="3579446"/>
            <a:ext cx="0" cy="1414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28140" y="226172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</a:t>
            </a:r>
            <a: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נניח והגיעה הדגימה הבאה:</a:t>
            </a:r>
            <a: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איך נסווג אותה על סמך העץ מסעיף א'?</a:t>
            </a:r>
            <a:endParaRPr lang="he-IL" sz="2800" dirty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76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Overfitting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2493" y="2164070"/>
            <a:ext cx="84127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אחת הבעיות הגדולות בעצי החלטה:</a:t>
            </a:r>
            <a:endParaRPr lang="en-US" sz="3200" dirty="0" smtClean="0">
              <a:solidFill>
                <a:srgbClr val="00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32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המודל מתאר שגיאה אקראית או רעש</a:t>
            </a:r>
            <a:r>
              <a:rPr lang="en-US" sz="32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יכול להיגרם כאשר משתמשים במאפיינים רבים או בכאלו שאינם רלוונטים להחלטה</a:t>
            </a:r>
          </a:p>
        </p:txBody>
      </p:sp>
      <p:pic>
        <p:nvPicPr>
          <p:cNvPr id="1026" name="Picture 2" descr="http://thumbs.dreamstime.com/z/fashion-cartoon-girl-illustration-shows-surrounded-modern-items-clothing-accessories-illustration-done-style-4140983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"/>
          <a:stretch/>
        </p:blipFill>
        <p:spPr bwMode="auto">
          <a:xfrm>
            <a:off x="480079" y="3578721"/>
            <a:ext cx="2556084" cy="25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33363" y="4609604"/>
            <a:ext cx="7181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solidFill>
                  <a:srgbClr val="00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לדוגמא: שימוש בשם פרטי כדי לסווג תוצאות בדיקה</a:t>
            </a:r>
          </a:p>
        </p:txBody>
      </p:sp>
    </p:spTree>
    <p:extLst>
      <p:ext uri="{BB962C8B-B14F-4D97-AF65-F5344CB8AC3E}">
        <p14:creationId xmlns:p14="http://schemas.microsoft.com/office/powerpoint/2010/main" val="42291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615" y="1973809"/>
            <a:ext cx="110513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התצפיות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המוכרות הדומות/קרובות לה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ביותר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K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סיווג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תצפית חדשה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לפי </a:t>
            </a:r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* מתאים לטווח ערכים רציף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32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מרחק מתצפית: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1) מרחק אוקלידי</a:t>
            </a:r>
          </a:p>
          <a:p>
            <a:pPr algn="r"/>
            <a:endParaRPr lang="en-US" sz="3200" dirty="0" smtClean="0">
              <a:latin typeface="Narkisim" panose="020E0502050101010101" pitchFamily="34" charset="-79"/>
            </a:endParaRPr>
          </a:p>
          <a:p>
            <a:pPr algn="r"/>
            <a:endParaRPr lang="en-US" sz="3200" dirty="0">
              <a:latin typeface="Narkisim" panose="020E0502050101010101" pitchFamily="34" charset="-79"/>
            </a:endParaRPr>
          </a:p>
          <a:p>
            <a:pPr algn="r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Cosine similarity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2)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7079" y="3486168"/>
                <a:ext cx="3917611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79" y="3486168"/>
                <a:ext cx="3917611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7978" y="5265966"/>
                <a:ext cx="7078476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8" y="5265966"/>
                <a:ext cx="7078476" cy="9761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5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1453" y="2028813"/>
            <a:ext cx="9753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דמיון בין בני אדם: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endParaRPr lang="he-IL" sz="3200" dirty="0" smtClean="0">
              <a:effectLst/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גובה: 1.65 מ'	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גובה: 1.77 מ'</a:t>
            </a:r>
            <a:endParaRPr lang="en-US" sz="3200" dirty="0"/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משקל: 67 ק"ג	משקל: 82 ק"ג</a:t>
            </a:r>
          </a:p>
          <a:p>
            <a:pPr algn="r"/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הפרש גבהים: 0.12 מ'</a:t>
            </a:r>
          </a:p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הפרש משקלים: 15 ק"ג</a:t>
            </a:r>
          </a:p>
          <a:p>
            <a:pPr algn="l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 נעשה? ננרמל!			</a:t>
            </a:r>
          </a:p>
          <a:p>
            <a:pPr algn="r"/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026" name="Picture 2" descr="http://en.spiritualism-japan.com/wp-content/uploads/2014/12/7-Ways-How-to-Get-Taller-You-Can-Still-Make-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" y="2349590"/>
            <a:ext cx="2905678" cy="38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6713" y="2036439"/>
                <a:ext cx="9753601" cy="4605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u="sng" dirty="0" err="1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i</a:t>
                </a:r>
                <a:r>
                  <a:rPr lang="en-US" sz="3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נרמול ערכי </a:t>
                </a:r>
                <a:r>
                  <a:rPr lang="he-IL" sz="3200" u="sng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התצפית עבור </a:t>
                </a:r>
                <a:r>
                  <a:rPr lang="he-IL" sz="3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ערך</a:t>
                </a:r>
                <a:endParaRPr lang="en-US" sz="3200" u="sng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endParaRPr lang="he-IL" sz="3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1)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לפי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טווח הערכים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(לערכים בין 0 ל-1)</a:t>
                </a:r>
                <a:endParaRPr lang="he-IL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>
                  <a:latin typeface="Narkisim" panose="020E0502050101010101" pitchFamily="34" charset="-79"/>
                </a:endParaRPr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2) לפי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סטיית התקן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ea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effectLst/>
                </a:endParaRPr>
              </a:p>
              <a:p>
                <a:pPr algn="r"/>
                <a:endParaRPr lang="he-IL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13" y="2036439"/>
                <a:ext cx="9753601" cy="4605235"/>
              </a:xfrm>
              <a:prstGeom prst="rect">
                <a:avLst/>
              </a:prstGeom>
              <a:blipFill rotWithShape="0">
                <a:blip r:embed="rId3"/>
                <a:stretch>
                  <a:fillRect t="-1587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11973" y="2132784"/>
                <a:ext cx="9753601" cy="4554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דמיון בין בני אדם:</a:t>
                </a:r>
                <a:endParaRPr lang="he-IL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endParaRPr lang="he-IL" sz="3200" dirty="0" smtClean="0">
                  <a:effectLst/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גובה: 1.65 מ'	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גובה: 1.77 מ'</a:t>
                </a:r>
                <a:endParaRPr lang="en-US" sz="3200" dirty="0"/>
              </a:p>
              <a:p>
                <a:pPr algn="r"/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משקל: 67 ק"ג	משקל: 82 ק"ג</a:t>
                </a:r>
              </a:p>
              <a:p>
                <a:pPr algn="r"/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נרמול לפי טווח ערכים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65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num>
                      <m:den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5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66</m:t>
                    </m:r>
                  </m:oMath>
                </a14:m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גובה מנורמל: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77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num>
                      <m:den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5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708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 מנורמל: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  <a:p>
                <a:pPr algn="r" rtl="1"/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מנורמל: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200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41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משקל מנורמל: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he-IL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67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num>
                      <m:den>
                        <m:r>
                          <a:rPr lang="he-IL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200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he-IL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335</m:t>
                    </m:r>
                  </m:oMath>
                </a14:m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73" y="2132784"/>
                <a:ext cx="9753601" cy="4554067"/>
              </a:xfrm>
              <a:prstGeom prst="rect">
                <a:avLst/>
              </a:prstGeom>
              <a:blipFill rotWithShape="0">
                <a:blip r:embed="rId3"/>
                <a:stretch>
                  <a:fillRect t="-1606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7132" y="1907316"/>
                <a:ext cx="4744720" cy="3077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1)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לפי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טווח הערכים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(לערכים בין 0 ל-1)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2400" dirty="0">
                  <a:effectLst/>
                </a:endParaRPr>
              </a:p>
              <a:p>
                <a:pPr algn="r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נקבע: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 מקסימלי: 2.5 מ'</a:t>
                </a:r>
              </a:p>
              <a:p>
                <a:pPr algn="r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 מקסימלי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200 ק"ג</a:t>
                </a:r>
              </a:p>
              <a:p>
                <a:pPr algn="r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 מינימלי: 0 מ'</a:t>
                </a:r>
              </a:p>
              <a:p>
                <a:pPr algn="r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 מינימלי: 0 ק"ג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2" y="1907316"/>
                <a:ext cx="4744720" cy="3077317"/>
              </a:xfrm>
              <a:prstGeom prst="rect">
                <a:avLst/>
              </a:prstGeom>
              <a:blipFill rotWithShape="0">
                <a:blip r:embed="rId4"/>
                <a:stretch>
                  <a:fillRect t="-1181" r="-1665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5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389" y="2036439"/>
            <a:ext cx="1028729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נתונות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התצפיות הבאות לגבי אנשים שסבלו או לא סבלו מהתקף לב, ע"פ 4 התכונות שבטבלה (דופק, גיל, גובה,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משקל), 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מס"ד נתון לצרכי נוחות וזו אינה תכונה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2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			</a:t>
            </a:r>
          </a:p>
          <a:p>
            <a:pPr algn="r"/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76333"/>
              </p:ext>
            </p:extLst>
          </p:nvPr>
        </p:nvGraphicFramePr>
        <p:xfrm>
          <a:off x="123690" y="3355184"/>
          <a:ext cx="6002790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התקף לב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משקל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גובה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גיל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דופק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מס"ד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(K-Nearest Neighbors) K-NN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91676" y="1961283"/>
                <a:ext cx="11450220" cy="357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שמעוניינים לחזות נטייה להתקף לב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שבחרו עבורנו באלגוריתם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𝑁𝑁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ללא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נירמול נתונים ולפי מרחק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אוקלידי.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למרפאה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הגיע אדם </a:t>
                </a:r>
                <a:r>
                  <a:rPr lang="he-IL" sz="28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בן </a:t>
                </a:r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37,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עם </a:t>
                </a:r>
                <a:r>
                  <a:rPr lang="he-IL" sz="28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דופק </a:t>
                </a:r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59,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גובהו 190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ומשקלו 87. </a:t>
                </a:r>
                <a:r>
                  <a:rPr lang="en-US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b="1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כיצד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המודל שנבחר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יסווג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 אותו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אדם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? </a:t>
                </a:r>
              </a:p>
              <a:p>
                <a:pPr algn="r" rtl="1"/>
                <a:endParaRPr lang="he-IL" sz="2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br>
                  <a:rPr lang="en-US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				</a:t>
                </a:r>
              </a:p>
              <a:p>
                <a:pPr algn="r"/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6" y="1961283"/>
                <a:ext cx="11450220" cy="3570208"/>
              </a:xfrm>
              <a:prstGeom prst="rect">
                <a:avLst/>
              </a:prstGeom>
              <a:blipFill>
                <a:blip r:embed="rId3"/>
                <a:stretch>
                  <a:fillRect t="-1880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76333"/>
              </p:ext>
            </p:extLst>
          </p:nvPr>
        </p:nvGraphicFramePr>
        <p:xfrm>
          <a:off x="123690" y="3355184"/>
          <a:ext cx="6002790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התקף לב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משקל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גובה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גיל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דופק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מס"ד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75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80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187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לא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כן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178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rkisim" panose="020E0502050101010101" pitchFamily="34" charset="-79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1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9039</TotalTime>
  <Words>1595</Words>
  <Application>Microsoft Office PowerPoint</Application>
  <PresentationFormat>Widescreen</PresentationFormat>
  <Paragraphs>938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   Practice session 12   Machine Learning </vt:lpstr>
      <vt:lpstr>Supervised learning</vt:lpstr>
      <vt:lpstr> (K-Nearest Neighbors) K-NN</vt:lpstr>
      <vt:lpstr> (K-Nearest Neighbors) K-NN</vt:lpstr>
      <vt:lpstr> (K-Nearest Neighbors) K-NN</vt:lpstr>
      <vt:lpstr> (K-Nearest Neighbors) K-NN</vt:lpstr>
      <vt:lpstr> (K-Nearest Neighbors) K-NN</vt:lpstr>
      <vt:lpstr> (K-Nearest Neighbors) K-NN</vt:lpstr>
      <vt:lpstr> (K-Nearest Neighbors) K-NN</vt:lpstr>
      <vt:lpstr> - Entropyאנטרופיה</vt:lpstr>
      <vt:lpstr> - Entropyאנטרופיה</vt:lpstr>
      <vt:lpstr>Information Gain</vt:lpstr>
      <vt:lpstr>Information Gain - דוגמא</vt:lpstr>
      <vt:lpstr>Information Gain - דוגמא</vt:lpstr>
      <vt:lpstr>(Iterative Dichotomiser 3) ID3</vt:lpstr>
      <vt:lpstr>ID3 - דוגמא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ID3</vt:lpstr>
      <vt:lpstr>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890</cp:revision>
  <dcterms:created xsi:type="dcterms:W3CDTF">2015-10-15T14:05:25Z</dcterms:created>
  <dcterms:modified xsi:type="dcterms:W3CDTF">2019-01-05T09:50:11Z</dcterms:modified>
</cp:coreProperties>
</file>