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3"/>
  </p:notesMasterIdLst>
  <p:sldIdLst>
    <p:sldId id="256" r:id="rId2"/>
    <p:sldId id="303" r:id="rId3"/>
    <p:sldId id="319" r:id="rId4"/>
    <p:sldId id="327" r:id="rId5"/>
    <p:sldId id="340" r:id="rId6"/>
    <p:sldId id="341" r:id="rId7"/>
    <p:sldId id="342" r:id="rId8"/>
    <p:sldId id="322" r:id="rId9"/>
    <p:sldId id="323" r:id="rId10"/>
    <p:sldId id="313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727FA-C5E7-4F51-A8CD-A8A5AE90B29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7CC4-28B1-4F2B-869C-B3AC3AA5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2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he-IL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𝑚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:r>
                  <a:rPr lang="he-IL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2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≤𝑚≤𝑛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2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he-IL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𝑚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:r>
                  <a:rPr lang="he-IL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2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≤𝑚≤𝑛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he-IL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𝑚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:r>
                  <a:rPr lang="he-IL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2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≤𝑚≤𝑛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2" Type="http://schemas.openxmlformats.org/officeDocument/2006/relationships/image" Target="../media/image4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27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Artificial Intelligence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ייצוג ע"י גרף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4700" y="1950850"/>
            <a:ext cx="11204620" cy="71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200" u="sng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בעיית כיסוי צלעות - </a:t>
            </a:r>
            <a:r>
              <a:rPr lang="en-US" sz="2200" u="sng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Edge cover</a:t>
            </a:r>
            <a:endParaRPr lang="en-US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04207" y="263284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</a:t>
            </a:r>
            <a:endParaRPr lang="en-US" b="1" u="sng" dirty="0"/>
          </a:p>
        </p:txBody>
      </p:sp>
      <p:sp>
        <p:nvSpPr>
          <p:cNvPr id="40" name="Rectangle 39"/>
          <p:cNvSpPr/>
          <p:nvPr/>
        </p:nvSpPr>
        <p:spPr>
          <a:xfrm>
            <a:off x="6761410" y="2632847"/>
            <a:ext cx="4430331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15" y="2632846"/>
            <a:ext cx="6038545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28856" y="2632847"/>
            <a:ext cx="233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Graph Representation</a:t>
            </a:r>
            <a:endParaRPr lang="en-US" b="1" u="sng" dirty="0"/>
          </a:p>
        </p:txBody>
      </p:sp>
      <p:sp>
        <p:nvSpPr>
          <p:cNvPr id="43" name="Oval 42"/>
          <p:cNvSpPr/>
          <p:nvPr/>
        </p:nvSpPr>
        <p:spPr>
          <a:xfrm>
            <a:off x="3005275" y="3017211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{}</a:t>
            </a:r>
          </a:p>
        </p:txBody>
      </p:sp>
      <p:sp>
        <p:nvSpPr>
          <p:cNvPr id="48" name="Oval 47"/>
          <p:cNvSpPr/>
          <p:nvPr/>
        </p:nvSpPr>
        <p:spPr>
          <a:xfrm>
            <a:off x="7894820" y="3614710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a</a:t>
            </a:r>
            <a:endParaRPr lang="en-US" sz="2500" dirty="0"/>
          </a:p>
        </p:txBody>
      </p:sp>
      <p:sp>
        <p:nvSpPr>
          <p:cNvPr id="49" name="Oval 48"/>
          <p:cNvSpPr/>
          <p:nvPr/>
        </p:nvSpPr>
        <p:spPr>
          <a:xfrm>
            <a:off x="7894820" y="4775767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b</a:t>
            </a:r>
            <a:endParaRPr lang="en-US" sz="2500" dirty="0"/>
          </a:p>
        </p:txBody>
      </p:sp>
      <p:sp>
        <p:nvSpPr>
          <p:cNvPr id="51" name="Oval 50"/>
          <p:cNvSpPr/>
          <p:nvPr/>
        </p:nvSpPr>
        <p:spPr>
          <a:xfrm>
            <a:off x="9394476" y="3614710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</a:t>
            </a:r>
            <a:endParaRPr lang="en-US" sz="2500" dirty="0"/>
          </a:p>
        </p:txBody>
      </p:sp>
      <p:cxnSp>
        <p:nvCxnSpPr>
          <p:cNvPr id="52" name="Straight Connector 51"/>
          <p:cNvCxnSpPr>
            <a:stCxn id="48" idx="6"/>
            <a:endCxn id="51" idx="2"/>
          </p:cNvCxnSpPr>
          <p:nvPr/>
        </p:nvCxnSpPr>
        <p:spPr>
          <a:xfrm>
            <a:off x="8603158" y="3943122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3"/>
            <a:endCxn id="49" idx="7"/>
          </p:cNvCxnSpPr>
          <p:nvPr/>
        </p:nvCxnSpPr>
        <p:spPr>
          <a:xfrm flipH="1">
            <a:off x="8499424" y="4175343"/>
            <a:ext cx="998786" cy="6966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394476" y="4775767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d</a:t>
            </a:r>
            <a:endParaRPr lang="en-US" sz="25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8603158" y="5104178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5"/>
            <a:endCxn id="55" idx="1"/>
          </p:cNvCxnSpPr>
          <p:nvPr/>
        </p:nvCxnSpPr>
        <p:spPr>
          <a:xfrm>
            <a:off x="8499424" y="4175343"/>
            <a:ext cx="998786" cy="6966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1" idx="4"/>
            <a:endCxn id="55" idx="0"/>
          </p:cNvCxnSpPr>
          <p:nvPr/>
        </p:nvCxnSpPr>
        <p:spPr>
          <a:xfrm>
            <a:off x="9748645" y="4271533"/>
            <a:ext cx="0" cy="5042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248989" y="4271533"/>
            <a:ext cx="0" cy="5042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20817" y="4175343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{ab}</a:t>
            </a:r>
          </a:p>
        </p:txBody>
      </p:sp>
      <p:sp>
        <p:nvSpPr>
          <p:cNvPr id="70" name="Oval 69"/>
          <p:cNvSpPr/>
          <p:nvPr/>
        </p:nvSpPr>
        <p:spPr>
          <a:xfrm>
            <a:off x="1678168" y="4175343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{ac}</a:t>
            </a:r>
          </a:p>
        </p:txBody>
      </p:sp>
      <p:sp>
        <p:nvSpPr>
          <p:cNvPr id="71" name="Oval 70"/>
          <p:cNvSpPr/>
          <p:nvPr/>
        </p:nvSpPr>
        <p:spPr>
          <a:xfrm>
            <a:off x="2641036" y="4175342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{ad}</a:t>
            </a:r>
          </a:p>
        </p:txBody>
      </p:sp>
      <p:sp>
        <p:nvSpPr>
          <p:cNvPr id="72" name="Oval 71"/>
          <p:cNvSpPr/>
          <p:nvPr/>
        </p:nvSpPr>
        <p:spPr>
          <a:xfrm>
            <a:off x="3603904" y="4175342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err="1" smtClean="0"/>
              <a:t>bc</a:t>
            </a:r>
            <a:r>
              <a:rPr lang="en-US" dirty="0" smtClean="0"/>
              <a:t>}</a:t>
            </a:r>
          </a:p>
        </p:txBody>
      </p:sp>
      <p:sp>
        <p:nvSpPr>
          <p:cNvPr id="73" name="Oval 72"/>
          <p:cNvSpPr/>
          <p:nvPr/>
        </p:nvSpPr>
        <p:spPr>
          <a:xfrm>
            <a:off x="4561255" y="4175342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err="1" smtClean="0"/>
              <a:t>bd</a:t>
            </a:r>
            <a:r>
              <a:rPr lang="en-US" dirty="0" smtClean="0"/>
              <a:t>}</a:t>
            </a:r>
          </a:p>
        </p:txBody>
      </p:sp>
      <p:sp>
        <p:nvSpPr>
          <p:cNvPr id="74" name="Oval 73"/>
          <p:cNvSpPr/>
          <p:nvPr/>
        </p:nvSpPr>
        <p:spPr>
          <a:xfrm>
            <a:off x="5524123" y="4175341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{cd}</a:t>
            </a:r>
          </a:p>
        </p:txBody>
      </p:sp>
      <p:cxnSp>
        <p:nvCxnSpPr>
          <p:cNvPr id="75" name="Straight Connector 74"/>
          <p:cNvCxnSpPr>
            <a:stCxn id="69" idx="0"/>
            <a:endCxn id="43" idx="4"/>
          </p:cNvCxnSpPr>
          <p:nvPr/>
        </p:nvCxnSpPr>
        <p:spPr>
          <a:xfrm flipV="1">
            <a:off x="1128099" y="3943122"/>
            <a:ext cx="2368769" cy="2322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0" idx="0"/>
            <a:endCxn id="43" idx="4"/>
          </p:cNvCxnSpPr>
          <p:nvPr/>
        </p:nvCxnSpPr>
        <p:spPr>
          <a:xfrm flipV="1">
            <a:off x="2085450" y="3943122"/>
            <a:ext cx="1411418" cy="2322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1" idx="0"/>
            <a:endCxn id="43" idx="4"/>
          </p:cNvCxnSpPr>
          <p:nvPr/>
        </p:nvCxnSpPr>
        <p:spPr>
          <a:xfrm flipV="1">
            <a:off x="3048318" y="3943122"/>
            <a:ext cx="448550" cy="232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2" idx="0"/>
            <a:endCxn id="43" idx="4"/>
          </p:cNvCxnSpPr>
          <p:nvPr/>
        </p:nvCxnSpPr>
        <p:spPr>
          <a:xfrm flipH="1" flipV="1">
            <a:off x="3496868" y="3943122"/>
            <a:ext cx="514318" cy="232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3" idx="0"/>
            <a:endCxn id="43" idx="4"/>
          </p:cNvCxnSpPr>
          <p:nvPr/>
        </p:nvCxnSpPr>
        <p:spPr>
          <a:xfrm flipH="1" flipV="1">
            <a:off x="3496868" y="3943122"/>
            <a:ext cx="1471669" cy="232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0"/>
            <a:endCxn id="43" idx="4"/>
          </p:cNvCxnSpPr>
          <p:nvPr/>
        </p:nvCxnSpPr>
        <p:spPr>
          <a:xfrm flipH="1" flipV="1">
            <a:off x="3496868" y="3943122"/>
            <a:ext cx="2434537" cy="2322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239050" y="5185136"/>
            <a:ext cx="121981" cy="326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417800" y="500047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316277" y="5311655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err="1" smtClean="0"/>
              <a:t>cd,ab</a:t>
            </a:r>
            <a:r>
              <a:rPr lang="en-US" dirty="0" smtClean="0"/>
              <a:t>}</a:t>
            </a:r>
          </a:p>
        </p:txBody>
      </p:sp>
      <p:sp>
        <p:nvSpPr>
          <p:cNvPr id="86" name="Oval 85"/>
          <p:cNvSpPr/>
          <p:nvPr/>
        </p:nvSpPr>
        <p:spPr>
          <a:xfrm>
            <a:off x="2060732" y="5259941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err="1" smtClean="0"/>
              <a:t>ac,bd</a:t>
            </a:r>
            <a:r>
              <a:rPr lang="en-US" dirty="0" smtClean="0"/>
              <a:t>}</a:t>
            </a:r>
          </a:p>
        </p:txBody>
      </p:sp>
      <p:sp>
        <p:nvSpPr>
          <p:cNvPr id="87" name="Oval 86"/>
          <p:cNvSpPr/>
          <p:nvPr/>
        </p:nvSpPr>
        <p:spPr>
          <a:xfrm>
            <a:off x="3527726" y="5259941"/>
            <a:ext cx="814564" cy="7913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err="1" smtClean="0"/>
              <a:t>bc,ad</a:t>
            </a:r>
            <a:r>
              <a:rPr lang="en-US" dirty="0" smtClean="0"/>
              <a:t>}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87661" y="496670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198792" y="494472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4309684" y="5129392"/>
            <a:ext cx="87277" cy="38193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6" idx="6"/>
          </p:cNvCxnSpPr>
          <p:nvPr/>
        </p:nvCxnSpPr>
        <p:spPr>
          <a:xfrm flipH="1">
            <a:off x="2875296" y="5259940"/>
            <a:ext cx="70040" cy="39568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8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4" grpId="0"/>
      <p:bldP spid="85" grpId="0" animBg="1"/>
      <p:bldP spid="86" grpId="0" animBg="1"/>
      <p:bldP spid="87" grpId="0" animBg="1"/>
      <p:bldP spid="88" grpId="0"/>
      <p:bldP spid="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8788" y="4035160"/>
            <a:ext cx="12440992" cy="1646302"/>
          </a:xfrm>
        </p:spPr>
        <p:txBody>
          <a:bodyPr>
            <a:noAutofit/>
          </a:bodyPr>
          <a:lstStyle/>
          <a:p>
            <a:pPr algn="ctr"/>
            <a:r>
              <a:rPr lang="en-US" sz="7200" b="1" u="sng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+mn-cs"/>
              </a:rPr>
              <a:t>Blind (un-informed) Search</a:t>
            </a:r>
            <a:br>
              <a:rPr lang="en-US" sz="7200" b="1" u="sng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+mn-cs"/>
              </a:rPr>
            </a:br>
            <a:r>
              <a:rPr lang="en-US" sz="7200" b="1" u="sng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+mn-cs"/>
              </a:rPr>
              <a:t/>
            </a:r>
            <a:br>
              <a:rPr lang="en-US" sz="7200" b="1" u="sng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+mn-cs"/>
              </a:rPr>
            </a:br>
            <a:r>
              <a:rPr lang="en-US" sz="7200" spc="0" dirty="0" smtClean="0">
                <a:solidFill>
                  <a:schemeClr val="tx1"/>
                </a:solidFill>
                <a:cs typeface="+mn-cs"/>
              </a:rPr>
              <a:t>VS.</a:t>
            </a:r>
            <a:br>
              <a:rPr lang="en-US" sz="7200" spc="0" dirty="0" smtClean="0">
                <a:solidFill>
                  <a:schemeClr val="tx1"/>
                </a:solidFill>
                <a:cs typeface="+mn-cs"/>
              </a:rPr>
            </a:br>
            <a:r>
              <a:rPr lang="en-US" sz="7200" b="1" u="sng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+mn-cs"/>
              </a:rPr>
              <a:t/>
            </a:r>
            <a:br>
              <a:rPr lang="en-US" sz="7200" b="1" u="sng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+mn-cs"/>
              </a:rPr>
            </a:br>
            <a:r>
              <a:rPr lang="en-US" sz="7200" b="1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Heuristic (informed) Search </a:t>
            </a:r>
            <a:endParaRPr lang="en-US" sz="72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1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היוריסטיקה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𝐻𝑒𝑢𝑟𝑖𝑠𝑡𝑖𝑐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r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previews.123rf.com/images/lucadp/lucadp1110/lucadp111000108/11098017-one-maze-with-a-cartoon-man-that-goes-out-3d-render--Stock-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6843"/>
            <a:ext cx="3464417" cy="20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98476" y="1947105"/>
                <a:ext cx="11204620" cy="4162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indent="-3429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כלל 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חשיבה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המבוסס 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על הגיון פשוט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או אינטואיציה </a:t>
                </a:r>
                <a:endParaRPr lang="en-US" sz="26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800100" indent="-3429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מציע 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דרך קלה ומהירה לקבלת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החלטות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ללא 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התעמקות ובמחיר דיוק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נמוך</a:t>
                </a:r>
                <a:endParaRPr lang="he-IL" sz="26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800100" indent="-3429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חוקרים הדגימו 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כיצד המח האנושי נוהג להשתמש בטכניקות היוריסטיות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לקבל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החלטות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במהירות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endParaRPr lang="he-IL" sz="26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6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פוקציה </a:t>
                </a:r>
                <a:r>
                  <a:rPr lang="he-IL" sz="26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היוריסטית</a:t>
                </a:r>
                <a:r>
                  <a:rPr lang="en-US" sz="26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קלט: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</a:t>
                </a:r>
                <a: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פלט: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הערכה של 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המרחק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מהמצב למטרה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𝑔𝑜𝑎𝑙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הקרובה ביותר</a:t>
                </a:r>
              </a:p>
              <a:p>
                <a:pPr marL="457200" algn="r" rtl="1">
                  <a:lnSpc>
                    <a:spcPct val="115000"/>
                  </a:lnSpc>
                </a:pPr>
                <a:endParaRPr lang="en-US" sz="2200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6" y="1947105"/>
                <a:ext cx="11204620" cy="4162678"/>
              </a:xfrm>
              <a:prstGeom prst="rect">
                <a:avLst/>
              </a:prstGeom>
              <a:blipFill rotWithShape="0">
                <a:blip r:embed="rId4"/>
                <a:stretch>
                  <a:fillRect t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4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היוריסטיקה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𝐻𝑒𝑢𝑟𝑖𝑠𝑡𝑖𝑐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r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38076" y="2034752"/>
                <a:ext cx="11204620" cy="4905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8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אדמיסיבליות (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𝐴𝑑𝑚𝑖𝑠𝑠𝑖𝑏𝑖𝑙𝑖𝑡𝑦</m:t>
                    </m:r>
                  </m:oMath>
                </a14:m>
                <a:r>
                  <a:rPr lang="he-IL" sz="28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endParaRPr lang="he-IL" sz="2800" u="sng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פונקציה היוריסיטית תקרא אדמיסיבילית אם אינה מעריכה אף פעם </a:t>
                </a:r>
                <a:r>
                  <a:rPr lang="en-US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מעל ה"מחיר" האמיתי להגעה למטרה.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en-US" sz="1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הגדרה פורמלית: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𝑠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)≤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𝑠</m:t>
                    </m:r>
                    <m:r>
                      <a:rPr lang="en-US" sz="2600" b="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en-US" sz="2600" b="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𝑔𝑜𝑎𝑙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6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כאשר: 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-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פונקציה היוריסטית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-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הינו מצב במרחב המצבים</a:t>
                </a:r>
                <a: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-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𝑔𝑜𝑎𝑙</m:t>
                        </m:r>
                      </m:e>
                    </m:d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הינו המחיר המינימלי מ-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𝑠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למטרה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𝑔𝑜𝑎𝑙</m:t>
                    </m:r>
                  </m:oMath>
                </a14:m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 הקרובה ביותר</a:t>
                </a:r>
                <a:endParaRPr lang="en-US" sz="26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endParaRPr lang="en-US" sz="2200" u="sng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76" y="2034752"/>
                <a:ext cx="11204620" cy="4905958"/>
              </a:xfrm>
              <a:prstGeom prst="rect">
                <a:avLst/>
              </a:prstGeom>
              <a:blipFill>
                <a:blip r:embed="rId3"/>
                <a:stretch>
                  <a:fillRect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62000" y="3657061"/>
            <a:ext cx="10198637" cy="2591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היוריסטיקה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𝐻𝑒𝑢𝑟𝑖𝑠𝑡𝑖𝑐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r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38076" y="2034752"/>
                <a:ext cx="11204620" cy="1943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אדמיסיבליות (</a:t>
                </a:r>
                <a14:m>
                  <m:oMath xmlns:m="http://schemas.openxmlformats.org/officeDocument/2006/math">
                    <m:r>
                      <a:rPr lang="en-US" sz="2800" i="1" u="sng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𝐴𝑑𝑚𝑖𝑠𝑠𝑖𝑏𝑖𝑙𝑖𝑡𝑦</m:t>
                    </m:r>
                  </m:oMath>
                </a14:m>
                <a:r>
                  <a:rPr lang="he-IL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r>
                  <a:rPr lang="en-US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)≤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𝑠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𝑔𝑜𝑎𝑙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en-US" sz="2800" u="sng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/>
                </a:r>
                <a:br>
                  <a:rPr lang="en-US" sz="2800" u="sng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</a:br>
                <a:r>
                  <a:rPr lang="he-IL" sz="2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	</a:t>
                </a:r>
                <a:endParaRPr lang="en-US" sz="2200" u="sng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76" y="2034752"/>
                <a:ext cx="11204620" cy="1943224"/>
              </a:xfrm>
              <a:prstGeom prst="rect">
                <a:avLst/>
              </a:prstGeom>
              <a:blipFill rotWithShape="0">
                <a:blip r:embed="rId3"/>
                <a:stretch>
                  <a:fillRect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270716" y="4122026"/>
                <a:ext cx="1014855" cy="94015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16" y="4122026"/>
                <a:ext cx="1014855" cy="9401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2832065" y="4122026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393414" y="4122026"/>
                <a:ext cx="1014855" cy="94015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14" y="4122026"/>
                <a:ext cx="1014855" cy="94015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2285571" y="4592105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3846920" y="4592105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32218" y="3694114"/>
                <a:ext cx="1000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218" y="3694114"/>
                <a:ext cx="100046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46140" y="3702912"/>
                <a:ext cx="1000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140" y="3702912"/>
                <a:ext cx="100046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48518" y="4155779"/>
                <a:ext cx="340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18" y="4155779"/>
                <a:ext cx="340158" cy="461665"/>
              </a:xfrm>
              <a:prstGeom prst="rect">
                <a:avLst/>
              </a:prstGeom>
              <a:blipFill>
                <a:blip r:embed="rId8"/>
                <a:stretch>
                  <a:fillRect l="-3571" r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24544" y="4144633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544" y="4144633"/>
                <a:ext cx="42351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33290" y="3487924"/>
            <a:ext cx="4812404" cy="220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80702" y="4122027"/>
                <a:ext cx="1014855" cy="94015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702" y="4122027"/>
                <a:ext cx="1014855" cy="94015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8242051" y="4122027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9803400" y="4122027"/>
                <a:ext cx="1014855" cy="94015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400" y="4122027"/>
                <a:ext cx="1014855" cy="94015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7695557" y="4592106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9256906" y="4592106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343276" y="3487925"/>
            <a:ext cx="4812404" cy="220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48726" y="5746659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u="sng" dirty="0">
                <a:latin typeface="Calibri" panose="020F0502020204030204" pitchFamily="34" charset="0"/>
                <a:ea typeface="Calibri" panose="020F0502020204030204" pitchFamily="34" charset="0"/>
              </a:rPr>
              <a:t>אדמיסיבלי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34010" y="5696285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u="sng" dirty="0" smtClean="0">
                <a:latin typeface="Calibri" panose="020F0502020204030204" pitchFamily="34" charset="0"/>
                <a:ea typeface="Calibri" panose="020F0502020204030204" pitchFamily="34" charset="0"/>
              </a:rPr>
              <a:t>לא אדמיסיבלי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15563" y="3683162"/>
                <a:ext cx="1000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63" y="3683162"/>
                <a:ext cx="100046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221359" y="3694114"/>
                <a:ext cx="1000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359" y="3694114"/>
                <a:ext cx="100046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746019" y="4166925"/>
                <a:ext cx="340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019" y="4166925"/>
                <a:ext cx="340158" cy="461665"/>
              </a:xfrm>
              <a:prstGeom prst="rect">
                <a:avLst/>
              </a:prstGeom>
              <a:blipFill>
                <a:blip r:embed="rId14"/>
                <a:stretch>
                  <a:fillRect l="-5455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322045" y="4155779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045" y="4155779"/>
                <a:ext cx="42351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99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2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היוריסטיקה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𝐻𝑒𝑢𝑟𝑖𝑠𝑡𝑖𝑐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r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38076" y="2034752"/>
                <a:ext cx="11204620" cy="4357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8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קונסיסטנטיות (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𝐶𝑜𝑛𝑠𝑖𝑠𝑡𝑒𝑛𝑐𝑦</m:t>
                    </m:r>
                  </m:oMath>
                </a14:m>
                <a:r>
                  <a:rPr lang="he-IL" sz="28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endParaRPr lang="he-IL" sz="2800" u="sng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פונקציה </a:t>
                </a: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היוריסיטית תקרא קונסיסטנטיות אם 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הפרש ההיוריסטיקות בין כל זוג קודקודים אינו גדול ממחיר </a:t>
                </a: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המעבר 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הצלע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 בינהם</a:t>
                </a:r>
                <a:r>
                  <a:rPr lang="he-IL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he-IL" sz="28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endParaRPr lang="en-US" sz="1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הגדרה פורמלית:</a:t>
                </a:r>
                <a: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</m:oMath>
                </a14:m>
                <a:r>
                  <a:rPr lang="he-IL" sz="2600" i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6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𝐺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6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כאשר: </a:t>
                </a:r>
                <a: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-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’</m:t>
                    </m:r>
                  </m:oMath>
                </a14:m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הינו היורש המיידי של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𝑠</m:t>
                    </m:r>
                  </m:oMath>
                </a14:m>
                <a: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-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הינו המטרה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𝑔𝑜𝑎𝑙</m:t>
                    </m:r>
                  </m:oMath>
                </a14:m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- </a:t>
                </a:r>
                <a14:m>
                  <m:oMath xmlns:m="http://schemas.openxmlformats.org/officeDocument/2006/math">
                    <m:r>
                      <a:rPr lang="he-IL" sz="2600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</m:oMath>
                </a14:m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הינו המחיר של הצלע בין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𝑠</m:t>
                    </m:r>
                  </m:oMath>
                </a14:m>
                <a:r>
                  <a:rPr lang="he-IL" sz="26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’</m:t>
                    </m:r>
                  </m:oMath>
                </a14:m>
                <a:endParaRPr lang="en-US" sz="2600" u="sng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76" y="2034752"/>
                <a:ext cx="11204620" cy="4357347"/>
              </a:xfrm>
              <a:prstGeom prst="rect">
                <a:avLst/>
              </a:prstGeom>
              <a:blipFill>
                <a:blip r:embed="rId3"/>
                <a:stretch>
                  <a:fillRect t="-420" b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62000" y="3657061"/>
            <a:ext cx="10198637" cy="2591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7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היוריסטיקה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𝐻𝑒𝑢𝑟𝑖𝑠𝑡𝑖𝑐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r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38076" y="2034752"/>
                <a:ext cx="11204620" cy="2042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8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קונסיסטנטיות (</a:t>
                </a:r>
                <a14:m>
                  <m:oMath xmlns:m="http://schemas.openxmlformats.org/officeDocument/2006/math">
                    <m:r>
                      <a:rPr lang="en-US" sz="2800" i="1" u="sng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𝐶𝑜𝑛𝑠𝑖𝑠𝑡𝑒𝑛𝑐𝑦</m:t>
                    </m:r>
                  </m:oMath>
                </a14:m>
                <a:r>
                  <a:rPr lang="he-IL" sz="28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r>
                  <a:rPr lang="en-US" sz="28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/>
                </a:r>
                <a:br>
                  <a:rPr lang="en-US" sz="28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</a:br>
                <a:r>
                  <a:rPr lang="he-IL" sz="2800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2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</m:oMath>
                </a14:m>
                <a:r>
                  <a:rPr lang="en-US" sz="2600" u="sng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/>
                </a:r>
                <a:br>
                  <a:rPr lang="en-US" sz="2600" u="sng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𝐺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</m:t>
                      </m:r>
                    </m:oMath>
                  </m:oMathPara>
                </a14:m>
                <a:r>
                  <a:rPr lang="en-US" sz="2800" u="sng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/>
                </a:r>
                <a:br>
                  <a:rPr lang="en-US" sz="2800" u="sng"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</a:br>
                <a:r>
                  <a:rPr lang="he-IL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	</a:t>
                </a:r>
                <a:endParaRPr lang="en-US" sz="2800" u="sng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76" y="2034752"/>
                <a:ext cx="11204620" cy="2042547"/>
              </a:xfrm>
              <a:prstGeom prst="rect">
                <a:avLst/>
              </a:prstGeom>
              <a:blipFill>
                <a:blip r:embed="rId3"/>
                <a:stretch>
                  <a:fillRect t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270716" y="4122026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32065" y="4122026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93414" y="4122026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>
            <a:off x="2285571" y="4592105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3846920" y="4592105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33290" y="3487924"/>
            <a:ext cx="4812404" cy="220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80702" y="4122027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8242051" y="4122027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803400" y="4122027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7695557" y="4592106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9256906" y="4592106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343276" y="3487925"/>
            <a:ext cx="4812404" cy="220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48726" y="5746659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u="sng" dirty="0" smtClean="0">
                <a:latin typeface="Calibri" panose="020F0502020204030204" pitchFamily="34" charset="0"/>
                <a:ea typeface="Calibri" panose="020F0502020204030204" pitchFamily="34" charset="0"/>
              </a:rPr>
              <a:t>קונסיסטנטי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634010" y="5696285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u="sng" dirty="0" smtClean="0">
                <a:latin typeface="Calibri" panose="020F0502020204030204" pitchFamily="34" charset="0"/>
                <a:ea typeface="Calibri" panose="020F0502020204030204" pitchFamily="34" charset="0"/>
              </a:rPr>
              <a:t>לא </a:t>
            </a:r>
            <a:r>
              <a:rPr lang="he-IL" sz="2400" u="sng" dirty="0">
                <a:latin typeface="Calibri" panose="020F0502020204030204" pitchFamily="34" charset="0"/>
                <a:ea typeface="Calibri" panose="020F0502020204030204" pitchFamily="34" charset="0"/>
              </a:rPr>
              <a:t>קונסיסטנטי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1270716" y="4122026"/>
                <a:ext cx="1014855" cy="94015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16" y="4122026"/>
                <a:ext cx="1014855" cy="9401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2832065" y="4122026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4393414" y="4122026"/>
                <a:ext cx="1014855" cy="94015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14" y="4122026"/>
                <a:ext cx="1014855" cy="94015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52" idx="6"/>
            <a:endCxn id="53" idx="2"/>
          </p:cNvCxnSpPr>
          <p:nvPr/>
        </p:nvCxnSpPr>
        <p:spPr>
          <a:xfrm>
            <a:off x="2285571" y="4592105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6"/>
            <a:endCxn id="54" idx="2"/>
          </p:cNvCxnSpPr>
          <p:nvPr/>
        </p:nvCxnSpPr>
        <p:spPr>
          <a:xfrm>
            <a:off x="3846920" y="4592105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270716" y="3696678"/>
                <a:ext cx="1000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16" y="3696678"/>
                <a:ext cx="100046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846140" y="3727171"/>
                <a:ext cx="1000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140" y="3727171"/>
                <a:ext cx="100046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348518" y="4155779"/>
                <a:ext cx="340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18" y="4155779"/>
                <a:ext cx="340158" cy="461665"/>
              </a:xfrm>
              <a:prstGeom prst="rect">
                <a:avLst/>
              </a:prstGeom>
              <a:blipFill>
                <a:blip r:embed="rId8"/>
                <a:stretch>
                  <a:fillRect l="-3571" r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07333" y="4166925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3" y="4166925"/>
                <a:ext cx="42351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933290" y="3487924"/>
            <a:ext cx="4812404" cy="220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6680702" y="4122027"/>
                <a:ext cx="1014855" cy="94015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702" y="4122027"/>
                <a:ext cx="1014855" cy="94015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/>
          <p:cNvSpPr/>
          <p:nvPr/>
        </p:nvSpPr>
        <p:spPr>
          <a:xfrm>
            <a:off x="8242051" y="4122027"/>
            <a:ext cx="1014855" cy="9401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9803400" y="4122027"/>
                <a:ext cx="1014855" cy="94015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400" y="4122027"/>
                <a:ext cx="1014855" cy="94015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stCxn id="63" idx="6"/>
            <a:endCxn id="64" idx="2"/>
          </p:cNvCxnSpPr>
          <p:nvPr/>
        </p:nvCxnSpPr>
        <p:spPr>
          <a:xfrm>
            <a:off x="9256906" y="4592106"/>
            <a:ext cx="5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343276" y="3487925"/>
            <a:ext cx="4812404" cy="220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662364" y="3696678"/>
                <a:ext cx="1000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364" y="3696678"/>
                <a:ext cx="100046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221203" y="3683908"/>
                <a:ext cx="1000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203" y="3683908"/>
                <a:ext cx="100046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019" y="4166925"/>
                <a:ext cx="340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019" y="4166925"/>
                <a:ext cx="340158" cy="461665"/>
              </a:xfrm>
              <a:prstGeom prst="rect">
                <a:avLst/>
              </a:prstGeom>
              <a:blipFill>
                <a:blip r:embed="rId14"/>
                <a:stretch>
                  <a:fillRect l="-5455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264543" y="4155779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543" y="4155779"/>
                <a:ext cx="42351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385134" y="3730095"/>
                <a:ext cx="1000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134" y="3730095"/>
                <a:ext cx="100046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747316" y="3671402"/>
                <a:ext cx="1000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316" y="3671402"/>
                <a:ext cx="100046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6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0817" y="197943"/>
            <a:ext cx="3750366" cy="21190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היוריסטיקה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𝐻𝑒𝑢𝑟𝑖𝑠𝑡𝑖𝑐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r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38076" y="2034752"/>
                <a:ext cx="11204620" cy="3985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הוכח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פונקציה קונסיסטנטית בהכרח גם אדמיסיבילית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endParaRPr lang="he-IL" sz="22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אינדוקציה: על מספר הקשתות במסלול האופטימלי של כל קודקוד למטרה</a:t>
                </a: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2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בסיס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אם המסלול האופטימלי מקודקוד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מכיל </a:t>
                </a:r>
                <a14:m>
                  <m:oMath xmlns:m="http://schemas.openxmlformats.org/officeDocument/2006/math">
                    <m:r>
                      <a:rPr lang="he-IL" sz="2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קשתות, אז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b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   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לפי הגדרה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𝐺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לכן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𝐺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ולכן אדמיסיבילי</a:t>
                </a:r>
                <a:endParaRPr lang="en-US" sz="22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2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הנחה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 נניח </a:t>
                </a:r>
                <a:r>
                  <a:rPr lang="he-IL" sz="2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כל קודקוד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sz="2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שהמסלול האופטימלי שלו מכיל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צלעות 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    מקיים: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he-IL" sz="2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ונוכיח עבור 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e-IL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2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הוכחה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נניח קודקוד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e-IL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22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שהמסלול האופטימלי שלו 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מכיל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קשתות</a:t>
                </a:r>
                <a:r>
                  <a:rPr lang="en-US" sz="2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,</a:t>
                </a:r>
                <a: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 </a:t>
                </a:r>
                <a:r>
                  <a:rPr lang="he-IL" sz="2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  המסלול מורכב מקשת לאחד השכנים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sz="22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בעל מסלול אופטימלי המכיל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22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קשתות:</a:t>
                </a:r>
                <a:r>
                  <a:rPr lang="en-US" sz="2200" i="1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200" i="1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200" i="1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e-IL" sz="22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e-IL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e-IL" sz="2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e-IL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e-IL" sz="2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e-IL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e-IL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i="1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76" y="2034752"/>
                <a:ext cx="11204620" cy="3985706"/>
              </a:xfrm>
              <a:prstGeom prst="rect">
                <a:avLst/>
              </a:prstGeom>
              <a:blipFill>
                <a:blip r:embed="rId3"/>
                <a:stretch>
                  <a:fillRect t="-153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91369" y="340644"/>
                <a:ext cx="3805524" cy="835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1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אדמיסיבליות (</a:t>
                </a:r>
                <a14:m>
                  <m:oMath xmlns:m="http://schemas.openxmlformats.org/officeDocument/2006/math">
                    <m:r>
                      <a:rPr lang="en-US" sz="2100" i="1" u="sng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𝐴𝑑𝑚𝑖𝑠𝑠𝑖𝑏𝑖𝑙𝑖𝑡𝑦</m:t>
                    </m:r>
                  </m:oMath>
                </a14:m>
                <a:r>
                  <a:rPr lang="he-IL" sz="21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r>
                  <a:rPr lang="en-US" sz="21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100" u="sng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𝑔𝑜𝑎𝑙</m:t>
                        </m:r>
                      </m:e>
                    </m:d>
                  </m:oMath>
                </a14:m>
                <a:endParaRPr lang="en-US" sz="2100" u="sng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69" y="340644"/>
                <a:ext cx="3805524" cy="835613"/>
              </a:xfrm>
              <a:prstGeom prst="rect">
                <a:avLst/>
              </a:prstGeom>
              <a:blipFill>
                <a:blip r:embed="rId4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-108489" y="1124573"/>
                <a:ext cx="4405381" cy="1225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he-IL" sz="21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קונסיסטנטיות (</a:t>
                </a:r>
                <a14:m>
                  <m:oMath xmlns:m="http://schemas.openxmlformats.org/officeDocument/2006/math">
                    <m:r>
                      <a:rPr lang="en-US" sz="2100" i="1" u="sng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𝐶𝑜𝑛𝑠𝑖𝑠𝑡𝑒𝑛𝑐𝑦</m:t>
                    </m:r>
                  </m:oMath>
                </a14:m>
                <a:r>
                  <a:rPr lang="he-IL" sz="21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r>
                  <a:rPr lang="en-US" sz="2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.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𝑐𝑜𝑠𝑡</m:t>
                      </m:r>
                    </m:oMath>
                  </m:oMathPara>
                </a14:m>
                <a:endParaRPr lang="he-IL" sz="2100" u="sng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</m:t>
                      </m:r>
                    </m:oMath>
                  </m:oMathPara>
                </a14:m>
                <a:r>
                  <a:rPr lang="en-US" sz="21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100" u="sng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endParaRPr lang="en-US" sz="2100" u="sng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489" y="1124573"/>
                <a:ext cx="4405381" cy="1225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 rot="16200000">
            <a:off x="2482959" y="3928981"/>
            <a:ext cx="154783" cy="40871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0335" y="5972531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לפי הגדרת הקונסיסטנטיות 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4956203" y="2687973"/>
            <a:ext cx="130029" cy="65443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12091" y="5971825"/>
                <a:ext cx="5076774" cy="370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𝑔𝑜𝑎𝑙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he-IL" dirty="0" smtClean="0"/>
                  <a:t>לפי הגדרת האדמיסיביליות:</a:t>
                </a:r>
                <a:r>
                  <a:rPr lang="en-US" dirty="0" smtClean="0"/>
                  <a:t> </a:t>
                </a:r>
                <a:r>
                  <a:rPr lang="he-IL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091" y="5971825"/>
                <a:ext cx="5076774" cy="370038"/>
              </a:xfrm>
              <a:prstGeom prst="rect">
                <a:avLst/>
              </a:prstGeom>
              <a:blipFill>
                <a:blip r:embed="rId6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16200000">
            <a:off x="7438403" y="3339360"/>
            <a:ext cx="164428" cy="527598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02306" y="5972531"/>
                <a:ext cx="4848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dirty="0"/>
                  <a:t> שייך למסלול </a:t>
                </a:r>
                <a:r>
                  <a:rPr lang="he-IL" dirty="0" smtClean="0"/>
                  <a:t>האופטימלי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e-IL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e-IL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 smtClean="0"/>
                  <a:t>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אחד מהשכנים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306" y="5972531"/>
                <a:ext cx="484831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58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1369" y="5547946"/>
            <a:ext cx="4036669" cy="423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12694" y="5518303"/>
            <a:ext cx="3704226" cy="423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07471" y="5597744"/>
            <a:ext cx="2559822" cy="4238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  <p:bldP spid="4" grpId="0" animBg="1"/>
      <p:bldP spid="4" grpId="1" animBg="1"/>
      <p:bldP spid="5" grpId="0"/>
      <p:bldP spid="5" grpId="1"/>
      <p:bldP spid="9" grpId="0" animBg="1"/>
      <p:bldP spid="9" grpId="1" animBg="1"/>
      <p:bldP spid="10" grpId="0"/>
      <p:bldP spid="10" grpId="1"/>
      <p:bldP spid="11" grpId="0" animBg="1"/>
      <p:bldP spid="12" grpId="0"/>
      <p:bldP spid="6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ttp://upload.wikimedia.org/wikipedia/commons/0/0f/Pancake_sort_operation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09"/>
          <a:stretch/>
        </p:blipFill>
        <p:spPr bwMode="auto">
          <a:xfrm>
            <a:off x="6965836" y="4209398"/>
            <a:ext cx="2654935" cy="108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http://upload.wikimedia.org/wikipedia/commons/0/0f/Pancake_sort_operation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20"/>
          <a:stretch/>
        </p:blipFill>
        <p:spPr bwMode="auto">
          <a:xfrm>
            <a:off x="1401389" y="4209398"/>
            <a:ext cx="2654935" cy="1111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309438" y="4754051"/>
            <a:ext cx="23344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בעיית הפנקייק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2129" y="1480400"/>
                <a:ext cx="11550918" cy="4949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- ערימ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הגודל</a:t>
                </a:r>
                <a:endParaRPr lang="he-IL" sz="31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במרית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דוגמה להפיכה 3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הפנקייקים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העליונים:</a:t>
                </a:r>
                <a:endParaRPr lang="en-US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en-US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- הגדירו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המצבים, את המצב ההתחלתי, את המצב הסופי ואת האופרטורים</a:t>
                </a:r>
                <a:endParaRPr lang="en-US" sz="3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9" y="1480400"/>
                <a:ext cx="11550918" cy="4949817"/>
              </a:xfrm>
              <a:prstGeom prst="rect">
                <a:avLst/>
              </a:prstGeom>
              <a:blipFill rotWithShape="0">
                <a:blip r:embed="rId4"/>
                <a:stretch>
                  <a:fillRect r="-1319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0" y="1919860"/>
            <a:ext cx="3333750" cy="1544489"/>
            <a:chOff x="599591" y="3429524"/>
            <a:chExt cx="2654935" cy="1022132"/>
          </a:xfrm>
        </p:grpSpPr>
        <p:pic>
          <p:nvPicPr>
            <p:cNvPr id="7" name="Picture 6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91" b="50620"/>
            <a:stretch/>
          </p:blipFill>
          <p:spPr bwMode="auto">
            <a:xfrm>
              <a:off x="599591" y="3880130"/>
              <a:ext cx="2654935" cy="571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1" b="79982"/>
            <a:stretch/>
          </p:blipFill>
          <p:spPr bwMode="auto">
            <a:xfrm>
              <a:off x="1205000" y="3429524"/>
              <a:ext cx="2013194" cy="4506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2288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099" y="1938149"/>
            <a:ext cx="11233419" cy="327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1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		</a:t>
            </a:r>
            <a:r>
              <a:rPr lang="en-US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endParaRPr lang="he-IL" sz="31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1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אופרטור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	</a:t>
            </a:r>
            <a:r>
              <a:rPr lang="en-US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endParaRPr lang="en-US" sz="31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1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התחלתי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</a:t>
            </a:r>
            <a:r>
              <a:rPr lang="en-US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endParaRPr lang="en-US" sz="31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1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סופי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endParaRPr lang="en-US" sz="3100" dirty="0">
              <a:effectLst/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9100" y="1938150"/>
                <a:ext cx="11233419" cy="3339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1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	מערך, במקום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במערך - ערך כגודל הפנקייק במקום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בערימה</a:t>
                </a: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1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אופרטור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הפיכת הסדר של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הפנקייקים העליונים (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endParaRPr lang="en-US" sz="31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1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התחלתי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בהתאם לקלט נבנה מצב התחלתי על פי הגדרת המצב</a:t>
                </a:r>
                <a:endParaRPr lang="en-US" sz="31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1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סופי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</a:t>
                </a:r>
                <a14:m>
                  <m:oMath xmlns:m="http://schemas.openxmlformats.org/officeDocument/2006/math">
                    <m:r>
                      <a:rPr lang="he-IL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 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he-IL" sz="31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(מערך ממוין)</a:t>
                </a:r>
                <a:endParaRPr lang="en-US" sz="3100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938150"/>
                <a:ext cx="11233419" cy="3339376"/>
              </a:xfrm>
              <a:prstGeom prst="rect">
                <a:avLst/>
              </a:prstGeom>
              <a:blipFill>
                <a:blip r:embed="rId2"/>
                <a:stretch>
                  <a:fillRect r="-1248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בעיית הפנקייק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114300" y="4764660"/>
            <a:ext cx="3333750" cy="1544489"/>
            <a:chOff x="599591" y="3429524"/>
            <a:chExt cx="2654935" cy="1022132"/>
          </a:xfrm>
        </p:grpSpPr>
        <p:pic>
          <p:nvPicPr>
            <p:cNvPr id="6" name="Picture 5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91" b="50620"/>
            <a:stretch/>
          </p:blipFill>
          <p:spPr bwMode="auto">
            <a:xfrm>
              <a:off x="599591" y="3880130"/>
              <a:ext cx="2654935" cy="571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1" b="79982"/>
            <a:stretch/>
          </p:blipFill>
          <p:spPr bwMode="auto">
            <a:xfrm>
              <a:off x="1205000" y="3429524"/>
              <a:ext cx="2013194" cy="4506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594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cpmponline.org/parentresource2/images/c1u4overviewgraph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542361"/>
            <a:ext cx="33528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14713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2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/>
              <a:t>Graph Representation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Heuristics</a:t>
            </a:r>
            <a:endParaRPr lang="en-US" b="1" dirty="0">
              <a:cs typeface="+mn-cs"/>
            </a:endParaRPr>
          </a:p>
        </p:txBody>
      </p:sp>
      <p:pic>
        <p:nvPicPr>
          <p:cNvPr id="5" name="Picture 4" descr="http://spaceplace.nasa.gov/review/pigeons/pigeon-cartoon-lrg.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030" y="435406"/>
            <a:ext cx="2081135" cy="238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70338" y="5046013"/>
            <a:ext cx="3333750" cy="1258070"/>
            <a:chOff x="599591" y="3429524"/>
            <a:chExt cx="2654935" cy="832582"/>
          </a:xfrm>
        </p:grpSpPr>
        <p:pic>
          <p:nvPicPr>
            <p:cNvPr id="6" name="Picture 5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92" b="59040"/>
            <a:stretch/>
          </p:blipFill>
          <p:spPr bwMode="auto">
            <a:xfrm>
              <a:off x="599591" y="3880130"/>
              <a:ext cx="2654935" cy="381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1" b="79982"/>
            <a:stretch/>
          </p:blipFill>
          <p:spPr bwMode="auto">
            <a:xfrm>
              <a:off x="1205000" y="3429524"/>
              <a:ext cx="2013194" cy="450606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2580" y="1865611"/>
                <a:ext cx="10766739" cy="4016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b="1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היוריסטיקה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היוריסטיקת ההפרשים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עבור 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כל זוג פנקייקים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שכנים (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במיקום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ו-</a:t>
                </a:r>
                <a14:m>
                  <m:oMath xmlns:m="http://schemas.openxmlformats.org/officeDocument/2006/math">
                    <m:r>
                      <a:rPr lang="en-US" sz="31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 :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אם 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הפרש הגדלים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בין 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הפנקייקים גדול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מ-1</a:t>
                </a:r>
                <a:r>
                  <a:rPr lang="en-US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הוסיפו 1 ליוריסטיקה הכללית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אם 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הפנקייק התחתון בערימה אינו הפנקייק הגדול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היותר 				הוסיפו 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1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ליוריסיטקה הכללית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0" y="1865611"/>
                <a:ext cx="10766739" cy="4016484"/>
              </a:xfrm>
              <a:prstGeom prst="rect">
                <a:avLst/>
              </a:prstGeom>
              <a:blipFill rotWithShape="0">
                <a:blip r:embed="rId3"/>
                <a:stretch>
                  <a:fillRect r="-1359" b="-3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בעיית הפנקייק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2580" y="1865610"/>
            <a:ext cx="10766739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100" b="1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היוריסטיקה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7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82580" y="1865611"/>
            <a:ext cx="10766739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100" b="1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היוריסטיקה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בעיית הפנקייק</a:t>
            </a:r>
            <a:endParaRPr lang="en-US" dirty="0"/>
          </a:p>
        </p:txBody>
      </p:sp>
      <p:pic>
        <p:nvPicPr>
          <p:cNvPr id="6" name="Picture 5" descr="http://upload.wikimedia.org/wikipedia/commons/0/0f/Pancake_sort_operation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20"/>
          <a:stretch/>
        </p:blipFill>
        <p:spPr bwMode="auto">
          <a:xfrm>
            <a:off x="3176600" y="3755684"/>
            <a:ext cx="3938183" cy="23319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187206" y="3743158"/>
          <a:ext cx="352121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ight Brace 2"/>
          <p:cNvSpPr/>
          <p:nvPr/>
        </p:nvSpPr>
        <p:spPr>
          <a:xfrm>
            <a:off x="7611750" y="3895594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611750" y="4286064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7611750" y="4671032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7611750" y="5061198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611750" y="5438838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611750" y="5816478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872063" y="387699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63" y="3876990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872063" y="4251255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63" y="425125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72063" y="466681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63" y="4666814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72063" y="505698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63" y="5056980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72063" y="544547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63" y="5445471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872063" y="578956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63" y="5789566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539327" y="3235266"/>
                <a:ext cx="1000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27" y="3235266"/>
                <a:ext cx="100046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69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ייצוג ע"י גרף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23793"/>
            <a:ext cx="10058400" cy="2341995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he-IL" sz="2200" dirty="0" smtClean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200" dirty="0" smtClean="0"/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קודקוד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מייצג מצב כלשהו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צלע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אופרטור, מייצגת מעבר ממצב למצב אחר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מצב התחלתי (1) ומצבים סופיים (לפחות 1)</a:t>
            </a:r>
            <a:endParaRPr lang="en-US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3894764"/>
            <a:ext cx="10058400" cy="23728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alibri" panose="020F0502020204030204" pitchFamily="34" charset="0"/>
              <a:buNone/>
            </a:pPr>
            <a:r>
              <a:rPr lang="he-IL" sz="2800" b="1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בהינתן בעיה כלשהי:</a:t>
            </a:r>
            <a:endParaRPr lang="en-US" sz="2800" b="1" u="sng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נגדיר קודקודים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endParaRPr lang="he-IL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נגדיר צלעות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נפתור את הבעיה באמצעות אלגוריתם חיפוש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536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ייצוג ע"י גרף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4700" y="1950850"/>
            <a:ext cx="11204620" cy="1213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200" u="sng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בעיית הסוכן הנוסע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04207" y="263284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</a:t>
            </a:r>
            <a:endParaRPr lang="en-US" b="1" u="sng" dirty="0"/>
          </a:p>
        </p:txBody>
      </p:sp>
      <p:sp>
        <p:nvSpPr>
          <p:cNvPr id="40" name="Rectangle 39"/>
          <p:cNvSpPr/>
          <p:nvPr/>
        </p:nvSpPr>
        <p:spPr>
          <a:xfrm>
            <a:off x="6761410" y="2632847"/>
            <a:ext cx="4430331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15" y="2632846"/>
            <a:ext cx="6038545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28856" y="2632847"/>
            <a:ext cx="233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Graph Representation</a:t>
            </a:r>
            <a:endParaRPr lang="en-US" b="1" u="sng" dirty="0"/>
          </a:p>
        </p:txBody>
      </p:sp>
      <p:sp>
        <p:nvSpPr>
          <p:cNvPr id="43" name="Oval 42"/>
          <p:cNvSpPr/>
          <p:nvPr/>
        </p:nvSpPr>
        <p:spPr>
          <a:xfrm>
            <a:off x="3005275" y="3017211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{}</a:t>
            </a:r>
          </a:p>
          <a:p>
            <a:pPr algn="ctr"/>
            <a:r>
              <a:rPr lang="en-US" sz="2000" dirty="0" smtClean="0"/>
              <a:t>s</a:t>
            </a:r>
          </a:p>
        </p:txBody>
      </p:sp>
      <p:sp>
        <p:nvSpPr>
          <p:cNvPr id="44" name="Oval 43"/>
          <p:cNvSpPr/>
          <p:nvPr/>
        </p:nvSpPr>
        <p:spPr>
          <a:xfrm>
            <a:off x="3005274" y="4098660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{s}</a:t>
            </a:r>
          </a:p>
          <a:p>
            <a:pPr algn="ctr"/>
            <a:r>
              <a:rPr lang="en-US" sz="2000" dirty="0" smtClean="0"/>
              <a:t>b</a:t>
            </a:r>
          </a:p>
        </p:txBody>
      </p:sp>
      <p:sp>
        <p:nvSpPr>
          <p:cNvPr id="45" name="Oval 44"/>
          <p:cNvSpPr/>
          <p:nvPr/>
        </p:nvSpPr>
        <p:spPr>
          <a:xfrm>
            <a:off x="4106144" y="4101209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{s}</a:t>
            </a:r>
          </a:p>
          <a:p>
            <a:pPr algn="ctr"/>
            <a:r>
              <a:rPr lang="en-US" sz="2000" dirty="0" smtClean="0"/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1904404" y="4095073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{s}</a:t>
            </a:r>
          </a:p>
          <a:p>
            <a:pPr algn="ctr"/>
            <a:r>
              <a:rPr lang="en-US" sz="2000" dirty="0" smtClean="0"/>
              <a:t>a</a:t>
            </a:r>
          </a:p>
        </p:txBody>
      </p:sp>
      <p:cxnSp>
        <p:nvCxnSpPr>
          <p:cNvPr id="47" name="Straight Connector 46"/>
          <p:cNvCxnSpPr>
            <a:stCxn id="46" idx="0"/>
            <a:endCxn id="43" idx="3"/>
          </p:cNvCxnSpPr>
          <p:nvPr/>
        </p:nvCxnSpPr>
        <p:spPr>
          <a:xfrm flipV="1">
            <a:off x="2395997" y="3807525"/>
            <a:ext cx="753262" cy="2875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0"/>
            <a:endCxn id="43" idx="4"/>
          </p:cNvCxnSpPr>
          <p:nvPr/>
        </p:nvCxnSpPr>
        <p:spPr>
          <a:xfrm flipV="1">
            <a:off x="3496867" y="3943122"/>
            <a:ext cx="1" cy="1555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0"/>
            <a:endCxn id="43" idx="5"/>
          </p:cNvCxnSpPr>
          <p:nvPr/>
        </p:nvCxnSpPr>
        <p:spPr>
          <a:xfrm flipH="1" flipV="1">
            <a:off x="3844476" y="3807525"/>
            <a:ext cx="753261" cy="2936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904404" y="5179215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{</a:t>
            </a:r>
            <a:r>
              <a:rPr lang="en-US" sz="2000" dirty="0" err="1" smtClean="0"/>
              <a:t>s,a</a:t>
            </a:r>
            <a:r>
              <a:rPr lang="en-US" sz="2000" dirty="0" smtClean="0"/>
              <a:t>}</a:t>
            </a:r>
          </a:p>
          <a:p>
            <a:pPr algn="ctr"/>
            <a:r>
              <a:rPr lang="en-US" sz="2000" dirty="0" smtClean="0"/>
              <a:t>c</a:t>
            </a:r>
          </a:p>
        </p:txBody>
      </p:sp>
      <p:sp>
        <p:nvSpPr>
          <p:cNvPr id="58" name="Oval 57"/>
          <p:cNvSpPr/>
          <p:nvPr/>
        </p:nvSpPr>
        <p:spPr>
          <a:xfrm>
            <a:off x="3005274" y="5181764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{</a:t>
            </a:r>
            <a:r>
              <a:rPr lang="en-US" sz="2000" dirty="0" err="1" smtClean="0"/>
              <a:t>s,a</a:t>
            </a:r>
            <a:r>
              <a:rPr lang="en-US" sz="2000" dirty="0" smtClean="0"/>
              <a:t>}</a:t>
            </a:r>
          </a:p>
          <a:p>
            <a:pPr algn="ctr"/>
            <a:r>
              <a:rPr lang="en-US" sz="2000" dirty="0" smtClean="0"/>
              <a:t>s</a:t>
            </a:r>
          </a:p>
        </p:txBody>
      </p:sp>
      <p:sp>
        <p:nvSpPr>
          <p:cNvPr id="59" name="Oval 58"/>
          <p:cNvSpPr/>
          <p:nvPr/>
        </p:nvSpPr>
        <p:spPr>
          <a:xfrm>
            <a:off x="803534" y="5175628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{</a:t>
            </a:r>
            <a:r>
              <a:rPr lang="en-US" sz="2000" dirty="0" err="1" smtClean="0"/>
              <a:t>s,a</a:t>
            </a:r>
            <a:r>
              <a:rPr lang="en-US" sz="2000" dirty="0" smtClean="0"/>
              <a:t>}</a:t>
            </a:r>
          </a:p>
          <a:p>
            <a:pPr algn="ctr"/>
            <a:r>
              <a:rPr lang="en-US" sz="2000" dirty="0" smtClean="0"/>
              <a:t>b</a:t>
            </a:r>
          </a:p>
        </p:txBody>
      </p:sp>
      <p:cxnSp>
        <p:nvCxnSpPr>
          <p:cNvPr id="60" name="Straight Connector 59"/>
          <p:cNvCxnSpPr>
            <a:stCxn id="57" idx="0"/>
          </p:cNvCxnSpPr>
          <p:nvPr/>
        </p:nvCxnSpPr>
        <p:spPr>
          <a:xfrm flipV="1">
            <a:off x="2395997" y="5023677"/>
            <a:ext cx="1" cy="1555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0"/>
            <a:endCxn id="46" idx="3"/>
          </p:cNvCxnSpPr>
          <p:nvPr/>
        </p:nvCxnSpPr>
        <p:spPr>
          <a:xfrm flipV="1">
            <a:off x="1295127" y="4885387"/>
            <a:ext cx="753261" cy="2902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0"/>
            <a:endCxn id="46" idx="5"/>
          </p:cNvCxnSpPr>
          <p:nvPr/>
        </p:nvCxnSpPr>
        <p:spPr>
          <a:xfrm flipH="1" flipV="1">
            <a:off x="2743605" y="4885387"/>
            <a:ext cx="753262" cy="2963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97986" y="5220541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/>
              <a:t>{</a:t>
            </a:r>
            <a:r>
              <a:rPr lang="en-US" sz="2000" dirty="0" err="1" smtClean="0"/>
              <a:t>s,a,b,c</a:t>
            </a:r>
            <a:r>
              <a:rPr lang="en-US" sz="2000" dirty="0" smtClean="0"/>
              <a:t>}</a:t>
            </a:r>
          </a:p>
          <a:p>
            <a:pPr algn="ctr"/>
            <a:r>
              <a:rPr lang="en-US" sz="2000" dirty="0" smtClean="0"/>
              <a:t>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960607" y="5185136"/>
            <a:ext cx="400424" cy="326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9974" y="4890609"/>
            <a:ext cx="620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goal</a:t>
            </a:r>
            <a:endParaRPr lang="en-US" sz="2000" dirty="0"/>
          </a:p>
        </p:txBody>
      </p:sp>
      <p:sp>
        <p:nvSpPr>
          <p:cNvPr id="49" name="Oval 48"/>
          <p:cNvSpPr/>
          <p:nvPr/>
        </p:nvSpPr>
        <p:spPr>
          <a:xfrm>
            <a:off x="7149117" y="4159874"/>
            <a:ext cx="708338" cy="65682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499252" y="3164708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8499252" y="5279587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9982899" y="4159874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5" name="Straight Connector 54"/>
          <p:cNvCxnSpPr>
            <a:stCxn id="49" idx="7"/>
            <a:endCxn id="51" idx="3"/>
          </p:cNvCxnSpPr>
          <p:nvPr/>
        </p:nvCxnSpPr>
        <p:spPr>
          <a:xfrm flipV="1">
            <a:off x="7753721" y="3725341"/>
            <a:ext cx="849265" cy="530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6"/>
            <a:endCxn id="54" idx="2"/>
          </p:cNvCxnSpPr>
          <p:nvPr/>
        </p:nvCxnSpPr>
        <p:spPr>
          <a:xfrm>
            <a:off x="7857455" y="4488286"/>
            <a:ext cx="21254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5"/>
            <a:endCxn id="54" idx="1"/>
          </p:cNvCxnSpPr>
          <p:nvPr/>
        </p:nvCxnSpPr>
        <p:spPr>
          <a:xfrm>
            <a:off x="9103856" y="3725341"/>
            <a:ext cx="982777" cy="530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840721" y="3821531"/>
            <a:ext cx="0" cy="1458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4" idx="3"/>
            <a:endCxn id="52" idx="7"/>
          </p:cNvCxnSpPr>
          <p:nvPr/>
        </p:nvCxnSpPr>
        <p:spPr>
          <a:xfrm flipH="1">
            <a:off x="9103856" y="4720507"/>
            <a:ext cx="982777" cy="6552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2" idx="1"/>
            <a:endCxn id="49" idx="5"/>
          </p:cNvCxnSpPr>
          <p:nvPr/>
        </p:nvCxnSpPr>
        <p:spPr>
          <a:xfrm flipH="1" flipV="1">
            <a:off x="7753721" y="4720507"/>
            <a:ext cx="849265" cy="6552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87279" y="3646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543092" y="3679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580933" y="461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884561" y="4894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252707" y="4197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595244" y="4922819"/>
            <a:ext cx="39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13683" y="364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192085" y="3655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182846" y="3837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898104" y="4918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072246" y="4911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612234" y="4930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3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57" grpId="0" animBg="1"/>
      <p:bldP spid="58" grpId="0" animBg="1"/>
      <p:bldP spid="59" grpId="0" animBg="1"/>
      <p:bldP spid="48" grpId="0" animBg="1"/>
      <p:bldP spid="10" grpId="0"/>
      <p:bldP spid="73" grpId="0"/>
      <p:bldP spid="75" grpId="0"/>
      <p:bldP spid="76" grpId="0"/>
      <p:bldP spid="77" grpId="0"/>
      <p:bldP spid="78" grpId="0"/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rtoon tank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18759" r="6740" b="24220"/>
          <a:stretch/>
        </p:blipFill>
        <p:spPr bwMode="auto">
          <a:xfrm>
            <a:off x="1384300" y="4631674"/>
            <a:ext cx="563880" cy="39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</a:t>
            </a:r>
            <a:r>
              <a:rPr lang="he-IL" dirty="0" smtClean="0"/>
              <a:t>הטנק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2129" y="1480400"/>
                <a:ext cx="11550918" cy="4980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-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4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𝑐𝑜𝑛𝑛𝑒𝑐𝑡𝑒𝑑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𝑔𝑟𝑖𝑑</m:t>
                    </m:r>
                  </m:oMath>
                </a14:m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, נקודת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התחלה וצידוד התחלתי של הטנק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מטרה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-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מציאת סדרת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פעולות (סיבוב, תנועה קדימה) שיובילו את הטנק מהמצב ההתחלתי למצב סופי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רצוי</a:t>
                </a:r>
                <a:endParaRPr lang="en-US" sz="31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ניתן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לנוע צעד אחד קדימה או להסתובב 90 מעלות</a:t>
                </a:r>
                <a:endParaRPr lang="he-IL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40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31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- הגדירו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המצבים, את המצב ההתחלתי, את המצב הסופי ואת האופרטורים</a:t>
                </a:r>
                <a:endParaRPr lang="en-US" sz="3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9" y="1480400"/>
                <a:ext cx="11550918" cy="4980851"/>
              </a:xfrm>
              <a:prstGeom prst="rect">
                <a:avLst/>
              </a:prstGeom>
              <a:blipFill rotWithShape="0">
                <a:blip r:embed="rId4"/>
                <a:stretch>
                  <a:fillRect r="-1319" b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49300" y="3632198"/>
          <a:ext cx="2438400" cy="1910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7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00" y="1938149"/>
                <a:ext cx="11881118" cy="3448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		    1) מיקום הטנק		2) צידוד הטנק</a:t>
                </a:r>
                <a:endParaRPr lang="he-IL" sz="3200" b="1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אופרטור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	    1) סע קדימה		2) צדד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32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he-IL" sz="32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90</m:t>
                        </m:r>
                      </m:e>
                      <m:sup>
                        <m:r>
                          <a:rPr lang="he-IL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°</m:t>
                        </m:r>
                      </m:sup>
                    </m:sSup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ימינה	3) צדד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3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he-IL" sz="32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90</m:t>
                        </m:r>
                      </m:e>
                      <m:sup>
                        <m:r>
                          <a:rPr lang="he-IL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°</m:t>
                        </m:r>
                      </m:sup>
                    </m:sSup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שמאלה</a:t>
                </a:r>
                <a:endParaRPr lang="he-IL" sz="3200" b="1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התחלתי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 בהתאם לקלט מיקום וצידוד התחלתיים</a:t>
                </a: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סופי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	 </a:t>
                </a:r>
                <a:r>
                  <a:rPr lang="he-IL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בהתאם לקלט מיקום וצידוד 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סופיים</a:t>
                </a:r>
                <a:endParaRPr lang="en-US" sz="32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938149"/>
                <a:ext cx="11881118" cy="3448445"/>
              </a:xfrm>
              <a:prstGeom prst="rect">
                <a:avLst/>
              </a:prstGeom>
              <a:blipFill rotWithShape="0">
                <a:blip r:embed="rId2"/>
                <a:stretch>
                  <a:fillRect r="-1334" b="-3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הטנק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" y="1938149"/>
            <a:ext cx="11881118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	 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אופרטור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 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התחלתי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 </a:t>
            </a: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סופי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  </a:t>
            </a:r>
            <a:endParaRPr lang="en-US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3993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Image result for cartoon tan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18759" r="6740" b="24220"/>
          <a:stretch/>
        </p:blipFill>
        <p:spPr bwMode="auto">
          <a:xfrm>
            <a:off x="8293156" y="4424588"/>
            <a:ext cx="563880" cy="39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ייצוג ע"י גרף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4700" y="1950850"/>
            <a:ext cx="11204620" cy="71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200" u="sng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בעיית הטנק</a:t>
            </a:r>
            <a:endParaRPr lang="en-US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61410" y="2632847"/>
            <a:ext cx="4430331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15" y="2632846"/>
            <a:ext cx="6038545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28856" y="2632847"/>
            <a:ext cx="233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Graph Representation</a:t>
            </a:r>
            <a:endParaRPr lang="en-US" b="1" u="sng" dirty="0"/>
          </a:p>
        </p:txBody>
      </p:sp>
      <p:sp>
        <p:nvSpPr>
          <p:cNvPr id="43" name="Oval 42"/>
          <p:cNvSpPr/>
          <p:nvPr/>
        </p:nvSpPr>
        <p:spPr>
          <a:xfrm>
            <a:off x="2605736" y="2964079"/>
            <a:ext cx="1562760" cy="151668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(2,3)</a:t>
            </a:r>
            <a:br>
              <a:rPr lang="en-US" sz="2400" dirty="0" smtClean="0"/>
            </a:br>
            <a:r>
              <a:rPr lang="en-US" sz="2400" dirty="0" smtClean="0"/>
              <a:t>RIGHT</a:t>
            </a:r>
          </a:p>
        </p:txBody>
      </p:sp>
      <p:cxnSp>
        <p:nvCxnSpPr>
          <p:cNvPr id="75" name="Straight Connector 74"/>
          <p:cNvCxnSpPr>
            <a:stCxn id="53" idx="7"/>
            <a:endCxn id="43" idx="4"/>
          </p:cNvCxnSpPr>
          <p:nvPr/>
        </p:nvCxnSpPr>
        <p:spPr>
          <a:xfrm flipV="1">
            <a:off x="2072297" y="4480768"/>
            <a:ext cx="1314819" cy="3899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0"/>
            <a:endCxn id="43" idx="4"/>
          </p:cNvCxnSpPr>
          <p:nvPr/>
        </p:nvCxnSpPr>
        <p:spPr>
          <a:xfrm flipV="1">
            <a:off x="3387116" y="4480768"/>
            <a:ext cx="0" cy="160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0" idx="1"/>
            <a:endCxn id="43" idx="4"/>
          </p:cNvCxnSpPr>
          <p:nvPr/>
        </p:nvCxnSpPr>
        <p:spPr>
          <a:xfrm flipH="1" flipV="1">
            <a:off x="3387116" y="4480768"/>
            <a:ext cx="1298791" cy="3893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7658156" y="3425112"/>
          <a:ext cx="2438400" cy="1910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2605736" y="4641053"/>
            <a:ext cx="1562760" cy="151668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(2,3)</a:t>
            </a:r>
            <a:br>
              <a:rPr lang="en-US" sz="2400" dirty="0" smtClean="0"/>
            </a:br>
            <a:r>
              <a:rPr lang="en-US" sz="2400" dirty="0" smtClean="0"/>
              <a:t>UP</a:t>
            </a:r>
          </a:p>
        </p:txBody>
      </p:sp>
      <p:sp>
        <p:nvSpPr>
          <p:cNvPr id="50" name="Oval 49"/>
          <p:cNvSpPr/>
          <p:nvPr/>
        </p:nvSpPr>
        <p:spPr>
          <a:xfrm>
            <a:off x="4457046" y="4648015"/>
            <a:ext cx="1562760" cy="151668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(2,3)</a:t>
            </a:r>
            <a:br>
              <a:rPr lang="en-US" sz="2400" dirty="0" smtClean="0"/>
            </a:br>
            <a:r>
              <a:rPr lang="en-US" sz="2400" dirty="0" smtClean="0"/>
              <a:t>DOWN</a:t>
            </a:r>
          </a:p>
        </p:txBody>
      </p:sp>
      <p:sp>
        <p:nvSpPr>
          <p:cNvPr id="53" name="Oval 52"/>
          <p:cNvSpPr/>
          <p:nvPr/>
        </p:nvSpPr>
        <p:spPr>
          <a:xfrm>
            <a:off x="738398" y="4648627"/>
            <a:ext cx="1562760" cy="151668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(3,3)</a:t>
            </a:r>
          </a:p>
          <a:p>
            <a:pPr algn="ctr"/>
            <a:r>
              <a:rPr lang="en-US" sz="2400" dirty="0" smtClean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69765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50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כיסוי צלעות </a:t>
            </a:r>
            <a:r>
              <a:rPr lang="he-IL" dirty="0" smtClean="0"/>
              <a:t>- </a:t>
            </a:r>
            <a:r>
              <a:rPr lang="en-US" dirty="0" smtClean="0"/>
              <a:t>Edge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2129" y="1480400"/>
                <a:ext cx="11550918" cy="460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- גרף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לא ממושקל ולא מכוון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endParaRPr lang="he-IL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מציאת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קבוצת צלעות מינימאלית המכסה את כלל הקודקודים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40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40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31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- הגדירו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המצבים, את המצב ההתחלתי, את המצב הסופי ואת האופרטורים</a:t>
                </a:r>
                <a:endParaRPr lang="en-US" sz="3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9" y="1480400"/>
                <a:ext cx="11550918" cy="4609211"/>
              </a:xfrm>
              <a:prstGeom prst="rect">
                <a:avLst/>
              </a:prstGeom>
              <a:blipFill rotWithShape="0">
                <a:blip r:embed="rId3"/>
                <a:stretch>
                  <a:fillRect r="-1319" b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3013508" y="340898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a</a:t>
            </a:r>
            <a:endParaRPr lang="en-US" sz="2500" dirty="0"/>
          </a:p>
        </p:txBody>
      </p:sp>
      <p:sp>
        <p:nvSpPr>
          <p:cNvPr id="30" name="Oval 29"/>
          <p:cNvSpPr/>
          <p:nvPr/>
        </p:nvSpPr>
        <p:spPr>
          <a:xfrm>
            <a:off x="3013508" y="4570043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b</a:t>
            </a:r>
            <a:endParaRPr lang="en-US" sz="2500" dirty="0"/>
          </a:p>
        </p:txBody>
      </p:sp>
      <p:sp>
        <p:nvSpPr>
          <p:cNvPr id="31" name="Oval 30"/>
          <p:cNvSpPr/>
          <p:nvPr/>
        </p:nvSpPr>
        <p:spPr>
          <a:xfrm>
            <a:off x="4513164" y="340898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</a:t>
            </a:r>
            <a:endParaRPr lang="en-US" sz="2500" dirty="0"/>
          </a:p>
        </p:txBody>
      </p:sp>
      <p:cxnSp>
        <p:nvCxnSpPr>
          <p:cNvPr id="32" name="Straight Connector 31"/>
          <p:cNvCxnSpPr>
            <a:stCxn id="29" idx="6"/>
            <a:endCxn id="31" idx="2"/>
          </p:cNvCxnSpPr>
          <p:nvPr/>
        </p:nvCxnSpPr>
        <p:spPr>
          <a:xfrm>
            <a:off x="3721846" y="3737398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3"/>
            <a:endCxn id="30" idx="7"/>
          </p:cNvCxnSpPr>
          <p:nvPr/>
        </p:nvCxnSpPr>
        <p:spPr>
          <a:xfrm flipH="1">
            <a:off x="3618112" y="3969619"/>
            <a:ext cx="998786" cy="6966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13164" y="4570043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d</a:t>
            </a:r>
            <a:endParaRPr lang="en-US" sz="25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721846" y="4898454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34" idx="1"/>
          </p:cNvCxnSpPr>
          <p:nvPr/>
        </p:nvCxnSpPr>
        <p:spPr>
          <a:xfrm>
            <a:off x="3618112" y="3969619"/>
            <a:ext cx="998786" cy="6966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4" idx="0"/>
          </p:cNvCxnSpPr>
          <p:nvPr/>
        </p:nvCxnSpPr>
        <p:spPr>
          <a:xfrm>
            <a:off x="4867333" y="4065809"/>
            <a:ext cx="0" cy="5042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67677" y="4065809"/>
            <a:ext cx="0" cy="5042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837023" y="3457829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a</a:t>
            </a:r>
            <a:endParaRPr lang="en-US" sz="2500" dirty="0"/>
          </a:p>
        </p:txBody>
      </p:sp>
      <p:sp>
        <p:nvSpPr>
          <p:cNvPr id="40" name="Oval 39"/>
          <p:cNvSpPr/>
          <p:nvPr/>
        </p:nvSpPr>
        <p:spPr>
          <a:xfrm>
            <a:off x="6837023" y="461888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b</a:t>
            </a:r>
            <a:endParaRPr lang="en-US" sz="2500" dirty="0"/>
          </a:p>
        </p:txBody>
      </p:sp>
      <p:sp>
        <p:nvSpPr>
          <p:cNvPr id="41" name="Oval 40"/>
          <p:cNvSpPr/>
          <p:nvPr/>
        </p:nvSpPr>
        <p:spPr>
          <a:xfrm>
            <a:off x="8336679" y="3457829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</a:t>
            </a:r>
            <a:endParaRPr lang="en-US" sz="2500" dirty="0"/>
          </a:p>
        </p:txBody>
      </p:sp>
      <p:cxnSp>
        <p:nvCxnSpPr>
          <p:cNvPr id="42" name="Straight Connector 41"/>
          <p:cNvCxnSpPr>
            <a:stCxn id="39" idx="6"/>
            <a:endCxn id="41" idx="2"/>
          </p:cNvCxnSpPr>
          <p:nvPr/>
        </p:nvCxnSpPr>
        <p:spPr>
          <a:xfrm>
            <a:off x="7545361" y="3786241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336679" y="461888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d</a:t>
            </a:r>
            <a:endParaRPr lang="en-US" sz="25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545361" y="4947297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9" grpId="0" animBg="1"/>
      <p:bldP spid="30" grpId="0" animBg="1"/>
      <p:bldP spid="31" grpId="0" animBg="1"/>
      <p:bldP spid="34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" y="1938149"/>
            <a:ext cx="11881118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	    קבוצת צלעות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אופרטור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    הוספת צלע שאינה בקבוצה לקבוצת הצלעות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התחלתי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{} (קבוצה ריקה)</a:t>
            </a: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סופי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   קבוצת צלעות כך שכל קודקוד בגרף מחובר לפחות לאחת מהן</a:t>
            </a:r>
            <a:endParaRPr lang="en-US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כיסוי צלעות - </a:t>
            </a:r>
            <a:r>
              <a:rPr lang="en-US" dirty="0"/>
              <a:t>Edge cover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8100" y="1938149"/>
            <a:ext cx="11881118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	 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אופרטור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 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התחלתי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 </a:t>
            </a: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סופי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</a:t>
            </a:r>
            <a:endParaRPr lang="en-US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608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7194</TotalTime>
  <Words>593</Words>
  <Application>Microsoft Office PowerPoint</Application>
  <PresentationFormat>Widescreen</PresentationFormat>
  <Paragraphs>241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Artificial Intelligence   </vt:lpstr>
      <vt:lpstr> Practice session 2  Graph Representation Heuristics</vt:lpstr>
      <vt:lpstr>ייצוג ע"י גרף</vt:lpstr>
      <vt:lpstr>ייצוג ע"י גרף</vt:lpstr>
      <vt:lpstr>בעיית הטנק</vt:lpstr>
      <vt:lpstr>בעיית הטנק</vt:lpstr>
      <vt:lpstr>ייצוג ע"י גרף</vt:lpstr>
      <vt:lpstr>בעיית כיסוי צלעות - Edge cover</vt:lpstr>
      <vt:lpstr>בעיית כיסוי צלעות - Edge cover</vt:lpstr>
      <vt:lpstr>ייצוג ע"י גרף</vt:lpstr>
      <vt:lpstr>Blind (un-informed) Search  VS.  Heuristic (informed) Search </vt:lpstr>
      <vt:lpstr>היוריסטיקה (Heuristic)</vt:lpstr>
      <vt:lpstr>היוריסטיקה (Heuristic)</vt:lpstr>
      <vt:lpstr>היוריסטיקה (Heuristic)</vt:lpstr>
      <vt:lpstr>היוריסטיקה (Heuristic)</vt:lpstr>
      <vt:lpstr>היוריסטיקה (Heuristic)</vt:lpstr>
      <vt:lpstr>היוריסטיקה (Heuristic)</vt:lpstr>
      <vt:lpstr>בעיית הפנקייק</vt:lpstr>
      <vt:lpstr>בעיית הפנקייק</vt:lpstr>
      <vt:lpstr>בעיית הפנקייק</vt:lpstr>
      <vt:lpstr>בעיית הפנקייק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150</cp:revision>
  <dcterms:created xsi:type="dcterms:W3CDTF">2015-10-15T14:05:25Z</dcterms:created>
  <dcterms:modified xsi:type="dcterms:W3CDTF">2018-11-07T09:46:31Z</dcterms:modified>
</cp:coreProperties>
</file>