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9"/>
  </p:notesMasterIdLst>
  <p:sldIdLst>
    <p:sldId id="256" r:id="rId2"/>
    <p:sldId id="340" r:id="rId3"/>
    <p:sldId id="325" r:id="rId4"/>
    <p:sldId id="394" r:id="rId5"/>
    <p:sldId id="345" r:id="rId6"/>
    <p:sldId id="343" r:id="rId7"/>
    <p:sldId id="344" r:id="rId8"/>
    <p:sldId id="329" r:id="rId9"/>
    <p:sldId id="395" r:id="rId10"/>
    <p:sldId id="396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51" autoAdjust="0"/>
  </p:normalViewPr>
  <p:slideViewPr>
    <p:cSldViewPr snapToGrid="0">
      <p:cViewPr varScale="1">
        <p:scale>
          <a:sx n="61" d="100"/>
          <a:sy n="61" d="100"/>
        </p:scale>
        <p:origin x="884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C3AF-A367-443E-8762-A77602D93347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E6BE6-10C9-4F96-A890-3105C538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</m:oMath>
                </a14:m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14:m>
                  <m:oMath xmlns:m="http://schemas.openxmlformats.org/officeDocument/2006/math">
                    <m:r>
                      <a:rPr lang="he-IL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𝑚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≤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– ערימ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ת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פנקייקים,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כל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פנקייק בגודל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שונה (הקטן בגודל 1 והגדול בגודל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לסדר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הערימה בסדר עולה לפי הגודל כך שהפנקייק הגדול ביותר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(שגודלו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בתחתית והקטן ביותר (שגודלו 1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יהיה עליון. </a:t>
                </a: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לצורך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סידור הערימה ניתן להשתמש במרית ולהפוך בכל פעולה את הסדר של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𝑚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(</a:t>
                </a:r>
                <a:r>
                  <a:rPr lang="he-IL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2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≤𝑚≤𝑛</a:t>
                </a:r>
                <a:r>
                  <a:rPr lang="he-IL" sz="1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) הפנקייקים </a:t>
                </a:r>
                <a:r>
                  <a:rPr lang="he-IL" sz="12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העליונים. </a:t>
                </a:r>
                <a:endParaRPr lang="he-IL" sz="12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7DEF-17D7-481A-9CF8-CB3E42155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בשוויון</a:t>
            </a:r>
            <a:r>
              <a:rPr lang="he-IL" baseline="0" dirty="0" smtClean="0"/>
              <a:t> </a:t>
            </a:r>
            <a:r>
              <a:rPr lang="en-US" baseline="0" dirty="0" smtClean="0"/>
              <a:t>f</a:t>
            </a:r>
            <a:r>
              <a:rPr lang="he-IL" baseline="0" dirty="0" smtClean="0"/>
              <a:t> מתעדף על פי </a:t>
            </a:r>
            <a:r>
              <a:rPr lang="en-US" baseline="0" dirty="0" smtClean="0"/>
              <a:t>h</a:t>
            </a:r>
            <a:r>
              <a:rPr lang="he-IL" baseline="0" dirty="0" smtClean="0"/>
              <a:t> נמוך יותר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שלושת הכדים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67" y="1737360"/>
            <a:ext cx="4799032" cy="45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2374" y="1950850"/>
                <a:ext cx="11449320" cy="3609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he-IL" sz="2200" u="sng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אלגוריתם המוצא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מסלול אופטימלי בגרף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(כאשר ההיוריסטיקה אדמיסיבילית)</a:t>
                </a:r>
                <a:endParaRPr lang="he-IL" sz="31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נעזר בתור עדיפויות על פי פונקציית העלות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endParaRPr lang="en-US" sz="36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𝒇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=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𝒈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+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𝒉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𝒙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3600" b="1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- המרחק בין קודקוד ההתחלה לקודקוד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- הערכה 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למרחק 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בין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לקודקוד הסיום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4" y="1950850"/>
                <a:ext cx="11449320" cy="3609450"/>
              </a:xfrm>
              <a:prstGeom prst="rect">
                <a:avLst/>
              </a:prstGeom>
              <a:blipFill rotWithShape="0">
                <a:blip r:embed="rId3"/>
                <a:stretch>
                  <a:fillRect l="-266" r="-1278" b="-4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936" y="3884393"/>
            <a:ext cx="253466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A*</a:t>
            </a:r>
            <a:endParaRPr lang="en-US" sz="1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2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06212" y="1848461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974759" y="299031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06213" y="29712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237667" y="299031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13385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10621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07856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1679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118914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16150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05092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023278" y="41849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799563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4499018" y="2595436"/>
            <a:ext cx="1" cy="375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7" idx="7"/>
          </p:cNvCxnSpPr>
          <p:nvPr/>
        </p:nvCxnSpPr>
        <p:spPr>
          <a:xfrm flipH="1">
            <a:off x="2645320" y="2486044"/>
            <a:ext cx="1575942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5"/>
            <a:endCxn id="9" idx="1"/>
          </p:cNvCxnSpPr>
          <p:nvPr/>
        </p:nvCxnSpPr>
        <p:spPr>
          <a:xfrm>
            <a:off x="4776773" y="2486044"/>
            <a:ext cx="1575944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4499019" y="3718250"/>
            <a:ext cx="0" cy="463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0"/>
          </p:cNvCxnSpPr>
          <p:nvPr/>
        </p:nvCxnSpPr>
        <p:spPr>
          <a:xfrm flipH="1">
            <a:off x="3526664" y="3608858"/>
            <a:ext cx="694599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13" idx="0"/>
          </p:cNvCxnSpPr>
          <p:nvPr/>
        </p:nvCxnSpPr>
        <p:spPr>
          <a:xfrm>
            <a:off x="4776774" y="3608858"/>
            <a:ext cx="694600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  <a:endCxn id="17" idx="0"/>
          </p:cNvCxnSpPr>
          <p:nvPr/>
        </p:nvCxnSpPr>
        <p:spPr>
          <a:xfrm flipH="1">
            <a:off x="6443729" y="3737288"/>
            <a:ext cx="186744" cy="44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0"/>
          </p:cNvCxnSpPr>
          <p:nvPr/>
        </p:nvCxnSpPr>
        <p:spPr>
          <a:xfrm>
            <a:off x="6908228" y="3627896"/>
            <a:ext cx="507856" cy="557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0"/>
          </p:cNvCxnSpPr>
          <p:nvPr/>
        </p:nvCxnSpPr>
        <p:spPr>
          <a:xfrm>
            <a:off x="7023278" y="3374110"/>
            <a:ext cx="1365161" cy="807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6" idx="0"/>
          </p:cNvCxnSpPr>
          <p:nvPr/>
        </p:nvCxnSpPr>
        <p:spPr>
          <a:xfrm>
            <a:off x="2367565" y="3737288"/>
            <a:ext cx="186744" cy="436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15" idx="0"/>
          </p:cNvCxnSpPr>
          <p:nvPr/>
        </p:nvCxnSpPr>
        <p:spPr>
          <a:xfrm flipH="1">
            <a:off x="1581954" y="3627896"/>
            <a:ext cx="507855" cy="549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14" idx="0"/>
          </p:cNvCxnSpPr>
          <p:nvPr/>
        </p:nvCxnSpPr>
        <p:spPr>
          <a:xfrm flipH="1">
            <a:off x="609599" y="3363801"/>
            <a:ext cx="1365160" cy="810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48560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51313" y="2654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13902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11930" y="34998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0225" y="36451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06496" y="36926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07508" y="36120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4284" y="3737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6315" y="35413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186092" y="3684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32101" y="3463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3556" y="37190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02034" y="266408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h=5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9071" y="304856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80860" y="263272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1830" y="488967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57197" y="487685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85" y="49364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7268" y="491663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165510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228151" y="4918169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4220538" y="492102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259189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02497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528654" y="538748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06850" y="176917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h=4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5841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4700" y="1950850"/>
            <a:ext cx="11204620" cy="161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he-IL" sz="2200" u="sng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06212" y="184846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974759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06213" y="2971275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237667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13385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10621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07856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1679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118914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16150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05092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023278" y="41849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799563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4499018" y="2595436"/>
            <a:ext cx="1" cy="375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7" idx="7"/>
          </p:cNvCxnSpPr>
          <p:nvPr/>
        </p:nvCxnSpPr>
        <p:spPr>
          <a:xfrm flipH="1">
            <a:off x="2645320" y="2486044"/>
            <a:ext cx="1575942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5"/>
            <a:endCxn id="9" idx="1"/>
          </p:cNvCxnSpPr>
          <p:nvPr/>
        </p:nvCxnSpPr>
        <p:spPr>
          <a:xfrm>
            <a:off x="4776773" y="2486044"/>
            <a:ext cx="1575944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4499019" y="3718250"/>
            <a:ext cx="0" cy="463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0"/>
          </p:cNvCxnSpPr>
          <p:nvPr/>
        </p:nvCxnSpPr>
        <p:spPr>
          <a:xfrm flipH="1">
            <a:off x="3526664" y="3608858"/>
            <a:ext cx="694599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13" idx="0"/>
          </p:cNvCxnSpPr>
          <p:nvPr/>
        </p:nvCxnSpPr>
        <p:spPr>
          <a:xfrm>
            <a:off x="4776774" y="3608858"/>
            <a:ext cx="694600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  <a:endCxn id="17" idx="0"/>
          </p:cNvCxnSpPr>
          <p:nvPr/>
        </p:nvCxnSpPr>
        <p:spPr>
          <a:xfrm flipH="1">
            <a:off x="6443729" y="3737288"/>
            <a:ext cx="186744" cy="44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0"/>
          </p:cNvCxnSpPr>
          <p:nvPr/>
        </p:nvCxnSpPr>
        <p:spPr>
          <a:xfrm>
            <a:off x="6908228" y="3627896"/>
            <a:ext cx="507856" cy="557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0"/>
          </p:cNvCxnSpPr>
          <p:nvPr/>
        </p:nvCxnSpPr>
        <p:spPr>
          <a:xfrm>
            <a:off x="7023278" y="3374110"/>
            <a:ext cx="1365161" cy="807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6" idx="0"/>
          </p:cNvCxnSpPr>
          <p:nvPr/>
        </p:nvCxnSpPr>
        <p:spPr>
          <a:xfrm>
            <a:off x="2367565" y="3737288"/>
            <a:ext cx="186744" cy="436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15" idx="0"/>
          </p:cNvCxnSpPr>
          <p:nvPr/>
        </p:nvCxnSpPr>
        <p:spPr>
          <a:xfrm flipH="1">
            <a:off x="1581954" y="3627896"/>
            <a:ext cx="507855" cy="549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14" idx="0"/>
          </p:cNvCxnSpPr>
          <p:nvPr/>
        </p:nvCxnSpPr>
        <p:spPr>
          <a:xfrm flipH="1">
            <a:off x="609599" y="3363801"/>
            <a:ext cx="1365160" cy="810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48560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51313" y="2654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13902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11930" y="34998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0225" y="36451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06496" y="36926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07508" y="36120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4284" y="3737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6315" y="35413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186092" y="3684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32101" y="3463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3556" y="37190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02034" y="266408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h=5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9071" y="304856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80860" y="263272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1830" y="488967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57197" y="487685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85" y="49364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7268" y="491663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165510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228151" y="4918169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4220538" y="492102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259189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02497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528654" y="538748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06850" y="176917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h=4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7108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06212" y="184846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974759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06213" y="29712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237667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133858" y="417769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106213" y="4181334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078568" y="417769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1679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118914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16150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05092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023278" y="41849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799563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4499018" y="2595436"/>
            <a:ext cx="1" cy="375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7" idx="7"/>
          </p:cNvCxnSpPr>
          <p:nvPr/>
        </p:nvCxnSpPr>
        <p:spPr>
          <a:xfrm flipH="1">
            <a:off x="2645320" y="2486044"/>
            <a:ext cx="1575942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5"/>
            <a:endCxn id="9" idx="1"/>
          </p:cNvCxnSpPr>
          <p:nvPr/>
        </p:nvCxnSpPr>
        <p:spPr>
          <a:xfrm>
            <a:off x="4776773" y="2486044"/>
            <a:ext cx="1575944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4499019" y="3718250"/>
            <a:ext cx="0" cy="463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0"/>
          </p:cNvCxnSpPr>
          <p:nvPr/>
        </p:nvCxnSpPr>
        <p:spPr>
          <a:xfrm flipH="1">
            <a:off x="3526664" y="3608858"/>
            <a:ext cx="694599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13" idx="0"/>
          </p:cNvCxnSpPr>
          <p:nvPr/>
        </p:nvCxnSpPr>
        <p:spPr>
          <a:xfrm>
            <a:off x="4776774" y="3608858"/>
            <a:ext cx="694600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  <a:endCxn id="17" idx="0"/>
          </p:cNvCxnSpPr>
          <p:nvPr/>
        </p:nvCxnSpPr>
        <p:spPr>
          <a:xfrm flipH="1">
            <a:off x="6443729" y="3737288"/>
            <a:ext cx="186744" cy="44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0"/>
          </p:cNvCxnSpPr>
          <p:nvPr/>
        </p:nvCxnSpPr>
        <p:spPr>
          <a:xfrm>
            <a:off x="6908228" y="3627896"/>
            <a:ext cx="507856" cy="557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0"/>
          </p:cNvCxnSpPr>
          <p:nvPr/>
        </p:nvCxnSpPr>
        <p:spPr>
          <a:xfrm>
            <a:off x="7023278" y="3374110"/>
            <a:ext cx="1365161" cy="807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6" idx="0"/>
          </p:cNvCxnSpPr>
          <p:nvPr/>
        </p:nvCxnSpPr>
        <p:spPr>
          <a:xfrm>
            <a:off x="2367565" y="3737288"/>
            <a:ext cx="186744" cy="436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15" idx="0"/>
          </p:cNvCxnSpPr>
          <p:nvPr/>
        </p:nvCxnSpPr>
        <p:spPr>
          <a:xfrm flipH="1">
            <a:off x="1581954" y="3627896"/>
            <a:ext cx="507855" cy="549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14" idx="0"/>
          </p:cNvCxnSpPr>
          <p:nvPr/>
        </p:nvCxnSpPr>
        <p:spPr>
          <a:xfrm flipH="1">
            <a:off x="609599" y="3363801"/>
            <a:ext cx="1365160" cy="810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48560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51313" y="2654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13902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11930" y="34998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0225" y="36451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06496" y="36926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07508" y="36120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4284" y="3737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6315" y="35413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186092" y="3684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32101" y="3463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3556" y="37190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02034" y="266408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h=5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9071" y="304856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80860" y="263272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1830" y="488967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57197" y="487685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85" y="49364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7268" y="491663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165510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228151" y="4918169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4220538" y="492102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259189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02497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528654" y="538748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06850" y="176917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h=4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1951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06212" y="184846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974759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06213" y="29712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237667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133858" y="417769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10621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078568" y="417769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1679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118914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16150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05092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023278" y="41849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799563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4499018" y="2595436"/>
            <a:ext cx="1" cy="375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7" idx="7"/>
          </p:cNvCxnSpPr>
          <p:nvPr/>
        </p:nvCxnSpPr>
        <p:spPr>
          <a:xfrm flipH="1">
            <a:off x="2645320" y="2486044"/>
            <a:ext cx="1575942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5"/>
            <a:endCxn id="9" idx="1"/>
          </p:cNvCxnSpPr>
          <p:nvPr/>
        </p:nvCxnSpPr>
        <p:spPr>
          <a:xfrm>
            <a:off x="4776773" y="2486044"/>
            <a:ext cx="1575944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4499019" y="3718250"/>
            <a:ext cx="0" cy="463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0"/>
          </p:cNvCxnSpPr>
          <p:nvPr/>
        </p:nvCxnSpPr>
        <p:spPr>
          <a:xfrm flipH="1">
            <a:off x="3526664" y="3608858"/>
            <a:ext cx="694599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13" idx="0"/>
          </p:cNvCxnSpPr>
          <p:nvPr/>
        </p:nvCxnSpPr>
        <p:spPr>
          <a:xfrm>
            <a:off x="4776774" y="3608858"/>
            <a:ext cx="694600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  <a:endCxn id="17" idx="0"/>
          </p:cNvCxnSpPr>
          <p:nvPr/>
        </p:nvCxnSpPr>
        <p:spPr>
          <a:xfrm flipH="1">
            <a:off x="6443729" y="3737288"/>
            <a:ext cx="186744" cy="44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0"/>
          </p:cNvCxnSpPr>
          <p:nvPr/>
        </p:nvCxnSpPr>
        <p:spPr>
          <a:xfrm>
            <a:off x="6908228" y="3627896"/>
            <a:ext cx="507856" cy="557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0"/>
          </p:cNvCxnSpPr>
          <p:nvPr/>
        </p:nvCxnSpPr>
        <p:spPr>
          <a:xfrm>
            <a:off x="7023278" y="3374110"/>
            <a:ext cx="1365161" cy="807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6" idx="0"/>
          </p:cNvCxnSpPr>
          <p:nvPr/>
        </p:nvCxnSpPr>
        <p:spPr>
          <a:xfrm>
            <a:off x="2367565" y="3737288"/>
            <a:ext cx="186744" cy="436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15" idx="0"/>
          </p:cNvCxnSpPr>
          <p:nvPr/>
        </p:nvCxnSpPr>
        <p:spPr>
          <a:xfrm flipH="1">
            <a:off x="1581954" y="3627896"/>
            <a:ext cx="507855" cy="549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14" idx="0"/>
          </p:cNvCxnSpPr>
          <p:nvPr/>
        </p:nvCxnSpPr>
        <p:spPr>
          <a:xfrm flipH="1">
            <a:off x="609599" y="3363801"/>
            <a:ext cx="1365160" cy="810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48560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51313" y="2654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13902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11930" y="34998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0225" y="36451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06496" y="36926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07508" y="36120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4284" y="3737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6315" y="35413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186092" y="3684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32101" y="3463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3556" y="37190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02034" y="266408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h=5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9071" y="304856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80860" y="263272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1830" y="488967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57197" y="487685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85" y="49364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7268" y="491663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165510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228151" y="4918169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4220538" y="492102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259189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02497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528654" y="538748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06850" y="176917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h=4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9680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06212" y="184846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974759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06213" y="29712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237667" y="299031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13385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10621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078568" y="417769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1679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118914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16150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050923" y="4181334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023278" y="4184975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7995633" y="4181334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4499018" y="2595436"/>
            <a:ext cx="1" cy="375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7" idx="7"/>
          </p:cNvCxnSpPr>
          <p:nvPr/>
        </p:nvCxnSpPr>
        <p:spPr>
          <a:xfrm flipH="1">
            <a:off x="2645320" y="2486044"/>
            <a:ext cx="1575942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5"/>
            <a:endCxn id="9" idx="1"/>
          </p:cNvCxnSpPr>
          <p:nvPr/>
        </p:nvCxnSpPr>
        <p:spPr>
          <a:xfrm>
            <a:off x="4776773" y="2486044"/>
            <a:ext cx="1575944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4499019" y="3718250"/>
            <a:ext cx="0" cy="463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0"/>
          </p:cNvCxnSpPr>
          <p:nvPr/>
        </p:nvCxnSpPr>
        <p:spPr>
          <a:xfrm flipH="1">
            <a:off x="3526664" y="3608858"/>
            <a:ext cx="694599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13" idx="0"/>
          </p:cNvCxnSpPr>
          <p:nvPr/>
        </p:nvCxnSpPr>
        <p:spPr>
          <a:xfrm>
            <a:off x="4776774" y="3608858"/>
            <a:ext cx="694600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  <a:endCxn id="17" idx="0"/>
          </p:cNvCxnSpPr>
          <p:nvPr/>
        </p:nvCxnSpPr>
        <p:spPr>
          <a:xfrm flipH="1">
            <a:off x="6443729" y="3737288"/>
            <a:ext cx="186744" cy="44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0"/>
          </p:cNvCxnSpPr>
          <p:nvPr/>
        </p:nvCxnSpPr>
        <p:spPr>
          <a:xfrm>
            <a:off x="6908228" y="3627896"/>
            <a:ext cx="507856" cy="557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0"/>
          </p:cNvCxnSpPr>
          <p:nvPr/>
        </p:nvCxnSpPr>
        <p:spPr>
          <a:xfrm>
            <a:off x="7023278" y="3374110"/>
            <a:ext cx="1365161" cy="807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6" idx="0"/>
          </p:cNvCxnSpPr>
          <p:nvPr/>
        </p:nvCxnSpPr>
        <p:spPr>
          <a:xfrm>
            <a:off x="2367565" y="3737288"/>
            <a:ext cx="186744" cy="436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15" idx="0"/>
          </p:cNvCxnSpPr>
          <p:nvPr/>
        </p:nvCxnSpPr>
        <p:spPr>
          <a:xfrm flipH="1">
            <a:off x="1581954" y="3627896"/>
            <a:ext cx="507855" cy="549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14" idx="0"/>
          </p:cNvCxnSpPr>
          <p:nvPr/>
        </p:nvCxnSpPr>
        <p:spPr>
          <a:xfrm flipH="1">
            <a:off x="609599" y="3363801"/>
            <a:ext cx="1365160" cy="810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48560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51313" y="2654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13902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11930" y="34998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0225" y="36451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06496" y="36926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07508" y="36120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4284" y="3737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6315" y="35413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186092" y="3684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32101" y="3463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3556" y="37190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02034" y="266408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h=5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9071" y="304856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80860" y="263272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1830" y="488967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57197" y="487685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85" y="49364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7268" y="491663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165510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228151" y="4918169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4220538" y="492102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259189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02497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528654" y="538748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06850" y="176917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h=4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3762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3" y="1957478"/>
            <a:ext cx="11204620" cy="70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106212" y="1848461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974759" y="299031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06213" y="2971275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237667" y="299031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13385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10621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078568" y="4177693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21679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1189148" y="4177693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161503" y="4174052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050923" y="4181334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023278" y="4184975"/>
            <a:ext cx="785611" cy="7469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7995633" y="4181334"/>
            <a:ext cx="785611" cy="746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3" idx="4"/>
            <a:endCxn id="8" idx="0"/>
          </p:cNvCxnSpPr>
          <p:nvPr/>
        </p:nvCxnSpPr>
        <p:spPr>
          <a:xfrm>
            <a:off x="4499018" y="2595436"/>
            <a:ext cx="1" cy="375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7" idx="7"/>
          </p:cNvCxnSpPr>
          <p:nvPr/>
        </p:nvCxnSpPr>
        <p:spPr>
          <a:xfrm flipH="1">
            <a:off x="2645320" y="2486044"/>
            <a:ext cx="1575942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5"/>
            <a:endCxn id="9" idx="1"/>
          </p:cNvCxnSpPr>
          <p:nvPr/>
        </p:nvCxnSpPr>
        <p:spPr>
          <a:xfrm>
            <a:off x="4776773" y="2486044"/>
            <a:ext cx="1575944" cy="613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4499019" y="3718250"/>
            <a:ext cx="0" cy="463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0" idx="0"/>
          </p:cNvCxnSpPr>
          <p:nvPr/>
        </p:nvCxnSpPr>
        <p:spPr>
          <a:xfrm flipH="1">
            <a:off x="3526664" y="3608858"/>
            <a:ext cx="694599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5"/>
            <a:endCxn id="13" idx="0"/>
          </p:cNvCxnSpPr>
          <p:nvPr/>
        </p:nvCxnSpPr>
        <p:spPr>
          <a:xfrm>
            <a:off x="4776774" y="3608858"/>
            <a:ext cx="694600" cy="56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  <a:endCxn id="17" idx="0"/>
          </p:cNvCxnSpPr>
          <p:nvPr/>
        </p:nvCxnSpPr>
        <p:spPr>
          <a:xfrm flipH="1">
            <a:off x="6443729" y="3737288"/>
            <a:ext cx="186744" cy="44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8" idx="0"/>
          </p:cNvCxnSpPr>
          <p:nvPr/>
        </p:nvCxnSpPr>
        <p:spPr>
          <a:xfrm>
            <a:off x="6908228" y="3627896"/>
            <a:ext cx="507856" cy="557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9" idx="0"/>
          </p:cNvCxnSpPr>
          <p:nvPr/>
        </p:nvCxnSpPr>
        <p:spPr>
          <a:xfrm>
            <a:off x="7023278" y="3374110"/>
            <a:ext cx="1365161" cy="807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4"/>
            <a:endCxn id="16" idx="0"/>
          </p:cNvCxnSpPr>
          <p:nvPr/>
        </p:nvCxnSpPr>
        <p:spPr>
          <a:xfrm>
            <a:off x="2367565" y="3737288"/>
            <a:ext cx="186744" cy="436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" idx="3"/>
            <a:endCxn id="15" idx="0"/>
          </p:cNvCxnSpPr>
          <p:nvPr/>
        </p:nvCxnSpPr>
        <p:spPr>
          <a:xfrm flipH="1">
            <a:off x="1581954" y="3627896"/>
            <a:ext cx="507855" cy="549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2"/>
            <a:endCxn id="14" idx="0"/>
          </p:cNvCxnSpPr>
          <p:nvPr/>
        </p:nvCxnSpPr>
        <p:spPr>
          <a:xfrm flipH="1">
            <a:off x="609599" y="3363801"/>
            <a:ext cx="1365160" cy="810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48560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51313" y="2654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13902" y="2357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11930" y="34998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0225" y="36451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06496" y="36926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07508" y="36120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44284" y="3737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6315" y="35413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186092" y="3684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32101" y="3463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3556" y="37190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2102034" y="266408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h=5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9071" y="304856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80860" y="263272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1830" y="4889673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257197" y="487685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8153485" y="49364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147268" y="4916634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6165510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228151" y="4918169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4220538" y="492102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h=1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259189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h=3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02497" y="493195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h=2</a:t>
            </a:r>
            <a:endParaRPr lang="en-US" sz="2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772534" y="53859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528654" y="538748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06850" y="176917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h=4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9365989" y="2181346"/>
            <a:ext cx="18854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sz="3200" u="sng" dirty="0" smtClean="0"/>
              <a:t>מסלול</a:t>
            </a:r>
            <a:r>
              <a:rPr lang="he-IL" sz="3200" dirty="0" smtClean="0"/>
              <a:t>: </a:t>
            </a:r>
            <a:br>
              <a:rPr lang="he-IL" sz="3200" dirty="0" smtClean="0"/>
            </a:br>
            <a:r>
              <a:rPr lang="en-US" sz="3200" dirty="0" smtClean="0"/>
              <a:t>S -&gt; C -&gt; G</a:t>
            </a:r>
          </a:p>
          <a:p>
            <a:pPr algn="r"/>
            <a:r>
              <a:rPr lang="he-IL" sz="3200" u="sng" dirty="0" smtClean="0"/>
              <a:t>משקל</a:t>
            </a:r>
            <a:r>
              <a:rPr lang="he-IL" sz="3200" dirty="0" smtClean="0"/>
              <a:t>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he-IL" sz="3200" dirty="0" smtClean="0"/>
              <a:t>5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0420" y="5737986"/>
            <a:ext cx="320465" cy="1128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u="sng" dirty="0"/>
              <a:t>f</a:t>
            </a:r>
            <a:endParaRPr lang="en-US" u="sng" dirty="0" smtClean="0"/>
          </a:p>
          <a:p>
            <a:pPr algn="ctr">
              <a:spcAft>
                <a:spcPts val="800"/>
              </a:spcAft>
            </a:pPr>
            <a:r>
              <a:rPr lang="en-US" u="sng" dirty="0" smtClean="0"/>
              <a:t>g</a:t>
            </a:r>
          </a:p>
          <a:p>
            <a:pPr algn="ctr">
              <a:spcAft>
                <a:spcPts val="800"/>
              </a:spcAft>
            </a:pPr>
            <a:r>
              <a:rPr lang="en-US" u="sng" dirty="0"/>
              <a:t>h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1584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3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>Heuristics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3" name="Picture 2" descr="http://spaceplace.nasa.gov/review/pigeons/pigeon-cartoon-lrg.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30" y="435406"/>
            <a:ext cx="2081135" cy="238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338" y="5046013"/>
            <a:ext cx="3333750" cy="1258070"/>
            <a:chOff x="599591" y="3429524"/>
            <a:chExt cx="2654935" cy="832582"/>
          </a:xfrm>
        </p:grpSpPr>
        <p:pic>
          <p:nvPicPr>
            <p:cNvPr id="6" name="Picture 5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59040"/>
            <a:stretch/>
          </p:blipFill>
          <p:spPr bwMode="auto">
            <a:xfrm>
              <a:off x="599591" y="3880130"/>
              <a:ext cx="2654935" cy="38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http://upload.wikimedia.org/wikipedia/commons/0/0f/Pancake_sort_operation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1" b="79982"/>
            <a:stretch/>
          </p:blipFill>
          <p:spPr bwMode="auto">
            <a:xfrm>
              <a:off x="1205000" y="3429524"/>
              <a:ext cx="2013194" cy="450606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2580" y="1865611"/>
                <a:ext cx="10766739" cy="401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b="1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היוריסטיקת ההפרשים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עבור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כל זוג פנקייקים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שכנים (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במיקום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ו-</a:t>
                </a:r>
                <a14:m>
                  <m:oMath xmlns:m="http://schemas.openxmlformats.org/officeDocument/2006/math"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31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) :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אם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הפרש הגדלים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בין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הפנקייקים גדול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מ-1</a:t>
                </a:r>
                <a: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הוסיפו 1 ליוריסטיקה הכללית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		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אם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הפנקייק התחתון בערימה אינו הפנקייק הגדול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היותר 				הוסיפו </a:t>
                </a:r>
                <a:r>
                  <a:rPr lang="he-IL" sz="31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1 </a:t>
                </a:r>
                <a:r>
                  <a:rPr lang="he-IL" sz="31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ליוריסיטקה הכללית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0" y="1865611"/>
                <a:ext cx="10766739" cy="4016484"/>
              </a:xfrm>
              <a:prstGeom prst="rect">
                <a:avLst/>
              </a:prstGeom>
              <a:blipFill rotWithShape="0">
                <a:blip r:embed="rId3"/>
                <a:stretch>
                  <a:fillRect r="-1359" b="-3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580" y="1865610"/>
            <a:ext cx="10766739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100" b="1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82580" y="1865611"/>
            <a:ext cx="10766739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3100" b="1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1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  <p:pic>
        <p:nvPicPr>
          <p:cNvPr id="6" name="Picture 5" descr="http://upload.wikimedia.org/wikipedia/commons/0/0f/Pancake_sort_operat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0"/>
          <a:stretch/>
        </p:blipFill>
        <p:spPr bwMode="auto">
          <a:xfrm>
            <a:off x="3176600" y="3755684"/>
            <a:ext cx="3938183" cy="23319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187206" y="3743158"/>
          <a:ext cx="35212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70"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>
            <a:off x="7611750" y="3895594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611750" y="4286064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7611750" y="4671032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7611750" y="506119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611750" y="543883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611750" y="5816478"/>
            <a:ext cx="187890" cy="350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72063" y="38769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387699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872063" y="425125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425125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72063" y="466681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466681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72063" y="505698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5056980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72063" y="544547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5445471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72063" y="578956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63" y="5789566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39327" y="3235266"/>
                <a:ext cx="1000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27" y="3235266"/>
                <a:ext cx="100046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3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8535" y="1388142"/>
                <a:ext cx="12367842" cy="5543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endParaRPr lang="he-IL" sz="28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457200" algn="r" rtl="1">
                  <a:lnSpc>
                    <a:spcPct val="115000"/>
                  </a:lnSpc>
                </a:pPr>
                <a:r>
                  <a:rPr lang="he-IL" sz="28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 הוכחת אדמיסיביליות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</a:t>
                </a: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נניח בשלילה שקיים פתרון ממצב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בעל מספר צעדים קטן מההיוריסטיקה.</a:t>
                </a:r>
                <a:endParaRPr lang="he-IL" sz="28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עבור המצב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𝑣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 כמות הפנקייקים השכנים שהפרשם גדול מ-</a:t>
                </a:r>
                <a14:m>
                  <m:oMath xmlns:m="http://schemas.openxmlformats.org/officeDocument/2006/math">
                    <m:r>
                      <a:rPr lang="he-IL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הוא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ומספר הצעדים לפתרון הוא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כך ש-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  <a:endParaRPr lang="he-IL" sz="28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בצעד יחיד ניתן לשנות שכנות של </a:t>
                </a:r>
                <a14:m>
                  <m:oMath xmlns:m="http://schemas.openxmlformats.org/officeDocument/2006/math">
                    <m:r>
                      <a:rPr lang="he-IL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פנקייקים בלבד ולכן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קטן ב-</a:t>
                </a:r>
                <a14:m>
                  <m:oMath xmlns:m="http://schemas.openxmlformats.org/officeDocument/2006/math">
                    <m:r>
                      <a:rPr lang="he-IL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לכל היותר.</a:t>
                </a:r>
                <a:endParaRPr lang="he-IL" sz="28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צעדים ניתן להגיע ל-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שאינו קטן מ-</a:t>
                </a: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endParaRPr lang="he-IL" sz="28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&gt;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לפי ההנחה ש- 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.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&lt;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</m:oMath>
                </a14:m>
                <a:endParaRPr lang="he-IL" sz="2800" dirty="0" smtClean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914400" indent="-457200" algn="r" rtl="1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לפי 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ההיוריסטיקה, במצב המטרה אין הפרשים בין השכנים ולכן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</a:t>
                </a:r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סתירה לכך שלאחר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צעדים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&gt;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28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ולכן אדמיסיבילית</a:t>
                </a:r>
                <a: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en-US" sz="2800" dirty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35" y="1388142"/>
                <a:ext cx="12367842" cy="5543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בעיית הפנקייק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</a:t>
            </a:r>
            <a:r>
              <a:rPr lang="he-IL" dirty="0" smtClean="0"/>
              <a:t>- </a:t>
            </a:r>
            <a:r>
              <a:rPr lang="en-US" dirty="0" smtClean="0"/>
              <a:t>Edge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1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נתון - גרף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לא ממושקל ולא מכוון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𝐺</m:t>
                    </m:r>
                  </m:oMath>
                </a14:m>
                <a:endParaRPr lang="he-IL" sz="31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342900" indent="-342900" algn="r" rtl="1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המטרה - מציאת </a:t>
                </a:r>
                <a:r>
                  <a:rPr lang="he-IL" sz="32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קבוצת צלעות מינימאלית המכסה את כלל הקודקודים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 smtClean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40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he-IL" sz="3100" dirty="0">
                  <a:latin typeface="Arial" panose="020B0604020202020204" pitchFamily="34" charset="0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100" dirty="0" smtClean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- הגדירו </a:t>
                </a:r>
                <a:r>
                  <a:rPr lang="he-IL" sz="3100" dirty="0">
                    <a:latin typeface="Arial" panose="020B0604020202020204" pitchFamily="34" charset="0"/>
                    <a:ea typeface="Calibri" panose="020F0502020204030204" pitchFamily="34" charset="0"/>
                    <a:cs typeface="Narkisim" panose="020E0502050101010101" pitchFamily="34" charset="-79"/>
                  </a:rPr>
                  <a:t>את המצבים, את המצב ההתחלתי, את המצב הסופי ואת האופרטורים</a:t>
                </a:r>
                <a:endParaRPr lang="en-US" sz="3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9" y="1480400"/>
                <a:ext cx="11550918" cy="4609211"/>
              </a:xfrm>
              <a:prstGeom prst="rect">
                <a:avLst/>
              </a:prstGeom>
              <a:blipFill rotWithShape="0">
                <a:blip r:embed="rId3"/>
                <a:stretch>
                  <a:fillRect r="-1319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3013508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30" name="Oval 29"/>
          <p:cNvSpPr/>
          <p:nvPr/>
        </p:nvSpPr>
        <p:spPr>
          <a:xfrm>
            <a:off x="3013508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31" name="Oval 30"/>
          <p:cNvSpPr/>
          <p:nvPr/>
        </p:nvSpPr>
        <p:spPr>
          <a:xfrm>
            <a:off x="4513164" y="34089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32" name="Straight Connector 31"/>
          <p:cNvCxnSpPr>
            <a:stCxn id="29" idx="6"/>
            <a:endCxn id="31" idx="2"/>
          </p:cNvCxnSpPr>
          <p:nvPr/>
        </p:nvCxnSpPr>
        <p:spPr>
          <a:xfrm>
            <a:off x="3721846" y="3737398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3"/>
            <a:endCxn id="30" idx="7"/>
          </p:cNvCxnSpPr>
          <p:nvPr/>
        </p:nvCxnSpPr>
        <p:spPr>
          <a:xfrm flipH="1"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13164" y="4570043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721846" y="4898454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4" idx="1"/>
          </p:cNvCxnSpPr>
          <p:nvPr/>
        </p:nvCxnSpPr>
        <p:spPr>
          <a:xfrm>
            <a:off x="3618112" y="3969619"/>
            <a:ext cx="998786" cy="696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4" idx="0"/>
          </p:cNvCxnSpPr>
          <p:nvPr/>
        </p:nvCxnSpPr>
        <p:spPr>
          <a:xfrm>
            <a:off x="4867333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7677" y="4065809"/>
            <a:ext cx="0" cy="504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837023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a</a:t>
            </a:r>
            <a:endParaRPr lang="en-US" sz="2500" dirty="0"/>
          </a:p>
        </p:txBody>
      </p:sp>
      <p:sp>
        <p:nvSpPr>
          <p:cNvPr id="40" name="Oval 39"/>
          <p:cNvSpPr/>
          <p:nvPr/>
        </p:nvSpPr>
        <p:spPr>
          <a:xfrm>
            <a:off x="6837023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b</a:t>
            </a:r>
            <a:endParaRPr lang="en-US" sz="2500" dirty="0"/>
          </a:p>
        </p:txBody>
      </p:sp>
      <p:sp>
        <p:nvSpPr>
          <p:cNvPr id="41" name="Oval 40"/>
          <p:cNvSpPr/>
          <p:nvPr/>
        </p:nvSpPr>
        <p:spPr>
          <a:xfrm>
            <a:off x="8336679" y="3457829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</a:t>
            </a:r>
            <a:endParaRPr lang="en-US" sz="2500" dirty="0"/>
          </a:p>
        </p:txBody>
      </p:sp>
      <p:cxnSp>
        <p:nvCxnSpPr>
          <p:cNvPr id="42" name="Straight Connector 41"/>
          <p:cNvCxnSpPr>
            <a:stCxn id="39" idx="6"/>
            <a:endCxn id="41" idx="2"/>
          </p:cNvCxnSpPr>
          <p:nvPr/>
        </p:nvCxnSpPr>
        <p:spPr>
          <a:xfrm>
            <a:off x="7545361" y="3786241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336679" y="4618886"/>
            <a:ext cx="708338" cy="65682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d</a:t>
            </a:r>
            <a:endParaRPr lang="en-US" sz="25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545361" y="4947297"/>
            <a:ext cx="7913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9" grpId="0" uiExpand="1" animBg="1"/>
      <p:bldP spid="30" grpId="0" uiExpand="1" animBg="1"/>
      <p:bldP spid="31" grpId="0" uiExpand="1" animBg="1"/>
      <p:bldP spid="34" grpId="0" uiExpand="1" animBg="1"/>
      <p:bldP spid="39" grpId="0" uiExpand="1" animBg="1"/>
      <p:bldP spid="40" grpId="0" uiExpand="1" animBg="1"/>
      <p:bldP spid="41" grpId="0" uiExpand="1" animBg="1"/>
      <p:bldP spid="43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   קבוצת 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 הוספת צלע שאינה בקבוצה לקבוצת הצלעות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{} (קבוצה ריקה)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  קבוצת צלעות כך שכל קודקוד בגרף מחובר לפחות לאחת מהן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כיסוי צלעות - </a:t>
            </a:r>
            <a:r>
              <a:rPr lang="en-US" dirty="0"/>
              <a:t>Edge cover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8100" y="1938149"/>
            <a:ext cx="11881118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אופרטור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 </a:t>
            </a:r>
            <a:endParaRPr lang="he-IL" sz="3200" b="1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התחלתי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  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מצב סופי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	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20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9814" y="1385162"/>
                <a:ext cx="10766739" cy="1934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 </a:t>
                </a:r>
              </a:p>
              <a:p>
                <a:pPr algn="r" rtl="1"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e-IL" sz="3200" dirty="0">
                            <a:solidFill>
                              <a:schemeClr val="bg1"/>
                            </a:solidFill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he-IL" sz="3200" dirty="0">
                            <a:solidFill>
                              <a:schemeClr val="bg1"/>
                            </a:solidFill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מספר הקודקודים שטרם כוסו</m:t>
                        </m:r>
                        <m:r>
                          <m:rPr>
                            <m:nor/>
                          </m:rPr>
                          <a:rPr lang="he-IL" sz="3200" dirty="0">
                            <a:solidFill>
                              <a:schemeClr val="bg1"/>
                            </a:solidFill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)</m:t>
                        </m:r>
                      </m:num>
                      <m:den>
                        <m:r>
                          <a:rPr lang="he-IL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/>
                </a:r>
                <a:b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</a:br>
                <a:endParaRPr lang="he-IL" sz="3200" dirty="0" smtClean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4" y="1385162"/>
                <a:ext cx="10766739" cy="1934312"/>
              </a:xfrm>
              <a:prstGeom prst="rect">
                <a:avLst/>
              </a:prstGeom>
              <a:blipFill rotWithShape="0">
                <a:blip r:embed="rId2"/>
                <a:stretch>
                  <a:fillRect r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076" y="1957478"/>
            <a:ext cx="11204620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r" rtl="1"/>
            <a:r>
              <a:rPr lang="he-IL" dirty="0"/>
              <a:t>בעיית כיסוי צלעות - </a:t>
            </a:r>
            <a:r>
              <a:rPr lang="en-US" dirty="0"/>
              <a:t>Edge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9814" y="1385162"/>
                <a:ext cx="10766739" cy="5152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</a:pP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 </a:t>
                </a:r>
              </a:p>
              <a:p>
                <a:pPr algn="r" rtl="1"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e-IL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e-IL" sz="3200" dirty="0"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he-IL" sz="3200" dirty="0"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מספר הקודקודים שטרם כוסו</m:t>
                        </m:r>
                        <m:r>
                          <m:rPr>
                            <m:nor/>
                          </m:rPr>
                          <a:rPr lang="he-IL" sz="3200" dirty="0">
                            <a:latin typeface="Narkisim" panose="020E0502050101010101" pitchFamily="34" charset="-79"/>
                            <a:ea typeface="Calibri" panose="020F0502020204030204" pitchFamily="34" charset="0"/>
                            <a:cs typeface="Narkisim" panose="020E0502050101010101" pitchFamily="34" charset="-79"/>
                          </a:rPr>
                          <m:t>)</m:t>
                        </m:r>
                      </m:num>
                      <m:den>
                        <m:r>
                          <a:rPr lang="he-IL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he-IL" sz="3200" b="0" dirty="0" smtClean="0">
                  <a:latin typeface="Narkisim" panose="020E0502050101010101" pitchFamily="34" charset="-79"/>
                  <a:cs typeface="Arial" panose="020B0604020202020204" pitchFamily="34" charset="0"/>
                </a:endParaRPr>
              </a:p>
              <a:p>
                <a:pPr algn="r" rtl="1">
                  <a:spcAft>
                    <a:spcPts val="1000"/>
                  </a:spcAft>
                </a:pP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הוכחת אדמיסיביליות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  <a:endParaRPr lang="he-IL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בכל הוספת צלע, מספר הקודקודים שטרם כוסו קטן ב-</a:t>
                </a:r>
                <a14:m>
                  <m:oMath xmlns:m="http://schemas.openxmlformats.org/officeDocument/2006/math">
                    <m:r>
                      <a:rPr lang="he-IL" sz="32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3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,</a:t>
                </a:r>
                <a:r>
                  <a:rPr lang="en-US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32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en-US" sz="3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effectLst/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או </a:t>
                </a:r>
                <a14:m>
                  <m:oMath xmlns:m="http://schemas.openxmlformats.org/officeDocument/2006/math">
                    <m:r>
                      <a:rPr lang="he-IL" sz="32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2</m:t>
                    </m:r>
                  </m:oMath>
                </a14:m>
                <a:endParaRPr lang="he-IL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ההיוריסטיקה קטנה ב-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,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5</m:t>
                    </m:r>
                  </m:oMath>
                </a14:m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,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 בהתאם </a:t>
                </a:r>
                <a:endParaRPr lang="he-IL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ו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ל</a:t>
                </a:r>
                <a:r>
                  <a:rPr lang="he-IL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כן תמיד מתקיים: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he-IL" sz="3200" dirty="0" smtClean="0">
                  <a:latin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במצב המטרה,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𝐺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he-IL" sz="3200" i="1" dirty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מכיוון שכל הקודקודים מכוסים </a:t>
                </a:r>
                <a:endParaRPr lang="he-IL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182880" indent="-4572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לכן קונסיסטנטית ומכך גם אדמיסיבילית </a:t>
                </a:r>
                <a:endParaRPr lang="he-IL" sz="3200" dirty="0" smtClean="0">
                  <a:effectLst/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14" y="1385162"/>
                <a:ext cx="10766739" cy="5152116"/>
              </a:xfrm>
              <a:prstGeom prst="rect">
                <a:avLst/>
              </a:prstGeom>
              <a:blipFill>
                <a:blip r:embed="rId3"/>
                <a:stretch>
                  <a:fillRect r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שלושת הכדים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136" y="2133756"/>
            <a:ext cx="11760063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ישנם 3 כדים בעלי הנפחים הבאים: 8 ליטר, 5 ליטר, 3 ליטר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כד 8 הליטר מלא במים והכדים 5,3 ליטר ריקים 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המשימה: הכדים 5,8 ליטר יהיו מלאים ב-4 ליטר תוך העברת מינ' מים</a:t>
            </a:r>
          </a:p>
          <a:p>
            <a:pPr marL="914400" indent="-45720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בפעולה אחת ניתן לשפוך את כל המים מכד לכד אחר</a:t>
            </a:r>
          </a:p>
        </p:txBody>
      </p:sp>
      <p:pic>
        <p:nvPicPr>
          <p:cNvPr id="1026" name="Picture 2" descr="Image result for 3 jars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" y="4750230"/>
            <a:ext cx="967232" cy="14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7136" y="52367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8</a:t>
            </a:r>
            <a:endParaRPr lang="en-US" sz="3200" dirty="0"/>
          </a:p>
        </p:txBody>
      </p:sp>
      <p:pic>
        <p:nvPicPr>
          <p:cNvPr id="13" name="Picture 2" descr="Image result for 3 jars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99" y="4750230"/>
            <a:ext cx="967232" cy="14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76187" y="52367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/>
          </a:p>
        </p:txBody>
      </p:sp>
      <p:pic>
        <p:nvPicPr>
          <p:cNvPr id="15" name="Picture 2" descr="Image result for 3 jars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17" y="4750230"/>
            <a:ext cx="967232" cy="14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34205" y="52367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10192" y="4494232"/>
                <a:ext cx="11204620" cy="244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r" rtl="1">
                  <a:lnSpc>
                    <a:spcPct val="115000"/>
                  </a:lnSpc>
                </a:pPr>
                <a:r>
                  <a:rPr lang="en-US" sz="3200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 </a:t>
                </a:r>
                <a:r>
                  <a:rPr lang="he-IL" sz="3200" b="1" dirty="0" smtClean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היוריסטיקה</a:t>
                </a:r>
                <a:r>
                  <a:rPr lang="he-IL" sz="3200" dirty="0">
                    <a:latin typeface="Narkisim" panose="020E0502050101010101" pitchFamily="34" charset="-79"/>
                    <a:ea typeface="Calibri" panose="020F0502020204030204" pitchFamily="34" charset="0"/>
                    <a:cs typeface="Narkisim" panose="020E0502050101010101" pitchFamily="34" charset="-79"/>
                  </a:rPr>
                  <a:t>: </a:t>
                </a:r>
              </a:p>
              <a:p>
                <a:pPr algn="ctr" rtl="1"/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 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+|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ct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כד</a:t>
                </a:r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5 </a:t>
                </a:r>
                <a:r>
                  <a:rPr lang="he-IL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ליטר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 </a:t>
                </a:r>
                <a:r>
                  <a:rPr lang="he-IL" sz="320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- כד </a:t>
                </a:r>
                <a:r>
                  <a:rPr lang="he-IL" sz="3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8 ליטר</a:t>
                </a:r>
                <a:endParaRPr lang="en-US" sz="3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en-US" sz="3200" dirty="0">
                  <a:latin typeface="Narkisim" panose="020E0502050101010101" pitchFamily="34" charset="-79"/>
                  <a:ea typeface="Calibri" panose="020F0502020204030204" pitchFamily="34" charset="0"/>
                  <a:cs typeface="Narkisim" panose="020E0502050101010101" pitchFamily="34" charset="-79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92" y="4494232"/>
                <a:ext cx="11204620" cy="2445991"/>
              </a:xfrm>
              <a:prstGeom prst="rect">
                <a:avLst/>
              </a:prstGeom>
              <a:blipFill>
                <a:blip r:embed="rId3"/>
                <a:stretch>
                  <a:fillRect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10192" y="4494232"/>
            <a:ext cx="11204620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r" rtl="1">
              <a:lnSpc>
                <a:spcPct val="115000"/>
              </a:lnSpc>
            </a:pPr>
            <a:r>
              <a:rPr lang="en-US" sz="3200" dirty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 </a:t>
            </a:r>
            <a:r>
              <a:rPr lang="he-IL" sz="3200" b="1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היוריסטיקה</a:t>
            </a:r>
            <a:r>
              <a:rPr lang="he-IL" sz="3200" dirty="0" smtClean="0">
                <a:latin typeface="Narkisim" panose="020E0502050101010101" pitchFamily="34" charset="-79"/>
                <a:ea typeface="Calibri" panose="020F0502020204030204" pitchFamily="34" charset="0"/>
                <a:cs typeface="Narkisim" panose="020E0502050101010101" pitchFamily="34" charset="-79"/>
              </a:rPr>
              <a:t>:</a:t>
            </a:r>
            <a:endParaRPr lang="en-US" sz="3200" dirty="0">
              <a:latin typeface="Narkisim" panose="020E0502050101010101" pitchFamily="34" charset="-79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41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/>
      <p:bldP spid="1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8753</TotalTime>
  <Words>631</Words>
  <Application>Microsoft Office PowerPoint</Application>
  <PresentationFormat>Widescreen</PresentationFormat>
  <Paragraphs>461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Practice session 3  Heuristics </vt:lpstr>
      <vt:lpstr>בעיית הפנקייק</vt:lpstr>
      <vt:lpstr>בעיית הפנקייק</vt:lpstr>
      <vt:lpstr>בעיית הפנקייק</vt:lpstr>
      <vt:lpstr>בעיית כיסוי צלעות - Edge cover</vt:lpstr>
      <vt:lpstr>בעיית כיסוי צלעות - Edge cover</vt:lpstr>
      <vt:lpstr>בעיית כיסוי צלעות - Edge cover</vt:lpstr>
      <vt:lpstr>בעיית שלושת הכדים</vt:lpstr>
      <vt:lpstr>בעיית שלושת הכדים</vt:lpstr>
      <vt:lpstr>A^∗</vt:lpstr>
      <vt:lpstr>A^∗</vt:lpstr>
      <vt:lpstr>A^∗</vt:lpstr>
      <vt:lpstr>A^∗</vt:lpstr>
      <vt:lpstr>A^∗</vt:lpstr>
      <vt:lpstr>A^∗</vt:lpstr>
      <vt:lpstr>A^∗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243</cp:revision>
  <dcterms:created xsi:type="dcterms:W3CDTF">2015-10-15T14:05:25Z</dcterms:created>
  <dcterms:modified xsi:type="dcterms:W3CDTF">2018-11-10T15:16:42Z</dcterms:modified>
</cp:coreProperties>
</file>