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51"/>
  </p:notesMasterIdLst>
  <p:sldIdLst>
    <p:sldId id="256" r:id="rId2"/>
    <p:sldId id="303" r:id="rId3"/>
    <p:sldId id="342" r:id="rId4"/>
    <p:sldId id="343" r:id="rId5"/>
    <p:sldId id="345" r:id="rId6"/>
    <p:sldId id="346" r:id="rId7"/>
    <p:sldId id="347" r:id="rId8"/>
    <p:sldId id="348" r:id="rId9"/>
    <p:sldId id="349" r:id="rId10"/>
    <p:sldId id="386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87" r:id="rId26"/>
    <p:sldId id="364" r:id="rId27"/>
    <p:sldId id="365" r:id="rId28"/>
    <p:sldId id="366" r:id="rId29"/>
    <p:sldId id="367" r:id="rId30"/>
    <p:sldId id="368" r:id="rId31"/>
    <p:sldId id="38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83" r:id="rId41"/>
    <p:sldId id="382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82765" autoAdjust="0"/>
  </p:normalViewPr>
  <p:slideViewPr>
    <p:cSldViewPr snapToGrid="0">
      <p:cViewPr varScale="1">
        <p:scale>
          <a:sx n="111" d="100"/>
          <a:sy n="111" d="100"/>
        </p:scale>
        <p:origin x="5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11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2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60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3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3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9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7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59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50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2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מתעדף לפי היוריסטיקה הקטנה ביותר.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1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פתרון מהיר, אך לא בהכרח יחזיר פתרון אופטימלי.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8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6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0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1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43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0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7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2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1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4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3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9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61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1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8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1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1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61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0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20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2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53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8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75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7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259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he-IL" sz="32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אלגוריתם המחפש לעומק באיטרציות</a:t>
            </a:r>
            <a:endParaRPr lang="he-IL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בכל איטרציה 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מחפשים לעומק (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DFS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עד עומק ערך הסף</a:t>
            </a: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בכל איטרציה נגדיל את ערך הסף ב-1</a:t>
            </a:r>
            <a:endParaRPr lang="en-US" sz="3200" b="1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10" y="286603"/>
            <a:ext cx="10626870" cy="1450757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 smtClean="0"/>
              <a:t>DFID (Depth </a:t>
            </a:r>
            <a:r>
              <a:rPr lang="en-US" sz="4400" dirty="0"/>
              <a:t>first Iterative </a:t>
            </a:r>
            <a:r>
              <a:rPr lang="en-US" sz="4400" dirty="0" smtClean="0"/>
              <a:t>deepening)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824" y="3884393"/>
            <a:ext cx="4413389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DFID</a:t>
            </a:r>
            <a:endParaRPr lang="en-US" sz="1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9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2342" y="1946494"/>
            <a:ext cx="7302622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endParaRPr lang="en-US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47903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0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2192592" y="1879731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298729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70192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297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1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2192592" y="1879731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425813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72604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5144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26838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8274" y="1946494"/>
            <a:ext cx="7346689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53430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394653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B, C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4648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958599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B, C, D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03597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3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B, C, D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85858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2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2192592" y="1879731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80991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B, C, D, A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67695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5144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4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/>
              <a:t>Heuristics</a:t>
            </a:r>
            <a:br>
              <a:rPr lang="en-US" b="1" dirty="0" smtClean="0"/>
            </a:br>
            <a:r>
              <a:rPr lang="en-US" b="1" dirty="0"/>
              <a:t>Planning</a:t>
            </a:r>
            <a:endParaRPr lang="en-US" b="1" dirty="0">
              <a:cs typeface="+mn-cs"/>
            </a:endParaRPr>
          </a:p>
        </p:txBody>
      </p:sp>
      <p:pic>
        <p:nvPicPr>
          <p:cNvPr id="3" name="Picture 2" descr="http://spaceplace.nasa.gov/review/pigeons/pigeon-cartoon-lrg.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030" y="435406"/>
            <a:ext cx="2081135" cy="238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thumbs.dreamstime.com/z/planning-2819228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8"/>
          <a:stretch/>
        </p:blipFill>
        <p:spPr bwMode="auto">
          <a:xfrm>
            <a:off x="141667" y="962361"/>
            <a:ext cx="2614677" cy="18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47471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B, C, D, A, B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77214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2805" y="3240328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14154" y="3240328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43125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B, C, D, A, B, E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73314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14154" y="3240328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20286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B, C, D, A, B, E, F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78099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82879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10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B, C, D, A, B, E, F, C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65017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2161280" y="3240329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79097" y="3229883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71525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7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A, B, C, D, A, B, E, F, C, G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מסלול שהוחזר: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C,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G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66579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Threshold: 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79097" y="3229883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4700" y="1950850"/>
                <a:ext cx="11204620" cy="1919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3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he-IL" sz="32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אלגוריתם הנעזר 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בתור עדיפויות על פי פונקציית העלות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sz="36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פתרון מהיר, אך לא בהכרח יחזיר פתרון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אופטימלי</a:t>
                </a:r>
                <a:endParaRPr lang="en-US" sz="3200" b="1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0" y="1950850"/>
                <a:ext cx="11204620" cy="1919500"/>
              </a:xfrm>
              <a:prstGeom prst="rect">
                <a:avLst/>
              </a:prstGeom>
              <a:blipFill rotWithShape="0">
                <a:blip r:embed="rId3"/>
                <a:stretch>
                  <a:fillRect r="-130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10" y="286603"/>
            <a:ext cx="10626870" cy="1450757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/>
              <a:t>PHS </a:t>
            </a:r>
            <a:r>
              <a:rPr lang="en-US" sz="4400" dirty="0" smtClean="0"/>
              <a:t>(</a:t>
            </a:r>
            <a:r>
              <a:rPr lang="en-US" sz="4400" dirty="0"/>
              <a:t>Pure heuristic </a:t>
            </a:r>
            <a:r>
              <a:rPr lang="en-US" sz="4400" dirty="0" smtClean="0"/>
              <a:t>search)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00" y="3990758"/>
            <a:ext cx="366799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PHS</a:t>
            </a:r>
            <a:endParaRPr lang="en-US" sz="115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4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38386" y="5737986"/>
            <a:ext cx="32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 smtClean="0"/>
              <a:t>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554" y="5387484"/>
            <a:ext cx="199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(Priority Queue)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PHS (Pure heuristic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39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84144"/>
              </p:ext>
            </p:extLst>
          </p:nvPr>
        </p:nvGraphicFramePr>
        <p:xfrm>
          <a:off x="2772534" y="53859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2192592" y="1879731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186023" y="5028524"/>
            <a:ext cx="5751" cy="31258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70718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PHS (Pure heuristic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39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14501"/>
              </p:ext>
            </p:extLst>
          </p:nvPr>
        </p:nvGraphicFramePr>
        <p:xfrm>
          <a:off x="2772534" y="53859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38386" y="5737986"/>
            <a:ext cx="32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 smtClean="0"/>
              <a:t>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2554" y="5387484"/>
            <a:ext cx="199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(Priority Queue)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5144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186023" y="5028524"/>
            <a:ext cx="5751" cy="31258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76413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PHS (Pure heuristic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39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85973"/>
              </p:ext>
            </p:extLst>
          </p:nvPr>
        </p:nvGraphicFramePr>
        <p:xfrm>
          <a:off x="2772534" y="53859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38386" y="5737986"/>
            <a:ext cx="32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 smtClean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554" y="5387484"/>
            <a:ext cx="199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(Priority Queue)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6871" y="3240330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13997" y="322380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86023" y="5028524"/>
            <a:ext cx="5751" cy="31258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8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9462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PHS (Pure heuristic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39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B, E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92791"/>
              </p:ext>
            </p:extLst>
          </p:nvPr>
        </p:nvGraphicFramePr>
        <p:xfrm>
          <a:off x="2772534" y="53859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-89577" y="3909090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386" y="5737986"/>
            <a:ext cx="32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 smtClean="0"/>
              <a:t>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2554" y="5387484"/>
            <a:ext cx="199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(Priority Queue)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13997" y="322380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0373" y="3902113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86023" y="5028524"/>
            <a:ext cx="5751" cy="31258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237" y="1858547"/>
            <a:ext cx="11204620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he-IL" sz="2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- שורש עץ חיפוש	  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G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- צומת המטרה</a:t>
            </a: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עלות מעבר בין צמתים סמוכים (ערך הקשתות)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היא 1</a:t>
            </a: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הערך שמופיע בסוגריים הינו ההיוריסטיקה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6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לכל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אחת מן האסטרטגיות החיפוש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הבאות רשמו:</a:t>
            </a:r>
            <a:endParaRPr lang="he-IL" sz="26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רשימת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הצמתים המורחבים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(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expanded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על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פי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הסדר</a:t>
            </a: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המסלול שהוחזר</a:t>
            </a:r>
            <a:endParaRPr lang="he-IL" sz="2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85676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9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73378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PHS (Pure heuristic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4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B, E, G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מסלול </a:t>
            </a: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שהוחזר: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B, E, G</a:t>
            </a: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013"/>
              </p:ext>
            </p:extLst>
          </p:nvPr>
        </p:nvGraphicFramePr>
        <p:xfrm>
          <a:off x="2772534" y="53859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38386" y="5737986"/>
            <a:ext cx="32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 smtClean="0"/>
              <a:t>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2554" y="5387484"/>
            <a:ext cx="199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(Priority Queue)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-89577" y="3909090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13997" y="322380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86023" y="5028524"/>
            <a:ext cx="5751" cy="31258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1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4700" y="1950850"/>
                <a:ext cx="11204620" cy="3436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גרסאת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ה-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informed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של</a:t>
                </a:r>
                <a: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DFID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בכל איטרציה מבצעים חיפוש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לעומק </a:t>
                </a:r>
                <a:endParaRPr lang="en-US" sz="3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נגזום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ענפים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בהם ערך</a:t>
                </a:r>
                <a: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עולה על ערך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הסף</a:t>
                </a:r>
                <a:endParaRPr lang="en-US" sz="32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בכל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איטרציה נעדכן את ערך הסף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המינימלי הבא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בגודלו</a:t>
                </a:r>
                <a:endParaRPr lang="en-US" sz="3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יחזיר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פתרון אופטימלי אם ההיוריסטיקה אדמיסיבילית</a:t>
                </a:r>
                <a:endParaRPr lang="en-US" sz="3200" b="1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0" y="1950850"/>
                <a:ext cx="11204620" cy="3436838"/>
              </a:xfrm>
              <a:prstGeom prst="rect">
                <a:avLst/>
              </a:prstGeom>
              <a:blipFill rotWithShape="0">
                <a:blip r:embed="rId3"/>
                <a:stretch>
                  <a:fillRect t="-1596" r="-1306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10" y="286603"/>
            <a:ext cx="10626870" cy="1450757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/>
              <a:t>IDA* (Iterative deepening A</a:t>
            </a:r>
            <a:r>
              <a:rPr lang="en-US" sz="4400" dirty="0" smtClean="0"/>
              <a:t>*)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37" y="4670154"/>
            <a:ext cx="343305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IDA* </a:t>
            </a:r>
          </a:p>
        </p:txBody>
      </p:sp>
    </p:spTree>
    <p:extLst>
      <p:ext uri="{BB962C8B-B14F-4D97-AF65-F5344CB8AC3E}">
        <p14:creationId xmlns:p14="http://schemas.microsoft.com/office/powerpoint/2010/main" val="42366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IDA* (Iterative deepening A*)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52792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42326"/>
            <a:ext cx="18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Threshold(cost):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(Stack)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56689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f: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192592" y="1879731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16201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IDA* (Iterative deepening A*)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97579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42326"/>
            <a:ext cx="18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Threshold(cost):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6689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f: 5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37381" y="2551008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005150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IDA* (Iterative deepening A*)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57810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42326"/>
            <a:ext cx="18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Threshold(cost):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6689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f: 5 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IDA* (Iterative deepening A*)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02825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42326"/>
            <a:ext cx="18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Threshold(cost): 5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566898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f: 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192592" y="1879731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4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301105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IDA* (Iterative deepening A*)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B, A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47318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42326"/>
            <a:ext cx="18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Threshold(cost):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6689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f: 6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5144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15383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IDA* (Iterative deepening A*)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B, A, B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35794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42326"/>
            <a:ext cx="18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Threshold(cost): 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6689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f: 6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2810" y="3240326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1418827" y="3230224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25428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IDA* (Iterative deepening A*)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B, A, B, E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1289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42326"/>
            <a:ext cx="18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Threshold(cost):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6689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f: 6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18827" y="3230224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8570" y="3929644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18421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IDA* (Iterative deepening A*)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93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B, A, B, E, G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מסלול שהוחזר: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B, E,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G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38675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42326"/>
            <a:ext cx="18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Threshold(cost):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6689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f: 6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53630" y="256508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18827" y="3230224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DFS (Depth First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00284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2169141" y="1875935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23832" y="1739632"/>
            <a:ext cx="10140255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מאפייני </a:t>
            </a:r>
            <a:r>
              <a:rPr lang="he-IL" dirty="0" smtClean="0"/>
              <a:t>אסטרטגיות חיפוש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170" y="1905639"/>
            <a:ext cx="11204620" cy="442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שלמות: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מבטיח למצוא פתרון אם קיים כזה. אחרת, מחזיר שלא קיים פתרון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אופטימליות: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מוצא פתרון בעלות מינימלית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סיבוכיות זמן ריצה: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מספר האופרטורים ש"מופעלים" במהלך החיפוש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סיבוכיות מקום: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מספר הקודקודים שנשמרים במהלך החיפוש</a:t>
            </a:r>
            <a:endParaRPr lang="en-US" sz="32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170" y="1903367"/>
            <a:ext cx="11204620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שלמות:</a:t>
            </a:r>
            <a:endParaRPr lang="he-IL" sz="32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אופטימליות:</a:t>
            </a:r>
            <a:endParaRPr lang="en-US" sz="32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סיבוכיות זמן ריצה:</a:t>
            </a:r>
            <a:endParaRPr lang="he-IL" sz="32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סיבוכיות מקום:</a:t>
            </a:r>
            <a:endParaRPr lang="en-US" sz="32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61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מאפייני אסטרטגיות </a:t>
            </a:r>
            <a:r>
              <a:rPr lang="he-IL" dirty="0" smtClean="0"/>
              <a:t>חיפוש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5651" y="1136602"/>
            <a:ext cx="11525489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ציינו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את הקריטריון המסביר בצורה הטובה ביותר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 טענה.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הניחו שמרחב החיפוש סופי. (שלמות, אופטימאליות, סיבוכיות זמן ריצה וסיבוכיות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זכרון)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8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א.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Iterative-Deepening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Search 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בדרך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כלל עדיף על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Breadth-First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Search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- זכרון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ב.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Iterative-Deepening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Search 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בדרך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כלל עדיף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על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Depth-First Search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- אופטימליות</a:t>
            </a:r>
            <a:endParaRPr lang="he-IL" sz="26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ג.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* Search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עדיף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בדרך כלל על חיפוש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חמדן - אופטימליות</a:t>
            </a:r>
            <a:endParaRPr lang="he-IL" sz="26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651" y="1136602"/>
            <a:ext cx="11525489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ציינו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את הקריטריון המסביר בצורה הטובה ביותר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 טענה.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הניחו שמרחב החיפוש סופי. (שלמות, אופטימאליות, סיבוכיות זמן ריצה וסיבוכיות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זכרון)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8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א.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Iterative-Deepening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Search 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בדרך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כלל עדיף על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Breadth-First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Search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-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ב.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Iterative-Deepening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Search 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בדרך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כלל עדיף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על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Depth-First Search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-</a:t>
            </a:r>
            <a:endParaRPr lang="he-IL" sz="26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ג.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* Search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עדיף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בדרך כלל על חיפוש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חמדן -</a:t>
            </a:r>
            <a:endParaRPr lang="he-IL" sz="26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786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24769" y="1867201"/>
            <a:ext cx="10813741" cy="430887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שפה לייצוג העולם בשביל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Planning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אלגוריתם לפתרון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Planning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כל המשתנים בול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אניים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מצב: רשימה של משתנים המקבלים השמת "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True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"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אופרטור: 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Preconditions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(תנאי קדם)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Add list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(תנאים שיש להוסיף)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Delete list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(תנאים שיש למחוק)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Goal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מצב מטרה</a:t>
            </a:r>
            <a:endParaRPr lang="en-US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STRIPS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3853" y="3414843"/>
            <a:ext cx="3006622" cy="2761230"/>
            <a:chOff x="803853" y="3414843"/>
            <a:chExt cx="3006622" cy="27612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6744" r="2408" b="9432"/>
            <a:stretch/>
          </p:blipFill>
          <p:spPr>
            <a:xfrm>
              <a:off x="803853" y="3414843"/>
              <a:ext cx="3006622" cy="276123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97280" y="3527946"/>
              <a:ext cx="1209192" cy="2593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03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17758" y="1857127"/>
            <a:ext cx="10813741" cy="443198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קיימים 3 בלוקים: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A, B, C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 התחלתי: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ו-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על השולחן,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C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על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אין בלוקים מעל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ו-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 סופי: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על השולחן,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על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על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אין בלוקים מעל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פרדיקטים: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ON(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 על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y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ON-TABLE(x)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נמצא על השולחן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CLEAR(x)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לא קיים בלוק על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ניתן להגדיר מספר אופרטורים:</a:t>
            </a:r>
          </a:p>
          <a:p>
            <a:pPr lvl="1"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x,y,z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 להעביר את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y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ל-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z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Preconditions – {ON(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),CLEAR(z),CLEAR(x)}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Add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list – {ON(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x,z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),CLEAR(y)}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Delete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list – {ON(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),CLEAR(z)}</a:t>
            </a: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STRIPS </a:t>
            </a:r>
            <a:r>
              <a:rPr lang="he-IL" dirty="0" smtClean="0"/>
              <a:t> - דוגמא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0" y="2033926"/>
            <a:ext cx="3633531" cy="1627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10" y="3822213"/>
            <a:ext cx="3596952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2484" y="2111605"/>
            <a:ext cx="10813741" cy="369331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,ON(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,ON-TABLE(x)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CLEAR(x)</a:t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ניתן להגדיר מספר אופרטורים:</a:t>
            </a:r>
          </a:p>
          <a:p>
            <a:pPr lvl="1"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Move-to-table(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להעביר את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y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לשולחן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Preconditions – {ON(</a:t>
            </a:r>
            <a:r>
              <a:rPr lang="en-US" sz="2400" dirty="0" err="1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),CLEAR(x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Add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ON-TABLE(x)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CLEAR(y)}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Delete list – {ON(</a:t>
            </a:r>
            <a:r>
              <a:rPr lang="en-US" sz="2400" dirty="0" err="1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1"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3.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Move-from-table(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להעביר את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מהשולחן ל-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y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Preconditions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ON-TABLE(x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CLEAR(x),CLEAR(y)}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Add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ON(</a:t>
            </a:r>
            <a:r>
              <a:rPr lang="en-US" sz="2400" dirty="0" err="1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Delete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ON-TABLE(x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),CLEAR(y)}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STRIPS </a:t>
            </a:r>
            <a:r>
              <a:rPr lang="he-IL" dirty="0"/>
              <a:t> - דוגמא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0" y="2033926"/>
            <a:ext cx="3633531" cy="1627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10" y="3822213"/>
            <a:ext cx="3596952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78259" y="1897874"/>
            <a:ext cx="10813741" cy="350865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 התחלתי:</a:t>
            </a:r>
          </a:p>
          <a:p>
            <a:pPr algn="r" rtl="1"/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{ON-TABLE(A), ON-TABLE(B), </a:t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ON(C,A),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CLEAR(C), CLEAR(B)}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 סופי:</a:t>
            </a:r>
          </a:p>
          <a:p>
            <a:pPr algn="r" rtl="1"/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{ON-TABLE(C),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ON(A,B), ON(B,C),CLEAR(A)}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להשגת המטרה יש לבצע: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Move-to-table(C,A)	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Move-from-table(B,C)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Move-from-table(A,B)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STRIPS </a:t>
            </a:r>
            <a:r>
              <a:rPr lang="he-IL" dirty="0"/>
              <a:t> - דוגמא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0" y="2033926"/>
            <a:ext cx="3633531" cy="1627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10" y="3822213"/>
            <a:ext cx="3596952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63514" y="1737360"/>
            <a:ext cx="10813741" cy="4247317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השגת תת-מטרה (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sub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goal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מעבר לתת-המטרה הבאה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עד אשר כל תתי-המטרות הושגו</a:t>
            </a:r>
            <a:endParaRPr lang="en-US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בעי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שעלולה להיווצר: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כשנשיג תת-מטרה אחת נגרום למצב גרוע יותר עבור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תת-מטרה אחרת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800" dirty="0" err="1">
                <a:latin typeface="Narkisim" panose="020E0502050101010101" pitchFamily="34" charset="-79"/>
                <a:cs typeface="Narkisim" panose="020E0502050101010101" pitchFamily="34" charset="-79"/>
              </a:rPr>
              <a:t>Sussman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anomaly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Linear planning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0" y="3546206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97280" y="1737360"/>
            <a:ext cx="10813741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להשגת המטרה יש לבצע: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Move-to-table(C,A)	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Move-from-table(B,C)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Move-from-table(A,B)</a:t>
            </a: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 algn="r" rtl="1">
              <a:buFont typeface="+mj-lt"/>
              <a:buAutoNum type="arabicPeriod"/>
            </a:pP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אם היינו משתמשים בתכנון לינארי יכל להיות מצב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בו היינו מבצעים תחילה:</a:t>
            </a:r>
          </a:p>
          <a:p>
            <a:pPr lvl="2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Move-from-table(B,C)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2" indent="-457200" algn="r" rtl="1">
              <a:buFont typeface="+mj-lt"/>
              <a:buAutoNum type="arabicPeriod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.......</a:t>
            </a:r>
          </a:p>
          <a:p>
            <a:pPr marL="0" lvl="1"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במצב זה חלק חלק מהתת-מטרות הושגו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אך חלק הורחקו מהשגה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STRIPS </a:t>
            </a:r>
            <a:r>
              <a:rPr lang="he-IL" dirty="0" smtClean="0"/>
              <a:t> - דוגמא </a:t>
            </a:r>
            <a:r>
              <a:rPr lang="en-US" dirty="0"/>
              <a:t>(</a:t>
            </a:r>
            <a:r>
              <a:rPr lang="en-US" dirty="0" err="1"/>
              <a:t>Sussman</a:t>
            </a:r>
            <a:r>
              <a:rPr lang="en-US" dirty="0"/>
              <a:t> anomaly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0" y="2033926"/>
            <a:ext cx="3633531" cy="1627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10" y="3822213"/>
            <a:ext cx="3596952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1521" y="2283330"/>
            <a:ext cx="10813741" cy="215443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פותרים קבוצה של תת-מטרות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בפועל מבצעים חיפוש על מרחב החיפוש הסופי</a:t>
            </a:r>
            <a:endParaRPr lang="en-US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מתגבר על הבעיה שנוצרה בתכנון הלינארי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Non-Linear planning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7971" y="3742841"/>
            <a:ext cx="3874577" cy="2224007"/>
            <a:chOff x="247971" y="3742841"/>
            <a:chExt cx="3874577" cy="2224007"/>
          </a:xfrm>
        </p:grpSpPr>
        <p:pic>
          <p:nvPicPr>
            <p:cNvPr id="1026" name="Picture 2" descr="http://www.quickfield.com/advanced/nonlinear_capacitor_characteristics.g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0" t="6268" r="3900" b="6378"/>
            <a:stretch/>
          </p:blipFill>
          <p:spPr bwMode="auto">
            <a:xfrm>
              <a:off x="247971" y="4161296"/>
              <a:ext cx="3874577" cy="1805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56461" y="3828081"/>
              <a:ext cx="464949" cy="50369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65180" y="3742841"/>
              <a:ext cx="464949" cy="50369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4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1521" y="2283330"/>
            <a:ext cx="10813741" cy="12926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שימוש ב-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Non-Linear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planning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לדוגמא: עץ חיפוש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lvl="1" algn="r" rtl="1"/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STRIPS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0" y="2033926"/>
            <a:ext cx="3633531" cy="1627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10" y="3822213"/>
            <a:ext cx="3596952" cy="182895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253566" y="3219997"/>
            <a:ext cx="3432875" cy="88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>
                <a:latin typeface="Narkisim" panose="020E0502050101010101" pitchFamily="34" charset="-79"/>
                <a:cs typeface="Narkisim" panose="020E0502050101010101" pitchFamily="34" charset="-79"/>
              </a:rPr>
              <a:t>{ON-TABLE(A), ON-TABLE(B), ON(C,A), CLEAR(C), CLEAR(B)}</a:t>
            </a: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51474" y="4503772"/>
            <a:ext cx="2919765" cy="88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{ON-TABLE(A), ON-TABLE(B</a:t>
            </a:r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ON-TABLE(C), CLEAR(C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), CLEAR(B</a:t>
            </a:r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 , </a:t>
            </a:r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CLEAR(A)}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74527" y="4490716"/>
            <a:ext cx="2391894" cy="88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{ON-TABLE(A), </a:t>
            </a:r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ON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B,C), 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ON(C,A), </a:t>
            </a:r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CLEAR(B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</a:p>
        </p:txBody>
      </p:sp>
      <p:cxnSp>
        <p:nvCxnSpPr>
          <p:cNvPr id="10" name="Straight Arrow Connector 9"/>
          <p:cNvCxnSpPr>
            <a:stCxn id="3" idx="2"/>
            <a:endCxn id="7" idx="0"/>
          </p:cNvCxnSpPr>
          <p:nvPr/>
        </p:nvCxnSpPr>
        <p:spPr>
          <a:xfrm flipH="1">
            <a:off x="5211357" y="4103400"/>
            <a:ext cx="2758647" cy="400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>
            <a:off x="7970004" y="4103400"/>
            <a:ext cx="470" cy="38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93205" y="4143168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Move-to-table(C,A)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90591" y="4272273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Move-from-table(B,C)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269708" y="4490715"/>
            <a:ext cx="2888714" cy="88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{ON-TABLE(A), </a:t>
            </a:r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ON-TABLE(B), , ON(C,B), CLEAR(C), CLEAR(A)}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24" name="Straight Arrow Connector 23"/>
          <p:cNvCxnSpPr>
            <a:stCxn id="3" idx="2"/>
            <a:endCxn id="23" idx="0"/>
          </p:cNvCxnSpPr>
          <p:nvPr/>
        </p:nvCxnSpPr>
        <p:spPr>
          <a:xfrm>
            <a:off x="7970004" y="4103400"/>
            <a:ext cx="2744061" cy="387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61118" y="4123822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 (C,A,B)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8073761" y="5836485"/>
            <a:ext cx="2391894" cy="88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{ON-TABLE(C</a:t>
            </a:r>
            <a:r>
              <a:rPr lang="en-US" sz="1600" dirty="0">
                <a:latin typeface="Narkisim" panose="020E0502050101010101" pitchFamily="34" charset="-79"/>
                <a:cs typeface="Narkisim" panose="020E0502050101010101" pitchFamily="34" charset="-79"/>
              </a:rPr>
              <a:t>), ON(A,B), ON(B,C),CLEAR(A</a:t>
            </a:r>
            <a:r>
              <a:rPr lang="en-US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13067" y="556411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Goal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00625" y="5742924"/>
            <a:ext cx="138756" cy="187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4" grpId="0"/>
      <p:bldP spid="15" grpId="0"/>
      <p:bldP spid="23" grpId="0" animBg="1"/>
      <p:bldP spid="28" grpId="0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893746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DFS (Depth First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 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15198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60846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54644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8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255760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DFS (Depth First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 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78389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6550" y="3228784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54644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12818" y="3218235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1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521839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DFS (Depth First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B, E 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44644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54644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12818" y="3218235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7847" y="3898384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-99203" y="3900472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3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01356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DFS (Depth First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5720" y="1946494"/>
            <a:ext cx="5749244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B, E, K 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92639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54644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12818" y="3218235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7847" y="3898384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03534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DFS (</a:t>
            </a:r>
            <a:r>
              <a:rPr lang="en-US" dirty="0"/>
              <a:t>Depth First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3776" y="1946494"/>
            <a:ext cx="6281188" cy="24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A, B, E, K, G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מסלול שהוחזר: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B, E, G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17982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54644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53722" y="2554667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12818" y="3218235"/>
            <a:ext cx="818866" cy="559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83152" y="5653177"/>
            <a:ext cx="3450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983152" y="5477773"/>
            <a:ext cx="3450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6188</TotalTime>
  <Words>970</Words>
  <Application>Microsoft Office PowerPoint</Application>
  <PresentationFormat>Widescreen</PresentationFormat>
  <Paragraphs>685</Paragraphs>
  <Slides>49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Organization Chart</vt:lpstr>
      <vt:lpstr>Artificial Intelligence   </vt:lpstr>
      <vt:lpstr> Practice session 4  Heuristics Planning</vt:lpstr>
      <vt:lpstr>תרגיל</vt:lpstr>
      <vt:lpstr>DFS (Depth First Search)</vt:lpstr>
      <vt:lpstr>DFS (Depth First Search)</vt:lpstr>
      <vt:lpstr>DFS (Depth First Search)</vt:lpstr>
      <vt:lpstr>DFS (Depth First Search)</vt:lpstr>
      <vt:lpstr>DFS (Depth First Search)</vt:lpstr>
      <vt:lpstr>DFS (Depth First Search)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DFID (Depth first Iterative deepening)</vt:lpstr>
      <vt:lpstr>PHS (Pure heuristic search)</vt:lpstr>
      <vt:lpstr>PHS (Pure heuristic search)</vt:lpstr>
      <vt:lpstr>PHS (Pure heuristic search)</vt:lpstr>
      <vt:lpstr>PHS (Pure heuristic search)</vt:lpstr>
      <vt:lpstr>PHS (Pure heuristic search)</vt:lpstr>
      <vt:lpstr>PHS (Pure heuristic search)</vt:lpstr>
      <vt:lpstr>IDA* (Iterative deepening A*)</vt:lpstr>
      <vt:lpstr>IDA* (Iterative deepening A*)</vt:lpstr>
      <vt:lpstr>IDA* (Iterative deepening A*)</vt:lpstr>
      <vt:lpstr>IDA* (Iterative deepening A*)</vt:lpstr>
      <vt:lpstr>IDA* (Iterative deepening A*)</vt:lpstr>
      <vt:lpstr>IDA* (Iterative deepening A*)</vt:lpstr>
      <vt:lpstr>IDA* (Iterative deepening A*)</vt:lpstr>
      <vt:lpstr>IDA* (Iterative deepening A*)</vt:lpstr>
      <vt:lpstr>IDA* (Iterative deepening A*)</vt:lpstr>
      <vt:lpstr>מאפייני אסטרטגיות חיפוש</vt:lpstr>
      <vt:lpstr>מאפייני אסטרטגיות חיפוש</vt:lpstr>
      <vt:lpstr>STRIPS</vt:lpstr>
      <vt:lpstr>STRIPS  - דוגמא</vt:lpstr>
      <vt:lpstr>STRIPS  - דוגמא</vt:lpstr>
      <vt:lpstr>STRIPS  - דוגמא</vt:lpstr>
      <vt:lpstr>Linear planning</vt:lpstr>
      <vt:lpstr>STRIPS  - דוגמא (Sussman anomaly)</vt:lpstr>
      <vt:lpstr>Non-Linear planning</vt:lpstr>
      <vt:lpstr>STRIPS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346</cp:revision>
  <dcterms:created xsi:type="dcterms:W3CDTF">2015-10-15T14:05:25Z</dcterms:created>
  <dcterms:modified xsi:type="dcterms:W3CDTF">2018-11-14T16:25:53Z</dcterms:modified>
</cp:coreProperties>
</file>