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15"/>
  </p:notesMasterIdLst>
  <p:sldIdLst>
    <p:sldId id="256" r:id="rId2"/>
    <p:sldId id="303" r:id="rId3"/>
    <p:sldId id="419" r:id="rId4"/>
    <p:sldId id="431" r:id="rId5"/>
    <p:sldId id="432" r:id="rId6"/>
    <p:sldId id="433" r:id="rId7"/>
    <p:sldId id="434" r:id="rId8"/>
    <p:sldId id="435" r:id="rId9"/>
    <p:sldId id="436" r:id="rId10"/>
    <p:sldId id="437" r:id="rId11"/>
    <p:sldId id="438" r:id="rId12"/>
    <p:sldId id="439" r:id="rId13"/>
    <p:sldId id="44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176" autoAdjust="0"/>
  </p:normalViewPr>
  <p:slideViewPr>
    <p:cSldViewPr snapToGrid="0">
      <p:cViewPr varScale="1">
        <p:scale>
          <a:sx n="109" d="100"/>
          <a:sy n="109" d="100"/>
        </p:scale>
        <p:origin x="112" y="2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5353C-0EB9-4D23-B145-62476E2E38CB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99901-A29F-465A-9A6B-6676939CB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38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99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42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41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אם</a:t>
            </a:r>
            <a:r>
              <a:rPr lang="he-IL" baseline="0" dirty="0" smtClean="0"/>
              <a:t> חבילה נמצאת על משאית ומשאית נמצאת בעיר מסויימת, אין צורך לרשום שהחבילה גם נמצאת בעיר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09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34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76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79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00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97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46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9901-A29F-465A-9A6B-6676939CBC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3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16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3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6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82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2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8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8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F82622-768C-4A2A-857E-974E99F17673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7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4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F82622-768C-4A2A-857E-974E99F17673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40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ditor.planning.domain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01830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u="sng" dirty="0" smtClean="0">
                <a:cs typeface="+mn-cs"/>
              </a:rPr>
              <a:t>Artificial Intelligence</a:t>
            </a: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 </a:t>
            </a:r>
            <a:br>
              <a:rPr lang="en-US" b="1" dirty="0" smtClean="0">
                <a:cs typeface="+mn-cs"/>
              </a:rPr>
            </a:br>
            <a:endParaRPr lang="en-US" b="1" dirty="0">
              <a:cs typeface="+mn-cs"/>
            </a:endParaRPr>
          </a:p>
        </p:txBody>
      </p:sp>
      <p:pic>
        <p:nvPicPr>
          <p:cNvPr id="1026" name="Picture 2" descr="אוניברסיטת בן-גוריון בנגב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50" y="5544354"/>
            <a:ext cx="552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55765" y="1903622"/>
            <a:ext cx="10813741" cy="4062651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algn="r" rtl="1"/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יש לדחוף את ארגז המטרה אל ה-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X</a:t>
            </a:r>
            <a:endParaRPr lang="he-IL" sz="24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פרדיקטים: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At(p,x1,y1)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–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p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נמצא במשבצת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(x1,y1)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,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Free(x1,y1)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– משבצת 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(x1,y1)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פנויה</a:t>
            </a:r>
            <a:endParaRPr lang="en-US" sz="24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הגדירו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את האופרטורים הבאים:</a:t>
            </a:r>
            <a:endParaRPr lang="en-US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operator PUSH_BOX_LEFT &lt;box-b&gt;&lt;player-p&gt;&lt;X-x&gt;&lt;Y-y&gt;</a:t>
            </a:r>
          </a:p>
          <a:p>
            <a:pPr marL="1257300" lvl="2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Preconditions –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{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At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(</a:t>
            </a:r>
            <a:r>
              <a:rPr lang="en-US" sz="24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p,x,y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),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 At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(b,x-1,y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),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Free(x-2,y)}</a:t>
            </a:r>
            <a:endParaRPr lang="en-US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1257300" lvl="2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Add list –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{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At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(p,x-1,y), 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At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(b,x-2,y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),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Free(</a:t>
            </a:r>
            <a:r>
              <a:rPr lang="en-US" sz="24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x,y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)}</a:t>
            </a:r>
            <a:endParaRPr lang="en-US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1257300" lvl="2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Delete list –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{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At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(</a:t>
            </a:r>
            <a:r>
              <a:rPr lang="en-US" sz="24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p,x,y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), At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(b,x-1,y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), Free(x-2,y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)}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operator MOVE_LEFT &lt;player-p&gt;&lt;X-x&gt;&lt;Y-y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&gt;</a:t>
            </a:r>
          </a:p>
          <a:p>
            <a:pPr marL="1257300" lvl="2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Preconditions –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{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At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(</a:t>
            </a:r>
            <a:r>
              <a:rPr lang="en-US" sz="24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p,x,y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),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Free(x-1,y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)}</a:t>
            </a:r>
          </a:p>
          <a:p>
            <a:pPr marL="1257300" lvl="2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Add list –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{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At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(p,x-1,y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),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Free(</a:t>
            </a:r>
            <a:r>
              <a:rPr lang="en-US" sz="24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x,y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)}</a:t>
            </a:r>
          </a:p>
          <a:p>
            <a:pPr marL="1257300" lvl="2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Delete list –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{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At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(</a:t>
            </a:r>
            <a:r>
              <a:rPr lang="en-US" sz="24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p,x,y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), Free(x-1,y)}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משחק הארגזים (</a:t>
            </a:r>
            <a:r>
              <a:rPr lang="en-US" dirty="0"/>
              <a:t>Sokoban</a:t>
            </a: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5" y="3407470"/>
            <a:ext cx="3640697" cy="286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92" y="4336869"/>
            <a:ext cx="4317034" cy="19081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93772" y="2105099"/>
                <a:ext cx="10813741" cy="3016210"/>
              </a:xfrm>
              <a:prstGeom prst="rect">
                <a:avLst/>
              </a:prstGeom>
            </p:spPr>
            <p:txBody>
              <a:bodyPr wrap="square" tIns="0" bIns="0">
                <a:spAutoFit/>
              </a:bodyPr>
              <a:lstStyle/>
              <a:p>
                <a:pPr marL="342900" indent="-342900" algn="r" rtl="1">
                  <a:buFont typeface="Arial" panose="020B0604020202020204" pitchFamily="34" charset="0"/>
                  <a:buChar char="•"/>
                </a:pP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קיימות </a:t>
                </a:r>
                <a:r>
                  <a:rPr lang="en-US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𝑛</m:t>
                    </m:r>
                  </m:oMath>
                </a14:m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דיסקיות </a:t>
                </a:r>
                <a:r>
                  <a:rPr lang="he-IL" sz="28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בגדלים </a:t>
                </a: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שונים </a:t>
                </a:r>
              </a:p>
              <a:p>
                <a:pPr marL="342900" indent="-342900" algn="r" rtl="1">
                  <a:buFont typeface="Arial" panose="020B0604020202020204" pitchFamily="34" charset="0"/>
                  <a:buChar char="•"/>
                </a:pP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יש </a:t>
                </a:r>
                <a:r>
                  <a:rPr lang="he-IL" sz="28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לסדרן על אחד העמודים </a:t>
                </a:r>
                <a:r>
                  <a:rPr lang="en-US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(pegs)</a:t>
                </a: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בסדר </a:t>
                </a:r>
                <a:r>
                  <a:rPr lang="he-IL" sz="28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יורד </a:t>
                </a:r>
                <a:r>
                  <a:rPr lang="en-US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(</a:t>
                </a:r>
                <a:r>
                  <a:rPr lang="he-IL" sz="28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כאשר הדיסקית בתחתית היא הגדולה ביותר</a:t>
                </a: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) </a:t>
                </a:r>
              </a:p>
              <a:p>
                <a:pPr marL="342900" indent="-342900" algn="r" rtl="1">
                  <a:buFont typeface="Arial" panose="020B0604020202020204" pitchFamily="34" charset="0"/>
                  <a:buChar char="•"/>
                </a:pP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אפשר </a:t>
                </a:r>
                <a:r>
                  <a:rPr lang="he-IL" sz="28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להעביר דיסקית רק אם אין מעליה דיסקית </a:t>
                </a: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אחרת </a:t>
                </a:r>
              </a:p>
              <a:p>
                <a:pPr marL="342900" indent="-342900" algn="r" rtl="1">
                  <a:buFont typeface="Arial" panose="020B0604020202020204" pitchFamily="34" charset="0"/>
                  <a:buChar char="•"/>
                </a:pP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אפשר </a:t>
                </a:r>
                <a:r>
                  <a:rPr lang="he-IL" sz="28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להעביר דיסקית לעמוד אחר אם הוא ריק או בראשו </a:t>
                </a:r>
                <a:r>
                  <a:rPr lang="en-US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דיסקית </a:t>
                </a:r>
                <a:r>
                  <a:rPr lang="he-IL" sz="28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אחרת הגדולה מהדיסקית אותה רוצים </a:t>
                </a: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להעביר</a:t>
                </a:r>
              </a:p>
              <a:p>
                <a:pPr marL="342900" indent="-342900" algn="r" rtl="1">
                  <a:buFont typeface="Arial" panose="020B0604020202020204" pitchFamily="34" charset="0"/>
                  <a:buChar char="•"/>
                </a:pPr>
                <a:r>
                  <a:rPr lang="he-IL" sz="28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תרגמו </a:t>
                </a:r>
                <a:r>
                  <a:rPr lang="he-IL" sz="28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את הבעיה לשפת </a:t>
                </a:r>
                <a:r>
                  <a:rPr lang="en-US" sz="28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STRIPS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72" y="2105099"/>
                <a:ext cx="10813741" cy="3016210"/>
              </a:xfrm>
              <a:prstGeom prst="rect">
                <a:avLst/>
              </a:prstGeom>
              <a:blipFill>
                <a:blip r:embed="rId4"/>
                <a:stretch>
                  <a:fillRect t="-3434" r="-1071" b="-6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מגדלי האנוי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7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92" y="4336869"/>
            <a:ext cx="4317034" cy="190812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86023" y="1872625"/>
            <a:ext cx="10813741" cy="3693319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algn="r" rtl="1"/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פרדיקטים:</a:t>
            </a:r>
            <a:endParaRPr lang="he-IL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Clear(x)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 – לא קיימת דיסקית מעל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x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 (או שהעמוד ריק – </a:t>
            </a:r>
            <a:r>
              <a:rPr lang="en-US" sz="2400" smtClean="0">
                <a:latin typeface="Narkisim" panose="020E0502050101010101" pitchFamily="34" charset="-79"/>
                <a:cs typeface="Narkisim" panose="020E0502050101010101" pitchFamily="34" charset="-79"/>
              </a:rPr>
              <a:t>x</a:t>
            </a:r>
            <a:r>
              <a:rPr lang="he-IL" sz="240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העמוד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  <a:endParaRPr lang="en-US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On(</a:t>
            </a:r>
            <a:r>
              <a:rPr lang="en-US" sz="2400" dirty="0" err="1">
                <a:latin typeface="Narkisim" panose="020E0502050101010101" pitchFamily="34" charset="-79"/>
                <a:cs typeface="Narkisim" panose="020E0502050101010101" pitchFamily="34" charset="-79"/>
              </a:rPr>
              <a:t>x,y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 – דיסקית 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x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 נמצאת על דיסקית 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y</a:t>
            </a:r>
            <a:endParaRPr lang="he-IL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Smaller(</a:t>
            </a:r>
            <a:r>
              <a:rPr lang="en-US" sz="2400" dirty="0" err="1">
                <a:latin typeface="Narkisim" panose="020E0502050101010101" pitchFamily="34" charset="-79"/>
                <a:cs typeface="Narkisim" panose="020E0502050101010101" pitchFamily="34" charset="-79"/>
              </a:rPr>
              <a:t>x,y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 – דיסקית 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x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 קטנה מדיסקית 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y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endParaRPr lang="he-IL" sz="24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אופרטורים: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Move(</a:t>
            </a:r>
            <a:r>
              <a:rPr lang="en-US" sz="24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x,y,z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– העברת דיסקית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x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מ-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y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ל-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z</a:t>
            </a:r>
            <a:endParaRPr lang="he-IL" sz="24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1257300" lvl="2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Preconditions –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{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Clear(x)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, Clear(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z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), 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On(</a:t>
            </a:r>
            <a:r>
              <a:rPr lang="en-US" sz="2400" dirty="0" err="1">
                <a:latin typeface="Narkisim" panose="020E0502050101010101" pitchFamily="34" charset="-79"/>
                <a:cs typeface="Narkisim" panose="020E0502050101010101" pitchFamily="34" charset="-79"/>
              </a:rPr>
              <a:t>x,y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),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Smaller(</a:t>
            </a:r>
            <a:r>
              <a:rPr lang="en-US" sz="24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x,z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)}</a:t>
            </a:r>
            <a:endParaRPr lang="en-US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1257300" lvl="2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Add list –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{Clear(y), On(</a:t>
            </a:r>
            <a:r>
              <a:rPr lang="en-US" sz="24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x,z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)}</a:t>
            </a:r>
            <a:endParaRPr lang="en-US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1257300" lvl="2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Delete list –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{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Clear(z)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, 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On(</a:t>
            </a:r>
            <a:r>
              <a:rPr lang="en-US" sz="2400" dirty="0" err="1">
                <a:latin typeface="Narkisim" panose="020E0502050101010101" pitchFamily="34" charset="-79"/>
                <a:cs typeface="Narkisim" panose="020E0502050101010101" pitchFamily="34" charset="-79"/>
              </a:rPr>
              <a:t>x,y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}</a:t>
            </a:r>
            <a:endParaRPr lang="en-US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endParaRPr lang="en-US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מגדלי האנוי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5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48392" y="2338138"/>
            <a:ext cx="5478088" cy="39395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0" bIns="0">
            <a:spAutoFit/>
          </a:bodyPr>
          <a:lstStyle/>
          <a:p>
            <a:pPr algn="l"/>
            <a:r>
              <a:rPr lang="en-US" sz="1600" u="sng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1600" u="sng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1600" b="1" u="sng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domain.pddl</a:t>
            </a:r>
            <a:endParaRPr lang="en-US" sz="1600" b="1" u="sng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l"/>
            <a:endParaRPr lang="en-US" sz="1400" u="sng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r>
              <a:rPr lang="en-US" sz="1400" dirty="0">
                <a:latin typeface="Narkisim" panose="020E0502050101010101" pitchFamily="34" charset="-79"/>
                <a:cs typeface="Narkisim" panose="020E0502050101010101" pitchFamily="34" charset="-79"/>
              </a:rPr>
              <a:t>(define (domain HANOI)</a:t>
            </a:r>
          </a:p>
          <a:p>
            <a:r>
              <a:rPr lang="en-US" sz="1400" dirty="0">
                <a:latin typeface="Narkisim" panose="020E0502050101010101" pitchFamily="34" charset="-79"/>
                <a:cs typeface="Narkisim" panose="020E0502050101010101" pitchFamily="34" charset="-79"/>
              </a:rPr>
              <a:t>  (:requirements :strips)</a:t>
            </a:r>
          </a:p>
          <a:p>
            <a:r>
              <a:rPr lang="en-US" sz="1400" dirty="0">
                <a:latin typeface="Narkisim" panose="020E0502050101010101" pitchFamily="34" charset="-79"/>
                <a:cs typeface="Narkisim" panose="020E0502050101010101" pitchFamily="34" charset="-79"/>
              </a:rPr>
              <a:t>  (:predicates (on ?x ?y)</a:t>
            </a:r>
          </a:p>
          <a:p>
            <a:r>
              <a:rPr lang="en-US" sz="1400" dirty="0">
                <a:latin typeface="Narkisim" panose="020E0502050101010101" pitchFamily="34" charset="-79"/>
                <a:cs typeface="Narkisim" panose="020E0502050101010101" pitchFamily="34" charset="-79"/>
              </a:rPr>
              <a:t>	       (smaller ?x ?y)</a:t>
            </a:r>
          </a:p>
          <a:p>
            <a:r>
              <a:rPr lang="en-US" sz="1400" dirty="0">
                <a:latin typeface="Narkisim" panose="020E0502050101010101" pitchFamily="34" charset="-79"/>
                <a:cs typeface="Narkisim" panose="020E0502050101010101" pitchFamily="34" charset="-79"/>
              </a:rPr>
              <a:t>	       (clear ?x)</a:t>
            </a:r>
          </a:p>
          <a:p>
            <a:r>
              <a:rPr lang="en-US" sz="1400" dirty="0">
                <a:latin typeface="Narkisim" panose="020E0502050101010101" pitchFamily="34" charset="-79"/>
                <a:cs typeface="Narkisim" panose="020E0502050101010101" pitchFamily="34" charset="-79"/>
              </a:rPr>
              <a:t>	       )</a:t>
            </a:r>
          </a:p>
          <a:p>
            <a:endParaRPr lang="en-US" sz="1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r>
              <a:rPr lang="en-US" sz="1400" dirty="0">
                <a:latin typeface="Narkisim" panose="020E0502050101010101" pitchFamily="34" charset="-79"/>
                <a:cs typeface="Narkisim" panose="020E0502050101010101" pitchFamily="34" charset="-79"/>
              </a:rPr>
              <a:t>  (:action move</a:t>
            </a:r>
          </a:p>
          <a:p>
            <a:pPr lvl="1"/>
            <a:r>
              <a:rPr lang="en-US" sz="1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	:</a:t>
            </a:r>
            <a:r>
              <a:rPr lang="en-US" sz="1400" dirty="0">
                <a:latin typeface="Narkisim" panose="020E0502050101010101" pitchFamily="34" charset="-79"/>
                <a:cs typeface="Narkisim" panose="020E0502050101010101" pitchFamily="34" charset="-79"/>
              </a:rPr>
              <a:t>parameters (?x ?y ?z)</a:t>
            </a:r>
          </a:p>
          <a:p>
            <a:r>
              <a:rPr lang="en-US" sz="1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	:</a:t>
            </a:r>
            <a:r>
              <a:rPr lang="en-US" sz="1400" dirty="0">
                <a:latin typeface="Narkisim" panose="020E0502050101010101" pitchFamily="34" charset="-79"/>
                <a:cs typeface="Narkisim" panose="020E0502050101010101" pitchFamily="34" charset="-79"/>
              </a:rPr>
              <a:t>precondition (and (on ?x ?y) (clear ?z) (clear ?x) (smaller ?x ?z))</a:t>
            </a:r>
          </a:p>
          <a:p>
            <a:r>
              <a:rPr lang="en-US" sz="1400" dirty="0">
                <a:latin typeface="Narkisim" panose="020E0502050101010101" pitchFamily="34" charset="-79"/>
                <a:cs typeface="Narkisim" panose="020E0502050101010101" pitchFamily="34" charset="-79"/>
              </a:rPr>
              <a:t>	</a:t>
            </a:r>
            <a:r>
              <a:rPr lang="en-US" sz="1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:</a:t>
            </a:r>
            <a:r>
              <a:rPr lang="en-US" sz="1400" dirty="0">
                <a:latin typeface="Narkisim" panose="020E0502050101010101" pitchFamily="34" charset="-79"/>
                <a:cs typeface="Narkisim" panose="020E0502050101010101" pitchFamily="34" charset="-79"/>
              </a:rPr>
              <a:t>effect</a:t>
            </a:r>
          </a:p>
          <a:p>
            <a:r>
              <a:rPr lang="en-US" sz="1400" dirty="0">
                <a:latin typeface="Narkisim" panose="020E0502050101010101" pitchFamily="34" charset="-79"/>
                <a:cs typeface="Narkisim" panose="020E0502050101010101" pitchFamily="34" charset="-79"/>
              </a:rPr>
              <a:t>	</a:t>
            </a:r>
            <a:r>
              <a:rPr lang="en-US" sz="1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US" sz="1400" dirty="0">
                <a:latin typeface="Narkisim" panose="020E0502050101010101" pitchFamily="34" charset="-79"/>
                <a:cs typeface="Narkisim" panose="020E0502050101010101" pitchFamily="34" charset="-79"/>
              </a:rPr>
              <a:t>(and (on ?x ?z)</a:t>
            </a:r>
          </a:p>
          <a:p>
            <a:r>
              <a:rPr lang="en-US" sz="1400" dirty="0">
                <a:latin typeface="Narkisim" panose="020E0502050101010101" pitchFamily="34" charset="-79"/>
                <a:cs typeface="Narkisim" panose="020E0502050101010101" pitchFamily="34" charset="-79"/>
              </a:rPr>
              <a:t>	 </a:t>
            </a:r>
            <a:r>
              <a:rPr lang="en-US" sz="1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(</a:t>
            </a:r>
            <a:r>
              <a:rPr lang="en-US" sz="1400" dirty="0">
                <a:latin typeface="Narkisim" panose="020E0502050101010101" pitchFamily="34" charset="-79"/>
                <a:cs typeface="Narkisim" panose="020E0502050101010101" pitchFamily="34" charset="-79"/>
              </a:rPr>
              <a:t>clear ?y)</a:t>
            </a:r>
          </a:p>
          <a:p>
            <a:r>
              <a:rPr lang="en-US" sz="1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	 (</a:t>
            </a:r>
            <a:r>
              <a:rPr lang="en-US" sz="1400" dirty="0">
                <a:latin typeface="Narkisim" panose="020E0502050101010101" pitchFamily="34" charset="-79"/>
                <a:cs typeface="Narkisim" panose="020E0502050101010101" pitchFamily="34" charset="-79"/>
              </a:rPr>
              <a:t>not (on ?x ?y))</a:t>
            </a:r>
          </a:p>
          <a:p>
            <a:r>
              <a:rPr lang="en-US" sz="1400" dirty="0">
                <a:latin typeface="Narkisim" panose="020E0502050101010101" pitchFamily="34" charset="-79"/>
                <a:cs typeface="Narkisim" panose="020E0502050101010101" pitchFamily="34" charset="-79"/>
              </a:rPr>
              <a:t>	 </a:t>
            </a:r>
            <a:r>
              <a:rPr lang="en-US" sz="1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(</a:t>
            </a:r>
            <a:r>
              <a:rPr lang="en-US" sz="1400" dirty="0">
                <a:latin typeface="Narkisim" panose="020E0502050101010101" pitchFamily="34" charset="-79"/>
                <a:cs typeface="Narkisim" panose="020E0502050101010101" pitchFamily="34" charset="-79"/>
              </a:rPr>
              <a:t>not (clear ?z</a:t>
            </a:r>
            <a:r>
              <a:rPr lang="en-US" sz="1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)))))</a:t>
            </a:r>
            <a:endParaRPr lang="en-US" sz="14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מגדלי </a:t>
            </a: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האנוי</a:t>
            </a: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– </a:t>
            </a:r>
            <a:r>
              <a:rPr lang="en-US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pddl</a:t>
            </a: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92315" y="2338138"/>
            <a:ext cx="5229372" cy="39395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0" bIns="0">
            <a:spAutoFit/>
          </a:bodyPr>
          <a:lstStyle/>
          <a:p>
            <a:pPr algn="l"/>
            <a:r>
              <a:rPr lang="en-US" sz="1600" b="1" u="sng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1600" b="1" u="sng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1600" b="1" u="sng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problem.pddl</a:t>
            </a:r>
            <a:endParaRPr lang="en-US" sz="1600" b="1" u="sng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l"/>
            <a:endParaRPr lang="en-US" sz="1400" u="sng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r>
              <a:rPr lang="en-US" sz="1400" dirty="0">
                <a:latin typeface="Narkisim" panose="020E0502050101010101" pitchFamily="34" charset="-79"/>
                <a:cs typeface="Narkisim" panose="020E0502050101010101" pitchFamily="34" charset="-79"/>
              </a:rPr>
              <a:t>(define (problem HANOI-4-0)</a:t>
            </a:r>
          </a:p>
          <a:p>
            <a:r>
              <a:rPr lang="en-US" sz="1400" dirty="0">
                <a:latin typeface="Narkisim" panose="020E0502050101010101" pitchFamily="34" charset="-79"/>
                <a:cs typeface="Narkisim" panose="020E0502050101010101" pitchFamily="34" charset="-79"/>
              </a:rPr>
              <a:t>(:domain HANOI)</a:t>
            </a:r>
          </a:p>
          <a:p>
            <a:r>
              <a:rPr lang="en-US" sz="1400" dirty="0">
                <a:latin typeface="Narkisim" panose="020E0502050101010101" pitchFamily="34" charset="-79"/>
                <a:cs typeface="Narkisim" panose="020E0502050101010101" pitchFamily="34" charset="-79"/>
              </a:rPr>
              <a:t>(:objects A B C D E1 E2 E3)</a:t>
            </a:r>
          </a:p>
          <a:p>
            <a:endParaRPr lang="en-US" sz="1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r>
              <a:rPr lang="en-US" sz="1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(:</a:t>
            </a:r>
            <a:r>
              <a:rPr lang="en-US" sz="14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init</a:t>
            </a:r>
            <a:r>
              <a:rPr lang="en-US" sz="1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endParaRPr lang="en-US" sz="1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r>
              <a:rPr lang="en-US" sz="1400" dirty="0">
                <a:latin typeface="Narkisim" panose="020E0502050101010101" pitchFamily="34" charset="-79"/>
                <a:cs typeface="Narkisim" panose="020E0502050101010101" pitchFamily="34" charset="-79"/>
              </a:rPr>
              <a:t>(ON A B) (ON B C) (ON C D) (ON D E1) </a:t>
            </a:r>
          </a:p>
          <a:p>
            <a:r>
              <a:rPr lang="en-US" sz="1400" dirty="0">
                <a:latin typeface="Narkisim" panose="020E0502050101010101" pitchFamily="34" charset="-79"/>
                <a:cs typeface="Narkisim" panose="020E0502050101010101" pitchFamily="34" charset="-79"/>
              </a:rPr>
              <a:t>(CLEAR A) (CLEAR E2) (CLEAR E3) </a:t>
            </a:r>
          </a:p>
          <a:p>
            <a:r>
              <a:rPr lang="en-US" sz="1400" dirty="0">
                <a:latin typeface="Narkisim" panose="020E0502050101010101" pitchFamily="34" charset="-79"/>
                <a:cs typeface="Narkisim" panose="020E0502050101010101" pitchFamily="34" charset="-79"/>
              </a:rPr>
              <a:t>(SMALLER A B) (SMALLER A C) (SMALLER A D) (SMALLER B C) (SMALLER B D) (SMALLER C D) </a:t>
            </a:r>
          </a:p>
          <a:p>
            <a:r>
              <a:rPr lang="en-US" sz="1400" dirty="0">
                <a:latin typeface="Narkisim" panose="020E0502050101010101" pitchFamily="34" charset="-79"/>
                <a:cs typeface="Narkisim" panose="020E0502050101010101" pitchFamily="34" charset="-79"/>
              </a:rPr>
              <a:t>(SMALLER A E1) (SMALLER A E2) (SMALLER A E3)</a:t>
            </a:r>
          </a:p>
          <a:p>
            <a:r>
              <a:rPr lang="en-US" sz="1400" dirty="0">
                <a:latin typeface="Narkisim" panose="020E0502050101010101" pitchFamily="34" charset="-79"/>
                <a:cs typeface="Narkisim" panose="020E0502050101010101" pitchFamily="34" charset="-79"/>
              </a:rPr>
              <a:t>(SMALLER B E1) (SMALLER B E2) (SMALLER B E3)</a:t>
            </a:r>
          </a:p>
          <a:p>
            <a:r>
              <a:rPr lang="en-US" sz="1400" dirty="0">
                <a:latin typeface="Narkisim" panose="020E0502050101010101" pitchFamily="34" charset="-79"/>
                <a:cs typeface="Narkisim" panose="020E0502050101010101" pitchFamily="34" charset="-79"/>
              </a:rPr>
              <a:t>(SMALLER C E1) (SMALLER C E2) (SMALLER C E3)</a:t>
            </a:r>
          </a:p>
          <a:p>
            <a:r>
              <a:rPr lang="en-US" sz="1400" dirty="0">
                <a:latin typeface="Narkisim" panose="020E0502050101010101" pitchFamily="34" charset="-79"/>
                <a:cs typeface="Narkisim" panose="020E0502050101010101" pitchFamily="34" charset="-79"/>
              </a:rPr>
              <a:t>(SMALLER D E1) (SMALLER D E2) (SMALLER D E3</a:t>
            </a:r>
            <a:r>
              <a:rPr lang="en-US" sz="1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))</a:t>
            </a:r>
          </a:p>
          <a:p>
            <a:endParaRPr lang="en-US" sz="1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r>
              <a:rPr lang="en-US" sz="1400" dirty="0">
                <a:latin typeface="Narkisim" panose="020E0502050101010101" pitchFamily="34" charset="-79"/>
                <a:cs typeface="Narkisim" panose="020E0502050101010101" pitchFamily="34" charset="-79"/>
              </a:rPr>
              <a:t>(:goal (AND (ON A B) (ON B C) (ON C D) (ON D E3</a:t>
            </a:r>
            <a:r>
              <a:rPr lang="en-US" sz="1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))))</a:t>
            </a:r>
          </a:p>
        </p:txBody>
      </p:sp>
      <p:sp>
        <p:nvSpPr>
          <p:cNvPr id="6" name="Rectangle 5"/>
          <p:cNvSpPr/>
          <p:nvPr/>
        </p:nvSpPr>
        <p:spPr>
          <a:xfrm>
            <a:off x="886024" y="1872624"/>
            <a:ext cx="5478088" cy="369332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algn="l"/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  <a:hlinkClick r:id="rId3"/>
              </a:rPr>
              <a:t>http://editor.planning.domains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  <a:hlinkClick r:id="rId3"/>
              </a:rPr>
              <a:t>/#</a:t>
            </a:r>
            <a:endParaRPr lang="en-US" sz="24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003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6220" y="4614713"/>
            <a:ext cx="9826580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 smtClean="0">
                <a:cs typeface="+mn-cs"/>
              </a:rPr>
              <a:t>Practice session</a:t>
            </a:r>
            <a:r>
              <a:rPr lang="en-US" b="1" dirty="0">
                <a:cs typeface="+mn-cs"/>
              </a:rPr>
              <a:t> </a:t>
            </a:r>
            <a:r>
              <a:rPr lang="en-US" b="1" dirty="0" smtClean="0">
                <a:cs typeface="+mn-cs"/>
              </a:rPr>
              <a:t>5</a:t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Planning</a:t>
            </a:r>
            <a:br>
              <a:rPr lang="en-US" b="1" dirty="0" smtClean="0"/>
            </a:br>
            <a:endParaRPr lang="en-US" b="1" dirty="0">
              <a:cs typeface="+mn-cs"/>
            </a:endParaRPr>
          </a:p>
        </p:txBody>
      </p:sp>
      <p:pic>
        <p:nvPicPr>
          <p:cNvPr id="11266" name="Picture 2" descr="http://thumbs.dreamstime.com/z/planning-28192287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58"/>
          <a:stretch/>
        </p:blipFill>
        <p:spPr bwMode="auto">
          <a:xfrm>
            <a:off x="141667" y="962361"/>
            <a:ext cx="2614677" cy="181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24769" y="1867201"/>
            <a:ext cx="10813741" cy="4308872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algn="r" rtl="1"/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שפה לייצוג העולם בשביל 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Planning</a:t>
            </a:r>
            <a:b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אלגוריתם לפתרון 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Planning</a:t>
            </a:r>
            <a:b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endParaRPr lang="en-US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כל המשתנים בול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י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אניים</a:t>
            </a:r>
            <a:endParaRPr lang="he-IL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מצב: רשימה של משתנים המקבלים השמת "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True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"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אופרטור: 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Preconditions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(תנאי קדם)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Add list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(תנאים שיש להוסיף)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Delete list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(תנאים שיש למחוק)</a:t>
            </a:r>
            <a:endParaRPr lang="en-US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Goal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– מצב מטרה</a:t>
            </a:r>
            <a:endParaRPr lang="en-US" sz="28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STRIPS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03853" y="3414843"/>
            <a:ext cx="3006622" cy="2761230"/>
            <a:chOff x="803853" y="3414843"/>
            <a:chExt cx="3006622" cy="276123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t="6744" r="2408" b="9432"/>
            <a:stretch/>
          </p:blipFill>
          <p:spPr>
            <a:xfrm>
              <a:off x="803853" y="3414843"/>
              <a:ext cx="3006622" cy="276123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097280" y="3527946"/>
              <a:ext cx="1209192" cy="25930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051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42483" y="1833878"/>
            <a:ext cx="10813741" cy="3447098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נתונות 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C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ערים, 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M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משאיות ו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P-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חבילות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לכל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חבילה עיר מוצא ועיר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יעד</a:t>
            </a:r>
            <a:endParaRPr lang="he-IL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לכל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משאית יש עיר מוצא אליה היא צריכה לשוב בתום יום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העבודה</a:t>
            </a:r>
            <a:endParaRPr lang="he-IL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משאית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יכולה לנסוע מעיר לעיר להעמיס ולפרוק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חבילות</a:t>
            </a:r>
            <a:endParaRPr lang="he-IL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In(</a:t>
            </a:r>
            <a:r>
              <a:rPr lang="en-US" sz="28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a,b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- משאית/חבילה 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נמצאת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בעיר 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b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או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כשחבילה 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נמצאת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על משאית 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b</a:t>
            </a:r>
            <a:endParaRPr lang="en-US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800" dirty="0">
                <a:latin typeface="Narkisim" panose="020E0502050101010101" pitchFamily="34" charset="-79"/>
                <a:cs typeface="Narkisim" panose="020E0502050101010101" pitchFamily="34" charset="-79"/>
              </a:rPr>
              <a:t>Free(a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- חבילה 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אינה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מועמסת על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משאית או כשעל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משאית 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לא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מועמסת חבילה (המשאית פנויה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  <a:endParaRPr lang="he-IL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יש לייצג </a:t>
            </a:r>
            <a:r>
              <a:rPr lang="he-IL" sz="2800" dirty="0">
                <a:latin typeface="Narkisim" panose="020E0502050101010101" pitchFamily="34" charset="-79"/>
                <a:cs typeface="Narkisim" panose="020E0502050101010101" pitchFamily="34" charset="-79"/>
              </a:rPr>
              <a:t>את הבעיה בשפת </a:t>
            </a:r>
            <a:r>
              <a:rPr lang="en-US" sz="2800" dirty="0">
                <a:latin typeface="Narkisim" panose="020E0502050101010101" pitchFamily="34" charset="-79"/>
                <a:cs typeface="Narkisim" panose="020E0502050101010101" pitchFamily="34" charset="-79"/>
              </a:rPr>
              <a:t>STRIPS</a:t>
            </a:r>
            <a:endParaRPr lang="he-IL" sz="2800" dirty="0">
              <a:solidFill>
                <a:schemeClr val="bg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בעיית </a:t>
            </a: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הלוגיסטיקה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2141" t="9400" r="11766" b="16342"/>
          <a:stretch/>
        </p:blipFill>
        <p:spPr>
          <a:xfrm>
            <a:off x="145773" y="4147930"/>
            <a:ext cx="2412839" cy="209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8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1443" y="1895872"/>
            <a:ext cx="11467068" cy="4062651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In(</a:t>
            </a:r>
            <a:r>
              <a:rPr lang="en-US" sz="24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a,b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- משאית/חבליה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נמצאת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בעיר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b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או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כשחבילה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נמצאת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על משאית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b</a:t>
            </a:r>
            <a:endParaRPr lang="en-US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Free(a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- חבילה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אינה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מועמסת על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משאית או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	    כשעל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משאית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לא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מועמסת חבילה (המשאית פנויה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  <a:endParaRPr lang="he-IL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עזרו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למהנדס והגדירו את האופרטורים הבאים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:</a:t>
            </a:r>
            <a:endParaRPr lang="en-US" sz="24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operator MOVE-TRUCK &lt;city-c1&gt; &lt;city-c2&gt;&lt;truck-t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&gt;</a:t>
            </a:r>
            <a:b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	העברת משאית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t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מעיר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c1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לעיר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c2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operator LOAD-PARCEL &lt;package-p&gt; &lt;truck-t&gt; &lt;city-c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&gt;</a:t>
            </a:r>
            <a:b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	העמסת חבילה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p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על משאית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t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בעיר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c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operator UNLOAD-PARCEL &lt;package-p&gt; &lt;truck-t&gt; &lt;city-c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&gt;</a:t>
            </a:r>
            <a:b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	פריקת חבילה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p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ממשאית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t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בעיר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c</a:t>
            </a:r>
            <a:endParaRPr lang="he-IL" sz="24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בעיית </a:t>
            </a: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הלוגיסטיקה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2141" t="9400" r="11766" b="16342"/>
          <a:stretch/>
        </p:blipFill>
        <p:spPr>
          <a:xfrm>
            <a:off x="145773" y="4147930"/>
            <a:ext cx="2412839" cy="209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2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0017" y="1911371"/>
            <a:ext cx="11569489" cy="3693319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In(</a:t>
            </a:r>
            <a:r>
              <a:rPr lang="en-US" sz="24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a,b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- משאית/חבליה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נמצאת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בעיר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b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או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כשחבילה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נמצאת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על משאית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b</a:t>
            </a:r>
            <a:endParaRPr lang="en-US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Free(a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- חבילה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אינה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מועמסת על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משאית או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	    כשעל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משאית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לא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מועמסת חבילה (המשאית פנויה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  <a:endParaRPr lang="he-IL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עזרו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למהנדס והגדירו את האופרטורים הבאים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:</a:t>
            </a:r>
            <a:endParaRPr lang="en-US" sz="24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operator MOVE-TRUCK &lt;city-c1&gt; &lt;city-c2&gt;&lt;truck-t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&gt;</a:t>
            </a:r>
            <a:b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	העברת משאית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t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מעיר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c1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לעיר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c2</a:t>
            </a:r>
            <a:endParaRPr lang="he-IL" sz="24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1257300" lvl="2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Preconditions –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{In(t,c1)}</a:t>
            </a:r>
            <a:endParaRPr lang="en-US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1257300" lvl="2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Add list –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{In(t,c2)}</a:t>
            </a:r>
            <a:endParaRPr lang="en-US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1257300" lvl="2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Delete list –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{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In(t,c1)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}</a:t>
            </a:r>
            <a:endParaRPr lang="he-IL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בעיית הלוגיסטיקה</a:t>
            </a:r>
            <a:r>
              <a:rPr lang="en-US" dirty="0"/>
              <a:t>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2141" t="9400" r="11766" b="16342"/>
          <a:stretch/>
        </p:blipFill>
        <p:spPr>
          <a:xfrm>
            <a:off x="145773" y="4147930"/>
            <a:ext cx="2412839" cy="209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1753" y="1888123"/>
            <a:ext cx="11436966" cy="3693319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In(</a:t>
            </a:r>
            <a:r>
              <a:rPr lang="en-US" sz="24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a,b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- משאית/חבליה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נמצאת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בעיר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b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או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כשחבילה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נמצאת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על משאית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b</a:t>
            </a:r>
            <a:endParaRPr lang="en-US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Free(a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- חבילה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אינה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מועמסת על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משאית או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	    כאשר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כשעל משאית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לא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מועמסת חבילה (המשאית פנויה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  <a:endParaRPr lang="he-IL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עזרו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למהנדס והגדירו את האופרטורים הבאים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:</a:t>
            </a:r>
            <a:endParaRPr lang="en-US" sz="24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operator LOAD-PARCEL &lt;package-p&gt; &lt;truck-t&gt; &lt;city-c&gt;</a:t>
            </a:r>
            <a:b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	העמסת חבילה 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p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 על משאית 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t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 בעיר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c</a:t>
            </a:r>
            <a:endParaRPr lang="he-IL" sz="24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1257300" lvl="2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Preconditions –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{In(</a:t>
            </a:r>
            <a:r>
              <a:rPr lang="en-US" sz="24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t,c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),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In(</a:t>
            </a:r>
            <a:r>
              <a:rPr lang="en-US" sz="24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p,c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),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Free(t), Free(p)}</a:t>
            </a:r>
            <a:endParaRPr lang="en-US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1257300" lvl="2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Add list –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{In(</a:t>
            </a:r>
            <a:r>
              <a:rPr lang="en-US" sz="24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p,t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)}</a:t>
            </a:r>
            <a:endParaRPr lang="en-US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1257300" lvl="2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Delete list –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{In(</a:t>
            </a:r>
            <a:r>
              <a:rPr lang="en-US" sz="24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p,c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),Free(t),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Free(p)}</a:t>
            </a:r>
            <a:endParaRPr lang="he-IL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בעיית הלוגיסטיקה</a:t>
            </a:r>
            <a:r>
              <a:rPr lang="en-US" dirty="0"/>
              <a:t>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2141" t="9400" r="11766" b="16342"/>
          <a:stretch/>
        </p:blipFill>
        <p:spPr>
          <a:xfrm>
            <a:off x="145773" y="4147930"/>
            <a:ext cx="2412839" cy="209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4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253" y="1903622"/>
            <a:ext cx="11463471" cy="3693319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In(</a:t>
            </a:r>
            <a:r>
              <a:rPr lang="en-US" sz="24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a,b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- משאית/חבליה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נמצאת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בעיר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b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או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כשחבילה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נמצאת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על משאית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b</a:t>
            </a:r>
            <a:endParaRPr lang="en-US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Free(a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- חבילה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אינה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מועמסת על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משאית או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	    כאשר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כשעל משאית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לא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מועמסת חבילה (המשאית פנויה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  <a:endParaRPr lang="he-IL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עזרו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למהנדס והגדירו את האופרטורים הבאים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:</a:t>
            </a:r>
            <a:endParaRPr lang="en-US" sz="24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operator UNLOAD-PARCEL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&lt;package-p&gt; 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&lt;truck-t&gt; &lt;city-c&gt;</a:t>
            </a:r>
            <a:b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	פריקת חבילה 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p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ממשאית 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t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 בעיר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c</a:t>
            </a:r>
            <a:endParaRPr lang="he-IL" sz="24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1257300" lvl="2" indent="-342900" algn="r" rt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Preconditions – {In(</a:t>
            </a:r>
            <a:r>
              <a:rPr lang="en-US" sz="24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t,c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), In(</a:t>
            </a:r>
            <a:r>
              <a:rPr lang="en-US" sz="24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p,t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)}</a:t>
            </a:r>
          </a:p>
          <a:p>
            <a:pPr marL="1257300" lvl="2" indent="-342900" algn="r" rt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Add list – {In(</a:t>
            </a:r>
            <a:r>
              <a:rPr lang="en-US" sz="24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p,c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),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 Free(t),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Free(p)}</a:t>
            </a:r>
          </a:p>
          <a:p>
            <a:pPr marL="1257300" lvl="2" indent="-342900" algn="r" rt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Delete list – {In(</a:t>
            </a:r>
            <a:r>
              <a:rPr lang="en-US" sz="2400" dirty="0" err="1">
                <a:latin typeface="Narkisim" panose="020E0502050101010101" pitchFamily="34" charset="-79"/>
                <a:cs typeface="Narkisim" panose="020E0502050101010101" pitchFamily="34" charset="-79"/>
              </a:rPr>
              <a:t>p,t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)}</a:t>
            </a:r>
            <a:endParaRPr lang="he-IL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בעיית הלוגיסטיקה</a:t>
            </a:r>
            <a:r>
              <a:rPr lang="en-US" dirty="0"/>
              <a:t>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2141" t="9400" r="11766" b="16342"/>
          <a:stretch/>
        </p:blipFill>
        <p:spPr>
          <a:xfrm>
            <a:off x="145773" y="4147930"/>
            <a:ext cx="2412839" cy="209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0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48016" y="1888124"/>
            <a:ext cx="10813741" cy="4062651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algn="r" rtl="1"/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יש לדחוף את ארגז המטרה אל ה-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X</a:t>
            </a:r>
            <a:endParaRPr lang="he-IL" sz="24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פרדיקטים: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At(p,x1,y1)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–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p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נמצא במשבצת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(x1,y1)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,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Free(x1,y1)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– משבצת 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(x1,y1)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פנויה</a:t>
            </a:r>
            <a:endParaRPr lang="en-US" sz="24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r>
              <a:rPr lang="he-IL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הגדירו </a:t>
            </a:r>
            <a:r>
              <a:rPr lang="he-IL" sz="2400" dirty="0">
                <a:latin typeface="Narkisim" panose="020E0502050101010101" pitchFamily="34" charset="-79"/>
                <a:cs typeface="Narkisim" panose="020E0502050101010101" pitchFamily="34" charset="-79"/>
              </a:rPr>
              <a:t>את האופרטורים הבאים:</a:t>
            </a:r>
            <a:endParaRPr lang="en-US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   operator PUSH_BOX_LEFT &lt;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box-b&gt;&lt;player-p&gt;&lt;X-x&gt;&lt;Y-y&gt;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operator PUSH_BOX_RIGHT …</a:t>
            </a:r>
            <a:endParaRPr lang="en-US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operator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PUSH_BOX_UP 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…</a:t>
            </a:r>
            <a:endParaRPr lang="en-US" sz="24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operator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PUSH_BOX_DOWN …</a:t>
            </a:r>
            <a:endParaRPr lang="he-IL" sz="24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operator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MOVE_LEFT &lt;player-p&gt;&lt;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X-x&gt;&lt;Y-y&gt;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operator MOVE_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RIGHT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… </a:t>
            </a:r>
            <a:endParaRPr lang="en-US" sz="2400" dirty="0" smtClean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operator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MOVE_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UP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… 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operator 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MOVE_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DOWN</a:t>
            </a:r>
            <a:r>
              <a:rPr lang="en-US" sz="2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en-US" sz="2400" dirty="0">
                <a:latin typeface="Narkisim" panose="020E0502050101010101" pitchFamily="34" charset="-79"/>
                <a:cs typeface="Narkisim" panose="020E0502050101010101" pitchFamily="34" charset="-79"/>
              </a:rPr>
              <a:t>…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משחק </a:t>
            </a: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הארגזים (</a:t>
            </a:r>
            <a:r>
              <a:rPr lang="en-US" dirty="0"/>
              <a:t>Sokoban</a:t>
            </a: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)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5" y="3407470"/>
            <a:ext cx="3640697" cy="286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6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17146</TotalTime>
  <Words>461</Words>
  <Application>Microsoft Office PowerPoint</Application>
  <PresentationFormat>Widescreen</PresentationFormat>
  <Paragraphs>136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Narkisim</vt:lpstr>
      <vt:lpstr>Retrospect</vt:lpstr>
      <vt:lpstr>Artificial Intelligence   </vt:lpstr>
      <vt:lpstr>    Practice session 5   Planning </vt:lpstr>
      <vt:lpstr>STRIPS</vt:lpstr>
      <vt:lpstr>בעיית הלוגיסטיקה </vt:lpstr>
      <vt:lpstr>בעיית הלוגיסטיקה </vt:lpstr>
      <vt:lpstr>בעיית הלוגיסטיקה  </vt:lpstr>
      <vt:lpstr>בעיית הלוגיסטיקה  </vt:lpstr>
      <vt:lpstr>בעיית הלוגיסטיקה  </vt:lpstr>
      <vt:lpstr>משחק הארגזים (Sokoban) </vt:lpstr>
      <vt:lpstr>משחק הארגזים (Sokoban) </vt:lpstr>
      <vt:lpstr>מגדלי האנוי </vt:lpstr>
      <vt:lpstr>מגדלי האנוי </vt:lpstr>
      <vt:lpstr>מגדלי האנוי – pddl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session 1 Blind Search</dc:title>
  <dc:creator>dor atzmon</dc:creator>
  <cp:lastModifiedBy>Dor Atzmon</cp:lastModifiedBy>
  <cp:revision>1610</cp:revision>
  <dcterms:created xsi:type="dcterms:W3CDTF">2015-10-15T14:05:25Z</dcterms:created>
  <dcterms:modified xsi:type="dcterms:W3CDTF">2018-11-24T12:14:23Z</dcterms:modified>
</cp:coreProperties>
</file>