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8"/>
  </p:notesMasterIdLst>
  <p:sldIdLst>
    <p:sldId id="256" r:id="rId2"/>
    <p:sldId id="303" r:id="rId3"/>
    <p:sldId id="335" r:id="rId4"/>
    <p:sldId id="349" r:id="rId5"/>
    <p:sldId id="350" r:id="rId6"/>
    <p:sldId id="356" r:id="rId7"/>
    <p:sldId id="339" r:id="rId8"/>
    <p:sldId id="357" r:id="rId9"/>
    <p:sldId id="340" r:id="rId10"/>
    <p:sldId id="342" r:id="rId11"/>
    <p:sldId id="343" r:id="rId12"/>
    <p:sldId id="351" r:id="rId13"/>
    <p:sldId id="346" r:id="rId14"/>
    <p:sldId id="348" r:id="rId15"/>
    <p:sldId id="360" r:id="rId16"/>
    <p:sldId id="3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7253" autoAdjust="0"/>
  </p:normalViewPr>
  <p:slideViewPr>
    <p:cSldViewPr snapToGrid="0">
      <p:cViewPr varScale="1">
        <p:scale>
          <a:sx n="60" d="100"/>
          <a:sy n="60" d="100"/>
        </p:scale>
        <p:origin x="8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ייצוג מתמטי של מצב בו הרווח (או ההפסד) של צד אחד מאוזן ע"י ההפסד (או הרווח) של האחר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סכום הרווח וההפסד ("תועלת") של כל הצדדים הוא אפס.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כלומר, הרווח של משתתף אחד בא על חשבונו של משתתף אחר.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21" Type="http://schemas.openxmlformats.org/officeDocument/2006/relationships/image" Target="../media/image240.png"/><Relationship Id="rId34" Type="http://schemas.openxmlformats.org/officeDocument/2006/relationships/image" Target="../media/image22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17" Type="http://schemas.openxmlformats.org/officeDocument/2006/relationships/image" Target="../media/image220.png"/><Relationship Id="rId25" Type="http://schemas.openxmlformats.org/officeDocument/2006/relationships/image" Target="../media/image28.png"/><Relationship Id="rId33" Type="http://schemas.openxmlformats.org/officeDocument/2006/relationships/image" Target="../media/image211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0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24" Type="http://schemas.openxmlformats.org/officeDocument/2006/relationships/image" Target="../media/image21.png"/><Relationship Id="rId32" Type="http://schemas.openxmlformats.org/officeDocument/2006/relationships/image" Target="../media/image111.png"/><Relationship Id="rId37" Type="http://schemas.openxmlformats.org/officeDocument/2006/relationships/image" Target="../media/image33.png"/><Relationship Id="rId5" Type="http://schemas.openxmlformats.org/officeDocument/2006/relationships/image" Target="../media/image130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2.png"/><Relationship Id="rId10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22" Type="http://schemas.openxmlformats.org/officeDocument/2006/relationships/image" Target="../media/image250.png"/><Relationship Id="rId27" Type="http://schemas.openxmlformats.org/officeDocument/2006/relationships/image" Target="../media/image30.png"/><Relationship Id="rId30" Type="http://schemas.openxmlformats.org/officeDocument/2006/relationships/image" Target="../media/image29.png"/><Relationship Id="rId35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מינימקס – </a:t>
            </a:r>
            <a:r>
              <a:rPr lang="en-US" i="0" dirty="0" smtClean="0">
                <a:latin typeface="+mj-lt"/>
              </a:rPr>
              <a:t>Minimax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אלגוריתם לבחירת אסטרטגיה שממקסמת את תועלת השחקן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בהנחה שהיריב בוחרת אסטרטגיה שממזערת את תועלת השחקן</a:t>
            </a:r>
            <a: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מינימקס במשחקי סכום אפס </a:t>
            </a: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4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=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שיווי משקל נאש</a:t>
            </a:r>
            <a:endParaRPr lang="he-IL" sz="3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074" name="Picture 2" descr="http://www.pd4pic.com/images/cartoon-chess-game-playing-sitting-insects-a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7" y="4204675"/>
            <a:ext cx="3460949" cy="19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מינימקס –</a:t>
            </a:r>
            <a:r>
              <a:rPr lang="he-IL" dirty="0" smtClean="0"/>
              <a:t> </a:t>
            </a:r>
            <a:r>
              <a:rPr lang="en-US" i="0" dirty="0" smtClean="0">
                <a:latin typeface="+mj-lt"/>
              </a:rPr>
              <a:t>Minimax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49420" y="1898538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7967" y="304039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49421" y="30213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80875" y="304039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2450" y="423003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58406" y="4224128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62963" y="422368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76660" y="423133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103284" y="422368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735513" y="4224129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>
            <a:off x="7242226" y="2645513"/>
            <a:ext cx="1" cy="375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  <a:endCxn id="7" idx="7"/>
          </p:cNvCxnSpPr>
          <p:nvPr/>
        </p:nvCxnSpPr>
        <p:spPr>
          <a:xfrm flipH="1">
            <a:off x="5388528" y="2536121"/>
            <a:ext cx="1575942" cy="613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9" idx="1"/>
          </p:cNvCxnSpPr>
          <p:nvPr/>
        </p:nvCxnSpPr>
        <p:spPr>
          <a:xfrm>
            <a:off x="7519981" y="2536121"/>
            <a:ext cx="1575944" cy="613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0" idx="0"/>
          </p:cNvCxnSpPr>
          <p:nvPr/>
        </p:nvCxnSpPr>
        <p:spPr>
          <a:xfrm flipH="1">
            <a:off x="5735256" y="3658935"/>
            <a:ext cx="1229215" cy="571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2" idx="0"/>
          </p:cNvCxnSpPr>
          <p:nvPr/>
        </p:nvCxnSpPr>
        <p:spPr>
          <a:xfrm>
            <a:off x="7519982" y="3658935"/>
            <a:ext cx="231230" cy="565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8" idx="1"/>
          </p:cNvCxnSpPr>
          <p:nvPr/>
        </p:nvCxnSpPr>
        <p:spPr>
          <a:xfrm>
            <a:off x="9651436" y="3677973"/>
            <a:ext cx="1199127" cy="655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7" idx="0"/>
          </p:cNvCxnSpPr>
          <p:nvPr/>
        </p:nvCxnSpPr>
        <p:spPr>
          <a:xfrm>
            <a:off x="9373681" y="3787365"/>
            <a:ext cx="122409" cy="43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5" idx="0"/>
          </p:cNvCxnSpPr>
          <p:nvPr/>
        </p:nvCxnSpPr>
        <p:spPr>
          <a:xfrm flipH="1">
            <a:off x="3869466" y="3787365"/>
            <a:ext cx="1241307" cy="443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3" idx="0"/>
          </p:cNvCxnSpPr>
          <p:nvPr/>
        </p:nvCxnSpPr>
        <p:spPr>
          <a:xfrm flipH="1">
            <a:off x="2355769" y="3413878"/>
            <a:ext cx="2362198" cy="809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6850" y="540361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929205" y="54072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809217" y="539997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81572" y="540361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01551" y="5404227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73906" y="5407868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598007" y="546300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570362" y="546664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450374" y="545936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9422729" y="546300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342708" y="5463617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315063" y="5467258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13" idx="3"/>
            <a:endCxn id="56" idx="0"/>
          </p:cNvCxnSpPr>
          <p:nvPr/>
        </p:nvCxnSpPr>
        <p:spPr>
          <a:xfrm flipH="1">
            <a:off x="1349656" y="4861263"/>
            <a:ext cx="728357" cy="542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3" idx="4"/>
            <a:endCxn id="57" idx="0"/>
          </p:cNvCxnSpPr>
          <p:nvPr/>
        </p:nvCxnSpPr>
        <p:spPr>
          <a:xfrm flipH="1">
            <a:off x="2322011" y="4970655"/>
            <a:ext cx="33758" cy="4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5" idx="3"/>
            <a:endCxn id="60" idx="0"/>
          </p:cNvCxnSpPr>
          <p:nvPr/>
        </p:nvCxnSpPr>
        <p:spPr>
          <a:xfrm flipH="1">
            <a:off x="3202023" y="4868915"/>
            <a:ext cx="389687" cy="531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5"/>
            <a:endCxn id="61" idx="0"/>
          </p:cNvCxnSpPr>
          <p:nvPr/>
        </p:nvCxnSpPr>
        <p:spPr>
          <a:xfrm>
            <a:off x="4147221" y="4868915"/>
            <a:ext cx="27157" cy="534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3"/>
            <a:endCxn id="62" idx="0"/>
          </p:cNvCxnSpPr>
          <p:nvPr/>
        </p:nvCxnSpPr>
        <p:spPr>
          <a:xfrm flipH="1">
            <a:off x="5094357" y="4867613"/>
            <a:ext cx="363143" cy="536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" idx="5"/>
            <a:endCxn id="63" idx="0"/>
          </p:cNvCxnSpPr>
          <p:nvPr/>
        </p:nvCxnSpPr>
        <p:spPr>
          <a:xfrm>
            <a:off x="6013011" y="4867613"/>
            <a:ext cx="53701" cy="54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" idx="3"/>
            <a:endCxn id="67" idx="0"/>
          </p:cNvCxnSpPr>
          <p:nvPr/>
        </p:nvCxnSpPr>
        <p:spPr>
          <a:xfrm flipH="1">
            <a:off x="6990813" y="4861711"/>
            <a:ext cx="482643" cy="601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" idx="4"/>
            <a:endCxn id="68" idx="0"/>
          </p:cNvCxnSpPr>
          <p:nvPr/>
        </p:nvCxnSpPr>
        <p:spPr>
          <a:xfrm>
            <a:off x="7751212" y="4971103"/>
            <a:ext cx="211956" cy="495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7" idx="3"/>
            <a:endCxn id="69" idx="0"/>
          </p:cNvCxnSpPr>
          <p:nvPr/>
        </p:nvCxnSpPr>
        <p:spPr>
          <a:xfrm flipH="1">
            <a:off x="8843180" y="4861263"/>
            <a:ext cx="375154" cy="598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5"/>
            <a:endCxn id="70" idx="0"/>
          </p:cNvCxnSpPr>
          <p:nvPr/>
        </p:nvCxnSpPr>
        <p:spPr>
          <a:xfrm>
            <a:off x="9773845" y="4861263"/>
            <a:ext cx="41690" cy="601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8" idx="3"/>
            <a:endCxn id="71" idx="0"/>
          </p:cNvCxnSpPr>
          <p:nvPr/>
        </p:nvCxnSpPr>
        <p:spPr>
          <a:xfrm flipH="1">
            <a:off x="10735514" y="4861712"/>
            <a:ext cx="115049" cy="601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8" idx="5"/>
            <a:endCxn id="72" idx="0"/>
          </p:cNvCxnSpPr>
          <p:nvPr/>
        </p:nvCxnSpPr>
        <p:spPr>
          <a:xfrm>
            <a:off x="11406074" y="4861712"/>
            <a:ext cx="301795" cy="605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26480" y="2072748"/>
            <a:ext cx="785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244983" y="3138699"/>
            <a:ext cx="88314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2228" y="5588791"/>
            <a:ext cx="8046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46312" y="4333521"/>
            <a:ext cx="78579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130" name="Oval 129"/>
          <p:cNvSpPr/>
          <p:nvPr/>
        </p:nvSpPr>
        <p:spPr>
          <a:xfrm>
            <a:off x="1971159" y="422368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473076" y="4233528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43060" y="4229610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353397" y="42159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096036" y="4213516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729156" y="421351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980875" y="304223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845619" y="302632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4712243" y="303819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849119" y="1896806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49439" y="3473619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9" y="3473619"/>
                <a:ext cx="914400" cy="832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426355" y="4932540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55" y="4932540"/>
                <a:ext cx="914400" cy="832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425882" y="493254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2046028" y="3472675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800067" y="2361164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67" y="2361164"/>
                <a:ext cx="914400" cy="832513"/>
              </a:xfrm>
              <a:prstGeom prst="ellipse">
                <a:avLst/>
              </a:prstGeom>
              <a:blipFill>
                <a:blip r:embed="rId5"/>
                <a:stretch>
                  <a:fillRect l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532497" y="3473618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97" y="3473618"/>
                <a:ext cx="914400" cy="832513"/>
              </a:xfrm>
              <a:prstGeom prst="ellipse">
                <a:avLst/>
              </a:prstGeom>
              <a:blipFill>
                <a:blip r:embed="rId6"/>
                <a:stretch>
                  <a:fillRect l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2800067" y="2357004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3532497" y="3473757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Alpha Beta Pruning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131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שיטת אופטימיזציה עבור עצי-חיפוש מסוג </a:t>
            </a:r>
            <a:r>
              <a:rPr lang="he-IL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מינמקס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903026" y="4941215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26" y="4941215"/>
                <a:ext cx="914400" cy="8325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54921" y="4941215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21" y="4941215"/>
                <a:ext cx="914400" cy="8325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4778250" y="493254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flipH="1">
            <a:off x="2506639" y="3071758"/>
            <a:ext cx="427339" cy="401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0"/>
          </p:cNvCxnSpPr>
          <p:nvPr/>
        </p:nvCxnSpPr>
        <p:spPr>
          <a:xfrm>
            <a:off x="3580556" y="3071758"/>
            <a:ext cx="409141" cy="401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9" idx="0"/>
          </p:cNvCxnSpPr>
          <p:nvPr/>
        </p:nvCxnSpPr>
        <p:spPr>
          <a:xfrm>
            <a:off x="2506639" y="4306132"/>
            <a:ext cx="205482" cy="635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8" idx="0"/>
          </p:cNvCxnSpPr>
          <p:nvPr/>
        </p:nvCxnSpPr>
        <p:spPr>
          <a:xfrm flipH="1">
            <a:off x="1360226" y="4184213"/>
            <a:ext cx="823124" cy="757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0" idx="0"/>
          </p:cNvCxnSpPr>
          <p:nvPr/>
        </p:nvCxnSpPr>
        <p:spPr>
          <a:xfrm flipH="1">
            <a:off x="3883555" y="4306131"/>
            <a:ext cx="106142" cy="626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1" idx="0"/>
          </p:cNvCxnSpPr>
          <p:nvPr/>
        </p:nvCxnSpPr>
        <p:spPr>
          <a:xfrm>
            <a:off x="4312986" y="4184212"/>
            <a:ext cx="922464" cy="74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4318" y="2564324"/>
            <a:ext cx="785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8360" y="5164130"/>
            <a:ext cx="785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47229" y="3663331"/>
            <a:ext cx="7232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475190" y="4280912"/>
            <a:ext cx="891652" cy="5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72193" y="4939923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21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5" grpId="0" animBg="1"/>
      <p:bldP spid="25" grpId="1" animBg="1"/>
      <p:bldP spid="24" grpId="0" animBg="1"/>
      <p:bldP spid="24" grpId="1" animBg="1"/>
      <p:bldP spid="4" grpId="0" animBg="1"/>
      <p:bldP spid="7" grpId="0" animBg="1"/>
      <p:bldP spid="22" grpId="0" animBg="1"/>
      <p:bldP spid="22" grpId="1" animBg="1"/>
      <p:bldP spid="26" grpId="0" animBg="1"/>
      <p:bldP spid="26" grpId="1" animBg="1"/>
      <p:bldP spid="5" grpId="0" build="p"/>
      <p:bldP spid="8" grpId="0" animBg="1"/>
      <p:bldP spid="9" grpId="0" animBg="1"/>
      <p:bldP spid="11" grpId="0" animBg="1"/>
      <p:bldP spid="18" grpId="0"/>
      <p:bldP spid="19" grpId="0"/>
      <p:bldP spid="20" grpId="0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Alpha 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0344" y="1946494"/>
                <a:ext cx="11204620" cy="353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- ערך הקודקוד הנוכחי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(מאותחל על פי סוג הקודקוד)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200" b="1" u="sng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ערך אלפא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מעודכן ע"י קודקוד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𝑚𝑎𝑥</m:t>
                    </m:r>
                    <m:r>
                      <a:rPr lang="he-IL" sz="320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⁡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(מאותחל כ- ∞-)</a:t>
                </a:r>
                <a:endParaRPr lang="he-IL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200" b="1" u="sng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ערך </a:t>
                </a:r>
                <a:r>
                  <a:rPr lang="he-IL" sz="3200" b="1" u="sng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ביתא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: מעודכן ע"י קודקוד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𝑚𝑖𝑛</m:t>
                    </m:r>
                  </m:oMath>
                </a14:m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(מאותחל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כ-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∞)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200" b="1" u="sng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גיזום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: אם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</m:oMath>
                </a14:m>
                <a:endParaRPr lang="en-US" sz="32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200" b="1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4" y="1946494"/>
                <a:ext cx="11204620" cy="3533083"/>
              </a:xfrm>
              <a:prstGeom prst="rect">
                <a:avLst/>
              </a:prstGeom>
              <a:blipFill rotWithShape="0">
                <a:blip r:embed="rId3"/>
                <a:stretch>
                  <a:fillRect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http://allaboutalpha.com/blog/wp-content/uploads/2009/11/goingseparateway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8544"/>
            <a:ext cx="3091207" cy="252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5636166" y="4192250"/>
                <a:ext cx="741292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1" smtClean="0">
                          <a:ea typeface="Calibri" panose="020F0502020204030204" pitchFamily="34" charset="0"/>
                        </a:rPr>
                        <m:t>8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𝟖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66" y="4192250"/>
                <a:ext cx="741292" cy="764953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Alpha Beta Pruning</a:t>
            </a:r>
          </a:p>
        </p:txBody>
      </p:sp>
      <p:cxnSp>
        <p:nvCxnSpPr>
          <p:cNvPr id="23" name="Straight Connector 22"/>
          <p:cNvCxnSpPr>
            <a:stCxn id="3" idx="3"/>
            <a:endCxn id="27" idx="0"/>
          </p:cNvCxnSpPr>
          <p:nvPr/>
        </p:nvCxnSpPr>
        <p:spPr>
          <a:xfrm flipH="1">
            <a:off x="4110152" y="2490745"/>
            <a:ext cx="1152184" cy="540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56048" y="2102082"/>
            <a:ext cx="635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56048" y="3228803"/>
            <a:ext cx="588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155595" y="1871021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45717" y="3031599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8504" y="3006367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1223666" y="4361618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/>
          <p:nvPr/>
        </p:nvSpPr>
        <p:spPr>
          <a:xfrm>
            <a:off x="3008062" y="4355501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/>
          <p:nvPr/>
        </p:nvSpPr>
        <p:spPr>
          <a:xfrm>
            <a:off x="4612257" y="4330269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/>
          <p:cNvSpPr/>
          <p:nvPr/>
        </p:nvSpPr>
        <p:spPr>
          <a:xfrm>
            <a:off x="6288656" y="4330269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07248" y="4330269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380390" y="4324152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23666" y="5534435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3008062" y="5528318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4612257" y="5503086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5698934" y="5503086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017526" y="5503086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8336118" y="5503086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10109260" y="5496969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-87300" y="4578695"/>
            <a:ext cx="635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87300" y="5705416"/>
            <a:ext cx="588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cxnSp>
        <p:nvCxnSpPr>
          <p:cNvPr id="56" name="Straight Connector 55"/>
          <p:cNvCxnSpPr>
            <a:stCxn id="3" idx="5"/>
            <a:endCxn id="29" idx="1"/>
          </p:cNvCxnSpPr>
          <p:nvPr/>
        </p:nvCxnSpPr>
        <p:spPr>
          <a:xfrm>
            <a:off x="5777724" y="2490745"/>
            <a:ext cx="997521" cy="621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6"/>
            <a:endCxn id="39" idx="0"/>
          </p:cNvCxnSpPr>
          <p:nvPr/>
        </p:nvCxnSpPr>
        <p:spPr>
          <a:xfrm>
            <a:off x="7397374" y="3369393"/>
            <a:ext cx="2347451" cy="954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9" idx="5"/>
            <a:endCxn id="38" idx="0"/>
          </p:cNvCxnSpPr>
          <p:nvPr/>
        </p:nvCxnSpPr>
        <p:spPr>
          <a:xfrm>
            <a:off x="7290633" y="3626091"/>
            <a:ext cx="681050" cy="704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9" idx="3"/>
            <a:endCxn id="34" idx="0"/>
          </p:cNvCxnSpPr>
          <p:nvPr/>
        </p:nvCxnSpPr>
        <p:spPr>
          <a:xfrm flipH="1">
            <a:off x="6653091" y="3626091"/>
            <a:ext cx="122154" cy="704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5"/>
            <a:endCxn id="33" idx="0"/>
          </p:cNvCxnSpPr>
          <p:nvPr/>
        </p:nvCxnSpPr>
        <p:spPr>
          <a:xfrm>
            <a:off x="4367846" y="3651323"/>
            <a:ext cx="608846" cy="678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2"/>
            <a:endCxn id="30" idx="0"/>
          </p:cNvCxnSpPr>
          <p:nvPr/>
        </p:nvCxnSpPr>
        <p:spPr>
          <a:xfrm flipH="1">
            <a:off x="1588101" y="3394625"/>
            <a:ext cx="2157616" cy="966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3"/>
            <a:endCxn id="32" idx="0"/>
          </p:cNvCxnSpPr>
          <p:nvPr/>
        </p:nvCxnSpPr>
        <p:spPr>
          <a:xfrm flipH="1">
            <a:off x="3372497" y="3651323"/>
            <a:ext cx="479961" cy="704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0" idx="4"/>
            <a:endCxn id="44" idx="0"/>
          </p:cNvCxnSpPr>
          <p:nvPr/>
        </p:nvCxnSpPr>
        <p:spPr>
          <a:xfrm>
            <a:off x="1588101" y="5087670"/>
            <a:ext cx="0" cy="446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2" idx="4"/>
            <a:endCxn id="45" idx="0"/>
          </p:cNvCxnSpPr>
          <p:nvPr/>
        </p:nvCxnSpPr>
        <p:spPr>
          <a:xfrm>
            <a:off x="3372497" y="5081553"/>
            <a:ext cx="0" cy="446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4"/>
            <a:endCxn id="46" idx="0"/>
          </p:cNvCxnSpPr>
          <p:nvPr/>
        </p:nvCxnSpPr>
        <p:spPr>
          <a:xfrm>
            <a:off x="4976692" y="5056321"/>
            <a:ext cx="0" cy="446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3" idx="5"/>
            <a:endCxn id="47" idx="1"/>
          </p:cNvCxnSpPr>
          <p:nvPr/>
        </p:nvCxnSpPr>
        <p:spPr>
          <a:xfrm>
            <a:off x="5234386" y="4949993"/>
            <a:ext cx="571289" cy="659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4" idx="5"/>
            <a:endCxn id="49" idx="0"/>
          </p:cNvCxnSpPr>
          <p:nvPr/>
        </p:nvCxnSpPr>
        <p:spPr>
          <a:xfrm>
            <a:off x="6910785" y="4949993"/>
            <a:ext cx="471176" cy="553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8" idx="5"/>
            <a:endCxn id="50" idx="0"/>
          </p:cNvCxnSpPr>
          <p:nvPr/>
        </p:nvCxnSpPr>
        <p:spPr>
          <a:xfrm>
            <a:off x="8229377" y="4949993"/>
            <a:ext cx="471176" cy="553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9" idx="5"/>
            <a:endCxn id="51" idx="0"/>
          </p:cNvCxnSpPr>
          <p:nvPr/>
        </p:nvCxnSpPr>
        <p:spPr>
          <a:xfrm>
            <a:off x="10002519" y="4943876"/>
            <a:ext cx="471176" cy="553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1063417" y="5503086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93" name="Straight Connector 92"/>
          <p:cNvCxnSpPr>
            <a:stCxn id="39" idx="6"/>
            <a:endCxn id="92" idx="0"/>
          </p:cNvCxnSpPr>
          <p:nvPr/>
        </p:nvCxnSpPr>
        <p:spPr>
          <a:xfrm>
            <a:off x="10109260" y="4687178"/>
            <a:ext cx="1318592" cy="81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381975" y="1779542"/>
                <a:ext cx="864724" cy="817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75" y="1779542"/>
                <a:ext cx="864724" cy="817531"/>
              </a:xfrm>
              <a:prstGeom prst="rect">
                <a:avLst/>
              </a:prstGeom>
              <a:blipFill rotWithShape="0">
                <a:blip r:embed="rId4"/>
                <a:stretch>
                  <a:fillRect b="-67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887774" y="2621704"/>
                <a:ext cx="864724" cy="817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74" y="2621704"/>
                <a:ext cx="864724" cy="817531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65684" y="4282471"/>
                <a:ext cx="864724" cy="817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4" y="4282471"/>
                <a:ext cx="864724" cy="817531"/>
              </a:xfrm>
              <a:prstGeom prst="rect">
                <a:avLst/>
              </a:prstGeom>
              <a:blipFill rotWithShape="0">
                <a:blip r:embed="rId4"/>
                <a:stretch>
                  <a:fillRect b="-67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73233" y="5451229"/>
                <a:ext cx="864724" cy="817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" y="5451229"/>
                <a:ext cx="864724" cy="817531"/>
              </a:xfrm>
              <a:prstGeom prst="rect">
                <a:avLst/>
              </a:prstGeom>
              <a:blipFill rotWithShape="0">
                <a:blip r:embed="rId6"/>
                <a:stretch>
                  <a:fillRect b="-7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4200" y="5486418"/>
                <a:ext cx="864724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0" y="5486418"/>
                <a:ext cx="864724" cy="764953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55816" y="4321863"/>
                <a:ext cx="741292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6" y="4321863"/>
                <a:ext cx="741292" cy="764953"/>
              </a:xfrm>
              <a:prstGeom prst="rect">
                <a:avLst/>
              </a:prstGeom>
              <a:blipFill rotWithShape="0">
                <a:blip r:embed="rId8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880993" y="2655321"/>
                <a:ext cx="864724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93" y="2655321"/>
                <a:ext cx="864724" cy="764953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224527" y="5477517"/>
                <a:ext cx="864724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7" y="5477517"/>
                <a:ext cx="864724" cy="791242"/>
              </a:xfrm>
              <a:prstGeom prst="rect">
                <a:avLst/>
              </a:prstGeom>
              <a:blipFill rotWithShape="0">
                <a:blip r:embed="rId10"/>
                <a:stretch>
                  <a:fillRect b="-38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241751" y="4309761"/>
                <a:ext cx="864724" cy="817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51" y="4309761"/>
                <a:ext cx="864724" cy="8175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/>
          <p:cNvSpPr/>
          <p:nvPr/>
        </p:nvSpPr>
        <p:spPr>
          <a:xfrm>
            <a:off x="1225649" y="4356773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18" name="Oval 117"/>
          <p:cNvSpPr/>
          <p:nvPr/>
        </p:nvSpPr>
        <p:spPr>
          <a:xfrm>
            <a:off x="3750184" y="3037797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2228499" y="5505346"/>
                <a:ext cx="864724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99" y="5505346"/>
                <a:ext cx="864724" cy="791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233468" y="4359577"/>
                <a:ext cx="68679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68" y="4359577"/>
                <a:ext cx="686790" cy="738664"/>
              </a:xfrm>
              <a:prstGeom prst="rect">
                <a:avLst/>
              </a:prstGeom>
              <a:blipFill rotWithShape="0">
                <a:blip r:embed="rId16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/>
          <p:cNvSpPr/>
          <p:nvPr/>
        </p:nvSpPr>
        <p:spPr>
          <a:xfrm>
            <a:off x="3003595" y="4356368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65910" y="4282471"/>
                <a:ext cx="864724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10" y="4282471"/>
                <a:ext cx="864724" cy="791242"/>
              </a:xfrm>
              <a:prstGeom prst="rect">
                <a:avLst/>
              </a:prstGeom>
              <a:blipFill rotWithShape="0">
                <a:blip r:embed="rId17"/>
                <a:stretch>
                  <a:fillRect b="-38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834996" y="5431779"/>
                <a:ext cx="864724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he-IL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𝟕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96" y="5431779"/>
                <a:ext cx="864724" cy="79124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3868319" y="4310543"/>
                <a:ext cx="68679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he-IL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𝟕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𝟕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19" y="4310543"/>
                <a:ext cx="686790" cy="738664"/>
              </a:xfrm>
              <a:prstGeom prst="rect">
                <a:avLst/>
              </a:prstGeom>
              <a:blipFill rotWithShape="0">
                <a:blip r:embed="rId21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/>
          <p:cNvSpPr/>
          <p:nvPr/>
        </p:nvSpPr>
        <p:spPr>
          <a:xfrm>
            <a:off x="4618160" y="4341570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5205352" y="5049207"/>
            <a:ext cx="409969" cy="342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379590" y="1824729"/>
                <a:ext cx="741292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90" y="1824729"/>
                <a:ext cx="741292" cy="764953"/>
              </a:xfrm>
              <a:prstGeom prst="rect">
                <a:avLst/>
              </a:prstGeom>
              <a:blipFill rotWithShape="0">
                <a:blip r:embed="rId22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5907331" y="2926208"/>
                <a:ext cx="741293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31" y="2926208"/>
                <a:ext cx="741293" cy="791242"/>
              </a:xfrm>
              <a:prstGeom prst="rect">
                <a:avLst/>
              </a:prstGeom>
              <a:blipFill rotWithShape="0">
                <a:blip r:embed="rId23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5644902" y="4152634"/>
                <a:ext cx="861518" cy="79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02" y="4152634"/>
                <a:ext cx="861518" cy="791242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404835" y="5431779"/>
                <a:ext cx="689997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5" y="5431779"/>
                <a:ext cx="689997" cy="738664"/>
              </a:xfrm>
              <a:prstGeom prst="rect">
                <a:avLst/>
              </a:prstGeom>
              <a:blipFill rotWithShape="0">
                <a:blip r:embed="rId25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914535" y="2959938"/>
                <a:ext cx="689997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35" y="2959938"/>
                <a:ext cx="689997" cy="738664"/>
              </a:xfrm>
              <a:prstGeom prst="rect">
                <a:avLst/>
              </a:prstGeom>
              <a:blipFill rotWithShape="0">
                <a:blip r:embed="rId27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/>
          <p:cNvSpPr/>
          <p:nvPr/>
        </p:nvSpPr>
        <p:spPr>
          <a:xfrm>
            <a:off x="6294632" y="4336407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8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8274662" y="4238811"/>
                <a:ext cx="850297" cy="76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he-IL" sz="1400" b="1" dirty="0">
                          <a:ea typeface="Calibri" panose="020F0502020204030204" pitchFamily="34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62" y="4238811"/>
                <a:ext cx="850297" cy="764953"/>
              </a:xfrm>
              <a:prstGeom prst="rect">
                <a:avLst/>
              </a:prstGeom>
              <a:blipFill rotWithShape="0">
                <a:blip r:embed="rId28"/>
                <a:stretch>
                  <a:fillRect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9024901" y="5431779"/>
                <a:ext cx="689996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he-IL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01" y="5431779"/>
                <a:ext cx="689996" cy="738664"/>
              </a:xfrm>
              <a:prstGeom prst="rect">
                <a:avLst/>
              </a:prstGeom>
              <a:blipFill rotWithShape="0">
                <a:blip r:embed="rId29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273660" y="4246599"/>
                <a:ext cx="689996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he-IL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8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60" y="4246599"/>
                <a:ext cx="689996" cy="738664"/>
              </a:xfrm>
              <a:prstGeom prst="rect">
                <a:avLst/>
              </a:prstGeom>
              <a:blipFill rotWithShape="0">
                <a:blip r:embed="rId30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68"/>
          <p:cNvSpPr/>
          <p:nvPr/>
        </p:nvSpPr>
        <p:spPr>
          <a:xfrm>
            <a:off x="7613224" y="4335733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5906138" y="2981845"/>
                <a:ext cx="689997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e-IL" sz="1400" b="1" i="0" dirty="0" smtClean="0">
                          <a:ea typeface="Calibri" panose="020F0502020204030204" pitchFamily="34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ea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he-IL" sz="1400" b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38" y="2981845"/>
                <a:ext cx="689997" cy="738664"/>
              </a:xfrm>
              <a:prstGeom prst="rect">
                <a:avLst/>
              </a:prstGeom>
              <a:blipFill rotWithShape="0">
                <a:blip r:embed="rId31"/>
                <a:stretch>
                  <a:fillRect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Oval 170"/>
          <p:cNvSpPr/>
          <p:nvPr/>
        </p:nvSpPr>
        <p:spPr>
          <a:xfrm>
            <a:off x="6664791" y="3004557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2</a:t>
            </a:r>
            <a:endParaRPr lang="en-US" sz="2400" dirty="0"/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7986238" y="3559582"/>
            <a:ext cx="409969" cy="342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5163414" y="1863630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8" name="Oval 177"/>
          <p:cNvSpPr/>
          <p:nvPr/>
        </p:nvSpPr>
        <p:spPr>
          <a:xfrm>
            <a:off x="6662633" y="3013023"/>
            <a:ext cx="728870" cy="726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5684" y="583096"/>
            <a:ext cx="0" cy="56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1078619" y="583096"/>
            <a:ext cx="0" cy="56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blipFill rotWithShape="0"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5373649" y="383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5424483" y="10119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207010" y="172278"/>
            <a:ext cx="6081645" cy="1355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 flipH="1" flipV="1">
            <a:off x="3247832" y="912359"/>
            <a:ext cx="2755906" cy="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4592" t="-9836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4061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blipFill rotWithShape="0"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6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9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5" grpId="1"/>
      <p:bldP spid="116" grpId="0"/>
      <p:bldP spid="116" grpId="1"/>
      <p:bldP spid="117" grpId="0" animBg="1"/>
      <p:bldP spid="118" grpId="0" animBg="1"/>
      <p:bldP spid="119" grpId="0"/>
      <p:bldP spid="140" grpId="0"/>
      <p:bldP spid="141" grpId="0" animBg="1"/>
      <p:bldP spid="143" grpId="0"/>
      <p:bldP spid="143" grpId="1"/>
      <p:bldP spid="144" grpId="0"/>
      <p:bldP spid="152" grpId="0"/>
      <p:bldP spid="153" grpId="0" animBg="1"/>
      <p:bldP spid="159" grpId="0"/>
      <p:bldP spid="160" grpId="0"/>
      <p:bldP spid="160" grpId="1"/>
      <p:bldP spid="161" grpId="0"/>
      <p:bldP spid="161" grpId="1"/>
      <p:bldP spid="162" grpId="0"/>
      <p:bldP spid="164" grpId="0"/>
      <p:bldP spid="164" grpId="1"/>
      <p:bldP spid="165" grpId="0" animBg="1"/>
      <p:bldP spid="166" grpId="0"/>
      <p:bldP spid="166" grpId="1"/>
      <p:bldP spid="167" grpId="0"/>
      <p:bldP spid="168" grpId="0"/>
      <p:bldP spid="169" grpId="0" animBg="1"/>
      <p:bldP spid="170" grpId="0"/>
      <p:bldP spid="171" grpId="0" animBg="1"/>
      <p:bldP spid="173" grpId="0" animBg="1"/>
      <p:bldP spid="178" grpId="0" animBg="1"/>
      <p:bldP spid="17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8307" y="1943708"/>
            <a:ext cx="6850617" cy="344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השוואה בין אסטרטגיות חיפוש</a:t>
            </a:r>
            <a:endParaRPr lang="he-IL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אלפא-ביטא עדיף בדרך כלל על מינימקס: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1) שלמות			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3) זמן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2) אופטימליות	  	 4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זכרון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33057" y="4375954"/>
            <a:ext cx="388169" cy="4002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49572" y="2003499"/>
                <a:ext cx="6850617" cy="3826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800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בהנחה ש- </a:t>
                </a:r>
                <a:r>
                  <a:rPr lang="he-IL" sz="2800" dirty="0" smtClean="0">
                    <a:ea typeface="Calibri" panose="020F0502020204030204" pitchFamily="34" charset="0"/>
                  </a:rPr>
                  <a:t>7=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 בעבור </a:t>
                </a: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אילו ערכים </a:t>
                </a: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של</a:t>
                </a:r>
                <a:r>
                  <a:rPr lang="en-US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A,B,C,D </a:t>
                </a: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אלגוריתם </a:t>
                </a:r>
                <a14:m>
                  <m:oMath xmlns:m="http://schemas.openxmlformats.org/officeDocument/2006/math">
                    <m:r>
                      <a:rPr lang="he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he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𝛽</m:t>
                    </m:r>
                  </m:oMath>
                </a14:m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לא </a:t>
                </a: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יפתח את </a:t>
                </a:r>
                <a:r>
                  <a:rPr lang="he-IL" sz="2800" dirty="0" err="1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קודקוד</a:t>
                </a: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?</a:t>
                </a:r>
                <a:endParaRPr lang="en-US" sz="28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א.	</a:t>
                </a:r>
                <a:r>
                  <a:rPr lang="en-US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A=4,B=6,C=5,D=4</a:t>
                </a:r>
                <a:endParaRPr lang="en-US" sz="28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ב.	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A=9,B=1,C=1,D=8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ג.	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A=7,B=5,C=8,D=4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ד.	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A=8,B=8,C=7,D=7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72" y="2003499"/>
                <a:ext cx="6850617" cy="3826176"/>
              </a:xfrm>
              <a:prstGeom prst="rect">
                <a:avLst/>
              </a:prstGeom>
              <a:blipFill>
                <a:blip r:embed="rId3"/>
                <a:stretch>
                  <a:fillRect r="-1868" b="-3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1212020" y="4717612"/>
            <a:ext cx="388169" cy="4002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8" y="2232302"/>
            <a:ext cx="6093049" cy="3792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1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happywithgame.com/wp-content/uploads/2015/03/cartoon-video-game-character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86" y="193728"/>
            <a:ext cx="3099662" cy="3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6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Two-players </a:t>
            </a:r>
            <a:r>
              <a:rPr lang="en-US" b="1" dirty="0" smtClean="0"/>
              <a:t>Games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Two-players Games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800" y="1485389"/>
            <a:ext cx="11204620" cy="4945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משחק סכום אפס (</a:t>
            </a:r>
            <a:r>
              <a:rPr lang="en-US" sz="28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Zero-sum game</a:t>
            </a:r>
            <a:r>
              <a:rPr lang="he-IL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endParaRPr lang="en-US" sz="28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ייצוג מתמטי של מצב בו הרווח (או ההפסד) של צד אחד </a:t>
            </a:r>
            <a:r>
              <a:rPr lang="en-US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מאוזן ע"י ההפסד (או הרווח) של האחר</a:t>
            </a:r>
            <a:endParaRPr lang="en-US" sz="28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סכום הרווח וההפסד ("תועלת") של כל הצדדים הוא אפס </a:t>
            </a:r>
            <a:endParaRPr lang="en-US" sz="28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משחק ש</a:t>
            </a:r>
            <a:r>
              <a:rPr lang="he-IL" sz="2800" b="1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אינו</a:t>
            </a:r>
            <a:r>
              <a:rPr lang="he-IL" sz="28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סכום אפס</a:t>
            </a:r>
            <a:r>
              <a:rPr lang="he-IL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קיימת לפחות תוצאה אפשרית אחת בה סכום </a:t>
            </a:r>
            <a:r>
              <a:rPr lang="he-IL" sz="28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</a:t>
            </a:r>
            <a:r>
              <a:rPr lang="he-IL" sz="2800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תועלות </a:t>
            </a:r>
            <a:r>
              <a:rPr lang="he-IL" sz="2800" b="1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אינו</a:t>
            </a:r>
            <a:r>
              <a:rPr lang="he-IL" sz="2800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אפס</a:t>
            </a:r>
            <a:endParaRPr lang="en-US" sz="28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u="sng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דוגמאות למשחקי סכום אפס:</a:t>
            </a:r>
            <a:r>
              <a:rPr lang="he-IL" sz="2800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en-US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effectLst/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שח מט, דמקה, שש-בש</a:t>
            </a:r>
            <a:endParaRPr lang="en-US" sz="2800" dirty="0"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pic>
        <p:nvPicPr>
          <p:cNvPr id="8" name="Picture 2" descr="http://s3.amazonaws.com/media.eremedia.com/uploads/2012/10/15180224/zerosu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7" y="3709742"/>
            <a:ext cx="1910649" cy="2659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6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Two-players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985" y="1688580"/>
                <a:ext cx="11204620" cy="4986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צורה פורמאלית: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𝑝𝑙𝑎𝑦𝑒𝑟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𝑜𝑢𝑡𝑐𝑜𝑚𝑒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– תועלת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𝑈𝑡𝑖𝑙𝑖𝑡𝑦</m:t>
                    </m:r>
                  </m:oMath>
                </a14:m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en-US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	תוצאה </a:t>
                </a: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כלשהי לשחקן מסוים</a:t>
                </a:r>
                <a:r>
                  <a:rPr lang="en-US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(כמה התוצאה טובה לשחקן)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𝑂𝐶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𝑂𝐶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u="sng" dirty="0">
                    <a:ea typeface="Calibri" panose="020F0502020204030204" pitchFamily="34" charset="0"/>
                  </a:rPr>
                  <a:t>משחק ש</a:t>
                </a:r>
                <a:r>
                  <a:rPr lang="he-IL" sz="2800" b="1" u="sng" dirty="0">
                    <a:ea typeface="Calibri" panose="020F0502020204030204" pitchFamily="34" charset="0"/>
                  </a:rPr>
                  <a:t>אינו</a:t>
                </a:r>
                <a:r>
                  <a:rPr lang="he-IL" sz="2800" u="sng" dirty="0">
                    <a:ea typeface="Calibri" panose="020F0502020204030204" pitchFamily="34" charset="0"/>
                  </a:rPr>
                  <a:t> סכום אפס</a:t>
                </a:r>
                <a:endParaRPr lang="en-US" sz="2800" u="sng" dirty="0">
                  <a:ea typeface="Calibri" panose="020F050202020403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𝑂𝐶</m:t>
                      </m:r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𝑂𝐶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)≠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6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5" y="1688580"/>
                <a:ext cx="11204620" cy="4986878"/>
              </a:xfrm>
              <a:prstGeom prst="rect">
                <a:avLst/>
              </a:prstGeom>
              <a:blipFill rotWithShape="0">
                <a:blip r:embed="rId3"/>
                <a:stretch>
                  <a:fillRect t="-367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economnomnomics.com/wp-content/uploads/2011/03/swipe_3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7" y="3709742"/>
            <a:ext cx="1962754" cy="2659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Two-players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985" y="1680765"/>
                <a:ext cx="11204620" cy="4697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אסטרטגיה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𝑆𝑡𝑟𝑎𝑡𝑒𝑔𝑦</m:t>
                    </m:r>
                  </m:oMath>
                </a14:m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28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דרך פעולה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נבחרת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 קבוצה של פעולות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נבחרות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בהן השחקן בוחר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לנקוט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28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שיווי משקל נאש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𝑁𝑎𝑠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𝑒𝑞𝑢𝑖𝑙𝑖𝑏𝑟𝑖𝑢𝑚</m:t>
                    </m:r>
                  </m:oMath>
                </a14:m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פתרון של משחק בו אין שיתוף פעולה בין השחקנים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שני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שחקנים או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יותר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</a:p>
              <a:p>
                <a:pPr marL="457200" indent="-4572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אף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שחקן לא יכול להגדיל את התועלת שלו בשינוי אסטרטגיה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חד-צדדי</a:t>
                </a:r>
                <a:endParaRPr lang="en-US" sz="28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לכל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שחקן אסטרטגיה ולא כדאי לו לשנות אותה בהנחה ששאר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השחקנים לא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שינו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את האסטרטגיות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שלהם</a:t>
                </a:r>
                <a:endParaRPr lang="he-IL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5" y="1680765"/>
                <a:ext cx="11204620" cy="4697696"/>
              </a:xfrm>
              <a:prstGeom prst="rect">
                <a:avLst/>
              </a:prstGeom>
              <a:blipFill rotWithShape="0">
                <a:blip r:embed="rId3"/>
                <a:stretch>
                  <a:fillRect t="-390" r="-1143" b="-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cdn7.staztic.com/app/a/505/505767/zodiac-sign-of-libra-165885-1-s-307x51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t="33063" r="13320" b="11924"/>
          <a:stretch/>
        </p:blipFill>
        <p:spPr bwMode="auto">
          <a:xfrm>
            <a:off x="0" y="4481055"/>
            <a:ext cx="1712973" cy="1815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דילמת האסיר </a:t>
            </a:r>
            <a:r>
              <a:rPr lang="en-US" dirty="0" smtClean="0"/>
              <a:t>(</a:t>
            </a:r>
            <a:r>
              <a:rPr lang="en-US" i="0" dirty="0" smtClean="0">
                <a:latin typeface="+mj-lt"/>
              </a:rPr>
              <a:t>The Prisoner’s Dilemma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https://encrypted-tbn0.gstatic.com/images?q=tbn:ANd9GcQxx6-ee1NqYJFTtZikz0mnX5mSpVjP296A7R_gnIPdDzSP3XX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10"/>
          <a:stretch/>
        </p:blipFill>
        <p:spPr bwMode="auto">
          <a:xfrm>
            <a:off x="868145" y="4602012"/>
            <a:ext cx="1239702" cy="14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4170" y="2363119"/>
            <a:ext cx="11204620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המשטרה עצרה שני עבריינים שביצעו פשע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משותף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ומפרידה ביניהם לצורך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חקירה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במידה ושני העבריינים יעידו אחד כנגד השני - ייכלאו למשך 4 שנים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במידה ורק אחד מהם יעיד כנגד חברו - ישוחרר וחברו ייכלא למשך 5 שנים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במידה ואף אחד מהם לא יעיד - ייכלאו למשך שנה אחת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דילמת האסיר </a:t>
            </a:r>
            <a:r>
              <a:rPr lang="en-US" dirty="0" smtClean="0"/>
              <a:t>(</a:t>
            </a:r>
            <a:r>
              <a:rPr lang="en-US" i="0" dirty="0" smtClean="0">
                <a:latin typeface="+mj-lt"/>
              </a:rPr>
              <a:t>The Prisoner’s Dilemma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40832"/>
              </p:ext>
            </p:extLst>
          </p:nvPr>
        </p:nvGraphicFramePr>
        <p:xfrm>
          <a:off x="955344" y="2852487"/>
          <a:ext cx="10044752" cy="3312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590">
                <a:tc>
                  <a:txBody>
                    <a:bodyPr/>
                    <a:lstStyle/>
                    <a:p>
                      <a:pPr marL="0" marR="0" algn="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/>
                      </a:r>
                      <a:br>
                        <a:rPr lang="en-US" sz="2000" dirty="0" smtClean="0">
                          <a:effectLst/>
                        </a:rPr>
                      </a:br>
                      <a:r>
                        <a:rPr lang="he-IL" sz="2000" dirty="0" smtClean="0">
                          <a:effectLst/>
                        </a:rPr>
                        <a:t>אסיר</a:t>
                      </a:r>
                      <a:r>
                        <a:rPr lang="he-IL" sz="2000" baseline="0" dirty="0" smtClean="0">
                          <a:effectLst/>
                        </a:rPr>
                        <a:t> ב </a:t>
                      </a:r>
                      <a:r>
                        <a:rPr lang="he-IL" sz="20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ב</a:t>
                      </a:r>
                      <a:r>
                        <a:rPr lang="he-IL" sz="2000" dirty="0" smtClean="0">
                          <a:effectLst/>
                        </a:rPr>
                        <a:t>               </a:t>
                      </a:r>
                      <a:r>
                        <a:rPr lang="he-IL" sz="2000" baseline="0" dirty="0" smtClean="0">
                          <a:effectLst/>
                        </a:rPr>
                        <a:t>           </a:t>
                      </a:r>
                      <a:r>
                        <a:rPr lang="en-US" sz="2000" baseline="0" dirty="0" smtClean="0">
                          <a:effectLst/>
                        </a:rPr>
                        <a:t/>
                      </a:r>
                      <a:br>
                        <a:rPr lang="en-US" sz="2000" baseline="0" dirty="0" smtClean="0">
                          <a:effectLst/>
                        </a:rPr>
                      </a:br>
                      <a:r>
                        <a:rPr lang="he-IL" sz="2000" baseline="0" dirty="0" smtClean="0">
                          <a:effectLst/>
                        </a:rPr>
                        <a:t>                      אסיר א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שותק</a:t>
                      </a: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(שיתוף פעולה)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בוגד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08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שותק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(שיתוף פעולה)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(-</a:t>
                      </a:r>
                      <a:r>
                        <a:rPr lang="en-US" sz="3200" dirty="0">
                          <a:effectLst/>
                        </a:rPr>
                        <a:t>1,-1)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/>
                      </a:r>
                      <a:br>
                        <a:rPr lang="en-US" sz="2400" baseline="0" dirty="0" smtClean="0">
                          <a:effectLst/>
                        </a:rPr>
                      </a:br>
                      <a:r>
                        <a:rPr lang="en-US" sz="3200" dirty="0" smtClean="0">
                          <a:effectLst/>
                        </a:rPr>
                        <a:t>(-</a:t>
                      </a:r>
                      <a:r>
                        <a:rPr lang="en-US" sz="3200" dirty="0">
                          <a:effectLst/>
                        </a:rPr>
                        <a:t>5,0)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08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בוגד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(0,-5)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(-</a:t>
                      </a:r>
                      <a:r>
                        <a:rPr lang="en-US" sz="3200" dirty="0">
                          <a:effectLst/>
                        </a:rPr>
                        <a:t>4,-4)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496334" y="4148920"/>
            <a:ext cx="1624084" cy="13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96334" y="5415853"/>
            <a:ext cx="1624084" cy="13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8556" y="4526595"/>
            <a:ext cx="0" cy="50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99501" y="4574326"/>
            <a:ext cx="0" cy="50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01804" y="4871183"/>
            <a:ext cx="3287744" cy="11372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6194719" y="5984962"/>
            <a:ext cx="62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נזהה שיווי משקל נאש ע"י מצב שממנו </a:t>
            </a:r>
            <a:r>
              <a:rPr lang="he-IL" b="1" u="sng" dirty="0" smtClean="0">
                <a:solidFill>
                  <a:srgbClr val="FF0000"/>
                </a:solidFill>
              </a:rPr>
              <a:t>אין</a:t>
            </a:r>
            <a:r>
              <a:rPr lang="he-IL" b="1" dirty="0" smtClean="0">
                <a:solidFill>
                  <a:srgbClr val="FF0000"/>
                </a:solidFill>
              </a:rPr>
              <a:t> חיצים יוצאים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106" y="213622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he-IL" sz="2400" dirty="0" smtClean="0"/>
              <a:t>(אסיר ב', אסיר א'</a:t>
            </a:r>
            <a:endParaRPr lang="en-US" sz="2400" dirty="0"/>
          </a:p>
        </p:txBody>
      </p:sp>
      <p:pic>
        <p:nvPicPr>
          <p:cNvPr id="1026" name="Picture 2" descr="https://encrypted-tbn0.gstatic.com/images?q=tbn:ANd9GcQxx6-ee1NqYJFTtZikz0mnX5mSpVjP296A7R_gnIPdDzSP3XX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10"/>
          <a:stretch/>
        </p:blipFill>
        <p:spPr bwMode="auto">
          <a:xfrm>
            <a:off x="15889" y="278587"/>
            <a:ext cx="1239702" cy="14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 flipV="1">
            <a:off x="955344" y="2852487"/>
            <a:ext cx="2402005" cy="6276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מלחמת </a:t>
            </a:r>
            <a:r>
              <a:rPr lang="he-IL" dirty="0" smtClean="0"/>
              <a:t>המינים </a:t>
            </a:r>
            <a:r>
              <a:rPr lang="en-US" dirty="0" smtClean="0"/>
              <a:t>(</a:t>
            </a:r>
            <a:r>
              <a:rPr lang="en-US" i="0" dirty="0" smtClean="0">
                <a:latin typeface="+mj-lt"/>
              </a:rPr>
              <a:t>Battle of the sexes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9048274" y="6151396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017487" y="5071904"/>
            <a:ext cx="2402005" cy="6276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dn.nycitynewsservice.com/blogs.dir/703/files/2014/02/Infographic-Social-Medias-Battle-of-the-Sex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1" y="4574495"/>
            <a:ext cx="1747035" cy="17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4170" y="2363119"/>
            <a:ext cx="11204620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זוג נשוי מתכננים ללכת לבלות אך אינם יכולים לתקשר לפני כן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האישה מעדיפה ללכת למשחק כדורגל והבעל מעדיף ללכת למופע בלט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במידה וכל אחד ילך למקום אחר, הרווח של כל אחד מהם יהיה - 0</a:t>
            </a:r>
          </a:p>
          <a:p>
            <a:pPr marL="457200" indent="-4572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במידה ויילכו למקום מועדף על אחד הצדדים, הרווחים שלהם יהיו - 3 ו-2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מלחמת המינים </a:t>
            </a:r>
            <a:r>
              <a:rPr lang="en-US" dirty="0"/>
              <a:t>(Battle of the sexes)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8476"/>
              </p:ext>
            </p:extLst>
          </p:nvPr>
        </p:nvGraphicFramePr>
        <p:xfrm>
          <a:off x="955344" y="2852487"/>
          <a:ext cx="10044752" cy="3220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59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/>
                      </a:r>
                      <a:br>
                        <a:rPr lang="en-US" sz="2000" dirty="0" smtClean="0">
                          <a:effectLst/>
                        </a:rPr>
                      </a:br>
                      <a:r>
                        <a:rPr lang="he-IL" sz="2000" dirty="0" smtClean="0">
                          <a:effectLst/>
                        </a:rPr>
                        <a:t>בעל              </a:t>
                      </a:r>
                      <a:r>
                        <a:rPr lang="he-IL" sz="2000" baseline="0" dirty="0" smtClean="0">
                          <a:effectLst/>
                        </a:rPr>
                        <a:t>           </a:t>
                      </a:r>
                      <a:r>
                        <a:rPr lang="en-US" sz="2000" baseline="0" dirty="0" smtClean="0">
                          <a:effectLst/>
                        </a:rPr>
                        <a:t/>
                      </a:r>
                      <a:br>
                        <a:rPr lang="en-US" sz="2000" baseline="0" dirty="0" smtClean="0">
                          <a:effectLst/>
                        </a:rPr>
                      </a:br>
                      <a:r>
                        <a:rPr lang="he-IL" sz="2000" baseline="0" dirty="0" smtClean="0">
                          <a:effectLst/>
                        </a:rPr>
                        <a:t>                     אישה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כדורגל</a:t>
                      </a:r>
                      <a:endParaRPr lang="he-IL" sz="24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בלט</a:t>
                      </a:r>
                      <a:endParaRPr lang="he-IL" sz="24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08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כדורגל</a:t>
                      </a:r>
                      <a:endParaRPr lang="he-IL" sz="2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(3,2)</a:t>
                      </a:r>
                      <a:endParaRPr lang="en-US" sz="3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(0,0</a:t>
                      </a:r>
                      <a:r>
                        <a:rPr lang="en-US" sz="3200" dirty="0">
                          <a:effectLst/>
                        </a:rPr>
                        <a:t>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08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בלט</a:t>
                      </a:r>
                      <a:endParaRPr lang="he-IL" sz="24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(0,0)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(2,3)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496334" y="4116481"/>
            <a:ext cx="1624084" cy="4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96334" y="5415853"/>
            <a:ext cx="1624084" cy="13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99501" y="4574326"/>
            <a:ext cx="0" cy="50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6645499" y="5926866"/>
            <a:ext cx="42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smtClean="0">
                <a:solidFill>
                  <a:srgbClr val="FF0000"/>
                </a:solidFill>
              </a:rPr>
              <a:t>מתקיימות </a:t>
            </a:r>
            <a:r>
              <a:rPr lang="he-IL" b="1" dirty="0" smtClean="0">
                <a:solidFill>
                  <a:srgbClr val="FF0000"/>
                </a:solidFill>
              </a:rPr>
              <a:t>שתי נקודות שיווי משקל נאש 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955344" y="2852487"/>
            <a:ext cx="2402005" cy="6276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95331" y="4574326"/>
            <a:ext cx="908" cy="50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01804" y="4826793"/>
            <a:ext cx="3287744" cy="11372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55410" y="3552931"/>
            <a:ext cx="3287744" cy="11372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dn.nycitynewsservice.com/blogs.dir/703/files/2014/02/Infographic-Social-Medias-Battle-of-the-Sex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2" y="-15631"/>
            <a:ext cx="1747035" cy="17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4106" y="213622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he-IL" sz="2400" dirty="0"/>
              <a:t>(בעל, אישה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2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8447</TotalTime>
  <Words>449</Words>
  <Application>Microsoft Office PowerPoint</Application>
  <PresentationFormat>Widescreen</PresentationFormat>
  <Paragraphs>194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Practice session 6  Two-players Games </vt:lpstr>
      <vt:lpstr>Two-players Games</vt:lpstr>
      <vt:lpstr>Two-players Games</vt:lpstr>
      <vt:lpstr>Two-players Games</vt:lpstr>
      <vt:lpstr>דילמת האסיר (The Prisoner’s Dilemma)</vt:lpstr>
      <vt:lpstr>דילמת האסיר (The Prisoner’s Dilemma)</vt:lpstr>
      <vt:lpstr>מלחמת המינים (Battle of the sexes)</vt:lpstr>
      <vt:lpstr>מלחמת המינים (Battle of the sexes)</vt:lpstr>
      <vt:lpstr>מינימקס – Minimax</vt:lpstr>
      <vt:lpstr>מינימקס – Minimax</vt:lpstr>
      <vt:lpstr>Alpha Beta Pruning</vt:lpstr>
      <vt:lpstr>Alpha Beta Pruning</vt:lpstr>
      <vt:lpstr>Alpha Beta Pruning</vt:lpstr>
      <vt:lpstr>תרגיל 1</vt:lpstr>
      <vt:lpstr>תרגיל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426</cp:revision>
  <dcterms:created xsi:type="dcterms:W3CDTF">2015-10-15T14:05:25Z</dcterms:created>
  <dcterms:modified xsi:type="dcterms:W3CDTF">2018-11-29T10:33:43Z</dcterms:modified>
</cp:coreProperties>
</file>