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7"/>
  </p:notesMasterIdLst>
  <p:sldIdLst>
    <p:sldId id="256" r:id="rId2"/>
    <p:sldId id="303" r:id="rId3"/>
    <p:sldId id="372" r:id="rId4"/>
    <p:sldId id="373" r:id="rId5"/>
    <p:sldId id="374" r:id="rId6"/>
    <p:sldId id="379" r:id="rId7"/>
    <p:sldId id="375" r:id="rId8"/>
    <p:sldId id="376" r:id="rId9"/>
    <p:sldId id="377" r:id="rId10"/>
    <p:sldId id="378" r:id="rId11"/>
    <p:sldId id="356" r:id="rId12"/>
    <p:sldId id="360" r:id="rId13"/>
    <p:sldId id="357" r:id="rId14"/>
    <p:sldId id="358" r:id="rId15"/>
    <p:sldId id="3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83215" autoAdjust="0"/>
  </p:normalViewPr>
  <p:slideViewPr>
    <p:cSldViewPr snapToGrid="0">
      <p:cViewPr varScale="1">
        <p:scale>
          <a:sx n="57" d="100"/>
          <a:sy n="57" d="100"/>
        </p:scale>
        <p:origin x="988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5353C-0EB9-4D23-B145-62476E2E38C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99901-A29F-465A-9A6B-6676939C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18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תשובה:</a:t>
            </a:r>
            <a:r>
              <a:rPr lang="he-IL" baseline="0" dirty="0" smtClean="0"/>
              <a:t> ג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66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תשובה: 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6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תשובה: ג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94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תשובה: 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63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9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1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49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תשובה:</a:t>
            </a:r>
            <a:r>
              <a:rPr lang="he-IL" baseline="0" dirty="0" smtClean="0"/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28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תשובה: לא נכון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49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תשובה:</a:t>
            </a:r>
            <a:r>
              <a:rPr lang="he-IL" baseline="0" dirty="0" smtClean="0"/>
              <a:t>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83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תשובה:</a:t>
            </a:r>
            <a:r>
              <a:rPr lang="he-IL" baseline="0" dirty="0" smtClean="0"/>
              <a:t>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8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תשובה:</a:t>
            </a:r>
            <a:r>
              <a:rPr lang="he-IL" baseline="0" dirty="0" smtClean="0"/>
              <a:t> 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6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2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0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image" Target="../media/image2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1.png"/><Relationship Id="rId12" Type="http://schemas.openxmlformats.org/officeDocument/2006/relationships/image" Target="../media/image1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png"/><Relationship Id="rId11" Type="http://schemas.openxmlformats.org/officeDocument/2006/relationships/image" Target="../media/image130.png"/><Relationship Id="rId5" Type="http://schemas.openxmlformats.org/officeDocument/2006/relationships/image" Target="../media/image21.wmf"/><Relationship Id="rId10" Type="http://schemas.openxmlformats.org/officeDocument/2006/relationships/image" Target="../media/image120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130.png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png"/><Relationship Id="rId11" Type="http://schemas.openxmlformats.org/officeDocument/2006/relationships/image" Target="../media/image110.png"/><Relationship Id="rId5" Type="http://schemas.openxmlformats.org/officeDocument/2006/relationships/image" Target="../media/image21.wmf"/><Relationship Id="rId15" Type="http://schemas.openxmlformats.org/officeDocument/2006/relationships/image" Target="../media/image150.png"/><Relationship Id="rId10" Type="http://schemas.openxmlformats.org/officeDocument/2006/relationships/image" Target="../media/image100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91.png"/><Relationship Id="rId1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130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0.png"/><Relationship Id="rId12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png"/><Relationship Id="rId11" Type="http://schemas.openxmlformats.org/officeDocument/2006/relationships/image" Target="../media/image110.png"/><Relationship Id="rId5" Type="http://schemas.openxmlformats.org/officeDocument/2006/relationships/image" Target="../media/image21.wmf"/><Relationship Id="rId15" Type="http://schemas.openxmlformats.org/officeDocument/2006/relationships/image" Target="../media/image150.png"/><Relationship Id="rId10" Type="http://schemas.openxmlformats.org/officeDocument/2006/relationships/image" Target="../media/image100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91.png"/><Relationship Id="rId1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60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 smtClean="0">
                <a:cs typeface="+mn-cs"/>
              </a:rPr>
              <a:t>Artificial Intelligence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he-IL" dirty="0" smtClean="0"/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99016" y="3904593"/>
                <a:ext cx="840295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600" dirty="0" smtClean="0"/>
                  <a:t>1)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600" b="0" dirty="0" smtClean="0"/>
                  <a:t/>
                </a:r>
                <a:br>
                  <a:rPr lang="en-US" sz="2600" b="0" dirty="0" smtClean="0"/>
                </a:br>
                <a:r>
                  <a:rPr lang="en-US" sz="2600" dirty="0" smtClean="0"/>
                  <a:t>2)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600" b="0" dirty="0" smtClean="0"/>
                  <a:t/>
                </a:r>
                <a:br>
                  <a:rPr lang="en-US" sz="2600" b="0" dirty="0" smtClean="0"/>
                </a:br>
                <a:r>
                  <a:rPr lang="en-US" sz="2600" dirty="0" smtClean="0"/>
                  <a:t>3)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6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6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  <m:oMath xmlns:m="http://schemas.openxmlformats.org/officeDocument/2006/math">
                      <m:r>
                        <a:rPr lang="en-US" sz="2600" b="0" i="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  <m:oMath xmlns:m="http://schemas.openxmlformats.org/officeDocument/2006/math"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60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016" y="3904593"/>
                <a:ext cx="840295" cy="2492990"/>
              </a:xfrm>
              <a:prstGeom prst="rect">
                <a:avLst/>
              </a:prstGeom>
              <a:blipFill rotWithShape="0">
                <a:blip r:embed="rId4"/>
                <a:stretch>
                  <a:fillRect l="-9420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6118664" y="4756204"/>
            <a:ext cx="688535" cy="3760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4170" y="1107352"/>
            <a:ext cx="11204620" cy="2797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נתון עץ המשחק הבא עליו הופעלה ריצת אלפא-ביטא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מהו מספר העלים המקסימאלי שלא יחשפו בהנחה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שאפשר 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לתת ל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A-F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כל 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ערך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שרירותי?</a:t>
            </a:r>
            <a:endParaRPr lang="he-IL" sz="28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6832" y="5768600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09885" y="5768599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992938" y="5768600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75991" y="5768599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59044" y="5768600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42097" y="5768599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25150" y="5768600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08203" y="5768599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039208" y="458289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05314" y="458289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51466" y="458289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517572" y="458289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656848" y="326447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934519" y="3258778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76400" y="218169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8" idx="0"/>
            <a:endCxn id="30" idx="3"/>
          </p:cNvCxnSpPr>
          <p:nvPr/>
        </p:nvCxnSpPr>
        <p:spPr>
          <a:xfrm flipV="1">
            <a:off x="1948375" y="2644949"/>
            <a:ext cx="913411" cy="6195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0"/>
            <a:endCxn id="30" idx="5"/>
          </p:cNvCxnSpPr>
          <p:nvPr/>
        </p:nvCxnSpPr>
        <p:spPr>
          <a:xfrm flipH="1" flipV="1">
            <a:off x="3274067" y="2644949"/>
            <a:ext cx="951979" cy="6138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0"/>
            <a:endCxn id="28" idx="5"/>
          </p:cNvCxnSpPr>
          <p:nvPr/>
        </p:nvCxnSpPr>
        <p:spPr>
          <a:xfrm flipH="1" flipV="1">
            <a:off x="2154515" y="3727729"/>
            <a:ext cx="342326" cy="8551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0"/>
            <a:endCxn id="28" idx="3"/>
          </p:cNvCxnSpPr>
          <p:nvPr/>
        </p:nvCxnSpPr>
        <p:spPr>
          <a:xfrm flipV="1">
            <a:off x="1330735" y="3727729"/>
            <a:ext cx="411499" cy="8551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0"/>
            <a:endCxn id="29" idx="3"/>
          </p:cNvCxnSpPr>
          <p:nvPr/>
        </p:nvCxnSpPr>
        <p:spPr>
          <a:xfrm flipV="1">
            <a:off x="3642993" y="3722036"/>
            <a:ext cx="376912" cy="8608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0"/>
            <a:endCxn id="29" idx="5"/>
          </p:cNvCxnSpPr>
          <p:nvPr/>
        </p:nvCxnSpPr>
        <p:spPr>
          <a:xfrm flipH="1" flipV="1">
            <a:off x="4432186" y="3722036"/>
            <a:ext cx="376913" cy="8608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0"/>
            <a:endCxn id="23" idx="5"/>
          </p:cNvCxnSpPr>
          <p:nvPr/>
        </p:nvCxnSpPr>
        <p:spPr>
          <a:xfrm flipH="1" flipV="1">
            <a:off x="1536875" y="5046149"/>
            <a:ext cx="85387" cy="7224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0"/>
            <a:endCxn id="23" idx="3"/>
          </p:cNvCxnSpPr>
          <p:nvPr/>
        </p:nvCxnSpPr>
        <p:spPr>
          <a:xfrm flipV="1">
            <a:off x="1039209" y="5046149"/>
            <a:ext cx="85385" cy="7224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7" idx="0"/>
            <a:endCxn id="24" idx="3"/>
          </p:cNvCxnSpPr>
          <p:nvPr/>
        </p:nvCxnSpPr>
        <p:spPr>
          <a:xfrm flipV="1">
            <a:off x="2205315" y="5046149"/>
            <a:ext cx="85385" cy="7224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0"/>
            <a:endCxn id="24" idx="5"/>
          </p:cNvCxnSpPr>
          <p:nvPr/>
        </p:nvCxnSpPr>
        <p:spPr>
          <a:xfrm flipH="1" flipV="1">
            <a:off x="2702981" y="5046149"/>
            <a:ext cx="85387" cy="7224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9" idx="0"/>
            <a:endCxn id="25" idx="3"/>
          </p:cNvCxnSpPr>
          <p:nvPr/>
        </p:nvCxnSpPr>
        <p:spPr>
          <a:xfrm flipV="1">
            <a:off x="3371421" y="5046149"/>
            <a:ext cx="65431" cy="7224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0" idx="0"/>
            <a:endCxn id="25" idx="5"/>
          </p:cNvCxnSpPr>
          <p:nvPr/>
        </p:nvCxnSpPr>
        <p:spPr>
          <a:xfrm flipH="1" flipV="1">
            <a:off x="3849133" y="5046149"/>
            <a:ext cx="105341" cy="7224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1" idx="0"/>
            <a:endCxn id="26" idx="3"/>
          </p:cNvCxnSpPr>
          <p:nvPr/>
        </p:nvCxnSpPr>
        <p:spPr>
          <a:xfrm flipV="1">
            <a:off x="4537527" y="5046149"/>
            <a:ext cx="65431" cy="7224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2" idx="0"/>
            <a:endCxn id="26" idx="5"/>
          </p:cNvCxnSpPr>
          <p:nvPr/>
        </p:nvCxnSpPr>
        <p:spPr>
          <a:xfrm flipH="1" flipV="1">
            <a:off x="5015239" y="5046149"/>
            <a:ext cx="105341" cy="7224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834595" y="2235929"/>
                <a:ext cx="735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𝑀𝐴𝑋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95" y="2235929"/>
                <a:ext cx="7353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64245" y="4676817"/>
                <a:ext cx="735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𝑀𝐴𝑋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45" y="4676817"/>
                <a:ext cx="7353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18454" y="3361061"/>
                <a:ext cx="69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𝑀𝐼𝑁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54" y="3361061"/>
                <a:ext cx="6968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 flipH="1">
            <a:off x="4384769" y="3888492"/>
            <a:ext cx="424329" cy="2639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855744" y="5259054"/>
            <a:ext cx="424329" cy="2639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534837" y="5259053"/>
            <a:ext cx="424329" cy="2639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34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he-IL" dirty="0" smtClean="0"/>
              <a:t>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529" y="1447380"/>
            <a:ext cx="11204620" cy="4578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עבור אלו ערכי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A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אלגוריתם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       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לא יפתח את קודקוד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? B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)	עבור כל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A&lt;8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ב)	עבור כל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A&lt;9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ג)	עבור כל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A≥8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ד)	עבור כל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A≥9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ה)	עבור כל ערך של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ו)	אין ערך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A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עבורו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B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לא יפותח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292178" y="5528418"/>
            <a:ext cx="373882" cy="3760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62" y="3446555"/>
            <a:ext cx="5584593" cy="2712929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647052"/>
              </p:ext>
            </p:extLst>
          </p:nvPr>
        </p:nvGraphicFramePr>
        <p:xfrm>
          <a:off x="7225564" y="1797540"/>
          <a:ext cx="750817" cy="406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5" imgW="393480" imgH="203040" progId="Equation.3">
                  <p:embed/>
                </p:oleObj>
              </mc:Choice>
              <mc:Fallback>
                <p:oleObj name="Equation" r:id="rId5" imgW="3934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5564" y="1797540"/>
                        <a:ext cx="750817" cy="4066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46577" y="424991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84849" y="357673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636" y="497527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he-IL" dirty="0" smtClean="0"/>
              <a:t>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6577" y="1353821"/>
            <a:ext cx="11204620" cy="4181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 smtClean="0"/>
              <a:t>עבור </a:t>
            </a:r>
            <a:r>
              <a:rPr lang="he-IL" sz="2800" dirty="0"/>
              <a:t>אלו ערכי </a:t>
            </a:r>
            <a:r>
              <a:rPr lang="en-US" sz="2800" dirty="0"/>
              <a:t>A,B,C</a:t>
            </a:r>
            <a:r>
              <a:rPr lang="he-IL" sz="2800" dirty="0"/>
              <a:t> אלגוריתם     </a:t>
            </a:r>
            <a:r>
              <a:rPr lang="he-IL" sz="2800" dirty="0" smtClean="0"/>
              <a:t>      </a:t>
            </a:r>
            <a:r>
              <a:rPr lang="he-IL" sz="2800" b="1" dirty="0" smtClean="0"/>
              <a:t>יפתח</a:t>
            </a:r>
            <a:r>
              <a:rPr lang="he-IL" sz="2800" dirty="0" smtClean="0"/>
              <a:t> </a:t>
            </a:r>
            <a:r>
              <a:rPr lang="he-IL" sz="2800" dirty="0"/>
              <a:t>את קודקוד </a:t>
            </a:r>
            <a:r>
              <a:rPr lang="en-US" sz="2800" dirty="0"/>
              <a:t>D</a:t>
            </a:r>
            <a:r>
              <a:rPr lang="he-IL" sz="2800" dirty="0"/>
              <a:t> ? </a:t>
            </a:r>
            <a:endParaRPr lang="he-IL" sz="28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א) 	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A=2,B=8,C=2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ב)	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A=2,B=8,C=9</a:t>
            </a:r>
            <a:endParaRPr lang="he-IL" sz="28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ג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)	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A=2,B=9,C=2</a:t>
            </a:r>
            <a:endParaRPr lang="he-IL" sz="28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ד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)	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A=2,B=2,C=9</a:t>
            </a:r>
            <a:endParaRPr lang="he-IL" sz="28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ה)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	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A=9,B=9,C=9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377315" y="3821331"/>
            <a:ext cx="373882" cy="3760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62" y="3446555"/>
            <a:ext cx="5584593" cy="2712929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030338"/>
              </p:ext>
            </p:extLst>
          </p:nvPr>
        </p:nvGraphicFramePr>
        <p:xfrm>
          <a:off x="6574133" y="1972877"/>
          <a:ext cx="701990" cy="380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Equation" r:id="rId5" imgW="393529" imgH="203112" progId="Equation.3">
                  <p:embed/>
                </p:oleObj>
              </mc:Choice>
              <mc:Fallback>
                <p:oleObj name="Equation" r:id="rId5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4133" y="1972877"/>
                        <a:ext cx="701990" cy="380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46577" y="424991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84849" y="357673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636" y="497527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5250" y="497527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dirty="0" smtClean="0"/>
              <a:t>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33449" y="497527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dirty="0" smtClean="0"/>
              <a:t>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72816" y="4263165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dirty="0" smtClean="0"/>
              <a:t>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008299" y="4353739"/>
                <a:ext cx="11915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299" y="4353739"/>
                <a:ext cx="1191544" cy="338554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2604456" y="4698188"/>
            <a:ext cx="438596" cy="414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43052" y="3237421"/>
            <a:ext cx="438596" cy="414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63413" y="2858462"/>
                <a:ext cx="798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13" y="2858462"/>
                <a:ext cx="7989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H="1">
            <a:off x="3574732" y="4635887"/>
            <a:ext cx="391572" cy="3342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966304" y="5605706"/>
            <a:ext cx="211527" cy="483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48199" y="3361337"/>
            <a:ext cx="854942" cy="107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704741" y="2703175"/>
                <a:ext cx="184896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dirty="0" smtClean="0"/>
                  <a:t>יגזום כאשר-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741" y="2703175"/>
                <a:ext cx="1848966" cy="615553"/>
              </a:xfrm>
              <a:prstGeom prst="rect">
                <a:avLst/>
              </a:prstGeom>
              <a:blipFill>
                <a:blip r:embed="rId9"/>
                <a:stretch>
                  <a:fillRect t="-5941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H="1">
            <a:off x="8442673" y="2765725"/>
            <a:ext cx="23472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442673" y="3361337"/>
            <a:ext cx="23472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494784" y="4624542"/>
            <a:ext cx="23472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574732" y="3521314"/>
            <a:ext cx="1978975" cy="1039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6017333" y="4291309"/>
                <a:ext cx="184896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dirty="0" smtClean="0"/>
                  <a:t>יגזום כאשר-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𝑀𝐴𝑋</m:t>
                      </m:r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333" y="4291309"/>
                <a:ext cx="1848966" cy="615553"/>
              </a:xfrm>
              <a:prstGeom prst="rect">
                <a:avLst/>
              </a:prstGeom>
              <a:blipFill>
                <a:blip r:embed="rId10"/>
                <a:stretch>
                  <a:fillRect t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75951" y="3234669"/>
                <a:ext cx="1848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𝑀𝐴𝑋</m:t>
                      </m:r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51" y="3234669"/>
                <a:ext cx="184896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H="1">
            <a:off x="4072067" y="4599085"/>
            <a:ext cx="2142293" cy="589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35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13" grpId="0"/>
      <p:bldP spid="14" grpId="0"/>
      <p:bldP spid="15" grpId="0"/>
      <p:bldP spid="23" grpId="0"/>
      <p:bldP spid="27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he-IL" dirty="0" smtClean="0"/>
              <a:t>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449" y="1524298"/>
            <a:ext cx="11204620" cy="4779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בעבור אלו ערכי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A 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ו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B-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אלגוריתם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       לא 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י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פתח את קודקוד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? C</a:t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א)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	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Max(A,B) ≥6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)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	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Max(A,B) ≥9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ג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)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	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Min(A,B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) ≥6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ד)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	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Min(A,B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) ≥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9</a:t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)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	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Max(A,B) &lt;6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ו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)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	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Max(A,B) &lt;9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ז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)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	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Min(A,B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) &lt;6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ח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)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	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Min(A,B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) &lt;9</a:t>
            </a:r>
          </a:p>
        </p:txBody>
      </p:sp>
      <p:sp>
        <p:nvSpPr>
          <p:cNvPr id="12" name="Oval 11"/>
          <p:cNvSpPr/>
          <p:nvPr/>
        </p:nvSpPr>
        <p:spPr>
          <a:xfrm>
            <a:off x="11196165" y="3840731"/>
            <a:ext cx="406026" cy="4073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415147"/>
              </p:ext>
            </p:extLst>
          </p:nvPr>
        </p:nvGraphicFramePr>
        <p:xfrm>
          <a:off x="6200448" y="1872403"/>
          <a:ext cx="775249" cy="419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4" imgW="393529" imgH="203112" progId="Equation.3">
                  <p:embed/>
                </p:oleObj>
              </mc:Choice>
              <mc:Fallback>
                <p:oleObj name="Equation" r:id="rId4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448" y="1872403"/>
                        <a:ext cx="775249" cy="4199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9" y="2462952"/>
            <a:ext cx="5068336" cy="3557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166701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     </a:t>
            </a:r>
            <a:r>
              <a:rPr lang="el-GR" dirty="0" smtClean="0"/>
              <a:t>α</a:t>
            </a:r>
            <a:r>
              <a:rPr lang="en-US" dirty="0" smtClean="0"/>
              <a:t>=6,  </a:t>
            </a:r>
            <a:r>
              <a:rPr lang="el-GR" dirty="0" smtClean="0"/>
              <a:t>β</a:t>
            </a:r>
            <a:r>
              <a:rPr lang="en-US" dirty="0" smtClean="0"/>
              <a:t>=9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2345" y="47118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4691" y="393573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042" y="290119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V=∞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2520" y="3532631"/>
            <a:ext cx="1346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V=</a:t>
            </a:r>
            <a:r>
              <a:rPr lang="en-US" dirty="0"/>
              <a:t> </a:t>
            </a:r>
            <a:r>
              <a:rPr lang="en-US" dirty="0" smtClean="0"/>
              <a:t>MIN(A,B)</a:t>
            </a:r>
            <a:br>
              <a:rPr lang="en-US" dirty="0" smtClean="0"/>
            </a:br>
            <a:r>
              <a:rPr lang="el-GR" dirty="0"/>
              <a:t>α</a:t>
            </a:r>
            <a:r>
              <a:rPr lang="en-US" dirty="0" smtClean="0"/>
              <a:t>=6</a:t>
            </a:r>
            <a:br>
              <a:rPr lang="en-US" dirty="0" smtClean="0"/>
            </a:br>
            <a:r>
              <a:rPr lang="el-GR" dirty="0" smtClean="0"/>
              <a:t>β</a:t>
            </a:r>
            <a:r>
              <a:rPr lang="en-US" dirty="0"/>
              <a:t>=9</a:t>
            </a:r>
          </a:p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294567" y="4369166"/>
            <a:ext cx="391572" cy="3342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8603208" y="2577194"/>
            <a:ext cx="1769284" cy="27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8723124" y="3060467"/>
            <a:ext cx="1769284" cy="27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8603208" y="4497381"/>
            <a:ext cx="1769284" cy="27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8603208" y="5001842"/>
            <a:ext cx="1769284" cy="27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723124" y="5506303"/>
            <a:ext cx="1769284" cy="27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8783082" y="3521953"/>
            <a:ext cx="1769284" cy="27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9768" y="4990522"/>
            <a:ext cx="104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MIN(A,B)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1097280" y="4909516"/>
            <a:ext cx="419284" cy="171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65684" y="583096"/>
            <a:ext cx="0" cy="569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01323" y="708188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23" y="708188"/>
                <a:ext cx="36933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078619" y="583096"/>
            <a:ext cx="0" cy="569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086168" y="695148"/>
                <a:ext cx="615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68" y="695148"/>
                <a:ext cx="61542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5373649" y="38345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870448" y="508206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448" y="508206"/>
                <a:ext cx="85311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5424483" y="101198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7010" y="172278"/>
            <a:ext cx="6081645" cy="13554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742373" y="693488"/>
                <a:ext cx="1390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Cut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373" y="693488"/>
                <a:ext cx="139070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94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/>
          <p:cNvCxnSpPr/>
          <p:nvPr/>
        </p:nvCxnSpPr>
        <p:spPr>
          <a:xfrm flipH="1" flipV="1">
            <a:off x="3247832" y="912359"/>
            <a:ext cx="2755906" cy="3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510368" y="237306"/>
                <a:ext cx="1198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368" y="237306"/>
                <a:ext cx="119808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592" t="-9836" r="-10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519681" y="926835"/>
                <a:ext cx="1199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1" y="926835"/>
                <a:ext cx="119968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061" t="-8197" r="-5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880570" y="1178830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570" y="1178830"/>
                <a:ext cx="853119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90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he-IL" dirty="0" smtClean="0"/>
              <a:t>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1758" y="1231428"/>
            <a:ext cx="11204620" cy="5064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בהנתן ש-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min{A, B, C, D}=10, max{A,B, C, D}=15 </a:t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עבור אלו ערכי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E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אלגוריתם    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יגזום את תת העץ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המכיל את שני צמתי '3' ?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א) תלוי 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במשתנים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A, B, C, D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   ולכן 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לא ניתן לומר מראש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ב) עבור 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כל ערך של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E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ג) אין 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ערך של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E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כזה</a:t>
            </a:r>
            <a:endParaRPr lang="he-IL" sz="28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ד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)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	 </a:t>
            </a:r>
          </a:p>
        </p:txBody>
      </p:sp>
      <p:sp>
        <p:nvSpPr>
          <p:cNvPr id="12" name="Oval 11"/>
          <p:cNvSpPr/>
          <p:nvPr/>
        </p:nvSpPr>
        <p:spPr>
          <a:xfrm>
            <a:off x="11349493" y="5168394"/>
            <a:ext cx="373882" cy="3760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060227"/>
              </p:ext>
            </p:extLst>
          </p:nvPr>
        </p:nvGraphicFramePr>
        <p:xfrm>
          <a:off x="7231228" y="2338427"/>
          <a:ext cx="726396" cy="393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1" name="Equation" r:id="rId4" imgW="393529" imgH="203112" progId="Equation.3">
                  <p:embed/>
                </p:oleObj>
              </mc:Choice>
              <mc:Fallback>
                <p:oleObj name="Equation" r:id="rId4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228" y="2338427"/>
                        <a:ext cx="726396" cy="393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9" y="2462952"/>
            <a:ext cx="5068336" cy="3557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166701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     </a:t>
            </a:r>
            <a:r>
              <a:rPr lang="el-GR" dirty="0" smtClean="0"/>
              <a:t>α</a:t>
            </a:r>
            <a:r>
              <a:rPr lang="en-US" dirty="0" smtClean="0"/>
              <a:t>=6,  </a:t>
            </a:r>
            <a:r>
              <a:rPr lang="el-GR" dirty="0" smtClean="0"/>
              <a:t>β</a:t>
            </a:r>
            <a:r>
              <a:rPr lang="en-US" dirty="0" smtClean="0"/>
              <a:t>=9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2345" y="47118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4691" y="393573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042" y="290119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V=∞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770481" y="4369166"/>
            <a:ext cx="391572" cy="3342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090664"/>
              </p:ext>
            </p:extLst>
          </p:nvPr>
        </p:nvGraphicFramePr>
        <p:xfrm>
          <a:off x="6190560" y="5782001"/>
          <a:ext cx="5216027" cy="419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" name="Equation" r:id="rId7" imgW="2349360" imgH="203040" progId="Equation.3">
                  <p:embed/>
                </p:oleObj>
              </mc:Choice>
              <mc:Fallback>
                <p:oleObj name="Equation" r:id="rId7" imgW="234936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0560" y="5782001"/>
                        <a:ext cx="5216027" cy="419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775069" y="3927486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10-15</a:t>
            </a:r>
            <a:endParaRPr 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802485" y="4316836"/>
            <a:ext cx="1316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V=</a:t>
            </a:r>
            <a:r>
              <a:rPr lang="en-US" dirty="0"/>
              <a:t> </a:t>
            </a:r>
            <a:r>
              <a:rPr lang="en-US" dirty="0" smtClean="0"/>
              <a:t>MIN(E,6)</a:t>
            </a:r>
            <a:br>
              <a:rPr lang="en-US" dirty="0" smtClean="0"/>
            </a:br>
            <a:r>
              <a:rPr lang="el-GR" dirty="0"/>
              <a:t>α</a:t>
            </a:r>
            <a:r>
              <a:rPr lang="en-US" dirty="0" smtClean="0"/>
              <a:t>=6</a:t>
            </a:r>
            <a:br>
              <a:rPr lang="en-US" dirty="0" smtClean="0"/>
            </a:br>
            <a:r>
              <a:rPr lang="el-GR" dirty="0" smtClean="0"/>
              <a:t>β</a:t>
            </a:r>
            <a:r>
              <a:rPr lang="en-US" dirty="0" smtClean="0"/>
              <a:t>=9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949547" y="3536033"/>
            <a:ext cx="699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V=-∞</a:t>
            </a:r>
            <a:br>
              <a:rPr lang="en-US" dirty="0" smtClean="0"/>
            </a:br>
            <a:r>
              <a:rPr lang="el-GR" dirty="0"/>
              <a:t>α</a:t>
            </a:r>
            <a:r>
              <a:rPr lang="en-US" dirty="0" smtClean="0"/>
              <a:t>=6</a:t>
            </a:r>
            <a:br>
              <a:rPr lang="en-US" dirty="0" smtClean="0"/>
            </a:br>
            <a:r>
              <a:rPr lang="el-GR" dirty="0" smtClean="0"/>
              <a:t>β</a:t>
            </a:r>
            <a:r>
              <a:rPr lang="en-US" dirty="0" smtClean="0"/>
              <a:t>=9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678222" y="3516156"/>
            <a:ext cx="1263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V=</a:t>
            </a:r>
            <a:r>
              <a:rPr lang="en-US" dirty="0"/>
              <a:t>MIN(E,6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l-GR" dirty="0"/>
              <a:t>α</a:t>
            </a:r>
            <a:r>
              <a:rPr lang="en-US" dirty="0" smtClean="0"/>
              <a:t>=6</a:t>
            </a:r>
            <a:br>
              <a:rPr lang="en-US" dirty="0" smtClean="0"/>
            </a:br>
            <a:r>
              <a:rPr lang="el-GR" dirty="0" smtClean="0"/>
              <a:t>β</a:t>
            </a:r>
            <a:r>
              <a:rPr lang="en-US" dirty="0" smtClean="0"/>
              <a:t>=9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3940" y="2761711"/>
            <a:ext cx="1165332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12055" y="2922481"/>
            <a:ext cx="1023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V=</a:t>
            </a:r>
            <a:r>
              <a:rPr lang="en-US" dirty="0"/>
              <a:t> </a:t>
            </a:r>
            <a:r>
              <a:rPr lang="en-US" dirty="0" smtClean="0"/>
              <a:t>10-15</a:t>
            </a:r>
            <a:br>
              <a:rPr lang="en-US" dirty="0" smtClean="0"/>
            </a:br>
            <a:r>
              <a:rPr lang="el-GR" dirty="0"/>
              <a:t>α</a:t>
            </a:r>
            <a:r>
              <a:rPr lang="en-US" dirty="0" smtClean="0"/>
              <a:t>=6</a:t>
            </a:r>
            <a:br>
              <a:rPr lang="en-US" dirty="0" smtClean="0"/>
            </a:br>
            <a:r>
              <a:rPr lang="el-GR" dirty="0" smtClean="0"/>
              <a:t>β</a:t>
            </a:r>
            <a:r>
              <a:rPr lang="en-US" dirty="0" smtClean="0"/>
              <a:t>=9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65684" y="583096"/>
            <a:ext cx="0" cy="569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01323" y="708188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23" y="708188"/>
                <a:ext cx="36933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1078619" y="583096"/>
            <a:ext cx="0" cy="569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86168" y="695148"/>
                <a:ext cx="615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68" y="695148"/>
                <a:ext cx="61542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5373649" y="38345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870448" y="508206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448" y="508206"/>
                <a:ext cx="85311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5424483" y="101198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207010" y="172278"/>
            <a:ext cx="6081645" cy="13554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742373" y="693488"/>
                <a:ext cx="1390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Cut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373" y="693488"/>
                <a:ext cx="1390702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94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/>
          <p:cNvCxnSpPr/>
          <p:nvPr/>
        </p:nvCxnSpPr>
        <p:spPr>
          <a:xfrm flipH="1" flipV="1">
            <a:off x="3247832" y="912359"/>
            <a:ext cx="2755906" cy="3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510368" y="237306"/>
                <a:ext cx="1198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368" y="237306"/>
                <a:ext cx="1198085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592" t="-9836" r="-10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19681" y="926835"/>
                <a:ext cx="1199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1" y="926835"/>
                <a:ext cx="1199687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4061" t="-8197" r="-5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880570" y="1178830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570" y="1178830"/>
                <a:ext cx="853119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01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5" grpId="0"/>
      <p:bldP spid="57" grpId="0"/>
      <p:bldP spid="59" grpId="0"/>
      <p:bldP spid="59" grpId="1"/>
      <p:bldP spid="60" grpId="0"/>
      <p:bldP spid="4" grpId="0" animBg="1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he-IL" dirty="0" smtClean="0"/>
              <a:t>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170" y="1181815"/>
            <a:ext cx="11204620" cy="469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בעבור אלו ערכי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A,B,C,D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אלגוריתם          לא יפתח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את קודקוד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E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 בוודאות?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) 	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Min(A,B) ≥9 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ב)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	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Max(A,B) ≥9 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ג)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	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M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in(A,B,C,D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) ≥6 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ד)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	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Max(A,B,C,D)≥9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)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	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Max(A,B,C,D) ≤6</a:t>
            </a:r>
          </a:p>
        </p:txBody>
      </p:sp>
      <p:sp>
        <p:nvSpPr>
          <p:cNvPr id="12" name="Oval 11"/>
          <p:cNvSpPr/>
          <p:nvPr/>
        </p:nvSpPr>
        <p:spPr>
          <a:xfrm>
            <a:off x="11287954" y="5382295"/>
            <a:ext cx="440835" cy="3932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821473"/>
              </p:ext>
            </p:extLst>
          </p:nvPr>
        </p:nvGraphicFramePr>
        <p:xfrm>
          <a:off x="5909884" y="1927363"/>
          <a:ext cx="757542" cy="41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4" imgW="393529" imgH="203112" progId="Equation.3">
                  <p:embed/>
                </p:oleObj>
              </mc:Choice>
              <mc:Fallback>
                <p:oleObj name="Equation" r:id="rId4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884" y="1927363"/>
                        <a:ext cx="757542" cy="4103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9" y="2462952"/>
            <a:ext cx="5068336" cy="3557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166701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     </a:t>
            </a:r>
            <a:r>
              <a:rPr lang="el-GR" dirty="0" smtClean="0"/>
              <a:t>α</a:t>
            </a:r>
            <a:r>
              <a:rPr lang="en-US" dirty="0" smtClean="0"/>
              <a:t>=6,  </a:t>
            </a:r>
            <a:r>
              <a:rPr lang="el-GR" dirty="0" smtClean="0"/>
              <a:t>β</a:t>
            </a:r>
            <a:r>
              <a:rPr lang="en-US" dirty="0" smtClean="0"/>
              <a:t>=9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2345" y="47118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4691" y="393573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0042" y="290119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V=∞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256320" y="3501992"/>
            <a:ext cx="391572" cy="3342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53223" y="3896225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000" b="1" dirty="0" smtClean="0"/>
              <a:t>  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346357" y="3953591"/>
                <a:ext cx="1794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Max(A,B,C,D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357" y="3953591"/>
                <a:ext cx="1794594" cy="369332"/>
              </a:xfrm>
              <a:prstGeom prst="rect">
                <a:avLst/>
              </a:prstGeom>
              <a:blipFill>
                <a:blip r:embed="rId7"/>
                <a:stretch>
                  <a:fillRect t="-10000" r="-23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2141465" y="4150055"/>
            <a:ext cx="246186" cy="14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1813" y="2813324"/>
            <a:ext cx="1165332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33476" y="2714503"/>
                <a:ext cx="17830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V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Max(A,B,C,D</a:t>
                </a:r>
                <a:r>
                  <a:rPr lang="en-US" dirty="0"/>
                  <a:t>)</a:t>
                </a:r>
              </a:p>
              <a:p>
                <a:pPr algn="ctr"/>
                <a:r>
                  <a:rPr lang="el-GR" dirty="0" smtClean="0"/>
                  <a:t>α</a:t>
                </a:r>
                <a:r>
                  <a:rPr lang="en-US" dirty="0" smtClean="0"/>
                  <a:t>=6</a:t>
                </a:r>
                <a:br>
                  <a:rPr lang="en-US" dirty="0" smtClean="0"/>
                </a:br>
                <a:r>
                  <a:rPr lang="el-GR" dirty="0" smtClean="0"/>
                  <a:t>β</a:t>
                </a:r>
                <a:r>
                  <a:rPr lang="en-US" dirty="0" smtClean="0"/>
                  <a:t>=9</a:t>
                </a:r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76" y="2714503"/>
                <a:ext cx="1783052" cy="923330"/>
              </a:xfrm>
              <a:prstGeom prst="rect">
                <a:avLst/>
              </a:prstGeom>
              <a:blipFill rotWithShape="0">
                <a:blip r:embed="rId8"/>
                <a:stretch>
                  <a:fillRect l="-2389" t="-3289" r="-23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 flipH="1" flipV="1">
            <a:off x="8243331" y="4303329"/>
            <a:ext cx="2095796" cy="241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8603555" y="3078973"/>
            <a:ext cx="2095796" cy="241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8552067" y="3655759"/>
            <a:ext cx="2095796" cy="241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8380129" y="4921080"/>
            <a:ext cx="2095796" cy="241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65684" y="583096"/>
            <a:ext cx="0" cy="569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01323" y="708188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23" y="708188"/>
                <a:ext cx="36933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>
            <a:off x="1078619" y="583096"/>
            <a:ext cx="0" cy="569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086168" y="695148"/>
                <a:ext cx="615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68" y="695148"/>
                <a:ext cx="61542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5373649" y="38345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870448" y="508206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448" y="508206"/>
                <a:ext cx="85311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5424483" y="101198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207010" y="172278"/>
            <a:ext cx="6081645" cy="13554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742373" y="693488"/>
                <a:ext cx="1390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Cut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373" y="693488"/>
                <a:ext cx="1390702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94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/>
          <p:cNvCxnSpPr/>
          <p:nvPr/>
        </p:nvCxnSpPr>
        <p:spPr>
          <a:xfrm flipH="1" flipV="1">
            <a:off x="3247832" y="912359"/>
            <a:ext cx="2755906" cy="3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510368" y="237306"/>
                <a:ext cx="1198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368" y="237306"/>
                <a:ext cx="1198085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592" t="-9836" r="-10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519681" y="926835"/>
                <a:ext cx="1199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681" y="926835"/>
                <a:ext cx="1199687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4061" t="-8197" r="-5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80570" y="1178830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570" y="1178830"/>
                <a:ext cx="853119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31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5" grpId="0"/>
      <p:bldP spid="41" grpId="0"/>
      <p:bldP spid="43" grpId="0" animBg="1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happywithgame.com/wp-content/uploads/2015/03/cartoon-video-game-character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386" y="193728"/>
            <a:ext cx="3099662" cy="309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14713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Practice session 7</a:t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/>
              <a:t>Two-players </a:t>
            </a:r>
            <a:r>
              <a:rPr lang="en-US" b="1" dirty="0" smtClean="0"/>
              <a:t>Games</a:t>
            </a:r>
            <a:br>
              <a:rPr lang="en-US" b="1" dirty="0" smtClean="0"/>
            </a:br>
            <a:endParaRPr lang="en-US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/>
              <a:t>Expectimax</a:t>
            </a:r>
            <a:r>
              <a:rPr lang="en-US" dirty="0"/>
              <a:t>/</a:t>
            </a:r>
            <a:r>
              <a:rPr lang="en-US" dirty="0" err="1"/>
              <a:t>Expectiminimax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545" y="1737360"/>
            <a:ext cx="11204620" cy="4613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8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342900" indent="-3429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קיימים משחקים בהם המצב נקבע 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ע"פ הסתברות</a:t>
            </a:r>
            <a:r>
              <a:rPr lang="he-IL" sz="32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r>
              <a:rPr lang="he-IL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מסויימת</a:t>
            </a: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(למשל: הטלת קוביה)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endParaRPr lang="he-IL" sz="32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342900" indent="-3429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Expectimax</a:t>
            </a: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דומה למינימקס בצמתים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לא הסתברותיים (מקסימום\מינימום)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endParaRPr lang="he-IL" sz="32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342900" indent="-3429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בצמתים הסתברותיים נעבוד על פי התוחלת</a:t>
            </a:r>
            <a:endParaRPr lang="he-IL" sz="32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pic>
        <p:nvPicPr>
          <p:cNvPr id="3" name="Picture 2" descr="Image result for flip a co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98" y="2667892"/>
            <a:ext cx="3149745" cy="346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26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/>
              <a:t>Expectimax</a:t>
            </a:r>
            <a:r>
              <a:rPr lang="en-US" dirty="0"/>
              <a:t>/</a:t>
            </a:r>
            <a:r>
              <a:rPr lang="en-US" dirty="0" err="1"/>
              <a:t>Expectiminimax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976" y="2017301"/>
            <a:ext cx="11204620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דוגמא למשחק שה-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CHANCE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נקבע על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פי הטלת מטבע הוגן:</a:t>
            </a:r>
            <a:endParaRPr lang="en-US" sz="28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00067" y="2354076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2049439" y="3466531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3532497" y="3466530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903026" y="4934127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800" dirty="0" smtClean="0"/>
              <a:t>4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2254921" y="4934127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3426355" y="4925452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778250" y="4925452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3" name="Straight Connector 12"/>
          <p:cNvCxnSpPr>
            <a:stCxn id="6" idx="3"/>
            <a:endCxn id="7" idx="0"/>
          </p:cNvCxnSpPr>
          <p:nvPr/>
        </p:nvCxnSpPr>
        <p:spPr>
          <a:xfrm flipH="1">
            <a:off x="2506639" y="3064670"/>
            <a:ext cx="427339" cy="401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  <a:endCxn id="8" idx="0"/>
          </p:cNvCxnSpPr>
          <p:nvPr/>
        </p:nvCxnSpPr>
        <p:spPr>
          <a:xfrm>
            <a:off x="3580556" y="3064670"/>
            <a:ext cx="409141" cy="401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0" idx="0"/>
          </p:cNvCxnSpPr>
          <p:nvPr/>
        </p:nvCxnSpPr>
        <p:spPr>
          <a:xfrm>
            <a:off x="2506639" y="4299044"/>
            <a:ext cx="205482" cy="635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  <a:endCxn id="9" idx="0"/>
          </p:cNvCxnSpPr>
          <p:nvPr/>
        </p:nvCxnSpPr>
        <p:spPr>
          <a:xfrm flipH="1">
            <a:off x="1360226" y="4177125"/>
            <a:ext cx="823124" cy="757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11" idx="0"/>
          </p:cNvCxnSpPr>
          <p:nvPr/>
        </p:nvCxnSpPr>
        <p:spPr>
          <a:xfrm flipH="1">
            <a:off x="3883555" y="4299043"/>
            <a:ext cx="106142" cy="626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12" idx="0"/>
          </p:cNvCxnSpPr>
          <p:nvPr/>
        </p:nvCxnSpPr>
        <p:spPr>
          <a:xfrm>
            <a:off x="4312986" y="4177124"/>
            <a:ext cx="922464" cy="748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85198" y="2557236"/>
            <a:ext cx="68640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MAX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10476" y="3656243"/>
            <a:ext cx="105670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CHANCE</a:t>
            </a: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4783312" y="4925452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26" name="Oval 25"/>
          <p:cNvSpPr/>
          <p:nvPr/>
        </p:nvSpPr>
        <p:spPr>
          <a:xfrm>
            <a:off x="3426418" y="4934433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02821" y="4315366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3494834" y="4371678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1210863" y="4351233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545728" y="4342983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endParaRPr lang="en-US" sz="2000" dirty="0"/>
          </a:p>
        </p:txBody>
      </p:sp>
      <p:sp>
        <p:nvSpPr>
          <p:cNvPr id="31" name="Oval 30"/>
          <p:cNvSpPr/>
          <p:nvPr/>
        </p:nvSpPr>
        <p:spPr>
          <a:xfrm>
            <a:off x="2052263" y="3467674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32" name="Oval 31"/>
          <p:cNvSpPr/>
          <p:nvPr/>
        </p:nvSpPr>
        <p:spPr>
          <a:xfrm>
            <a:off x="3541475" y="3467480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33" name="Oval 32"/>
          <p:cNvSpPr/>
          <p:nvPr/>
        </p:nvSpPr>
        <p:spPr>
          <a:xfrm>
            <a:off x="2801468" y="2348367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753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710" y="4172225"/>
            <a:ext cx="5472337" cy="198904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501233" y="4943689"/>
            <a:ext cx="914400" cy="4363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90480" y="4119539"/>
            <a:ext cx="914400" cy="4363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1806" y="1759155"/>
            <a:ext cx="11204620" cy="2198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 algn="r" rtl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כדי לבצע צעד במשחק על השחקן להטיל קוביה</a:t>
            </a: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742950" indent="-285750" algn="r" rtl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אם יצא אי זוגי (1,3,5) קיימים שלשה מהלכים אפשריים שערכם 6, 8 ו-12  </a:t>
            </a: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742950" indent="-285750" algn="r" rtl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אם יצא 2 או </a:t>
            </a: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4 קיימים </a:t>
            </a:r>
            <a:r>
              <a:rPr lang="he-IL" sz="24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שלושה מהלכים אפשריים שערכם 6, 12 ו-24 </a:t>
            </a: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742950" indent="-285750" algn="r" rtl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אם יצא 6 </a:t>
            </a: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קיימים </a:t>
            </a:r>
            <a:r>
              <a:rPr lang="he-IL" sz="24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שני מהלכים אפשריים שערכם 6 ו-18 </a:t>
            </a: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  <a:p>
            <a:pPr marL="742950" indent="-285750" algn="r" rtl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ציירו את עץ ה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expectimax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-</a:t>
            </a:r>
            <a:r>
              <a:rPr lang="he-IL" sz="24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המתאים כאשר השחקן הוא </a:t>
            </a: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שחקן </a:t>
            </a:r>
            <a:r>
              <a:rPr lang="he-IL" sz="2400" b="1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מקסימום</a:t>
            </a:r>
            <a:endParaRPr lang="he-IL" sz="2400" b="1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88328" y="5760065"/>
            <a:ext cx="220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54468" y="5760065"/>
            <a:ext cx="205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8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41057" y="5760065"/>
            <a:ext cx="628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600" b="1" dirty="0" smtClean="0"/>
              <a:t>12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48749" y="5760065"/>
            <a:ext cx="205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71754" y="5760065"/>
            <a:ext cx="609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18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24339" y="5754299"/>
            <a:ext cx="205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58642" y="5754299"/>
            <a:ext cx="592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12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249642" y="5754299"/>
            <a:ext cx="542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24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26012" y="4999076"/>
            <a:ext cx="586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600" b="1" dirty="0" smtClean="0"/>
              <a:t>12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705408" y="4969568"/>
            <a:ext cx="52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18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877590" y="4992572"/>
            <a:ext cx="45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24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855502" y="4517416"/>
            <a:ext cx="543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1/2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342399" y="4477801"/>
            <a:ext cx="58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1/3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5484089" y="4686693"/>
            <a:ext cx="488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1/6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715347" y="4206702"/>
            <a:ext cx="57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17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66118" y="4214936"/>
                <a:ext cx="962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𝑪𝑯𝑨𝑵𝑪𝑬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118" y="4214936"/>
                <a:ext cx="96212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12583" y="496956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𝑴𝑨𝑿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583" y="4969568"/>
                <a:ext cx="63190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50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2049439" y="3473619"/>
                <a:ext cx="914400" cy="8325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439" y="3473619"/>
                <a:ext cx="914400" cy="8325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426355" y="4932540"/>
                <a:ext cx="914400" cy="8325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4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355" y="4932540"/>
                <a:ext cx="914400" cy="8325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3425882" y="4932540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Oval 23"/>
          <p:cNvSpPr/>
          <p:nvPr/>
        </p:nvSpPr>
        <p:spPr>
          <a:xfrm>
            <a:off x="2046028" y="3472675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800067" y="2361164"/>
                <a:ext cx="914400" cy="8325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067" y="2361164"/>
                <a:ext cx="914400" cy="832513"/>
              </a:xfrm>
              <a:prstGeom prst="ellipse">
                <a:avLst/>
              </a:prstGeom>
              <a:blipFill>
                <a:blip r:embed="rId5"/>
                <a:stretch>
                  <a:fillRect l="-19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532497" y="3473618"/>
                <a:ext cx="914400" cy="8325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497" y="3473618"/>
                <a:ext cx="914400" cy="832513"/>
              </a:xfrm>
              <a:prstGeom prst="ellipse">
                <a:avLst/>
              </a:prstGeom>
              <a:blipFill>
                <a:blip r:embed="rId6"/>
                <a:stretch>
                  <a:fillRect l="-19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2800067" y="2357004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/>
          <p:cNvSpPr/>
          <p:nvPr/>
        </p:nvSpPr>
        <p:spPr>
          <a:xfrm>
            <a:off x="3532497" y="3473757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Alpha Beta Pruning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0344" y="1946494"/>
            <a:ext cx="11204620" cy="131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שיטת אופטימיזציה עבור עצי-חיפוש מסוג </a:t>
            </a:r>
            <a:r>
              <a:rPr lang="he-IL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מינמקס</a:t>
            </a:r>
            <a:endParaRPr lang="he-IL" sz="2800" dirty="0" smtClean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903026" y="4941215"/>
                <a:ext cx="914400" cy="8325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40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26" y="4941215"/>
                <a:ext cx="914400" cy="8325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54921" y="4941215"/>
                <a:ext cx="914400" cy="8325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40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921" y="4941215"/>
                <a:ext cx="914400" cy="8325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4778250" y="4932540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cxnSp>
        <p:nvCxnSpPr>
          <p:cNvPr id="12" name="Straight Connector 11"/>
          <p:cNvCxnSpPr>
            <a:stCxn id="4" idx="3"/>
            <a:endCxn id="6" idx="0"/>
          </p:cNvCxnSpPr>
          <p:nvPr/>
        </p:nvCxnSpPr>
        <p:spPr>
          <a:xfrm flipH="1">
            <a:off x="2506639" y="3071758"/>
            <a:ext cx="427339" cy="401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7" idx="0"/>
          </p:cNvCxnSpPr>
          <p:nvPr/>
        </p:nvCxnSpPr>
        <p:spPr>
          <a:xfrm>
            <a:off x="3580556" y="3071758"/>
            <a:ext cx="409141" cy="401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9" idx="0"/>
          </p:cNvCxnSpPr>
          <p:nvPr/>
        </p:nvCxnSpPr>
        <p:spPr>
          <a:xfrm>
            <a:off x="2506639" y="4306132"/>
            <a:ext cx="205482" cy="6350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8" idx="0"/>
          </p:cNvCxnSpPr>
          <p:nvPr/>
        </p:nvCxnSpPr>
        <p:spPr>
          <a:xfrm flipH="1">
            <a:off x="1360226" y="4184213"/>
            <a:ext cx="823124" cy="757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10" idx="0"/>
          </p:cNvCxnSpPr>
          <p:nvPr/>
        </p:nvCxnSpPr>
        <p:spPr>
          <a:xfrm flipH="1">
            <a:off x="3883555" y="4306131"/>
            <a:ext cx="106142" cy="626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5"/>
            <a:endCxn id="11" idx="0"/>
          </p:cNvCxnSpPr>
          <p:nvPr/>
        </p:nvCxnSpPr>
        <p:spPr>
          <a:xfrm>
            <a:off x="4312986" y="4184212"/>
            <a:ext cx="922464" cy="748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14318" y="2564324"/>
            <a:ext cx="7857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MAX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8360" y="5164130"/>
            <a:ext cx="7857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MAX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47229" y="3663331"/>
            <a:ext cx="7232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MIN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475190" y="4280912"/>
            <a:ext cx="891652" cy="539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72193" y="4939923"/>
            <a:ext cx="914400" cy="832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5507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5" grpId="0" animBg="1"/>
      <p:bldP spid="25" grpId="1" animBg="1"/>
      <p:bldP spid="24" grpId="0" animBg="1"/>
      <p:bldP spid="24" grpId="1" animBg="1"/>
      <p:bldP spid="4" grpId="0" animBg="1"/>
      <p:bldP spid="7" grpId="0" animBg="1"/>
      <p:bldP spid="22" grpId="0" animBg="1"/>
      <p:bldP spid="22" grpId="1" animBg="1"/>
      <p:bldP spid="26" grpId="0" animBg="1"/>
      <p:bldP spid="26" grpId="1" animBg="1"/>
      <p:bldP spid="5" grpId="0" build="p"/>
      <p:bldP spid="8" grpId="0" animBg="1"/>
      <p:bldP spid="9" grpId="0" animBg="1"/>
      <p:bldP spid="11" grpId="0" animBg="1"/>
      <p:bldP spid="18" grpId="0"/>
      <p:bldP spid="19" grpId="0"/>
      <p:bldP spid="20" grpId="0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he-IL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37410" y="3838812"/>
                <a:ext cx="1534844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600" b="0" dirty="0" smtClean="0"/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600" b="0" dirty="0" smtClean="0"/>
              </a:p>
              <a:p>
                <a:pPr algn="ctr"/>
                <a:r>
                  <a:rPr lang="en-US" sz="2600" b="0" dirty="0" smtClean="0"/>
                  <a:t>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600" b="0" dirty="0" smtClean="0"/>
              </a:p>
              <a:p>
                <a:pPr algn="ctr"/>
                <a:r>
                  <a:rPr lang="en-US" sz="2600" b="0" dirty="0" smtClean="0"/>
                  <a:t>3)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600" b="0" dirty="0" smtClean="0"/>
                  <a:t/>
                </a:r>
                <a:br>
                  <a:rPr lang="en-US" sz="2600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  <m:oMath xmlns:m="http://schemas.openxmlformats.org/officeDocument/2006/math">
                      <m:r>
                        <a:rPr lang="en-US" sz="2600" i="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  <m:oMath xmlns:m="http://schemas.openxmlformats.org/officeDocument/2006/math"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600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410" y="3838812"/>
                <a:ext cx="1534844" cy="2492990"/>
              </a:xfrm>
              <a:prstGeom prst="rect">
                <a:avLst/>
              </a:prstGeom>
              <a:blipFill rotWithShape="0">
                <a:blip r:embed="rId4"/>
                <a:stretch>
                  <a:fillRect l="-1587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7740195" y="4204914"/>
            <a:ext cx="1313645" cy="5151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87444" y="1386187"/>
            <a:ext cx="7433359" cy="230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נתון עץ המשחק הבא עליו הופעלה ריצת אלפא ביטא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עבור אילו ערכים של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A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לא נחשוף את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  ?B </a:t>
            </a:r>
            <a:endParaRPr lang="he-IL" sz="36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6832" y="5768600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09885" y="5768599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92938" y="5768600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75991" y="5768599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59044" y="5768600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742097" y="5768599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25150" y="5768600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08203" y="5768599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039208" y="458289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05314" y="458289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51466" y="458289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17572" y="458289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56848" y="326447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34519" y="3258778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76400" y="218169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3" idx="0"/>
            <a:endCxn id="25" idx="3"/>
          </p:cNvCxnSpPr>
          <p:nvPr/>
        </p:nvCxnSpPr>
        <p:spPr>
          <a:xfrm flipV="1">
            <a:off x="1948375" y="2644949"/>
            <a:ext cx="913411" cy="6195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0"/>
            <a:endCxn id="25" idx="5"/>
          </p:cNvCxnSpPr>
          <p:nvPr/>
        </p:nvCxnSpPr>
        <p:spPr>
          <a:xfrm flipH="1" flipV="1">
            <a:off x="3274067" y="2644949"/>
            <a:ext cx="951979" cy="6138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0"/>
            <a:endCxn id="23" idx="5"/>
          </p:cNvCxnSpPr>
          <p:nvPr/>
        </p:nvCxnSpPr>
        <p:spPr>
          <a:xfrm flipH="1" flipV="1">
            <a:off x="2154515" y="3727729"/>
            <a:ext cx="342326" cy="8551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0"/>
            <a:endCxn id="23" idx="3"/>
          </p:cNvCxnSpPr>
          <p:nvPr/>
        </p:nvCxnSpPr>
        <p:spPr>
          <a:xfrm flipV="1">
            <a:off x="1330735" y="3727729"/>
            <a:ext cx="411499" cy="8551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1" idx="0"/>
            <a:endCxn id="24" idx="3"/>
          </p:cNvCxnSpPr>
          <p:nvPr/>
        </p:nvCxnSpPr>
        <p:spPr>
          <a:xfrm flipV="1">
            <a:off x="3642993" y="3722036"/>
            <a:ext cx="376912" cy="8608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2" idx="0"/>
            <a:endCxn id="24" idx="5"/>
          </p:cNvCxnSpPr>
          <p:nvPr/>
        </p:nvCxnSpPr>
        <p:spPr>
          <a:xfrm flipH="1" flipV="1">
            <a:off x="4432186" y="3722036"/>
            <a:ext cx="376913" cy="8608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0"/>
            <a:endCxn id="8" idx="5"/>
          </p:cNvCxnSpPr>
          <p:nvPr/>
        </p:nvCxnSpPr>
        <p:spPr>
          <a:xfrm flipH="1" flipV="1">
            <a:off x="1536875" y="5046149"/>
            <a:ext cx="85387" cy="7224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6" idx="0"/>
            <a:endCxn id="8" idx="3"/>
          </p:cNvCxnSpPr>
          <p:nvPr/>
        </p:nvCxnSpPr>
        <p:spPr>
          <a:xfrm flipV="1">
            <a:off x="1039209" y="5046149"/>
            <a:ext cx="85385" cy="7224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4" idx="0"/>
            <a:endCxn id="20" idx="3"/>
          </p:cNvCxnSpPr>
          <p:nvPr/>
        </p:nvCxnSpPr>
        <p:spPr>
          <a:xfrm flipV="1">
            <a:off x="2205315" y="5046149"/>
            <a:ext cx="85385" cy="7224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5" idx="0"/>
            <a:endCxn id="20" idx="5"/>
          </p:cNvCxnSpPr>
          <p:nvPr/>
        </p:nvCxnSpPr>
        <p:spPr>
          <a:xfrm flipH="1" flipV="1">
            <a:off x="2702981" y="5046149"/>
            <a:ext cx="85387" cy="7224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6" idx="0"/>
            <a:endCxn id="21" idx="3"/>
          </p:cNvCxnSpPr>
          <p:nvPr/>
        </p:nvCxnSpPr>
        <p:spPr>
          <a:xfrm flipV="1">
            <a:off x="3371421" y="5046149"/>
            <a:ext cx="65431" cy="7224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7" idx="0"/>
            <a:endCxn id="21" idx="5"/>
          </p:cNvCxnSpPr>
          <p:nvPr/>
        </p:nvCxnSpPr>
        <p:spPr>
          <a:xfrm flipH="1" flipV="1">
            <a:off x="3849133" y="5046149"/>
            <a:ext cx="105341" cy="7224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8" idx="0"/>
            <a:endCxn id="22" idx="3"/>
          </p:cNvCxnSpPr>
          <p:nvPr/>
        </p:nvCxnSpPr>
        <p:spPr>
          <a:xfrm flipV="1">
            <a:off x="4537527" y="5046149"/>
            <a:ext cx="65431" cy="7224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9" idx="0"/>
            <a:endCxn id="22" idx="5"/>
          </p:cNvCxnSpPr>
          <p:nvPr/>
        </p:nvCxnSpPr>
        <p:spPr>
          <a:xfrm flipH="1" flipV="1">
            <a:off x="5015239" y="5046149"/>
            <a:ext cx="105341" cy="7224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834595" y="2235929"/>
                <a:ext cx="735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𝑀𝐴𝑋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95" y="2235929"/>
                <a:ext cx="7353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64245" y="4676817"/>
                <a:ext cx="735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𝑀𝐴𝑋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45" y="4676817"/>
                <a:ext cx="7353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918454" y="3361061"/>
                <a:ext cx="69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𝑀𝐼𝑁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54" y="3361061"/>
                <a:ext cx="6968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/>
          <p:cNvCxnSpPr/>
          <p:nvPr/>
        </p:nvCxnSpPr>
        <p:spPr>
          <a:xfrm flipH="1">
            <a:off x="2488842" y="5305341"/>
            <a:ext cx="470298" cy="1639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176549" y="4669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613026" y="3337980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7</a:t>
                </a:r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026" y="3337980"/>
                <a:ext cx="670696" cy="369332"/>
              </a:xfrm>
              <a:prstGeom prst="rect">
                <a:avLst/>
              </a:prstGeom>
              <a:blipFill>
                <a:blip r:embed="rId8"/>
                <a:stretch>
                  <a:fillRect t="-10000" r="-63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0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4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he-IL" dirty="0" smtClean="0"/>
              <a:t>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84855" y="5074471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2800" dirty="0" smtClean="0"/>
              <a:t>נכון             לא נכון</a:t>
            </a:r>
            <a:endParaRPr lang="en-US" sz="2800" b="0" dirty="0" smtClean="0"/>
          </a:p>
        </p:txBody>
      </p:sp>
      <p:sp>
        <p:nvSpPr>
          <p:cNvPr id="4" name="Oval 3"/>
          <p:cNvSpPr/>
          <p:nvPr/>
        </p:nvSpPr>
        <p:spPr>
          <a:xfrm>
            <a:off x="6435082" y="5103675"/>
            <a:ext cx="1313645" cy="5151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89811" y="2444704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 smtClean="0"/>
              <a:t>לא ניתן לגזום פה</a:t>
            </a:r>
          </a:p>
        </p:txBody>
      </p:sp>
      <p:sp>
        <p:nvSpPr>
          <p:cNvPr id="5" name="Rectangle 4"/>
          <p:cNvSpPr/>
          <p:nvPr/>
        </p:nvSpPr>
        <p:spPr>
          <a:xfrm>
            <a:off x="4241074" y="1229251"/>
            <a:ext cx="7487716" cy="2691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2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נתון עץ המשחק הבא עליו הופעלה ריצת אלפא-ביטא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קיימים ערכים מסוימים של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A 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ו-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B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כך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שתת 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העץ המכיל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את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C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, D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לא 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ייחשף ?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6832" y="5768600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09885" y="5768599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92938" y="5768600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75991" y="5768599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59044" y="5768600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42097" y="5768599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25150" y="5768600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08203" y="5768599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039208" y="458289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05314" y="458289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51466" y="458289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17572" y="458289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56848" y="326447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34519" y="3258778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76400" y="218169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3" idx="0"/>
            <a:endCxn id="25" idx="3"/>
          </p:cNvCxnSpPr>
          <p:nvPr/>
        </p:nvCxnSpPr>
        <p:spPr>
          <a:xfrm flipV="1">
            <a:off x="1948375" y="2644949"/>
            <a:ext cx="913411" cy="6195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0"/>
            <a:endCxn id="25" idx="5"/>
          </p:cNvCxnSpPr>
          <p:nvPr/>
        </p:nvCxnSpPr>
        <p:spPr>
          <a:xfrm flipH="1" flipV="1">
            <a:off x="3274067" y="2644949"/>
            <a:ext cx="951979" cy="6138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0"/>
            <a:endCxn id="23" idx="5"/>
          </p:cNvCxnSpPr>
          <p:nvPr/>
        </p:nvCxnSpPr>
        <p:spPr>
          <a:xfrm flipH="1" flipV="1">
            <a:off x="2154515" y="3727729"/>
            <a:ext cx="342326" cy="8551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0"/>
            <a:endCxn id="23" idx="3"/>
          </p:cNvCxnSpPr>
          <p:nvPr/>
        </p:nvCxnSpPr>
        <p:spPr>
          <a:xfrm flipV="1">
            <a:off x="1330735" y="3727729"/>
            <a:ext cx="411499" cy="8551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0"/>
            <a:endCxn id="24" idx="3"/>
          </p:cNvCxnSpPr>
          <p:nvPr/>
        </p:nvCxnSpPr>
        <p:spPr>
          <a:xfrm flipV="1">
            <a:off x="3642993" y="3722036"/>
            <a:ext cx="376912" cy="8608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0"/>
            <a:endCxn id="24" idx="5"/>
          </p:cNvCxnSpPr>
          <p:nvPr/>
        </p:nvCxnSpPr>
        <p:spPr>
          <a:xfrm flipH="1" flipV="1">
            <a:off x="4432186" y="3722036"/>
            <a:ext cx="376913" cy="8608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0"/>
            <a:endCxn id="19" idx="5"/>
          </p:cNvCxnSpPr>
          <p:nvPr/>
        </p:nvCxnSpPr>
        <p:spPr>
          <a:xfrm flipH="1" flipV="1">
            <a:off x="1536875" y="5046149"/>
            <a:ext cx="85387" cy="7224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0"/>
            <a:endCxn id="19" idx="3"/>
          </p:cNvCxnSpPr>
          <p:nvPr/>
        </p:nvCxnSpPr>
        <p:spPr>
          <a:xfrm flipV="1">
            <a:off x="1039209" y="5046149"/>
            <a:ext cx="85385" cy="7224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0"/>
            <a:endCxn id="20" idx="3"/>
          </p:cNvCxnSpPr>
          <p:nvPr/>
        </p:nvCxnSpPr>
        <p:spPr>
          <a:xfrm flipV="1">
            <a:off x="2205315" y="5046149"/>
            <a:ext cx="85385" cy="7224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4" idx="0"/>
            <a:endCxn id="20" idx="5"/>
          </p:cNvCxnSpPr>
          <p:nvPr/>
        </p:nvCxnSpPr>
        <p:spPr>
          <a:xfrm flipH="1" flipV="1">
            <a:off x="2702981" y="5046149"/>
            <a:ext cx="85387" cy="7224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0"/>
            <a:endCxn id="21" idx="3"/>
          </p:cNvCxnSpPr>
          <p:nvPr/>
        </p:nvCxnSpPr>
        <p:spPr>
          <a:xfrm flipV="1">
            <a:off x="3371421" y="5046149"/>
            <a:ext cx="65431" cy="7224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0"/>
            <a:endCxn id="21" idx="5"/>
          </p:cNvCxnSpPr>
          <p:nvPr/>
        </p:nvCxnSpPr>
        <p:spPr>
          <a:xfrm flipH="1" flipV="1">
            <a:off x="3849133" y="5046149"/>
            <a:ext cx="105341" cy="7224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7" idx="0"/>
            <a:endCxn id="22" idx="3"/>
          </p:cNvCxnSpPr>
          <p:nvPr/>
        </p:nvCxnSpPr>
        <p:spPr>
          <a:xfrm flipV="1">
            <a:off x="4537527" y="5046149"/>
            <a:ext cx="65431" cy="7224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0"/>
            <a:endCxn id="22" idx="5"/>
          </p:cNvCxnSpPr>
          <p:nvPr/>
        </p:nvCxnSpPr>
        <p:spPr>
          <a:xfrm flipH="1" flipV="1">
            <a:off x="5015239" y="5046149"/>
            <a:ext cx="105341" cy="7224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34595" y="2235929"/>
                <a:ext cx="735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𝑀𝐴𝑋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95" y="2235929"/>
                <a:ext cx="7353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64245" y="4676817"/>
                <a:ext cx="735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𝑀𝐴𝑋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45" y="4676817"/>
                <a:ext cx="7353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918454" y="3361061"/>
                <a:ext cx="69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𝑀𝐼𝑁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54" y="3361061"/>
                <a:ext cx="6968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H="1">
            <a:off x="3485063" y="2796209"/>
            <a:ext cx="424329" cy="2639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727728" y="3876826"/>
            <a:ext cx="363328" cy="135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59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he-IL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22906" y="4275164"/>
                <a:ext cx="2439001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200" dirty="0" smtClean="0"/>
              </a:p>
              <a:p>
                <a:pPr algn="ctr"/>
                <a:r>
                  <a:rPr lang="en-US" sz="2200" dirty="0" smtClean="0"/>
                  <a:t>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:r>
                  <a:rPr lang="en-US" sz="2200" dirty="0" smtClean="0"/>
                  <a:t>3)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sz="2200" b="0" i="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906" y="4275164"/>
                <a:ext cx="2439001" cy="2123658"/>
              </a:xfrm>
              <a:prstGeom prst="rect">
                <a:avLst/>
              </a:prstGeom>
              <a:blipFill rotWithShape="0">
                <a:blip r:embed="rId4"/>
                <a:stretch>
                  <a:fillRect l="-250" t="-1719" b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279583" y="4267476"/>
            <a:ext cx="2439001" cy="4645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5554079" y="5131902"/>
            <a:ext cx="1796225" cy="251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644293" y="5814390"/>
            <a:ext cx="1796225" cy="251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644292" y="5496744"/>
            <a:ext cx="1796225" cy="251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554079" y="4816494"/>
            <a:ext cx="1796225" cy="251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57030" y="766408"/>
            <a:ext cx="11204620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נתון עץ המשחק הבא עליו הופעלה ריצת אלפא-ביטא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בהינתן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A=1 B=2</a:t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עבור 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אילו ערכי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C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,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D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תת 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העץ המכיל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את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E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,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F</a:t>
            </a:r>
            <a:b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</a:b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לא 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ייחשף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?</a:t>
            </a:r>
            <a:r>
              <a:rPr lang="he-IL" sz="2800" dirty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Arial" panose="020B0604020202020204" pitchFamily="34" charset="0"/>
                <a:ea typeface="Calibri" panose="020F0502020204030204" pitchFamily="34" charset="0"/>
                <a:cs typeface="Narkisim" panose="020E0502050101010101" pitchFamily="34" charset="-79"/>
              </a:rPr>
              <a:t>(בחרו בתשובה המדוייקת ביותר) </a:t>
            </a:r>
            <a:endParaRPr lang="he-IL" sz="2800" dirty="0">
              <a:latin typeface="Arial" panose="020B0604020202020204" pitchFamily="34" charset="0"/>
              <a:ea typeface="Calibri" panose="020F0502020204030204" pitchFamily="34" charset="0"/>
              <a:cs typeface="Narkisim" panose="020E0502050101010101" pitchFamily="34" charset="-79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26832" y="5768600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409885" y="5768599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92938" y="5768600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575991" y="5768599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159044" y="5768600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742097" y="5768599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25150" y="5768600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908203" y="5768599"/>
            <a:ext cx="424753" cy="37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039208" y="458289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05314" y="458289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351466" y="458289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517572" y="458289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656848" y="326447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934519" y="3258778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76400" y="2181691"/>
            <a:ext cx="583053" cy="5427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3" idx="0"/>
            <a:endCxn id="45" idx="3"/>
          </p:cNvCxnSpPr>
          <p:nvPr/>
        </p:nvCxnSpPr>
        <p:spPr>
          <a:xfrm flipV="1">
            <a:off x="1948375" y="2644949"/>
            <a:ext cx="913411" cy="6195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4" idx="0"/>
            <a:endCxn id="45" idx="5"/>
          </p:cNvCxnSpPr>
          <p:nvPr/>
        </p:nvCxnSpPr>
        <p:spPr>
          <a:xfrm flipH="1" flipV="1">
            <a:off x="3274067" y="2644949"/>
            <a:ext cx="951979" cy="6138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0"/>
            <a:endCxn id="43" idx="5"/>
          </p:cNvCxnSpPr>
          <p:nvPr/>
        </p:nvCxnSpPr>
        <p:spPr>
          <a:xfrm flipH="1" flipV="1">
            <a:off x="2154515" y="3727729"/>
            <a:ext cx="342326" cy="8551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9" idx="0"/>
            <a:endCxn id="43" idx="3"/>
          </p:cNvCxnSpPr>
          <p:nvPr/>
        </p:nvCxnSpPr>
        <p:spPr>
          <a:xfrm flipV="1">
            <a:off x="1330735" y="3727729"/>
            <a:ext cx="411499" cy="8551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1" idx="0"/>
            <a:endCxn id="44" idx="3"/>
          </p:cNvCxnSpPr>
          <p:nvPr/>
        </p:nvCxnSpPr>
        <p:spPr>
          <a:xfrm flipV="1">
            <a:off x="3642993" y="3722036"/>
            <a:ext cx="376912" cy="8608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0"/>
            <a:endCxn id="44" idx="5"/>
          </p:cNvCxnSpPr>
          <p:nvPr/>
        </p:nvCxnSpPr>
        <p:spPr>
          <a:xfrm flipH="1" flipV="1">
            <a:off x="4432186" y="3722036"/>
            <a:ext cx="376913" cy="8608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2" idx="0"/>
            <a:endCxn id="39" idx="5"/>
          </p:cNvCxnSpPr>
          <p:nvPr/>
        </p:nvCxnSpPr>
        <p:spPr>
          <a:xfrm flipH="1" flipV="1">
            <a:off x="1536875" y="5046149"/>
            <a:ext cx="85387" cy="7224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1" idx="0"/>
            <a:endCxn id="39" idx="3"/>
          </p:cNvCxnSpPr>
          <p:nvPr/>
        </p:nvCxnSpPr>
        <p:spPr>
          <a:xfrm flipV="1">
            <a:off x="1039209" y="5046149"/>
            <a:ext cx="85385" cy="7224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3" idx="0"/>
            <a:endCxn id="40" idx="3"/>
          </p:cNvCxnSpPr>
          <p:nvPr/>
        </p:nvCxnSpPr>
        <p:spPr>
          <a:xfrm flipV="1">
            <a:off x="2205315" y="5046149"/>
            <a:ext cx="85385" cy="7224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4" idx="0"/>
            <a:endCxn id="40" idx="5"/>
          </p:cNvCxnSpPr>
          <p:nvPr/>
        </p:nvCxnSpPr>
        <p:spPr>
          <a:xfrm flipH="1" flipV="1">
            <a:off x="2702981" y="5046149"/>
            <a:ext cx="85387" cy="7224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5" idx="0"/>
            <a:endCxn id="41" idx="3"/>
          </p:cNvCxnSpPr>
          <p:nvPr/>
        </p:nvCxnSpPr>
        <p:spPr>
          <a:xfrm flipV="1">
            <a:off x="3371421" y="5046149"/>
            <a:ext cx="65431" cy="7224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6" idx="0"/>
            <a:endCxn id="41" idx="5"/>
          </p:cNvCxnSpPr>
          <p:nvPr/>
        </p:nvCxnSpPr>
        <p:spPr>
          <a:xfrm flipH="1" flipV="1">
            <a:off x="3849133" y="5046149"/>
            <a:ext cx="105341" cy="7224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7" idx="0"/>
            <a:endCxn id="42" idx="3"/>
          </p:cNvCxnSpPr>
          <p:nvPr/>
        </p:nvCxnSpPr>
        <p:spPr>
          <a:xfrm flipV="1">
            <a:off x="4537527" y="5046149"/>
            <a:ext cx="65431" cy="7224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8" idx="0"/>
            <a:endCxn id="42" idx="5"/>
          </p:cNvCxnSpPr>
          <p:nvPr/>
        </p:nvCxnSpPr>
        <p:spPr>
          <a:xfrm flipH="1" flipV="1">
            <a:off x="5015239" y="5046149"/>
            <a:ext cx="105341" cy="7224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834595" y="2235929"/>
                <a:ext cx="735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𝑀𝐴𝑋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95" y="2235929"/>
                <a:ext cx="7353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64245" y="4676817"/>
                <a:ext cx="735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𝑀𝐴𝑋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45" y="4676817"/>
                <a:ext cx="7353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918454" y="3361061"/>
                <a:ext cx="69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𝑀𝐼𝑁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54" y="3361061"/>
                <a:ext cx="6968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1176549" y="4669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54940" y="4676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800889" y="3343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27456" y="22638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2</a:t>
                </a:r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456" y="2263819"/>
                <a:ext cx="670696" cy="369332"/>
              </a:xfrm>
              <a:prstGeom prst="rect">
                <a:avLst/>
              </a:prstGeom>
              <a:blipFill>
                <a:blip r:embed="rId8"/>
                <a:stretch>
                  <a:fillRect t="-8197" r="-72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541053" y="3922853"/>
                <a:ext cx="11991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053" y="3922853"/>
                <a:ext cx="1199110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>
            <a:off x="3129185" y="4254962"/>
            <a:ext cx="478493" cy="574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4226458" y="3037529"/>
            <a:ext cx="265173" cy="451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939560" y="2395944"/>
                <a:ext cx="12715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e-IL" dirty="0" smtClean="0"/>
                  <a:t>יגזום כאשר-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60" y="2395944"/>
                <a:ext cx="1271502" cy="646331"/>
              </a:xfrm>
              <a:prstGeom prst="rect">
                <a:avLst/>
              </a:prstGeom>
              <a:blipFill>
                <a:blip r:embed="rId10"/>
                <a:stretch>
                  <a:fillRect l="-4306" t="-5660" r="-3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/>
          <p:cNvCxnSpPr/>
          <p:nvPr/>
        </p:nvCxnSpPr>
        <p:spPr>
          <a:xfrm flipH="1">
            <a:off x="4384769" y="3932465"/>
            <a:ext cx="424329" cy="2639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65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5" grpId="0"/>
      <p:bldP spid="66" grpId="0"/>
      <p:bldP spid="67" grpId="0"/>
      <p:bldP spid="68" grpId="0"/>
      <p:bldP spid="69" grpId="0"/>
      <p:bldP spid="7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6204</TotalTime>
  <Words>435</Words>
  <Application>Microsoft Office PowerPoint</Application>
  <PresentationFormat>Widescreen</PresentationFormat>
  <Paragraphs>251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Equation</vt:lpstr>
      <vt:lpstr>Artificial Intelligence   </vt:lpstr>
      <vt:lpstr> Practice session 7  Two-players Games </vt:lpstr>
      <vt:lpstr>Expectimax/Expectiminimax</vt:lpstr>
      <vt:lpstr>Expectimax/Expectiminimax</vt:lpstr>
      <vt:lpstr>תרגיל</vt:lpstr>
      <vt:lpstr>Alpha Beta Pruning</vt:lpstr>
      <vt:lpstr>תרגיל 1</vt:lpstr>
      <vt:lpstr>תרגיל 2</vt:lpstr>
      <vt:lpstr>תרגיל 3</vt:lpstr>
      <vt:lpstr>תרגיל 4</vt:lpstr>
      <vt:lpstr>תרגיל 5</vt:lpstr>
      <vt:lpstr>תרגיל 6</vt:lpstr>
      <vt:lpstr>תרגיל 7</vt:lpstr>
      <vt:lpstr>תרגיל 8</vt:lpstr>
      <vt:lpstr>תרגיל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482</cp:revision>
  <dcterms:created xsi:type="dcterms:W3CDTF">2015-10-15T14:05:25Z</dcterms:created>
  <dcterms:modified xsi:type="dcterms:W3CDTF">2018-12-02T14:02:53Z</dcterms:modified>
</cp:coreProperties>
</file>