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51"/>
  </p:notesMasterIdLst>
  <p:sldIdLst>
    <p:sldId id="256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7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8" r:id="rId24"/>
    <p:sldId id="379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94434" autoAdjust="0"/>
  </p:normalViewPr>
  <p:slideViewPr>
    <p:cSldViewPr snapToGrid="0">
      <p:cViewPr varScale="1">
        <p:scale>
          <a:sx n="122" d="100"/>
          <a:sy n="122" d="100"/>
        </p:scale>
        <p:origin x="108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0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67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7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0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0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3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8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0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9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2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6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4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7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3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4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5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02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0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8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3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1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0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9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5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70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1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0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2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68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91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6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60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4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3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1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8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3.jpe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6022" y="1555725"/>
                <a:ext cx="11655978" cy="1772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3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200" u="sng" dirty="0" smtClean="0"/>
                  <a:t>שלב </a:t>
                </a:r>
                <a:r>
                  <a:rPr lang="en-US" sz="32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3200" dirty="0" smtClean="0"/>
                  <a:t>:</a:t>
                </a:r>
                <a:r>
                  <a:rPr lang="en-US" sz="3200" dirty="0" smtClean="0"/>
                  <a:t> 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 (</a:t>
                </a:r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Distribute </a:t>
                </a:r>
                <a:r>
                  <a:rPr lang="en-US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disjunctions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he-IL" sz="3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22" y="1555725"/>
                <a:ext cx="11655978" cy="1772793"/>
              </a:xfrm>
              <a:prstGeom prst="rect">
                <a:avLst/>
              </a:prstGeom>
              <a:blipFill rotWithShape="0">
                <a:blip r:embed="rId3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00554" y="3991637"/>
                <a:ext cx="316523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54" y="3991637"/>
                <a:ext cx="316523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85538" y="3991637"/>
                <a:ext cx="4618893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8" y="3991637"/>
                <a:ext cx="4618893" cy="5540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4665785" y="4268636"/>
            <a:ext cx="2719753" cy="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0" y="5082425"/>
            <a:ext cx="1218578" cy="1150936"/>
            <a:chOff x="320432" y="4813056"/>
            <a:chExt cx="901943" cy="851877"/>
          </a:xfrm>
        </p:grpSpPr>
        <p:pic>
          <p:nvPicPr>
            <p:cNvPr id="7170" name="Picture 2" descr="https://cdn.vectorstock.com/i/composite/79,79/friendly-cartoon-numbers-set-vector-1037979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4" t="52733" r="61309" b="24908"/>
            <a:stretch/>
          </p:blipFill>
          <p:spPr bwMode="auto">
            <a:xfrm>
              <a:off x="526806" y="4813056"/>
              <a:ext cx="695569" cy="85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20432" y="5189415"/>
              <a:ext cx="281353" cy="226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84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6022" y="1544797"/>
                <a:ext cx="11655978" cy="1772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3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200" u="sng" dirty="0" smtClean="0"/>
                  <a:t>שלב </a:t>
                </a:r>
                <a:r>
                  <a:rPr lang="en-US" sz="32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3200" dirty="0" smtClean="0"/>
                  <a:t>:</a:t>
                </a:r>
                <a:r>
                  <a:rPr lang="en-US" sz="3200" dirty="0" smtClean="0"/>
                  <a:t> </a:t>
                </a:r>
                <a:r>
                  <a:rPr lang="he-IL" sz="3200" dirty="0" smtClean="0"/>
                  <a:t>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סינטקס, מ-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3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(</a:t>
                </a:r>
                <a:r>
                  <a:rPr lang="en-US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Replace operators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he-IL" sz="3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22" y="1544797"/>
                <a:ext cx="11655978" cy="1772793"/>
              </a:xfrm>
              <a:prstGeom prst="rect">
                <a:avLst/>
              </a:prstGeom>
              <a:blipFill rotWithShape="0">
                <a:blip r:embed="rId3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62520" y="3991637"/>
                <a:ext cx="59709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))∧(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520" y="3991637"/>
                <a:ext cx="597095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85539" y="3679025"/>
                <a:ext cx="37701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9" y="3679025"/>
                <a:ext cx="3770142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 flipV="1">
            <a:off x="5908434" y="4233023"/>
            <a:ext cx="1477105" cy="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1" t="53553" r="42524" b="24088"/>
          <a:stretch/>
        </p:blipFill>
        <p:spPr bwMode="auto">
          <a:xfrm>
            <a:off x="185752" y="4964888"/>
            <a:ext cx="911528" cy="117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</a:p>
        </p:txBody>
      </p:sp>
      <p:sp>
        <p:nvSpPr>
          <p:cNvPr id="5" name="Rectangle 4"/>
          <p:cNvSpPr/>
          <p:nvPr/>
        </p:nvSpPr>
        <p:spPr>
          <a:xfrm>
            <a:off x="328246" y="1365958"/>
            <a:ext cx="1211708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/>
              <a:t>שלב </a:t>
            </a:r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he-IL" sz="3200" dirty="0" smtClean="0"/>
              <a:t>:</a:t>
            </a:r>
            <a:r>
              <a:rPr lang="en-US" sz="3200" dirty="0" smtClean="0"/>
              <a:t> 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שינוי שמות משתנים כך שלא יהיה משתנה זהה בשתי פסוקיות שונות 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(</a:t>
            </a: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Rename </a:t>
            </a:r>
            <a:r>
              <a:rPr lang="en-US" sz="32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variables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</a:p>
          <a:p>
            <a:pPr marL="457200" algn="r" rtl="1">
              <a:lnSpc>
                <a:spcPct val="115000"/>
              </a:lnSpc>
            </a:pPr>
            <a:endParaRPr lang="he-IL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85539" y="3679025"/>
                <a:ext cx="37701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9" y="3679025"/>
                <a:ext cx="3770142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5908434" y="4233023"/>
            <a:ext cx="1477105" cy="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9" t="52938" r="22747" b="24703"/>
          <a:stretch/>
        </p:blipFill>
        <p:spPr bwMode="auto">
          <a:xfrm>
            <a:off x="273221" y="4906362"/>
            <a:ext cx="1072785" cy="12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4968" y="3705060"/>
                <a:ext cx="37701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8" y="3705060"/>
                <a:ext cx="3770142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1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</a:t>
            </a:r>
            <a:r>
              <a:rPr lang="en-US" dirty="0" smtClean="0"/>
              <a:t>CNF</a:t>
            </a:r>
            <a:r>
              <a:rPr lang="he-IL" dirty="0" smtClean="0"/>
              <a:t> - דוגמא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6451" y="2256749"/>
            <a:ext cx="8795549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he-IL" sz="3200" u="sng" dirty="0" smtClean="0"/>
              <a:t>העבר את הנוסחא הבאה מ-</a:t>
            </a:r>
            <a:r>
              <a:rPr lang="en-US" sz="3200" u="sng" dirty="0" smtClean="0"/>
              <a:t>FOL</a:t>
            </a:r>
            <a:r>
              <a:rPr lang="he-IL" sz="3200" u="sng" dirty="0" smtClean="0"/>
              <a:t> ל-</a:t>
            </a:r>
            <a:r>
              <a:rPr lang="en-US" sz="3200" u="sng" dirty="0" smtClean="0"/>
              <a:t>CNF</a:t>
            </a:r>
            <a:r>
              <a:rPr lang="he-IL" sz="3200" dirty="0" smtClean="0"/>
              <a:t>:</a:t>
            </a:r>
            <a:endParaRPr lang="en-US" sz="32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3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8792" y="3606470"/>
                <a:ext cx="102707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[(¬(</m:t>
                      </m:r>
                      <m:r>
                        <m:rPr>
                          <m:nor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2" y="3606470"/>
                <a:ext cx="1027076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9414" y="1946494"/>
            <a:ext cx="8795549" cy="1562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he-IL" sz="2800" u="sng" dirty="0" smtClean="0"/>
              <a:t>שלב 1</a:t>
            </a:r>
            <a:r>
              <a:rPr lang="he-IL" sz="2800" dirty="0" smtClean="0"/>
              <a:t>: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הסרת סימני הגרירה → (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Replace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Implications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28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28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04709" y="3418613"/>
                <a:ext cx="93870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[(¬(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09" y="3418613"/>
                <a:ext cx="938705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475" r="59062" b="55499"/>
          <a:stretch/>
        </p:blipFill>
        <p:spPr bwMode="auto">
          <a:xfrm>
            <a:off x="655759" y="4727088"/>
            <a:ext cx="656492" cy="95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263678" y="4095262"/>
            <a:ext cx="0" cy="13605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4052" y="5558494"/>
                <a:ext cx="9415526" cy="917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]</a:t>
                </a: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52" y="5558494"/>
                <a:ext cx="9415526" cy="917239"/>
              </a:xfrm>
              <a:prstGeom prst="rect">
                <a:avLst/>
              </a:prstGeom>
              <a:blipFill>
                <a:blip r:embed="rId5"/>
                <a:stretch>
                  <a:fillRect t="-8000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211751" y="6066417"/>
            <a:ext cx="2344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71499" y="6036911"/>
            <a:ext cx="2344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46448" y="3856951"/>
            <a:ext cx="2344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158995" y="4843585"/>
                <a:ext cx="7074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995" y="4843585"/>
                <a:ext cx="70743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5172" r="-775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1549443" y="5196728"/>
            <a:ext cx="13427" cy="51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72390" y="5758640"/>
                <a:ext cx="8072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390" y="5758640"/>
                <a:ext cx="80720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256" r="-676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0975640" y="4665367"/>
            <a:ext cx="1136906" cy="158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6" t="20800" r="41734" b="54379"/>
          <a:stretch/>
        </p:blipFill>
        <p:spPr bwMode="auto">
          <a:xfrm>
            <a:off x="667482" y="4734904"/>
            <a:ext cx="633046" cy="94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946494"/>
            <a:ext cx="11444963" cy="1562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he-IL" sz="2800" u="sng" dirty="0" smtClean="0"/>
              <a:t>שלב 2</a:t>
            </a:r>
            <a:r>
              <a:rPr lang="he-IL" sz="2800" dirty="0" smtClean="0"/>
              <a:t>: 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הקטן את טווח השלילות לפסוקים אטומיים (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Distribute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negations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28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28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03322" y="4370968"/>
                <a:ext cx="3131826" cy="1846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[¬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22" y="4370968"/>
                <a:ext cx="3131826" cy="18466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678" y="3575830"/>
                <a:ext cx="961109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[(¬¬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he-IL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78" y="3575830"/>
                <a:ext cx="9611093" cy="486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72" y="5637548"/>
                <a:ext cx="8531631" cy="451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m:rPr>
                          <m:nor/>
                        </m:rP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sz="2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2" y="5637548"/>
                <a:ext cx="8531631" cy="451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986215" y="4220072"/>
            <a:ext cx="29267" cy="1289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39600" y="4062182"/>
            <a:ext cx="492367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33979" y="4067997"/>
            <a:ext cx="238366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16122" y="4062182"/>
            <a:ext cx="238366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88167" y="6073834"/>
            <a:ext cx="629295" cy="153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1623" y="4050548"/>
            <a:ext cx="5869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80474" y="6089210"/>
            <a:ext cx="238366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64637" y="6080898"/>
            <a:ext cx="238366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20817" y="6090400"/>
            <a:ext cx="238366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7" t="19792" r="21580" b="53747"/>
          <a:stretch/>
        </p:blipFill>
        <p:spPr bwMode="auto">
          <a:xfrm>
            <a:off x="558067" y="4734904"/>
            <a:ext cx="742461" cy="100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11014" y="1946494"/>
            <a:ext cx="11655978" cy="1562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he-IL" sz="2800" u="sng" dirty="0" smtClean="0"/>
              <a:t>שלב 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e-IL" sz="2800" dirty="0" smtClean="0"/>
              <a:t>:</a:t>
            </a:r>
            <a:r>
              <a:rPr lang="en-US" sz="2800" dirty="0" smtClean="0"/>
              <a:t> </a:t>
            </a:r>
            <a:r>
              <a:rPr lang="he-IL" sz="23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שנה </a:t>
            </a:r>
            <a:r>
              <a:rPr lang="he-IL" sz="2300" dirty="0">
                <a:latin typeface="Narkisim" panose="020E0502050101010101" pitchFamily="34" charset="-79"/>
                <a:cs typeface="Narkisim" panose="020E0502050101010101" pitchFamily="34" charset="-79"/>
              </a:rPr>
              <a:t>את שמות המשתנים כך שלא יופיע אותו שם בשני </a:t>
            </a:r>
            <a:r>
              <a:rPr lang="he-IL" sz="23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כמתים</a:t>
            </a:r>
            <a:r>
              <a:rPr lang="en-US" sz="23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3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3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Standardize </a:t>
            </a:r>
            <a:r>
              <a:rPr lang="en-US" sz="2300" dirty="0">
                <a:latin typeface="Narkisim" panose="020E0502050101010101" pitchFamily="34" charset="-79"/>
                <a:cs typeface="Narkisim" panose="020E0502050101010101" pitchFamily="34" charset="-79"/>
              </a:rPr>
              <a:t>variables</a:t>
            </a:r>
            <a:r>
              <a:rPr lang="he-IL" sz="23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23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28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636288" y="4379404"/>
                <a:ext cx="4470113" cy="307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288" y="4379404"/>
                <a:ext cx="4470113" cy="307841"/>
              </a:xfrm>
              <a:prstGeom prst="rect">
                <a:avLst/>
              </a:prstGeom>
              <a:blipFill rotWithShape="0">
                <a:blip r:embed="rId4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40198" y="5105823"/>
                <a:ext cx="4470113" cy="307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198" y="5105823"/>
                <a:ext cx="4470113" cy="307841"/>
              </a:xfrm>
              <a:prstGeom prst="rect">
                <a:avLst/>
              </a:prstGeom>
              <a:blipFill rotWithShape="0">
                <a:blip r:embed="rId5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10871345" y="4687245"/>
            <a:ext cx="3910" cy="418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48234" y="3516298"/>
                <a:ext cx="90354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)∨∀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/>
                        <m:t>]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4" y="3516298"/>
                <a:ext cx="903542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51309" y="5642477"/>
                <a:ext cx="9087488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/>
                        <m:t>]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09" y="5642477"/>
                <a:ext cx="9087488" cy="486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9542123" y="4268668"/>
            <a:ext cx="2587353" cy="121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95053" y="4106551"/>
            <a:ext cx="3910" cy="14980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74899" y="3973169"/>
            <a:ext cx="492367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82020" y="6146759"/>
            <a:ext cx="492367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19483" y="3991917"/>
            <a:ext cx="492367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19484" y="6155496"/>
            <a:ext cx="492367" cy="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69" t="22744" r="3677" b="54077"/>
          <a:stretch/>
        </p:blipFill>
        <p:spPr bwMode="auto">
          <a:xfrm>
            <a:off x="558067" y="4797426"/>
            <a:ext cx="664308" cy="8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  <a:r>
              <a:rPr lang="he-IL" dirty="0"/>
              <a:t>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211014" y="1946494"/>
                <a:ext cx="11655978" cy="1498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 smtClean="0"/>
                  <a:t>שלב </a:t>
                </a:r>
                <a:r>
                  <a:rPr lang="en-US" sz="28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800" dirty="0" smtClean="0"/>
                  <a:t>:</a:t>
                </a:r>
                <a:r>
                  <a:rPr lang="en-US" sz="2800" dirty="0" smtClean="0"/>
                  <a:t> </a:t>
                </a:r>
                <a:r>
                  <a:rPr lang="en-US" sz="2300" dirty="0" smtClean="0"/>
                  <a:t> </a:t>
                </a:r>
                <a:r>
                  <a:rPr lang="he-IL" sz="23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3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(</a:t>
                </a:r>
                <a:r>
                  <a:rPr lang="en-US" sz="23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Replace </a:t>
                </a:r>
                <a:r>
                  <a:rPr lang="en-US" sz="23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existential</a:t>
                </a:r>
                <a:r>
                  <a:rPr lang="he-IL" sz="23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2300" u="sng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3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סקולומיזציה: כל משתנה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3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מוחלף בפונ' סקולם שונה על פי המשתנה של הכמת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3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, מסירים את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3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014" y="1946494"/>
                <a:ext cx="11655978" cy="1498295"/>
              </a:xfrm>
              <a:prstGeom prst="rect">
                <a:avLst/>
              </a:prstGeom>
              <a:blipFill rotWithShape="0">
                <a:blip r:embed="rId4"/>
                <a:stretch>
                  <a:fillRect t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69050" y="4481211"/>
                <a:ext cx="316065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)</a:t>
                </a:r>
                <a:br>
                  <a:rPr lang="en-US" sz="2000" dirty="0" smtClean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50" y="4481211"/>
                <a:ext cx="3160654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2703" t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06547" y="5214372"/>
                <a:ext cx="3176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547" y="5214372"/>
                <a:ext cx="3176286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671262" y="4836501"/>
            <a:ext cx="0" cy="375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66020" y="4370971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58067" y="3875887"/>
                <a:ext cx="918687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he-IL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/>
                        <m:t>]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7" y="3875887"/>
                <a:ext cx="9186874" cy="486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37575" y="5629400"/>
                <a:ext cx="1045414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he-IL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/>
                        <m:t>]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5" y="5629400"/>
                <a:ext cx="10454144" cy="486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9213044" y="4403763"/>
            <a:ext cx="2916436" cy="121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25792" y="4481211"/>
            <a:ext cx="0" cy="1085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78898" y="4362239"/>
            <a:ext cx="3540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76959" y="4377664"/>
            <a:ext cx="3540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80558" y="4345004"/>
            <a:ext cx="3540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82619" y="6115752"/>
            <a:ext cx="7123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0403" y="6115752"/>
            <a:ext cx="7123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58892" y="6092519"/>
            <a:ext cx="7123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  <a:r>
              <a:rPr lang="he-IL" dirty="0"/>
              <a:t>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211014" y="1946494"/>
                <a:ext cx="11655978" cy="1067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 smtClean="0"/>
                  <a:t>שלב 5</a:t>
                </a:r>
                <a:r>
                  <a:rPr lang="he-IL" sz="2800" dirty="0" smtClean="0"/>
                  <a:t>:</a:t>
                </a:r>
                <a:r>
                  <a:rPr lang="en-US" sz="2800" dirty="0" smtClean="0"/>
                  <a:t> </a:t>
                </a:r>
                <a:r>
                  <a:rPr lang="en-US" sz="2300" dirty="0" smtClean="0"/>
                  <a:t> </a:t>
                </a:r>
                <a:r>
                  <a:rPr lang="he-IL" sz="23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</a:t>
                </a:r>
                <a:r>
                  <a:rPr lang="he-IL" sz="23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הכמתים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</a:t>
                </a:r>
                <a:r>
                  <a:rPr lang="en-US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Remove </a:t>
                </a:r>
                <a:r>
                  <a:rPr lang="en-US" sz="23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universals</a:t>
                </a:r>
                <a:r>
                  <a:rPr lang="he-IL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014" y="1946494"/>
                <a:ext cx="11655978" cy="1067215"/>
              </a:xfrm>
              <a:prstGeom prst="rect">
                <a:avLst/>
              </a:prstGeom>
              <a:blipFill rotWithShape="0">
                <a:blip r:embed="rId3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5478584" y="4089648"/>
            <a:ext cx="7816" cy="10841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26806" y="4813056"/>
            <a:ext cx="856517" cy="851877"/>
            <a:chOff x="526806" y="4813056"/>
            <a:chExt cx="856517" cy="851877"/>
          </a:xfrm>
        </p:grpSpPr>
        <p:pic>
          <p:nvPicPr>
            <p:cNvPr id="7170" name="Picture 2" descr="https://cdn.vectorstock.com/i/composite/79,79/friendly-cartoon-numbers-set-vector-1037979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" t="53143" r="78799" b="24498"/>
            <a:stretch/>
          </p:blipFill>
          <p:spPr bwMode="auto">
            <a:xfrm>
              <a:off x="526806" y="4813056"/>
              <a:ext cx="695569" cy="85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97280" y="4837723"/>
              <a:ext cx="286043" cy="33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772107" y="4012268"/>
            <a:ext cx="642474" cy="32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83052" y="3545911"/>
                <a:ext cx="1045414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he-IL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/>
                        <m:t>]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52" y="3545911"/>
                <a:ext cx="10454144" cy="486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495913" y="5273675"/>
                <a:ext cx="963693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he-IL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/>
                        <m:t>]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13" y="5273675"/>
                <a:ext cx="9636934" cy="486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9487878" y="3990097"/>
            <a:ext cx="453292" cy="3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  <a:r>
              <a:rPr lang="he-IL" dirty="0"/>
              <a:t>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211014" y="1946494"/>
                <a:ext cx="11655978" cy="1083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 smtClean="0"/>
                  <a:t>שלב </a:t>
                </a:r>
                <a:r>
                  <a:rPr lang="en-US" sz="2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800" dirty="0" smtClean="0"/>
                  <a:t>:</a:t>
                </a:r>
                <a:r>
                  <a:rPr lang="en-US" sz="2800" dirty="0" smtClean="0"/>
                  <a:t> </a:t>
                </a:r>
                <a:r>
                  <a:rPr lang="en-US" sz="2300" dirty="0" smtClean="0"/>
                  <a:t> </a:t>
                </a:r>
                <a:r>
                  <a:rPr lang="he-IL" sz="23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</a:t>
                </a:r>
                <a:r>
                  <a:rPr lang="he-IL" sz="23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ן</a:t>
                </a:r>
                <a:r>
                  <a:rPr lang="he-IL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 (</a:t>
                </a:r>
                <a:r>
                  <a:rPr lang="en-US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Distribute </a:t>
                </a:r>
                <a:r>
                  <a:rPr lang="en-US" sz="23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disjunctions</a:t>
                </a:r>
                <a:r>
                  <a:rPr lang="he-IL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014" y="1946494"/>
                <a:ext cx="11655978" cy="1083374"/>
              </a:xfrm>
              <a:prstGeom prst="rect">
                <a:avLst/>
              </a:prstGeom>
              <a:blipFill rotWithShape="0">
                <a:blip r:embed="rId3"/>
                <a:stretch>
                  <a:fillRect t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2368" y="4532137"/>
                <a:ext cx="31652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68" y="4532137"/>
                <a:ext cx="3165231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61046" y="5664933"/>
                <a:ext cx="4618893" cy="307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046" y="5664933"/>
                <a:ext cx="4618893" cy="307841"/>
              </a:xfrm>
              <a:prstGeom prst="rect">
                <a:avLst/>
              </a:prstGeom>
              <a:blipFill rotWithShape="0">
                <a:blip r:embed="rId5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074399" y="4968288"/>
            <a:ext cx="1" cy="666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20432" y="4813056"/>
            <a:ext cx="901943" cy="851877"/>
            <a:chOff x="320432" y="4813056"/>
            <a:chExt cx="901943" cy="851877"/>
          </a:xfrm>
        </p:grpSpPr>
        <p:pic>
          <p:nvPicPr>
            <p:cNvPr id="7170" name="Picture 2" descr="https://cdn.vectorstock.com/i/composite/79,79/friendly-cartoon-numbers-set-vector-1037979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4" t="52733" r="61309" b="24908"/>
            <a:stretch/>
          </p:blipFill>
          <p:spPr bwMode="auto">
            <a:xfrm>
              <a:off x="526806" y="4813056"/>
              <a:ext cx="695569" cy="85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20432" y="5189415"/>
              <a:ext cx="281353" cy="226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16072" y="3693212"/>
                <a:ext cx="88312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 smtClean="0"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he-IL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72" y="3693212"/>
                <a:ext cx="8831200" cy="430887"/>
              </a:xfrm>
              <a:prstGeom prst="rect">
                <a:avLst/>
              </a:prstGeom>
              <a:blipFill>
                <a:blip r:embed="rId7"/>
                <a:stretch>
                  <a:fillRect l="-2415"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0042769" y="4403763"/>
            <a:ext cx="2055448" cy="1653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77691" y="4353006"/>
            <a:ext cx="1" cy="666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356101" y="5223366"/>
                <a:ext cx="7073155" cy="949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 </m:t>
                          </m:r>
                        </m:e>
                      </m:eqAr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01" y="5223366"/>
                <a:ext cx="7073155" cy="949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5245256" y="4210004"/>
            <a:ext cx="4403302" cy="723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30021" y="5698336"/>
            <a:ext cx="4403302" cy="723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44077" y="6180544"/>
            <a:ext cx="4403302" cy="723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6119" y="4203855"/>
            <a:ext cx="3428000" cy="1396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08370" y="5705574"/>
            <a:ext cx="11373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08370" y="6187782"/>
            <a:ext cx="157089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291994" y="4839914"/>
            <a:ext cx="928945" cy="894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260734" y="5980751"/>
            <a:ext cx="1786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289743" y="5970848"/>
            <a:ext cx="1786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379076" y="4834079"/>
            <a:ext cx="195384" cy="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9045" y="5970848"/>
            <a:ext cx="195384" cy="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0691324" y="5970848"/>
            <a:ext cx="195384" cy="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>
                <a:cs typeface="+mn-cs"/>
              </a:rPr>
              <a:t>Practice session 8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/>
              <a:t>Resolution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12290" name="Picture 2" descr="https://s-media-cache-ak0.pinimg.com/736x/a2/36/1c/a2361cdef119691398fbc30d4f1ad3a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1" y="893553"/>
            <a:ext cx="1728450" cy="170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  <a:r>
              <a:rPr lang="he-IL" dirty="0"/>
              <a:t>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211014" y="1946494"/>
                <a:ext cx="11655978" cy="1067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 smtClean="0"/>
                  <a:t>שלב </a:t>
                </a:r>
                <a:r>
                  <a:rPr lang="en-US" sz="28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800" dirty="0" smtClean="0"/>
                  <a:t>:</a:t>
                </a:r>
                <a:r>
                  <a:rPr lang="en-US" sz="2800" dirty="0" smtClean="0"/>
                  <a:t> </a:t>
                </a:r>
                <a:r>
                  <a:rPr lang="en-US" sz="2300" dirty="0" smtClean="0"/>
                  <a:t> </a:t>
                </a:r>
                <a:r>
                  <a:rPr lang="he-IL" sz="23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(</a:t>
                </a:r>
                <a:r>
                  <a:rPr lang="en-US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Replace </a:t>
                </a:r>
                <a:r>
                  <a:rPr lang="en-US" sz="23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operators</a:t>
                </a:r>
                <a:r>
                  <a:rPr lang="he-IL" sz="23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014" y="1946494"/>
                <a:ext cx="11655978" cy="1067215"/>
              </a:xfrm>
              <a:prstGeom prst="rect">
                <a:avLst/>
              </a:prstGeom>
              <a:blipFill rotWithShape="0">
                <a:blip r:embed="rId3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40656" y="4157877"/>
                <a:ext cx="5970954" cy="655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56" y="4157877"/>
                <a:ext cx="5970954" cy="655179"/>
              </a:xfrm>
              <a:prstGeom prst="rect">
                <a:avLst/>
              </a:prstGeom>
              <a:blipFill rotWithShape="0">
                <a:blip r:embed="rId4"/>
                <a:stretch>
                  <a:fillRect b="-15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72209" y="5526493"/>
                <a:ext cx="377014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209" y="5526493"/>
                <a:ext cx="3770142" cy="615553"/>
              </a:xfrm>
              <a:prstGeom prst="rect">
                <a:avLst/>
              </a:prstGeom>
              <a:blipFill rotWithShape="0">
                <a:blip r:embed="rId5"/>
                <a:stretch>
                  <a:fillRect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11196433" y="4873513"/>
            <a:ext cx="29700" cy="6485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1" t="53553" r="42524" b="24088"/>
          <a:stretch/>
        </p:blipFill>
        <p:spPr bwMode="auto">
          <a:xfrm>
            <a:off x="562708" y="4813056"/>
            <a:ext cx="659667" cy="85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37096" y="3428244"/>
                <a:ext cx="7073155" cy="949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 </m:t>
                          </m:r>
                        </m:e>
                      </m:eqAr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96" y="3428244"/>
                <a:ext cx="7073155" cy="949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0261601" y="4134432"/>
            <a:ext cx="1898358" cy="2079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16975" y="4590451"/>
            <a:ext cx="29700" cy="6485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50762" y="5238994"/>
                <a:ext cx="6578468" cy="949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)}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)} </m:t>
                          </m:r>
                        </m:e>
                      </m:eqAr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62" y="5238994"/>
                <a:ext cx="6578468" cy="949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0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11014" y="1946494"/>
            <a:ext cx="11655978" cy="106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he-IL" sz="2800" u="sng" dirty="0" smtClean="0"/>
              <a:t>שלב 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he-IL" sz="2800" dirty="0" smtClean="0"/>
              <a:t>:</a:t>
            </a:r>
            <a:r>
              <a:rPr lang="en-US" sz="2800" dirty="0" smtClean="0"/>
              <a:t> </a:t>
            </a:r>
            <a:r>
              <a:rPr lang="en-US" sz="2300" dirty="0" smtClean="0"/>
              <a:t> </a:t>
            </a:r>
            <a:r>
              <a:rPr lang="he-IL" sz="23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שינוי שמות משתנים כך שלא יהיה משתנה זהה בשתי פסוקיות שונות </a:t>
            </a:r>
            <a:r>
              <a:rPr lang="he-IL" sz="23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(</a:t>
            </a:r>
            <a:r>
              <a:rPr lang="en-US" sz="23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Rename </a:t>
            </a:r>
            <a:r>
              <a:rPr lang="en-US" sz="23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variables</a:t>
            </a:r>
            <a:r>
              <a:rPr lang="he-IL" sz="23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</a:p>
          <a:p>
            <a:pPr marL="457200" algn="r" rtl="1">
              <a:lnSpc>
                <a:spcPct val="115000"/>
              </a:lnSpc>
            </a:pP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149057" y="5573381"/>
                <a:ext cx="204294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057" y="5573381"/>
                <a:ext cx="2042943" cy="615553"/>
              </a:xfrm>
              <a:prstGeom prst="rect">
                <a:avLst/>
              </a:prstGeom>
              <a:blipFill rotWithShape="0">
                <a:blip r:embed="rId3"/>
                <a:stretch>
                  <a:fillRect t="-990"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11147860" y="5094094"/>
            <a:ext cx="7819" cy="506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9" t="52938" r="22747" b="24703"/>
          <a:stretch/>
        </p:blipFill>
        <p:spPr bwMode="auto">
          <a:xfrm>
            <a:off x="515816" y="4813056"/>
            <a:ext cx="719016" cy="85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290879" y="4434944"/>
                <a:ext cx="169834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879" y="4434944"/>
                <a:ext cx="1698341" cy="615553"/>
              </a:xfrm>
              <a:prstGeom prst="rect">
                <a:avLst/>
              </a:prstGeom>
              <a:blipFill rotWithShape="0">
                <a:blip r:embed="rId5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07955" y="3507312"/>
                <a:ext cx="6578468" cy="949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)}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)} </m:t>
                          </m:r>
                        </m:e>
                      </m:eqAr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955" y="3507312"/>
                <a:ext cx="6578468" cy="949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0214710" y="4321906"/>
            <a:ext cx="1898358" cy="1954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56738" y="4548992"/>
            <a:ext cx="14848" cy="7590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079157" y="5238994"/>
                <a:ext cx="7729424" cy="949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m:rPr>
                              <m:nor/>
                            </m:rPr>
                            <a:rPr lang="he-IL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US" sz="2800"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57" y="5238994"/>
                <a:ext cx="7729424" cy="949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2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 </a:t>
            </a:r>
            <a:br>
              <a:rPr lang="he-IL" dirty="0"/>
            </a:br>
            <a:r>
              <a:rPr lang="he-IL" dirty="0"/>
              <a:t>כלל הרזולוציה (</a:t>
            </a:r>
            <a:r>
              <a:rPr lang="en-US" dirty="0"/>
              <a:t>Resolution </a:t>
            </a:r>
            <a:r>
              <a:rPr lang="en-US" dirty="0" smtClean="0"/>
              <a:t>Principle</a:t>
            </a:r>
            <a:r>
              <a:rPr lang="he-IL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9476" y="5223339"/>
                <a:ext cx="2042943" cy="492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en-US" sz="3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3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76" y="5223339"/>
                <a:ext cx="2042943" cy="492507"/>
              </a:xfrm>
              <a:prstGeom prst="rect">
                <a:avLst/>
              </a:prstGeom>
              <a:blipFill rotWithShape="0">
                <a:blip r:embed="rId3"/>
                <a:stretch>
                  <a:fillRect r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5894386" y="4176503"/>
            <a:ext cx="1" cy="9271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6543" y="2987907"/>
                <a:ext cx="214881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43" y="2987907"/>
                <a:ext cx="2148811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5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 </a:t>
            </a:r>
            <a:br>
              <a:rPr lang="he-IL" dirty="0"/>
            </a:br>
            <a:r>
              <a:rPr lang="he-IL" dirty="0"/>
              <a:t>כלל הרזולוציה (</a:t>
            </a:r>
            <a:r>
              <a:rPr lang="en-US" dirty="0"/>
              <a:t>Resolution Principle</a:t>
            </a:r>
            <a:r>
              <a:rPr lang="he-IL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192352" y="2441966"/>
                <a:ext cx="11655978" cy="3490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3200" b="1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הסבר:</a:t>
                </a:r>
                <a:endParaRPr lang="en-US" sz="32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נניח כי: </a:t>
                </a:r>
                <a: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A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 נכון, </a:t>
                </a:r>
                <a: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אז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r>
                      <a:rPr lang="he-IL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en-US" sz="32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בודאות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𝑇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או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𝑧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𝑇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. אם שניהם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𝐹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אז קיימת סתירה</a:t>
                </a: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להנחה כי </a:t>
                </a:r>
                <a: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A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נכון.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2352" y="2441966"/>
                <a:ext cx="11655978" cy="3490186"/>
              </a:xfrm>
              <a:prstGeom prst="rect">
                <a:avLst/>
              </a:prstGeom>
              <a:blipFill>
                <a:blip r:embed="rId3"/>
                <a:stretch>
                  <a:fillRect t="-52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5109" y="4064824"/>
                <a:ext cx="2042943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9" y="4064824"/>
                <a:ext cx="2042943" cy="4309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1335264" y="2972078"/>
            <a:ext cx="1" cy="9271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5109" y="1979495"/>
                <a:ext cx="1698341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9" y="1979495"/>
                <a:ext cx="1698341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82882" y="1875833"/>
            <a:ext cx="2637592" cy="2735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81022" y="205724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5326" y="3803609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781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 </a:t>
            </a:r>
            <a:br>
              <a:rPr lang="he-IL" dirty="0"/>
            </a:br>
            <a:r>
              <a:rPr lang="he-IL" dirty="0"/>
              <a:t>כלל הרזולוציה (</a:t>
            </a:r>
            <a:r>
              <a:rPr lang="en-US" dirty="0"/>
              <a:t>Resolution Principle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11014" y="1946494"/>
            <a:ext cx="11655978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b="1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נשים לב למקרה הבא:</a:t>
            </a: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34669" y="4977311"/>
                <a:ext cx="2042943" cy="492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en-US" sz="3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3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69" y="4977311"/>
                <a:ext cx="2042943" cy="492507"/>
              </a:xfrm>
              <a:prstGeom prst="rect">
                <a:avLst/>
              </a:prstGeom>
              <a:blipFill rotWithShape="0">
                <a:blip r:embed="rId3"/>
                <a:stretch>
                  <a:fillRect r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5997416" y="4037587"/>
            <a:ext cx="1" cy="9271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08018" y="2885887"/>
                <a:ext cx="169834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,¬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18" y="2885887"/>
                <a:ext cx="1698341" cy="984885"/>
              </a:xfrm>
              <a:prstGeom prst="rect">
                <a:avLst/>
              </a:prstGeom>
              <a:blipFill>
                <a:blip r:embed="rId4"/>
                <a:stretch>
                  <a:fillRect r="-50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clipartzebra.com/images/1/question-mark/question-mark-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29" y="3277628"/>
            <a:ext cx="1890289" cy="252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x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13" y="3401844"/>
            <a:ext cx="1994584" cy="19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1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79067"/>
            <a:ext cx="97536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b="1" u="sng" dirty="0">
                <a:latin typeface="Narkisim" panose="020E0502050101010101" pitchFamily="34" charset="-79"/>
                <a:cs typeface="Narkisim" panose="020E0502050101010101" pitchFamily="34" charset="-79"/>
              </a:rPr>
              <a:t>ידוע כי</a:t>
            </a:r>
            <a:r>
              <a:rPr lang="he-IL" sz="2800" u="sng" dirty="0"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יובל או גיא אוהבים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לרוץ 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כל מי שאוהב לרוץ אוהב ספורט</a:t>
            </a: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כל מי שאוהב ספורט הוא לא עצלן</a:t>
            </a: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גיא עצלן</a:t>
            </a:r>
          </a:p>
          <a:p>
            <a:pPr algn="r" rtl="1"/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יש להוכיח בעזרת רזולוציה (כולל כל השלבים) כי </a:t>
            </a:r>
            <a:r>
              <a:rPr lang="he-IL" sz="2800" u="sng" dirty="0">
                <a:latin typeface="Narkisim" panose="020E0502050101010101" pitchFamily="34" charset="-79"/>
                <a:cs typeface="Narkisim" panose="020E0502050101010101" pitchFamily="34" charset="-79"/>
              </a:rPr>
              <a:t>יובל אוהב לרוץ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. </a:t>
            </a: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בטא את הידע בעזרת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First-order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logic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,יש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להשתמש בפרדיקטים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הבאים: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Running(x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),Sport(x),Lazy(x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 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א)	העבר את המשפטים ל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Clausal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form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כפי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שנלמד.</a:t>
            </a:r>
          </a:p>
          <a:p>
            <a:pPr algn="r" rtl="1"/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</a:p>
        </p:txBody>
      </p:sp>
      <p:pic>
        <p:nvPicPr>
          <p:cNvPr id="1026" name="Picture 2" descr="http://previews.123rf.com/images/sararoom/sararoom1304/sararoom130400036/19006225-Vector-illustration-of-a-boy-running-Stock-Vector-cartoon-runner-marath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8" y="4654063"/>
            <a:ext cx="1317674" cy="15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5692" y="1779067"/>
            <a:ext cx="49315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b="1" u="sng" dirty="0">
                <a:latin typeface="Narkisim" panose="020E0502050101010101" pitchFamily="34" charset="-79"/>
                <a:cs typeface="Narkisim" panose="020E0502050101010101" pitchFamily="34" charset="-79"/>
              </a:rPr>
              <a:t>ידוע כי:</a:t>
            </a: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יובל או גיא אוהבים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לרוץ 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כל מי שאוהב לרוץ אוהב ספורט</a:t>
            </a: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כל מי שאוהב ספורט הוא לא עצלן</a:t>
            </a: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גיא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עצלן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נניח בשלילה: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יובל </a:t>
            </a:r>
            <a:r>
              <a:rPr lang="he-IL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אוהב לרוץ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יש להשתמש בפרדיקטים הבאים: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Running(x),Sport(x),Lazy(x) </a:t>
            </a:r>
          </a:p>
          <a:p>
            <a:pPr algn="r" rtl="1"/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0122" y="1486974"/>
                <a:ext cx="6917566" cy="3173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𝑌𝑢𝑣𝑎𝑙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𝐺𝑢𝑦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𝑥𝑅𝑢𝑛𝑛𝑖𝑛𝑔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𝑆𝑝𝑜𝑟𝑡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𝑥𝑆𝑝𝑜𝑟𝑡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𝐺𝑢𝑦</m:t>
                          </m:r>
                        </m:e>
                      </m:d>
                    </m:oMath>
                  </m:oMathPara>
                </a14:m>
                <a:endParaRPr lang="he-IL" sz="2800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𝑌𝑢𝑣𝑎𝑙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122" y="1486974"/>
                <a:ext cx="6917566" cy="3173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://previews.123rf.com/images/sararoom/sararoom1304/sararoom130400036/19006225-Vector-illustration-of-a-boy-running-Stock-Vector-cartoon-runner-marath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8" y="4654063"/>
            <a:ext cx="1317674" cy="15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9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𝑌𝑢𝑣𝑎𝑙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𝐺𝑢𝑦</m:t>
                          </m:r>
                        </m:e>
                      </m:d>
                    </m:oMath>
                  </m:oMathPara>
                </a14:m>
                <a:endParaRPr lang="he-IL" sz="2800" dirty="0" smtClean="0"/>
              </a:p>
              <a:p>
                <a:pPr algn="ctr" rtl="1"/>
                <a:r>
                  <a:rPr lang="he-IL" sz="2800" i="1" dirty="0" smtClean="0"/>
                  <a:t>שלב 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𝑌𝑢𝑣𝑎𝑙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𝐺𝑢𝑦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1815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𝑥𝑅𝑢𝑛𝑛𝑖𝑛𝑔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𝑆𝑝𝑜𝑟𝑡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:endParaRPr lang="he-IL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1: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𝑆𝑝𝑜𝑟𝑡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e-IL" sz="2800" dirty="0" smtClean="0"/>
              </a:p>
              <a:p>
                <a:pPr algn="ctr" rtl="1"/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5:</a:t>
                </a:r>
                <a:endParaRPr lang="he-IL" sz="2800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𝑆𝑝𝑜𝑟𝑡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e-IL" sz="2800" dirty="0" smtClean="0"/>
              </a:p>
              <a:p>
                <a:pPr algn="ctr" rtl="1"/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7: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𝑆𝑝𝑜𝑟𝑡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4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𝑥𝑆𝑝𝑜𝑟𝑡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:endParaRPr lang="he-IL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1: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𝑆𝑝𝑜𝑟𝑡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∨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endParaRPr lang="he-IL" sz="2800" dirty="0" smtClean="0"/>
              </a:p>
              <a:p>
                <a:pPr algn="ctr" rtl="1"/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5:</a:t>
                </a:r>
                <a:endParaRPr lang="he-IL" sz="2800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𝑆𝑝𝑜𝑟𝑡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∨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endParaRPr lang="he-IL" sz="2800" dirty="0" smtClean="0"/>
              </a:p>
              <a:p>
                <a:pPr algn="ctr" rtl="1"/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{~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𝑆𝑝𝑜𝑟𝑡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9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489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1. יש לי כלב או חתול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2. אין לי 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כלב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מסקנה:	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יש לי חתול</a:t>
            </a: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u="sng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רזולוציה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דרך </a:t>
            </a: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יעילה להוכחת 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משפטים</a:t>
            </a: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לוגים </a:t>
            </a: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בעזרת המחשב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he-IL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pic>
        <p:nvPicPr>
          <p:cNvPr id="1026" name="Picture 2" descr="http://3.bp.blogspot.com/_nUCw4B95GpU/TSuqPd0MS9I/AAAAAAAAAMI/2pSlIusyOPM/s1600/Catd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0" y="2258647"/>
            <a:ext cx="3810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8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𝐺𝑢𝑦</m:t>
                          </m:r>
                        </m:e>
                      </m:d>
                    </m:oMath>
                  </m:oMathPara>
                </a14:m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endParaRPr lang="he-IL" sz="2800" dirty="0" smtClean="0"/>
              </a:p>
              <a:p>
                <a:pPr algn="ctr" rtl="1"/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𝐺𝑢𝑦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1815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4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𝑌𝑢𝑣𝑎𝑙</m:t>
                          </m:r>
                        </m:e>
                      </m:d>
                    </m:oMath>
                  </m:oMathPara>
                </a14:m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endParaRPr lang="he-IL" sz="2800" dirty="0" smtClean="0"/>
              </a:p>
              <a:p>
                <a:pPr algn="ctr" rtl="1"/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{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𝑅𝑢𝑛𝑛𝑖𝑛𝑔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𝑌𝑢𝑣𝑎𝑙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1815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1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50062" y="2302746"/>
                <a:ext cx="6917566" cy="2677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en-US" sz="2800" dirty="0" smtClean="0"/>
                  <a:t> </a:t>
                </a:r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8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:</a:t>
                </a:r>
                <a:endParaRPr lang="en-US" sz="2800" dirty="0" smtClean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𝑅𝑢𝑛𝑛𝑖𝑛𝑔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𝑌𝑢𝑣𝑎𝑙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𝑅𝑢𝑛𝑛𝑖𝑛𝑔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𝐺𝑢𝑦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𝑅𝑢𝑛𝑛𝑖𝑛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𝑆𝑝𝑜𝑟𝑡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𝑆𝑝𝑜𝑟𝑡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𝐿𝑎𝑧𝑦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𝐺𝑢𝑦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he-IL" sz="28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𝑅𝑢𝑛𝑛𝑖𝑛𝑔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𝑌𝑢𝑣𝑎𝑙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62" y="2302746"/>
                <a:ext cx="6917566" cy="2677721"/>
              </a:xfrm>
              <a:prstGeom prst="rect">
                <a:avLst/>
              </a:prstGeom>
              <a:blipFill rotWithShape="0">
                <a:blip r:embed="rId3"/>
                <a:stretch>
                  <a:fillRect t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33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2001" y="1419607"/>
                <a:ext cx="6917566" cy="5742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𝑅𝑢𝑛𝑛𝑖𝑛𝑔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𝑌𝑢𝑣𝑎𝑙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𝑅𝑢𝑛𝑛𝑖𝑛𝑔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𝐺𝑢𝑦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𝑅𝑢𝑛𝑛𝑖𝑛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𝑆𝑝𝑜𝑟𝑡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𝑆𝑝𝑜𝑟𝑡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𝐿𝑎𝑧𝑦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𝐿𝑎𝑧𝑦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𝐺𝑢𝑦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he-IL" sz="28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𝑅𝑢𝑛𝑛𝑖𝑛𝑔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𝑌𝑢𝑣𝑎𝑙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rtl="1"/>
                <a:r>
                  <a:rPr lang="en-US" sz="28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𝑅𝑢𝑛𝑛𝑖𝑛𝑔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𝐺𝑢𝑦</m:t>
                            </m:r>
                          </m:e>
                        </m:d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rtl="1"/>
                <a:r>
                  <a:rPr lang="en-US" sz="28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𝐺𝑢𝑦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𝑆𝑝𝑜𝑟𝑡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𝐺𝑢𝑦</m:t>
                            </m:r>
                          </m:e>
                        </m:d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rtl="1"/>
                <a:r>
                  <a:rPr lang="en-US" sz="28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𝐺𝑢𝑦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𝐿𝑎𝑧𝑦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𝐺𝑢𝑦</m:t>
                            </m:r>
                          </m:e>
                        </m:d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rtl="1"/>
                <a:r>
                  <a:rPr lang="en-US" sz="2800" i="1" dirty="0" smtClean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he-IL" sz="2800" b="0" i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ולכן </a:t>
                </a:r>
                <a:r>
                  <a:rPr lang="he-IL" sz="2800" b="1" i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סתירה</a:t>
                </a:r>
                <a:r>
                  <a:rPr lang="he-IL" sz="2800" b="0" i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להנחה כי יובל לא אוהב לרוץ   </a:t>
                </a:r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:endParaRPr lang="en-US" sz="2800" dirty="0"/>
              </a:p>
              <a:p>
                <a:pPr marL="457200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01" y="1419607"/>
                <a:ext cx="6917566" cy="5742341"/>
              </a:xfrm>
              <a:prstGeom prst="rect">
                <a:avLst/>
              </a:prstGeom>
              <a:blipFill rotWithShape="0">
                <a:blip r:embed="rId3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63261" y="2052605"/>
            <a:ext cx="9753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ב) הוכח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או הפרך את המטרה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</a:t>
            </a:r>
            <a:r>
              <a:rPr lang="ar-SA" sz="2800" dirty="0">
                <a:latin typeface="Narkisim" panose="020E0502050101010101" pitchFamily="34" charset="-79"/>
              </a:rPr>
              <a:t>"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 שימוש בחוקי הרזולוציה</a:t>
            </a:r>
            <a:r>
              <a:rPr lang="ar-SA" sz="2800" dirty="0">
                <a:latin typeface="Narkisim" panose="020E0502050101010101" pitchFamily="34" charset="-79"/>
              </a:rPr>
              <a:t>.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29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9510" y="1779067"/>
            <a:ext cx="102076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מומחה 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סיפק את הידע הבא: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0"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כל מי שנדבק בכולרה סובל מכאבי בטן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0"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קיים אדם הסובל מכאבי בטן שלא נדבק בכולרה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0"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רק מי שסובל מכולרה ימות או יקיא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</a:p>
          <a:p>
            <a:pPr lvl="0"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בטאו את הידע בעזרת </a:t>
            </a: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first order logic  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נא 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להשתמש בפרידקטים: 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C(x) - x has cholera</a:t>
            </a:r>
          </a:p>
          <a:p>
            <a:pPr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S(x) - x has s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tomachache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WD(x) - x will die</a:t>
            </a:r>
          </a:p>
          <a:p>
            <a:pPr lvl="0"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WV(x) - x will 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vomit</a:t>
            </a:r>
            <a:b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הוכיחו בעזרת רזולוציה: קיים אדם הסובל מכאב בטן שלא ימות ולא יקיא. 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</a:p>
        </p:txBody>
      </p:sp>
      <p:pic>
        <p:nvPicPr>
          <p:cNvPr id="6" name="Picture 2" descr="https://cottagegroveprimary.files.wordpress.com/2014/05/sick-carto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8" y="4142791"/>
            <a:ext cx="1953143" cy="209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9510" y="1779067"/>
            <a:ext cx="102076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מומחה 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סיפק את הידע הבא: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0"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כל מי שנדבק בכולרה סובל מכאבי בטן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0"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קיים אדם הסובל מכאבי בטן שלא נדבק בכולרה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0"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רק מי שסובל מכולרה ימות או יקיא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נניח בשלילה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he-IL" sz="2600" b="1" dirty="0">
                <a:latin typeface="Narkisim" panose="020E0502050101010101" pitchFamily="34" charset="-79"/>
                <a:cs typeface="Narkisim" panose="020E0502050101010101" pitchFamily="34" charset="-79"/>
              </a:rPr>
              <a:t>לא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 קיים אדם הסובל מכאב בטן 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                  שלא 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ימות ולא יקיא </a:t>
            </a: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</a:p>
          <a:p>
            <a:pPr lvl="0"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פרידקטים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C(x) - x has cholera</a:t>
            </a:r>
          </a:p>
          <a:p>
            <a:pPr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S(x) - x has stomachache</a:t>
            </a:r>
          </a:p>
          <a:p>
            <a:pPr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WD(x) - x will die</a:t>
            </a:r>
          </a:p>
          <a:p>
            <a:pPr lvl="0"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WV(x) - x will 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vomit</a:t>
            </a:r>
            <a:b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</a:p>
        </p:txBody>
      </p:sp>
      <p:pic>
        <p:nvPicPr>
          <p:cNvPr id="6146" name="Picture 2" descr="https://cottagegroveprimary.files.wordpress.com/2014/05/sick-carto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8" y="4142791"/>
            <a:ext cx="1953143" cy="209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01828" y="1480231"/>
                <a:ext cx="6293755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𝑊𝐷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𝑊𝑉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𝑊𝐷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𝑊𝑉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1828" y="1480231"/>
                <a:ext cx="6293755" cy="22467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1: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e-IL" sz="2800" dirty="0" smtClean="0"/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5:</a:t>
                </a:r>
                <a:endParaRPr lang="he-IL" sz="2800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e-IL" sz="2800" dirty="0" smtClean="0"/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09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4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∧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endParaRPr lang="he-IL" sz="2800" dirty="0" smtClean="0"/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3108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4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41954" y="1389418"/>
                <a:ext cx="6917566" cy="4965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400" dirty="0" smtClean="0"/>
                  <a:t> 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𝑊𝑉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400" i="1" dirty="0" smtClean="0">
                    <a:latin typeface="Cambria Math" panose="02040503050406030204" pitchFamily="18" charset="0"/>
                  </a:rPr>
                  <a:t>שלב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1</a:t>
                </a:r>
                <a:r>
                  <a:rPr lang="he-IL" sz="2400" i="1" dirty="0" smtClean="0">
                    <a:latin typeface="Cambria Math" panose="02040503050406030204" pitchFamily="18" charset="0"/>
                  </a:rPr>
                  <a:t>: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en-US" sz="2400" dirty="0" smtClean="0">
                    <a:latin typeface="Cambria Math" panose="02040503050406030204" pitchFamily="18" charset="0"/>
                  </a:rPr>
                  <a:t>3)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𝑊𝐷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400" i="1" dirty="0" smtClean="0">
                    <a:latin typeface="Cambria Math" panose="02040503050406030204" pitchFamily="18" charset="0"/>
                  </a:rPr>
                  <a:t>שלב 2: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en-US" sz="2400" dirty="0" smtClean="0">
                    <a:latin typeface="Cambria Math" panose="02040503050406030204" pitchFamily="18" charset="0"/>
                  </a:rPr>
                  <a:t>3</a:t>
                </a:r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𝑊𝐷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400" i="1" dirty="0" smtClean="0">
                    <a:latin typeface="Cambria Math" panose="02040503050406030204" pitchFamily="18" charset="0"/>
                  </a:rPr>
                  <a:t>שלב 5:</a:t>
                </a:r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𝑊𝑉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sz="2400" dirty="0" smtClean="0"/>
              </a:p>
              <a:p>
                <a:pPr algn="ctr" rtl="1"/>
                <a:r>
                  <a:rPr lang="he-IL" sz="2400" i="1" dirty="0" smtClean="0">
                    <a:latin typeface="Cambria Math" panose="02040503050406030204" pitchFamily="18" charset="0"/>
                  </a:rPr>
                  <a:t>שלב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6</a:t>
                </a:r>
                <a:r>
                  <a:rPr lang="he-IL" sz="2400" i="1" dirty="0" smtClean="0">
                    <a:latin typeface="Cambria Math" panose="02040503050406030204" pitchFamily="18" charset="0"/>
                  </a:rPr>
                  <a:t>: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𝑊𝑉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400" i="1" dirty="0" smtClean="0">
                    <a:latin typeface="Cambria Math" panose="02040503050406030204" pitchFamily="18" charset="0"/>
                  </a:rPr>
                  <a:t>שלב 7: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400" i="1" dirty="0" smtClean="0">
                    <a:latin typeface="Cambria Math" panose="02040503050406030204" pitchFamily="18" charset="0"/>
                  </a:rPr>
                </a:br>
                <a:r>
                  <a:rPr lang="he-IL" sz="2400" i="1" dirty="0" smtClean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) 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1954" y="1389418"/>
                <a:ext cx="6917566" cy="4965783"/>
              </a:xfrm>
              <a:prstGeom prst="rect">
                <a:avLst/>
              </a:prstGeom>
              <a:blipFill rotWithShape="0">
                <a:blip r:embed="rId3"/>
                <a:stretch>
                  <a:fillRect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9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3539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𝑊𝐷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𝑊𝑉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2:</a:t>
                </a:r>
              </a:p>
              <a:p>
                <a:pPr algn="ctr" rtl="1"/>
                <a:r>
                  <a:rPr lang="en-US" sz="2800" dirty="0" smtClean="0">
                    <a:latin typeface="Cambria Math" panose="02040503050406030204" pitchFamily="18" charset="0"/>
                  </a:rPr>
                  <a:t>4)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𝑊𝐷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𝑊𝑉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5: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𝑊𝐷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𝑊𝑉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e-IL" sz="2800" dirty="0" smtClean="0"/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𝑊𝐷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𝑊𝑉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35394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8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26270" y="1843553"/>
            <a:ext cx="11204620" cy="144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b="1" u="sng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First order </a:t>
            </a:r>
            <a:r>
              <a:rPr lang="en-US" sz="3200" b="1" u="sng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logic (FOL) to clausal normal forms (CNF)</a:t>
            </a:r>
          </a:p>
          <a:p>
            <a:pPr marL="457200" algn="r" rtl="1">
              <a:lnSpc>
                <a:spcPct val="115000"/>
              </a:lnSpc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8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שלבים שמטרתם היא העברת נוסחאות לצורת פסוקיות</a:t>
            </a:r>
            <a:endParaRPr lang="he-IL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5356" y="4848617"/>
                <a:ext cx="20212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→ ¬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356" y="4848617"/>
                <a:ext cx="2021259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687540" y="4035992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CNF</a:t>
            </a:r>
            <a:endParaRPr lang="en-US" sz="32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818481" y="4035994"/>
            <a:ext cx="815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FOL</a:t>
            </a:r>
            <a:endParaRPr lang="en-US" sz="3200" u="sn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49744" y="4767388"/>
            <a:ext cx="1703752" cy="156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77652" y="4848617"/>
                <a:ext cx="31115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)⋀¬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52" y="4848617"/>
                <a:ext cx="3111556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1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67697" y="2305569"/>
                <a:ext cx="6917566" cy="405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en-US" sz="2800" dirty="0" smtClean="0"/>
                  <a:t> </a:t>
                </a:r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8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:</a:t>
                </a:r>
                <a:endParaRPr lang="en-US" sz="2800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 </m:t>
                      </m:r>
                    </m:oMath>
                    <m:oMath xmlns:m="http://schemas.openxmlformats.org/officeDocument/2006/math">
                      <m:r>
                        <a:rPr lang="he-IL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he-IL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he-IL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𝑊𝐷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he-IL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sz="2800" i="1">
                          <a:latin typeface="Cambria Math" panose="02040503050406030204" pitchFamily="18" charset="0"/>
                        </a:rPr>
                        <m:t>) 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𝑊𝑉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he-IL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{~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𝑊𝐷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𝑊𝑉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e-IL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 rtl="1"/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rtl="1"/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697" y="2305569"/>
                <a:ext cx="6917566" cy="4054380"/>
              </a:xfrm>
              <a:prstGeom prst="rect">
                <a:avLst/>
              </a:prstGeom>
              <a:blipFill rotWithShape="0">
                <a:blip r:embed="rId3"/>
                <a:stretch>
                  <a:fillRect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81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1011981"/>
                <a:ext cx="9793356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600" dirty="0" smtClean="0"/>
                  <a:t> </a:t>
                </a:r>
              </a:p>
              <a:p>
                <a:pPr algn="ctr"/>
                <a:r>
                  <a:rPr lang="en-US" sz="2600" dirty="0"/>
                  <a:t>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260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} </m:t>
                      </m:r>
                    </m:oMath>
                    <m:oMath xmlns:m="http://schemas.openxmlformats.org/officeDocument/2006/math">
                      <m:r>
                        <a:rPr lang="he-IL" sz="2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26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he-IL" sz="2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he-IL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𝑊𝐷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he-IL" sz="2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2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sz="2600" i="1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he-IL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𝑊𝑉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e-IL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6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e-IL" sz="2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𝑊𝐷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e-IL" sz="2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𝑊𝑉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e-IL" sz="2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600" dirty="0" smtClean="0"/>
                  <a:t>              </a:t>
                </a:r>
                <a14:m>
                  <m:oMath xmlns:m="http://schemas.openxmlformats.org/officeDocument/2006/math">
                    <m:r>
                      <a:rPr lang="he-IL" sz="2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𝑊𝐷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600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𝑊𝑉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6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600" dirty="0"/>
                  <a:t> </a:t>
                </a:r>
                <a:r>
                  <a:rPr lang="en-US" sz="2600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600" b="0" i="1" dirty="0" smtClean="0">
                    <a:latin typeface="Cambria Math" panose="02040503050406030204" pitchFamily="18" charset="0"/>
                  </a:rPr>
                </a:br>
                <a:r>
                  <a:rPr lang="he-IL" sz="2600" b="0" i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ולכן </a:t>
                </a:r>
                <a:r>
                  <a:rPr lang="he-IL" sz="2600" b="1" i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סתירה</a:t>
                </a:r>
                <a:r>
                  <a:rPr lang="he-IL" sz="2600" b="0" i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להנחה כי </a:t>
                </a:r>
                <a:r>
                  <a:rPr lang="he-IL" sz="26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לא</a:t>
                </a:r>
                <a:r>
                  <a:rPr lang="he-IL" sz="26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קיים אדם הסובל מכאב בטן </a:t>
                </a:r>
                <a:r>
                  <a:rPr lang="he-IL" sz="26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שלא </a:t>
                </a:r>
                <a:r>
                  <a:rPr lang="he-IL" sz="26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ימות ולא יקיא </a:t>
                </a:r>
                <a:r>
                  <a:rPr lang="en-US" sz="26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 </a:t>
                </a:r>
                <a:r>
                  <a:rPr lang="en-US" sz="2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600" b="0" i="1" dirty="0" smtClean="0">
                    <a:latin typeface="Cambria Math" panose="02040503050406030204" pitchFamily="18" charset="0"/>
                  </a:rPr>
                </a:br>
                <a:endParaRPr lang="he-IL" sz="26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1981"/>
                <a:ext cx="9793356" cy="5693866"/>
              </a:xfrm>
              <a:prstGeom prst="rect">
                <a:avLst/>
              </a:prstGeom>
              <a:blipFill rotWithShape="0">
                <a:blip r:embed="rId3"/>
                <a:stretch>
                  <a:fillRect l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63261" y="2052605"/>
            <a:ext cx="9753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ב) הוכח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או הפרך את המטרה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</a:t>
            </a:r>
            <a:r>
              <a:rPr lang="ar-SA" sz="2800" dirty="0">
                <a:latin typeface="Narkisim" panose="020E0502050101010101" pitchFamily="34" charset="-79"/>
              </a:rPr>
              <a:t>"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 שימוש בחוקי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הרזולוציה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967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niE/E8E/niEE8EGx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7" y="3661133"/>
            <a:ext cx="2464791" cy="253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9510" y="1779067"/>
            <a:ext cx="1020769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ידוע כי:</a:t>
            </a:r>
          </a:p>
          <a:p>
            <a:pPr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כל תוכניתן כותב באגים.</a:t>
            </a:r>
          </a:p>
          <a:p>
            <a:pPr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רק תוכניתנים כותבים תוכנות.</a:t>
            </a:r>
          </a:p>
          <a:p>
            <a:pPr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כל המועסקים אצל תומר אינם כותבים באגים  </a:t>
            </a:r>
          </a:p>
          <a:p>
            <a:pPr algn="r" rtl="1"/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  <a:endParaRPr lang="en-US" sz="26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יש 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להוכיח בעזרת רזולוציה (כולל כל השלבים) כי כל המועסקים אצל תומר אינם כותבים תוכנות. </a:t>
            </a:r>
            <a:endParaRPr lang="en-US" sz="26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א)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בטא 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את הידע בעזרת </a:t>
            </a: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First-order 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logic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והעבר ל-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CNF</a:t>
            </a:r>
            <a:b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יש 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להשתמש בפרדיקטים 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הבאים:</a:t>
            </a:r>
            <a:endParaRPr lang="en-US" sz="26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Programmer(x</a:t>
            </a: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),</a:t>
            </a:r>
            <a:r>
              <a:rPr lang="en-US" sz="2600" dirty="0" err="1">
                <a:latin typeface="Narkisim" panose="020E0502050101010101" pitchFamily="34" charset="-79"/>
                <a:cs typeface="Narkisim" panose="020E0502050101010101" pitchFamily="34" charset="-79"/>
              </a:rPr>
              <a:t>WritesBugs</a:t>
            </a: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(x),</a:t>
            </a:r>
            <a:r>
              <a:rPr lang="en-US" sz="2600" dirty="0" err="1">
                <a:latin typeface="Narkisim" panose="020E0502050101010101" pitchFamily="34" charset="-79"/>
                <a:cs typeface="Narkisim" panose="020E0502050101010101" pitchFamily="34" charset="-79"/>
              </a:rPr>
              <a:t>WritesPrograms</a:t>
            </a: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(x),Employs(</a:t>
            </a:r>
            <a:r>
              <a:rPr lang="en-US" sz="2600" dirty="0" err="1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</a:p>
          <a:p>
            <a:pPr algn="r" rtl="1"/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4175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niE/E8E/niEE8EGx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7" y="3661133"/>
            <a:ext cx="2464791" cy="253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9510" y="1779067"/>
            <a:ext cx="1020769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ידוע כי:</a:t>
            </a:r>
          </a:p>
          <a:p>
            <a:pPr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כל תוכניתן כותב באגים.</a:t>
            </a:r>
          </a:p>
          <a:p>
            <a:pPr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רק תוכניתנים כותבים תוכנות.</a:t>
            </a:r>
          </a:p>
          <a:p>
            <a:pPr algn="r" rtl="1"/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כל המועסקים אצל תומר אינם כותבים באגים  </a:t>
            </a:r>
          </a:p>
          <a:p>
            <a:pPr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נניח בשלילה: </a:t>
            </a:r>
            <a:r>
              <a:rPr lang="he-IL" sz="2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כל 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המועסקים אצל תומר אינם כותבים תוכנות. 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קבוע: 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 - TOMER</a:t>
            </a:r>
            <a:endParaRPr lang="he-IL" sz="26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פרדיקטים:</a:t>
            </a:r>
            <a:endParaRPr lang="en-US" sz="26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P(x) - Programmer(x)</a:t>
            </a:r>
          </a:p>
          <a:p>
            <a:pPr algn="r" rtl="1"/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WB(x) - </a:t>
            </a:r>
            <a:r>
              <a:rPr lang="en-US" sz="26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WritesBugs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(x)</a:t>
            </a:r>
          </a:p>
          <a:p>
            <a:pPr algn="r" rtl="1"/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WP(x) - </a:t>
            </a:r>
            <a:r>
              <a:rPr lang="en-US" sz="26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WritesPrograms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(x)</a:t>
            </a:r>
          </a:p>
          <a:p>
            <a:pPr algn="r" rtl="1"/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E(</a:t>
            </a:r>
            <a:r>
              <a:rPr lang="en-US" sz="26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 - Employs(</a:t>
            </a:r>
            <a:r>
              <a:rPr lang="en-US" sz="26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836977" y="1298453"/>
                <a:ext cx="6293755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6977" y="1298453"/>
                <a:ext cx="6293755" cy="22467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1: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800" dirty="0" smtClean="0"/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5:</a:t>
                </a:r>
                <a:endParaRPr lang="he-IL" sz="2800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800" dirty="0" smtClean="0"/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{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5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1: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2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5:</a:t>
                </a:r>
                <a:endParaRPr lang="he-IL" sz="2800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4401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5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1: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5:</a:t>
                </a:r>
                <a:endParaRPr lang="he-IL" sz="2800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353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297937" y="1566696"/>
                <a:ext cx="6917566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en-US" sz="2800" dirty="0" smtClean="0"/>
                  <a:t> 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1: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)~(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2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:</a:t>
                </a:r>
                <a:endParaRPr lang="he-IL" sz="2800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4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:</a:t>
                </a:r>
                <a:endParaRPr lang="he-IL" sz="2800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:r>
                  <a:rPr lang="he-IL" sz="2800" i="1" dirty="0" smtClean="0">
                    <a:latin typeface="Cambria Math" panose="02040503050406030204" pitchFamily="18" charset="0"/>
                  </a:rPr>
                  <a:t>שלב 7: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800" dirty="0" smtClean="0"/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pPr algn="ctr" rtl="1"/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937" y="1566696"/>
                <a:ext cx="6917566" cy="52629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1</a:t>
                </a:r>
                <a:r>
                  <a:rPr lang="he-IL" sz="2000" dirty="0" smtClean="0"/>
                  <a:t>: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סימני הגרירה →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2</a:t>
                </a:r>
                <a:r>
                  <a:rPr lang="he-IL" sz="2000" dirty="0"/>
                  <a:t>: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הקטן את טווח השלילות לפסוקים אטומיים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שמות המשתנים כך שלא יופיע אותו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שם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בשני כמתים</a:t>
                </a:r>
                <a:r>
                  <a:rPr lang="en-US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he-IL" sz="2000" u="sng" dirty="0"/>
                  <a:t>5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הכמתים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הפוך את הביטוי לפסוקיות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שבינהם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he-IL" sz="2000" dirty="0"/>
                  <a:t>:</a:t>
                </a:r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סינטקס, מ-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 ','  ,  מ-'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he-IL" sz="20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' ל-'{}' </a:t>
                </a:r>
                <a: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000" u="sng" dirty="0" smtClean="0"/>
                  <a:t>שלב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he-IL" sz="2000" dirty="0"/>
                  <a:t>:</a:t>
                </a:r>
                <a:r>
                  <a:rPr lang="en-US" sz="2000" dirty="0"/>
                  <a:t> 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שינוי שמות משתנים כך שלא יהיה משתנה </a:t>
                </a: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זהה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בשתי פסוקיות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שונות</a:t>
                </a:r>
                <a:endParaRPr lang="en-US" sz="20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0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5916" y="1779067"/>
                <a:ext cx="13522817" cy="48544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67697" y="2305569"/>
                <a:ext cx="6917566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en-US" sz="2800" dirty="0" smtClean="0"/>
                  <a:t> </a:t>
                </a:r>
                <a:r>
                  <a:rPr lang="he-IL" sz="2800" i="1" dirty="0">
                    <a:latin typeface="Cambria Math" panose="02040503050406030204" pitchFamily="18" charset="0"/>
                  </a:rPr>
                  <a:t>שלב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8</a:t>
                </a:r>
                <a:r>
                  <a:rPr lang="he-IL" sz="2800" i="1" dirty="0" smtClean="0">
                    <a:latin typeface="Cambria Math" panose="02040503050406030204" pitchFamily="18" charset="0"/>
                  </a:rPr>
                  <a:t>:</a:t>
                </a:r>
                <a:endParaRPr lang="en-US" sz="2800" dirty="0" smtClean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{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)}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𝑊𝐵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800" dirty="0"/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pPr algn="ctr" rtl="1"/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rtl="1"/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697" y="2305569"/>
                <a:ext cx="6917566" cy="3539430"/>
              </a:xfrm>
              <a:prstGeom prst="rect">
                <a:avLst/>
              </a:prstGeom>
              <a:blipFill rotWithShape="0">
                <a:blip r:embed="rId3"/>
                <a:stretch>
                  <a:fillRect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1011981"/>
                <a:ext cx="9793356" cy="575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600" dirty="0" smtClean="0"/>
                  <a:t> </a:t>
                </a:r>
              </a:p>
              <a:p>
                <a:pPr algn="ctr"/>
                <a:r>
                  <a:rPr lang="en-US" sz="2600" dirty="0"/>
                  <a:t> 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𝑊𝑃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𝑊𝐵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){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/>
              </a:p>
              <a:p>
                <a:pPr algn="ctr"/>
                <a:r>
                  <a:rPr lang="en-US" sz="2600" dirty="0" smtClean="0"/>
                  <a:t>          </a:t>
                </a:r>
                <a14:m>
                  <m:oMath xmlns:m="http://schemas.openxmlformats.org/officeDocument/2006/math">
                    <m:r>
                      <a:rPr lang="he-IL" sz="2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𝑊𝐵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6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6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600" dirty="0"/>
                  <a:t> </a:t>
                </a:r>
                <a:r>
                  <a:rPr lang="en-US" sz="2600" dirty="0" smtClean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600" b="0" i="1" dirty="0" smtClean="0">
                    <a:latin typeface="Cambria Math" panose="02040503050406030204" pitchFamily="18" charset="0"/>
                  </a:rPr>
                </a:br>
                <a:r>
                  <a:rPr lang="he-IL" sz="2600" b="0" i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ולכן </a:t>
                </a:r>
                <a:r>
                  <a:rPr lang="he-IL" sz="2600" b="1" i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סתירה</a:t>
                </a:r>
                <a:r>
                  <a:rPr lang="he-IL" sz="2600" b="0" i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להנחה כי </a:t>
                </a:r>
                <a:r>
                  <a:rPr lang="he-IL" sz="26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לא</a:t>
                </a:r>
                <a:r>
                  <a:rPr lang="he-IL" sz="26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כל המועסקים אצל תומר אינם כותבים תוכנות </a:t>
                </a:r>
                <a:r>
                  <a:rPr lang="en-US" sz="2600" dirty="0"/>
                  <a:t> </a:t>
                </a:r>
                <a:r>
                  <a:rPr lang="en-US" sz="2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600" b="0" i="1" dirty="0" smtClean="0">
                    <a:latin typeface="Cambria Math" panose="02040503050406030204" pitchFamily="18" charset="0"/>
                  </a:rPr>
                </a:br>
                <a:endParaRPr lang="en-US" sz="2600" dirty="0"/>
              </a:p>
              <a:p>
                <a:pPr marL="457200" algn="ctr">
                  <a:lnSpc>
                    <a:spcPct val="115000"/>
                  </a:lnSpc>
                </a:pPr>
                <a:endParaRPr lang="he-IL" sz="26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1981"/>
                <a:ext cx="9793356" cy="5753883"/>
              </a:xfrm>
              <a:prstGeom prst="rect">
                <a:avLst/>
              </a:prstGeom>
              <a:blipFill rotWithShape="0">
                <a:blip r:embed="rId3"/>
                <a:stretch>
                  <a:fillRect l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63261" y="2052605"/>
            <a:ext cx="9753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ב) הוכח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או הפרך את המטרה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</a:t>
            </a:r>
            <a:r>
              <a:rPr lang="ar-SA" sz="2800" dirty="0">
                <a:latin typeface="Narkisim" panose="020E0502050101010101" pitchFamily="34" charset="-79"/>
              </a:rPr>
              <a:t>"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 שימוש בחוקי הרזולוציה</a:t>
            </a:r>
            <a:r>
              <a:rPr lang="ar-SA" sz="2800" dirty="0">
                <a:latin typeface="Narkisim" panose="020E0502050101010101" pitchFamily="34" charset="-79"/>
              </a:rPr>
              <a:t>.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85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FOL  to  CNF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5252" y="1966478"/>
            <a:ext cx="9506748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/>
              <a:t>שלב 1</a:t>
            </a:r>
            <a:r>
              <a:rPr lang="he-IL" sz="3200" dirty="0" smtClean="0"/>
              <a:t>: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הסרת סימני הגרירה → (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Replace 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Implications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32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3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94902" y="3582026"/>
                <a:ext cx="17010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02" y="3582026"/>
                <a:ext cx="1701043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475" r="59062" b="55499"/>
          <a:stretch/>
        </p:blipFill>
        <p:spPr bwMode="auto">
          <a:xfrm>
            <a:off x="296251" y="4790831"/>
            <a:ext cx="874899" cy="12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4095945" y="3946772"/>
            <a:ext cx="2859745" cy="4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06511" y="3535189"/>
                <a:ext cx="230216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511" y="3535189"/>
                <a:ext cx="2302169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18679" y="5086766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u="sng" dirty="0" smtClean="0"/>
              <a:t>אם</a:t>
            </a:r>
            <a:r>
              <a:rPr lang="he-IL" sz="2400" dirty="0" smtClean="0"/>
              <a:t> היום יום חמישי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u="sng" dirty="0" smtClean="0"/>
              <a:t>אז</a:t>
            </a:r>
            <a:r>
              <a:rPr lang="he-IL" sz="2400" dirty="0" smtClean="0"/>
              <a:t> מחר שישי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27320" y="5108041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u="sng" dirty="0" smtClean="0"/>
              <a:t>או</a:t>
            </a:r>
            <a:r>
              <a:rPr lang="he-IL" sz="2400" dirty="0" smtClean="0"/>
              <a:t> שהיום </a:t>
            </a:r>
            <a:r>
              <a:rPr lang="he-IL" sz="2400" b="1" dirty="0" smtClean="0"/>
              <a:t>לא</a:t>
            </a:r>
            <a:r>
              <a:rPr lang="he-IL" sz="2400" dirty="0" smtClean="0"/>
              <a:t> יום חמישי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u="sng" dirty="0" smtClean="0"/>
              <a:t>או</a:t>
            </a:r>
            <a:r>
              <a:rPr lang="he-IL" sz="2400" dirty="0" smtClean="0"/>
              <a:t> שמחר שישי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08604" y="5506422"/>
            <a:ext cx="2747086" cy="4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4580" y="5919413"/>
            <a:ext cx="395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b="1" u="sng" dirty="0" smtClean="0"/>
              <a:t>יכול להיות ששניהם מתקיימים!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32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9" grpId="0"/>
      <p:bldP spid="13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6" t="20800" r="41734" b="54379"/>
          <a:stretch/>
        </p:blipFill>
        <p:spPr bwMode="auto">
          <a:xfrm>
            <a:off x="339237" y="4836502"/>
            <a:ext cx="850846" cy="12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218" y="1938679"/>
            <a:ext cx="11882625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/>
              <a:t>שלב 2</a:t>
            </a:r>
            <a:r>
              <a:rPr lang="he-IL" sz="3200" dirty="0" smtClean="0"/>
              <a:t>: 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הקטן את טווח השלילות לפסוקים אטומיים (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Distribute 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negations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32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3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9305" y="3281379"/>
                <a:ext cx="5161413" cy="332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¬¬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[¬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05" y="3281379"/>
                <a:ext cx="5161413" cy="3323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23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7" t="19792" r="21580" b="53747"/>
          <a:stretch/>
        </p:blipFill>
        <p:spPr bwMode="auto">
          <a:xfrm>
            <a:off x="251294" y="4891210"/>
            <a:ext cx="936018" cy="12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2" y="2002711"/>
            <a:ext cx="11655978" cy="262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/>
              <a:t>שלב </a:t>
            </a:r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e-IL" sz="3200" dirty="0" smtClean="0"/>
              <a:t>:</a:t>
            </a:r>
            <a:r>
              <a:rPr lang="en-US" sz="3200" dirty="0" smtClean="0"/>
              <a:t>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שנה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את שמות המשתנים כך שלא יופיע אותו שם בשני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כמתים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Standardize 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variables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32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3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algn="r" rtl="1">
              <a:lnSpc>
                <a:spcPct val="115000"/>
              </a:lnSpc>
            </a:pPr>
            <a:endParaRPr lang="he-IL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19303" y="3991637"/>
                <a:ext cx="4470113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3" y="3991637"/>
                <a:ext cx="4470113" cy="554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56872" y="3991637"/>
                <a:ext cx="4470113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872" y="3991637"/>
                <a:ext cx="4470113" cy="5540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189416" y="4268668"/>
            <a:ext cx="20674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35058" y="4542844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28363" y="4542844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781632" y="4559974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917310" y="4551409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4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vectorstock.com/i/composite/79,79/friendly-cartoon-numbers-set-vector-103797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69" t="22744" r="3677" b="54077"/>
          <a:stretch/>
        </p:blipFill>
        <p:spPr bwMode="auto">
          <a:xfrm>
            <a:off x="284614" y="5099633"/>
            <a:ext cx="832339" cy="110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691886"/>
                <a:ext cx="12192000" cy="2622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16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200" u="sng" dirty="0" smtClean="0"/>
                  <a:t>שלב </a:t>
                </a:r>
                <a:r>
                  <a:rPr lang="en-US" sz="32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he-IL" sz="3200" dirty="0" smtClean="0"/>
                  <a:t>:</a:t>
                </a:r>
                <a:r>
                  <a:rPr lang="en-US" sz="3200" dirty="0" smtClean="0"/>
                  <a:t> 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הכמת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בתהליך סקולומיזציה (</a:t>
                </a:r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Replace </a:t>
                </a:r>
                <a:r>
                  <a:rPr lang="en-US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existential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3200" u="sng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סקולומיזציה: כל משתנה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מוחלף בפונ' סקולם שונה על פי המשתנה של הכמת </a:t>
                </a:r>
                <a: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מסירים את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he-IL" sz="3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1886"/>
                <a:ext cx="12192000" cy="26222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24431" y="3991637"/>
                <a:ext cx="5267569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)</m:t>
                      </m:r>
                    </m:oMath>
                  </m:oMathPara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31" y="3991637"/>
                <a:ext cx="5267569" cy="5540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5298831" y="4268668"/>
            <a:ext cx="1625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51014" y="4544207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40062" y="4541352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917310" y="4541352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31059" y="5124697"/>
                <a:ext cx="2650263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059" y="5124697"/>
                <a:ext cx="2650263" cy="554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5305459" y="5401728"/>
            <a:ext cx="1625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58504" y="5677267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50020" y="5674412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56190" y="5674412"/>
            <a:ext cx="476739" cy="2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0677" y="3991637"/>
                <a:ext cx="504873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∨∃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 smtClean="0"/>
                  <a:t>)</a:t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3991637"/>
                <a:ext cx="5048739" cy="1107996"/>
              </a:xfrm>
              <a:prstGeom prst="rect">
                <a:avLst/>
              </a:prstGeom>
              <a:blipFill rotWithShape="0">
                <a:blip r:embed="rId7"/>
                <a:stretch>
                  <a:fillRect t="-12637" r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97426" y="5137951"/>
                <a:ext cx="2651619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26" y="5137951"/>
                <a:ext cx="2651619" cy="5540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FOL  to 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4463" y="1584492"/>
                <a:ext cx="11655978" cy="1772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3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200" u="sng" dirty="0" smtClean="0"/>
                  <a:t>שלב 5</a:t>
                </a:r>
                <a:r>
                  <a:rPr lang="he-IL" sz="3200" dirty="0" smtClean="0"/>
                  <a:t>:</a:t>
                </a:r>
                <a:r>
                  <a:rPr lang="en-US" sz="3200" dirty="0" smtClean="0"/>
                  <a:t> 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הסרת כל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הכמתים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</a:t>
                </a:r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Remove </a:t>
                </a:r>
                <a:r>
                  <a:rPr lang="en-US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universals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he-IL" sz="3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3" y="1584492"/>
                <a:ext cx="11655978" cy="17727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3630" y="3991637"/>
                <a:ext cx="525975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30" y="3991637"/>
                <a:ext cx="5259754" cy="553998"/>
              </a:xfrm>
              <a:prstGeom prst="rect">
                <a:avLst/>
              </a:prstGeom>
              <a:blipFill rotWithShape="0">
                <a:blip r:embed="rId4"/>
                <a:stretch>
                  <a:fillRect t="-25275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15385" y="3991637"/>
                <a:ext cx="4189046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)</m:t>
                      </m:r>
                    </m:oMath>
                  </m:oMathPara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385" y="3991637"/>
                <a:ext cx="4189046" cy="5540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783384" y="4268636"/>
            <a:ext cx="2032001" cy="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4721" y="5016169"/>
            <a:ext cx="1106251" cy="1100258"/>
            <a:chOff x="526806" y="4813056"/>
            <a:chExt cx="856517" cy="851877"/>
          </a:xfrm>
        </p:grpSpPr>
        <p:pic>
          <p:nvPicPr>
            <p:cNvPr id="7170" name="Picture 2" descr="https://cdn.vectorstock.com/i/composite/79,79/friendly-cartoon-numbers-set-vector-1037979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" t="53143" r="78799" b="24498"/>
            <a:stretch/>
          </p:blipFill>
          <p:spPr bwMode="auto">
            <a:xfrm>
              <a:off x="526806" y="4813056"/>
              <a:ext cx="695569" cy="85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97280" y="4837723"/>
              <a:ext cx="286043" cy="33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42387" y="4523411"/>
            <a:ext cx="10597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8612</TotalTime>
  <Words>802</Words>
  <Application>Microsoft Office PowerPoint</Application>
  <PresentationFormat>Widescreen</PresentationFormat>
  <Paragraphs>422</Paragraphs>
  <Slides>49</Slides>
  <Notes>47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   Practice session 8  Resolution </vt:lpstr>
      <vt:lpstr>Resolution</vt:lpstr>
      <vt:lpstr>Resolution</vt:lpstr>
      <vt:lpstr>FOL  to  CNF</vt:lpstr>
      <vt:lpstr>FOL  to  CNF</vt:lpstr>
      <vt:lpstr>FOL  to  CNF</vt:lpstr>
      <vt:lpstr>FOL  to  CNF</vt:lpstr>
      <vt:lpstr>FOL  to  CNF</vt:lpstr>
      <vt:lpstr>FOL  to  CNF</vt:lpstr>
      <vt:lpstr>FOL  to  CNF</vt:lpstr>
      <vt:lpstr>FOL  to  CNF</vt:lpstr>
      <vt:lpstr>FOL  to  CNF - דוגמא</vt:lpstr>
      <vt:lpstr>FOL  to  CNF - דוגמא</vt:lpstr>
      <vt:lpstr>FOL  to  CNF - דוגמא</vt:lpstr>
      <vt:lpstr>FOL  to  CNF - דוגמא</vt:lpstr>
      <vt:lpstr>FOL  to  CNF - דוגמא</vt:lpstr>
      <vt:lpstr>FOL  to  CNF - דוגמא</vt:lpstr>
      <vt:lpstr>FOL  to  CNF - דוגמא</vt:lpstr>
      <vt:lpstr>FOL  to  CNF - דוגמא</vt:lpstr>
      <vt:lpstr>FOL  to  CNF - דוגמא</vt:lpstr>
      <vt:lpstr>  כלל הרזולוציה (Resolution Principle)</vt:lpstr>
      <vt:lpstr>  כלל הרזולוציה (Resolution Principle)</vt:lpstr>
      <vt:lpstr>  כלל הרזולוציה (Resolution Principle)</vt:lpstr>
      <vt:lpstr>תרגיל 1</vt:lpstr>
      <vt:lpstr>תרגיל 1</vt:lpstr>
      <vt:lpstr>תרגיל 1</vt:lpstr>
      <vt:lpstr>תרגיל 1</vt:lpstr>
      <vt:lpstr>תרגיל 1</vt:lpstr>
      <vt:lpstr>תרגיל 1</vt:lpstr>
      <vt:lpstr>תרגיל 1</vt:lpstr>
      <vt:lpstr>תרגיל 1</vt:lpstr>
      <vt:lpstr>תרגיל 1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3</vt:lpstr>
      <vt:lpstr>תרגיל 3</vt:lpstr>
      <vt:lpstr>תרגיל 3</vt:lpstr>
      <vt:lpstr>תרגיל 3</vt:lpstr>
      <vt:lpstr>תרגיל 3</vt:lpstr>
      <vt:lpstr>תרגיל 3</vt:lpstr>
      <vt:lpstr>תרגיל 3</vt:lpstr>
      <vt:lpstr>תרגיל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609</cp:revision>
  <dcterms:created xsi:type="dcterms:W3CDTF">2015-10-15T14:05:25Z</dcterms:created>
  <dcterms:modified xsi:type="dcterms:W3CDTF">2018-12-23T13:01:41Z</dcterms:modified>
</cp:coreProperties>
</file>