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2"/>
  </p:notesMasterIdLst>
  <p:sldIdLst>
    <p:sldId id="256" r:id="rId2"/>
    <p:sldId id="303" r:id="rId3"/>
    <p:sldId id="424" r:id="rId4"/>
    <p:sldId id="419" r:id="rId5"/>
    <p:sldId id="418" r:id="rId6"/>
    <p:sldId id="420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4434" autoAdjust="0"/>
  </p:normalViewPr>
  <p:slideViewPr>
    <p:cSldViewPr snapToGrid="0">
      <p:cViewPr varScale="1">
        <p:scale>
          <a:sx n="122" d="100"/>
          <a:sy n="122" d="100"/>
        </p:scale>
        <p:origin x="10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0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8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em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7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220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1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741" y="1769902"/>
            <a:ext cx="1171526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מרחב מצבים בין 4 מצבים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A-D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נתון רובוט שיכול לנוע בין המצבים בכיוון השעון.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בכל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פעם שהרובוט יוצא ממצב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הוא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זוכה ב 10 דולר.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בכל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פעם שהרובוט יוצא ממצב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הוא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מפסיד 10 דולר. 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לרובוט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שלוש פעולות אפשריות: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התקדם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מצב אחד קדימה – לפעולה זו יש סיכוי של 70% להצליח ובסיכוי של 30% הרובוט יתקדם שני מצבים קדימה.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התקדם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שני מצבים קדימה – לפעולה זו יש סיכוי של 40% להצליח, בסיכוי 30% הרובוט יתקדם שלושה מצבים ובסיכוי 30% הוא יתקדם רק מצב אחד.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 התקדם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שלושה מצבים קדימה – לפעולה זו יש סיכוי של 70% להצליח ובסיכוי של 30% הרובוט יתקדם רק שני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מצבים.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עלות כל פעולה 1 דולר.</a:t>
            </a:r>
          </a:p>
          <a:p>
            <a:pPr algn="r" rtl="1"/>
            <a:endParaRPr lang="he-IL" sz="21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</a:t>
            </a:r>
            <a:r>
              <a:rPr lang="en-US" dirty="0" smtClean="0"/>
              <a:t>Iteration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363" y="665899"/>
            <a:ext cx="3896910" cy="2447026"/>
            <a:chOff x="510363" y="665899"/>
            <a:chExt cx="3896910" cy="2447026"/>
          </a:xfrm>
        </p:grpSpPr>
        <p:sp>
          <p:nvSpPr>
            <p:cNvPr id="3" name="Rectangle 2"/>
            <p:cNvSpPr/>
            <p:nvPr/>
          </p:nvSpPr>
          <p:spPr>
            <a:xfrm>
              <a:off x="520995" y="1456660"/>
              <a:ext cx="3700131" cy="58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32214"/>
            <a:stretch/>
          </p:blipFill>
          <p:spPr>
            <a:xfrm>
              <a:off x="510363" y="665899"/>
              <a:ext cx="3896910" cy="2447026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145775" y="6234586"/>
            <a:ext cx="1184519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בצעו</a:t>
            </a:r>
            <a:r>
              <a:rPr lang="he-I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שתי איטרציות של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Value Iteration</a:t>
            </a:r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הניחו </a:t>
            </a:r>
            <a:r>
              <a:rPr lang="he-I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מדיניות לפיה מבצעים את פעולה 1 בכל מצב.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רשמו </a:t>
            </a:r>
            <a:r>
              <a:rPr lang="he-I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 </a:t>
            </a:r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ה-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utility </a:t>
            </a:r>
            <a:r>
              <a:rPr lang="he-I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 כל מצב.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58642"/>
              </p:ext>
            </p:extLst>
          </p:nvPr>
        </p:nvGraphicFramePr>
        <p:xfrm>
          <a:off x="122778" y="4677000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89316"/>
              </p:ext>
            </p:extLst>
          </p:nvPr>
        </p:nvGraphicFramePr>
        <p:xfrm>
          <a:off x="119284" y="4664720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97759"/>
              </p:ext>
            </p:extLst>
          </p:nvPr>
        </p:nvGraphicFramePr>
        <p:xfrm>
          <a:off x="121939" y="4664989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30344"/>
              </p:ext>
            </p:extLst>
          </p:nvPr>
        </p:nvGraphicFramePr>
        <p:xfrm>
          <a:off x="113020" y="4679482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7048" y="2379319"/>
            <a:ext cx="117152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יוצא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ממצב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זוכה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 10 דולר.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יוצא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ממצב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מפסיד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10 דולר. 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שלוש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פעולות אפשריות: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</a:t>
            </a:r>
            <a:r>
              <a:rPr lang="he-IL" sz="24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</a:t>
            </a:r>
            <a:r>
              <a:rPr lang="he-IL" sz="2400" u="sng" dirty="0">
                <a:latin typeface="Narkisim" panose="020E0502050101010101" pitchFamily="34" charset="-79"/>
                <a:cs typeface="Narkisim" panose="020E0502050101010101" pitchFamily="34" charset="-79"/>
              </a:rPr>
              <a:t>אחד קדימה </a:t>
            </a:r>
            <a:r>
              <a:rPr lang="he-IL" sz="24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–70</a:t>
            </a:r>
            <a:r>
              <a:rPr lang="he-IL" sz="2400" u="sng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הצלחה, </a:t>
            </a:r>
            <a:r>
              <a:rPr lang="he-IL" sz="2400" u="sng" dirty="0">
                <a:latin typeface="Narkisim" panose="020E0502050101010101" pitchFamily="34" charset="-79"/>
                <a:cs typeface="Narkisim" panose="020E0502050101010101" pitchFamily="34" charset="-79"/>
              </a:rPr>
              <a:t>30% </a:t>
            </a:r>
            <a:r>
              <a:rPr lang="he-IL" sz="24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שני </a:t>
            </a:r>
            <a:r>
              <a:rPr lang="he-IL" sz="2400" u="sng" dirty="0">
                <a:latin typeface="Narkisim" panose="020E0502050101010101" pitchFamily="34" charset="-79"/>
                <a:cs typeface="Narkisim" panose="020E0502050101010101" pitchFamily="34" charset="-79"/>
              </a:rPr>
              <a:t>מצבים קדימה.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שני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מצבים קדימה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–40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הצלחה, 30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שלושה מצבים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קדימה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30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אחד קדימה.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 שלושה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מצבים קדימה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–70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הצלחה, 30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שני מצבים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קדימה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עלות כל פעולה 1 דולר.</a:t>
            </a:r>
          </a:p>
          <a:p>
            <a:pPr algn="r" rtl="1"/>
            <a:endParaRPr lang="he-IL" sz="21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0646" y="4924896"/>
                <a:ext cx="48184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6" y="4924896"/>
                <a:ext cx="481849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47992" y="5261921"/>
                <a:ext cx="46385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2" y="5261921"/>
                <a:ext cx="4638578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47992" y="5657093"/>
                <a:ext cx="5290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(−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)+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2" y="5657093"/>
                <a:ext cx="5290807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576" r="-11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47992" y="5994118"/>
                <a:ext cx="47209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𝐷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(−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)+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=−</m:t>
                    </m:r>
                  </m:oMath>
                </a14:m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2" y="5994118"/>
                <a:ext cx="472097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9806" y="4918270"/>
                <a:ext cx="57938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11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06" y="4918270"/>
                <a:ext cx="5793894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47152" y="5255295"/>
                <a:ext cx="55964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11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2" y="5255295"/>
                <a:ext cx="5596404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7152" y="5650467"/>
                <a:ext cx="5702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9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2" y="5650467"/>
                <a:ext cx="5702010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47152" y="5987492"/>
                <a:ext cx="4988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𝐷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52" y="5987492"/>
                <a:ext cx="498822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10363" y="665899"/>
            <a:ext cx="3896910" cy="2447026"/>
            <a:chOff x="510363" y="665899"/>
            <a:chExt cx="3896910" cy="2447026"/>
          </a:xfrm>
        </p:grpSpPr>
        <p:sp>
          <p:nvSpPr>
            <p:cNvPr id="22" name="Rectangle 21"/>
            <p:cNvSpPr/>
            <p:nvPr/>
          </p:nvSpPr>
          <p:spPr>
            <a:xfrm>
              <a:off x="520995" y="1456660"/>
              <a:ext cx="3700131" cy="58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3"/>
            <a:srcRect l="32214"/>
            <a:stretch/>
          </p:blipFill>
          <p:spPr>
            <a:xfrm>
              <a:off x="510363" y="665899"/>
              <a:ext cx="3896910" cy="24470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25928" y="1743986"/>
                <a:ext cx="5157502" cy="733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28" y="1743986"/>
                <a:ext cx="5157502" cy="733278"/>
              </a:xfrm>
              <a:prstGeom prst="rect">
                <a:avLst/>
              </a:prstGeom>
              <a:blipFill rotWithShape="0">
                <a:blip r:embed="rId14"/>
                <a:stretch>
                  <a:fillRect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283330"/>
            <a:ext cx="117152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יוצא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ממצב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זוכה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 10 דולר.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יוצא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ממצב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מפסיד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10 דולר. 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שלוש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פעולות אפשריות: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מצב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אחד קדימה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–70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הצלחה,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30%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שני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מצבים קדימה.</a:t>
            </a: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שני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מצבים קדימה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–40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הצלחה, 30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שלושה מצבים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קדימה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30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 אחד קדימה.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 שלושה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מצבים קדימה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–70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הצלחה, 30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%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שני מצבים קדימה. עלות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כל פעולה 1 דולר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נניח שלאחר פתרון המשוואות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התקבל:</a:t>
            </a:r>
          </a:p>
          <a:p>
            <a:pPr algn="r" rtl="1"/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U(A</a:t>
            </a:r>
            <a:r>
              <a:rPr lang="pl-PL" sz="2400" dirty="0">
                <a:latin typeface="Narkisim" panose="020E0502050101010101" pitchFamily="34" charset="-79"/>
                <a:cs typeface="Narkisim" panose="020E0502050101010101" pitchFamily="34" charset="-79"/>
              </a:rPr>
              <a:t>)=</a:t>
            </a:r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U(B</a:t>
            </a:r>
            <a:r>
              <a:rPr lang="pl-PL" sz="2400" dirty="0">
                <a:latin typeface="Narkisim" panose="020E0502050101010101" pitchFamily="34" charset="-79"/>
                <a:cs typeface="Narkisim" panose="020E0502050101010101" pitchFamily="34" charset="-79"/>
              </a:rPr>
              <a:t>)=4</a:t>
            </a:r>
          </a:p>
          <a:p>
            <a:pPr algn="r" rtl="1"/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U(C</a:t>
            </a:r>
            <a:r>
              <a:rPr lang="pl-PL" sz="2400" dirty="0">
                <a:latin typeface="Narkisim" panose="020E0502050101010101" pitchFamily="34" charset="-79"/>
                <a:cs typeface="Narkisim" panose="020E0502050101010101" pitchFamily="34" charset="-79"/>
              </a:rPr>
              <a:t>)=-</a:t>
            </a:r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6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U(D</a:t>
            </a:r>
            <a:r>
              <a:rPr lang="pl-PL" sz="2400" dirty="0">
                <a:latin typeface="Narkisim" panose="020E0502050101010101" pitchFamily="34" charset="-79"/>
                <a:cs typeface="Narkisim" panose="020E0502050101010101" pitchFamily="34" charset="-79"/>
              </a:rPr>
              <a:t>)=</a:t>
            </a:r>
            <a:r>
              <a:rPr lang="pl-P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5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תהיה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מדיניות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באיטרציה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הבאה?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020" y="4679482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0646" y="4924896"/>
                <a:ext cx="6423938" cy="95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7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5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𝟐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𝟑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6" y="4924896"/>
                <a:ext cx="6423938" cy="954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22778" y="4677000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80767" y="5904845"/>
                <a:ext cx="269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</m:e>
                      </m:d>
                      <m:r>
                        <a:rPr lang="he-IL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𝑆𝑡𝑒𝑝𝑠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𝑓𝑜𝑟𝑤𝑎𝑟𝑑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67" y="5904845"/>
                <a:ext cx="269644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10363" y="665899"/>
            <a:ext cx="3896910" cy="2447026"/>
            <a:chOff x="510363" y="665899"/>
            <a:chExt cx="3896910" cy="2447026"/>
          </a:xfrm>
        </p:grpSpPr>
        <p:sp>
          <p:nvSpPr>
            <p:cNvPr id="12" name="Rectangle 11"/>
            <p:cNvSpPr/>
            <p:nvPr/>
          </p:nvSpPr>
          <p:spPr>
            <a:xfrm>
              <a:off x="520995" y="1456660"/>
              <a:ext cx="3700131" cy="58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l="32214"/>
            <a:stretch/>
          </p:blipFill>
          <p:spPr>
            <a:xfrm>
              <a:off x="510363" y="665899"/>
              <a:ext cx="3896910" cy="24470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25928" y="1743986"/>
                <a:ext cx="5157502" cy="733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28" y="1743986"/>
                <a:ext cx="5157502" cy="733278"/>
              </a:xfrm>
              <a:prstGeom prst="rect">
                <a:avLst/>
              </a:prstGeom>
              <a:blipFill rotWithShape="0">
                <a:blip r:embed="rId8"/>
                <a:stretch>
                  <a:fillRect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" y="2283330"/>
                <a:ext cx="11715262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יוצא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ממצב 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A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זוכה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 10 דולר. 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יוצא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ממצב 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C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מפסיד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10 דולר. </a:t>
                </a:r>
                <a:endParaRPr lang="he-IL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שלוש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פעולות אפשריות:</a:t>
                </a: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1. מצב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אחד קדימה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–70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הצלחה,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30%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שני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מצבים קדימה.</a:t>
                </a: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2. שני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מצבים קדימה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–40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הצלחה, 30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שלושה מצבים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קדימה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, 30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מצב אחד קדימה.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3. שלושה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מצבים קדימה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–70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הצלחה, 30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%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שני מצבים קדימה. עלות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פעולה 1 דולר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שלאחר פתרון המשוואות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התקבל:</a:t>
                </a:r>
                <a:endParaRPr lang="he-IL" sz="2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U(A</a:t>
                </a:r>
                <a:r>
                  <a:rPr lang="pl-P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)=</a:t>
                </a:r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2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U(B</a:t>
                </a:r>
                <a:r>
                  <a:rPr lang="pl-P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)=4</a:t>
                </a:r>
              </a:p>
              <a:p>
                <a:pPr algn="r" rtl="1"/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U(C</a:t>
                </a:r>
                <a:r>
                  <a:rPr lang="pl-P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)=-</a:t>
                </a:r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6</a:t>
                </a:r>
                <a:r>
                  <a:rPr lang="he-I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U(D</a:t>
                </a:r>
                <a:r>
                  <a:rPr lang="pl-PL" sz="2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)=</a:t>
                </a:r>
                <a:r>
                  <a:rPr lang="pl-PL" sz="2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5</a:t>
                </a:r>
                <a:endParaRPr lang="he-IL" sz="2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מה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תהיה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מדיניות </a:t>
                </a:r>
                <a:r>
                  <a:rPr lang="en-US" sz="240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B</a:t>
                </a:r>
                <a:r>
                  <a:rPr lang="he-IL" sz="240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באיטרציה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הבאה בהנחה ש-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𝛾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95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283330"/>
                <a:ext cx="11715262" cy="4154984"/>
              </a:xfrm>
              <a:prstGeom prst="rect">
                <a:avLst/>
              </a:prstGeom>
              <a:blipFill rotWithShape="0">
                <a:blip r:embed="rId3"/>
                <a:stretch>
                  <a:fillRect t="-1028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020" y="4679482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0646" y="4924896"/>
                <a:ext cx="7025513" cy="91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95</m:t>
                      </m:r>
                      <m:r>
                        <a:rPr 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7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−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5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4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5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−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900" b="1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𝟎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𝟕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𝟐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𝟎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.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𝟑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∙</m:t>
                              </m:r>
                              <m:r>
                                <a:rPr lang="en-US" sz="1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19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𝟏</m:t>
                      </m:r>
                      <m:r>
                        <a:rPr lang="en-US" sz="19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19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𝟕𝟓𝟓</m:t>
                      </m:r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46" y="4924896"/>
                <a:ext cx="7025513" cy="9118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2778" y="4677000"/>
          <a:ext cx="28289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1189" y="5638320"/>
                <a:ext cx="269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</m:e>
                      </m:d>
                      <m:r>
                        <a:rPr lang="he-IL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𝑆𝑡𝑒𝑝𝑠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𝑓𝑜𝑟𝑤𝑎𝑟𝑑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189" y="5638320"/>
                <a:ext cx="26964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0363" y="665899"/>
            <a:ext cx="3896910" cy="2447026"/>
            <a:chOff x="510363" y="665899"/>
            <a:chExt cx="3896910" cy="2447026"/>
          </a:xfrm>
        </p:grpSpPr>
        <p:sp>
          <p:nvSpPr>
            <p:cNvPr id="11" name="Rectangle 10"/>
            <p:cNvSpPr/>
            <p:nvPr/>
          </p:nvSpPr>
          <p:spPr>
            <a:xfrm>
              <a:off x="520995" y="1456660"/>
              <a:ext cx="3700131" cy="584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/>
            <a:srcRect l="32214"/>
            <a:stretch/>
          </p:blipFill>
          <p:spPr>
            <a:xfrm>
              <a:off x="510363" y="665899"/>
              <a:ext cx="3896910" cy="24470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25928" y="1743986"/>
                <a:ext cx="5341783" cy="733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28" y="1743986"/>
                <a:ext cx="5341783" cy="733278"/>
              </a:xfrm>
              <a:prstGeom prst="rect">
                <a:avLst/>
              </a:prstGeom>
              <a:blipFill rotWithShape="0">
                <a:blip r:embed="rId9"/>
                <a:stretch>
                  <a:fillRect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 </a:t>
            </a:r>
            <a:r>
              <a:rPr lang="en-US" dirty="0" smtClean="0"/>
              <a:t>Value Iteration</a:t>
            </a:r>
            <a:r>
              <a:rPr lang="he-IL" dirty="0" smtClean="0"/>
              <a:t> – עם </a:t>
            </a:r>
            <a:r>
              <a:rPr lang="en-US" dirty="0" smtClean="0"/>
              <a:t>Discount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6347" y="2158639"/>
            <a:ext cx="111016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ליורם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הסטודנט יש יומיים להתכונן למבחן בבינה מלאכותית.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בכל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בוקר עליו להחליט בין 2 אפשרויות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למבחן – בסיכוי של 0.8 הוא ילמד 40% מהחומר לבחינה אבל בסיכוי של 0.2 הוא יירדם ולא ילמד כלום.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– יורם לא ילמד אבל ירוויח תועלת של 10.</a:t>
            </a:r>
          </a:p>
          <a:p>
            <a:pPr algn="r" rtl="1"/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אחוזי הסיכוי של יורם לעבור את המבחן זהים לאחוז החומר אותו הוא למד.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אם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יורם יעבור את המבחן הוא ירוויח תועלת של 30.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הגדירו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מרחב המצבים של הבעיה (ע"י ציור או רשימת מצבים)</a:t>
            </a:r>
          </a:p>
          <a:p>
            <a:pPr algn="r" rtl="1"/>
            <a:endParaRPr lang="he-IL" sz="21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pic>
        <p:nvPicPr>
          <p:cNvPr id="5" name="Picture 2" descr="http://librarygarden.files.wordpress.com/2009/07/beachreading_cartoon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" y="4305380"/>
            <a:ext cx="1793344" cy="18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4799" y="2002335"/>
            <a:ext cx="111016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 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0.8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הוא ילמד 40%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מהחומר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0.2 לא ילמד.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ילמד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יעבור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המבחן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30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א. הגדירו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מרחב המצבים של הבעיה (ע"י ציור או רשימת מצבים)</a:t>
            </a:r>
          </a:p>
          <a:p>
            <a:pPr algn="r" rtl="1"/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sp>
        <p:nvSpPr>
          <p:cNvPr id="8" name="Oval 7"/>
          <p:cNvSpPr/>
          <p:nvPr/>
        </p:nvSpPr>
        <p:spPr>
          <a:xfrm>
            <a:off x="5708708" y="5509432"/>
            <a:ext cx="713834" cy="620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 smtClean="0">
                <a:solidFill>
                  <a:schemeClr val="tx1"/>
                </a:solidFill>
              </a:rPr>
              <a:t>0%</a:t>
            </a:r>
            <a:r>
              <a:rPr lang="en-US" dirty="0" smtClean="0">
                <a:solidFill>
                  <a:schemeClr val="tx1"/>
                </a:solidFill>
              </a:rPr>
              <a:t>,1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76472" y="4454836"/>
            <a:ext cx="781868" cy="7444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40%,1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74680" y="4020590"/>
            <a:ext cx="786284" cy="620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80%,2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42736" y="5509432"/>
            <a:ext cx="713834" cy="620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 smtClean="0">
                <a:solidFill>
                  <a:schemeClr val="tx1"/>
                </a:solidFill>
              </a:rPr>
              <a:t>0%</a:t>
            </a:r>
            <a:r>
              <a:rPr lang="en-US" dirty="0" smtClean="0">
                <a:solidFill>
                  <a:schemeClr val="tx1"/>
                </a:solidFill>
              </a:rPr>
              <a:t>,0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6"/>
            <a:endCxn id="8" idx="2"/>
          </p:cNvCxnSpPr>
          <p:nvPr/>
        </p:nvCxnSpPr>
        <p:spPr>
          <a:xfrm>
            <a:off x="3956570" y="5819607"/>
            <a:ext cx="175213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3"/>
          </p:cNvCxnSpPr>
          <p:nvPr/>
        </p:nvCxnSpPr>
        <p:spPr>
          <a:xfrm flipV="1">
            <a:off x="4865086" y="5090239"/>
            <a:ext cx="925888" cy="7293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  <a:endCxn id="8" idx="3"/>
          </p:cNvCxnSpPr>
          <p:nvPr/>
        </p:nvCxnSpPr>
        <p:spPr>
          <a:xfrm>
            <a:off x="3852031" y="6038934"/>
            <a:ext cx="196121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/>
          <p:cNvSpPr txBox="1"/>
          <p:nvPr/>
        </p:nvSpPr>
        <p:spPr>
          <a:xfrm>
            <a:off x="4151482" y="5509432"/>
            <a:ext cx="6527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ללמוד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029485" y="5108408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0.8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5188465" y="5563462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0.2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5384238" y="6005712"/>
            <a:ext cx="28886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>
                <a:solidFill>
                  <a:srgbClr val="0070C0"/>
                </a:solidFill>
              </a:rPr>
              <a:t>1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4216146" y="6005712"/>
            <a:ext cx="45397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0070C0"/>
                </a:solidFill>
              </a:rPr>
              <a:t>לים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4537966" y="6005712"/>
            <a:ext cx="71045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>
                <a:solidFill>
                  <a:srgbClr val="0070C0"/>
                </a:solidFill>
              </a:rPr>
              <a:t>R=+10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74679" y="4765011"/>
            <a:ext cx="786285" cy="620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40%,2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74680" y="5571467"/>
            <a:ext cx="713834" cy="620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0%,2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>
            <a:off x="6422542" y="4889081"/>
            <a:ext cx="1752137" cy="1861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31058" y="4392801"/>
            <a:ext cx="883267" cy="5583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5"/>
          <p:cNvSpPr txBox="1"/>
          <p:nvPr/>
        </p:nvSpPr>
        <p:spPr>
          <a:xfrm>
            <a:off x="6682118" y="4640941"/>
            <a:ext cx="6527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ללמוד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7" name="TextBox 46"/>
          <p:cNvSpPr txBox="1"/>
          <p:nvPr/>
        </p:nvSpPr>
        <p:spPr>
          <a:xfrm>
            <a:off x="7816122" y="5456902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0.8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8" name="TextBox 48"/>
          <p:cNvSpPr txBox="1"/>
          <p:nvPr/>
        </p:nvSpPr>
        <p:spPr>
          <a:xfrm>
            <a:off x="7720422" y="4836551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0.2</a:t>
            </a:r>
            <a:endParaRPr lang="he-IL" sz="1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10" idx="5"/>
            <a:endCxn id="22" idx="3"/>
          </p:cNvCxnSpPr>
          <p:nvPr/>
        </p:nvCxnSpPr>
        <p:spPr>
          <a:xfrm>
            <a:off x="6343838" y="5090239"/>
            <a:ext cx="1945990" cy="2042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/>
          <p:cNvSpPr txBox="1"/>
          <p:nvPr/>
        </p:nvSpPr>
        <p:spPr>
          <a:xfrm rot="338345">
            <a:off x="7576499" y="5159861"/>
            <a:ext cx="28886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>
                <a:solidFill>
                  <a:srgbClr val="0070C0"/>
                </a:solidFill>
              </a:rPr>
              <a:t>1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31" name="TextBox 57"/>
          <p:cNvSpPr txBox="1"/>
          <p:nvPr/>
        </p:nvSpPr>
        <p:spPr>
          <a:xfrm rot="338345">
            <a:off x="6386511" y="5081047"/>
            <a:ext cx="45397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0070C0"/>
                </a:solidFill>
              </a:rPr>
              <a:t>לים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32" name="TextBox 58"/>
          <p:cNvSpPr txBox="1"/>
          <p:nvPr/>
        </p:nvSpPr>
        <p:spPr>
          <a:xfrm rot="338345">
            <a:off x="6717076" y="5111192"/>
            <a:ext cx="71045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>
                <a:solidFill>
                  <a:srgbClr val="0070C0"/>
                </a:solidFill>
              </a:rPr>
              <a:t>R=+10</a:t>
            </a:r>
            <a:endParaRPr lang="he-IL" sz="16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8" idx="6"/>
            <a:endCxn id="23" idx="2"/>
          </p:cNvCxnSpPr>
          <p:nvPr/>
        </p:nvCxnSpPr>
        <p:spPr>
          <a:xfrm>
            <a:off x="6422542" y="5819607"/>
            <a:ext cx="1752138" cy="620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95952" y="5261292"/>
            <a:ext cx="883267" cy="5583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4"/>
          <p:cNvSpPr txBox="1"/>
          <p:nvPr/>
        </p:nvSpPr>
        <p:spPr>
          <a:xfrm>
            <a:off x="6682118" y="5580972"/>
            <a:ext cx="6527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ללמוד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36" name="TextBox 75"/>
          <p:cNvSpPr txBox="1"/>
          <p:nvPr/>
        </p:nvSpPr>
        <p:spPr>
          <a:xfrm>
            <a:off x="7720422" y="5819607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0.2</a:t>
            </a:r>
            <a:endParaRPr lang="he-IL" sz="16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8" idx="5"/>
          </p:cNvCxnSpPr>
          <p:nvPr/>
        </p:nvCxnSpPr>
        <p:spPr>
          <a:xfrm>
            <a:off x="6318003" y="6038934"/>
            <a:ext cx="2051359" cy="15288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9"/>
          <p:cNvSpPr txBox="1"/>
          <p:nvPr/>
        </p:nvSpPr>
        <p:spPr>
          <a:xfrm rot="338345">
            <a:off x="7713843" y="6078765"/>
            <a:ext cx="28886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>
                <a:solidFill>
                  <a:srgbClr val="0070C0"/>
                </a:solidFill>
              </a:rPr>
              <a:t>1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39" name="TextBox 80"/>
          <p:cNvSpPr txBox="1"/>
          <p:nvPr/>
        </p:nvSpPr>
        <p:spPr>
          <a:xfrm rot="338345">
            <a:off x="6510792" y="5999950"/>
            <a:ext cx="45397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0070C0"/>
                </a:solidFill>
              </a:rPr>
              <a:t>לים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40" name="TextBox 81"/>
          <p:cNvSpPr txBox="1"/>
          <p:nvPr/>
        </p:nvSpPr>
        <p:spPr>
          <a:xfrm rot="338345">
            <a:off x="6854419" y="6030096"/>
            <a:ext cx="71045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>
                <a:solidFill>
                  <a:srgbClr val="0070C0"/>
                </a:solidFill>
              </a:rPr>
              <a:t>R=+10</a:t>
            </a:r>
            <a:endParaRPr lang="he-IL" sz="1600" dirty="0">
              <a:solidFill>
                <a:srgbClr val="0070C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797030" y="4330765"/>
            <a:ext cx="778728" cy="7444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 smtClean="0">
                <a:solidFill>
                  <a:schemeClr val="tx1"/>
                </a:solidFill>
              </a:rPr>
              <a:t>עבר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R=+30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861924" y="5294514"/>
            <a:ext cx="778728" cy="711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 smtClean="0">
                <a:solidFill>
                  <a:schemeClr val="tx1"/>
                </a:solidFill>
              </a:rPr>
              <a:t>נכשל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R=0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8888514" y="4454836"/>
            <a:ext cx="1087452" cy="9438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2"/>
          </p:cNvCxnSpPr>
          <p:nvPr/>
        </p:nvCxnSpPr>
        <p:spPr>
          <a:xfrm>
            <a:off x="8888514" y="4454836"/>
            <a:ext cx="908516" cy="2481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6"/>
            <a:endCxn id="41" idx="3"/>
          </p:cNvCxnSpPr>
          <p:nvPr/>
        </p:nvCxnSpPr>
        <p:spPr>
          <a:xfrm flipV="1">
            <a:off x="8960964" y="4966168"/>
            <a:ext cx="950108" cy="1090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6"/>
            <a:endCxn id="42" idx="2"/>
          </p:cNvCxnSpPr>
          <p:nvPr/>
        </p:nvCxnSpPr>
        <p:spPr>
          <a:xfrm>
            <a:off x="8960964" y="5075187"/>
            <a:ext cx="900960" cy="5749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6"/>
            <a:endCxn id="42" idx="3"/>
          </p:cNvCxnSpPr>
          <p:nvPr/>
        </p:nvCxnSpPr>
        <p:spPr>
          <a:xfrm>
            <a:off x="8888514" y="5881643"/>
            <a:ext cx="1087452" cy="19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03"/>
          <p:cNvSpPr txBox="1"/>
          <p:nvPr/>
        </p:nvSpPr>
        <p:spPr>
          <a:xfrm>
            <a:off x="9083196" y="4268730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/>
              <a:t>0.8</a:t>
            </a:r>
            <a:endParaRPr lang="he-IL" sz="1600" dirty="0"/>
          </a:p>
        </p:txBody>
      </p:sp>
      <p:sp>
        <p:nvSpPr>
          <p:cNvPr id="49" name="TextBox 104"/>
          <p:cNvSpPr txBox="1"/>
          <p:nvPr/>
        </p:nvSpPr>
        <p:spPr>
          <a:xfrm>
            <a:off x="8747239" y="4529573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/>
              <a:t>0.2</a:t>
            </a:r>
            <a:endParaRPr lang="he-IL" sz="1600" dirty="0"/>
          </a:p>
        </p:txBody>
      </p:sp>
      <p:sp>
        <p:nvSpPr>
          <p:cNvPr id="50" name="TextBox 105"/>
          <p:cNvSpPr txBox="1"/>
          <p:nvPr/>
        </p:nvSpPr>
        <p:spPr>
          <a:xfrm>
            <a:off x="8872031" y="4789041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/>
              <a:t>0.4</a:t>
            </a:r>
            <a:endParaRPr lang="he-IL" sz="1600" dirty="0"/>
          </a:p>
        </p:txBody>
      </p:sp>
      <p:sp>
        <p:nvSpPr>
          <p:cNvPr id="51" name="TextBox 106"/>
          <p:cNvSpPr txBox="1"/>
          <p:nvPr/>
        </p:nvSpPr>
        <p:spPr>
          <a:xfrm>
            <a:off x="8953408" y="5205555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/>
              <a:t>0.6</a:t>
            </a:r>
            <a:endParaRPr lang="he-IL" sz="1600" dirty="0"/>
          </a:p>
        </p:txBody>
      </p:sp>
      <p:sp>
        <p:nvSpPr>
          <p:cNvPr id="52" name="TextBox 107"/>
          <p:cNvSpPr txBox="1"/>
          <p:nvPr/>
        </p:nvSpPr>
        <p:spPr>
          <a:xfrm>
            <a:off x="8974027" y="5800041"/>
            <a:ext cx="28886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 smtClean="0"/>
              <a:t>1</a:t>
            </a:r>
            <a:endParaRPr lang="he-IL" sz="1600" dirty="0"/>
          </a:p>
        </p:txBody>
      </p:sp>
      <p:sp>
        <p:nvSpPr>
          <p:cNvPr id="7" name="TextBox 109"/>
          <p:cNvSpPr txBox="1"/>
          <p:nvPr/>
        </p:nvSpPr>
        <p:spPr>
          <a:xfrm>
            <a:off x="7621440" y="4330765"/>
            <a:ext cx="47000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he-IL" sz="1600" dirty="0" smtClean="0">
                <a:solidFill>
                  <a:srgbClr val="FF0000"/>
                </a:solidFill>
              </a:rPr>
              <a:t>0.8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637" y="543671"/>
            <a:ext cx="4774127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 rtl="1"/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נגדיר:</a:t>
            </a:r>
          </a:p>
          <a:p>
            <a:pPr algn="r" rtl="1"/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כל </a:t>
            </a:r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מצב מייצג את אחוז ידיעת החומר ומספר היום</a:t>
            </a:r>
          </a:p>
          <a:p>
            <a:pPr algn="r" rtl="1"/>
            <a:r>
              <a:rPr lang="he-IL" sz="2000" dirty="0">
                <a:latin typeface="Narkisim" panose="020E0502050101010101" pitchFamily="34" charset="-79"/>
                <a:cs typeface="Narkisim" panose="020E0502050101010101" pitchFamily="34" charset="-79"/>
              </a:rPr>
              <a:t>- מצבים סופיים: עבר/נכשל </a:t>
            </a:r>
            <a:r>
              <a:rPr lang="he-IL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במבחן</a:t>
            </a:r>
            <a:endParaRPr lang="he-IL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4" name="Picture 2" descr="http://librarygarden.files.wordpress.com/2009/07/beachreading_cartoon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" y="4305380"/>
            <a:ext cx="1793344" cy="18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6" grpId="0"/>
      <p:bldP spid="27" grpId="0"/>
      <p:bldP spid="28" grpId="0"/>
      <p:bldP spid="30" grpId="0"/>
      <p:bldP spid="31" grpId="0"/>
      <p:bldP spid="32" grpId="0"/>
      <p:bldP spid="35" grpId="0"/>
      <p:bldP spid="36" grpId="0"/>
      <p:bldP spid="38" grpId="0"/>
      <p:bldP spid="39" grpId="0"/>
      <p:bldP spid="40" grpId="0"/>
      <p:bldP spid="41" grpId="0" animBg="1"/>
      <p:bldP spid="42" grpId="0" animBg="1"/>
      <p:bldP spid="48" grpId="0"/>
      <p:bldP spid="49" grpId="0"/>
      <p:bldP spid="50" grpId="0"/>
      <p:bldP spid="51" grpId="0"/>
      <p:bldP spid="52" grpId="0"/>
      <p:bldP spid="7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3611" y="2283330"/>
            <a:ext cx="111016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0.8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הוא ילמד 40%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מהחומר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0.2 לא ילמד.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ילמד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יעבור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המבחן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30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בצעו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3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אטרציות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של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Value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Iteration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127" y="1197735"/>
            <a:ext cx="5872766" cy="8034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  <a:blipFill rotWithShape="0">
                <a:blip r:embed="rId3"/>
                <a:stretch>
                  <a:fillRect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80064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978106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76148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6" y="527914"/>
            <a:ext cx="5931357" cy="1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127" y="1197735"/>
            <a:ext cx="5872766" cy="8034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80064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978106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09944" y="4085182"/>
                <a:ext cx="62797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944" y="4085182"/>
                <a:ext cx="62797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07290" y="4422207"/>
                <a:ext cx="64223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90" y="4422207"/>
                <a:ext cx="6422399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04516" y="4790633"/>
                <a:ext cx="62797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4790633"/>
                <a:ext cx="627973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104516" y="5127658"/>
                <a:ext cx="4398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127658"/>
                <a:ext cx="439857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104516" y="5464400"/>
                <a:ext cx="4398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464400"/>
                <a:ext cx="4398576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104516" y="5801425"/>
                <a:ext cx="2801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801425"/>
                <a:ext cx="2801601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13611" y="2283330"/>
            <a:ext cx="111016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0.8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הוא ילמד 40%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מהחומר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0.2 לא ילמד.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ילמד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יעבור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המבחן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30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בצעו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3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אטרציות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של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Value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Iteration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  <a:blipFill rotWithShape="0">
                <a:blip r:embed="rId11"/>
                <a:stretch>
                  <a:fillRect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536" y="527914"/>
            <a:ext cx="5931357" cy="1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127" y="1197735"/>
            <a:ext cx="5872766" cy="8034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80064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978106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09944" y="4085182"/>
                <a:ext cx="6713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944" y="4085182"/>
                <a:ext cx="671369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07290" y="4422207"/>
                <a:ext cx="68563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24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90" y="4422207"/>
                <a:ext cx="685636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04516" y="4790633"/>
                <a:ext cx="657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4790633"/>
                <a:ext cx="657103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104516" y="5127658"/>
                <a:ext cx="4398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127658"/>
                <a:ext cx="439857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104516" y="5464400"/>
                <a:ext cx="4398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464400"/>
                <a:ext cx="4398576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104516" y="5801425"/>
                <a:ext cx="2801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801425"/>
                <a:ext cx="2801601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13611" y="2283330"/>
            <a:ext cx="111016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0.8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הוא ילמד 40%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מהחומר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0.2 לא ילמד.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ילמד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יעבור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המבחן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30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בצעו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3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אטרציות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של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Value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Iteration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  <a:blipFill rotWithShape="0">
                <a:blip r:embed="rId11"/>
                <a:stretch>
                  <a:fillRect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536" y="527914"/>
            <a:ext cx="5931357" cy="1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127" y="1197735"/>
            <a:ext cx="5872766" cy="8034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80064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78106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09944" y="4085182"/>
                <a:ext cx="6713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944" y="4085182"/>
                <a:ext cx="671369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07290" y="4422207"/>
                <a:ext cx="68563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24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90" y="4422207"/>
                <a:ext cx="685636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04516" y="4790633"/>
                <a:ext cx="657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8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12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4790633"/>
                <a:ext cx="657103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104516" y="5127658"/>
                <a:ext cx="4398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127658"/>
                <a:ext cx="439857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104516" y="5464400"/>
                <a:ext cx="4398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464400"/>
                <a:ext cx="4398576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104516" y="5801425"/>
                <a:ext cx="2801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%,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6" y="5801425"/>
                <a:ext cx="2801601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76148" y="3665003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3611" y="2283330"/>
            <a:ext cx="111016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0.8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הוא ילמד 40%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מהחומר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0.2 לא ילמד.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ילמד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יעבור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המבחן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30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בצעו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3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אטרציות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של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Value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Iteration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  <a:blipFill rotWithShape="0">
                <a:blip r:embed="rId11"/>
                <a:stretch>
                  <a:fillRect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536" y="527914"/>
            <a:ext cx="5931357" cy="1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uncertain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538"/>
            <a:ext cx="3429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Practice session</a:t>
            </a:r>
            <a:r>
              <a:rPr lang="en-US" b="1" dirty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9 </a:t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MDP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127" y="1197735"/>
            <a:ext cx="5872766" cy="8034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980064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78106" y="3663397"/>
          <a:ext cx="2828964" cy="25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16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איטרציה</a:t>
                      </a:r>
                    </a:p>
                    <a:p>
                      <a:r>
                        <a:rPr lang="he-IL" dirty="0" smtClean="0"/>
                        <a:t>מצב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39761" y="4052165"/>
          <a:ext cx="3461385" cy="2082927"/>
        </p:xfrm>
        <a:graphic>
          <a:graphicData uri="http://schemas.openxmlformats.org/drawingml/2006/table">
            <a:tbl>
              <a:tblPr rtl="1" firstRow="1" firstCol="1" bandRow="1">
                <a:tableStyleId>{B301B821-A1FF-4177-AEE7-76D212191A09}</a:tableStyleId>
              </a:tblPr>
              <a:tblGrid>
                <a:gridCol w="172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50">
                          <a:effectLst/>
                        </a:rPr>
                        <a:t>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5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לים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לים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לים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80%,2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40%,2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0%,2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13611" y="2283330"/>
            <a:ext cx="111016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ללמוד–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0.8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הוא ילמד 40%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מהחומר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0.2 לא ילמד.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לנסוע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ילמד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יעבור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המבחן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ירוויח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תועלת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30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. </a:t>
            </a: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ב.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בצעו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3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אטרציות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של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Value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Iteration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" y="217240"/>
                <a:ext cx="4661661" cy="669222"/>
              </a:xfrm>
              <a:prstGeom prst="rect">
                <a:avLst/>
              </a:prstGeom>
              <a:blipFill rotWithShape="0">
                <a:blip r:embed="rId3"/>
                <a:stretch>
                  <a:fillRect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6" y="527914"/>
            <a:ext cx="5931357" cy="1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1521" y="2349590"/>
            <a:ext cx="108137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תהליך החלטה מרקובי</a:t>
            </a:r>
          </a:p>
          <a:p>
            <a:pPr algn="r" rtl="1"/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תהליך החלטה בו ההסתברות לעבור למצב מסוים תלויה רק בפעולה הנוכחית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MDP (Markov Decision Processes)</a:t>
            </a:r>
          </a:p>
        </p:txBody>
      </p:sp>
      <p:sp>
        <p:nvSpPr>
          <p:cNvPr id="3" name="Oval 2"/>
          <p:cNvSpPr/>
          <p:nvPr/>
        </p:nvSpPr>
        <p:spPr>
          <a:xfrm>
            <a:off x="2235200" y="5361354"/>
            <a:ext cx="851877" cy="8440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47661" y="5361354"/>
            <a:ext cx="851877" cy="8440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5569" y="4248136"/>
            <a:ext cx="851877" cy="8440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  <a:endCxn id="3" idx="7"/>
          </p:cNvCxnSpPr>
          <p:nvPr/>
        </p:nvCxnSpPr>
        <p:spPr>
          <a:xfrm flipH="1">
            <a:off x="2962323" y="4968587"/>
            <a:ext cx="398000" cy="516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87077" y="5697417"/>
            <a:ext cx="1160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87077" y="5822460"/>
            <a:ext cx="1160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8" idx="5"/>
          </p:cNvCxnSpPr>
          <p:nvPr/>
        </p:nvCxnSpPr>
        <p:spPr>
          <a:xfrm flipH="1" flipV="1">
            <a:off x="3962692" y="4968587"/>
            <a:ext cx="409723" cy="516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" idx="1"/>
            <a:endCxn id="3" idx="3"/>
          </p:cNvCxnSpPr>
          <p:nvPr/>
        </p:nvCxnSpPr>
        <p:spPr>
          <a:xfrm rot="16200000" flipH="1">
            <a:off x="2061533" y="5783384"/>
            <a:ext cx="596841" cy="12700"/>
          </a:xfrm>
          <a:prstGeom prst="curvedConnector5">
            <a:avLst>
              <a:gd name="adj1" fmla="val -17350"/>
              <a:gd name="adj2" fmla="val -4479236"/>
              <a:gd name="adj3" fmla="val 1173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0906" y="4914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8101" y="49295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0.6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34815" y="55752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0.7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08874" y="539060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0.3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08874" y="57961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0.4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1521" y="2349590"/>
                <a:ext cx="10813741" cy="3535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כלל התועלת המקסימלית – </a:t>
                </a:r>
                <a:r>
                  <a:rPr lang="en-US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MEU</a:t>
                </a:r>
                <a:r>
                  <a:rPr lang="he-IL" sz="2400" u="sng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:r>
                  <a:rPr lang="en-US" sz="2400" u="sng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Maximum expected utility</a:t>
                </a:r>
                <a:r>
                  <a:rPr lang="he-IL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 rtl="1"/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סוכן הינו רציונלי אם תמיד בוחר בפעולה שתוביל לתועלת מקסימלית</a:t>
                </a:r>
              </a:p>
              <a:p>
                <a:pPr algn="r" rtl="1"/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פעולות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Actions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תוצאות -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Outcome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𝑂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הסתברות - שנקבל 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'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כשנבצע 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'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תועלת -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Utility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2349590"/>
                <a:ext cx="10813741" cy="3535327"/>
              </a:xfrm>
              <a:prstGeom prst="rect">
                <a:avLst/>
              </a:prstGeom>
              <a:blipFill rotWithShape="0">
                <a:blip r:embed="rId3"/>
                <a:stretch>
                  <a:fillRect t="-1207" r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קבלת החלטות  - עקרונות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87570" y="3391132"/>
                <a:ext cx="7182338" cy="255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תעולת צפויה- 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Expected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utility</a:t>
                </a:r>
                <a:endParaRPr lang="he-IL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𝐸𝑈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𝑂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e-IL" sz="2400" b="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סוכן שפועל על פי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MEU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יבחר בפעולה שממקסמת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EU</a:t>
                </a:r>
                <a:r>
                  <a:rPr lang="en-US" sz="2400" b="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b="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570" y="3391132"/>
                <a:ext cx="7182338" cy="2551083"/>
              </a:xfrm>
              <a:prstGeom prst="rect">
                <a:avLst/>
              </a:prstGeom>
              <a:blipFill rotWithShape="0">
                <a:blip r:embed="rId4"/>
                <a:stretch>
                  <a:fillRect t="-1671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2258" y="4865482"/>
                <a:ext cx="4023474" cy="1419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eqArrPr>
                            <m:e>
                              <m:r>
                                <a:rPr lang="he-IL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e>
                            <m:e>
                              <m:r>
                                <a:rPr lang="he-IL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𝑎𝑟𝑔𝑚𝑎𝑥</m:t>
                              </m:r>
                            </m:e>
                          </m:eqAr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𝑂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58" y="4865482"/>
                <a:ext cx="4023474" cy="14192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6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1521" y="2283330"/>
                <a:ext cx="10813741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מורכב מ: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מצבים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𝑆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פעולות 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פונקציית מעבר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-         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ההסתברות שאעבור ל-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s’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בהינתן שאני ב-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ומבצע 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endParaRPr lang="he-IL" sz="2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פונקציית שכר - 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Reward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e>
                    </m:d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שכר שאקבל מלהיות ב-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     -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- שכר שאקבל מלהיות ב-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ואבצע </a:t>
                </a:r>
                <a:r>
                  <a:rPr lang="en-US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endParaRPr lang="en-US" sz="2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4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קיימים שני סוגים:</a:t>
                </a:r>
              </a:p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Goal</a:t>
                </a:r>
                <a:r>
                  <a:rPr lang="en-US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state MDP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– קיימים מצבים סופיים ונעצור כאשר נגיע אליהם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Discount-reward MDP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– השכר שנקבל מושפע מהזמן שבו נקבל אותו, אין מצבים סופיים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2283330"/>
                <a:ext cx="10813741" cy="3754874"/>
              </a:xfrm>
              <a:prstGeom prst="rect">
                <a:avLst/>
              </a:prstGeom>
              <a:blipFill>
                <a:blip r:embed="rId3"/>
                <a:stretch>
                  <a:fillRect t="-1136" r="-902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MDP (Markov Decision Processes)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08172" y="2130878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18915" y="2127787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08172" y="3712833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18915" y="3709742"/>
            <a:ext cx="643944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>
          <a:xfrm>
            <a:off x="2330144" y="2774822"/>
            <a:ext cx="0" cy="9380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2652116" y="2449759"/>
            <a:ext cx="1066799" cy="30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>
          <a:xfrm>
            <a:off x="4040887" y="2771731"/>
            <a:ext cx="0" cy="9380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8" idx="3"/>
          </p:cNvCxnSpPr>
          <p:nvPr/>
        </p:nvCxnSpPr>
        <p:spPr>
          <a:xfrm flipH="1">
            <a:off x="2652116" y="4031714"/>
            <a:ext cx="1066799" cy="30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792" y="2942347"/>
            <a:ext cx="1135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T(A,a1,C)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926297" y="294691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34209" y="205829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4305" y="294691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33135" y="403171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  <p:bldP spid="7" grpId="0" animBg="1"/>
      <p:bldP spid="8" grpId="0" animBg="1"/>
      <p:bldP spid="10" grpId="0" animBg="1"/>
      <p:bldP spid="20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01521" y="2283330"/>
                <a:ext cx="10813741" cy="3797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Goal-state MDP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– </a:t>
                </a:r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800100" lvl="1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קיימים מצבים סופיים ונעצור כאשר נגיע אליהם</a:t>
                </a:r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Discount-reward MDP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– </a:t>
                </a:r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800100" lvl="1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השכר שנקבל מושפע מהזמן שבו נקבל אותו, אין מצבים סופיים</a:t>
                </a:r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800100" lvl="1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הסוכנים ימשיכו לחיות לעד, השכר שלהם יהיה אינסופי. מה נעשה במקרים כאלו?</a:t>
                </a:r>
                <a:endParaRPr lang="he-IL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800100" lvl="1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השכר בעתיד נמוך מהשכר שנקבל עכשיו, עם פרמטר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𝛾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𝛾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800100" lvl="1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השכר בנקודת זמן עתידי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ת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נמוך 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פי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40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800100" lvl="1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נהוג להשתמש ב-</a:t>
                </a:r>
                <a:r>
                  <a:rPr lang="he-IL" sz="24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95</m:t>
                    </m:r>
                  </m:oMath>
                </a14:m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2283330"/>
                <a:ext cx="10813741" cy="3797578"/>
              </a:xfrm>
              <a:prstGeom prst="rect">
                <a:avLst/>
              </a:prstGeom>
              <a:blipFill>
                <a:blip r:embed="rId3"/>
                <a:stretch>
                  <a:fillRect t="-1124" r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סוגי </a:t>
            </a:r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1939" y="1368930"/>
            <a:ext cx="108137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en-US" sz="3200" b="1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Value Iteration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Narkisim" panose="020E0502050101010101" pitchFamily="34" charset="-79"/>
                <a:cs typeface="Narkisim" panose="020E0502050101010101" pitchFamily="34" charset="-79"/>
              </a:rPr>
              <a:t>Policy Iteration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Narkisim" panose="020E0502050101010101" pitchFamily="34" charset="-79"/>
                <a:cs typeface="Narkisim" panose="020E0502050101010101" pitchFamily="34" charset="-79"/>
              </a:rPr>
              <a:t>Linear </a:t>
            </a:r>
            <a:r>
              <a:rPr lang="en-US" sz="3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Programming</a:t>
            </a:r>
            <a:endParaRPr lang="he-IL" sz="36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טכניקות לחישוב </a:t>
            </a:r>
            <a:r>
              <a:rPr lang="he-IL" dirty="0" smtClean="0"/>
              <a:t>מדיניות </a:t>
            </a:r>
            <a:r>
              <a:rPr lang="en-US" dirty="0" smtClean="0"/>
              <a:t>(Policy)</a:t>
            </a:r>
            <a:r>
              <a:rPr lang="he-IL" dirty="0" smtClean="0"/>
              <a:t> אופטימלית</a:t>
            </a:r>
            <a:endParaRPr lang="he-IL" dirty="0"/>
          </a:p>
        </p:txBody>
      </p:sp>
      <p:pic>
        <p:nvPicPr>
          <p:cNvPr id="5122" name="Picture 2" descr="http://thumbs.dreamstime.com/z/cartoon-architect-construction-manager-building-plan-vector-illustration-monochrome-character-showing-explaining-plans-392010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5"/>
          <a:stretch/>
        </p:blipFill>
        <p:spPr bwMode="auto">
          <a:xfrm>
            <a:off x="1097280" y="3944168"/>
            <a:ext cx="2021559" cy="20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1521" y="2283330"/>
                <a:ext cx="10813741" cy="4206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endParaRPr lang="en-US" sz="2400" u="sng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בכל איטרציה: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עדכן את תועלת מצב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I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באמצעות התועלות הקודמות של מצבים שכנים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J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הפעולות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𝐴</m:t>
                            </m:r>
                          </m:e>
                        </m:mr>
                      </m:m>
                      <m:r>
                        <a:rPr lang="en-US" sz="28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- ההסתברות שיקרה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J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שאני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ב-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I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ומבצע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</a:p>
              <a:p>
                <a:pPr algn="r" rtl="1"/>
                <a:endParaRPr lang="en-US" sz="2400" u="sng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2283330"/>
                <a:ext cx="10813741" cy="4206793"/>
              </a:xfrm>
              <a:prstGeom prst="rect">
                <a:avLst/>
              </a:prstGeom>
              <a:blipFill>
                <a:blip r:embed="rId3"/>
                <a:stretch>
                  <a:fillRect r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</a:t>
            </a:r>
            <a:r>
              <a:rPr lang="en-US" dirty="0" smtClean="0"/>
              <a:t>Iteration</a:t>
            </a:r>
            <a:r>
              <a:rPr lang="he-IL" dirty="0"/>
              <a:t> </a:t>
            </a:r>
            <a:r>
              <a:rPr lang="he-IL" dirty="0" smtClean="0"/>
              <a:t>- רעיון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 rot="20658834">
            <a:off x="39430" y="2015270"/>
            <a:ext cx="4585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Value Iteration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6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6959" y="1868660"/>
                <a:ext cx="11715262" cy="4312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אתחל: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(במידה ולא הוגדר אחרת)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עוד 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𝑆</m:t>
                          </m:r>
                        </m:e>
                      </m:mr>
                    </m:m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𝜀</m:t>
                    </m:r>
                  </m:oMath>
                </a14:m>
                <a:endParaRPr lang="en-US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257300" lvl="2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כל מצב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I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בצע: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</m:t>
                        </m:r>
                      </m:e>
                    </m:nary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מצב </a:t>
                </a:r>
                <a: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I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בצע</a:t>
                </a:r>
                <a:r>
                  <a:rPr lang="he-IL" sz="24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𝑃𝑜𝑙𝑖𝑐𝑦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</m:e>
                    </m:d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m:rPr>
                        <m:nor/>
                      </m:rPr>
                      <a:rPr lang="en-US" sz="2400"/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e-IL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𝑎𝑟𝑔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𝑚𝑎𝑥</m:t>
                          </m:r>
                        </m:e>
                      </m:mr>
                      <m:m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</m:e>
                      </m:mr>
                    </m:m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𝐽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𝐽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9" y="1868660"/>
                <a:ext cx="11715262" cy="4312784"/>
              </a:xfrm>
              <a:prstGeom prst="rect">
                <a:avLst/>
              </a:prstGeom>
              <a:blipFill>
                <a:blip r:embed="rId3"/>
                <a:stretch>
                  <a:fillRect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Value Iteration</a:t>
            </a:r>
            <a:r>
              <a:rPr lang="he-IL" dirty="0"/>
              <a:t> - </a:t>
            </a:r>
            <a:r>
              <a:rPr lang="he-IL" dirty="0" smtClean="0"/>
              <a:t>אלגוריתם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658834">
            <a:off x="39430" y="2015270"/>
            <a:ext cx="4585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Value Iteration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10749</TotalTime>
  <Words>1509</Words>
  <Application>Microsoft Office PowerPoint</Application>
  <PresentationFormat>Widescreen</PresentationFormat>
  <Paragraphs>707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   Practice session 9   MDP </vt:lpstr>
      <vt:lpstr>MDP (Markov Decision Processes)</vt:lpstr>
      <vt:lpstr>קבלת החלטות  - עקרונות</vt:lpstr>
      <vt:lpstr>MDP (Markov Decision Processes)</vt:lpstr>
      <vt:lpstr>סוגי MDP</vt:lpstr>
      <vt:lpstr>טכניקות לחישוב מדיניות (Policy) אופטימלית</vt:lpstr>
      <vt:lpstr>Value Iteration - רעיון</vt:lpstr>
      <vt:lpstr>Value Iteration - אלגוריתם</vt:lpstr>
      <vt:lpstr>Value Iteration</vt:lpstr>
      <vt:lpstr>Value Iteration</vt:lpstr>
      <vt:lpstr>Value Iteration</vt:lpstr>
      <vt:lpstr> Value Iteration – עם Discount</vt:lpstr>
      <vt:lpstr>Value Iteration</vt:lpstr>
      <vt:lpstr>Value Iteration</vt:lpstr>
      <vt:lpstr>Value Iteration</vt:lpstr>
      <vt:lpstr>Value Iteration</vt:lpstr>
      <vt:lpstr>Value Iteration</vt:lpstr>
      <vt:lpstr>Value Iteration</vt:lpstr>
      <vt:lpstr>Value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1226</cp:revision>
  <dcterms:created xsi:type="dcterms:W3CDTF">2015-10-15T14:05:25Z</dcterms:created>
  <dcterms:modified xsi:type="dcterms:W3CDTF">2018-12-23T12:55:13Z</dcterms:modified>
</cp:coreProperties>
</file>