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tags/tag5.xml" ContentType="application/vnd.openxmlformats-officedocument.presentationml.tag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26" r:id="rId2"/>
  </p:sldMasterIdLst>
  <p:notesMasterIdLst>
    <p:notesMasterId r:id="rId72"/>
  </p:notesMasterIdLst>
  <p:handoutMasterIdLst>
    <p:handoutMasterId r:id="rId73"/>
  </p:handoutMasterIdLst>
  <p:sldIdLst>
    <p:sldId id="500" r:id="rId3"/>
    <p:sldId id="379" r:id="rId4"/>
    <p:sldId id="695" r:id="rId5"/>
    <p:sldId id="450" r:id="rId6"/>
    <p:sldId id="381" r:id="rId7"/>
    <p:sldId id="382" r:id="rId8"/>
    <p:sldId id="509" r:id="rId9"/>
    <p:sldId id="696" r:id="rId10"/>
    <p:sldId id="291" r:id="rId11"/>
    <p:sldId id="327" r:id="rId12"/>
    <p:sldId id="413" r:id="rId13"/>
    <p:sldId id="697" r:id="rId14"/>
    <p:sldId id="326" r:id="rId15"/>
    <p:sldId id="625" r:id="rId16"/>
    <p:sldId id="260" r:id="rId17"/>
    <p:sldId id="261" r:id="rId18"/>
    <p:sldId id="627" r:id="rId19"/>
    <p:sldId id="725" r:id="rId20"/>
    <p:sldId id="262" r:id="rId21"/>
    <p:sldId id="277" r:id="rId22"/>
    <p:sldId id="505" r:id="rId23"/>
    <p:sldId id="626" r:id="rId24"/>
    <p:sldId id="329" r:id="rId25"/>
    <p:sldId id="628" r:id="rId26"/>
    <p:sldId id="629" r:id="rId27"/>
    <p:sldId id="263" r:id="rId28"/>
    <p:sldId id="718" r:id="rId29"/>
    <p:sldId id="719" r:id="rId30"/>
    <p:sldId id="720" r:id="rId31"/>
    <p:sldId id="331" r:id="rId32"/>
    <p:sldId id="265" r:id="rId33"/>
    <p:sldId id="266" r:id="rId34"/>
    <p:sldId id="330" r:id="rId35"/>
    <p:sldId id="632" r:id="rId36"/>
    <p:sldId id="633" r:id="rId37"/>
    <p:sldId id="721" r:id="rId38"/>
    <p:sldId id="729" r:id="rId39"/>
    <p:sldId id="699" r:id="rId40"/>
    <p:sldId id="267" r:id="rId41"/>
    <p:sldId id="269" r:id="rId42"/>
    <p:sldId id="332" r:id="rId43"/>
    <p:sldId id="333" r:id="rId44"/>
    <p:sldId id="268" r:id="rId45"/>
    <p:sldId id="270" r:id="rId46"/>
    <p:sldId id="634" r:id="rId47"/>
    <p:sldId id="700" r:id="rId48"/>
    <p:sldId id="643" r:id="rId49"/>
    <p:sldId id="334" r:id="rId50"/>
    <p:sldId id="273" r:id="rId51"/>
    <p:sldId id="644" r:id="rId52"/>
    <p:sldId id="701" r:id="rId53"/>
    <p:sldId id="571" r:id="rId54"/>
    <p:sldId id="572" r:id="rId55"/>
    <p:sldId id="573" r:id="rId56"/>
    <p:sldId id="574" r:id="rId57"/>
    <p:sldId id="575" r:id="rId58"/>
    <p:sldId id="576" r:id="rId59"/>
    <p:sldId id="577" r:id="rId60"/>
    <p:sldId id="649" r:id="rId61"/>
    <p:sldId id="580" r:id="rId62"/>
    <p:sldId id="581" r:id="rId63"/>
    <p:sldId id="274" r:id="rId64"/>
    <p:sldId id="722" r:id="rId65"/>
    <p:sldId id="727" r:id="rId66"/>
    <p:sldId id="723" r:id="rId67"/>
    <p:sldId id="724" r:id="rId68"/>
    <p:sldId id="730" r:id="rId69"/>
    <p:sldId id="728" r:id="rId70"/>
    <p:sldId id="717" r:id="rId7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FF6600"/>
    <a:srgbClr val="CC0000"/>
    <a:srgbClr val="FF0000"/>
    <a:srgbClr val="FFFF00"/>
    <a:srgbClr val="DDDDDD"/>
    <a:srgbClr val="FFCCFF"/>
    <a:srgbClr val="FF99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7" autoAdjust="0"/>
    <p:restoredTop sz="83614" autoAdjust="0"/>
  </p:normalViewPr>
  <p:slideViewPr>
    <p:cSldViewPr snapToGrid="0">
      <p:cViewPr varScale="1">
        <p:scale>
          <a:sx n="90" d="100"/>
          <a:sy n="90" d="100"/>
        </p:scale>
        <p:origin x="14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rtl="0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rtl="0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rtl="0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fld id="{9D2BB2C8-74D6-4D86-9304-35D61FC13C9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6620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rtl="0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rtl="0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rtl="0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fld id="{409EE334-3580-4893-8786-93A524D167E3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6386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dirty="0"/>
          </a:p>
        </p:txBody>
      </p:sp>
      <p:sp>
        <p:nvSpPr>
          <p:cNvPr id="1730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10532-CB30-4ACA-BACE-31577B8330A2}" type="slidenum">
              <a:rPr lang="en-US" altLang="he-IL" smtClean="0"/>
              <a:pPr/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10605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dirty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E39B-A862-4F95-9025-E1584821511A}" type="slidenum">
              <a:rPr lang="en-US" altLang="he-IL" smtClean="0"/>
              <a:pPr/>
              <a:t>11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36204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90305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A4FB6-DA54-4634-B4E3-2EDBA9DAA587}" type="slidenum">
              <a:rPr lang="en-US" altLang="he-IL" smtClean="0"/>
              <a:pPr/>
              <a:t>13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36311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14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99732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E2A1B-5E69-411F-A7AD-63E34B0E3DB2}" type="slidenum">
              <a:rPr lang="en-US" altLang="he-IL" smtClean="0"/>
              <a:pPr/>
              <a:t>15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2403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A5771-A68A-417C-ADB8-94B21B9C2CAE}" type="slidenum">
              <a:rPr lang="en-US" altLang="he-IL" smtClean="0"/>
              <a:pPr/>
              <a:t>16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62644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A5771-A68A-417C-ADB8-94B21B9C2CAE}" type="slidenum">
              <a:rPr lang="en-US" altLang="he-IL" smtClean="0"/>
              <a:pPr/>
              <a:t>17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2261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A5771-A68A-417C-ADB8-94B21B9C2CAE}" type="slidenum">
              <a:rPr lang="en-US" altLang="he-IL" smtClean="0"/>
              <a:pPr/>
              <a:t>18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3341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A7DBA-960D-4609-9422-5E9F18F6107C}" type="slidenum">
              <a:rPr lang="en-US" altLang="he-IL" smtClean="0"/>
              <a:pPr/>
              <a:t>19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93145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he-IL" dirty="0"/>
              <a:t>Telephony</a:t>
            </a:r>
            <a:r>
              <a:rPr lang="en-US" altLang="he-IL" baseline="0" dirty="0"/>
              <a:t> &amp; streaming use UDP because they can tolerate some loss, and they like shorter connection setup, less o/h (as in TCP) and a minimal b/w. </a:t>
            </a:r>
          </a:p>
          <a:p>
            <a:r>
              <a:rPr lang="en-US" altLang="he-IL" baseline="0" dirty="0"/>
              <a:t>However, many firewalls block (most) UDP </a:t>
            </a:r>
            <a:r>
              <a:rPr lang="en-US" altLang="he-IL" baseline="0" dirty="0" err="1"/>
              <a:t>pkts</a:t>
            </a:r>
            <a:r>
              <a:rPr lang="en-US" altLang="he-IL" baseline="0" dirty="0"/>
              <a:t>, and therefore these apps oven opens also a </a:t>
            </a:r>
            <a:r>
              <a:rPr lang="en-US" altLang="he-IL" baseline="0" dirty="0" err="1"/>
              <a:t>bkp</a:t>
            </a:r>
            <a:r>
              <a:rPr lang="en-US" altLang="he-IL" baseline="0" dirty="0"/>
              <a:t> TCP connection.</a:t>
            </a:r>
            <a:endParaRPr lang="he-IL" altLang="he-IL" dirty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90A10-9357-4CE4-9406-03870C86EFE1}" type="slidenum">
              <a:rPr lang="en-US" altLang="he-IL" smtClean="0"/>
              <a:pPr/>
              <a:t>20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5180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25A2-2230-4EDF-849E-35DF0A862ACC}" type="slidenum">
              <a:rPr lang="en-US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1256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US" dirty="0">
                <a:ea typeface="ＭＳ Ｐゴシック" charset="0"/>
              </a:rPr>
              <a:t>SSL / TLS: Both sides authenticate each other, and then a session key to encrypt the data. For starting the connection this</a:t>
            </a:r>
            <a:r>
              <a:rPr lang="en-US" baseline="0" dirty="0">
                <a:ea typeface="ＭＳ Ｐゴシック" charset="0"/>
              </a:rPr>
              <a:t> way (from client side): </a:t>
            </a:r>
            <a:r>
              <a:rPr lang="en-US" baseline="0" dirty="0" err="1">
                <a:ea typeface="ＭＳ Ｐゴシック" charset="0"/>
              </a:rPr>
              <a:t>StartTls</a:t>
            </a:r>
            <a:r>
              <a:rPr lang="en-US" baseline="0" dirty="0">
                <a:ea typeface="ＭＳ Ｐゴシック" charset="0"/>
              </a:rPr>
              <a:t>.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9EE334-3580-4893-8786-93A524D167E3}" type="slidenum">
              <a:rPr lang="en-US" altLang="he-IL" smtClean="0"/>
              <a:pPr>
                <a:defRPr/>
              </a:pPr>
              <a:t>21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00576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22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66412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E2B27-5558-4347-81DB-BA816495102A}" type="slidenum">
              <a:rPr lang="en-US" altLang="he-IL" smtClean="0"/>
              <a:pPr/>
              <a:t>23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29524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E2B27-5558-4347-81DB-BA816495102A}" type="slidenum">
              <a:rPr lang="en-US" altLang="he-IL" smtClean="0"/>
              <a:pPr/>
              <a:t>24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94574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E2B27-5558-4347-81DB-BA816495102A}" type="slidenum">
              <a:rPr lang="en-US" altLang="he-IL" smtClean="0"/>
              <a:pPr/>
              <a:t>25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46773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C677D-69CF-42CA-977F-81469090B9E7}" type="slidenum">
              <a:rPr lang="en-US" altLang="he-IL" smtClean="0"/>
              <a:pPr/>
              <a:t>26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74911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27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81411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510C92-D386-4473-86EF-A6E714DABD6C}" type="slidenum">
              <a:rPr lang="en-US" altLang="he-IL" smtClean="0"/>
              <a:pPr/>
              <a:t>28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1886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29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20338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BC522E-D888-495B-BB4D-795262B00A3C}" type="slidenum">
              <a:rPr lang="en-US" altLang="he-IL" smtClean="0"/>
              <a:pPr/>
              <a:t>30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6755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97144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altLang="he-IL" sz="1200" dirty="0">
                <a:ea typeface="MS PGothic" pitchFamily="34" charset="-128"/>
              </a:rPr>
              <a:t>(contains text, </a:t>
            </a:r>
          </a:p>
          <a:p>
            <a:pPr algn="l"/>
            <a:r>
              <a:rPr lang="en-US" altLang="he-IL" sz="1200" dirty="0">
                <a:ea typeface="MS PGothic" pitchFamily="34" charset="-128"/>
              </a:rPr>
              <a:t>references to 10 </a:t>
            </a:r>
          </a:p>
          <a:p>
            <a:pPr algn="l"/>
            <a:r>
              <a:rPr lang="en-US" altLang="he-IL" sz="1200" dirty="0">
                <a:ea typeface="MS PGothic" pitchFamily="34" charset="-128"/>
              </a:rPr>
              <a:t>jpeg images)</a:t>
            </a:r>
            <a:endParaRPr lang="en-US" altLang="he-IL" sz="1600" dirty="0">
              <a:latin typeface="Times New Roman" pitchFamily="18" charset="0"/>
              <a:ea typeface="MS PGothic" pitchFamily="34" charset="-128"/>
            </a:endParaRPr>
          </a:p>
          <a:p>
            <a:pPr algn="l"/>
            <a:endParaRPr lang="he-IL" altLang="he-IL" dirty="0"/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0BB83-3095-4540-AFC2-E35B897F8B70}" type="slidenum">
              <a:rPr lang="en-US" altLang="he-IL" smtClean="0"/>
              <a:pPr/>
              <a:t>31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104895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638A4-4ACD-45B9-9A89-BCB3C809F65F}" type="slidenum">
              <a:rPr lang="en-US" altLang="he-IL" smtClean="0"/>
              <a:pPr/>
              <a:t>32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4456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F2826-BB96-44DE-BCB3-044938DB6E1C}" type="slidenum">
              <a:rPr lang="en-US" altLang="he-IL" smtClean="0"/>
              <a:pPr/>
              <a:t>33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46981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B4 next slide</a:t>
            </a:r>
            <a:r>
              <a:rPr lang="en-US" sz="1200" dirty="0"/>
              <a:t>, ask: How to further improve HTTP’s perf’? </a:t>
            </a:r>
          </a:p>
          <a:p>
            <a:endParaRPr lang="en-US" altLang="he-IL" b="1" dirty="0"/>
          </a:p>
          <a:p>
            <a:r>
              <a:rPr lang="en-US" altLang="he-IL" b="1" dirty="0"/>
              <a:t>Persistent HTTP:</a:t>
            </a:r>
          </a:p>
          <a:p>
            <a:r>
              <a:rPr lang="en-US" altLang="he-IL" dirty="0"/>
              <a:t>server leaves connection open after sending response</a:t>
            </a:r>
          </a:p>
          <a:p>
            <a:r>
              <a:rPr lang="en-US" altLang="he-IL" dirty="0"/>
              <a:t>subsequent HTTP messages between same client/server sent over open connection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EE334-3580-4893-8786-93A524D167E3}" type="slidenum">
              <a:rPr lang="en-US" altLang="he-IL" smtClean="0"/>
              <a:pPr>
                <a:defRPr/>
              </a:pPr>
              <a:t>35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056881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rgbClr val="FF6600"/>
                </a:solidFill>
              </a:rPr>
              <a:t>In-class demonstration</a:t>
            </a:r>
            <a:r>
              <a:rPr lang="en-US" dirty="0"/>
              <a:t> </a:t>
            </a:r>
            <a:r>
              <a:rPr lang="en-US" b="1" dirty="0"/>
              <a:t>– </a:t>
            </a:r>
            <a:r>
              <a:rPr lang="en-US" b="0" dirty="0"/>
              <a:t>student “in-the-fly” come to a server.</a:t>
            </a:r>
          </a:p>
          <a:p>
            <a:pPr lvl="1"/>
            <a:r>
              <a:rPr lang="en-US" b="0" dirty="0"/>
              <a:t>Server is slow – generating a queue. Requires HW. Front-of-Q blocking for another, smaller, client.</a:t>
            </a:r>
          </a:p>
          <a:p>
            <a:pPr lvl="1"/>
            <a:r>
              <a:rPr lang="en-US" b="0" dirty="0"/>
              <a:t>R, middleboxes, proxies on the way – creates </a:t>
            </a:r>
            <a:r>
              <a:rPr lang="en-US" b="0" dirty="0" err="1"/>
              <a:t>ooo</a:t>
            </a:r>
            <a:r>
              <a:rPr lang="en-US" b="0" dirty="0"/>
              <a:t>.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“Broken server”: a server which (un) intentionally ignores pipeline</a:t>
            </a:r>
            <a:r>
              <a:rPr lang="en-US" baseline="0" dirty="0"/>
              <a:t> (by meaning / error). See: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b="1" dirty="0"/>
              <a:t>https://www.chromium.org/developers/design-documents/network-stack/http-pipelining</a:t>
            </a:r>
          </a:p>
          <a:p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9EE334-3580-4893-8786-93A524D167E3}" type="slidenum">
              <a:rPr lang="en-US" altLang="he-IL" smtClean="0"/>
              <a:pPr>
                <a:defRPr/>
              </a:pPr>
              <a:t>36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60095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9EE334-3580-4893-8786-93A524D167E3}" type="slidenum">
              <a:rPr lang="en-US" altLang="he-IL" smtClean="0"/>
              <a:pPr>
                <a:defRPr/>
              </a:pPr>
              <a:t>37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41069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38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11740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dirty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99489-92A8-4812-B037-DB834E792286}" type="slidenum">
              <a:rPr lang="en-US" altLang="he-IL" smtClean="0"/>
              <a:pPr/>
              <a:t>39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75674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E8A488-A8AD-4CF7-A5EB-E312B3987C1E}" type="slidenum">
              <a:rPr lang="en-US" altLang="he-IL" smtClean="0"/>
              <a:pPr/>
              <a:t>40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482838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FE713-5951-42FC-BD7F-265424769195}" type="slidenum">
              <a:rPr lang="en-US" altLang="he-IL" smtClean="0"/>
              <a:pPr/>
              <a:t>41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4974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dirty="0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66929-BF71-4D52-A669-4632ED3490AC}" type="slidenum">
              <a:rPr lang="en-US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593033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he-IL" dirty="0"/>
              <a:t>HEAD meta-info</a:t>
            </a:r>
            <a:r>
              <a:rPr lang="en-US" altLang="he-IL" baseline="0" dirty="0"/>
              <a:t> – </a:t>
            </a:r>
            <a:r>
              <a:rPr lang="en-US" altLang="he-IL" baseline="0" dirty="0" err="1"/>
              <a:t>eg</a:t>
            </a:r>
            <a:r>
              <a:rPr lang="en-US" altLang="he-IL" baseline="0" dirty="0"/>
              <a:t>. when was the file of interest lastly modified. </a:t>
            </a:r>
            <a:endParaRPr lang="en-US" altLang="he-IL" dirty="0"/>
          </a:p>
          <a:p>
            <a:r>
              <a:rPr lang="en-US" altLang="he-IL" dirty="0"/>
              <a:t>Put – similar to post but is used for a new URL.</a:t>
            </a:r>
          </a:p>
          <a:p>
            <a:r>
              <a:rPr lang="en-US" altLang="he-IL" dirty="0"/>
              <a:t>POST- works for existing </a:t>
            </a:r>
            <a:r>
              <a:rPr lang="en-US" altLang="he-IL" dirty="0" err="1"/>
              <a:t>url</a:t>
            </a:r>
            <a:r>
              <a:rPr lang="en-US" altLang="he-IL" dirty="0"/>
              <a:t>.</a:t>
            </a:r>
          </a:p>
          <a:p>
            <a:endParaRPr lang="en-US" altLang="he-IL" dirty="0"/>
          </a:p>
          <a:p>
            <a:r>
              <a:rPr lang="en-US" altLang="he-IL" b="1" dirty="0"/>
              <a:t>POST:</a:t>
            </a:r>
            <a:endParaRPr lang="en-US" altLang="he-IL" dirty="0"/>
          </a:p>
          <a:p>
            <a:r>
              <a:rPr lang="en-US" altLang="he-IL" dirty="0"/>
              <a:t>Used to modify and update a resource</a:t>
            </a:r>
          </a:p>
          <a:p>
            <a:r>
              <a:rPr lang="en-US" altLang="he-IL" dirty="0"/>
              <a:t>POST /questions/&lt;</a:t>
            </a:r>
            <a:r>
              <a:rPr lang="en-US" altLang="he-IL" dirty="0" err="1"/>
              <a:t>existing_question</a:t>
            </a:r>
            <a:r>
              <a:rPr lang="en-US" altLang="he-IL" dirty="0"/>
              <a:t>&gt; HTTP/1.1 Host: wahteverblahblah.com Note that the following is an error:</a:t>
            </a:r>
          </a:p>
          <a:p>
            <a:r>
              <a:rPr lang="en-US" altLang="he-IL" dirty="0"/>
              <a:t>POST /questions/&lt;</a:t>
            </a:r>
            <a:r>
              <a:rPr lang="en-US" altLang="he-IL" dirty="0" err="1"/>
              <a:t>new_question</a:t>
            </a:r>
            <a:r>
              <a:rPr lang="en-US" altLang="he-IL" dirty="0"/>
              <a:t>&gt; HTTP/1.1 Host: wahteverblahblah.com If the URL is not yet created, you should not be using POST to create it while specifying the name. This should result in a 'resource not found' error because &lt;</a:t>
            </a:r>
            <a:r>
              <a:rPr lang="en-US" altLang="he-IL" dirty="0" err="1"/>
              <a:t>new_question</a:t>
            </a:r>
            <a:r>
              <a:rPr lang="en-US" altLang="he-IL" dirty="0"/>
              <a:t>&gt; does not exist yet. You should PUT the &lt;</a:t>
            </a:r>
            <a:r>
              <a:rPr lang="en-US" altLang="he-IL" dirty="0" err="1"/>
              <a:t>new_question</a:t>
            </a:r>
            <a:r>
              <a:rPr lang="en-US" altLang="he-IL" dirty="0"/>
              <a:t>&gt; resource on the server first.</a:t>
            </a:r>
          </a:p>
          <a:p>
            <a:r>
              <a:rPr lang="en-US" altLang="he-IL" dirty="0"/>
              <a:t>You could though do something like this to create a resources using POST:</a:t>
            </a:r>
          </a:p>
          <a:p>
            <a:r>
              <a:rPr lang="en-US" altLang="he-IL" dirty="0"/>
              <a:t>POST /questions HTTP/1.1 Host: wahteverblahblah.com Note that in this case the resource name is not specified, the new objects URL path would be returned to you.</a:t>
            </a:r>
          </a:p>
          <a:p>
            <a:r>
              <a:rPr lang="en-US" altLang="he-IL" b="1" dirty="0"/>
              <a:t>PUT:</a:t>
            </a:r>
            <a:endParaRPr lang="en-US" altLang="he-IL" dirty="0"/>
          </a:p>
          <a:p>
            <a:r>
              <a:rPr lang="en-US" altLang="he-IL" dirty="0"/>
              <a:t>Used to create a resource, or overwrite it. While you specify the resources new URL.</a:t>
            </a:r>
          </a:p>
          <a:p>
            <a:r>
              <a:rPr lang="en-US" altLang="he-IL" dirty="0"/>
              <a:t>For a new resource:</a:t>
            </a:r>
          </a:p>
          <a:p>
            <a:r>
              <a:rPr lang="en-US" altLang="he-IL" dirty="0"/>
              <a:t>PUT /questions/&lt;</a:t>
            </a:r>
            <a:r>
              <a:rPr lang="en-US" altLang="he-IL" dirty="0" err="1"/>
              <a:t>new_question</a:t>
            </a:r>
            <a:r>
              <a:rPr lang="en-US" altLang="he-IL" dirty="0"/>
              <a:t>&gt; HTTP/1.1 Host: wahteverblahblah.com To overwrite an existing resource:</a:t>
            </a:r>
          </a:p>
          <a:p>
            <a:r>
              <a:rPr lang="en-US" altLang="he-IL" dirty="0"/>
              <a:t>PUT /questions/&lt;</a:t>
            </a:r>
            <a:r>
              <a:rPr lang="en-US" altLang="he-IL" dirty="0" err="1"/>
              <a:t>existing_question</a:t>
            </a:r>
            <a:r>
              <a:rPr lang="en-US" altLang="he-IL" dirty="0"/>
              <a:t>&gt; HTTP/1.1 Host: wahteverblahblah.com</a:t>
            </a:r>
            <a:endParaRPr lang="he-IL" altLang="he-IL" dirty="0"/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4FCEF0-B3A5-4A4D-A0B1-7EAD65CDFA9F}" type="slidenum">
              <a:rPr lang="en-US" altLang="he-IL" smtClean="0"/>
              <a:pPr/>
              <a:t>42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282538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he-IL" dirty="0" err="1"/>
              <a:t>ETag</a:t>
            </a:r>
            <a:r>
              <a:rPr lang="en-US" altLang="he-IL" dirty="0"/>
              <a:t>: using “last-mod.” incurs issues such as: </a:t>
            </a:r>
          </a:p>
          <a:p>
            <a:r>
              <a:rPr lang="en-US" altLang="he-IL" dirty="0"/>
              <a:t> * sync’ between server, $.</a:t>
            </a:r>
          </a:p>
          <a:p>
            <a:r>
              <a:rPr lang="en-US" altLang="he-IL" dirty="0"/>
              <a:t> * aging (</a:t>
            </a:r>
            <a:r>
              <a:rPr lang="en-US" altLang="he-IL" i="1" dirty="0"/>
              <a:t>age </a:t>
            </a:r>
            <a:r>
              <a:rPr lang="en-US" altLang="he-IL" i="0" dirty="0"/>
              <a:t>is either </a:t>
            </a:r>
            <a:r>
              <a:rPr lang="en-US" altLang="he-IL" i="1" dirty="0"/>
              <a:t>now-</a:t>
            </a:r>
            <a:r>
              <a:rPr lang="en-US" altLang="he-IL" i="1" dirty="0" err="1"/>
              <a:t>date_value</a:t>
            </a:r>
            <a:r>
              <a:rPr lang="en-US" altLang="he-IL" i="0" dirty="0"/>
              <a:t>, or </a:t>
            </a:r>
            <a:r>
              <a:rPr lang="en-US" altLang="he-IL" i="1" dirty="0" err="1"/>
              <a:t>age_value</a:t>
            </a:r>
            <a:r>
              <a:rPr lang="en-US" altLang="he-IL" i="0" dirty="0"/>
              <a:t>, calculated by $s on the path from the server.</a:t>
            </a:r>
          </a:p>
          <a:p>
            <a:r>
              <a:rPr lang="en-US" altLang="he-IL" i="0" dirty="0"/>
              <a:t> * Storing age value.</a:t>
            </a:r>
          </a:p>
          <a:p>
            <a:r>
              <a:rPr lang="en-US" altLang="he-IL" i="0" dirty="0" err="1"/>
              <a:t>ETag</a:t>
            </a:r>
            <a:r>
              <a:rPr lang="en-US" altLang="he-IL" i="0" dirty="0"/>
              <a:t> is a hash for the “version”, used as an alternative for checking whether an object is stale. See:</a:t>
            </a:r>
            <a:endParaRPr lang="en-US" altLang="he-IL" i="1" dirty="0"/>
          </a:p>
          <a:p>
            <a:r>
              <a:rPr lang="en-US" altLang="he-IL" dirty="0"/>
              <a:t>https://www.w3.org/Protocols/rfc2616/rfc2616-sec13.html</a:t>
            </a:r>
            <a:endParaRPr lang="he-IL" altLang="he-IL" dirty="0"/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C474D-86CA-4597-82A9-015BB9053A24}" type="slidenum">
              <a:rPr lang="en-US" altLang="he-IL" smtClean="0"/>
              <a:pPr/>
              <a:t>43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353439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553B1-B806-4980-BBFE-8D108073F135}" type="slidenum">
              <a:rPr lang="en-US" altLang="he-IL" smtClean="0"/>
              <a:pPr/>
              <a:t>44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86097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553B1-B806-4980-BBFE-8D108073F135}" type="slidenum">
              <a:rPr lang="en-US" altLang="he-IL" smtClean="0"/>
              <a:pPr/>
              <a:t>45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565426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46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476339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9C768-CA2C-49F2-94CE-A8B978E6C68E}" type="slidenum">
              <a:rPr lang="en-US" altLang="he-IL" smtClean="0"/>
              <a:pPr/>
              <a:t>47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836593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FA09C-CECE-4B7A-A385-E8CFCE05518D}" type="slidenum">
              <a:rPr lang="en-US" altLang="he-IL" smtClean="0"/>
              <a:pPr/>
              <a:t>48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2410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1F951C-2D82-4222-92A1-298547DD2327}" type="slidenum">
              <a:rPr lang="en-US" altLang="he-IL" smtClean="0"/>
              <a:pPr/>
              <a:t>49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7010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9C768-CA2C-49F2-94CE-A8B978E6C68E}" type="slidenum">
              <a:rPr lang="en-US" altLang="he-IL" smtClean="0"/>
              <a:pPr/>
              <a:t>50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951265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51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1895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intermittently  - 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חליפות</a:t>
            </a:r>
            <a:endParaRPr lang="he-IL" altLang="he-IL" dirty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D16E0-6E30-4630-8800-04A581AD04BE}" type="slidenum">
              <a:rPr lang="en-US" altLang="he-IL" smtClean="0"/>
              <a:pPr/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374087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 eaLnBrk="1" hangingPunct="1"/>
            <a:fld id="{D05A0E65-A971-4EB3-A16E-D6A697A3712B}" type="slidenum">
              <a:rPr lang="en-US" altLang="he-IL" smtClean="0"/>
              <a:pPr defTabSz="957263" eaLnBrk="1" hangingPunct="1"/>
              <a:t>52</a:t>
            </a:fld>
            <a:endParaRPr lang="en-US" altLang="he-IL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489866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 eaLnBrk="1" hangingPunct="1"/>
            <a:fld id="{69D8F0D2-F574-4DA9-A6D2-B01546E5357C}" type="slidenum">
              <a:rPr lang="en-US" altLang="he-IL" smtClean="0"/>
              <a:pPr defTabSz="957263" eaLnBrk="1" hangingPunct="1"/>
              <a:t>53</a:t>
            </a:fld>
            <a:endParaRPr lang="en-US" altLang="he-IL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923762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 eaLnBrk="1" hangingPunct="1"/>
            <a:fld id="{4E48FCCB-69F5-43C8-A55F-DAEA6FDBD1F5}" type="slidenum">
              <a:rPr lang="en-US" altLang="he-IL" smtClean="0"/>
              <a:pPr defTabSz="957263" eaLnBrk="1" hangingPunct="1"/>
              <a:t>54</a:t>
            </a:fld>
            <a:endParaRPr lang="en-US" altLang="he-IL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3855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 eaLnBrk="1" hangingPunct="1"/>
            <a:fld id="{64FFC803-2B94-4F39-8C6B-68F25B3F5DAF}" type="slidenum">
              <a:rPr lang="en-US" altLang="he-IL" smtClean="0"/>
              <a:pPr defTabSz="957263" eaLnBrk="1" hangingPunct="1"/>
              <a:t>56</a:t>
            </a:fld>
            <a:endParaRPr lang="en-US" altLang="he-IL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300054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 eaLnBrk="1" hangingPunct="1"/>
            <a:fld id="{A9B164D2-D4EB-4D83-AD47-D84C99E8FF16}" type="slidenum">
              <a:rPr lang="en-US" altLang="he-IL" smtClean="0"/>
              <a:pPr defTabSz="957263" eaLnBrk="1" hangingPunct="1"/>
              <a:t>57</a:t>
            </a:fld>
            <a:endParaRPr lang="en-US" altLang="he-IL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884888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Scenario:</a:t>
            </a:r>
          </a:p>
          <a:p>
            <a:r>
              <a:rPr lang="en-US" altLang="he-IL" dirty="0"/>
              <a:t>Client #1 requests http://www.foo.com/fun.jpg</a:t>
            </a:r>
          </a:p>
          <a:p>
            <a:pPr lvl="1"/>
            <a:r>
              <a:rPr lang="en-US" altLang="he-IL" dirty="0"/>
              <a:t>Client sends “GET fun.jpg” to the proxy</a:t>
            </a:r>
          </a:p>
          <a:p>
            <a:pPr lvl="1"/>
            <a:r>
              <a:rPr lang="en-US" altLang="he-IL" dirty="0"/>
              <a:t>Proxy sends “GET fun.jpg” to the server</a:t>
            </a:r>
          </a:p>
          <a:p>
            <a:pPr lvl="1"/>
            <a:r>
              <a:rPr lang="en-US" altLang="he-IL" dirty="0"/>
              <a:t>Server sends response to the proxy</a:t>
            </a:r>
          </a:p>
          <a:p>
            <a:pPr lvl="1"/>
            <a:r>
              <a:rPr lang="en-US" altLang="he-IL" dirty="0"/>
              <a:t>Proxy stores the response, and forwards to client</a:t>
            </a:r>
          </a:p>
          <a:p>
            <a:r>
              <a:rPr lang="en-US" altLang="he-IL" dirty="0"/>
              <a:t>Client #2 requests http://www.foo.com/fun.jpg</a:t>
            </a:r>
          </a:p>
          <a:p>
            <a:pPr lvl="1"/>
            <a:r>
              <a:rPr lang="en-US" altLang="he-IL" dirty="0"/>
              <a:t>Client sends “GET fun.jpg” to the proxy</a:t>
            </a:r>
          </a:p>
          <a:p>
            <a:pPr lvl="1"/>
            <a:r>
              <a:rPr lang="en-US" altLang="he-IL" dirty="0"/>
              <a:t>Proxy sends response to the client from the cache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9EE334-3580-4893-8786-93A524D167E3}" type="slidenum">
              <a:rPr lang="en-US" altLang="he-IL" smtClean="0"/>
              <a:pPr>
                <a:defRPr/>
              </a:pPr>
              <a:t>58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425321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9EE334-3580-4893-8786-93A524D167E3}" type="slidenum">
              <a:rPr lang="en-US" altLang="he-IL" smtClean="0"/>
              <a:pPr>
                <a:defRPr/>
              </a:pPr>
              <a:t>59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304417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Intercept </a:t>
            </a:r>
            <a:r>
              <a:rPr lang="en-US" i="0" dirty="0"/>
              <a:t>– actually done by DNS giving an </a:t>
            </a:r>
            <a:r>
              <a:rPr lang="en-US" i="0" dirty="0" err="1"/>
              <a:t>adr</a:t>
            </a:r>
            <a:r>
              <a:rPr lang="en-US" i="0" dirty="0"/>
              <a:t>. of </a:t>
            </a:r>
            <a:r>
              <a:rPr lang="en-US" i="0"/>
              <a:t>the proxy / CDN</a:t>
            </a:r>
            <a:r>
              <a:rPr lang="en-US" i="0" dirty="0"/>
              <a:t>, instead </a:t>
            </a:r>
            <a:r>
              <a:rPr lang="en-US" i="0"/>
              <a:t>of the server.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EE334-3580-4893-8786-93A524D167E3}" type="slidenum">
              <a:rPr lang="en-US" altLang="he-IL" smtClean="0"/>
              <a:pPr>
                <a:defRPr/>
              </a:pPr>
              <a:t>60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995713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e-IL" altLang="he-IL"/>
              <a:t>ראשון</a:t>
            </a:r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26CB1-63A8-4D3A-ABD8-749AA1DA3C61}" type="slidenum">
              <a:rPr lang="en-US" altLang="he-IL" smtClean="0"/>
              <a:pPr/>
              <a:t>62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007504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0" dirty="0" smtClean="0"/>
              <a:t>For</a:t>
            </a:r>
            <a:r>
              <a:rPr lang="en-US" i="0" baseline="0" dirty="0" smtClean="0"/>
              <a:t> answering this exercise, </a:t>
            </a:r>
            <a:r>
              <a:rPr lang="en-US" i="0" baseline="0" smtClean="0"/>
              <a:t>consider HW3 (2019), </a:t>
            </a:r>
            <a:r>
              <a:rPr lang="en-US" i="0" baseline="0" dirty="0" err="1" smtClean="0"/>
              <a:t>qstn</a:t>
            </a:r>
            <a:r>
              <a:rPr lang="en-US" i="0" baseline="0" dirty="0" smtClean="0"/>
              <a:t> 8.</a:t>
            </a:r>
            <a:endParaRPr lang="he-IL" i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9EE334-3580-4893-8786-93A524D167E3}" type="slidenum">
              <a:rPr lang="en-US" altLang="he-IL" smtClean="0"/>
              <a:pPr>
                <a:defRPr/>
              </a:pPr>
              <a:t>63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913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193BB6-B4A3-4327-A1D8-C6D5F90BF98B}" type="slidenum">
              <a:rPr lang="en-US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60513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i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9EE334-3580-4893-8786-93A524D167E3}" type="slidenum">
              <a:rPr lang="en-US" altLang="he-IL" smtClean="0"/>
              <a:pPr>
                <a:defRPr/>
              </a:pPr>
              <a:t>64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24934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9D6E7-EC43-4674-9949-A5E9F3CDCE02}" type="slidenum">
              <a:rPr lang="he-IL" smtClean="0"/>
              <a:pPr/>
              <a:t>65</a:t>
            </a:fld>
            <a:endParaRPr lang="en-US"/>
          </a:p>
        </p:txBody>
      </p:sp>
      <p:sp>
        <p:nvSpPr>
          <p:cNvPr id="32771" name="Rectangle 7"/>
          <p:cNvSpPr txBox="1">
            <a:spLocks noGrp="1" noChangeArrowheads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rtl="0"/>
            <a:fld id="{1470272F-AAB6-482C-9316-4CBE727BCB13}" type="slidenum">
              <a:rPr lang="he-IL" sz="1200"/>
              <a:pPr rtl="0"/>
              <a:t>65</a:t>
            </a:fld>
            <a:endParaRPr lang="en-US" sz="120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23900"/>
            <a:ext cx="5048250" cy="3786188"/>
          </a:xfrm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749800"/>
            <a:ext cx="5003800" cy="4430713"/>
          </a:xfrm>
          <a:noFill/>
          <a:ln/>
        </p:spPr>
        <p:txBody>
          <a:bodyPr lIns="91432" tIns="45716" rIns="91432" bIns="45716"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19348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F5D2C-7EC3-4FBC-AA22-675A86E7B7D6}" type="slidenum">
              <a:rPr lang="he-IL" smtClean="0"/>
              <a:pPr/>
              <a:t>66</a:t>
            </a:fld>
            <a:endParaRPr lang="en-US"/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rtl="0"/>
            <a:fld id="{34C0F137-D4EB-439D-AD6D-7706633A9DF3}" type="slidenum">
              <a:rPr lang="he-IL" sz="1200"/>
              <a:pPr rtl="0"/>
              <a:t>66</a:t>
            </a:fld>
            <a:endParaRPr lang="en-US" sz="120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23900"/>
            <a:ext cx="5048250" cy="3786188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749800"/>
            <a:ext cx="5003800" cy="4430713"/>
          </a:xfrm>
          <a:noFill/>
          <a:ln/>
        </p:spPr>
        <p:txBody>
          <a:bodyPr lIns="91432" tIns="45716" rIns="91432" bIns="45716"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7195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Another example </a:t>
            </a:r>
            <a:r>
              <a:rPr lang="en-AU" baseline="0" dirty="0"/>
              <a:t>is a common DPI practice, in which each arriving packet is scanned using a Bloom filter. If the packet is not suspected, everything is just great. However, Bloom filter has false positives, meaning that a good packet may be wrongly marked as being malicious. </a:t>
            </a:r>
          </a:p>
          <a:p>
            <a:r>
              <a:rPr lang="en-AU" baseline="0" dirty="0"/>
              <a:t>In this case, the suspicious packet has to go through a </a:t>
            </a:r>
            <a:r>
              <a:rPr lang="en-AU" baseline="0"/>
              <a:t>thorough analysis.</a:t>
            </a:r>
            <a:endParaRPr lang="en-AU" baseline="0" dirty="0"/>
          </a:p>
          <a:p>
            <a:r>
              <a:rPr lang="en-AU" baseline="0" dirty="0"/>
              <a:t>The practical result of this common scenario is that the processing time of at least some of the packets is not known immediately upon arrival.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23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0" dirty="0"/>
              <a:t>Insertion policy: </a:t>
            </a:r>
          </a:p>
          <a:p>
            <a:r>
              <a:rPr lang="en-US" i="0" dirty="0"/>
              <a:t>  - push (by a central </a:t>
            </a:r>
            <a:r>
              <a:rPr lang="en-US" i="0" dirty="0" err="1"/>
              <a:t>ctrlr</a:t>
            </a:r>
            <a:r>
              <a:rPr lang="en-US" i="0" dirty="0"/>
              <a:t>) / pull. </a:t>
            </a:r>
          </a:p>
          <a:p>
            <a:r>
              <a:rPr lang="en-US" i="0" dirty="0"/>
              <a:t>  - Upon first request / only after multiple requests</a:t>
            </a:r>
          </a:p>
          <a:p>
            <a:endParaRPr lang="en-US" i="0" dirty="0"/>
          </a:p>
          <a:p>
            <a:endParaRPr lang="en-US" i="0" dirty="0"/>
          </a:p>
          <a:p>
            <a:endParaRPr lang="en-US" i="0" dirty="0"/>
          </a:p>
          <a:p>
            <a:endParaRPr lang="en-US" i="0" dirty="0"/>
          </a:p>
          <a:p>
            <a:r>
              <a:rPr lang="en-US" i="0" dirty="0"/>
              <a:t>Eviction policy:</a:t>
            </a:r>
          </a:p>
          <a:p>
            <a:r>
              <a:rPr lang="en-US" i="0" dirty="0"/>
              <a:t>  - LRU, LFU</a:t>
            </a:r>
            <a:endParaRPr lang="he-IL" i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9EE334-3580-4893-8786-93A524D167E3}" type="slidenum">
              <a:rPr lang="en-US" altLang="he-IL" smtClean="0"/>
              <a:pPr>
                <a:defRPr/>
              </a:pPr>
              <a:t>68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741500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9EE334-3580-4893-8786-93A524D167E3}" type="slidenum">
              <a:rPr lang="en-US" altLang="he-IL" smtClean="0"/>
              <a:pPr>
                <a:defRPr/>
              </a:pPr>
              <a:t>69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458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371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190BB4-2C9C-4DC2-9CFE-A9376CCFF2E9}" type="slidenum">
              <a:rPr lang="en-US" altLang="he-IL" smtClean="0"/>
              <a:pPr/>
              <a:t>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865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FF2C3-EB43-49D5-BAB2-E3768099ED28}" type="slidenum">
              <a:rPr lang="en-US" altLang="he-IL" smtClean="0"/>
              <a:pPr/>
              <a:t>10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131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BC4EF-65E3-4020-8177-1A2BA1CB4D34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DE06C99C-07F8-4802-A045-BEDE91E1FE53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6BB50-642E-4D09-8530-4DFBE3DD9F95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75DE0103-D78D-486C-8EAA-1F41772E5B6B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339EB-48DB-4E3E-B014-7EB76D344C08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1210F073-E177-481B-991F-6A3EFBAC474B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148D4-CBAA-436B-9988-BF157C263632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08FD3B10-CBEE-4C17-8217-D0680B1D2611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F4265-521B-47BB-879A-00E21B8B5DDE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A27F3CF6-8DEF-4429-B249-4CC906322D66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6A2EB-957E-4285-A40B-C5BD6613830C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49B72373-CF6A-48D8-A70F-950A5FEFB231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BCE66-BA38-4056-A8E8-596CC99C5CB1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AA37B8B8-058C-4E91-9D1D-6BAC6B17C39F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1E60C338-DDA4-41F6-B7AD-1CB7513DA761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729FD469-98AF-42B8-AE3D-40D68D7DB9F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FAB6B5DC-E98C-4EC9-B096-3CE7C04CB9DE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24E4E8F5-0D26-4100-9847-89CE1D5E6807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9B2CF965-75FE-4BCA-B749-28ACFFC491C0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9D6150BC-D9EC-4549-A526-C07E30DEB46B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3722CA58-E88F-41AE-996F-7F1915935D73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DD369CB2-2CC6-4230-803F-131DFDE912CC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2FB2D-A965-491B-B985-A2995D651727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F5231A2F-DB90-46A9-8838-B6FE4F45714C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5F5FFD1A-F929-48D7-8F0B-CA0D3E057482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BD8E2152-0125-45D1-9C5D-8C65DFD1E35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F40BA906-7660-49FE-9ED4-C79B4FD7DB22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E80CD33C-0978-4100-A7E3-326232D29639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38C368F2-50B6-4FBF-A136-428B59BEB4FB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8699EBD2-81A6-4222-841B-F12A0B31C860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0B29D30D-6CFD-4C6E-B46F-9BC831A0505A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1-</a:t>
            </a:r>
            <a:fld id="{677E6EC2-E525-49BA-BA74-AB92148D0EF9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946525C7-8F03-4C21-8039-8BB958C8CF02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4EAE3AE2-DDA5-4301-AA84-A4DBD324036C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695D2980-DC3C-4CA6-AE21-5085C06A0B39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1-</a:t>
            </a:r>
            <a:fld id="{8FC44F80-7904-472A-813C-80913FAC9E2E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618A97CD-255E-4A7F-9C8E-6B42958AC923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1-</a:t>
            </a:r>
            <a:fld id="{33B37E55-A57D-4A93-8F54-219EA9740C31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99DD0B65-3E65-48FD-BFD7-F50B76FBB21C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1</a:t>
            </a:r>
            <a:fld id="{5F1CD9B3-619C-4D38-AD28-81A0A2F9497C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D458C-5672-445A-A16D-4FC17A11456C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C404F09B-ABF9-414E-AB7F-96D7879B09FF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5B40E-22DC-4F94-A253-12D197BC8F19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1A9DF596-395C-4AAA-9969-CD9447182245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165D5-188A-411C-A731-C1D861593B38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6FEA9141-FBFE-4780-9156-79AF655C463D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8BE67-3785-4971-A810-024606C317B4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2D8FAE9B-7546-4520-9B35-7DC2632D8DD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87494-066A-4C54-9043-5F705EB7E446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CDA0263F-B4BF-4878-9016-D844E02F322D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E31F4-21E7-4ABF-9ECE-4B0E6EE651AD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8A6BC5EB-6C61-434F-96AF-6F7A47F90F7E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2A956-A7FD-42CC-AD56-933BD9373C2C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EC3AAD7B-8C75-4B4B-BF60-6C0E31D1C87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A433730-610F-4551-A081-5361D6DB908E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altLang="he-IL"/>
              <a:t>2-</a:t>
            </a:r>
            <a:fld id="{A52D752B-1790-49C9-AE00-28CC72445B6B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0" r:id="rId1"/>
    <p:sldLayoutId id="2147485261" r:id="rId2"/>
    <p:sldLayoutId id="2147485262" r:id="rId3"/>
    <p:sldLayoutId id="2147485263" r:id="rId4"/>
    <p:sldLayoutId id="2147485264" r:id="rId5"/>
    <p:sldLayoutId id="2147485265" r:id="rId6"/>
    <p:sldLayoutId id="2147485266" r:id="rId7"/>
    <p:sldLayoutId id="2147485267" r:id="rId8"/>
    <p:sldLayoutId id="2147485268" r:id="rId9"/>
    <p:sldLayoutId id="2147485269" r:id="rId10"/>
    <p:sldLayoutId id="2147485270" r:id="rId11"/>
    <p:sldLayoutId id="2147485271" r:id="rId12"/>
    <p:sldLayoutId id="2147485272" r:id="rId13"/>
    <p:sldLayoutId id="2147485273" r:id="rId14"/>
    <p:sldLayoutId id="2147485274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Gill Sans MT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Gill Sans MT" pitchFamily="34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868F696-F2BD-473E-83C4-B239FB0EE331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altLang="he-IL"/>
              <a:t>2-</a:t>
            </a:r>
            <a:fld id="{7A8D5F8F-6305-42F4-821A-DB940ABB6FDB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0" r:id="rId1"/>
    <p:sldLayoutId id="2147485291" r:id="rId2"/>
    <p:sldLayoutId id="2147485292" r:id="rId3"/>
    <p:sldLayoutId id="2147485293" r:id="rId4"/>
    <p:sldLayoutId id="2147485294" r:id="rId5"/>
    <p:sldLayoutId id="2147485295" r:id="rId6"/>
    <p:sldLayoutId id="2147485296" r:id="rId7"/>
    <p:sldLayoutId id="2147485297" r:id="rId8"/>
    <p:sldLayoutId id="2147485298" r:id="rId9"/>
    <p:sldLayoutId id="2147485299" r:id="rId10"/>
    <p:sldLayoutId id="2147485300" r:id="rId11"/>
    <p:sldLayoutId id="214748530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wikipedia.org/wiki/Real-time_Transport_Protocol" TargetMode="External"/><Relationship Id="rId4" Type="http://schemas.openxmlformats.org/officeDocument/2006/relationships/hyperlink" Target="https://en.wikipedia.org/wiki/Session_Initiation_Protoco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hyperlink" Target="https://en.wikipedia.org/wiki/File:Edwin_Booth_Hamlet_1870.jp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ofanan.com/MitveHaGaz.index" TargetMode="External"/><Relationship Id="rId4" Type="http://schemas.openxmlformats.org/officeDocument/2006/relationships/hyperlink" Target="http://www.ofanan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mium.org/developers/design-documents/network-stack/http-pipelining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ormationweek.com/strategic-cio/digital-business/its-famous-last-words-if-it-aint-broke-dont-fix-it/d/d-id/1113337" TargetMode="External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E9OKAAOLf8" TargetMode="External"/><Relationship Id="rId4" Type="http://schemas.openxmlformats.org/officeDocument/2006/relationships/image" Target="../media/image3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1552749/difference-between-cr-lf-lf-and-cr-line-break-type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eg"/><Relationship Id="rId4" Type="http://schemas.openxmlformats.org/officeDocument/2006/relationships/hyperlink" Target="https://en.wikipedia.org/wiki/File:Cisforcookie.jpg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jpeg"/><Relationship Id="rId4" Type="http://schemas.openxmlformats.org/officeDocument/2006/relationships/hyperlink" Target="https://en.wikipedia.org/wiki/File:Flaskmatning.jpe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image" Target="../media/image36.gif"/><Relationship Id="rId4" Type="http://schemas.openxmlformats.org/officeDocument/2006/relationships/image" Target="../media/image3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5.wmf"/><Relationship Id="rId7" Type="http://schemas.openxmlformats.org/officeDocument/2006/relationships/image" Target="../media/image42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week.com/socialtimes/altoona-iowa-data-center-live/439411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image" Target="../media/image46.jpeg"/><Relationship Id="rId4" Type="http://schemas.openxmlformats.org/officeDocument/2006/relationships/image" Target="../media/image45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hyperlink" Target="http://web.mit.edu/" TargetMode="External"/><Relationship Id="rId4" Type="http://schemas.openxmlformats.org/officeDocument/2006/relationships/image" Target="../media/image4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3.xml"/><Relationship Id="rId7" Type="http://schemas.openxmlformats.org/officeDocument/2006/relationships/image" Target="../media/image4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3.jpeg"/><Relationship Id="rId4" Type="http://schemas.openxmlformats.org/officeDocument/2006/relationships/image" Target="../media/image5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3188"/>
            <a:ext cx="2895600" cy="287337"/>
          </a:xfrm>
          <a:noFill/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he-IL">
                <a:ea typeface="MS PGothic" pitchFamily="34" charset="-128"/>
                <a:cs typeface="Arial" pitchFamily="34" charset="0"/>
              </a:rPr>
              <a:t>Application Layer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C31A1C84-7171-497E-AA86-A19CEBF7AB98}" type="slidenum">
              <a:rPr lang="en-US" altLang="he-IL" smtClean="0"/>
              <a:pPr/>
              <a:t>1</a:t>
            </a:fld>
            <a:endParaRPr lang="en-US" altLang="he-IL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71475" y="561975"/>
            <a:ext cx="5695950" cy="240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altLang="he-IL" sz="28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Introduction to data communications </a:t>
            </a:r>
          </a:p>
          <a:p>
            <a:pPr eaLnBrk="1" hangingPunct="1">
              <a:lnSpc>
                <a:spcPct val="85000"/>
              </a:lnSpc>
            </a:pPr>
            <a:endParaRPr lang="en-US" altLang="he-IL" sz="2800" dirty="0">
              <a:solidFill>
                <a:srgbClr val="000099"/>
              </a:solidFill>
              <a:latin typeface="Gill Sans MT" pitchFamily="34" charset="0"/>
              <a:ea typeface="MS PGothic" pitchFamily="34" charset="-128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he-IL" sz="28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Lecturer: </a:t>
            </a:r>
            <a:r>
              <a:rPr lang="en-US" altLang="he-IL" sz="2800" dirty="0" err="1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Itamar</a:t>
            </a:r>
            <a:r>
              <a:rPr lang="en-US" altLang="he-IL" sz="28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 Cohen</a:t>
            </a:r>
          </a:p>
          <a:p>
            <a:pPr eaLnBrk="1" hangingPunct="1">
              <a:lnSpc>
                <a:spcPct val="85000"/>
              </a:lnSpc>
            </a:pPr>
            <a:r>
              <a:rPr lang="en-US" altLang="he-IL" sz="28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/>
            </a:r>
            <a:br>
              <a:rPr lang="en-US" altLang="he-IL" sz="28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</a:br>
            <a:r>
              <a:rPr lang="en-US" altLang="he-IL" sz="28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Chapter 2: Application Layer (part1) </a:t>
            </a:r>
            <a:r>
              <a:rPr lang="en-US" altLang="he-IL" sz="32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/>
            </a:r>
            <a:br>
              <a:rPr lang="en-US" altLang="he-IL" sz="32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</a:br>
            <a:endParaRPr lang="en-US" altLang="he-IL" sz="2800" dirty="0">
              <a:solidFill>
                <a:srgbClr val="000099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altLang="he-IL" sz="2800" i="1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  <a:t>Computer Networking: A Top Down Approach </a:t>
            </a:r>
            <a:r>
              <a:rPr lang="en-US" altLang="he-IL" sz="2800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  <a:t/>
            </a:r>
            <a:br>
              <a:rPr lang="en-US" altLang="he-IL" sz="2800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</a:br>
            <a:r>
              <a:rPr lang="en-US" altLang="he-IL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  <a:t>6</a:t>
            </a:r>
            <a:r>
              <a:rPr lang="en-US" altLang="he-IL" baseline="30000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  <a:t>th</a:t>
            </a:r>
            <a:r>
              <a:rPr lang="en-US" altLang="he-IL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  <a:t> edition </a:t>
            </a:r>
            <a:br>
              <a:rPr lang="en-US" altLang="he-IL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</a:br>
            <a:r>
              <a:rPr lang="en-US" altLang="he-IL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  <a:t>Jim Kurose, Keith Ross</a:t>
            </a:r>
            <a:br>
              <a:rPr lang="en-US" altLang="he-IL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</a:br>
            <a:r>
              <a:rPr lang="en-US" altLang="he-IL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  <a:t>Addison-Wesley</a:t>
            </a:r>
            <a:br>
              <a:rPr lang="en-US" altLang="he-IL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</a:br>
            <a:r>
              <a:rPr lang="en-US" altLang="he-IL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  <a:t>March 2012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69888" y="2903220"/>
            <a:ext cx="5378450" cy="147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he-IL" sz="1800">
                <a:solidFill>
                  <a:srgbClr val="000000"/>
                </a:solidFill>
                <a:ea typeface="MS PGothic" pitchFamily="34" charset="-128"/>
              </a:rPr>
              <a:t>A note on the use of these ppt slides:</a:t>
            </a:r>
          </a:p>
          <a:p>
            <a:r>
              <a:rPr lang="en-US" altLang="he-IL" sz="1200">
                <a:solidFill>
                  <a:srgbClr val="000000"/>
                </a:solidFill>
                <a:ea typeface="MS PGothic" pitchFamily="34" charset="-128"/>
              </a:rPr>
              <a:t>We</a:t>
            </a:r>
            <a:r>
              <a:rPr lang="ja-JP" altLang="en-US" sz="1200">
                <a:solidFill>
                  <a:srgbClr val="000000"/>
                </a:solidFill>
                <a:ea typeface="MS PGothic" pitchFamily="34" charset="-128"/>
              </a:rPr>
              <a:t>’</a:t>
            </a:r>
            <a:r>
              <a:rPr lang="en-US" altLang="ja-JP" sz="1200">
                <a:solidFill>
                  <a:srgbClr val="000000"/>
                </a:solidFill>
                <a:ea typeface="MS PGothic" pitchFamily="34" charset="-128"/>
              </a:rPr>
              <a:t>re making these slides freely available to all (faculty, students, readers). They</a:t>
            </a:r>
            <a:r>
              <a:rPr lang="ja-JP" altLang="en-US" sz="1200">
                <a:solidFill>
                  <a:srgbClr val="000000"/>
                </a:solidFill>
                <a:ea typeface="MS PGothic" pitchFamily="34" charset="-128"/>
              </a:rPr>
              <a:t>’</a:t>
            </a:r>
            <a:r>
              <a:rPr lang="en-US" altLang="ja-JP" sz="1200">
                <a:solidFill>
                  <a:srgbClr val="000000"/>
                </a:solidFill>
                <a:ea typeface="MS PGothic" pitchFamily="34" charset="-128"/>
              </a:rPr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>
                <a:solidFill>
                  <a:srgbClr val="000000"/>
                </a:solidFill>
                <a:ea typeface="MS PGothic" pitchFamily="34" charset="-128"/>
              </a:rPr>
              <a:t>lot</a:t>
            </a:r>
            <a:r>
              <a:rPr lang="en-US" altLang="ja-JP" sz="1200">
                <a:solidFill>
                  <a:srgbClr val="000000"/>
                </a:solidFill>
                <a:ea typeface="MS PGothic" pitchFamily="34" charset="-128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he-IL" sz="14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73063" y="4000500"/>
            <a:ext cx="5558814" cy="266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3038" indent="-173038">
              <a:lnSpc>
                <a:spcPct val="85000"/>
              </a:lnSpc>
            </a:pPr>
            <a:endParaRPr lang="en-US" altLang="he-IL" sz="14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1200" dirty="0">
                <a:solidFill>
                  <a:srgbClr val="000000"/>
                </a:solidFill>
                <a:ea typeface="MS PGothic" pitchFamily="34" charset="-128"/>
              </a:rPr>
              <a:t>If you use these slides (e.g., in a class) that you mention their source (after all, we</a:t>
            </a:r>
            <a:r>
              <a:rPr lang="ja-JP" altLang="en-US" sz="1200" dirty="0">
                <a:solidFill>
                  <a:srgbClr val="000000"/>
                </a:solidFill>
                <a:ea typeface="MS PGothic" pitchFamily="34" charset="-128"/>
              </a:rPr>
              <a:t>’</a:t>
            </a:r>
            <a:r>
              <a:rPr lang="en-US" altLang="ja-JP" sz="1200" dirty="0">
                <a:solidFill>
                  <a:srgbClr val="000000"/>
                </a:solidFill>
                <a:ea typeface="MS PGothic" pitchFamily="34" charset="-128"/>
              </a:rPr>
              <a:t>d like people to use our book!)</a:t>
            </a: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1200" dirty="0">
                <a:solidFill>
                  <a:srgbClr val="000000"/>
                </a:solidFill>
                <a:ea typeface="MS PGothic" pitchFamily="34" charset="-128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 marL="173038" indent="-173038">
              <a:buClr>
                <a:srgbClr val="3333CC"/>
              </a:buClr>
              <a:buFont typeface="Wingdings" pitchFamily="2" charset="2"/>
              <a:buChar char="q"/>
            </a:pPr>
            <a:endParaRPr lang="en-US" altLang="he-IL" sz="1200" dirty="0">
              <a:solidFill>
                <a:srgbClr val="000000"/>
              </a:solidFill>
              <a:ea typeface="MS PGothic" pitchFamily="34" charset="-128"/>
            </a:endParaRPr>
          </a:p>
          <a:p>
            <a:pPr marL="173038" indent="-173038">
              <a:lnSpc>
                <a:spcPct val="85000"/>
              </a:lnSpc>
              <a:buClr>
                <a:srgbClr val="3333CC"/>
              </a:buClr>
              <a:buFont typeface="Wingdings" pitchFamily="2" charset="2"/>
              <a:buNone/>
            </a:pPr>
            <a:r>
              <a:rPr lang="en-US" altLang="he-IL" sz="1200" dirty="0">
                <a:solidFill>
                  <a:srgbClr val="000000"/>
                </a:solidFill>
                <a:ea typeface="MS PGothic" pitchFamily="34" charset="-128"/>
              </a:rPr>
              <a:t>Thanks and enjoy!  JFK/KWR</a:t>
            </a:r>
          </a:p>
          <a:p>
            <a:pPr marL="173038" indent="-173038">
              <a:lnSpc>
                <a:spcPct val="85000"/>
              </a:lnSpc>
            </a:pPr>
            <a:endParaRPr lang="en-US" altLang="he-IL" sz="1200" dirty="0">
              <a:solidFill>
                <a:srgbClr val="000000"/>
              </a:solidFill>
              <a:ea typeface="MS PGothic" pitchFamily="34" charset="-128"/>
            </a:endParaRPr>
          </a:p>
          <a:p>
            <a:pPr marL="173038" indent="-173038">
              <a:lnSpc>
                <a:spcPct val="85000"/>
              </a:lnSpc>
            </a:pPr>
            <a:r>
              <a:rPr lang="en-US" altLang="he-IL" sz="1200" dirty="0">
                <a:solidFill>
                  <a:srgbClr val="000000"/>
                </a:solidFill>
                <a:ea typeface="MS PGothic" pitchFamily="34" charset="-128"/>
              </a:rPr>
              <a:t>     All material copyright 1996-2012</a:t>
            </a:r>
          </a:p>
          <a:p>
            <a:pPr marL="173038" indent="-173038">
              <a:lnSpc>
                <a:spcPct val="85000"/>
              </a:lnSpc>
            </a:pPr>
            <a:r>
              <a:rPr lang="en-US" altLang="he-IL" sz="1200" dirty="0">
                <a:solidFill>
                  <a:srgbClr val="000000"/>
                </a:solidFill>
                <a:ea typeface="MS PGothic" pitchFamily="34" charset="-128"/>
              </a:rPr>
              <a:t>     J.F Kurose and K.W. Ross, All Rights Reserved</a:t>
            </a:r>
          </a:p>
          <a:p>
            <a:pPr marL="173038" indent="-173038">
              <a:lnSpc>
                <a:spcPct val="85000"/>
              </a:lnSpc>
            </a:pPr>
            <a:r>
              <a:rPr lang="en-US" altLang="he-IL" sz="1400" b="1" dirty="0">
                <a:solidFill>
                  <a:srgbClr val="000000"/>
                </a:solidFill>
                <a:ea typeface="MS PGothic" pitchFamily="34" charset="-128"/>
              </a:rPr>
              <a:t>See additional references in the end of this presentation</a:t>
            </a:r>
          </a:p>
          <a:p>
            <a:pPr algn="r" rtl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he-IL" altLang="he-IL" sz="1400" b="1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מבוסס גם על שקפים של ד"ר בועז בן משה, פרופ' אמיר הרצברג, איציק קיטרוסר, שי אולשר, אלכס מיטנק, אליאב מנשה ופיליפ לויס</a:t>
            </a:r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9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3" y="2508862"/>
            <a:ext cx="5262562" cy="20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1" descr="6e_cover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2662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AC5F6755-7C2F-4D77-BFFF-1DD878D048F8}" type="slidenum">
              <a:rPr lang="en-US" altLang="he-IL" smtClean="0"/>
              <a:pPr/>
              <a:t>10</a:t>
            </a:fld>
            <a:endParaRPr lang="en-US" altLang="he-IL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23825"/>
            <a:ext cx="8077200" cy="896938"/>
          </a:xfrm>
        </p:spPr>
        <p:txBody>
          <a:bodyPr/>
          <a:lstStyle/>
          <a:p>
            <a:r>
              <a:rPr lang="en-US" altLang="he-IL"/>
              <a:t>Sockets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196364"/>
            <a:ext cx="8232775" cy="2109543"/>
          </a:xfrm>
        </p:spPr>
        <p:txBody>
          <a:bodyPr/>
          <a:lstStyle/>
          <a:p>
            <a:r>
              <a:rPr lang="en-US" altLang="he-IL" sz="2400" dirty="0"/>
              <a:t>process sends/receives messages to/from its </a:t>
            </a:r>
            <a:r>
              <a:rPr lang="en-US" altLang="he-IL" sz="2400" dirty="0">
                <a:solidFill>
                  <a:srgbClr val="CC0000"/>
                </a:solidFill>
              </a:rPr>
              <a:t>socket</a:t>
            </a:r>
          </a:p>
          <a:p>
            <a:r>
              <a:rPr lang="en-US" altLang="he-IL" sz="2400" i="1" dirty="0"/>
              <a:t>aka </a:t>
            </a:r>
            <a:r>
              <a:rPr lang="en-US" altLang="he-IL" sz="2400" dirty="0"/>
              <a:t>Application Programming Interface</a:t>
            </a:r>
          </a:p>
          <a:p>
            <a:r>
              <a:rPr lang="en-US" altLang="he-IL" sz="2400" dirty="0"/>
              <a:t>socket analogous to door</a:t>
            </a:r>
          </a:p>
          <a:p>
            <a:pPr lvl="1"/>
            <a:r>
              <a:rPr lang="en-US" altLang="he-IL" dirty="0"/>
              <a:t>sending process pushes message out door</a:t>
            </a:r>
          </a:p>
          <a:p>
            <a:pPr lvl="1"/>
            <a:r>
              <a:rPr lang="en-US" altLang="he-IL" dirty="0"/>
              <a:t>receiving process collects the message from the door</a:t>
            </a:r>
          </a:p>
          <a:p>
            <a:pPr lvl="1"/>
            <a:endParaRPr lang="en-US" altLang="he-IL" dirty="0"/>
          </a:p>
        </p:txBody>
      </p:sp>
      <p:pic>
        <p:nvPicPr>
          <p:cNvPr id="26630" name="Picture 4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613" y="800100"/>
            <a:ext cx="19161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Freeform 66"/>
          <p:cNvSpPr>
            <a:spLocks/>
          </p:cNvSpPr>
          <p:nvPr/>
        </p:nvSpPr>
        <p:spPr bwMode="auto">
          <a:xfrm>
            <a:off x="6948488" y="3751263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6632" name="Freeform 7"/>
          <p:cNvSpPr>
            <a:spLocks/>
          </p:cNvSpPr>
          <p:nvPr/>
        </p:nvSpPr>
        <p:spPr bwMode="auto">
          <a:xfrm>
            <a:off x="3633788" y="5048250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6633" name="Text Box 51"/>
          <p:cNvSpPr txBox="1">
            <a:spLocks noChangeArrowheads="1"/>
          </p:cNvSpPr>
          <p:nvPr/>
        </p:nvSpPr>
        <p:spPr bwMode="auto">
          <a:xfrm>
            <a:off x="4071938" y="5180013"/>
            <a:ext cx="874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600">
                <a:ea typeface="MS PGothic" pitchFamily="34" charset="-128"/>
              </a:rPr>
              <a:t>Internet</a:t>
            </a:r>
          </a:p>
        </p:txBody>
      </p:sp>
      <p:sp>
        <p:nvSpPr>
          <p:cNvPr id="26634" name="Line 52"/>
          <p:cNvSpPr>
            <a:spLocks noChangeShapeType="1"/>
          </p:cNvSpPr>
          <p:nvPr/>
        </p:nvSpPr>
        <p:spPr bwMode="auto">
          <a:xfrm>
            <a:off x="3392488" y="5591175"/>
            <a:ext cx="2211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6635" name="Text Box 53"/>
          <p:cNvSpPr txBox="1">
            <a:spLocks noChangeArrowheads="1"/>
          </p:cNvSpPr>
          <p:nvPr/>
        </p:nvSpPr>
        <p:spPr bwMode="auto">
          <a:xfrm>
            <a:off x="7413625" y="4816475"/>
            <a:ext cx="10636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sz="1600">
                <a:solidFill>
                  <a:srgbClr val="CC0000"/>
                </a:solidFill>
                <a:ea typeface="MS PGothic" pitchFamily="34" charset="-128"/>
              </a:rPr>
              <a:t>controlled</a:t>
            </a:r>
          </a:p>
          <a:p>
            <a:r>
              <a:rPr lang="en-US" altLang="he-IL" sz="1600">
                <a:solidFill>
                  <a:srgbClr val="CC0000"/>
                </a:solidFill>
                <a:ea typeface="MS PGothic" pitchFamily="34" charset="-128"/>
              </a:rPr>
              <a:t>by OS</a:t>
            </a:r>
          </a:p>
          <a:p>
            <a:endParaRPr lang="en-US" altLang="he-IL" sz="1600">
              <a:solidFill>
                <a:srgbClr val="CC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6636" name="Text Box 56"/>
          <p:cNvSpPr txBox="1">
            <a:spLocks noChangeArrowheads="1"/>
          </p:cNvSpPr>
          <p:nvPr/>
        </p:nvSpPr>
        <p:spPr bwMode="auto">
          <a:xfrm>
            <a:off x="7391400" y="3916363"/>
            <a:ext cx="14700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he-IL" sz="1600">
                <a:solidFill>
                  <a:srgbClr val="CC0000"/>
                </a:solidFill>
                <a:ea typeface="MS PGothic" pitchFamily="34" charset="-128"/>
              </a:rPr>
              <a:t>controlled by</a:t>
            </a:r>
          </a:p>
          <a:p>
            <a:pPr>
              <a:lnSpc>
                <a:spcPct val="90000"/>
              </a:lnSpc>
            </a:pPr>
            <a:r>
              <a:rPr lang="en-US" altLang="he-IL" sz="1600">
                <a:solidFill>
                  <a:srgbClr val="CC0000"/>
                </a:solidFill>
                <a:ea typeface="MS PGothic" pitchFamily="34" charset="-128"/>
              </a:rPr>
              <a:t>app developer</a:t>
            </a:r>
          </a:p>
        </p:txBody>
      </p:sp>
      <p:sp>
        <p:nvSpPr>
          <p:cNvPr id="26637" name="Freeform 45"/>
          <p:cNvSpPr>
            <a:spLocks/>
          </p:cNvSpPr>
          <p:nvPr/>
        </p:nvSpPr>
        <p:spPr bwMode="auto">
          <a:xfrm>
            <a:off x="1208088" y="3814763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6638" name="Rectangle 23"/>
          <p:cNvSpPr>
            <a:spLocks noChangeArrowheads="1"/>
          </p:cNvSpPr>
          <p:nvPr/>
        </p:nvSpPr>
        <p:spPr bwMode="auto">
          <a:xfrm>
            <a:off x="2011363" y="3770313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altLang="he-IL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6639" name="Rectangle 24"/>
          <p:cNvSpPr>
            <a:spLocks noChangeArrowheads="1"/>
          </p:cNvSpPr>
          <p:nvPr/>
        </p:nvSpPr>
        <p:spPr bwMode="auto">
          <a:xfrm>
            <a:off x="1973263" y="38242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 altLang="he-IL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6640" name="Line 25"/>
          <p:cNvSpPr>
            <a:spLocks noChangeShapeType="1"/>
          </p:cNvSpPr>
          <p:nvPr/>
        </p:nvSpPr>
        <p:spPr bwMode="auto">
          <a:xfrm>
            <a:off x="1982788" y="45847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6641" name="Text Box 26"/>
          <p:cNvSpPr txBox="1">
            <a:spLocks noChangeArrowheads="1"/>
          </p:cNvSpPr>
          <p:nvPr/>
        </p:nvSpPr>
        <p:spPr bwMode="auto">
          <a:xfrm>
            <a:off x="1939925" y="45672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he-IL" sz="1400">
                <a:solidFill>
                  <a:srgbClr val="969696"/>
                </a:solidFill>
                <a:latin typeface="Tahoma" pitchFamily="34" charset="0"/>
                <a:ea typeface="MS PGothic" pitchFamily="34" charset="-128"/>
              </a:rPr>
              <a:t>transport</a:t>
            </a:r>
          </a:p>
        </p:txBody>
      </p:sp>
      <p:sp>
        <p:nvSpPr>
          <p:cNvPr id="26642" name="Line 27"/>
          <p:cNvSpPr>
            <a:spLocks noChangeShapeType="1"/>
          </p:cNvSpPr>
          <p:nvPr/>
        </p:nvSpPr>
        <p:spPr bwMode="auto">
          <a:xfrm>
            <a:off x="1990725" y="49053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6643" name="Line 28"/>
          <p:cNvSpPr>
            <a:spLocks noChangeShapeType="1"/>
          </p:cNvSpPr>
          <p:nvPr/>
        </p:nvSpPr>
        <p:spPr bwMode="auto">
          <a:xfrm>
            <a:off x="1976438" y="5214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6644" name="Line 29"/>
          <p:cNvSpPr>
            <a:spLocks noChangeShapeType="1"/>
          </p:cNvSpPr>
          <p:nvPr/>
        </p:nvSpPr>
        <p:spPr bwMode="auto">
          <a:xfrm>
            <a:off x="1976438" y="55006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6645" name="Text Box 26"/>
          <p:cNvSpPr txBox="1">
            <a:spLocks noChangeArrowheads="1"/>
          </p:cNvSpPr>
          <p:nvPr/>
        </p:nvSpPr>
        <p:spPr bwMode="auto">
          <a:xfrm>
            <a:off x="1974850" y="38147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he-IL" sz="1400">
                <a:latin typeface="Tahoma" pitchFamily="34" charset="0"/>
                <a:ea typeface="MS PGothic" pitchFamily="34" charset="-128"/>
              </a:rPr>
              <a:t>application</a:t>
            </a:r>
          </a:p>
        </p:txBody>
      </p:sp>
      <p:sp>
        <p:nvSpPr>
          <p:cNvPr id="26646" name="Text Box 26"/>
          <p:cNvSpPr txBox="1">
            <a:spLocks noChangeArrowheads="1"/>
          </p:cNvSpPr>
          <p:nvPr/>
        </p:nvSpPr>
        <p:spPr bwMode="auto">
          <a:xfrm>
            <a:off x="1930400" y="54721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he-IL" sz="1400">
                <a:solidFill>
                  <a:srgbClr val="969696"/>
                </a:solidFill>
                <a:latin typeface="Tahoma" pitchFamily="34" charset="0"/>
                <a:ea typeface="MS PGothic" pitchFamily="34" charset="-128"/>
              </a:rPr>
              <a:t>physical</a:t>
            </a:r>
          </a:p>
        </p:txBody>
      </p:sp>
      <p:sp>
        <p:nvSpPr>
          <p:cNvPr id="26647" name="Text Box 26"/>
          <p:cNvSpPr txBox="1">
            <a:spLocks noChangeArrowheads="1"/>
          </p:cNvSpPr>
          <p:nvPr/>
        </p:nvSpPr>
        <p:spPr bwMode="auto">
          <a:xfrm>
            <a:off x="1949450" y="51863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he-IL" sz="1400">
                <a:solidFill>
                  <a:srgbClr val="969696"/>
                </a:solidFill>
                <a:latin typeface="Tahoma" pitchFamily="34" charset="0"/>
                <a:ea typeface="MS PGothic" pitchFamily="34" charset="-128"/>
              </a:rPr>
              <a:t>link</a:t>
            </a:r>
          </a:p>
        </p:txBody>
      </p:sp>
      <p:sp>
        <p:nvSpPr>
          <p:cNvPr id="26648" name="Text Box 26"/>
          <p:cNvSpPr txBox="1">
            <a:spLocks noChangeArrowheads="1"/>
          </p:cNvSpPr>
          <p:nvPr/>
        </p:nvSpPr>
        <p:spPr bwMode="auto">
          <a:xfrm>
            <a:off x="1939925" y="48910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he-IL" sz="1400">
                <a:solidFill>
                  <a:srgbClr val="969696"/>
                </a:solidFill>
                <a:latin typeface="Tahoma" pitchFamily="34" charset="0"/>
                <a:ea typeface="MS PGothic" pitchFamily="34" charset="-128"/>
              </a:rPr>
              <a:t>network</a:t>
            </a:r>
          </a:p>
        </p:txBody>
      </p:sp>
      <p:sp>
        <p:nvSpPr>
          <p:cNvPr id="26649" name="Oval 57"/>
          <p:cNvSpPr>
            <a:spLocks noChangeArrowheads="1"/>
          </p:cNvSpPr>
          <p:nvPr/>
        </p:nvSpPr>
        <p:spPr bwMode="auto">
          <a:xfrm>
            <a:off x="2108200" y="408940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he-IL" sz="1600">
                <a:ea typeface="MS PGothic" pitchFamily="34" charset="-128"/>
              </a:rPr>
              <a:t>process</a:t>
            </a:r>
          </a:p>
        </p:txBody>
      </p:sp>
      <p:grpSp>
        <p:nvGrpSpPr>
          <p:cNvPr id="26650" name="Group 58"/>
          <p:cNvGrpSpPr>
            <a:grpSpLocks/>
          </p:cNvGrpSpPr>
          <p:nvPr/>
        </p:nvGrpSpPr>
        <p:grpSpPr bwMode="auto">
          <a:xfrm>
            <a:off x="2355850" y="4449763"/>
            <a:ext cx="546100" cy="225425"/>
            <a:chOff x="1287" y="2524"/>
            <a:chExt cx="260" cy="100"/>
          </a:xfrm>
        </p:grpSpPr>
        <p:sp>
          <p:nvSpPr>
            <p:cNvPr id="26680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26681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26682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26683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sp>
        <p:nvSpPr>
          <p:cNvPr id="26651" name="Rectangle 23"/>
          <p:cNvSpPr>
            <a:spLocks noChangeArrowheads="1"/>
          </p:cNvSpPr>
          <p:nvPr/>
        </p:nvSpPr>
        <p:spPr bwMode="auto">
          <a:xfrm>
            <a:off x="5673725" y="3741738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altLang="he-IL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6652" name="Rectangle 24"/>
          <p:cNvSpPr>
            <a:spLocks noChangeArrowheads="1"/>
          </p:cNvSpPr>
          <p:nvPr/>
        </p:nvSpPr>
        <p:spPr bwMode="auto">
          <a:xfrm>
            <a:off x="5635625" y="37957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 altLang="he-IL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6653" name="Line 25"/>
          <p:cNvSpPr>
            <a:spLocks noChangeShapeType="1"/>
          </p:cNvSpPr>
          <p:nvPr/>
        </p:nvSpPr>
        <p:spPr bwMode="auto">
          <a:xfrm>
            <a:off x="5645150" y="45561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6654" name="Text Box 26"/>
          <p:cNvSpPr txBox="1">
            <a:spLocks noChangeArrowheads="1"/>
          </p:cNvSpPr>
          <p:nvPr/>
        </p:nvSpPr>
        <p:spPr bwMode="auto">
          <a:xfrm>
            <a:off x="5602288" y="45386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he-IL" sz="1400">
                <a:solidFill>
                  <a:srgbClr val="969696"/>
                </a:solidFill>
                <a:latin typeface="Tahoma" pitchFamily="34" charset="0"/>
                <a:ea typeface="MS PGothic" pitchFamily="34" charset="-128"/>
              </a:rPr>
              <a:t>transport</a:t>
            </a:r>
          </a:p>
        </p:txBody>
      </p:sp>
      <p:sp>
        <p:nvSpPr>
          <p:cNvPr id="26655" name="Line 27"/>
          <p:cNvSpPr>
            <a:spLocks noChangeShapeType="1"/>
          </p:cNvSpPr>
          <p:nvPr/>
        </p:nvSpPr>
        <p:spPr bwMode="auto">
          <a:xfrm>
            <a:off x="5653088" y="48768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6656" name="Line 28"/>
          <p:cNvSpPr>
            <a:spLocks noChangeShapeType="1"/>
          </p:cNvSpPr>
          <p:nvPr/>
        </p:nvSpPr>
        <p:spPr bwMode="auto">
          <a:xfrm>
            <a:off x="5638800" y="51863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6657" name="Line 29"/>
          <p:cNvSpPr>
            <a:spLocks noChangeShapeType="1"/>
          </p:cNvSpPr>
          <p:nvPr/>
        </p:nvSpPr>
        <p:spPr bwMode="auto">
          <a:xfrm>
            <a:off x="5638800" y="54721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6658" name="Text Box 26"/>
          <p:cNvSpPr txBox="1">
            <a:spLocks noChangeArrowheads="1"/>
          </p:cNvSpPr>
          <p:nvPr/>
        </p:nvSpPr>
        <p:spPr bwMode="auto">
          <a:xfrm>
            <a:off x="5637213" y="37861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he-IL" sz="1400">
                <a:latin typeface="Tahoma" pitchFamily="34" charset="0"/>
                <a:ea typeface="MS PGothic" pitchFamily="34" charset="-128"/>
              </a:rPr>
              <a:t>application</a:t>
            </a:r>
          </a:p>
        </p:txBody>
      </p:sp>
      <p:sp>
        <p:nvSpPr>
          <p:cNvPr id="26659" name="Text Box 26"/>
          <p:cNvSpPr txBox="1">
            <a:spLocks noChangeArrowheads="1"/>
          </p:cNvSpPr>
          <p:nvPr/>
        </p:nvSpPr>
        <p:spPr bwMode="auto">
          <a:xfrm>
            <a:off x="5592763" y="54435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he-IL" sz="1400">
                <a:solidFill>
                  <a:srgbClr val="969696"/>
                </a:solidFill>
                <a:latin typeface="Tahoma" pitchFamily="34" charset="0"/>
                <a:ea typeface="MS PGothic" pitchFamily="34" charset="-128"/>
              </a:rPr>
              <a:t>physical</a:t>
            </a:r>
          </a:p>
        </p:txBody>
      </p:sp>
      <p:sp>
        <p:nvSpPr>
          <p:cNvPr id="26660" name="Text Box 26"/>
          <p:cNvSpPr txBox="1">
            <a:spLocks noChangeArrowheads="1"/>
          </p:cNvSpPr>
          <p:nvPr/>
        </p:nvSpPr>
        <p:spPr bwMode="auto">
          <a:xfrm>
            <a:off x="5611813" y="51577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he-IL" sz="1400">
                <a:solidFill>
                  <a:srgbClr val="969696"/>
                </a:solidFill>
                <a:latin typeface="Tahoma" pitchFamily="34" charset="0"/>
                <a:ea typeface="MS PGothic" pitchFamily="34" charset="-128"/>
              </a:rPr>
              <a:t>link</a:t>
            </a:r>
          </a:p>
        </p:txBody>
      </p:sp>
      <p:sp>
        <p:nvSpPr>
          <p:cNvPr id="26661" name="Text Box 26"/>
          <p:cNvSpPr txBox="1">
            <a:spLocks noChangeArrowheads="1"/>
          </p:cNvSpPr>
          <p:nvPr/>
        </p:nvSpPr>
        <p:spPr bwMode="auto">
          <a:xfrm>
            <a:off x="5602288" y="48625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he-IL" sz="1400">
                <a:solidFill>
                  <a:srgbClr val="969696"/>
                </a:solidFill>
                <a:latin typeface="Tahoma" pitchFamily="34" charset="0"/>
                <a:ea typeface="MS PGothic" pitchFamily="34" charset="-128"/>
              </a:rPr>
              <a:t>network</a:t>
            </a:r>
          </a:p>
        </p:txBody>
      </p:sp>
      <p:sp>
        <p:nvSpPr>
          <p:cNvPr id="26662" name="Oval 78"/>
          <p:cNvSpPr>
            <a:spLocks noChangeArrowheads="1"/>
          </p:cNvSpPr>
          <p:nvPr/>
        </p:nvSpPr>
        <p:spPr bwMode="auto">
          <a:xfrm>
            <a:off x="5770563" y="406082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he-IL" sz="1600">
                <a:ea typeface="MS PGothic" pitchFamily="34" charset="-128"/>
              </a:rPr>
              <a:t>process</a:t>
            </a:r>
          </a:p>
        </p:txBody>
      </p:sp>
      <p:grpSp>
        <p:nvGrpSpPr>
          <p:cNvPr id="26663" name="Group 79"/>
          <p:cNvGrpSpPr>
            <a:grpSpLocks/>
          </p:cNvGrpSpPr>
          <p:nvPr/>
        </p:nvGrpSpPr>
        <p:grpSpPr bwMode="auto">
          <a:xfrm>
            <a:off x="6018213" y="4421188"/>
            <a:ext cx="546100" cy="225425"/>
            <a:chOff x="1287" y="2524"/>
            <a:chExt cx="260" cy="100"/>
          </a:xfrm>
        </p:grpSpPr>
        <p:sp>
          <p:nvSpPr>
            <p:cNvPr id="26676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26677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26678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26679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sp>
        <p:nvSpPr>
          <p:cNvPr id="26664" name="Line 88"/>
          <p:cNvSpPr>
            <a:spLocks noChangeShapeType="1"/>
          </p:cNvSpPr>
          <p:nvPr/>
        </p:nvSpPr>
        <p:spPr bwMode="auto">
          <a:xfrm flipH="1">
            <a:off x="6827838" y="419258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6665" name="Line 89"/>
          <p:cNvSpPr>
            <a:spLocks noChangeShapeType="1"/>
          </p:cNvSpPr>
          <p:nvPr/>
        </p:nvSpPr>
        <p:spPr bwMode="auto">
          <a:xfrm>
            <a:off x="7053263" y="4618038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6666" name="Line 90"/>
          <p:cNvSpPr>
            <a:spLocks noChangeShapeType="1"/>
          </p:cNvSpPr>
          <p:nvPr/>
        </p:nvSpPr>
        <p:spPr bwMode="auto">
          <a:xfrm flipH="1">
            <a:off x="7077075" y="511810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6667" name="Text Box 56"/>
          <p:cNvSpPr txBox="1">
            <a:spLocks noChangeArrowheads="1"/>
          </p:cNvSpPr>
          <p:nvPr/>
        </p:nvSpPr>
        <p:spPr bwMode="auto">
          <a:xfrm>
            <a:off x="3990975" y="3873500"/>
            <a:ext cx="917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he-IL" i="1">
                <a:solidFill>
                  <a:srgbClr val="CC0000"/>
                </a:solidFill>
                <a:ea typeface="MS PGothic" pitchFamily="34" charset="-128"/>
              </a:rPr>
              <a:t>socket</a:t>
            </a:r>
          </a:p>
        </p:txBody>
      </p:sp>
      <p:sp>
        <p:nvSpPr>
          <p:cNvPr id="26668" name="Line 92"/>
          <p:cNvSpPr>
            <a:spLocks noChangeShapeType="1"/>
          </p:cNvSpPr>
          <p:nvPr/>
        </p:nvSpPr>
        <p:spPr bwMode="auto">
          <a:xfrm flipV="1">
            <a:off x="2994025" y="4073525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6669" name="Line 93"/>
          <p:cNvSpPr>
            <a:spLocks noChangeShapeType="1"/>
          </p:cNvSpPr>
          <p:nvPr/>
        </p:nvSpPr>
        <p:spPr bwMode="auto">
          <a:xfrm flipH="1" flipV="1">
            <a:off x="4929188" y="4062413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26670" name="Group 96"/>
          <p:cNvGrpSpPr>
            <a:grpSpLocks/>
          </p:cNvGrpSpPr>
          <p:nvPr/>
        </p:nvGrpSpPr>
        <p:grpSpPr bwMode="auto">
          <a:xfrm>
            <a:off x="784225" y="5127625"/>
            <a:ext cx="719138" cy="773113"/>
            <a:chOff x="-44" y="1473"/>
            <a:chExt cx="981" cy="1105"/>
          </a:xfrm>
        </p:grpSpPr>
        <p:pic>
          <p:nvPicPr>
            <p:cNvPr id="26674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75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26671" name="Group 99"/>
          <p:cNvGrpSpPr>
            <a:grpSpLocks/>
          </p:cNvGrpSpPr>
          <p:nvPr/>
        </p:nvGrpSpPr>
        <p:grpSpPr bwMode="auto">
          <a:xfrm flipH="1">
            <a:off x="7480300" y="5322888"/>
            <a:ext cx="719138" cy="773112"/>
            <a:chOff x="-44" y="1473"/>
            <a:chExt cx="981" cy="1105"/>
          </a:xfrm>
        </p:grpSpPr>
        <p:pic>
          <p:nvPicPr>
            <p:cNvPr id="26672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73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2765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1A92D675-B31B-4733-AF42-0CA3A90C7F6C}" type="slidenum">
              <a:rPr lang="en-US" altLang="he-IL" smtClean="0"/>
              <a:pPr/>
              <a:t>11</a:t>
            </a:fld>
            <a:endParaRPr lang="en-US" altLang="he-IL"/>
          </a:p>
        </p:txBody>
      </p:sp>
      <p:pic>
        <p:nvPicPr>
          <p:cNvPr id="27652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88" y="871538"/>
            <a:ext cx="4570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238125"/>
            <a:ext cx="7772400" cy="871538"/>
          </a:xfrm>
        </p:spPr>
        <p:txBody>
          <a:bodyPr/>
          <a:lstStyle/>
          <a:p>
            <a:r>
              <a:rPr lang="en-US" altLang="he-IL" sz="3600"/>
              <a:t>Addressing processes</a:t>
            </a:r>
            <a:endParaRPr lang="en-US" altLang="he-IL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8475" y="1365250"/>
            <a:ext cx="4021138" cy="4648200"/>
          </a:xfrm>
        </p:spPr>
        <p:txBody>
          <a:bodyPr/>
          <a:lstStyle/>
          <a:p>
            <a:r>
              <a:rPr lang="en-US" altLang="he-IL" sz="2400" dirty="0"/>
              <a:t>to receive messages, process  must have </a:t>
            </a:r>
            <a:r>
              <a:rPr lang="en-US" altLang="he-IL" sz="2400" i="1" dirty="0">
                <a:solidFill>
                  <a:srgbClr val="CC0000"/>
                </a:solidFill>
              </a:rPr>
              <a:t>identifier</a:t>
            </a:r>
          </a:p>
          <a:p>
            <a:r>
              <a:rPr lang="en-US" altLang="he-IL" sz="2400" dirty="0"/>
              <a:t>host device has unique 32-bit IP address</a:t>
            </a:r>
          </a:p>
          <a:p>
            <a:r>
              <a:rPr lang="en-US" altLang="he-IL" sz="2400" i="1" u="sng" dirty="0">
                <a:solidFill>
                  <a:srgbClr val="CC0000"/>
                </a:solidFill>
              </a:rPr>
              <a:t>Q:</a:t>
            </a:r>
            <a:r>
              <a:rPr lang="en-US" altLang="he-IL" sz="2400" dirty="0"/>
              <a:t> Is it enough for identifying the process?</a:t>
            </a:r>
          </a:p>
          <a:p>
            <a:pPr marL="342900" lvl="1" indent="-342900">
              <a:buSzPct val="65000"/>
              <a:buFont typeface="Wingdings" pitchFamily="2" charset="2"/>
              <a:buChar char="v"/>
            </a:pPr>
            <a:r>
              <a:rPr lang="en-US" altLang="he-IL" i="1" u="sng" dirty="0">
                <a:solidFill>
                  <a:srgbClr val="CC0000"/>
                </a:solidFill>
              </a:rPr>
              <a:t>A:</a:t>
            </a:r>
            <a:r>
              <a:rPr lang="en-US" altLang="he-IL" dirty="0"/>
              <a:t> no. </a:t>
            </a:r>
            <a:r>
              <a:rPr lang="en-US" altLang="he-IL" i="1" dirty="0"/>
              <a:t>many</a:t>
            </a:r>
            <a:r>
              <a:rPr lang="en-US" altLang="he-IL" dirty="0"/>
              <a:t> processes can be running on same host</a:t>
            </a:r>
          </a:p>
          <a:p>
            <a:endParaRPr lang="en-US" altLang="he-IL" sz="2400" dirty="0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719638" y="1357313"/>
            <a:ext cx="4125912" cy="5218112"/>
          </a:xfrm>
        </p:spPr>
        <p:txBody>
          <a:bodyPr/>
          <a:lstStyle/>
          <a:p>
            <a:r>
              <a:rPr lang="en-US" altLang="he-IL" sz="2400" i="1" dirty="0">
                <a:solidFill>
                  <a:srgbClr val="CC0000"/>
                </a:solidFill>
              </a:rPr>
              <a:t>identifier</a:t>
            </a:r>
            <a:r>
              <a:rPr lang="en-US" altLang="he-IL" sz="2400" dirty="0">
                <a:solidFill>
                  <a:srgbClr val="FF0000"/>
                </a:solidFill>
              </a:rPr>
              <a:t> </a:t>
            </a:r>
            <a:r>
              <a:rPr lang="en-US" altLang="he-IL" sz="2400" dirty="0"/>
              <a:t>includes </a:t>
            </a:r>
            <a:r>
              <a:rPr lang="en-US" altLang="he-IL" sz="2400" dirty="0">
                <a:solidFill>
                  <a:srgbClr val="CC0000"/>
                </a:solidFill>
              </a:rPr>
              <a:t>IP address</a:t>
            </a:r>
            <a:r>
              <a:rPr lang="en-US" altLang="he-IL" sz="2400" dirty="0"/>
              <a:t> and </a:t>
            </a:r>
            <a:r>
              <a:rPr lang="en-US" altLang="he-IL" sz="2400" dirty="0">
                <a:solidFill>
                  <a:srgbClr val="CC0000"/>
                </a:solidFill>
              </a:rPr>
              <a:t>port number</a:t>
            </a:r>
            <a:r>
              <a:rPr lang="en-US" altLang="he-IL" sz="2400" dirty="0"/>
              <a:t> </a:t>
            </a:r>
          </a:p>
          <a:p>
            <a:r>
              <a:rPr lang="en-US" altLang="he-IL" sz="2400" dirty="0"/>
              <a:t>Example port numbers:</a:t>
            </a:r>
          </a:p>
          <a:p>
            <a:pPr lvl="1"/>
            <a:r>
              <a:rPr lang="en-US" altLang="he-IL" sz="2000" dirty="0"/>
              <a:t>HTTP server: 80</a:t>
            </a:r>
          </a:p>
          <a:p>
            <a:pPr lvl="1"/>
            <a:r>
              <a:rPr lang="en-US" altLang="he-IL" sz="2000" dirty="0"/>
              <a:t>mail server: 25</a:t>
            </a:r>
          </a:p>
          <a:p>
            <a:r>
              <a:rPr lang="en-US" altLang="he-IL" sz="2400" dirty="0"/>
              <a:t>to send HTTP message to gaia.cs.umass.edu web server:</a:t>
            </a:r>
          </a:p>
          <a:p>
            <a:pPr lvl="1"/>
            <a:r>
              <a:rPr lang="en-US" altLang="he-IL" sz="2000" dirty="0">
                <a:solidFill>
                  <a:srgbClr val="CC0000"/>
                </a:solidFill>
              </a:rPr>
              <a:t>IP address:</a:t>
            </a:r>
            <a:r>
              <a:rPr lang="en-US" altLang="he-IL" sz="2000" dirty="0">
                <a:solidFill>
                  <a:schemeClr val="accent2"/>
                </a:solidFill>
              </a:rPr>
              <a:t> </a:t>
            </a:r>
            <a:r>
              <a:rPr lang="en-US" altLang="he-IL" sz="2000" dirty="0"/>
              <a:t>128.119.245.12</a:t>
            </a:r>
          </a:p>
          <a:p>
            <a:pPr lvl="1"/>
            <a:r>
              <a:rPr lang="en-US" altLang="he-IL" sz="2000" dirty="0">
                <a:solidFill>
                  <a:srgbClr val="CC0000"/>
                </a:solidFill>
              </a:rPr>
              <a:t>port number:</a:t>
            </a:r>
            <a:r>
              <a:rPr lang="en-US" altLang="he-IL" sz="2000" dirty="0">
                <a:solidFill>
                  <a:schemeClr val="accent2"/>
                </a:solidFill>
              </a:rPr>
              <a:t> </a:t>
            </a:r>
            <a:r>
              <a:rPr lang="en-US" altLang="he-IL" sz="2000" dirty="0"/>
              <a:t>80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0EA38C89-AB1B-4705-A03C-5DC2E1C696D6}" type="slidenum">
              <a:rPr lang="en-US" altLang="he-IL" smtClean="0"/>
              <a:pPr/>
              <a:t>12</a:t>
            </a:fld>
            <a:endParaRPr lang="en-US" altLang="he-IL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525"/>
            <a:ext cx="7772400" cy="1143000"/>
          </a:xfrm>
        </p:spPr>
        <p:txBody>
          <a:bodyPr/>
          <a:lstStyle/>
          <a:p>
            <a:r>
              <a:rPr lang="en-US" altLang="he-IL" dirty="0"/>
              <a:t>Chapter 2.0: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6988"/>
            <a:ext cx="7977554" cy="4648200"/>
          </a:xfrm>
        </p:spPr>
        <p:txBody>
          <a:bodyPr/>
          <a:lstStyle/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Motivation &amp; Basic concepts</a:t>
            </a:r>
          </a:p>
          <a:p>
            <a:pPr lvl="1"/>
            <a:r>
              <a:rPr lang="en-US" dirty="0"/>
              <a:t>Client-server / peer-to-peer (P2P)</a:t>
            </a:r>
          </a:p>
          <a:p>
            <a:pPr lvl="1"/>
            <a:r>
              <a:rPr lang="en-US" dirty="0"/>
              <a:t>Processes communication</a:t>
            </a:r>
          </a:p>
          <a:p>
            <a:pPr marL="457200" indent="-457200"/>
            <a:r>
              <a:rPr lang="en-US" altLang="he-IL" sz="3200" dirty="0"/>
              <a:t>Requirements from the transport level</a:t>
            </a:r>
          </a:p>
          <a:p>
            <a:pPr marL="457200" indent="-457200"/>
            <a:r>
              <a:rPr lang="en-US" altLang="he-IL" sz="3200" dirty="0"/>
              <a:t>Web</a:t>
            </a:r>
          </a:p>
          <a:p>
            <a:pPr marL="0" indent="0">
              <a:buNone/>
            </a:pPr>
            <a:endParaRPr lang="en-US" altLang="he-IL" sz="2400" dirty="0"/>
          </a:p>
        </p:txBody>
      </p:sp>
      <p:pic>
        <p:nvPicPr>
          <p:cNvPr id="7" name="Picture 11" descr="underline_base">
            <a:extLst>
              <a:ext uri="{FF2B5EF4-FFF2-40B4-BE49-F238E27FC236}">
                <a16:creationId xmlns:a16="http://schemas.microsoft.com/office/drawing/2014/main" id="{CDE5A545-EECB-441A-8F2C-3CBA79311896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884197"/>
            <a:ext cx="4674875" cy="18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2867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3933680B-1739-456E-B26E-3F99478F14A7}" type="slidenum">
              <a:rPr lang="en-US" altLang="he-IL" smtClean="0"/>
              <a:pPr/>
              <a:t>13</a:t>
            </a:fld>
            <a:endParaRPr lang="en-US" altLang="he-IL"/>
          </a:p>
        </p:txBody>
      </p:sp>
      <p:pic>
        <p:nvPicPr>
          <p:cNvPr id="28676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911225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39713"/>
            <a:ext cx="7772400" cy="860425"/>
          </a:xfrm>
        </p:spPr>
        <p:txBody>
          <a:bodyPr/>
          <a:lstStyle/>
          <a:p>
            <a:r>
              <a:rPr lang="en-US" altLang="he-IL" dirty="0"/>
              <a:t>App-layer protocol defines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393825"/>
            <a:ext cx="3973513" cy="4648200"/>
          </a:xfrm>
        </p:spPr>
        <p:txBody>
          <a:bodyPr/>
          <a:lstStyle/>
          <a:p>
            <a:r>
              <a:rPr lang="en-US" altLang="he-IL" sz="2400" dirty="0">
                <a:solidFill>
                  <a:srgbClr val="CC0000"/>
                </a:solidFill>
              </a:rPr>
              <a:t>types of messages exchanged</a:t>
            </a:r>
            <a:endParaRPr lang="en-US" altLang="he-IL" sz="2400" dirty="0"/>
          </a:p>
          <a:p>
            <a:pPr lvl="1"/>
            <a:r>
              <a:rPr lang="en-US" altLang="he-IL" dirty="0"/>
              <a:t>e.g., request, response </a:t>
            </a:r>
          </a:p>
          <a:p>
            <a:r>
              <a:rPr lang="en-US" altLang="he-IL" sz="2400" dirty="0">
                <a:solidFill>
                  <a:srgbClr val="CC0000"/>
                </a:solidFill>
              </a:rPr>
              <a:t>syntax:</a:t>
            </a:r>
          </a:p>
          <a:p>
            <a:pPr lvl="1"/>
            <a:r>
              <a:rPr lang="en-US" altLang="he-IL" dirty="0"/>
              <a:t>what fields in messages &amp; how fields are delineated</a:t>
            </a:r>
          </a:p>
          <a:p>
            <a:r>
              <a:rPr lang="en-US" altLang="he-IL" sz="2400" dirty="0">
                <a:solidFill>
                  <a:srgbClr val="CC0000"/>
                </a:solidFill>
              </a:rPr>
              <a:t>message semantics</a:t>
            </a:r>
            <a:r>
              <a:rPr lang="en-US" altLang="he-IL" sz="2400" dirty="0"/>
              <a:t> </a:t>
            </a:r>
          </a:p>
          <a:p>
            <a:pPr lvl="1"/>
            <a:r>
              <a:rPr lang="en-US" altLang="he-IL" dirty="0"/>
              <a:t>meaning of information in fields</a:t>
            </a:r>
          </a:p>
          <a:p>
            <a:r>
              <a:rPr lang="en-US" altLang="he-IL" sz="2400" dirty="0">
                <a:solidFill>
                  <a:srgbClr val="CC0000"/>
                </a:solidFill>
              </a:rPr>
              <a:t>rules</a:t>
            </a:r>
            <a:r>
              <a:rPr lang="en-US" altLang="he-IL" sz="2400" dirty="0"/>
              <a:t> for when and how processes send &amp; respond to messages</a:t>
            </a:r>
          </a:p>
        </p:txBody>
      </p:sp>
      <p:sp>
        <p:nvSpPr>
          <p:cNvPr id="440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7750" y="14081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sz="2400" dirty="0">
                <a:solidFill>
                  <a:srgbClr val="FF0000"/>
                </a:solidFill>
              </a:rPr>
              <a:t>open protocols:</a:t>
            </a:r>
          </a:p>
          <a:p>
            <a:r>
              <a:rPr lang="en-US" altLang="he-IL" sz="2400" dirty="0"/>
              <a:t>defined in RFCs</a:t>
            </a:r>
          </a:p>
          <a:p>
            <a:r>
              <a:rPr lang="en-US" altLang="he-IL" sz="2400" dirty="0"/>
              <a:t>allows for interoperability</a:t>
            </a:r>
          </a:p>
          <a:p>
            <a:r>
              <a:rPr lang="en-US" altLang="he-IL" sz="2400" dirty="0"/>
              <a:t>e.g., HTTP, SMTP</a:t>
            </a:r>
          </a:p>
          <a:p>
            <a:pPr>
              <a:buFont typeface="Wingdings" pitchFamily="2" charset="2"/>
              <a:buNone/>
            </a:pPr>
            <a:r>
              <a:rPr lang="en-US" altLang="he-IL" sz="2400" dirty="0">
                <a:solidFill>
                  <a:srgbClr val="FF0000"/>
                </a:solidFill>
              </a:rPr>
              <a:t>proprietary protocols:</a:t>
            </a:r>
          </a:p>
          <a:p>
            <a:r>
              <a:rPr lang="en-US" altLang="he-IL" sz="2400" dirty="0"/>
              <a:t>e.g., Skype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0EA38C89-AB1B-4705-A03C-5DC2E1C696D6}" type="slidenum">
              <a:rPr lang="en-US" altLang="he-IL" smtClean="0"/>
              <a:pPr/>
              <a:t>14</a:t>
            </a:fld>
            <a:endParaRPr lang="en-US" altLang="he-IL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2.0: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8329246" cy="4648200"/>
          </a:xfrm>
        </p:spPr>
        <p:txBody>
          <a:bodyPr/>
          <a:lstStyle/>
          <a:p>
            <a:pPr marL="457200" indent="-457200"/>
            <a:r>
              <a:rPr lang="en-US" altLang="he-IL" sz="3200" dirty="0"/>
              <a:t>Motivation</a:t>
            </a:r>
          </a:p>
          <a:p>
            <a:pPr marL="457200" indent="-457200"/>
            <a:r>
              <a:rPr lang="en-US" altLang="he-IL" sz="3200" dirty="0"/>
              <a:t>Basic concepts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Requirements from the transport level</a:t>
            </a:r>
          </a:p>
          <a:p>
            <a:pPr marL="457200" indent="-457200"/>
            <a:r>
              <a:rPr lang="en-US" altLang="he-IL" sz="3200" dirty="0"/>
              <a:t>Web</a:t>
            </a:r>
          </a:p>
          <a:p>
            <a:pPr marL="457200" indent="-457200"/>
            <a:endParaRPr lang="en-US" altLang="he-IL" sz="3200" dirty="0"/>
          </a:p>
        </p:txBody>
      </p:sp>
      <p:pic>
        <p:nvPicPr>
          <p:cNvPr id="7" name="Picture 11" descr="underline_base">
            <a:extLst>
              <a:ext uri="{FF2B5EF4-FFF2-40B4-BE49-F238E27FC236}">
                <a16:creationId xmlns:a16="http://schemas.microsoft.com/office/drawing/2014/main" id="{0337FCBF-7C9A-43D4-9CB2-3FA4B6008EAB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1115845"/>
            <a:ext cx="4674875" cy="18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2969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B9F4CB14-062E-44EF-AD59-A58020482C2E}" type="slidenum">
              <a:rPr lang="en-US" altLang="he-IL" smtClean="0"/>
              <a:pPr/>
              <a:t>15</a:t>
            </a:fld>
            <a:endParaRPr lang="en-US" altLang="he-IL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-11113"/>
            <a:ext cx="8305800" cy="1143001"/>
          </a:xfrm>
        </p:spPr>
        <p:txBody>
          <a:bodyPr/>
          <a:lstStyle/>
          <a:p>
            <a:pPr algn="ctr"/>
            <a:r>
              <a:rPr lang="en-US" altLang="he-IL" sz="3200" dirty="0"/>
              <a:t>What transport service does an app need?</a:t>
            </a:r>
            <a:endParaRPr lang="en-US" altLang="he-IL" sz="4000" dirty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9413" y="1141413"/>
            <a:ext cx="4316412" cy="27971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sz="2400">
                <a:solidFill>
                  <a:srgbClr val="CC0000"/>
                </a:solidFill>
              </a:rPr>
              <a:t>data integrity</a:t>
            </a:r>
          </a:p>
          <a:p>
            <a:pPr>
              <a:lnSpc>
                <a:spcPct val="90000"/>
              </a:lnSpc>
            </a:pPr>
            <a:r>
              <a:rPr lang="en-US" altLang="he-IL" sz="2400"/>
              <a:t>some apps (e.g., file transfer, web transactions) require 100% reliable data transfer</a:t>
            </a:r>
            <a:r>
              <a:rPr lang="en-US" altLang="he-IL"/>
              <a:t> </a:t>
            </a:r>
          </a:p>
          <a:p>
            <a:pPr>
              <a:lnSpc>
                <a:spcPct val="90000"/>
              </a:lnSpc>
            </a:pPr>
            <a:r>
              <a:rPr lang="en-US" altLang="he-IL" sz="2400"/>
              <a:t>other apps (e.g., audio) can tolerate some loss</a:t>
            </a:r>
          </a:p>
          <a:p>
            <a:pPr>
              <a:lnSpc>
                <a:spcPct val="90000"/>
              </a:lnSpc>
            </a:pPr>
            <a:endParaRPr lang="en-US" altLang="he-IL"/>
          </a:p>
        </p:txBody>
      </p:sp>
      <p:sp>
        <p:nvSpPr>
          <p:cNvPr id="450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4813" y="3724275"/>
            <a:ext cx="3810000" cy="24431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sz="2400" dirty="0">
                <a:solidFill>
                  <a:srgbClr val="CC0000"/>
                </a:solidFill>
              </a:rPr>
              <a:t>timing</a:t>
            </a:r>
          </a:p>
          <a:p>
            <a:pPr>
              <a:lnSpc>
                <a:spcPct val="90000"/>
              </a:lnSpc>
            </a:pPr>
            <a:r>
              <a:rPr lang="en-US" altLang="he-IL" sz="2400" dirty="0"/>
              <a:t>some apps (e.g., VoIP, gaming) require low delay</a:t>
            </a: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4905375" y="1101725"/>
            <a:ext cx="3935413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400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throughput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400" dirty="0">
                <a:latin typeface="Gill Sans MT" pitchFamily="34" charset="0"/>
                <a:ea typeface="MS PGothic" pitchFamily="34" charset="-128"/>
              </a:rPr>
              <a:t>some apps (e.g., multimedia) require minimum amount of throughput to be </a:t>
            </a:r>
            <a:r>
              <a:rPr lang="ja-JP" altLang="en-US" sz="2400" dirty="0">
                <a:latin typeface="Gill Sans MT" pitchFamily="34" charset="0"/>
                <a:ea typeface="MS PGothic" pitchFamily="34" charset="-128"/>
              </a:rPr>
              <a:t>“</a:t>
            </a:r>
            <a:r>
              <a:rPr lang="en-US" altLang="ja-JP" sz="2400" dirty="0">
                <a:latin typeface="Gill Sans MT" pitchFamily="34" charset="0"/>
                <a:ea typeface="MS PGothic" pitchFamily="34" charset="-128"/>
              </a:rPr>
              <a:t>effective</a:t>
            </a:r>
            <a:r>
              <a:rPr lang="ja-JP" altLang="en-US" sz="2400" dirty="0">
                <a:latin typeface="Gill Sans MT" pitchFamily="34" charset="0"/>
                <a:ea typeface="MS PGothic" pitchFamily="34" charset="-128"/>
              </a:rPr>
              <a:t>”</a:t>
            </a:r>
            <a:endParaRPr lang="en-US" altLang="ja-JP" sz="2400" dirty="0">
              <a:latin typeface="Gill Sans MT" pitchFamily="34" charset="0"/>
              <a:ea typeface="MS PGothic" pitchFamily="34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400" dirty="0">
                <a:latin typeface="Gill Sans MT" pitchFamily="34" charset="0"/>
                <a:ea typeface="MS PGothic" pitchFamily="34" charset="-128"/>
              </a:rPr>
              <a:t>other apps (</a:t>
            </a:r>
            <a:r>
              <a:rPr lang="ja-JP" altLang="en-US" sz="2400" dirty="0">
                <a:latin typeface="Gill Sans MT" pitchFamily="34" charset="0"/>
                <a:ea typeface="MS PGothic" pitchFamily="34" charset="-128"/>
              </a:rPr>
              <a:t>“</a:t>
            </a:r>
            <a:r>
              <a:rPr lang="en-US" altLang="ja-JP" sz="2400" dirty="0">
                <a:latin typeface="Gill Sans MT" pitchFamily="34" charset="0"/>
                <a:ea typeface="MS PGothic" pitchFamily="34" charset="-128"/>
              </a:rPr>
              <a:t>elastic apps</a:t>
            </a:r>
            <a:r>
              <a:rPr lang="ja-JP" altLang="en-US" sz="2400" dirty="0">
                <a:latin typeface="Gill Sans MT" pitchFamily="34" charset="0"/>
                <a:ea typeface="MS PGothic" pitchFamily="34" charset="-128"/>
              </a:rPr>
              <a:t>” </a:t>
            </a:r>
            <a:r>
              <a:rPr lang="en-US" altLang="ja-JP" sz="2400" dirty="0">
                <a:latin typeface="Gill Sans MT" pitchFamily="34" charset="0"/>
                <a:ea typeface="MS PGothic" pitchFamily="34" charset="-128"/>
              </a:rPr>
              <a:t>– </a:t>
            </a:r>
            <a:r>
              <a:rPr lang="en-US" altLang="ja-JP" sz="2400" dirty="0" err="1">
                <a:latin typeface="Gill Sans MT" pitchFamily="34" charset="0"/>
                <a:ea typeface="MS PGothic" pitchFamily="34" charset="-128"/>
              </a:rPr>
              <a:t>eg</a:t>
            </a:r>
            <a:r>
              <a:rPr lang="en-US" altLang="ja-JP" sz="2400" dirty="0">
                <a:latin typeface="Gill Sans MT" pitchFamily="34" charset="0"/>
                <a:ea typeface="MS PGothic" pitchFamily="34" charset="-128"/>
              </a:rPr>
              <a:t>, file </a:t>
            </a:r>
            <a:r>
              <a:rPr lang="en-US" altLang="ja-JP" sz="2400" dirty="0" err="1">
                <a:latin typeface="Gill Sans MT" pitchFamily="34" charset="0"/>
                <a:ea typeface="MS PGothic" pitchFamily="34" charset="-128"/>
              </a:rPr>
              <a:t>transer</a:t>
            </a:r>
            <a:r>
              <a:rPr lang="en-US" altLang="ja-JP" sz="2400" dirty="0">
                <a:latin typeface="Gill Sans MT" pitchFamily="34" charset="0"/>
                <a:ea typeface="MS PGothic" pitchFamily="34" charset="-128"/>
              </a:rPr>
              <a:t>) make use of whatever throughput they get </a:t>
            </a:r>
            <a:endParaRPr lang="en-US" altLang="he-IL" sz="2400" dirty="0">
              <a:latin typeface="Gill Sans MT" pitchFamily="34" charset="0"/>
              <a:ea typeface="MS PGothic" pitchFamily="34" charset="-128"/>
            </a:endParaRPr>
          </a:p>
        </p:txBody>
      </p:sp>
      <p:pic>
        <p:nvPicPr>
          <p:cNvPr id="29704" name="Picture 13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763588"/>
            <a:ext cx="8228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70" name="Rectangle 5"/>
          <p:cNvSpPr>
            <a:spLocks noChangeArrowheads="1"/>
          </p:cNvSpPr>
          <p:nvPr/>
        </p:nvSpPr>
        <p:spPr bwMode="auto">
          <a:xfrm>
            <a:off x="4959350" y="4648322"/>
            <a:ext cx="3935413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400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security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400" dirty="0">
                <a:latin typeface="Gill Sans MT" pitchFamily="34" charset="0"/>
                <a:ea typeface="MS PGothic" pitchFamily="34" charset="-128"/>
              </a:rPr>
              <a:t>encryption, data integrity,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3072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C5FE12E5-BAAB-48F6-B720-FD21EDA7FA86}" type="slidenum">
              <a:rPr lang="en-US" altLang="he-IL" smtClean="0"/>
              <a:pPr/>
              <a:t>16</a:t>
            </a:fld>
            <a:endParaRPr lang="en-US" altLang="he-IL"/>
          </a:p>
        </p:txBody>
      </p:sp>
      <p:pic>
        <p:nvPicPr>
          <p:cNvPr id="30724" name="Picture 20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38" y="80645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7013"/>
            <a:ext cx="8201025" cy="815975"/>
          </a:xfrm>
        </p:spPr>
        <p:txBody>
          <a:bodyPr/>
          <a:lstStyle/>
          <a:p>
            <a:r>
              <a:rPr lang="en-US" altLang="he-IL" sz="2800" dirty="0"/>
              <a:t>Transport service requirements: common apps</a:t>
            </a:r>
            <a:endParaRPr lang="en-US" altLang="he-IL" sz="4000" dirty="0"/>
          </a:p>
        </p:txBody>
      </p:sp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504091" y="1749425"/>
            <a:ext cx="2145323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he-IL" b="1" dirty="0">
                <a:ea typeface="MS PGothic" pitchFamily="34" charset="-128"/>
              </a:rPr>
              <a:t>application</a:t>
            </a:r>
            <a:endParaRPr lang="en-US" altLang="he-IL" dirty="0">
              <a:ea typeface="MS PGothic" pitchFamily="34" charset="-128"/>
            </a:endParaRPr>
          </a:p>
          <a:p>
            <a:pPr algn="r"/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file transfer</a:t>
            </a:r>
          </a:p>
          <a:p>
            <a:r>
              <a:rPr lang="en-US" altLang="he-IL" dirty="0">
                <a:ea typeface="MS PGothic" pitchFamily="34" charset="-128"/>
              </a:rPr>
              <a:t>e-mail</a:t>
            </a:r>
          </a:p>
          <a:p>
            <a:r>
              <a:rPr lang="en-US" altLang="he-IL" dirty="0">
                <a:ea typeface="MS PGothic" pitchFamily="34" charset="-128"/>
              </a:rPr>
              <a:t>Web documents</a:t>
            </a:r>
          </a:p>
          <a:p>
            <a:r>
              <a:rPr lang="en-US" altLang="he-IL" dirty="0">
                <a:ea typeface="MS PGothic" pitchFamily="34" charset="-128"/>
              </a:rPr>
              <a:t>VoIP/video conf’</a:t>
            </a: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Streaming stored </a:t>
            </a:r>
          </a:p>
          <a:p>
            <a:r>
              <a:rPr lang="en-US" altLang="he-IL" dirty="0">
                <a:ea typeface="MS PGothic" pitchFamily="34" charset="-128"/>
              </a:rPr>
              <a:t>audio/video</a:t>
            </a:r>
          </a:p>
          <a:p>
            <a:r>
              <a:rPr lang="en-US" altLang="he-IL" dirty="0">
                <a:ea typeface="MS PGothic" pitchFamily="34" charset="-128"/>
              </a:rPr>
              <a:t>text messaging</a:t>
            </a:r>
            <a:endParaRPr lang="en-US" altLang="he-IL" sz="2400" dirty="0">
              <a:latin typeface="Times New Roman" pitchFamily="18" charset="0"/>
              <a:ea typeface="MS PGothic" pitchFamily="34" charset="-128"/>
            </a:endParaRPr>
          </a:p>
          <a:p>
            <a:endParaRPr lang="en-US" altLang="he-IL" dirty="0">
              <a:ea typeface="MS PGothic" pitchFamily="34" charset="-128"/>
            </a:endParaRP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2816225" y="1752600"/>
            <a:ext cx="15808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he-IL" b="1" dirty="0">
                <a:ea typeface="MS PGothic" pitchFamily="34" charset="-128"/>
              </a:rPr>
              <a:t>data loss</a:t>
            </a:r>
            <a:endParaRPr lang="en-US" altLang="he-IL" dirty="0">
              <a:ea typeface="MS PGothic" pitchFamily="34" charset="-128"/>
            </a:endParaRPr>
          </a:p>
          <a:p>
            <a:endParaRPr lang="en-US" altLang="he-IL" dirty="0">
              <a:ea typeface="MS PGothic" pitchFamily="34" charset="-128"/>
            </a:endParaRP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4535488" y="1751013"/>
            <a:ext cx="2574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b="1" dirty="0">
                <a:ea typeface="MS PGothic" pitchFamily="34" charset="-128"/>
              </a:rPr>
              <a:t>throughput</a:t>
            </a:r>
          </a:p>
          <a:p>
            <a:endParaRPr lang="en-US" altLang="he-IL" dirty="0">
              <a:ea typeface="MS PGothic" pitchFamily="34" charset="-128"/>
            </a:endParaRPr>
          </a:p>
        </p:txBody>
      </p:sp>
      <p:sp>
        <p:nvSpPr>
          <p:cNvPr id="30729" name="Text Box 6"/>
          <p:cNvSpPr txBox="1">
            <a:spLocks noChangeArrowheads="1"/>
          </p:cNvSpPr>
          <p:nvPr/>
        </p:nvSpPr>
        <p:spPr bwMode="auto">
          <a:xfrm>
            <a:off x="7135079" y="1752600"/>
            <a:ext cx="20621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he-IL" b="1" dirty="0">
                <a:ea typeface="MS PGothic" pitchFamily="34" charset="-128"/>
              </a:rPr>
              <a:t>time sensitive</a:t>
            </a:r>
            <a:endParaRPr lang="en-US" altLang="he-IL" dirty="0">
              <a:ea typeface="MS PGothic" pitchFamily="34" charset="-128"/>
            </a:endParaRPr>
          </a:p>
          <a:p>
            <a:endParaRPr lang="en-US" altLang="he-IL" dirty="0">
              <a:ea typeface="MS PGothic" pitchFamily="34" charset="-128"/>
            </a:endParaRPr>
          </a:p>
        </p:txBody>
      </p:sp>
      <p:sp>
        <p:nvSpPr>
          <p:cNvPr id="30730" name="Line 7"/>
          <p:cNvSpPr>
            <a:spLocks noChangeShapeType="1"/>
          </p:cNvSpPr>
          <p:nvPr/>
        </p:nvSpPr>
        <p:spPr bwMode="auto">
          <a:xfrm flipV="1">
            <a:off x="486876" y="2133599"/>
            <a:ext cx="8446108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1" name="Line 8"/>
          <p:cNvSpPr>
            <a:spLocks noChangeShapeType="1"/>
          </p:cNvSpPr>
          <p:nvPr/>
        </p:nvSpPr>
        <p:spPr bwMode="auto">
          <a:xfrm flipV="1">
            <a:off x="448561" y="2733675"/>
            <a:ext cx="80061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2" name="Line 9"/>
          <p:cNvSpPr>
            <a:spLocks noChangeShapeType="1"/>
          </p:cNvSpPr>
          <p:nvPr/>
        </p:nvSpPr>
        <p:spPr bwMode="auto">
          <a:xfrm flipV="1">
            <a:off x="458556" y="3028950"/>
            <a:ext cx="80061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3" name="Line 10"/>
          <p:cNvSpPr>
            <a:spLocks noChangeShapeType="1"/>
          </p:cNvSpPr>
          <p:nvPr/>
        </p:nvSpPr>
        <p:spPr bwMode="auto">
          <a:xfrm flipV="1">
            <a:off x="468552" y="3324225"/>
            <a:ext cx="80061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4" name="Line 11"/>
          <p:cNvSpPr>
            <a:spLocks noChangeShapeType="1"/>
          </p:cNvSpPr>
          <p:nvPr/>
        </p:nvSpPr>
        <p:spPr bwMode="auto">
          <a:xfrm flipV="1">
            <a:off x="506226" y="3933825"/>
            <a:ext cx="7988506" cy="4029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5" name="Line 12"/>
          <p:cNvSpPr>
            <a:spLocks noChangeShapeType="1"/>
          </p:cNvSpPr>
          <p:nvPr/>
        </p:nvSpPr>
        <p:spPr bwMode="auto">
          <a:xfrm flipV="1">
            <a:off x="438566" y="4529502"/>
            <a:ext cx="80061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6" name="Line 13"/>
          <p:cNvSpPr>
            <a:spLocks noChangeShapeType="1"/>
          </p:cNvSpPr>
          <p:nvPr/>
        </p:nvSpPr>
        <p:spPr bwMode="auto">
          <a:xfrm flipV="1">
            <a:off x="438566" y="4867574"/>
            <a:ext cx="80061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3072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C5FE12E5-BAAB-48F6-B720-FD21EDA7FA86}" type="slidenum">
              <a:rPr lang="en-US" altLang="he-IL" smtClean="0"/>
              <a:pPr/>
              <a:t>17</a:t>
            </a:fld>
            <a:endParaRPr lang="en-US" altLang="he-IL"/>
          </a:p>
        </p:txBody>
      </p:sp>
      <p:pic>
        <p:nvPicPr>
          <p:cNvPr id="30724" name="Picture 20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38" y="80645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7013"/>
            <a:ext cx="8201025" cy="815975"/>
          </a:xfrm>
        </p:spPr>
        <p:txBody>
          <a:bodyPr/>
          <a:lstStyle/>
          <a:p>
            <a:r>
              <a:rPr lang="en-US" altLang="he-IL" sz="2800" dirty="0"/>
              <a:t>Transport service requirements: common apps</a:t>
            </a:r>
            <a:endParaRPr lang="en-US" altLang="he-IL" sz="4000" dirty="0"/>
          </a:p>
        </p:txBody>
      </p:sp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504091" y="1749425"/>
            <a:ext cx="2145323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he-IL" b="1" dirty="0">
                <a:ea typeface="MS PGothic" pitchFamily="34" charset="-128"/>
              </a:rPr>
              <a:t>application</a:t>
            </a:r>
            <a:endParaRPr lang="en-US" altLang="he-IL" dirty="0">
              <a:ea typeface="MS PGothic" pitchFamily="34" charset="-128"/>
            </a:endParaRPr>
          </a:p>
          <a:p>
            <a:pPr algn="r"/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file transfer</a:t>
            </a:r>
          </a:p>
          <a:p>
            <a:r>
              <a:rPr lang="en-US" altLang="he-IL" dirty="0">
                <a:ea typeface="MS PGothic" pitchFamily="34" charset="-128"/>
              </a:rPr>
              <a:t>e-mail</a:t>
            </a:r>
          </a:p>
          <a:p>
            <a:r>
              <a:rPr lang="en-US" altLang="he-IL" dirty="0">
                <a:ea typeface="MS PGothic" pitchFamily="34" charset="-128"/>
              </a:rPr>
              <a:t>Web documents</a:t>
            </a:r>
          </a:p>
          <a:p>
            <a:r>
              <a:rPr lang="en-US" altLang="he-IL" dirty="0">
                <a:ea typeface="MS PGothic" pitchFamily="34" charset="-128"/>
              </a:rPr>
              <a:t>VoIP/video conf’</a:t>
            </a: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Streaming stored </a:t>
            </a:r>
          </a:p>
          <a:p>
            <a:r>
              <a:rPr lang="en-US" altLang="he-IL" dirty="0">
                <a:ea typeface="MS PGothic" pitchFamily="34" charset="-128"/>
              </a:rPr>
              <a:t>audio/video</a:t>
            </a:r>
          </a:p>
          <a:p>
            <a:r>
              <a:rPr lang="en-US" altLang="he-IL" dirty="0">
                <a:ea typeface="MS PGothic" pitchFamily="34" charset="-128"/>
              </a:rPr>
              <a:t>text messaging</a:t>
            </a:r>
            <a:endParaRPr lang="en-US" altLang="he-IL" sz="2400" dirty="0">
              <a:latin typeface="Times New Roman" pitchFamily="18" charset="0"/>
              <a:ea typeface="MS PGothic" pitchFamily="34" charset="-128"/>
            </a:endParaRPr>
          </a:p>
          <a:p>
            <a:endParaRPr lang="en-US" altLang="he-IL" dirty="0">
              <a:ea typeface="MS PGothic" pitchFamily="34" charset="-128"/>
            </a:endParaRP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2816225" y="1752600"/>
            <a:ext cx="158088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he-IL" b="1" dirty="0">
                <a:ea typeface="MS PGothic" pitchFamily="34" charset="-128"/>
              </a:rPr>
              <a:t>data loss</a:t>
            </a:r>
            <a:endParaRPr lang="en-US" altLang="he-IL" dirty="0">
              <a:ea typeface="MS PGothic" pitchFamily="34" charset="-128"/>
            </a:endParaRP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no loss</a:t>
            </a:r>
          </a:p>
          <a:p>
            <a:r>
              <a:rPr lang="en-US" altLang="he-IL" dirty="0">
                <a:ea typeface="MS PGothic" pitchFamily="34" charset="-128"/>
              </a:rPr>
              <a:t>no loss</a:t>
            </a:r>
          </a:p>
          <a:p>
            <a:r>
              <a:rPr lang="en-US" altLang="he-IL" dirty="0">
                <a:ea typeface="MS PGothic" pitchFamily="34" charset="-128"/>
              </a:rPr>
              <a:t>no loss</a:t>
            </a:r>
          </a:p>
          <a:p>
            <a:r>
              <a:rPr lang="en-US" altLang="he-IL" dirty="0">
                <a:ea typeface="MS PGothic" pitchFamily="34" charset="-128"/>
              </a:rPr>
              <a:t>loss-tolerant</a:t>
            </a: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loss-tolerant</a:t>
            </a: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no loss</a:t>
            </a:r>
            <a:endParaRPr lang="en-US" altLang="he-IL" sz="2400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4535488" y="1751013"/>
            <a:ext cx="25749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b="1" dirty="0">
                <a:ea typeface="MS PGothic" pitchFamily="34" charset="-128"/>
              </a:rPr>
              <a:t>throughput</a:t>
            </a: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elastic</a:t>
            </a:r>
          </a:p>
          <a:p>
            <a:r>
              <a:rPr lang="en-US" altLang="he-IL" dirty="0">
                <a:ea typeface="MS PGothic" pitchFamily="34" charset="-128"/>
              </a:rPr>
              <a:t>elastic</a:t>
            </a:r>
          </a:p>
          <a:p>
            <a:r>
              <a:rPr lang="en-US" altLang="he-IL" dirty="0">
                <a:ea typeface="MS PGothic" pitchFamily="34" charset="-128"/>
              </a:rPr>
              <a:t>elastic (few kbps)</a:t>
            </a:r>
          </a:p>
          <a:p>
            <a:r>
              <a:rPr lang="en-US" altLang="he-IL" dirty="0">
                <a:ea typeface="MS PGothic" pitchFamily="34" charset="-128"/>
              </a:rPr>
              <a:t>audio: ~10 kbps</a:t>
            </a:r>
          </a:p>
          <a:p>
            <a:r>
              <a:rPr lang="en-US" altLang="he-IL" dirty="0">
                <a:ea typeface="MS PGothic" pitchFamily="34" charset="-128"/>
              </a:rPr>
              <a:t>Video: ~Mbps</a:t>
            </a:r>
          </a:p>
          <a:p>
            <a:r>
              <a:rPr lang="en-US" altLang="he-IL" dirty="0">
                <a:ea typeface="MS PGothic" pitchFamily="34" charset="-128"/>
              </a:rPr>
              <a:t>same as above </a:t>
            </a: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elastic</a:t>
            </a:r>
          </a:p>
        </p:txBody>
      </p:sp>
      <p:sp>
        <p:nvSpPr>
          <p:cNvPr id="30729" name="Text Box 6"/>
          <p:cNvSpPr txBox="1">
            <a:spLocks noChangeArrowheads="1"/>
          </p:cNvSpPr>
          <p:nvPr/>
        </p:nvSpPr>
        <p:spPr bwMode="auto">
          <a:xfrm>
            <a:off x="7135079" y="1752600"/>
            <a:ext cx="206216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he-IL" b="1" dirty="0">
                <a:ea typeface="MS PGothic" pitchFamily="34" charset="-128"/>
              </a:rPr>
              <a:t>time sensitive</a:t>
            </a:r>
            <a:endParaRPr lang="en-US" altLang="he-IL" dirty="0">
              <a:ea typeface="MS PGothic" pitchFamily="34" charset="-128"/>
            </a:endParaRP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no</a:t>
            </a:r>
          </a:p>
          <a:p>
            <a:r>
              <a:rPr lang="en-US" altLang="he-IL" dirty="0">
                <a:ea typeface="MS PGothic" pitchFamily="34" charset="-128"/>
              </a:rPr>
              <a:t>no</a:t>
            </a:r>
          </a:p>
          <a:p>
            <a:r>
              <a:rPr lang="en-US" altLang="he-IL" dirty="0">
                <a:ea typeface="MS PGothic" pitchFamily="34" charset="-128"/>
              </a:rPr>
              <a:t>no</a:t>
            </a:r>
          </a:p>
          <a:p>
            <a:r>
              <a:rPr lang="en-US" altLang="he-IL" dirty="0">
                <a:ea typeface="MS PGothic" pitchFamily="34" charset="-128"/>
              </a:rPr>
              <a:t>yes, 100’</a:t>
            </a:r>
            <a:r>
              <a:rPr lang="en-US" altLang="ja-JP" dirty="0">
                <a:ea typeface="MS PGothic" pitchFamily="34" charset="-128"/>
              </a:rPr>
              <a:t>s </a:t>
            </a:r>
          </a:p>
          <a:p>
            <a:r>
              <a:rPr lang="en-US" altLang="ja-JP" dirty="0" err="1">
                <a:ea typeface="MS PGothic" pitchFamily="34" charset="-128"/>
              </a:rPr>
              <a:t>msec</a:t>
            </a:r>
            <a:endParaRPr lang="en-US" altLang="ja-JP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yes, few </a:t>
            </a:r>
          </a:p>
          <a:p>
            <a:r>
              <a:rPr lang="en-US" altLang="he-IL" dirty="0" err="1">
                <a:ea typeface="MS PGothic" pitchFamily="34" charset="-128"/>
              </a:rPr>
              <a:t>secs</a:t>
            </a:r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no</a:t>
            </a:r>
          </a:p>
        </p:txBody>
      </p:sp>
      <p:sp>
        <p:nvSpPr>
          <p:cNvPr id="30730" name="Line 7"/>
          <p:cNvSpPr>
            <a:spLocks noChangeShapeType="1"/>
          </p:cNvSpPr>
          <p:nvPr/>
        </p:nvSpPr>
        <p:spPr bwMode="auto">
          <a:xfrm flipV="1">
            <a:off x="486876" y="2133599"/>
            <a:ext cx="8446108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1" name="Line 8"/>
          <p:cNvSpPr>
            <a:spLocks noChangeShapeType="1"/>
          </p:cNvSpPr>
          <p:nvPr/>
        </p:nvSpPr>
        <p:spPr bwMode="auto">
          <a:xfrm flipV="1">
            <a:off x="448561" y="2733675"/>
            <a:ext cx="80061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2" name="Line 9"/>
          <p:cNvSpPr>
            <a:spLocks noChangeShapeType="1"/>
          </p:cNvSpPr>
          <p:nvPr/>
        </p:nvSpPr>
        <p:spPr bwMode="auto">
          <a:xfrm flipV="1">
            <a:off x="458556" y="3028950"/>
            <a:ext cx="80061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3" name="Line 10"/>
          <p:cNvSpPr>
            <a:spLocks noChangeShapeType="1"/>
          </p:cNvSpPr>
          <p:nvPr/>
        </p:nvSpPr>
        <p:spPr bwMode="auto">
          <a:xfrm flipV="1">
            <a:off x="468552" y="3324225"/>
            <a:ext cx="80061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4" name="Line 11"/>
          <p:cNvSpPr>
            <a:spLocks noChangeShapeType="1"/>
          </p:cNvSpPr>
          <p:nvPr/>
        </p:nvSpPr>
        <p:spPr bwMode="auto">
          <a:xfrm flipV="1">
            <a:off x="506226" y="3933825"/>
            <a:ext cx="7988506" cy="4029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5" name="Line 12"/>
          <p:cNvSpPr>
            <a:spLocks noChangeShapeType="1"/>
          </p:cNvSpPr>
          <p:nvPr/>
        </p:nvSpPr>
        <p:spPr bwMode="auto">
          <a:xfrm flipV="1">
            <a:off x="438566" y="4529502"/>
            <a:ext cx="80061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6" name="Line 13"/>
          <p:cNvSpPr>
            <a:spLocks noChangeShapeType="1"/>
          </p:cNvSpPr>
          <p:nvPr/>
        </p:nvSpPr>
        <p:spPr bwMode="auto">
          <a:xfrm flipV="1">
            <a:off x="438566" y="4888128"/>
            <a:ext cx="80061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3072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C5FE12E5-BAAB-48F6-B720-FD21EDA7FA86}" type="slidenum">
              <a:rPr lang="en-US" altLang="he-IL" smtClean="0"/>
              <a:pPr/>
              <a:t>18</a:t>
            </a:fld>
            <a:endParaRPr lang="en-US" altLang="he-IL"/>
          </a:p>
        </p:txBody>
      </p:sp>
      <p:pic>
        <p:nvPicPr>
          <p:cNvPr id="30724" name="Picture 20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38" y="80645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7013"/>
            <a:ext cx="8201025" cy="815975"/>
          </a:xfrm>
        </p:spPr>
        <p:txBody>
          <a:bodyPr/>
          <a:lstStyle/>
          <a:p>
            <a:r>
              <a:rPr lang="en-US" altLang="he-IL" sz="2800" dirty="0"/>
              <a:t>Transport service requirements: common apps</a:t>
            </a:r>
            <a:endParaRPr lang="en-US" altLang="he-IL" sz="4000" dirty="0"/>
          </a:p>
        </p:txBody>
      </p:sp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504091" y="1749425"/>
            <a:ext cx="2145323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he-IL" b="1" dirty="0">
                <a:ea typeface="MS PGothic" pitchFamily="34" charset="-128"/>
              </a:rPr>
              <a:t>application</a:t>
            </a:r>
            <a:endParaRPr lang="en-US" altLang="he-IL" dirty="0">
              <a:ea typeface="MS PGothic" pitchFamily="34" charset="-128"/>
            </a:endParaRPr>
          </a:p>
          <a:p>
            <a:pPr algn="r"/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file transfer</a:t>
            </a:r>
          </a:p>
          <a:p>
            <a:r>
              <a:rPr lang="en-US" altLang="he-IL" dirty="0">
                <a:ea typeface="MS PGothic" pitchFamily="34" charset="-128"/>
              </a:rPr>
              <a:t>e-mail</a:t>
            </a:r>
          </a:p>
          <a:p>
            <a:r>
              <a:rPr lang="en-US" altLang="he-IL" dirty="0">
                <a:ea typeface="MS PGothic" pitchFamily="34" charset="-128"/>
              </a:rPr>
              <a:t>Web documents</a:t>
            </a:r>
          </a:p>
          <a:p>
            <a:r>
              <a:rPr lang="en-US" altLang="he-IL" dirty="0">
                <a:ea typeface="MS PGothic" pitchFamily="34" charset="-128"/>
              </a:rPr>
              <a:t>VoIP/video conf’</a:t>
            </a: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Streaming stored </a:t>
            </a:r>
          </a:p>
          <a:p>
            <a:r>
              <a:rPr lang="en-US" altLang="he-IL" dirty="0">
                <a:ea typeface="MS PGothic" pitchFamily="34" charset="-128"/>
              </a:rPr>
              <a:t>audio/video</a:t>
            </a:r>
          </a:p>
          <a:p>
            <a:r>
              <a:rPr lang="en-US" altLang="he-IL" dirty="0">
                <a:ea typeface="MS PGothic" pitchFamily="34" charset="-128"/>
              </a:rPr>
              <a:t>interactive games</a:t>
            </a:r>
          </a:p>
          <a:p>
            <a:r>
              <a:rPr lang="en-US" altLang="he-IL" dirty="0">
                <a:ea typeface="MS PGothic" pitchFamily="34" charset="-128"/>
              </a:rPr>
              <a:t>text messaging</a:t>
            </a:r>
            <a:endParaRPr lang="en-US" altLang="he-IL" sz="2400" dirty="0">
              <a:latin typeface="Times New Roman" pitchFamily="18" charset="0"/>
              <a:ea typeface="MS PGothic" pitchFamily="34" charset="-128"/>
            </a:endParaRPr>
          </a:p>
          <a:p>
            <a:endParaRPr lang="en-US" altLang="he-IL" dirty="0">
              <a:ea typeface="MS PGothic" pitchFamily="34" charset="-128"/>
            </a:endParaRP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2816225" y="1752600"/>
            <a:ext cx="15808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he-IL" b="1" dirty="0">
                <a:ea typeface="MS PGothic" pitchFamily="34" charset="-128"/>
              </a:rPr>
              <a:t>data loss</a:t>
            </a:r>
            <a:endParaRPr lang="en-US" altLang="he-IL" dirty="0">
              <a:ea typeface="MS PGothic" pitchFamily="34" charset="-128"/>
            </a:endParaRP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no loss</a:t>
            </a:r>
          </a:p>
          <a:p>
            <a:r>
              <a:rPr lang="en-US" altLang="he-IL" dirty="0">
                <a:ea typeface="MS PGothic" pitchFamily="34" charset="-128"/>
              </a:rPr>
              <a:t>no loss</a:t>
            </a:r>
          </a:p>
          <a:p>
            <a:r>
              <a:rPr lang="en-US" altLang="he-IL" dirty="0">
                <a:ea typeface="MS PGothic" pitchFamily="34" charset="-128"/>
              </a:rPr>
              <a:t>no loss</a:t>
            </a:r>
          </a:p>
          <a:p>
            <a:r>
              <a:rPr lang="en-US" altLang="he-IL" dirty="0">
                <a:ea typeface="MS PGothic" pitchFamily="34" charset="-128"/>
              </a:rPr>
              <a:t>loss-tolerant</a:t>
            </a: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loss-tolerant</a:t>
            </a: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loss-tolerant</a:t>
            </a: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no loss</a:t>
            </a:r>
            <a:endParaRPr lang="en-US" altLang="he-IL" sz="2400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4535488" y="1751013"/>
            <a:ext cx="25749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b="1" dirty="0">
                <a:ea typeface="MS PGothic" pitchFamily="34" charset="-128"/>
              </a:rPr>
              <a:t>throughput</a:t>
            </a: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elastic</a:t>
            </a:r>
          </a:p>
          <a:p>
            <a:r>
              <a:rPr lang="en-US" altLang="he-IL" dirty="0">
                <a:ea typeface="MS PGothic" pitchFamily="34" charset="-128"/>
              </a:rPr>
              <a:t>elastic</a:t>
            </a:r>
          </a:p>
          <a:p>
            <a:r>
              <a:rPr lang="en-US" altLang="he-IL" dirty="0">
                <a:ea typeface="MS PGothic" pitchFamily="34" charset="-128"/>
              </a:rPr>
              <a:t>elastic (few kbps)</a:t>
            </a:r>
          </a:p>
          <a:p>
            <a:r>
              <a:rPr lang="en-US" altLang="he-IL" dirty="0">
                <a:ea typeface="MS PGothic" pitchFamily="34" charset="-128"/>
              </a:rPr>
              <a:t>audio: ~10 kbps</a:t>
            </a:r>
          </a:p>
          <a:p>
            <a:r>
              <a:rPr lang="en-US" altLang="he-IL" dirty="0">
                <a:ea typeface="MS PGothic" pitchFamily="34" charset="-128"/>
              </a:rPr>
              <a:t>Video: ~Mbps</a:t>
            </a:r>
          </a:p>
          <a:p>
            <a:r>
              <a:rPr lang="en-US" altLang="he-IL" dirty="0">
                <a:ea typeface="MS PGothic" pitchFamily="34" charset="-128"/>
              </a:rPr>
              <a:t>same as above </a:t>
            </a: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~10kbps</a:t>
            </a: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elastic</a:t>
            </a:r>
          </a:p>
        </p:txBody>
      </p:sp>
      <p:sp>
        <p:nvSpPr>
          <p:cNvPr id="30729" name="Text Box 6"/>
          <p:cNvSpPr txBox="1">
            <a:spLocks noChangeArrowheads="1"/>
          </p:cNvSpPr>
          <p:nvPr/>
        </p:nvSpPr>
        <p:spPr bwMode="auto">
          <a:xfrm>
            <a:off x="7135079" y="1752600"/>
            <a:ext cx="206216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he-IL" b="1" dirty="0">
                <a:ea typeface="MS PGothic" pitchFamily="34" charset="-128"/>
              </a:rPr>
              <a:t>time sensitive</a:t>
            </a:r>
            <a:endParaRPr lang="en-US" altLang="he-IL" dirty="0">
              <a:ea typeface="MS PGothic" pitchFamily="34" charset="-128"/>
            </a:endParaRP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no</a:t>
            </a:r>
          </a:p>
          <a:p>
            <a:r>
              <a:rPr lang="en-US" altLang="he-IL" dirty="0">
                <a:ea typeface="MS PGothic" pitchFamily="34" charset="-128"/>
              </a:rPr>
              <a:t>no</a:t>
            </a:r>
          </a:p>
          <a:p>
            <a:r>
              <a:rPr lang="en-US" altLang="he-IL" dirty="0">
                <a:ea typeface="MS PGothic" pitchFamily="34" charset="-128"/>
              </a:rPr>
              <a:t>no</a:t>
            </a:r>
          </a:p>
          <a:p>
            <a:r>
              <a:rPr lang="en-US" altLang="he-IL" dirty="0">
                <a:ea typeface="MS PGothic" pitchFamily="34" charset="-128"/>
              </a:rPr>
              <a:t>yes, 100’</a:t>
            </a:r>
            <a:r>
              <a:rPr lang="en-US" altLang="ja-JP" dirty="0">
                <a:ea typeface="MS PGothic" pitchFamily="34" charset="-128"/>
              </a:rPr>
              <a:t>s </a:t>
            </a:r>
          </a:p>
          <a:p>
            <a:r>
              <a:rPr lang="en-US" altLang="ja-JP" dirty="0" err="1">
                <a:ea typeface="MS PGothic" pitchFamily="34" charset="-128"/>
              </a:rPr>
              <a:t>msec</a:t>
            </a:r>
            <a:endParaRPr lang="en-US" altLang="ja-JP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yes, few </a:t>
            </a:r>
          </a:p>
          <a:p>
            <a:r>
              <a:rPr lang="en-US" altLang="he-IL" dirty="0" err="1">
                <a:ea typeface="MS PGothic" pitchFamily="34" charset="-128"/>
              </a:rPr>
              <a:t>secs</a:t>
            </a:r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yes, ~100’</a:t>
            </a:r>
            <a:r>
              <a:rPr lang="en-US" altLang="ja-JP" dirty="0">
                <a:ea typeface="MS PGothic" pitchFamily="34" charset="-128"/>
              </a:rPr>
              <a:t>s </a:t>
            </a:r>
            <a:r>
              <a:rPr lang="en-US" altLang="ja-JP" dirty="0" err="1">
                <a:ea typeface="MS PGothic" pitchFamily="34" charset="-128"/>
              </a:rPr>
              <a:t>msec</a:t>
            </a:r>
            <a:endParaRPr lang="en-US" altLang="ja-JP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no</a:t>
            </a:r>
          </a:p>
        </p:txBody>
      </p:sp>
      <p:sp>
        <p:nvSpPr>
          <p:cNvPr id="30730" name="Line 7"/>
          <p:cNvSpPr>
            <a:spLocks noChangeShapeType="1"/>
          </p:cNvSpPr>
          <p:nvPr/>
        </p:nvSpPr>
        <p:spPr bwMode="auto">
          <a:xfrm flipV="1">
            <a:off x="486876" y="2133599"/>
            <a:ext cx="8446108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1" name="Line 8"/>
          <p:cNvSpPr>
            <a:spLocks noChangeShapeType="1"/>
          </p:cNvSpPr>
          <p:nvPr/>
        </p:nvSpPr>
        <p:spPr bwMode="auto">
          <a:xfrm flipV="1">
            <a:off x="448561" y="2733675"/>
            <a:ext cx="80061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2" name="Line 9"/>
          <p:cNvSpPr>
            <a:spLocks noChangeShapeType="1"/>
          </p:cNvSpPr>
          <p:nvPr/>
        </p:nvSpPr>
        <p:spPr bwMode="auto">
          <a:xfrm flipV="1">
            <a:off x="458556" y="3028950"/>
            <a:ext cx="80061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3" name="Line 10"/>
          <p:cNvSpPr>
            <a:spLocks noChangeShapeType="1"/>
          </p:cNvSpPr>
          <p:nvPr/>
        </p:nvSpPr>
        <p:spPr bwMode="auto">
          <a:xfrm flipV="1">
            <a:off x="468552" y="3324225"/>
            <a:ext cx="80061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4" name="Line 11"/>
          <p:cNvSpPr>
            <a:spLocks noChangeShapeType="1"/>
          </p:cNvSpPr>
          <p:nvPr/>
        </p:nvSpPr>
        <p:spPr bwMode="auto">
          <a:xfrm flipV="1">
            <a:off x="506226" y="3933825"/>
            <a:ext cx="7988506" cy="4029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5" name="Line 12"/>
          <p:cNvSpPr>
            <a:spLocks noChangeShapeType="1"/>
          </p:cNvSpPr>
          <p:nvPr/>
        </p:nvSpPr>
        <p:spPr bwMode="auto">
          <a:xfrm flipV="1">
            <a:off x="438566" y="4529502"/>
            <a:ext cx="80061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6" name="Line 13"/>
          <p:cNvSpPr>
            <a:spLocks noChangeShapeType="1"/>
          </p:cNvSpPr>
          <p:nvPr/>
        </p:nvSpPr>
        <p:spPr bwMode="auto">
          <a:xfrm flipV="1">
            <a:off x="438566" y="5134704"/>
            <a:ext cx="80061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7" name="Line 14"/>
          <p:cNvSpPr>
            <a:spLocks noChangeShapeType="1"/>
          </p:cNvSpPr>
          <p:nvPr/>
        </p:nvSpPr>
        <p:spPr bwMode="auto">
          <a:xfrm flipV="1">
            <a:off x="398585" y="5492746"/>
            <a:ext cx="80061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138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8043BB6E-804E-41A6-AAC2-EA70640B8E51}" type="slidenum">
              <a:rPr lang="en-US" altLang="he-IL" smtClean="0"/>
              <a:pPr/>
              <a:t>19</a:t>
            </a:fld>
            <a:endParaRPr lang="en-US" altLang="he-IL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68288"/>
            <a:ext cx="7772400" cy="858837"/>
          </a:xfrm>
        </p:spPr>
        <p:txBody>
          <a:bodyPr/>
          <a:lstStyle/>
          <a:p>
            <a:r>
              <a:rPr lang="en-US" altLang="he-IL" sz="3600"/>
              <a:t>Internet transport protocols services</a:t>
            </a:r>
            <a:endParaRPr lang="en-US" altLang="he-IL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33525"/>
            <a:ext cx="409575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he-IL" i="1" dirty="0">
                <a:solidFill>
                  <a:srgbClr val="000099"/>
                </a:solidFill>
              </a:rPr>
              <a:t>TCP service:</a:t>
            </a:r>
          </a:p>
          <a:p>
            <a:pPr>
              <a:lnSpc>
                <a:spcPct val="75000"/>
              </a:lnSpc>
            </a:pPr>
            <a:r>
              <a:rPr lang="en-US" altLang="he-IL" sz="2400" i="1" dirty="0">
                <a:solidFill>
                  <a:srgbClr val="CC0000"/>
                </a:solidFill>
              </a:rPr>
              <a:t>reliable transport</a:t>
            </a:r>
            <a:r>
              <a:rPr lang="en-US" altLang="he-IL" sz="2400" i="1" dirty="0">
                <a:solidFill>
                  <a:schemeClr val="accent2"/>
                </a:solidFill>
              </a:rPr>
              <a:t> </a:t>
            </a:r>
            <a:r>
              <a:rPr lang="en-US" altLang="he-IL" sz="2400" dirty="0"/>
              <a:t>between sending and receiving process</a:t>
            </a:r>
            <a:endParaRPr lang="en-US" altLang="he-IL" sz="2400" dirty="0">
              <a:solidFill>
                <a:schemeClr val="accent2"/>
              </a:solidFill>
            </a:endParaRPr>
          </a:p>
          <a:p>
            <a:pPr>
              <a:lnSpc>
                <a:spcPct val="75000"/>
              </a:lnSpc>
            </a:pPr>
            <a:r>
              <a:rPr lang="en-US" altLang="he-IL" sz="2400" i="1" dirty="0">
                <a:solidFill>
                  <a:srgbClr val="CC0000"/>
                </a:solidFill>
              </a:rPr>
              <a:t>flow control:</a:t>
            </a:r>
            <a:r>
              <a:rPr lang="en-US" altLang="he-IL" sz="2400" dirty="0"/>
              <a:t> sender won’</a:t>
            </a:r>
            <a:r>
              <a:rPr lang="en-US" altLang="ja-JP" sz="2400" dirty="0"/>
              <a:t>t overwhelm receiver </a:t>
            </a:r>
          </a:p>
          <a:p>
            <a:pPr>
              <a:lnSpc>
                <a:spcPct val="75000"/>
              </a:lnSpc>
            </a:pPr>
            <a:r>
              <a:rPr lang="en-US" altLang="he-IL" sz="2400" i="1" dirty="0">
                <a:solidFill>
                  <a:srgbClr val="CC0000"/>
                </a:solidFill>
              </a:rPr>
              <a:t>congestion control:</a:t>
            </a:r>
            <a:r>
              <a:rPr lang="en-US" altLang="he-IL" sz="2400" dirty="0"/>
              <a:t> throttle sender when network overloaded</a:t>
            </a:r>
          </a:p>
          <a:p>
            <a:pPr>
              <a:lnSpc>
                <a:spcPct val="75000"/>
              </a:lnSpc>
            </a:pPr>
            <a:r>
              <a:rPr lang="en-US" altLang="he-IL" sz="2400" i="1" dirty="0">
                <a:solidFill>
                  <a:srgbClr val="CC0000"/>
                </a:solidFill>
              </a:rPr>
              <a:t>does not provide:</a:t>
            </a:r>
            <a:r>
              <a:rPr lang="en-US" altLang="he-IL" sz="2400" dirty="0"/>
              <a:t> timing, minimum throughput guarantee, security</a:t>
            </a:r>
          </a:p>
          <a:p>
            <a:pPr>
              <a:lnSpc>
                <a:spcPct val="75000"/>
              </a:lnSpc>
            </a:pPr>
            <a:r>
              <a:rPr lang="en-US" altLang="he-IL" sz="2400" i="1" dirty="0">
                <a:solidFill>
                  <a:srgbClr val="CC0000"/>
                </a:solidFill>
              </a:rPr>
              <a:t>connection-oriented:</a:t>
            </a:r>
            <a:r>
              <a:rPr lang="en-US" altLang="he-IL" sz="2400" dirty="0"/>
              <a:t> setup required between client and server processes</a:t>
            </a:r>
          </a:p>
          <a:p>
            <a:pPr>
              <a:lnSpc>
                <a:spcPct val="75000"/>
              </a:lnSpc>
            </a:pPr>
            <a:endParaRPr lang="en-US" altLang="he-IL" dirty="0"/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484313"/>
            <a:ext cx="36671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i="1" dirty="0">
                <a:solidFill>
                  <a:srgbClr val="000099"/>
                </a:solidFill>
              </a:rPr>
              <a:t>UDP service:</a:t>
            </a:r>
          </a:p>
          <a:p>
            <a:r>
              <a:rPr lang="en-US" altLang="he-IL" sz="2400" i="1" dirty="0">
                <a:solidFill>
                  <a:srgbClr val="CC0000"/>
                </a:solidFill>
              </a:rPr>
              <a:t>unreliable data transfer</a:t>
            </a:r>
            <a:r>
              <a:rPr lang="en-US" altLang="he-IL" sz="2400" dirty="0"/>
              <a:t> between sending and receiving process</a:t>
            </a:r>
          </a:p>
          <a:p>
            <a:r>
              <a:rPr lang="en-US" altLang="he-IL" sz="2400" i="1" dirty="0">
                <a:solidFill>
                  <a:srgbClr val="CC0000"/>
                </a:solidFill>
              </a:rPr>
              <a:t>does not provide:</a:t>
            </a:r>
            <a:r>
              <a:rPr lang="en-US" altLang="he-IL" sz="2400" dirty="0"/>
              <a:t> reliability, flow / congestion control, delay / TP guarantee, security </a:t>
            </a:r>
          </a:p>
          <a:p>
            <a:pPr>
              <a:buNone/>
            </a:pPr>
            <a:r>
              <a:rPr lang="en-US" altLang="he-IL" sz="2400" dirty="0"/>
              <a:t>	Shortly: WYPIWYG</a:t>
            </a:r>
          </a:p>
          <a:p>
            <a:pPr>
              <a:buFont typeface="Wingdings" pitchFamily="2" charset="2"/>
              <a:buNone/>
            </a:pPr>
            <a:r>
              <a:rPr lang="en-US" altLang="he-IL" sz="2400" u="sng" dirty="0">
                <a:solidFill>
                  <a:srgbClr val="CC0000"/>
                </a:solidFill>
              </a:rPr>
              <a:t>Q:</a:t>
            </a:r>
            <a:r>
              <a:rPr lang="en-US" altLang="he-IL" sz="2400" dirty="0"/>
              <a:t> So why </a:t>
            </a:r>
            <a:r>
              <a:rPr lang="en-US" altLang="he-IL" sz="2400" dirty="0" err="1"/>
              <a:t>UDPing</a:t>
            </a:r>
            <a:r>
              <a:rPr lang="en-US" altLang="he-IL" sz="2400" dirty="0"/>
              <a:t>?</a:t>
            </a:r>
          </a:p>
          <a:p>
            <a:pPr>
              <a:buFont typeface="Wingdings" pitchFamily="2" charset="2"/>
              <a:buNone/>
            </a:pPr>
            <a:r>
              <a:rPr lang="en-US" altLang="he-IL" sz="2400" u="sng" dirty="0">
                <a:solidFill>
                  <a:srgbClr val="CC0000"/>
                </a:solidFill>
              </a:rPr>
              <a:t>A:</a:t>
            </a:r>
            <a:r>
              <a:rPr lang="en-US" altLang="he-IL" sz="2400" dirty="0">
                <a:solidFill>
                  <a:srgbClr val="CC0000"/>
                </a:solidFill>
              </a:rPr>
              <a:t> </a:t>
            </a:r>
            <a:r>
              <a:rPr lang="en-US" altLang="he-IL" sz="2400" dirty="0"/>
              <a:t>1.Because it’s cheaper  </a:t>
            </a:r>
          </a:p>
          <a:p>
            <a:pPr>
              <a:buFont typeface="Wingdings" pitchFamily="2" charset="2"/>
              <a:buNone/>
            </a:pPr>
            <a:r>
              <a:rPr lang="en-US" altLang="he-IL" sz="2400" dirty="0"/>
              <a:t>     2. For Real Time apps</a:t>
            </a:r>
          </a:p>
          <a:p>
            <a:pPr>
              <a:buFont typeface="Wingdings" pitchFamily="2" charset="2"/>
              <a:buNone/>
            </a:pPr>
            <a:endParaRPr lang="en-US" altLang="he-IL" sz="2400" dirty="0"/>
          </a:p>
          <a:p>
            <a:pPr>
              <a:buFont typeface="Wingdings" pitchFamily="2" charset="2"/>
              <a:buNone/>
            </a:pPr>
            <a:endParaRPr lang="en-US" altLang="he-IL" sz="2400" dirty="0"/>
          </a:p>
        </p:txBody>
      </p:sp>
      <p:pic>
        <p:nvPicPr>
          <p:cNvPr id="31751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638" y="94456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194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AE698877-CE16-456A-BDE1-62DC91B1010D}" type="slidenum">
              <a:rPr lang="en-US" altLang="he-IL" smtClean="0"/>
              <a:pPr/>
              <a:t>2</a:t>
            </a:fld>
            <a:endParaRPr lang="en-US" altLang="he-IL"/>
          </a:p>
        </p:txBody>
      </p:sp>
      <p:pic>
        <p:nvPicPr>
          <p:cNvPr id="19460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113691"/>
            <a:ext cx="7313612" cy="8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227277" cy="1143000"/>
          </a:xfrm>
        </p:spPr>
        <p:txBody>
          <a:bodyPr/>
          <a:lstStyle/>
          <a:p>
            <a:pPr algn="ctr"/>
            <a:r>
              <a:rPr lang="en-US" altLang="he-IL" sz="4000" dirty="0"/>
              <a:t>Network apps are everywhere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r>
              <a:rPr lang="en-US" altLang="he-IL" sz="2400" dirty="0"/>
              <a:t>E-mail</a:t>
            </a:r>
          </a:p>
          <a:p>
            <a:r>
              <a:rPr lang="en-US" altLang="he-IL" sz="2400" dirty="0"/>
              <a:t>Web</a:t>
            </a:r>
          </a:p>
          <a:p>
            <a:r>
              <a:rPr lang="en-US" altLang="he-IL" sz="2400" dirty="0"/>
              <a:t>Text messaging</a:t>
            </a:r>
          </a:p>
          <a:p>
            <a:r>
              <a:rPr lang="en-US" altLang="he-IL" sz="2400" dirty="0"/>
              <a:t>File sharing</a:t>
            </a:r>
          </a:p>
          <a:p>
            <a:r>
              <a:rPr lang="en-US" altLang="he-IL" sz="2400" dirty="0"/>
              <a:t>Streaming </a:t>
            </a:r>
          </a:p>
          <a:p>
            <a:pPr>
              <a:buNone/>
            </a:pPr>
            <a:r>
              <a:rPr lang="en-US" altLang="he-IL" sz="2400" dirty="0"/>
              <a:t>	(YouTube, Netflix) </a:t>
            </a:r>
          </a:p>
          <a:p>
            <a:r>
              <a:rPr lang="en-US" altLang="he-IL" sz="2400" dirty="0"/>
              <a:t>Voice over IP (e.g., Skype)</a:t>
            </a:r>
          </a:p>
          <a:p>
            <a:r>
              <a:rPr lang="en-US" altLang="he-IL" sz="2400" dirty="0"/>
              <a:t>Social networking</a:t>
            </a:r>
          </a:p>
          <a:p>
            <a:r>
              <a:rPr lang="en-US" altLang="he-IL" sz="2400" dirty="0"/>
              <a:t>Search</a:t>
            </a:r>
          </a:p>
          <a:p>
            <a:r>
              <a:rPr lang="en-US" altLang="he-IL" sz="2400" dirty="0"/>
              <a:t>Gaming</a:t>
            </a:r>
          </a:p>
          <a:p>
            <a:r>
              <a:rPr lang="en-US" altLang="he-IL" sz="2400" dirty="0"/>
              <a:t>…</a:t>
            </a:r>
          </a:p>
          <a:p>
            <a:endParaRPr lang="en-US" altLang="he-IL" sz="2400" dirty="0"/>
          </a:p>
          <a:p>
            <a:pPr>
              <a:buFont typeface="Wingdings" pitchFamily="2" charset="2"/>
              <a:buNone/>
            </a:pPr>
            <a:endParaRPr lang="en-US" altLang="he-IL" sz="2400" dirty="0"/>
          </a:p>
          <a:p>
            <a:pPr>
              <a:buFont typeface="Wingdings" pitchFamily="2" charset="2"/>
              <a:buNone/>
            </a:pPr>
            <a:endParaRPr lang="en-US" altLang="he-IL" sz="2400" dirty="0"/>
          </a:p>
        </p:txBody>
      </p:sp>
      <p:sp>
        <p:nvSpPr>
          <p:cNvPr id="19463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799" y="1611313"/>
            <a:ext cx="4155831" cy="4648200"/>
          </a:xfrm>
        </p:spPr>
        <p:txBody>
          <a:bodyPr/>
          <a:lstStyle/>
          <a:p>
            <a:r>
              <a:rPr lang="en-US" altLang="he-IL" sz="2400" dirty="0"/>
              <a:t>How to program them?</a:t>
            </a:r>
          </a:p>
          <a:p>
            <a:r>
              <a:rPr lang="en-US" altLang="he-IL" sz="2400" dirty="0"/>
              <a:t>How are they so scalable &amp; modular?</a:t>
            </a:r>
          </a:p>
          <a:p>
            <a:r>
              <a:rPr lang="en-US" altLang="he-IL" sz="2400" dirty="0"/>
              <a:t>What are theirs requirements from the lower-level protocols?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3277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62A592DF-36D4-4A7E-85E9-F1DE4003BFFC}" type="slidenum">
              <a:rPr lang="en-US" altLang="he-IL" smtClean="0"/>
              <a:pPr/>
              <a:t>20</a:t>
            </a:fld>
            <a:endParaRPr lang="en-US" altLang="he-IL"/>
          </a:p>
        </p:txBody>
      </p:sp>
      <p:pic>
        <p:nvPicPr>
          <p:cNvPr id="32772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875" y="87630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261938"/>
            <a:ext cx="8747125" cy="838200"/>
          </a:xfrm>
        </p:spPr>
        <p:txBody>
          <a:bodyPr/>
          <a:lstStyle/>
          <a:p>
            <a:r>
              <a:rPr lang="en-US" altLang="he-IL" sz="3200"/>
              <a:t>Internet apps:  application, transport protocols</a:t>
            </a:r>
            <a:endParaRPr lang="en-US" altLang="he-IL"/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215900" y="1773238"/>
            <a:ext cx="2806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he-IL" b="1">
                <a:ea typeface="MS PGothic" pitchFamily="34" charset="-128"/>
              </a:rPr>
              <a:t>application</a:t>
            </a:r>
            <a:endParaRPr lang="en-US" altLang="he-IL">
              <a:ea typeface="MS PGothic" pitchFamily="34" charset="-128"/>
            </a:endParaRPr>
          </a:p>
          <a:p>
            <a:pPr algn="r"/>
            <a:endParaRPr lang="en-US" altLang="he-IL">
              <a:ea typeface="MS PGothic" pitchFamily="34" charset="-128"/>
            </a:endParaRPr>
          </a:p>
          <a:p>
            <a:pPr algn="r"/>
            <a:r>
              <a:rPr lang="en-US" altLang="he-IL">
                <a:ea typeface="MS PGothic" pitchFamily="34" charset="-128"/>
              </a:rPr>
              <a:t>e-mail</a:t>
            </a:r>
          </a:p>
          <a:p>
            <a:pPr algn="r"/>
            <a:r>
              <a:rPr lang="en-US" altLang="he-IL">
                <a:ea typeface="MS PGothic" pitchFamily="34" charset="-128"/>
              </a:rPr>
              <a:t>remote terminal access</a:t>
            </a:r>
          </a:p>
          <a:p>
            <a:pPr algn="r"/>
            <a:r>
              <a:rPr lang="en-US" altLang="he-IL">
                <a:ea typeface="MS PGothic" pitchFamily="34" charset="-128"/>
              </a:rPr>
              <a:t>Web </a:t>
            </a:r>
          </a:p>
          <a:p>
            <a:pPr algn="r"/>
            <a:r>
              <a:rPr lang="en-US" altLang="he-IL">
                <a:ea typeface="MS PGothic" pitchFamily="34" charset="-128"/>
              </a:rPr>
              <a:t>file transfer</a:t>
            </a:r>
          </a:p>
          <a:p>
            <a:pPr algn="r"/>
            <a:r>
              <a:rPr lang="en-US" altLang="he-IL">
                <a:ea typeface="MS PGothic" pitchFamily="34" charset="-128"/>
              </a:rPr>
              <a:t>streaming multimedia</a:t>
            </a:r>
          </a:p>
          <a:p>
            <a:pPr algn="r"/>
            <a:endParaRPr lang="en-US" altLang="he-IL">
              <a:ea typeface="MS PGothic" pitchFamily="34" charset="-128"/>
            </a:endParaRPr>
          </a:p>
          <a:p>
            <a:pPr algn="r"/>
            <a:r>
              <a:rPr lang="en-US" altLang="he-IL">
                <a:ea typeface="MS PGothic" pitchFamily="34" charset="-128"/>
              </a:rPr>
              <a:t>Internet telephony</a:t>
            </a:r>
          </a:p>
          <a:p>
            <a:pPr algn="r"/>
            <a:endParaRPr lang="en-US" altLang="he-IL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201988" y="1458913"/>
            <a:ext cx="295946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b="1" dirty="0">
                <a:ea typeface="MS PGothic" pitchFamily="34" charset="-128"/>
              </a:rPr>
              <a:t>application</a:t>
            </a:r>
          </a:p>
          <a:p>
            <a:r>
              <a:rPr lang="en-US" altLang="he-IL" b="1" dirty="0">
                <a:ea typeface="MS PGothic" pitchFamily="34" charset="-128"/>
              </a:rPr>
              <a:t>layer protocol</a:t>
            </a:r>
            <a:endParaRPr lang="en-US" altLang="he-IL" dirty="0">
              <a:ea typeface="MS PGothic" pitchFamily="34" charset="-128"/>
            </a:endParaRPr>
          </a:p>
          <a:p>
            <a:endParaRPr lang="en-US" altLang="he-IL" dirty="0">
              <a:ea typeface="MS PGothic" pitchFamily="34" charset="-128"/>
            </a:endParaRPr>
          </a:p>
          <a:p>
            <a:r>
              <a:rPr lang="en-US" altLang="he-IL" dirty="0">
                <a:ea typeface="MS PGothic" pitchFamily="34" charset="-128"/>
              </a:rPr>
              <a:t>SMTP [RFC 2821]</a:t>
            </a:r>
          </a:p>
          <a:p>
            <a:r>
              <a:rPr lang="en-US" altLang="he-IL" dirty="0">
                <a:ea typeface="MS PGothic" pitchFamily="34" charset="-128"/>
              </a:rPr>
              <a:t>Telnet [RFC 854]</a:t>
            </a:r>
          </a:p>
          <a:p>
            <a:r>
              <a:rPr lang="en-US" altLang="he-IL" dirty="0">
                <a:ea typeface="MS PGothic" pitchFamily="34" charset="-128"/>
              </a:rPr>
              <a:t>HTTP [RFC 2616]</a:t>
            </a:r>
          </a:p>
          <a:p>
            <a:r>
              <a:rPr lang="en-US" altLang="he-IL" dirty="0">
                <a:ea typeface="MS PGothic" pitchFamily="34" charset="-128"/>
              </a:rPr>
              <a:t>FTP [RFC 959]</a:t>
            </a:r>
          </a:p>
          <a:p>
            <a:r>
              <a:rPr lang="en-US" altLang="he-IL" dirty="0">
                <a:ea typeface="MS PGothic" pitchFamily="34" charset="-128"/>
              </a:rPr>
              <a:t>HTTP (e.g., YouTube), </a:t>
            </a:r>
            <a:br>
              <a:rPr lang="en-US" altLang="he-IL" dirty="0">
                <a:ea typeface="MS PGothic" pitchFamily="34" charset="-128"/>
              </a:rPr>
            </a:br>
            <a:r>
              <a:rPr lang="en-US" altLang="he-IL" dirty="0">
                <a:ea typeface="MS PGothic" pitchFamily="34" charset="-128"/>
              </a:rPr>
              <a:t>* RTP [RFC 1889]</a:t>
            </a:r>
          </a:p>
          <a:p>
            <a:r>
              <a:rPr lang="en-US" altLang="he-IL" dirty="0">
                <a:ea typeface="MS PGothic" pitchFamily="34" charset="-128"/>
              </a:rPr>
              <a:t>* SIP, RTP, </a:t>
            </a:r>
          </a:p>
          <a:p>
            <a:r>
              <a:rPr lang="en-US" altLang="he-IL" dirty="0">
                <a:ea typeface="MS PGothic" pitchFamily="34" charset="-128"/>
              </a:rPr>
              <a:t>Proprietary (e.g., Skype)</a:t>
            </a:r>
            <a:endParaRPr lang="en-US" altLang="he-IL" sz="2400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6101251" y="1477963"/>
            <a:ext cx="262413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b="1">
                <a:ea typeface="MS PGothic" pitchFamily="34" charset="-128"/>
              </a:rPr>
              <a:t>underlying</a:t>
            </a:r>
          </a:p>
          <a:p>
            <a:r>
              <a:rPr lang="en-US" altLang="he-IL" b="1">
                <a:ea typeface="MS PGothic" pitchFamily="34" charset="-128"/>
              </a:rPr>
              <a:t>transport protocol</a:t>
            </a:r>
            <a:endParaRPr lang="en-US" altLang="he-IL">
              <a:ea typeface="MS PGothic" pitchFamily="34" charset="-128"/>
            </a:endParaRPr>
          </a:p>
          <a:p>
            <a:endParaRPr lang="en-US" altLang="he-IL">
              <a:ea typeface="MS PGothic" pitchFamily="34" charset="-128"/>
            </a:endParaRPr>
          </a:p>
          <a:p>
            <a:r>
              <a:rPr lang="en-US" altLang="he-IL">
                <a:ea typeface="MS PGothic" pitchFamily="34" charset="-128"/>
              </a:rPr>
              <a:t>TCP</a:t>
            </a:r>
          </a:p>
          <a:p>
            <a:r>
              <a:rPr lang="en-US" altLang="he-IL">
                <a:ea typeface="MS PGothic" pitchFamily="34" charset="-128"/>
              </a:rPr>
              <a:t>TCP</a:t>
            </a:r>
          </a:p>
          <a:p>
            <a:r>
              <a:rPr lang="en-US" altLang="he-IL">
                <a:ea typeface="MS PGothic" pitchFamily="34" charset="-128"/>
              </a:rPr>
              <a:t>TCP</a:t>
            </a:r>
          </a:p>
          <a:p>
            <a:r>
              <a:rPr lang="en-US" altLang="he-IL">
                <a:ea typeface="MS PGothic" pitchFamily="34" charset="-128"/>
              </a:rPr>
              <a:t>TCP</a:t>
            </a:r>
          </a:p>
          <a:p>
            <a:r>
              <a:rPr lang="en-US" altLang="he-IL">
                <a:ea typeface="MS PGothic" pitchFamily="34" charset="-128"/>
              </a:rPr>
              <a:t>TCP or UDP</a:t>
            </a:r>
          </a:p>
          <a:p>
            <a:endParaRPr lang="en-US" altLang="he-IL">
              <a:ea typeface="MS PGothic" pitchFamily="34" charset="-128"/>
            </a:endParaRPr>
          </a:p>
          <a:p>
            <a:endParaRPr lang="en-US" altLang="he-IL">
              <a:ea typeface="MS PGothic" pitchFamily="34" charset="-128"/>
            </a:endParaRPr>
          </a:p>
          <a:p>
            <a:r>
              <a:rPr lang="en-US" altLang="he-IL">
                <a:ea typeface="MS PGothic" pitchFamily="34" charset="-128"/>
              </a:rPr>
              <a:t>TCP or UDP</a:t>
            </a: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>
            <a:off x="1071563" y="2152650"/>
            <a:ext cx="73342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flipV="1">
            <a:off x="1023938" y="2743200"/>
            <a:ext cx="73247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 flipV="1">
            <a:off x="1044575" y="3038475"/>
            <a:ext cx="72961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2780" name="Line 10"/>
          <p:cNvSpPr>
            <a:spLocks noChangeShapeType="1"/>
          </p:cNvSpPr>
          <p:nvPr/>
        </p:nvSpPr>
        <p:spPr bwMode="auto">
          <a:xfrm flipV="1">
            <a:off x="1042988" y="3333750"/>
            <a:ext cx="7277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2781" name="Line 11"/>
          <p:cNvSpPr>
            <a:spLocks noChangeShapeType="1"/>
          </p:cNvSpPr>
          <p:nvPr/>
        </p:nvSpPr>
        <p:spPr bwMode="auto">
          <a:xfrm flipV="1">
            <a:off x="1073150" y="3657600"/>
            <a:ext cx="7258050" cy="95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2782" name="Line 12"/>
          <p:cNvSpPr>
            <a:spLocks noChangeShapeType="1"/>
          </p:cNvSpPr>
          <p:nvPr/>
        </p:nvSpPr>
        <p:spPr bwMode="auto">
          <a:xfrm flipV="1">
            <a:off x="1014413" y="4257675"/>
            <a:ext cx="7315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 flipV="1">
            <a:off x="839788" y="4881563"/>
            <a:ext cx="73437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375139" y="5462954"/>
            <a:ext cx="8509765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* SIP (</a:t>
            </a:r>
            <a:r>
              <a:rPr lang="en-US" dirty="0">
                <a:hlinkClick r:id="rId4"/>
              </a:rPr>
              <a:t>Session Initiation Protocol</a:t>
            </a:r>
            <a:r>
              <a:rPr lang="en-US" dirty="0"/>
              <a:t>) is used for </a:t>
            </a:r>
            <a:r>
              <a:rPr lang="en-US"/>
              <a:t>initiating a </a:t>
            </a:r>
            <a:endParaRPr lang="en-US" dirty="0"/>
          </a:p>
          <a:p>
            <a:r>
              <a:rPr lang="en-US" dirty="0"/>
              <a:t>connection, which is later managed by RTP </a:t>
            </a:r>
            <a:r>
              <a:rPr lang="en-US" dirty="0">
                <a:hlinkClick r:id="rId5"/>
              </a:rPr>
              <a:t>Real-time Transfer Protocol</a:t>
            </a:r>
            <a:endParaRPr lang="en-US" dirty="0"/>
          </a:p>
          <a:p>
            <a:endParaRPr lang="he-I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600"/>
              <a:t>Securing TCP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4472354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</a:rPr>
              <a:t>TCP &amp; UDP 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no encryption</a:t>
            </a:r>
          </a:p>
          <a:p>
            <a:pPr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ecure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</a:rPr>
              <a:t> S</a:t>
            </a:r>
            <a:r>
              <a:rPr lang="en-US" dirty="0">
                <a:ea typeface="ＭＳ Ｐゴシック" charset="0"/>
              </a:rPr>
              <a:t>ockets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</a:rPr>
              <a:t> L</a:t>
            </a:r>
            <a:r>
              <a:rPr lang="en-US" dirty="0">
                <a:ea typeface="ＭＳ Ｐゴシック" charset="0"/>
              </a:rPr>
              <a:t>ayer (and later,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</a:rPr>
              <a:t>T</a:t>
            </a:r>
            <a:r>
              <a:rPr lang="en-US" dirty="0">
                <a:ea typeface="ＭＳ Ｐゴシック" charset="0"/>
              </a:rPr>
              <a:t>ransport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</a:rPr>
              <a:t> L</a:t>
            </a:r>
            <a:r>
              <a:rPr lang="en-US" dirty="0">
                <a:ea typeface="ＭＳ Ｐゴシック" charset="0"/>
              </a:rPr>
              <a:t>ayer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</a:rPr>
              <a:t> S</a:t>
            </a:r>
            <a:r>
              <a:rPr lang="en-US" dirty="0">
                <a:ea typeface="ＭＳ Ｐゴシック" charset="0"/>
              </a:rPr>
              <a:t>ecurity)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provide encrypted TCP connection</a:t>
            </a:r>
          </a:p>
        </p:txBody>
      </p:sp>
      <p:sp>
        <p:nvSpPr>
          <p:cNvPr id="33796" name="Content Placeholder 7"/>
          <p:cNvSpPr>
            <a:spLocks noGrp="1"/>
          </p:cNvSpPr>
          <p:nvPr>
            <p:ph sz="half" idx="2"/>
          </p:nvPr>
        </p:nvSpPr>
        <p:spPr>
          <a:xfrm>
            <a:off x="5070227" y="160020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dirty="0">
                <a:solidFill>
                  <a:srgbClr val="22228B"/>
                </a:solidFill>
              </a:rPr>
              <a:t>SSL is at app layer</a:t>
            </a:r>
          </a:p>
          <a:p>
            <a:r>
              <a:rPr lang="en-US" altLang="he-IL" dirty="0"/>
              <a:t>Apps use SSL libraries, which </a:t>
            </a:r>
            <a:r>
              <a:rPr lang="ja-JP" altLang="en-US" dirty="0"/>
              <a:t>“</a:t>
            </a:r>
            <a:r>
              <a:rPr lang="en-US" altLang="ja-JP" dirty="0"/>
              <a:t>talk</a:t>
            </a:r>
            <a:r>
              <a:rPr lang="ja-JP" altLang="en-US" dirty="0"/>
              <a:t>”</a:t>
            </a:r>
            <a:r>
              <a:rPr lang="en-US" altLang="ja-JP" dirty="0"/>
              <a:t> to TCP</a:t>
            </a:r>
          </a:p>
          <a:p>
            <a:r>
              <a:rPr lang="en-US" altLang="ja-JP" dirty="0"/>
              <a:t>Example: HTTPS </a:t>
            </a:r>
            <a:r>
              <a:rPr lang="en-IL" altLang="ja-JP" dirty="0"/>
              <a:t>–</a:t>
            </a:r>
            <a:r>
              <a:rPr lang="en-US" altLang="ja-JP" dirty="0"/>
              <a:t> “HTTP over TLS”</a:t>
            </a:r>
          </a:p>
          <a:p>
            <a:endParaRPr lang="en-US" altLang="ja-JP" dirty="0"/>
          </a:p>
          <a:p>
            <a:pPr marL="342900" lvl="1" indent="-342900"/>
            <a:endParaRPr lang="en-US" altLang="he-IL" dirty="0"/>
          </a:p>
          <a:p>
            <a:endParaRPr lang="en-US" alt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37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826B9C7C-6329-4E7F-B6E6-14F6FC89E9B8}" type="slidenum">
              <a:rPr lang="en-US" altLang="he-IL" smtClean="0"/>
              <a:pPr/>
              <a:t>21</a:t>
            </a:fld>
            <a:endParaRPr lang="en-US" altLang="he-IL"/>
          </a:p>
        </p:txBody>
      </p:sp>
      <p:pic>
        <p:nvPicPr>
          <p:cNvPr id="33799" name="Picture 35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375" y="1050925"/>
            <a:ext cx="28257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0EA38C89-AB1B-4705-A03C-5DC2E1C696D6}" type="slidenum">
              <a:rPr lang="en-US" altLang="he-IL" smtClean="0"/>
              <a:pPr/>
              <a:t>22</a:t>
            </a:fld>
            <a:endParaRPr lang="en-US" altLang="he-IL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2.0: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8329246" cy="4648200"/>
          </a:xfrm>
        </p:spPr>
        <p:txBody>
          <a:bodyPr/>
          <a:lstStyle/>
          <a:p>
            <a:pPr marL="457200" indent="-457200"/>
            <a:r>
              <a:rPr lang="en-US" altLang="he-IL" sz="3200" dirty="0"/>
              <a:t>Motivation</a:t>
            </a:r>
          </a:p>
          <a:p>
            <a:pPr marL="457200" indent="-457200"/>
            <a:r>
              <a:rPr lang="en-US" altLang="he-IL" sz="3200" dirty="0"/>
              <a:t>Basic concepts</a:t>
            </a:r>
          </a:p>
          <a:p>
            <a:pPr marL="457200" indent="-457200"/>
            <a:r>
              <a:rPr lang="en-US" altLang="he-IL" sz="3200" dirty="0"/>
              <a:t>Requirements from the transport level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Web</a:t>
            </a:r>
          </a:p>
        </p:txBody>
      </p:sp>
      <p:pic>
        <p:nvPicPr>
          <p:cNvPr id="8" name="Picture 11" descr="underline_base">
            <a:extLst>
              <a:ext uri="{FF2B5EF4-FFF2-40B4-BE49-F238E27FC236}">
                <a16:creationId xmlns:a16="http://schemas.microsoft.com/office/drawing/2014/main" id="{3E9870DD-3678-48EC-A445-34347D9B1FE5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1115845"/>
            <a:ext cx="4674875" cy="18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3584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5417CB6D-6F2E-4221-9D50-31A42AC51FF0}" type="slidenum">
              <a:rPr lang="en-US" altLang="he-IL" smtClean="0"/>
              <a:pPr/>
              <a:t>23</a:t>
            </a:fld>
            <a:endParaRPr lang="en-US" altLang="he-IL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01613"/>
            <a:ext cx="7772400" cy="892175"/>
          </a:xfrm>
        </p:spPr>
        <p:txBody>
          <a:bodyPr/>
          <a:lstStyle/>
          <a:p>
            <a:r>
              <a:rPr lang="en-US" altLang="he-IL" dirty="0"/>
              <a:t>Web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0488"/>
            <a:ext cx="7772400" cy="4648200"/>
          </a:xfrm>
        </p:spPr>
        <p:txBody>
          <a:bodyPr/>
          <a:lstStyle/>
          <a:p>
            <a:r>
              <a:rPr lang="en-US" altLang="he-IL" i="1" dirty="0"/>
              <a:t>a</a:t>
            </a:r>
            <a:r>
              <a:rPr lang="en-US" altLang="he-IL" i="1" dirty="0">
                <a:solidFill>
                  <a:srgbClr val="CC0000"/>
                </a:solidFill>
              </a:rPr>
              <a:t> web page</a:t>
            </a:r>
            <a:r>
              <a:rPr lang="en-US" altLang="he-IL" dirty="0"/>
              <a:t> consists of </a:t>
            </a:r>
            <a:r>
              <a:rPr lang="en-US" altLang="he-IL" i="1" dirty="0">
                <a:solidFill>
                  <a:srgbClr val="CC0000"/>
                </a:solidFill>
              </a:rPr>
              <a:t>objects </a:t>
            </a:r>
            <a:r>
              <a:rPr lang="en-US" altLang="he-IL" dirty="0"/>
              <a:t>(files)</a:t>
            </a:r>
          </a:p>
          <a:p>
            <a:r>
              <a:rPr lang="en-US" altLang="he-IL" dirty="0"/>
              <a:t>object can be HTML file, JPEG image, Java applet, audio file, etc</a:t>
            </a:r>
          </a:p>
          <a:p>
            <a:r>
              <a:rPr lang="en-US" altLang="he-IL" dirty="0"/>
              <a:t>web page consists of </a:t>
            </a:r>
            <a:r>
              <a:rPr lang="en-US" altLang="he-IL" i="1" dirty="0">
                <a:solidFill>
                  <a:srgbClr val="CC0000"/>
                </a:solidFill>
              </a:rPr>
              <a:t>base HTML-file</a:t>
            </a:r>
            <a:r>
              <a:rPr lang="en-US" altLang="he-IL" dirty="0"/>
              <a:t> which includes </a:t>
            </a:r>
            <a:r>
              <a:rPr lang="en-US" altLang="he-IL" i="1" dirty="0">
                <a:solidFill>
                  <a:srgbClr val="CC0000"/>
                </a:solidFill>
              </a:rPr>
              <a:t>several referenced objects</a:t>
            </a:r>
          </a:p>
          <a:p>
            <a:r>
              <a:rPr lang="en-US" altLang="he-IL" dirty="0"/>
              <a:t>each object is addressable by a </a:t>
            </a:r>
            <a:r>
              <a:rPr lang="en-US" altLang="he-IL" i="1" dirty="0">
                <a:solidFill>
                  <a:srgbClr val="CC0000"/>
                </a:solidFill>
              </a:rPr>
              <a:t>URL, </a:t>
            </a:r>
            <a:r>
              <a:rPr lang="en-US" altLang="he-IL" dirty="0"/>
              <a:t>e.g.,</a:t>
            </a:r>
          </a:p>
          <a:p>
            <a:pPr>
              <a:buFont typeface="Wingdings" pitchFamily="2" charset="2"/>
              <a:buNone/>
            </a:pPr>
            <a:endParaRPr lang="en-US" altLang="he-IL" dirty="0"/>
          </a:p>
        </p:txBody>
      </p:sp>
      <p:grpSp>
        <p:nvGrpSpPr>
          <p:cNvPr id="35846" name="Group 10"/>
          <p:cNvGrpSpPr>
            <a:grpSpLocks/>
          </p:cNvGrpSpPr>
          <p:nvPr/>
        </p:nvGrpSpPr>
        <p:grpSpPr bwMode="auto">
          <a:xfrm>
            <a:off x="1201738" y="4486275"/>
            <a:ext cx="6835775" cy="1144588"/>
            <a:chOff x="788" y="2955"/>
            <a:chExt cx="4306" cy="721"/>
          </a:xfrm>
        </p:grpSpPr>
        <p:sp>
          <p:nvSpPr>
            <p:cNvPr id="35848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he-IL" sz="2400">
                  <a:latin typeface="Courier New" pitchFamily="49" charset="0"/>
                  <a:ea typeface="MS PGothic" pitchFamily="34" charset="-128"/>
                </a:rPr>
                <a:t>www.someschool.edu/someDept/pic.gif</a:t>
              </a:r>
            </a:p>
          </p:txBody>
        </p:sp>
        <p:sp>
          <p:nvSpPr>
            <p:cNvPr id="35849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35850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35851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he-IL" sz="2400">
                  <a:ea typeface="MS PGothic" pitchFamily="34" charset="-128"/>
                </a:rPr>
                <a:t>host name</a:t>
              </a:r>
            </a:p>
          </p:txBody>
        </p:sp>
        <p:sp>
          <p:nvSpPr>
            <p:cNvPr id="35852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he-IL" sz="2400">
                  <a:ea typeface="MS PGothic" pitchFamily="34" charset="-128"/>
                </a:rPr>
                <a:t>path</a:t>
              </a:r>
              <a:r>
                <a:rPr lang="en-US" altLang="he-IL" sz="2400">
                  <a:latin typeface="Comic Sans MS" pitchFamily="66" charset="0"/>
                  <a:ea typeface="MS PGothic" pitchFamily="34" charset="-128"/>
                </a:rPr>
                <a:t> </a:t>
              </a:r>
              <a:r>
                <a:rPr lang="en-US" altLang="he-IL" sz="2400">
                  <a:ea typeface="MS PGothic" pitchFamily="34" charset="-128"/>
                </a:rPr>
                <a:t>name</a:t>
              </a:r>
            </a:p>
          </p:txBody>
        </p:sp>
      </p:grpSp>
      <p:pic>
        <p:nvPicPr>
          <p:cNvPr id="35847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68312" y="843825"/>
            <a:ext cx="1395211" cy="120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3584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5417CB6D-6F2E-4221-9D50-31A42AC51FF0}" type="slidenum">
              <a:rPr lang="en-US" altLang="he-IL" smtClean="0"/>
              <a:pPr/>
              <a:t>24</a:t>
            </a:fld>
            <a:endParaRPr lang="en-US" altLang="he-IL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01613"/>
            <a:ext cx="7772400" cy="892175"/>
          </a:xfrm>
        </p:spPr>
        <p:txBody>
          <a:bodyPr/>
          <a:lstStyle/>
          <a:p>
            <a:pPr algn="ctr"/>
            <a:r>
              <a:rPr lang="en-AU" altLang="he-IL" sz="3200" dirty="0"/>
              <a:t>Rabbi </a:t>
            </a:r>
            <a:r>
              <a:rPr lang="en-AU" altLang="he-IL" sz="3200" dirty="0" err="1"/>
              <a:t>Tarfon</a:t>
            </a:r>
            <a:r>
              <a:rPr lang="en-AU" altLang="he-IL" sz="3200" dirty="0"/>
              <a:t> Ben </a:t>
            </a:r>
            <a:r>
              <a:rPr lang="en-AU" altLang="he-IL" sz="3200" dirty="0" err="1"/>
              <a:t>Leitzan-Tznon</a:t>
            </a:r>
            <a:endParaRPr lang="en-US" altLang="he-IL" sz="3200" dirty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36048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he-IL" dirty="0">
                <a:solidFill>
                  <a:srgbClr val="FF0000"/>
                </a:solidFill>
              </a:rPr>
              <a:t>HTTP</a:t>
            </a:r>
            <a:r>
              <a:rPr lang="en-US" altLang="he-IL" dirty="0">
                <a:solidFill>
                  <a:srgbClr val="CC0000"/>
                </a:solidFill>
              </a:rPr>
              <a:t>: </a:t>
            </a:r>
            <a:r>
              <a:rPr lang="en-US" altLang="he-IL" dirty="0" err="1">
                <a:solidFill>
                  <a:srgbClr val="FF0000"/>
                </a:solidFill>
              </a:rPr>
              <a:t>H</a:t>
            </a:r>
            <a:r>
              <a:rPr lang="en-US" altLang="he-IL" dirty="0" err="1"/>
              <a:t>yper</a:t>
            </a:r>
            <a:r>
              <a:rPr lang="en-US" altLang="he-IL" dirty="0" err="1">
                <a:solidFill>
                  <a:srgbClr val="FF0000"/>
                </a:solidFill>
              </a:rPr>
              <a:t>T</a:t>
            </a:r>
            <a:r>
              <a:rPr lang="en-US" altLang="he-IL" dirty="0" err="1"/>
              <a:t>ext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rgbClr val="FF0000"/>
                </a:solidFill>
              </a:rPr>
              <a:t>T</a:t>
            </a:r>
            <a:r>
              <a:rPr lang="en-US" altLang="he-IL" dirty="0"/>
              <a:t>ransfer </a:t>
            </a:r>
            <a:r>
              <a:rPr lang="en-US" altLang="he-IL" dirty="0">
                <a:solidFill>
                  <a:srgbClr val="FF0000"/>
                </a:solidFill>
              </a:rPr>
              <a:t>P</a:t>
            </a:r>
            <a:r>
              <a:rPr lang="en-US" altLang="he-IL" dirty="0"/>
              <a:t>rotocol</a:t>
            </a:r>
          </a:p>
          <a:p>
            <a:pPr lvl="1">
              <a:lnSpc>
                <a:spcPct val="75000"/>
              </a:lnSpc>
            </a:pPr>
            <a:r>
              <a:rPr lang="en-US" altLang="he-IL" dirty="0"/>
              <a:t>Hypertext – text which includes hyperlinks </a:t>
            </a:r>
          </a:p>
          <a:p>
            <a:pPr lvl="1">
              <a:lnSpc>
                <a:spcPct val="75000"/>
              </a:lnSpc>
            </a:pPr>
            <a:endParaRPr lang="en-US" altLang="he-IL" dirty="0"/>
          </a:p>
          <a:p>
            <a:pPr>
              <a:lnSpc>
                <a:spcPct val="75000"/>
              </a:lnSpc>
            </a:pPr>
            <a:r>
              <a:rPr lang="en-US" altLang="he-IL" dirty="0">
                <a:solidFill>
                  <a:srgbClr val="FF0000"/>
                </a:solidFill>
              </a:rPr>
              <a:t>HTML</a:t>
            </a:r>
            <a:r>
              <a:rPr lang="en-US" altLang="he-IL" dirty="0"/>
              <a:t>: </a:t>
            </a:r>
            <a:r>
              <a:rPr lang="en-US" altLang="he-IL" dirty="0" err="1">
                <a:solidFill>
                  <a:srgbClr val="FF0000"/>
                </a:solidFill>
              </a:rPr>
              <a:t>H</a:t>
            </a:r>
            <a:r>
              <a:rPr lang="en-US" altLang="he-IL" dirty="0" err="1"/>
              <a:t>yper</a:t>
            </a:r>
            <a:r>
              <a:rPr lang="en-US" altLang="he-IL" dirty="0" err="1">
                <a:solidFill>
                  <a:srgbClr val="FF0000"/>
                </a:solidFill>
              </a:rPr>
              <a:t>T</a:t>
            </a:r>
            <a:r>
              <a:rPr lang="en-US" altLang="he-IL" dirty="0" err="1"/>
              <a:t>ext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rgbClr val="FF0000"/>
                </a:solidFill>
              </a:rPr>
              <a:t>M</a:t>
            </a:r>
            <a:r>
              <a:rPr lang="en-US" altLang="he-IL" dirty="0"/>
              <a:t>arkup </a:t>
            </a:r>
            <a:r>
              <a:rPr lang="en-US" altLang="he-IL" dirty="0">
                <a:solidFill>
                  <a:srgbClr val="FF0000"/>
                </a:solidFill>
              </a:rPr>
              <a:t>L</a:t>
            </a:r>
            <a:r>
              <a:rPr lang="en-US" altLang="he-IL" dirty="0"/>
              <a:t>anguage</a:t>
            </a:r>
          </a:p>
          <a:p>
            <a:pPr lvl="1">
              <a:lnSpc>
                <a:spcPct val="75000"/>
              </a:lnSpc>
            </a:pPr>
            <a:r>
              <a:rPr lang="en-US" altLang="he-IL" dirty="0"/>
              <a:t>Markup – like “</a:t>
            </a:r>
            <a:r>
              <a:rPr lang="en-US" altLang="he-IL" dirty="0" err="1"/>
              <a:t>markering</a:t>
            </a:r>
            <a:r>
              <a:rPr lang="en-US" altLang="he-IL" dirty="0"/>
              <a:t>”: how to present the text</a:t>
            </a:r>
          </a:p>
          <a:p>
            <a:pPr lvl="2">
              <a:lnSpc>
                <a:spcPct val="75000"/>
              </a:lnSpc>
            </a:pPr>
            <a:r>
              <a:rPr lang="en-US" altLang="he-IL" dirty="0" err="1"/>
              <a:t>Eg</a:t>
            </a:r>
            <a:r>
              <a:rPr lang="en-US" altLang="he-IL" dirty="0"/>
              <a:t> </a:t>
            </a:r>
            <a:r>
              <a:rPr lang="en-US" altLang="he-IL" u="sng" dirty="0"/>
              <a:t>underline</a:t>
            </a:r>
            <a:r>
              <a:rPr lang="en-US" altLang="he-IL" dirty="0"/>
              <a:t>, </a:t>
            </a:r>
            <a:r>
              <a:rPr lang="en-US" altLang="he-IL" b="1" dirty="0"/>
              <a:t>bold</a:t>
            </a:r>
            <a:r>
              <a:rPr lang="en-US" altLang="he-IL" dirty="0"/>
              <a:t>, </a:t>
            </a:r>
            <a:r>
              <a:rPr lang="en-US" altLang="he-IL" i="1" dirty="0"/>
              <a:t>italic</a:t>
            </a:r>
          </a:p>
          <a:p>
            <a:pPr lvl="1">
              <a:lnSpc>
                <a:spcPct val="75000"/>
              </a:lnSpc>
            </a:pPr>
            <a:r>
              <a:rPr lang="en-US" altLang="he-IL" dirty="0"/>
              <a:t>In contrast to WYSIWYGs</a:t>
            </a:r>
          </a:p>
          <a:p>
            <a:pPr lvl="2">
              <a:lnSpc>
                <a:spcPct val="75000"/>
              </a:lnSpc>
            </a:pPr>
            <a:r>
              <a:rPr lang="en-US" altLang="he-IL" dirty="0" err="1"/>
              <a:t>Eg</a:t>
            </a:r>
            <a:r>
              <a:rPr lang="en-US" altLang="he-IL" dirty="0"/>
              <a:t> WORD, </a:t>
            </a:r>
            <a:r>
              <a:rPr lang="en-US" altLang="he-IL" dirty="0" err="1"/>
              <a:t>ppt</a:t>
            </a:r>
            <a:endParaRPr lang="en-US" altLang="he-IL" dirty="0"/>
          </a:p>
          <a:p>
            <a:pPr lvl="2">
              <a:lnSpc>
                <a:spcPct val="75000"/>
              </a:lnSpc>
            </a:pPr>
            <a:endParaRPr lang="en-US" altLang="he-IL" dirty="0"/>
          </a:p>
          <a:p>
            <a:pPr>
              <a:lnSpc>
                <a:spcPct val="75000"/>
              </a:lnSpc>
            </a:pPr>
            <a:r>
              <a:rPr lang="en-US" altLang="he-IL" dirty="0">
                <a:solidFill>
                  <a:srgbClr val="FF0000"/>
                </a:solidFill>
              </a:rPr>
              <a:t>URL</a:t>
            </a:r>
            <a:r>
              <a:rPr lang="en-US" altLang="he-IL" dirty="0"/>
              <a:t>: </a:t>
            </a:r>
            <a:r>
              <a:rPr lang="en-US" altLang="he-IL" dirty="0">
                <a:solidFill>
                  <a:srgbClr val="FF0000"/>
                </a:solidFill>
              </a:rPr>
              <a:t>U</a:t>
            </a:r>
            <a:r>
              <a:rPr lang="en-US" altLang="he-IL" dirty="0"/>
              <a:t>niform </a:t>
            </a:r>
            <a:r>
              <a:rPr lang="en-US" altLang="he-IL" dirty="0">
                <a:solidFill>
                  <a:srgbClr val="FF0000"/>
                </a:solidFill>
              </a:rPr>
              <a:t>R</a:t>
            </a:r>
            <a:r>
              <a:rPr lang="en-US" altLang="he-IL" dirty="0"/>
              <a:t>esource </a:t>
            </a:r>
            <a:r>
              <a:rPr lang="en-US" altLang="he-IL" dirty="0">
                <a:solidFill>
                  <a:srgbClr val="FF0000"/>
                </a:solidFill>
              </a:rPr>
              <a:t>L</a:t>
            </a:r>
            <a:r>
              <a:rPr lang="en-US" altLang="he-IL" dirty="0"/>
              <a:t>ocator</a:t>
            </a:r>
          </a:p>
          <a:p>
            <a:pPr lvl="1">
              <a:lnSpc>
                <a:spcPct val="75000"/>
              </a:lnSpc>
            </a:pPr>
            <a:r>
              <a:rPr lang="en-US" altLang="he-IL" dirty="0"/>
              <a:t>A unique location in the network</a:t>
            </a:r>
          </a:p>
          <a:p>
            <a:pPr lvl="1">
              <a:lnSpc>
                <a:spcPct val="75000"/>
              </a:lnSpc>
            </a:pPr>
            <a:endParaRPr lang="en-US" altLang="he-IL" dirty="0"/>
          </a:p>
        </p:txBody>
      </p:sp>
      <p:pic>
        <p:nvPicPr>
          <p:cNvPr id="35847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144" y="914401"/>
            <a:ext cx="7667502" cy="28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42" name="Picture 2" descr="C:\Users\Owner\Pics\Ofanan_Pics\Israel\Picture 068.jpg"/>
          <p:cNvPicPr>
            <a:picLocks noChangeAspect="1" noChangeArrowheads="1"/>
          </p:cNvPicPr>
          <p:nvPr/>
        </p:nvPicPr>
        <p:blipFill>
          <a:blip r:embed="rId4" cstate="print"/>
          <a:srcRect l="27112" t="9600" r="7482" b="16000"/>
          <a:stretch>
            <a:fillRect/>
          </a:stretch>
        </p:blipFill>
        <p:spPr bwMode="auto">
          <a:xfrm>
            <a:off x="5825490" y="3524250"/>
            <a:ext cx="3170494" cy="270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3584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5417CB6D-6F2E-4221-9D50-31A42AC51FF0}" type="slidenum">
              <a:rPr lang="en-US" altLang="he-IL" smtClean="0"/>
              <a:pPr/>
              <a:t>25</a:t>
            </a:fld>
            <a:endParaRPr lang="en-US" altLang="he-IL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01613"/>
            <a:ext cx="7772400" cy="892175"/>
          </a:xfrm>
        </p:spPr>
        <p:txBody>
          <a:bodyPr/>
          <a:lstStyle/>
          <a:p>
            <a:pPr algn="ctr"/>
            <a:r>
              <a:rPr lang="en-US" altLang="he-IL" sz="3200" dirty="0"/>
              <a:t>Confused?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048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he-IL" dirty="0">
                <a:solidFill>
                  <a:srgbClr val="FF0000"/>
                </a:solidFill>
              </a:rPr>
              <a:t>URL </a:t>
            </a:r>
            <a:r>
              <a:rPr lang="en-US" altLang="he-IL" dirty="0"/>
              <a:t>is the </a:t>
            </a:r>
            <a:r>
              <a:rPr lang="en-US" altLang="he-IL" i="1" dirty="0"/>
              <a:t>location</a:t>
            </a:r>
            <a:r>
              <a:rPr lang="en-US" altLang="he-IL" dirty="0"/>
              <a:t> of the desired page</a:t>
            </a:r>
          </a:p>
          <a:p>
            <a:pPr lvl="1">
              <a:lnSpc>
                <a:spcPct val="75000"/>
              </a:lnSpc>
            </a:pPr>
            <a:r>
              <a:rPr lang="en-US" altLang="he-IL" dirty="0" err="1"/>
              <a:t>Eg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rgbClr val="0000FF"/>
                </a:solidFill>
              </a:rPr>
              <a:t>www.google.co.il/maps</a:t>
            </a:r>
          </a:p>
          <a:p>
            <a:pPr>
              <a:lnSpc>
                <a:spcPct val="75000"/>
              </a:lnSpc>
            </a:pPr>
            <a:endParaRPr lang="en-US" altLang="he-IL" dirty="0">
              <a:solidFill>
                <a:srgbClr val="FF0000"/>
              </a:solidFill>
            </a:endParaRPr>
          </a:p>
          <a:p>
            <a:pPr>
              <a:lnSpc>
                <a:spcPct val="75000"/>
              </a:lnSpc>
            </a:pPr>
            <a:r>
              <a:rPr lang="en-US" altLang="he-IL" dirty="0">
                <a:solidFill>
                  <a:srgbClr val="FF0000"/>
                </a:solidFill>
              </a:rPr>
              <a:t>HTTP</a:t>
            </a:r>
            <a:r>
              <a:rPr lang="en-US" altLang="he-IL" dirty="0">
                <a:solidFill>
                  <a:srgbClr val="CC0000"/>
                </a:solidFill>
              </a:rPr>
              <a:t> </a:t>
            </a:r>
            <a:r>
              <a:rPr lang="en-US" altLang="he-IL" dirty="0"/>
              <a:t>is a </a:t>
            </a:r>
            <a:r>
              <a:rPr lang="en-US" altLang="he-IL" i="1" dirty="0"/>
              <a:t>protocol</a:t>
            </a:r>
            <a:r>
              <a:rPr lang="en-US" altLang="he-IL" dirty="0"/>
              <a:t>, which details how the user (client) requests the data, and how the server responds him</a:t>
            </a:r>
          </a:p>
          <a:p>
            <a:pPr lvl="1">
              <a:lnSpc>
                <a:spcPct val="75000"/>
              </a:lnSpc>
            </a:pPr>
            <a:r>
              <a:rPr lang="en-US" altLang="he-IL" dirty="0"/>
              <a:t>Another protocol: </a:t>
            </a:r>
            <a:r>
              <a:rPr lang="en-US" altLang="he-IL" i="1" dirty="0"/>
              <a:t>ftp</a:t>
            </a:r>
          </a:p>
          <a:p>
            <a:pPr lvl="1">
              <a:lnSpc>
                <a:spcPct val="75000"/>
              </a:lnSpc>
            </a:pPr>
            <a:endParaRPr lang="en-US" altLang="he-IL" dirty="0"/>
          </a:p>
          <a:p>
            <a:pPr>
              <a:lnSpc>
                <a:spcPct val="75000"/>
              </a:lnSpc>
            </a:pPr>
            <a:r>
              <a:rPr lang="en-US" altLang="he-IL" dirty="0">
                <a:solidFill>
                  <a:srgbClr val="FF0000"/>
                </a:solidFill>
              </a:rPr>
              <a:t>HTML</a:t>
            </a:r>
            <a:r>
              <a:rPr lang="en-US" altLang="he-IL" dirty="0"/>
              <a:t> is the language, </a:t>
            </a:r>
          </a:p>
          <a:p>
            <a:pPr>
              <a:lnSpc>
                <a:spcPct val="75000"/>
              </a:lnSpc>
              <a:buNone/>
            </a:pPr>
            <a:r>
              <a:rPr lang="en-US" altLang="he-IL" dirty="0"/>
              <a:t>	in </a:t>
            </a:r>
            <a:r>
              <a:rPr lang="en-US" altLang="he-IL" dirty="0">
                <a:solidFill>
                  <a:srgbClr val="FF0000"/>
                </a:solidFill>
              </a:rPr>
              <a:t>which</a:t>
            </a:r>
            <a:r>
              <a:rPr lang="en-US" altLang="he-IL" dirty="0"/>
              <a:t> the “text” in the </a:t>
            </a:r>
          </a:p>
          <a:p>
            <a:pPr>
              <a:lnSpc>
                <a:spcPct val="75000"/>
              </a:lnSpc>
              <a:buNone/>
            </a:pPr>
            <a:r>
              <a:rPr lang="en-US" altLang="he-IL" dirty="0"/>
              <a:t>    requested webpage is sent</a:t>
            </a:r>
          </a:p>
        </p:txBody>
      </p:sp>
      <p:pic>
        <p:nvPicPr>
          <p:cNvPr id="35847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6377" y="827311"/>
            <a:ext cx="2124892" cy="130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42" name="Picture 2" descr="C:\Users\Owner\Pics\Ofanan_Pics\Israel\Picture 068.jpg"/>
          <p:cNvPicPr>
            <a:picLocks noChangeAspect="1" noChangeArrowheads="1"/>
          </p:cNvPicPr>
          <p:nvPr/>
        </p:nvPicPr>
        <p:blipFill>
          <a:blip r:embed="rId4" cstate="print"/>
          <a:srcRect l="27112" t="9600" r="7482" b="16000"/>
          <a:stretch>
            <a:fillRect/>
          </a:stretch>
        </p:blipFill>
        <p:spPr bwMode="auto">
          <a:xfrm>
            <a:off x="5791200" y="3524250"/>
            <a:ext cx="3170494" cy="270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3686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A03AB0B1-8AD3-4D92-8F59-49871F9DC525}" type="slidenum">
              <a:rPr lang="en-US" altLang="he-IL" smtClean="0"/>
              <a:pPr/>
              <a:t>26</a:t>
            </a:fld>
            <a:endParaRPr lang="en-US" altLang="he-IL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795337"/>
          </a:xfrm>
        </p:spPr>
        <p:txBody>
          <a:bodyPr/>
          <a:lstStyle/>
          <a:p>
            <a:r>
              <a:rPr lang="en-US" altLang="he-IL" sz="4000"/>
              <a:t>HTTP overview</a:t>
            </a:r>
            <a:endParaRPr lang="en-US" altLang="he-IL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89075"/>
            <a:ext cx="3810000" cy="46482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he-IL" i="1" dirty="0">
                <a:solidFill>
                  <a:srgbClr val="CC0000"/>
                </a:solidFill>
              </a:rPr>
              <a:t>client</a:t>
            </a:r>
            <a:r>
              <a:rPr lang="en-US" altLang="he-IL" i="1" dirty="0">
                <a:solidFill>
                  <a:srgbClr val="FF0000"/>
                </a:solidFill>
              </a:rPr>
              <a:t>:</a:t>
            </a:r>
            <a:r>
              <a:rPr lang="en-US" altLang="he-IL" dirty="0"/>
              <a:t> browser that requests, receives and </a:t>
            </a:r>
            <a:r>
              <a:rPr lang="ja-JP" altLang="en-US" dirty="0"/>
              <a:t>“</a:t>
            </a:r>
            <a:r>
              <a:rPr lang="en-US" altLang="ja-JP" dirty="0"/>
              <a:t>displays</a:t>
            </a:r>
            <a:r>
              <a:rPr lang="ja-JP" altLang="en-US" dirty="0"/>
              <a:t>”</a:t>
            </a:r>
            <a:r>
              <a:rPr lang="en-US" altLang="ja-JP" dirty="0"/>
              <a:t> Web objects </a:t>
            </a:r>
          </a:p>
          <a:p>
            <a:pPr>
              <a:lnSpc>
                <a:spcPct val="75000"/>
              </a:lnSpc>
            </a:pPr>
            <a:endParaRPr lang="en-US" altLang="ja-JP" dirty="0"/>
          </a:p>
          <a:p>
            <a:pPr>
              <a:lnSpc>
                <a:spcPct val="75000"/>
              </a:lnSpc>
            </a:pPr>
            <a:r>
              <a:rPr lang="en-US" altLang="he-IL" i="1" dirty="0">
                <a:solidFill>
                  <a:srgbClr val="CC0000"/>
                </a:solidFill>
              </a:rPr>
              <a:t>server:</a:t>
            </a:r>
            <a:r>
              <a:rPr lang="en-US" altLang="he-IL" dirty="0"/>
              <a:t> sends objects in response to clients’ requests</a:t>
            </a:r>
          </a:p>
          <a:p>
            <a:pPr>
              <a:lnSpc>
                <a:spcPct val="75000"/>
              </a:lnSpc>
            </a:pPr>
            <a:endParaRPr lang="en-US" altLang="he-IL" dirty="0"/>
          </a:p>
          <a:p>
            <a:pPr>
              <a:lnSpc>
                <a:spcPct val="75000"/>
              </a:lnSpc>
            </a:pPr>
            <a:r>
              <a:rPr lang="en-US" altLang="he-IL" dirty="0">
                <a:solidFill>
                  <a:srgbClr val="CC0000"/>
                </a:solidFill>
              </a:rPr>
              <a:t>HTTP</a:t>
            </a:r>
            <a:r>
              <a:rPr lang="en-US" altLang="he-IL" dirty="0"/>
              <a:t>: Determines how the browser and the web server communicate 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altLang="he-IL" sz="2400" dirty="0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4565650" y="2455863"/>
            <a:ext cx="1584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600">
                <a:ea typeface="MS PGothic" pitchFamily="34" charset="-128"/>
              </a:rPr>
              <a:t>PC running</a:t>
            </a:r>
          </a:p>
          <a:p>
            <a:pPr algn="ctr"/>
            <a:r>
              <a:rPr lang="en-US" altLang="he-IL" sz="1600">
                <a:ea typeface="MS PGothic" pitchFamily="34" charset="-128"/>
              </a:rPr>
              <a:t>Firefox browser</a:t>
            </a:r>
            <a:endParaRPr lang="en-US" altLang="he-IL" sz="2400">
              <a:ea typeface="MS PGothic" pitchFamily="34" charset="-128"/>
            </a:endParaRPr>
          </a:p>
        </p:txBody>
      </p:sp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7508875" y="3836988"/>
            <a:ext cx="1346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600">
                <a:ea typeface="MS PGothic" pitchFamily="34" charset="-128"/>
              </a:rPr>
              <a:t>server </a:t>
            </a:r>
          </a:p>
          <a:p>
            <a:pPr algn="ctr"/>
            <a:r>
              <a:rPr lang="en-US" altLang="he-IL" sz="1600">
                <a:ea typeface="MS PGothic" pitchFamily="34" charset="-128"/>
              </a:rPr>
              <a:t>running</a:t>
            </a:r>
          </a:p>
          <a:p>
            <a:pPr algn="ctr"/>
            <a:r>
              <a:rPr lang="en-US" altLang="he-IL" sz="1600">
                <a:ea typeface="MS PGothic" pitchFamily="34" charset="-128"/>
              </a:rPr>
              <a:t>Apache Web</a:t>
            </a:r>
          </a:p>
          <a:p>
            <a:pPr algn="ctr"/>
            <a:r>
              <a:rPr lang="en-US" altLang="he-IL" sz="1600">
                <a:ea typeface="MS PGothic" pitchFamily="34" charset="-128"/>
              </a:rPr>
              <a:t>server</a:t>
            </a:r>
            <a:endParaRPr lang="en-US" altLang="he-IL" sz="2400">
              <a:ea typeface="MS PGothic" pitchFamily="34" charset="-128"/>
            </a:endParaRPr>
          </a:p>
        </p:txBody>
      </p:sp>
      <p:sp>
        <p:nvSpPr>
          <p:cNvPr id="36872" name="Text Box 23"/>
          <p:cNvSpPr txBox="1">
            <a:spLocks noChangeArrowheads="1"/>
          </p:cNvSpPr>
          <p:nvPr/>
        </p:nvSpPr>
        <p:spPr bwMode="auto">
          <a:xfrm>
            <a:off x="4819650" y="5218113"/>
            <a:ext cx="15255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600">
                <a:ea typeface="MS PGothic" pitchFamily="34" charset="-128"/>
              </a:rPr>
              <a:t>iphone running</a:t>
            </a:r>
          </a:p>
          <a:p>
            <a:pPr algn="ctr"/>
            <a:r>
              <a:rPr lang="en-US" altLang="he-IL" sz="1600">
                <a:ea typeface="MS PGothic" pitchFamily="34" charset="-128"/>
              </a:rPr>
              <a:t>Safari browser</a:t>
            </a:r>
            <a:endParaRPr lang="en-US" altLang="he-IL" sz="2400">
              <a:ea typeface="MS PGothic" pitchFamily="34" charset="-128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778500" y="2136775"/>
            <a:ext cx="2101850" cy="946150"/>
            <a:chOff x="3640" y="1346"/>
            <a:chExt cx="1324" cy="596"/>
          </a:xfrm>
        </p:grpSpPr>
        <p:sp>
          <p:nvSpPr>
            <p:cNvPr id="36921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922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solidFill>
                    <a:srgbClr val="CC0000"/>
                  </a:solidFill>
                  <a:ea typeface="MS PGothic" pitchFamily="34" charset="-128"/>
                </a:rPr>
                <a:t>HTTP request</a:t>
              </a:r>
              <a:endParaRPr lang="en-US" altLang="he-IL" sz="2400">
                <a:solidFill>
                  <a:srgbClr val="CC0000"/>
                </a:solidFill>
                <a:ea typeface="MS PGothic" pitchFamily="34" charset="-128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89625" y="2344738"/>
            <a:ext cx="1971675" cy="904875"/>
            <a:chOff x="4141" y="394"/>
            <a:chExt cx="1242" cy="570"/>
          </a:xfrm>
        </p:grpSpPr>
        <p:sp>
          <p:nvSpPr>
            <p:cNvPr id="36919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920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solidFill>
                    <a:srgbClr val="CC0000"/>
                  </a:solidFill>
                  <a:ea typeface="MS PGothic" pitchFamily="34" charset="-128"/>
                </a:rPr>
                <a:t>HTTP response</a:t>
              </a:r>
              <a:endParaRPr lang="en-US" altLang="he-IL" sz="2400">
                <a:solidFill>
                  <a:srgbClr val="CC0000"/>
                </a:solidFill>
                <a:ea typeface="MS PGothic" pitchFamily="34" charset="-128"/>
              </a:endParaRPr>
            </a:p>
          </p:txBody>
        </p:sp>
      </p:grpSp>
      <p:pic>
        <p:nvPicPr>
          <p:cNvPr id="36875" name="Picture 3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3" y="919163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7"/>
          <p:cNvGrpSpPr>
            <a:grpSpLocks/>
          </p:cNvGrpSpPr>
          <p:nvPr/>
        </p:nvGrpSpPr>
        <p:grpSpPr bwMode="auto">
          <a:xfrm rot="-3183056">
            <a:off x="5754688" y="3630613"/>
            <a:ext cx="2101850" cy="946150"/>
            <a:chOff x="3640" y="1346"/>
            <a:chExt cx="1324" cy="596"/>
          </a:xfrm>
        </p:grpSpPr>
        <p:sp>
          <p:nvSpPr>
            <p:cNvPr id="36917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918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solidFill>
                    <a:srgbClr val="CC0000"/>
                  </a:solidFill>
                  <a:ea typeface="MS PGothic" pitchFamily="34" charset="-128"/>
                </a:rPr>
                <a:t>HTTP request</a:t>
              </a:r>
              <a:endParaRPr lang="en-US" altLang="he-IL" sz="2400">
                <a:solidFill>
                  <a:srgbClr val="CC0000"/>
                </a:solidFill>
                <a:ea typeface="MS PGothic" pitchFamily="34" charset="-128"/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 rot="-3264937">
            <a:off x="5800725" y="3870325"/>
            <a:ext cx="1971675" cy="904875"/>
            <a:chOff x="4141" y="394"/>
            <a:chExt cx="1242" cy="570"/>
          </a:xfrm>
        </p:grpSpPr>
        <p:sp>
          <p:nvSpPr>
            <p:cNvPr id="36915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916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solidFill>
                    <a:srgbClr val="CC0000"/>
                  </a:solidFill>
                  <a:ea typeface="MS PGothic" pitchFamily="34" charset="-128"/>
                </a:rPr>
                <a:t>HTTP response</a:t>
              </a:r>
              <a:endParaRPr lang="en-US" altLang="he-IL" sz="2400">
                <a:solidFill>
                  <a:srgbClr val="CC0000"/>
                </a:solidFill>
                <a:ea typeface="MS PGothic" pitchFamily="34" charset="-128"/>
              </a:endParaRPr>
            </a:p>
          </p:txBody>
        </p:sp>
      </p:grpSp>
      <p:pic>
        <p:nvPicPr>
          <p:cNvPr id="36878" name="Picture 43" descr="iphone_stylized_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725" y="4286250"/>
            <a:ext cx="382588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79" name="Group 44"/>
          <p:cNvGrpSpPr>
            <a:grpSpLocks/>
          </p:cNvGrpSpPr>
          <p:nvPr/>
        </p:nvGrpSpPr>
        <p:grpSpPr bwMode="auto">
          <a:xfrm>
            <a:off x="4757738" y="1468438"/>
            <a:ext cx="1066800" cy="1079500"/>
            <a:chOff x="-44" y="1473"/>
            <a:chExt cx="981" cy="1105"/>
          </a:xfrm>
        </p:grpSpPr>
        <p:pic>
          <p:nvPicPr>
            <p:cNvPr id="3691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91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36880" name="Group 47"/>
          <p:cNvGrpSpPr>
            <a:grpSpLocks/>
          </p:cNvGrpSpPr>
          <p:nvPr/>
        </p:nvGrpSpPr>
        <p:grpSpPr bwMode="auto">
          <a:xfrm>
            <a:off x="7878763" y="2633663"/>
            <a:ext cx="695325" cy="1282700"/>
            <a:chOff x="4140" y="429"/>
            <a:chExt cx="1425" cy="2396"/>
          </a:xfrm>
        </p:grpSpPr>
        <p:sp>
          <p:nvSpPr>
            <p:cNvPr id="36881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6882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36883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6884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6885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36886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6911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36912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36887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36888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6909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36910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36889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36890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36891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6907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36908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36892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36893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6905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36906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36894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36895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6896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6897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36898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6899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36900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36901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36902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36903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36904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3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0EA38C89-AB1B-4705-A03C-5DC2E1C696D6}" type="slidenum">
              <a:rPr lang="en-US" altLang="he-IL" smtClean="0"/>
              <a:pPr/>
              <a:t>27</a:t>
            </a:fld>
            <a:endParaRPr lang="en-US" altLang="he-IL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723900"/>
          </a:xfrm>
        </p:spPr>
        <p:txBody>
          <a:bodyPr/>
          <a:lstStyle/>
          <a:p>
            <a:r>
              <a:rPr lang="en-US" altLang="he-IL" dirty="0"/>
              <a:t>Chapter 2.0: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38200"/>
            <a:ext cx="8329246" cy="5421313"/>
          </a:xfrm>
        </p:spPr>
        <p:txBody>
          <a:bodyPr/>
          <a:lstStyle/>
          <a:p>
            <a:pPr marL="457200" indent="-457200"/>
            <a:r>
              <a:rPr lang="en-US" altLang="he-IL" sz="3200" dirty="0"/>
              <a:t>Motivation</a:t>
            </a:r>
          </a:p>
          <a:p>
            <a:pPr marL="457200" indent="-457200"/>
            <a:r>
              <a:rPr lang="en-US" altLang="he-IL" sz="3200" dirty="0"/>
              <a:t>Basic concepts</a:t>
            </a:r>
          </a:p>
          <a:p>
            <a:pPr marL="457200" indent="-457200"/>
            <a:r>
              <a:rPr lang="en-US" altLang="he-IL" sz="3200" dirty="0"/>
              <a:t>Requirements from the transport level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Web</a:t>
            </a:r>
          </a:p>
          <a:p>
            <a:pPr lvl="2"/>
            <a:r>
              <a:rPr lang="en-US" b="1" dirty="0">
                <a:solidFill>
                  <a:srgbClr val="000099"/>
                </a:solidFill>
              </a:rPr>
              <a:t>Stateless</a:t>
            </a:r>
          </a:p>
          <a:p>
            <a:pPr lvl="2"/>
            <a:r>
              <a:rPr lang="en-US" dirty="0"/>
              <a:t>(non)-persistent</a:t>
            </a:r>
          </a:p>
          <a:p>
            <a:pPr lvl="2"/>
            <a:r>
              <a:rPr lang="en-US" dirty="0"/>
              <a:t>HTTP Basic syntax</a:t>
            </a:r>
          </a:p>
          <a:p>
            <a:pPr lvl="2"/>
            <a:r>
              <a:rPr lang="en-US" dirty="0"/>
              <a:t>Cookies</a:t>
            </a:r>
          </a:p>
          <a:p>
            <a:pPr lvl="2"/>
            <a:r>
              <a:rPr lang="en-US" dirty="0"/>
              <a:t>Scalability</a:t>
            </a:r>
          </a:p>
          <a:p>
            <a:pPr marL="457200" indent="-457200"/>
            <a:endParaRPr lang="en-US" altLang="he-IL" sz="3200" dirty="0"/>
          </a:p>
        </p:txBody>
      </p:sp>
      <p:pic>
        <p:nvPicPr>
          <p:cNvPr id="7" name="Picture 11" descr="underline_base">
            <a:extLst>
              <a:ext uri="{FF2B5EF4-FFF2-40B4-BE49-F238E27FC236}">
                <a16:creationId xmlns:a16="http://schemas.microsoft.com/office/drawing/2014/main" id="{E4A8AD1F-C36D-4ACF-AD60-9C1FC49BF2C1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676933"/>
            <a:ext cx="4674875" cy="18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4924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3789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8A92592C-2422-4E2F-A4D8-66048387BD12}" type="slidenum">
              <a:rPr lang="en-US" altLang="he-IL" smtClean="0"/>
              <a:pPr/>
              <a:t>28</a:t>
            </a:fld>
            <a:endParaRPr lang="en-US" altLang="he-IL"/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347663"/>
            <a:ext cx="7772400" cy="795337"/>
          </a:xfrm>
        </p:spPr>
        <p:txBody>
          <a:bodyPr/>
          <a:lstStyle/>
          <a:p>
            <a:r>
              <a:rPr lang="en-US" altLang="he-IL" dirty="0"/>
              <a:t>Stateful Vs. Stateless protocols</a:t>
            </a:r>
          </a:p>
        </p:txBody>
      </p:sp>
      <p:sp>
        <p:nvSpPr>
          <p:cNvPr id="378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54736" y="2705100"/>
            <a:ext cx="3609703" cy="14478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he-IL" i="1" dirty="0">
                <a:solidFill>
                  <a:srgbClr val="CC0000"/>
                </a:solidFill>
              </a:rPr>
              <a:t>HTTP is </a:t>
            </a:r>
            <a:r>
              <a:rPr lang="ja-JP" altLang="en-US" i="1" dirty="0">
                <a:solidFill>
                  <a:srgbClr val="CC0000"/>
                </a:solidFill>
              </a:rPr>
              <a:t>“</a:t>
            </a:r>
            <a:r>
              <a:rPr lang="en-US" altLang="ja-JP" i="1" dirty="0">
                <a:solidFill>
                  <a:srgbClr val="CC0000"/>
                </a:solidFill>
              </a:rPr>
              <a:t>stateless</a:t>
            </a:r>
            <a:r>
              <a:rPr lang="ja-JP" altLang="en-US" i="1" dirty="0">
                <a:solidFill>
                  <a:srgbClr val="CC0000"/>
                </a:solidFill>
              </a:rPr>
              <a:t>”</a:t>
            </a:r>
            <a:endParaRPr lang="en-US" altLang="ja-JP" i="1" dirty="0">
              <a:solidFill>
                <a:srgbClr val="CC0000"/>
              </a:solidFill>
            </a:endParaRPr>
          </a:p>
          <a:p>
            <a:pPr>
              <a:lnSpc>
                <a:spcPct val="75000"/>
              </a:lnSpc>
            </a:pPr>
            <a:r>
              <a:rPr lang="en-US" altLang="he-IL" sz="2400" dirty="0"/>
              <a:t>server maintains no information about past client requests</a:t>
            </a:r>
          </a:p>
          <a:p>
            <a:pPr>
              <a:lnSpc>
                <a:spcPct val="75000"/>
              </a:lnSpc>
            </a:pPr>
            <a:r>
              <a:rPr lang="en-US" altLang="he-IL" sz="2400" dirty="0"/>
              <a:t>Great for NUDNIKIM</a:t>
            </a:r>
            <a:endParaRPr lang="en-US" altLang="he-IL" sz="2400" i="1" dirty="0"/>
          </a:p>
          <a:p>
            <a:pPr>
              <a:lnSpc>
                <a:spcPct val="75000"/>
              </a:lnSpc>
            </a:pPr>
            <a:endParaRPr lang="en-US" altLang="he-IL" sz="2400" dirty="0"/>
          </a:p>
        </p:txBody>
      </p:sp>
      <p:sp>
        <p:nvSpPr>
          <p:cNvPr id="37897" name="Rectangle 6"/>
          <p:cNvSpPr>
            <a:spLocks noChangeArrowheads="1"/>
          </p:cNvSpPr>
          <p:nvPr/>
        </p:nvSpPr>
        <p:spPr bwMode="auto">
          <a:xfrm>
            <a:off x="819150" y="2217812"/>
            <a:ext cx="37528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“</a:t>
            </a:r>
            <a:r>
              <a:rPr lang="en-US" altLang="he-IL" i="1" dirty="0">
                <a:latin typeface="Gill Sans MT" pitchFamily="34" charset="0"/>
                <a:ea typeface="MS PGothic" pitchFamily="34" charset="-128"/>
              </a:rPr>
              <a:t>state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” = past history, e.g.,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Received objects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Authorizations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Shopping charts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Keeping state is complex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If server/client crashes, their views of </a:t>
            </a:r>
            <a:r>
              <a:rPr lang="ja-JP" altLang="en-US" dirty="0">
                <a:latin typeface="Gill Sans MT" pitchFamily="34" charset="0"/>
                <a:ea typeface="MS PGothic" pitchFamily="34" charset="-128"/>
              </a:rPr>
              <a:t>“</a:t>
            </a:r>
            <a:r>
              <a:rPr lang="en-US" altLang="ja-JP" dirty="0">
                <a:latin typeface="Gill Sans MT" pitchFamily="34" charset="0"/>
                <a:ea typeface="MS PGothic" pitchFamily="34" charset="-128"/>
              </a:rPr>
              <a:t>state</a:t>
            </a:r>
            <a:r>
              <a:rPr lang="ja-JP" altLang="en-US" dirty="0">
                <a:latin typeface="Gill Sans MT" pitchFamily="34" charset="0"/>
                <a:ea typeface="MS PGothic" pitchFamily="34" charset="-128"/>
              </a:rPr>
              <a:t>”</a:t>
            </a:r>
            <a:r>
              <a:rPr lang="en-US" altLang="ja-JP" dirty="0">
                <a:latin typeface="Gill Sans MT" pitchFamily="34" charset="0"/>
                <a:ea typeface="MS PGothic" pitchFamily="34" charset="-128"/>
              </a:rPr>
              <a:t> may be inconsistent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he-IL" dirty="0">
              <a:latin typeface="Gill Sans MT" pitchFamily="34" charset="0"/>
              <a:ea typeface="MS PGothic" pitchFamily="34" charset="-128"/>
            </a:endParaRPr>
          </a:p>
        </p:txBody>
      </p:sp>
      <p:pic>
        <p:nvPicPr>
          <p:cNvPr id="37899" name="Picture 1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375" y="1080138"/>
            <a:ext cx="7199209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635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0EA38C89-AB1B-4705-A03C-5DC2E1C696D6}" type="slidenum">
              <a:rPr lang="en-US" altLang="he-IL" smtClean="0"/>
              <a:pPr/>
              <a:t>29</a:t>
            </a:fld>
            <a:endParaRPr lang="en-US" altLang="he-IL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723900"/>
          </a:xfrm>
        </p:spPr>
        <p:txBody>
          <a:bodyPr/>
          <a:lstStyle/>
          <a:p>
            <a:r>
              <a:rPr lang="en-US" altLang="he-IL" dirty="0"/>
              <a:t>Chapter 2.0: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38200"/>
            <a:ext cx="8329246" cy="5421313"/>
          </a:xfrm>
        </p:spPr>
        <p:txBody>
          <a:bodyPr/>
          <a:lstStyle/>
          <a:p>
            <a:pPr marL="457200" indent="-457200"/>
            <a:r>
              <a:rPr lang="en-US" altLang="he-IL" sz="3200" dirty="0"/>
              <a:t>Motivation</a:t>
            </a:r>
          </a:p>
          <a:p>
            <a:pPr marL="457200" indent="-457200"/>
            <a:r>
              <a:rPr lang="en-US" altLang="he-IL" sz="3200" dirty="0"/>
              <a:t>Basic concepts</a:t>
            </a:r>
          </a:p>
          <a:p>
            <a:pPr marL="457200" indent="-457200"/>
            <a:r>
              <a:rPr lang="en-US" altLang="he-IL" sz="3200" dirty="0"/>
              <a:t>Requirements from the transport level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Web</a:t>
            </a:r>
          </a:p>
          <a:p>
            <a:pPr lvl="2"/>
            <a:r>
              <a:rPr lang="en-US" dirty="0"/>
              <a:t>Stateless</a:t>
            </a:r>
          </a:p>
          <a:p>
            <a:pPr lvl="2"/>
            <a:r>
              <a:rPr lang="en-US" b="1" dirty="0">
                <a:solidFill>
                  <a:srgbClr val="000099"/>
                </a:solidFill>
              </a:rPr>
              <a:t>(non)-persistent</a:t>
            </a:r>
          </a:p>
          <a:p>
            <a:pPr lvl="2"/>
            <a:r>
              <a:rPr lang="en-US" dirty="0"/>
              <a:t>HTTP Basic syntax</a:t>
            </a:r>
          </a:p>
          <a:p>
            <a:pPr lvl="2"/>
            <a:r>
              <a:rPr lang="en-US" dirty="0"/>
              <a:t>Cookies</a:t>
            </a:r>
          </a:p>
          <a:p>
            <a:pPr lvl="2"/>
            <a:r>
              <a:rPr lang="en-US" dirty="0"/>
              <a:t>Scalability</a:t>
            </a:r>
          </a:p>
          <a:p>
            <a:pPr marL="457200" indent="-457200"/>
            <a:endParaRPr lang="en-US" altLang="he-IL" sz="3200" dirty="0"/>
          </a:p>
        </p:txBody>
      </p:sp>
      <p:pic>
        <p:nvPicPr>
          <p:cNvPr id="7" name="Picture 11" descr="underline_base">
            <a:extLst>
              <a:ext uri="{FF2B5EF4-FFF2-40B4-BE49-F238E27FC236}">
                <a16:creationId xmlns:a16="http://schemas.microsoft.com/office/drawing/2014/main" id="{FFE55C25-8A5C-429C-875E-642D22829907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676933"/>
            <a:ext cx="4674875" cy="18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573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0EA38C89-AB1B-4705-A03C-5DC2E1C696D6}" type="slidenum">
              <a:rPr lang="en-US" altLang="he-IL" smtClean="0"/>
              <a:pPr/>
              <a:t>3</a:t>
            </a:fld>
            <a:endParaRPr lang="en-US" altLang="he-IL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525"/>
            <a:ext cx="7772400" cy="1143000"/>
          </a:xfrm>
        </p:spPr>
        <p:txBody>
          <a:bodyPr/>
          <a:lstStyle/>
          <a:p>
            <a:r>
              <a:rPr lang="en-US" altLang="he-IL" dirty="0"/>
              <a:t>Chapter 2.0: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6988"/>
            <a:ext cx="7977554" cy="4648200"/>
          </a:xfrm>
        </p:spPr>
        <p:txBody>
          <a:bodyPr/>
          <a:lstStyle/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Motivation &amp; Basic concepts</a:t>
            </a:r>
          </a:p>
          <a:p>
            <a:pPr lvl="1"/>
            <a:r>
              <a:rPr lang="en-US" b="1" dirty="0">
                <a:solidFill>
                  <a:srgbClr val="000099"/>
                </a:solidFill>
              </a:rPr>
              <a:t>Client-server / peer-to-peer (P2P)</a:t>
            </a:r>
          </a:p>
          <a:p>
            <a:pPr lvl="1"/>
            <a:r>
              <a:rPr lang="en-US" dirty="0"/>
              <a:t>Processes communication</a:t>
            </a:r>
          </a:p>
          <a:p>
            <a:pPr marL="457200" indent="-457200"/>
            <a:r>
              <a:rPr lang="en-US" altLang="he-IL" sz="3200" dirty="0"/>
              <a:t>Requirements from the transport layer</a:t>
            </a:r>
          </a:p>
          <a:p>
            <a:pPr marL="457200" indent="-457200"/>
            <a:r>
              <a:rPr lang="en-US" altLang="he-IL" sz="3200" dirty="0"/>
              <a:t>Web</a:t>
            </a:r>
          </a:p>
          <a:p>
            <a:pPr marL="457200" indent="-457200"/>
            <a:endParaRPr lang="en-US" altLang="he-IL" sz="2400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884197"/>
            <a:ext cx="4674875" cy="18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3891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06FA6E27-4715-4AFB-8F01-98E7790267C1}" type="slidenum">
              <a:rPr lang="en-US" altLang="he-IL" smtClean="0"/>
              <a:pPr/>
              <a:t>30</a:t>
            </a:fld>
            <a:endParaRPr lang="en-US" altLang="he-IL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 sz="4000" dirty="0"/>
              <a:t>To persist or not to persist?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i="1" dirty="0">
                <a:solidFill>
                  <a:srgbClr val="CC0000"/>
                </a:solidFill>
              </a:rPr>
              <a:t>non-persistent HTTP</a:t>
            </a:r>
          </a:p>
          <a:p>
            <a:r>
              <a:rPr lang="en-US" altLang="he-IL" dirty="0"/>
              <a:t>at most one object sent over TCP connection</a:t>
            </a:r>
          </a:p>
          <a:p>
            <a:r>
              <a:rPr lang="en-US" altLang="he-IL" dirty="0"/>
              <a:t>downloading multiple objects requires multiple connections</a:t>
            </a:r>
          </a:p>
          <a:p>
            <a:pPr>
              <a:buFont typeface="Wingdings" pitchFamily="2" charset="2"/>
              <a:buNone/>
            </a:pPr>
            <a:endParaRPr lang="en-US" altLang="he-IL" sz="2400" dirty="0"/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i="1" dirty="0">
                <a:solidFill>
                  <a:srgbClr val="CC0000"/>
                </a:solidFill>
              </a:rPr>
              <a:t>persistent HTTP</a:t>
            </a:r>
          </a:p>
          <a:p>
            <a:r>
              <a:rPr lang="en-US" altLang="he-IL" dirty="0"/>
              <a:t>multiple objects sent over a single TCP connection</a:t>
            </a:r>
            <a:endParaRPr lang="en-US" altLang="he-IL" sz="2400" dirty="0"/>
          </a:p>
        </p:txBody>
      </p:sp>
      <p:pic>
        <p:nvPicPr>
          <p:cNvPr id="38919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1658" y="1062444"/>
            <a:ext cx="5843542" cy="16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22" name="Picture 2" descr="https://upload.wikimedia.org/wikipedia/commons/thumb/6/6a/Edwin_Booth_Hamlet_1870.jpg/220px-Edwin_Booth_Hamlet_1870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26981" y="3631474"/>
            <a:ext cx="2095500" cy="2714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3993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0BABF019-D3AB-4FA9-87A0-481C8B17D699}" type="slidenum">
              <a:rPr lang="en-US" altLang="he-IL" smtClean="0"/>
              <a:pPr/>
              <a:t>31</a:t>
            </a:fld>
            <a:endParaRPr lang="en-US" altLang="he-IL"/>
          </a:p>
        </p:txBody>
      </p:sp>
      <p:pic>
        <p:nvPicPr>
          <p:cNvPr id="39940" name="Picture 2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0716" y="896983"/>
            <a:ext cx="6612527" cy="13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Line 11"/>
          <p:cNvSpPr>
            <a:spLocks noChangeShapeType="1"/>
          </p:cNvSpPr>
          <p:nvPr/>
        </p:nvSpPr>
        <p:spPr bwMode="auto">
          <a:xfrm>
            <a:off x="476250" y="1944888"/>
            <a:ext cx="0" cy="4495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9942" name="Rectangle 1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 sz="2400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39943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90500"/>
            <a:ext cx="7772400" cy="866775"/>
          </a:xfrm>
        </p:spPr>
        <p:txBody>
          <a:bodyPr/>
          <a:lstStyle/>
          <a:p>
            <a:pPr algn="ctr"/>
            <a:r>
              <a:rPr lang="en-US" altLang="he-IL" sz="4000" dirty="0"/>
              <a:t>Non-persistent HTTP example</a:t>
            </a:r>
            <a:endParaRPr lang="en-US" altLang="he-IL" dirty="0"/>
          </a:p>
        </p:txBody>
      </p:sp>
      <p:sp>
        <p:nvSpPr>
          <p:cNvPr id="399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1638" y="1114425"/>
            <a:ext cx="7942262" cy="466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sz="2400" dirty="0"/>
              <a:t>User enters URL:</a:t>
            </a:r>
          </a:p>
        </p:txBody>
      </p:sp>
      <p:sp>
        <p:nvSpPr>
          <p:cNvPr id="532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7225" y="2106613"/>
            <a:ext cx="3943350" cy="1905000"/>
          </a:xfrm>
        </p:spPr>
        <p:txBody>
          <a:bodyPr/>
          <a:lstStyle/>
          <a:p>
            <a:pPr>
              <a:buNone/>
            </a:pPr>
            <a:r>
              <a:rPr lang="en-US" altLang="he-IL" sz="2000" dirty="0">
                <a:solidFill>
                  <a:srgbClr val="CC0000"/>
                </a:solidFill>
              </a:rPr>
              <a:t>1a</a:t>
            </a:r>
            <a:r>
              <a:rPr lang="en-US" altLang="he-IL" sz="2000" dirty="0">
                <a:solidFill>
                  <a:srgbClr val="FF0000"/>
                </a:solidFill>
              </a:rPr>
              <a:t>.</a:t>
            </a:r>
            <a:r>
              <a:rPr lang="en-US" altLang="he-IL" sz="2000" dirty="0"/>
              <a:t> HTTP client initiates TCP connection to HTTP server (process) at </a:t>
            </a:r>
            <a:r>
              <a:rPr lang="en-US" altLang="he-IL" sz="2000" dirty="0">
                <a:solidFill>
                  <a:srgbClr val="0000FF"/>
                </a:solidFill>
                <a:hlinkClick r:id="rId4"/>
              </a:rPr>
              <a:t>www.ofanan.com</a:t>
            </a:r>
            <a:r>
              <a:rPr lang="en-US" altLang="he-IL" sz="2000" dirty="0">
                <a:solidFill>
                  <a:srgbClr val="0000FF"/>
                </a:solidFill>
              </a:rPr>
              <a:t> </a:t>
            </a:r>
            <a:r>
              <a:rPr lang="en-US" altLang="he-IL" sz="2000" dirty="0"/>
              <a:t>on port 80</a:t>
            </a:r>
            <a:endParaRPr lang="en-US" altLang="he-IL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he-IL" sz="2000" dirty="0"/>
          </a:p>
        </p:txBody>
      </p:sp>
      <p:sp>
        <p:nvSpPr>
          <p:cNvPr id="53257" name="Rectangle 5"/>
          <p:cNvSpPr>
            <a:spLocks noChangeArrowheads="1"/>
          </p:cNvSpPr>
          <p:nvPr/>
        </p:nvSpPr>
        <p:spPr bwMode="auto">
          <a:xfrm>
            <a:off x="498475" y="3462813"/>
            <a:ext cx="3810000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2</a:t>
            </a:r>
            <a:r>
              <a:rPr lang="en-US" altLang="he-IL" dirty="0">
                <a:solidFill>
                  <a:srgbClr val="FF0000"/>
                </a:solidFill>
                <a:latin typeface="Gill Sans MT" pitchFamily="34" charset="0"/>
                <a:ea typeface="MS PGothic" pitchFamily="34" charset="-128"/>
              </a:rPr>
              <a:t>.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 HTTP client sends via a TCP connection socket an HTTP </a:t>
            </a:r>
            <a:r>
              <a:rPr lang="en-US" altLang="he-IL" b="1" i="1" dirty="0">
                <a:latin typeface="Gill Sans MT" pitchFamily="34" charset="0"/>
                <a:ea typeface="MS PGothic" pitchFamily="34" charset="-128"/>
              </a:rPr>
              <a:t>request message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, requesting for object </a:t>
            </a:r>
            <a:r>
              <a:rPr lang="en-US" altLang="he-IL" i="1" dirty="0" err="1">
                <a:latin typeface="Gill Sans MT" pitchFamily="34" charset="0"/>
                <a:ea typeface="MS PGothic" pitchFamily="34" charset="-128"/>
              </a:rPr>
              <a:t>MitveHaGaz.index</a:t>
            </a:r>
            <a:endParaRPr lang="en-US" altLang="he-IL" i="1" dirty="0"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4781550" y="2524125"/>
            <a:ext cx="3810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1b</a:t>
            </a:r>
            <a:r>
              <a:rPr lang="en-US" altLang="he-IL" dirty="0">
                <a:solidFill>
                  <a:srgbClr val="FF0000"/>
                </a:solidFill>
                <a:latin typeface="Gill Sans MT" pitchFamily="34" charset="0"/>
                <a:ea typeface="MS PGothic" pitchFamily="34" charset="-128"/>
              </a:rPr>
              <a:t>.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 HTTP server at host </a:t>
            </a:r>
            <a:r>
              <a:rPr lang="en-US" altLang="he-IL" dirty="0">
                <a:solidFill>
                  <a:srgbClr val="0000FF"/>
                </a:solidFill>
                <a:latin typeface="Gill Sans MT" pitchFamily="34" charset="0"/>
                <a:hlinkClick r:id="rId4"/>
              </a:rPr>
              <a:t>www.ofanan.com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 waiting for TCP connection at port 80.  </a:t>
            </a:r>
            <a:r>
              <a:rPr lang="ja-JP" altLang="en-US" dirty="0">
                <a:latin typeface="Gill Sans MT" pitchFamily="34" charset="0"/>
                <a:ea typeface="MS PGothic" pitchFamily="34" charset="-128"/>
              </a:rPr>
              <a:t>“</a:t>
            </a:r>
            <a:r>
              <a:rPr lang="en-US" altLang="ja-JP" dirty="0">
                <a:latin typeface="Gill Sans MT" pitchFamily="34" charset="0"/>
                <a:ea typeface="MS PGothic" pitchFamily="34" charset="-128"/>
              </a:rPr>
              <a:t>accepts</a:t>
            </a:r>
            <a:r>
              <a:rPr lang="ja-JP" altLang="en-US" dirty="0">
                <a:latin typeface="Gill Sans MT" pitchFamily="34" charset="0"/>
                <a:ea typeface="MS PGothic" pitchFamily="34" charset="-128"/>
              </a:rPr>
              <a:t>”</a:t>
            </a:r>
            <a:r>
              <a:rPr lang="en-US" altLang="ja-JP" dirty="0">
                <a:latin typeface="Gill Sans MT" pitchFamily="34" charset="0"/>
                <a:ea typeface="MS PGothic" pitchFamily="34" charset="-128"/>
              </a:rPr>
              <a:t> connection, notifying client</a:t>
            </a:r>
            <a:endParaRPr lang="en-US" altLang="he-IL" dirty="0"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53259" name="Rectangle 7"/>
          <p:cNvSpPr>
            <a:spLocks noChangeArrowheads="1"/>
          </p:cNvSpPr>
          <p:nvPr/>
        </p:nvSpPr>
        <p:spPr bwMode="auto">
          <a:xfrm>
            <a:off x="4724400" y="4381500"/>
            <a:ext cx="3810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3</a:t>
            </a:r>
            <a:r>
              <a:rPr lang="en-US" altLang="he-IL" dirty="0">
                <a:solidFill>
                  <a:srgbClr val="FF0000"/>
                </a:solidFill>
                <a:latin typeface="Gill Sans MT" pitchFamily="34" charset="0"/>
                <a:ea typeface="MS PGothic" pitchFamily="34" charset="-128"/>
              </a:rPr>
              <a:t>.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 HTTP server receives request message, and sends a </a:t>
            </a:r>
            <a:r>
              <a:rPr lang="en-US" altLang="he-IL" b="1" i="1" dirty="0">
                <a:latin typeface="Gill Sans MT" pitchFamily="34" charset="0"/>
                <a:ea typeface="MS PGothic" pitchFamily="34" charset="-128"/>
              </a:rPr>
              <a:t>response message,</a:t>
            </a:r>
            <a:r>
              <a:rPr lang="en-US" altLang="he-IL" b="1" dirty="0">
                <a:latin typeface="Gill Sans MT" pitchFamily="34" charset="0"/>
                <a:ea typeface="MS PGothic" pitchFamily="34" charset="-128"/>
              </a:rPr>
              <a:t> 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containing the requested object</a:t>
            </a:r>
          </a:p>
        </p:txBody>
      </p:sp>
      <p:sp>
        <p:nvSpPr>
          <p:cNvPr id="53261" name="Line 9"/>
          <p:cNvSpPr>
            <a:spLocks noChangeShapeType="1"/>
          </p:cNvSpPr>
          <p:nvPr/>
        </p:nvSpPr>
        <p:spPr bwMode="auto">
          <a:xfrm>
            <a:off x="3954780" y="4354830"/>
            <a:ext cx="1036320" cy="76009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3262" name="Line 10"/>
          <p:cNvSpPr>
            <a:spLocks noChangeShapeType="1"/>
          </p:cNvSpPr>
          <p:nvPr/>
        </p:nvSpPr>
        <p:spPr bwMode="auto">
          <a:xfrm flipH="1">
            <a:off x="3943350" y="5200650"/>
            <a:ext cx="1008063" cy="102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9951" name="Text Box 12"/>
          <p:cNvSpPr txBox="1">
            <a:spLocks noChangeArrowheads="1"/>
          </p:cNvSpPr>
          <p:nvPr/>
        </p:nvSpPr>
        <p:spPr bwMode="auto">
          <a:xfrm>
            <a:off x="193860" y="5931253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dirty="0">
                <a:solidFill>
                  <a:schemeClr val="bg2"/>
                </a:solidFill>
                <a:ea typeface="MS PGothic" pitchFamily="34" charset="-128"/>
              </a:rPr>
              <a:t>time</a:t>
            </a:r>
          </a:p>
        </p:txBody>
      </p:sp>
      <p:sp>
        <p:nvSpPr>
          <p:cNvPr id="53260" name="Line 8"/>
          <p:cNvSpPr>
            <a:spLocks noChangeShapeType="1"/>
          </p:cNvSpPr>
          <p:nvPr/>
        </p:nvSpPr>
        <p:spPr bwMode="auto">
          <a:xfrm>
            <a:off x="4149090" y="2446020"/>
            <a:ext cx="994410" cy="72580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 flipH="1">
            <a:off x="3954463" y="325913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9954" name="Text Box 15"/>
          <p:cNvSpPr txBox="1">
            <a:spLocks noChangeArrowheads="1"/>
          </p:cNvSpPr>
          <p:nvPr/>
        </p:nvSpPr>
        <p:spPr bwMode="auto">
          <a:xfrm>
            <a:off x="7537159" y="112395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altLang="he-IL" sz="2400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9955" name="Rectangle 3"/>
          <p:cNvSpPr>
            <a:spLocks noChangeArrowheads="1"/>
          </p:cNvSpPr>
          <p:nvPr/>
        </p:nvSpPr>
        <p:spPr bwMode="auto">
          <a:xfrm>
            <a:off x="409575" y="1450975"/>
            <a:ext cx="79422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FF"/>
                </a:solidFill>
                <a:hlinkClick r:id="rId5"/>
              </a:rPr>
              <a:t>www.ofanan.com/MitveHaGaz.index</a:t>
            </a:r>
            <a:endParaRPr lang="en-US" altLang="he-IL" sz="18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altLang="he-IL" sz="1800" b="1" dirty="0">
              <a:latin typeface="Courier New" pitchFamily="49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uiExpand="1" build="p"/>
      <p:bldP spid="53257" grpId="0"/>
      <p:bldP spid="53258" grpId="0"/>
      <p:bldP spid="53259" grpId="0"/>
      <p:bldP spid="53261" grpId="0" animBg="1"/>
      <p:bldP spid="53262" grpId="0" animBg="1"/>
      <p:bldP spid="53260" grpId="0" animBg="1"/>
      <p:bldP spid="532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4096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D86CDE68-57DF-43E7-994D-39DED4AD8F71}" type="slidenum">
              <a:rPr lang="en-US" altLang="he-IL" smtClean="0"/>
              <a:pPr/>
              <a:t>32</a:t>
            </a:fld>
            <a:endParaRPr lang="en-US" altLang="he-IL"/>
          </a:p>
        </p:txBody>
      </p:sp>
      <p:pic>
        <p:nvPicPr>
          <p:cNvPr id="40964" name="Picture 1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" y="8890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altLang="he-IL" sz="4000"/>
              <a:t>Non-persistent HTTP (cont.)</a:t>
            </a:r>
            <a:endParaRPr lang="en-US" altLang="he-IL"/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794164" y="2058988"/>
            <a:ext cx="3810000" cy="1533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sz="2000" dirty="0">
                <a:solidFill>
                  <a:srgbClr val="CC0000"/>
                </a:solidFill>
              </a:rPr>
              <a:t>5.</a:t>
            </a:r>
            <a:r>
              <a:rPr lang="en-US" altLang="he-IL" sz="2000" dirty="0"/>
              <a:t> HTTP client receives response message containing html file, displays and parses html file</a:t>
            </a: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730844" y="4128098"/>
            <a:ext cx="3810000" cy="105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6.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 Steps 1-5 repeated for each of the 10 referenced objects (e.g., figs., videos).</a:t>
            </a: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5118439" y="1492250"/>
            <a:ext cx="3810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4.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 HTTP server closes TCP connection. </a:t>
            </a:r>
          </a:p>
        </p:txBody>
      </p:sp>
      <p:sp>
        <p:nvSpPr>
          <p:cNvPr id="40969" name="Line 2"/>
          <p:cNvSpPr>
            <a:spLocks noChangeShapeType="1"/>
          </p:cNvSpPr>
          <p:nvPr/>
        </p:nvSpPr>
        <p:spPr bwMode="auto">
          <a:xfrm>
            <a:off x="499893" y="1519238"/>
            <a:ext cx="0" cy="257175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0970" name="Rectangle 3"/>
          <p:cNvSpPr>
            <a:spLocks noChangeArrowheads="1"/>
          </p:cNvSpPr>
          <p:nvPr/>
        </p:nvSpPr>
        <p:spPr bwMode="auto"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 sz="2400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93506" y="3382963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>
                <a:solidFill>
                  <a:schemeClr val="bg2"/>
                </a:solidFill>
                <a:latin typeface="Gill Sans MT" pitchFamily="34" charset="0"/>
                <a:ea typeface="MS PGothic" pitchFamily="34" charset="-128"/>
              </a:rPr>
              <a:t>time</a:t>
            </a:r>
          </a:p>
        </p:txBody>
      </p:sp>
      <p:sp>
        <p:nvSpPr>
          <p:cNvPr id="54283" name="Line 17"/>
          <p:cNvSpPr>
            <a:spLocks noChangeShapeType="1"/>
          </p:cNvSpPr>
          <p:nvPr/>
        </p:nvSpPr>
        <p:spPr bwMode="auto">
          <a:xfrm flipH="1">
            <a:off x="4235711" y="1953356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  <p:bldP spid="542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4198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54F78623-0D8B-4CE7-8342-3D71704B3AAA}" type="slidenum">
              <a:rPr lang="en-US" altLang="he-IL" smtClean="0"/>
              <a:pPr/>
              <a:t>33</a:t>
            </a:fld>
            <a:endParaRPr lang="en-US" altLang="he-IL"/>
          </a:p>
        </p:txBody>
      </p:sp>
      <p:pic>
        <p:nvPicPr>
          <p:cNvPr id="41988" name="Picture 4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75" y="668338"/>
            <a:ext cx="7007225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0"/>
            <a:ext cx="8223250" cy="925513"/>
          </a:xfrm>
        </p:spPr>
        <p:txBody>
          <a:bodyPr/>
          <a:lstStyle/>
          <a:p>
            <a:r>
              <a:rPr lang="en-US" altLang="he-IL" sz="3600" dirty="0"/>
              <a:t>Response time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58888"/>
            <a:ext cx="40909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sz="2400" b="1" dirty="0">
                <a:solidFill>
                  <a:srgbClr val="CC0000"/>
                </a:solidFill>
              </a:rPr>
              <a:t>R</a:t>
            </a:r>
            <a:r>
              <a:rPr lang="en-US" altLang="he-IL" sz="2400" dirty="0"/>
              <a:t>ound </a:t>
            </a:r>
            <a:r>
              <a:rPr lang="en-US" altLang="he-IL" sz="2400" b="1" dirty="0">
                <a:solidFill>
                  <a:srgbClr val="CC0000"/>
                </a:solidFill>
              </a:rPr>
              <a:t>T</a:t>
            </a:r>
            <a:r>
              <a:rPr lang="en-US" altLang="he-IL" sz="2400" dirty="0"/>
              <a:t>rip</a:t>
            </a:r>
            <a:r>
              <a:rPr lang="en-US" altLang="he-IL" sz="2400" dirty="0">
                <a:solidFill>
                  <a:srgbClr val="CC0000"/>
                </a:solidFill>
              </a:rPr>
              <a:t> </a:t>
            </a:r>
            <a:r>
              <a:rPr lang="en-US" altLang="he-IL" sz="2400" b="1" dirty="0">
                <a:solidFill>
                  <a:srgbClr val="CC0000"/>
                </a:solidFill>
              </a:rPr>
              <a:t>T</a:t>
            </a:r>
            <a:r>
              <a:rPr lang="en-US" altLang="he-IL" sz="2400" dirty="0"/>
              <a:t>ime</a:t>
            </a:r>
            <a:r>
              <a:rPr lang="en-US" altLang="he-IL" sz="2400" dirty="0">
                <a:solidFill>
                  <a:srgbClr val="CC0000"/>
                </a:solidFill>
              </a:rPr>
              <a:t> (definition):</a:t>
            </a:r>
            <a:r>
              <a:rPr lang="en-US" altLang="he-IL" sz="2400" dirty="0"/>
              <a:t> time for a small packet to travel from client to server and back</a:t>
            </a:r>
          </a:p>
          <a:p>
            <a:pPr>
              <a:buFont typeface="Wingdings" pitchFamily="2" charset="2"/>
              <a:buNone/>
            </a:pPr>
            <a:r>
              <a:rPr lang="en-US" altLang="he-IL" sz="2400" dirty="0">
                <a:solidFill>
                  <a:srgbClr val="CC0000"/>
                </a:solidFill>
              </a:rPr>
              <a:t>HTTP response time:</a:t>
            </a:r>
          </a:p>
          <a:p>
            <a:r>
              <a:rPr lang="en-US" altLang="he-IL" sz="2400" dirty="0"/>
              <a:t>one RTT to initiate TCP connection</a:t>
            </a:r>
          </a:p>
          <a:p>
            <a:r>
              <a:rPr lang="en-US" altLang="he-IL" sz="2400" dirty="0"/>
              <a:t>one RTT for HTTP request and first few bytes of HTTP response to return</a:t>
            </a:r>
          </a:p>
          <a:p>
            <a:r>
              <a:rPr lang="en-US" altLang="he-IL" sz="2400" dirty="0"/>
              <a:t>file transmission time</a:t>
            </a:r>
          </a:p>
          <a:p>
            <a:pPr>
              <a:buFont typeface="Wingdings" pitchFamily="2" charset="2"/>
              <a:buNone/>
            </a:pPr>
            <a:endParaRPr lang="en-US" altLang="he-IL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54D213-6CD8-4B82-8959-E5B73976E519}"/>
              </a:ext>
            </a:extLst>
          </p:cNvPr>
          <p:cNvGrpSpPr/>
          <p:nvPr/>
        </p:nvGrpSpPr>
        <p:grpSpPr>
          <a:xfrm>
            <a:off x="4595813" y="1717675"/>
            <a:ext cx="4286250" cy="3938588"/>
            <a:chOff x="4595813" y="1717675"/>
            <a:chExt cx="4286250" cy="3938588"/>
          </a:xfrm>
        </p:grpSpPr>
        <p:sp>
          <p:nvSpPr>
            <p:cNvPr id="41991" name="Line 15"/>
            <p:cNvSpPr>
              <a:spLocks noChangeShapeType="1"/>
            </p:cNvSpPr>
            <p:nvPr/>
          </p:nvSpPr>
          <p:spPr bwMode="auto">
            <a:xfrm>
              <a:off x="6116638" y="2490788"/>
              <a:ext cx="0" cy="28321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992" name="Line 16"/>
            <p:cNvSpPr>
              <a:spLocks noChangeShapeType="1"/>
            </p:cNvSpPr>
            <p:nvPr/>
          </p:nvSpPr>
          <p:spPr bwMode="auto">
            <a:xfrm>
              <a:off x="7807325" y="2484438"/>
              <a:ext cx="0" cy="28813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993" name="Line 17"/>
            <p:cNvSpPr>
              <a:spLocks noChangeShapeType="1"/>
            </p:cNvSpPr>
            <p:nvPr/>
          </p:nvSpPr>
          <p:spPr bwMode="auto">
            <a:xfrm>
              <a:off x="6130925" y="2722563"/>
              <a:ext cx="1684338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994" name="Line 18"/>
            <p:cNvSpPr>
              <a:spLocks noChangeShapeType="1"/>
            </p:cNvSpPr>
            <p:nvPr/>
          </p:nvSpPr>
          <p:spPr bwMode="auto">
            <a:xfrm flipH="1">
              <a:off x="6116638" y="3160713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995" name="Line 19"/>
            <p:cNvSpPr>
              <a:spLocks noChangeShapeType="1"/>
            </p:cNvSpPr>
            <p:nvPr/>
          </p:nvSpPr>
          <p:spPr bwMode="auto">
            <a:xfrm>
              <a:off x="6124575" y="3668713"/>
              <a:ext cx="1684338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996" name="Line 20"/>
            <p:cNvSpPr>
              <a:spLocks noChangeShapeType="1"/>
            </p:cNvSpPr>
            <p:nvPr/>
          </p:nvSpPr>
          <p:spPr bwMode="auto">
            <a:xfrm flipH="1">
              <a:off x="6140450" y="4151313"/>
              <a:ext cx="1673225" cy="379412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997" name="AutoShape 21"/>
            <p:cNvSpPr>
              <a:spLocks/>
            </p:cNvSpPr>
            <p:nvPr/>
          </p:nvSpPr>
          <p:spPr bwMode="auto">
            <a:xfrm>
              <a:off x="7886700" y="4067175"/>
              <a:ext cx="74613" cy="182563"/>
            </a:xfrm>
            <a:prstGeom prst="rightBrace">
              <a:avLst>
                <a:gd name="adj1" fmla="val 203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41998" name="Text Box 22"/>
            <p:cNvSpPr txBox="1">
              <a:spLocks noChangeArrowheads="1"/>
            </p:cNvSpPr>
            <p:nvPr/>
          </p:nvSpPr>
          <p:spPr bwMode="auto">
            <a:xfrm>
              <a:off x="7916863" y="3763963"/>
              <a:ext cx="965200" cy="715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he-IL" sz="1600">
                  <a:solidFill>
                    <a:srgbClr val="CC0000"/>
                  </a:solidFill>
                  <a:ea typeface="MS PGothic" pitchFamily="34" charset="-128"/>
                </a:rPr>
                <a:t>time to </a:t>
              </a:r>
            </a:p>
            <a:p>
              <a:pPr>
                <a:lnSpc>
                  <a:spcPct val="85000"/>
                </a:lnSpc>
              </a:pPr>
              <a:r>
                <a:rPr lang="en-US" altLang="he-IL" sz="1600">
                  <a:solidFill>
                    <a:srgbClr val="CC0000"/>
                  </a:solidFill>
                  <a:ea typeface="MS PGothic" pitchFamily="34" charset="-128"/>
                </a:rPr>
                <a:t>transmit </a:t>
              </a:r>
            </a:p>
            <a:p>
              <a:pPr>
                <a:lnSpc>
                  <a:spcPct val="85000"/>
                </a:lnSpc>
              </a:pPr>
              <a:r>
                <a:rPr lang="en-US" altLang="he-IL" sz="1600">
                  <a:solidFill>
                    <a:srgbClr val="CC0000"/>
                  </a:solidFill>
                  <a:ea typeface="MS PGothic" pitchFamily="34" charset="-128"/>
                </a:rPr>
                <a:t>file</a:t>
              </a:r>
            </a:p>
          </p:txBody>
        </p:sp>
        <p:sp>
          <p:nvSpPr>
            <p:cNvPr id="41999" name="Line 23"/>
            <p:cNvSpPr>
              <a:spLocks noChangeShapeType="1"/>
            </p:cNvSpPr>
            <p:nvPr/>
          </p:nvSpPr>
          <p:spPr bwMode="auto">
            <a:xfrm>
              <a:off x="5726113" y="2697163"/>
              <a:ext cx="3905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2000" name="Text Box 24"/>
            <p:cNvSpPr txBox="1">
              <a:spLocks noChangeArrowheads="1"/>
            </p:cNvSpPr>
            <p:nvPr/>
          </p:nvSpPr>
          <p:spPr bwMode="auto">
            <a:xfrm>
              <a:off x="4595813" y="2409825"/>
              <a:ext cx="123190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he-IL" sz="1600">
                  <a:solidFill>
                    <a:srgbClr val="CC0000"/>
                  </a:solidFill>
                  <a:ea typeface="MS PGothic" pitchFamily="34" charset="-128"/>
                </a:rPr>
                <a:t>initiate TCP</a:t>
              </a:r>
            </a:p>
            <a:p>
              <a:pPr>
                <a:lnSpc>
                  <a:spcPct val="85000"/>
                </a:lnSpc>
              </a:pPr>
              <a:r>
                <a:rPr lang="en-US" altLang="he-IL" sz="1600">
                  <a:solidFill>
                    <a:srgbClr val="CC0000"/>
                  </a:solidFill>
                  <a:ea typeface="MS PGothic" pitchFamily="34" charset="-128"/>
                </a:rPr>
                <a:t>connection</a:t>
              </a:r>
            </a:p>
          </p:txBody>
        </p:sp>
        <p:sp>
          <p:nvSpPr>
            <p:cNvPr id="42001" name="AutoShape 25"/>
            <p:cNvSpPr>
              <a:spLocks/>
            </p:cNvSpPr>
            <p:nvPr/>
          </p:nvSpPr>
          <p:spPr bwMode="auto">
            <a:xfrm>
              <a:off x="5861050" y="2747963"/>
              <a:ext cx="128588" cy="803275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42002" name="Text Box 26"/>
            <p:cNvSpPr txBox="1">
              <a:spLocks noChangeArrowheads="1"/>
            </p:cNvSpPr>
            <p:nvPr/>
          </p:nvSpPr>
          <p:spPr bwMode="auto">
            <a:xfrm>
              <a:off x="5378450" y="2959100"/>
              <a:ext cx="577850" cy="30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he-IL" sz="1600">
                  <a:ea typeface="MS PGothic" pitchFamily="34" charset="-128"/>
                </a:rPr>
                <a:t>RTT</a:t>
              </a:r>
            </a:p>
          </p:txBody>
        </p:sp>
        <p:sp>
          <p:nvSpPr>
            <p:cNvPr id="42003" name="Line 27"/>
            <p:cNvSpPr>
              <a:spLocks noChangeShapeType="1"/>
            </p:cNvSpPr>
            <p:nvPr/>
          </p:nvSpPr>
          <p:spPr bwMode="auto">
            <a:xfrm>
              <a:off x="5775325" y="3602038"/>
              <a:ext cx="354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2004" name="Text Box 28"/>
            <p:cNvSpPr txBox="1">
              <a:spLocks noChangeArrowheads="1"/>
            </p:cNvSpPr>
            <p:nvPr/>
          </p:nvSpPr>
          <p:spPr bwMode="auto">
            <a:xfrm>
              <a:off x="5024438" y="3302000"/>
              <a:ext cx="862012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he-IL" sz="1600">
                  <a:solidFill>
                    <a:srgbClr val="CC0000"/>
                  </a:solidFill>
                  <a:ea typeface="MS PGothic" pitchFamily="34" charset="-128"/>
                </a:rPr>
                <a:t>request</a:t>
              </a:r>
            </a:p>
            <a:p>
              <a:pPr>
                <a:lnSpc>
                  <a:spcPct val="85000"/>
                </a:lnSpc>
              </a:pPr>
              <a:r>
                <a:rPr lang="en-US" altLang="he-IL" sz="1600">
                  <a:solidFill>
                    <a:srgbClr val="CC0000"/>
                  </a:solidFill>
                  <a:ea typeface="MS PGothic" pitchFamily="34" charset="-128"/>
                </a:rPr>
                <a:t>file</a:t>
              </a:r>
            </a:p>
          </p:txBody>
        </p:sp>
        <p:sp>
          <p:nvSpPr>
            <p:cNvPr id="42005" name="AutoShape 29"/>
            <p:cNvSpPr>
              <a:spLocks/>
            </p:cNvSpPr>
            <p:nvPr/>
          </p:nvSpPr>
          <p:spPr bwMode="auto">
            <a:xfrm>
              <a:off x="5867400" y="3657600"/>
              <a:ext cx="128588" cy="803275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42006" name="Text Box 30"/>
            <p:cNvSpPr txBox="1">
              <a:spLocks noChangeArrowheads="1"/>
            </p:cNvSpPr>
            <p:nvPr/>
          </p:nvSpPr>
          <p:spPr bwMode="auto">
            <a:xfrm>
              <a:off x="5397500" y="3881438"/>
              <a:ext cx="577850" cy="300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he-IL" sz="1600">
                  <a:ea typeface="MS PGothic" pitchFamily="34" charset="-128"/>
                </a:rPr>
                <a:t>RTT</a:t>
              </a:r>
            </a:p>
          </p:txBody>
        </p:sp>
        <p:sp>
          <p:nvSpPr>
            <p:cNvPr id="42007" name="Line 35"/>
            <p:cNvSpPr>
              <a:spLocks noChangeShapeType="1"/>
            </p:cNvSpPr>
            <p:nvPr/>
          </p:nvSpPr>
          <p:spPr bwMode="auto">
            <a:xfrm flipH="1">
              <a:off x="5786438" y="4591050"/>
              <a:ext cx="3429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2008" name="Text Box 36"/>
            <p:cNvSpPr txBox="1">
              <a:spLocks noChangeArrowheads="1"/>
            </p:cNvSpPr>
            <p:nvPr/>
          </p:nvSpPr>
          <p:spPr bwMode="auto">
            <a:xfrm>
              <a:off x="5243513" y="4438650"/>
              <a:ext cx="950912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he-IL" sz="1600">
                  <a:solidFill>
                    <a:srgbClr val="CC0000"/>
                  </a:solidFill>
                  <a:ea typeface="MS PGothic" pitchFamily="34" charset="-128"/>
                </a:rPr>
                <a:t>file</a:t>
              </a:r>
            </a:p>
            <a:p>
              <a:pPr>
                <a:lnSpc>
                  <a:spcPct val="85000"/>
                </a:lnSpc>
              </a:pPr>
              <a:r>
                <a:rPr lang="en-US" altLang="he-IL" sz="1600">
                  <a:solidFill>
                    <a:srgbClr val="CC0000"/>
                  </a:solidFill>
                  <a:ea typeface="MS PGothic" pitchFamily="34" charset="-128"/>
                </a:rPr>
                <a:t>received</a:t>
              </a:r>
            </a:p>
          </p:txBody>
        </p:sp>
        <p:sp>
          <p:nvSpPr>
            <p:cNvPr id="42009" name="Text Box 37"/>
            <p:cNvSpPr txBox="1">
              <a:spLocks noChangeArrowheads="1"/>
            </p:cNvSpPr>
            <p:nvPr/>
          </p:nvSpPr>
          <p:spPr bwMode="auto">
            <a:xfrm>
              <a:off x="5891213" y="5337175"/>
              <a:ext cx="568325" cy="30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he-IL" sz="1600">
                  <a:ea typeface="MS PGothic" pitchFamily="34" charset="-128"/>
                </a:rPr>
                <a:t>time</a:t>
              </a:r>
            </a:p>
          </p:txBody>
        </p:sp>
        <p:sp>
          <p:nvSpPr>
            <p:cNvPr id="42010" name="Text Box 38"/>
            <p:cNvSpPr txBox="1">
              <a:spLocks noChangeArrowheads="1"/>
            </p:cNvSpPr>
            <p:nvPr/>
          </p:nvSpPr>
          <p:spPr bwMode="auto">
            <a:xfrm>
              <a:off x="7569200" y="5319713"/>
              <a:ext cx="5683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he-IL" sz="1600">
                  <a:ea typeface="MS PGothic" pitchFamily="34" charset="-128"/>
                </a:rPr>
                <a:t>time</a:t>
              </a:r>
            </a:p>
          </p:txBody>
        </p:sp>
        <p:grpSp>
          <p:nvGrpSpPr>
            <p:cNvPr id="42011" name="Group 43"/>
            <p:cNvGrpSpPr>
              <a:grpSpLocks/>
            </p:cNvGrpSpPr>
            <p:nvPr/>
          </p:nvGrpSpPr>
          <p:grpSpPr bwMode="auto">
            <a:xfrm>
              <a:off x="7607300" y="1717675"/>
              <a:ext cx="423863" cy="684213"/>
              <a:chOff x="4140" y="429"/>
              <a:chExt cx="1425" cy="2396"/>
            </a:xfrm>
          </p:grpSpPr>
          <p:sp>
            <p:nvSpPr>
              <p:cNvPr id="42015" name="Freeform 4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016" name="Rectangle 45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1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42017" name="Freeform 4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018" name="Freeform 4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019" name="Rectangle 48"/>
              <p:cNvSpPr>
                <a:spLocks noChangeArrowheads="1"/>
              </p:cNvSpPr>
              <p:nvPr/>
            </p:nvSpPr>
            <p:spPr bwMode="auto">
              <a:xfrm>
                <a:off x="4209" y="690"/>
                <a:ext cx="598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42020" name="Group 4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2045" name="AutoShape 50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6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42046" name="AutoShape 51"/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42021" name="Rectangle 52"/>
              <p:cNvSpPr>
                <a:spLocks noChangeArrowheads="1"/>
              </p:cNvSpPr>
              <p:nvPr/>
            </p:nvSpPr>
            <p:spPr bwMode="auto">
              <a:xfrm>
                <a:off x="4225" y="1018"/>
                <a:ext cx="592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42022" name="Group 5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043" name="AutoShape 54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42044" name="AutoShape 55"/>
                <p:cNvSpPr>
                  <a:spLocks noChangeArrowheads="1"/>
                </p:cNvSpPr>
                <p:nvPr/>
              </p:nvSpPr>
              <p:spPr bwMode="auto">
                <a:xfrm>
                  <a:off x="629" y="2587"/>
                  <a:ext cx="693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42023" name="Rectangle 56"/>
              <p:cNvSpPr>
                <a:spLocks noChangeArrowheads="1"/>
              </p:cNvSpPr>
              <p:nvPr/>
            </p:nvSpPr>
            <p:spPr bwMode="auto">
              <a:xfrm>
                <a:off x="4215" y="1357"/>
                <a:ext cx="598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42024" name="Rectangle 57"/>
              <p:cNvSpPr>
                <a:spLocks noChangeArrowheads="1"/>
              </p:cNvSpPr>
              <p:nvPr/>
            </p:nvSpPr>
            <p:spPr bwMode="auto">
              <a:xfrm>
                <a:off x="4225" y="1658"/>
                <a:ext cx="598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42025" name="Group 5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041" name="AutoShape 59"/>
                <p:cNvSpPr>
                  <a:spLocks noChangeArrowheads="1"/>
                </p:cNvSpPr>
                <p:nvPr/>
              </p:nvSpPr>
              <p:spPr bwMode="auto">
                <a:xfrm>
                  <a:off x="611" y="2581"/>
                  <a:ext cx="731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42042" name="AutoShape 60"/>
                <p:cNvSpPr>
                  <a:spLocks noChangeArrowheads="1"/>
                </p:cNvSpPr>
                <p:nvPr/>
              </p:nvSpPr>
              <p:spPr bwMode="auto">
                <a:xfrm>
                  <a:off x="624" y="2586"/>
                  <a:ext cx="698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42026" name="Freeform 6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42027" name="Group 6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2039" name="AutoShape 63"/>
                <p:cNvSpPr>
                  <a:spLocks noChangeArrowheads="1"/>
                </p:cNvSpPr>
                <p:nvPr/>
              </p:nvSpPr>
              <p:spPr bwMode="auto">
                <a:xfrm>
                  <a:off x="612" y="2576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42040" name="AutoShape 64"/>
                <p:cNvSpPr>
                  <a:spLocks noChangeArrowheads="1"/>
                </p:cNvSpPr>
                <p:nvPr/>
              </p:nvSpPr>
              <p:spPr bwMode="auto">
                <a:xfrm>
                  <a:off x="626" y="2587"/>
                  <a:ext cx="691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42028" name="Rectangle 6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42029" name="Freeform 6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030" name="Freeform 6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031" name="Oval 68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42032" name="Freeform 6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033" name="AutoShape 70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1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42034" name="AutoShape 71"/>
              <p:cNvSpPr>
                <a:spLocks noChangeArrowheads="1"/>
              </p:cNvSpPr>
              <p:nvPr/>
            </p:nvSpPr>
            <p:spPr bwMode="auto">
              <a:xfrm>
                <a:off x="4204" y="2708"/>
                <a:ext cx="1073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42035" name="Oval 72"/>
              <p:cNvSpPr>
                <a:spLocks noChangeArrowheads="1"/>
              </p:cNvSpPr>
              <p:nvPr/>
            </p:nvSpPr>
            <p:spPr bwMode="auto">
              <a:xfrm>
                <a:off x="4305" y="2380"/>
                <a:ext cx="160" cy="145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42036" name="Oval 73"/>
              <p:cNvSpPr>
                <a:spLocks noChangeArrowheads="1"/>
              </p:cNvSpPr>
              <p:nvPr/>
            </p:nvSpPr>
            <p:spPr bwMode="auto">
              <a:xfrm>
                <a:off x="4487" y="2386"/>
                <a:ext cx="160" cy="139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altLang="he-IL" sz="1800">
                  <a:solidFill>
                    <a:srgbClr val="FF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2037" name="Oval 74"/>
              <p:cNvSpPr>
                <a:spLocks noChangeArrowheads="1"/>
              </p:cNvSpPr>
              <p:nvPr/>
            </p:nvSpPr>
            <p:spPr bwMode="auto">
              <a:xfrm>
                <a:off x="4663" y="2380"/>
                <a:ext cx="155" cy="139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42038" name="Rectangle 75"/>
              <p:cNvSpPr>
                <a:spLocks noChangeArrowheads="1"/>
              </p:cNvSpPr>
              <p:nvPr/>
            </p:nvSpPr>
            <p:spPr bwMode="auto">
              <a:xfrm>
                <a:off x="5063" y="1835"/>
                <a:ext cx="85" cy="76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grpSp>
          <p:nvGrpSpPr>
            <p:cNvPr id="42012" name="Group 76"/>
            <p:cNvGrpSpPr>
              <a:grpSpLocks/>
            </p:cNvGrpSpPr>
            <p:nvPr/>
          </p:nvGrpSpPr>
          <p:grpSpPr bwMode="auto">
            <a:xfrm>
              <a:off x="5605463" y="1739900"/>
              <a:ext cx="698500" cy="709613"/>
              <a:chOff x="-44" y="1473"/>
              <a:chExt cx="981" cy="1105"/>
            </a:xfrm>
          </p:grpSpPr>
          <p:pic>
            <p:nvPicPr>
              <p:cNvPr id="42013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014" name="Freeform 7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607767 w 356"/>
                  <a:gd name="T3" fmla="*/ 273937 h 368"/>
                  <a:gd name="T4" fmla="*/ 3093555 w 356"/>
                  <a:gd name="T5" fmla="*/ 5706969 h 368"/>
                  <a:gd name="T6" fmla="*/ 681775 w 356"/>
                  <a:gd name="T7" fmla="*/ 71373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4000" dirty="0"/>
              <a:t>Non-persistent HTTP drawbacks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/>
              <a:t>Long delay</a:t>
            </a:r>
          </a:p>
          <a:p>
            <a:r>
              <a:rPr lang="en-US" dirty="0"/>
              <a:t>Opens many TCP connections 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>
                <a:sym typeface="Wingdings" pitchFamily="2" charset="2"/>
              </a:rPr>
              <a:t>Significant overhead for the operating system</a:t>
            </a:r>
            <a:endParaRPr lang="en-US" dirty="0"/>
          </a:p>
          <a:p>
            <a:r>
              <a:rPr lang="en-US" dirty="0"/>
              <a:t>For reducing the response time, the client may open a few TCP connections in parallel, requesting one object in each of them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>
                <a:sym typeface="Wingdings" pitchFamily="2" charset="2"/>
              </a:rPr>
              <a:t>But this even further increases overhead, especially at the server side</a:t>
            </a: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à"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2-</a:t>
            </a:r>
            <a:fld id="{F5231A2F-DB90-46A9-8838-B6FE4F45714C}" type="slidenum">
              <a:rPr lang="en-US" altLang="he-IL" smtClean="0"/>
              <a:pPr>
                <a:defRPr/>
              </a:pPr>
              <a:t>34</a:t>
            </a:fld>
            <a:endParaRPr lang="en-US" altLang="he-IL"/>
          </a:p>
        </p:txBody>
      </p:sp>
      <p:pic>
        <p:nvPicPr>
          <p:cNvPr id="6" name="Picture 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10" y="1101968"/>
            <a:ext cx="7701089" cy="13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 dirty="0"/>
              <a:t>Persistent HTTP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FF00"/>
                </a:solidFill>
                <a:sym typeface="Wingdings" pitchFamily="2" charset="2"/>
              </a:rPr>
              <a:t></a:t>
            </a:r>
            <a:r>
              <a:rPr lang="en-US" altLang="he-IL" dirty="0"/>
              <a:t> Only one RTT response time for each referenced</a:t>
            </a:r>
            <a:r>
              <a:rPr lang="en-US" altLang="he-IL" b="1" dirty="0"/>
              <a:t> </a:t>
            </a:r>
            <a:r>
              <a:rPr lang="en-US" altLang="he-IL" dirty="0"/>
              <a:t>object</a:t>
            </a:r>
          </a:p>
          <a:p>
            <a:endParaRPr lang="en-US" b="1" dirty="0">
              <a:solidFill>
                <a:srgbClr val="00FF00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altLang="he-IL" dirty="0"/>
              <a:t>Less SW- and network-overhead</a:t>
            </a:r>
          </a:p>
          <a:p>
            <a:endParaRPr lang="en-US" altLang="he-IL" dirty="0"/>
          </a:p>
          <a:p>
            <a:r>
              <a:rPr lang="en-US" altLang="he-IL" dirty="0"/>
              <a:t>What happens if the client “forgets” an open connection?</a:t>
            </a:r>
          </a:p>
          <a:p>
            <a:pPr lvl="1"/>
            <a:r>
              <a:rPr lang="en-US" altLang="he-IL" dirty="0" err="1"/>
              <a:t>KeepAlive</a:t>
            </a:r>
            <a:r>
              <a:rPr lang="en-US" altLang="he-IL" dirty="0"/>
              <a:t> / </a:t>
            </a:r>
            <a:r>
              <a:rPr lang="en-US" altLang="he-IL" dirty="0" err="1"/>
              <a:t>TimeOut</a:t>
            </a:r>
            <a:endParaRPr lang="en-US" altLang="he-IL" dirty="0"/>
          </a:p>
          <a:p>
            <a:endParaRPr lang="en-US" altLang="he-IL" dirty="0"/>
          </a:p>
          <a:p>
            <a:r>
              <a:rPr lang="en-US" altLang="he-IL" dirty="0"/>
              <a:t>By default, HTTP is </a:t>
            </a:r>
            <a:r>
              <a:rPr lang="en-US" altLang="he-IL" b="1" dirty="0"/>
              <a:t>persistent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2-</a:t>
            </a:r>
            <a:fld id="{F5231A2F-DB90-46A9-8838-B6FE4F45714C}" type="slidenum">
              <a:rPr lang="en-US" altLang="he-IL" smtClean="0"/>
              <a:pPr>
                <a:defRPr/>
              </a:pPr>
              <a:t>35</a:t>
            </a:fld>
            <a:endParaRPr lang="en-US" altLang="he-IL"/>
          </a:p>
        </p:txBody>
      </p:sp>
      <p:pic>
        <p:nvPicPr>
          <p:cNvPr id="6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510" y="1101968"/>
            <a:ext cx="7701089" cy="13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תמונה 5" descr="Clk.jpg">
            <a:extLst>
              <a:ext uri="{FF2B5EF4-FFF2-40B4-BE49-F238E27FC236}">
                <a16:creationId xmlns:a16="http://schemas.microsoft.com/office/drawing/2014/main" id="{B8AD3591-4E37-474D-9502-AE3C3711D93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19268" r="32209"/>
          <a:stretch/>
        </p:blipFill>
        <p:spPr>
          <a:xfrm>
            <a:off x="5937760" y="4273721"/>
            <a:ext cx="1463937" cy="2011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pPr algn="ctr"/>
            <a:r>
              <a:rPr lang="en-US" sz="3600" dirty="0"/>
              <a:t>Persistent HTTP with pipelining – limitations &amp; problems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3399" y="1611313"/>
            <a:ext cx="8031051" cy="4648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Front-of-queue blocking</a:t>
            </a:r>
          </a:p>
          <a:p>
            <a:endParaRPr lang="en-US" dirty="0"/>
          </a:p>
          <a:p>
            <a:r>
              <a:rPr lang="en-US" dirty="0"/>
              <a:t>Broken servers </a:t>
            </a:r>
          </a:p>
          <a:p>
            <a:endParaRPr lang="en-US" dirty="0"/>
          </a:p>
          <a:p>
            <a:r>
              <a:rPr lang="en-US" dirty="0"/>
              <a:t>Middleboxes</a:t>
            </a:r>
          </a:p>
          <a:p>
            <a:endParaRPr lang="en-US" dirty="0"/>
          </a:p>
          <a:p>
            <a:r>
              <a:rPr lang="en-US" dirty="0"/>
              <a:t>Transparent proxies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The option to enable pipelining has been </a:t>
            </a:r>
            <a:r>
              <a:rPr lang="en-US" dirty="0">
                <a:hlinkClick r:id="rId3"/>
              </a:rPr>
              <a:t>removed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2-</a:t>
            </a:r>
            <a:fld id="{F5231A2F-DB90-46A9-8838-B6FE4F45714C}" type="slidenum">
              <a:rPr lang="en-US" altLang="he-IL" smtClean="0"/>
              <a:pPr>
                <a:defRPr/>
              </a:pPr>
              <a:t>36</a:t>
            </a:fld>
            <a:endParaRPr lang="en-US" altLang="he-IL"/>
          </a:p>
        </p:txBody>
      </p:sp>
      <p:pic>
        <p:nvPicPr>
          <p:cNvPr id="474114" name="Picture 2" descr="http://img.deusm.com/informationweek/2014/01/1113337/destroyed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17" y="2271712"/>
            <a:ext cx="2744201" cy="264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66842" y="4953585"/>
            <a:ext cx="314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Pic. taken from </a:t>
            </a:r>
            <a:r>
              <a:rPr lang="en-AU" sz="1600" dirty="0" err="1">
                <a:hlinkClick r:id="rId5"/>
              </a:rPr>
              <a:t>informationweek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19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pPr algn="ctr"/>
            <a:r>
              <a:rPr lang="en-US" sz="3600" dirty="0"/>
              <a:t>HTTP/2 improvements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Server push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Multiplexing</a:t>
            </a:r>
          </a:p>
          <a:p>
            <a:endParaRPr lang="en-US" dirty="0"/>
          </a:p>
          <a:p>
            <a:r>
              <a:rPr lang="en-US" dirty="0"/>
              <a:t>Headers compression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2-</a:t>
            </a:r>
            <a:fld id="{F5231A2F-DB90-46A9-8838-B6FE4F45714C}" type="slidenum">
              <a:rPr lang="en-US" altLang="he-IL" smtClean="0"/>
              <a:pPr>
                <a:defRPr/>
              </a:pPr>
              <a:t>37</a:t>
            </a:fld>
            <a:endParaRPr lang="en-US" altLang="he-IL"/>
          </a:p>
        </p:txBody>
      </p:sp>
      <p:pic>
        <p:nvPicPr>
          <p:cNvPr id="7" name="Online Media 6" title="Ren Hoek Head inflate and deflate">
            <a:hlinkClick r:id="" action="ppaction://media"/>
            <a:extLst>
              <a:ext uri="{FF2B5EF4-FFF2-40B4-BE49-F238E27FC236}">
                <a16:creationId xmlns:a16="http://schemas.microsoft.com/office/drawing/2014/main" id="{03C68488-C0E6-48A9-AA4E-9B8C61C3857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638282" y="1195388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0EA38C89-AB1B-4705-A03C-5DC2E1C696D6}" type="slidenum">
              <a:rPr lang="en-US" altLang="he-IL" smtClean="0"/>
              <a:pPr/>
              <a:t>38</a:t>
            </a:fld>
            <a:endParaRPr lang="en-US" altLang="he-IL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723900"/>
          </a:xfrm>
        </p:spPr>
        <p:txBody>
          <a:bodyPr/>
          <a:lstStyle/>
          <a:p>
            <a:r>
              <a:rPr lang="en-US" altLang="he-IL" dirty="0"/>
              <a:t>Chapter 2.0: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38200"/>
            <a:ext cx="8329246" cy="5421313"/>
          </a:xfrm>
        </p:spPr>
        <p:txBody>
          <a:bodyPr/>
          <a:lstStyle/>
          <a:p>
            <a:pPr marL="457200" indent="-457200"/>
            <a:r>
              <a:rPr lang="en-US" altLang="he-IL" sz="3200" dirty="0"/>
              <a:t>Motivation</a:t>
            </a:r>
          </a:p>
          <a:p>
            <a:pPr marL="457200" indent="-457200"/>
            <a:r>
              <a:rPr lang="en-US" altLang="he-IL" sz="3200" dirty="0"/>
              <a:t>Basic concepts</a:t>
            </a:r>
          </a:p>
          <a:p>
            <a:pPr marL="457200" indent="-457200"/>
            <a:r>
              <a:rPr lang="en-US" altLang="he-IL" sz="3200" dirty="0"/>
              <a:t>Requirements from the transport level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Web</a:t>
            </a:r>
          </a:p>
          <a:p>
            <a:pPr lvl="2"/>
            <a:r>
              <a:rPr lang="en-US" dirty="0"/>
              <a:t>Stateless</a:t>
            </a:r>
          </a:p>
          <a:p>
            <a:pPr lvl="2"/>
            <a:r>
              <a:rPr lang="en-US" dirty="0"/>
              <a:t>(non)-persistent</a:t>
            </a:r>
          </a:p>
          <a:p>
            <a:pPr lvl="2"/>
            <a:r>
              <a:rPr lang="en-US" b="1" dirty="0">
                <a:solidFill>
                  <a:srgbClr val="000099"/>
                </a:solidFill>
              </a:rPr>
              <a:t>HTTP Basic syntax</a:t>
            </a:r>
          </a:p>
          <a:p>
            <a:pPr lvl="2"/>
            <a:r>
              <a:rPr lang="en-US" dirty="0"/>
              <a:t>Cookies</a:t>
            </a:r>
          </a:p>
          <a:p>
            <a:pPr lvl="2"/>
            <a:r>
              <a:rPr lang="en-US" dirty="0"/>
              <a:t>Scalability</a:t>
            </a:r>
          </a:p>
          <a:p>
            <a:pPr marL="457200" indent="-457200"/>
            <a:endParaRPr lang="en-US" altLang="he-IL" sz="3200" dirty="0"/>
          </a:p>
        </p:txBody>
      </p:sp>
      <p:pic>
        <p:nvPicPr>
          <p:cNvPr id="7" name="Picture 11" descr="underline_base">
            <a:extLst>
              <a:ext uri="{FF2B5EF4-FFF2-40B4-BE49-F238E27FC236}">
                <a16:creationId xmlns:a16="http://schemas.microsoft.com/office/drawing/2014/main" id="{C5E9F6E7-9CBA-455D-9399-8043B6138ACE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676933"/>
            <a:ext cx="4674875" cy="18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4403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E9167968-C5A0-4DFA-B07A-65537527CA12}" type="slidenum">
              <a:rPr lang="en-US" altLang="he-IL" smtClean="0"/>
              <a:pPr/>
              <a:t>39</a:t>
            </a:fld>
            <a:endParaRPr lang="en-US" altLang="he-IL"/>
          </a:p>
        </p:txBody>
      </p:sp>
      <p:pic>
        <p:nvPicPr>
          <p:cNvPr id="44036" name="Picture 2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" y="90805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14400"/>
          </a:xfrm>
        </p:spPr>
        <p:txBody>
          <a:bodyPr/>
          <a:lstStyle/>
          <a:p>
            <a:r>
              <a:rPr lang="en-US" altLang="he-IL" sz="4000"/>
              <a:t>HTTP request message</a:t>
            </a:r>
            <a:endParaRPr lang="en-US" altLang="he-IL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2400"/>
              <a:t>two types of HTTP messages: </a:t>
            </a:r>
            <a:r>
              <a:rPr lang="en-US" altLang="he-IL" sz="2400" i="1">
                <a:solidFill>
                  <a:srgbClr val="CC0000"/>
                </a:solidFill>
              </a:rPr>
              <a:t>request</a:t>
            </a:r>
            <a:r>
              <a:rPr lang="en-US" altLang="he-IL" sz="2400">
                <a:solidFill>
                  <a:srgbClr val="CC0000"/>
                </a:solidFill>
              </a:rPr>
              <a:t>, </a:t>
            </a:r>
            <a:r>
              <a:rPr lang="en-US" altLang="he-IL" sz="2400" i="1">
                <a:solidFill>
                  <a:srgbClr val="CC0000"/>
                </a:solidFill>
              </a:rPr>
              <a:t>response</a:t>
            </a:r>
          </a:p>
          <a:p>
            <a:r>
              <a:rPr lang="en-US" altLang="he-IL" sz="2400">
                <a:solidFill>
                  <a:srgbClr val="CC0000"/>
                </a:solidFill>
              </a:rPr>
              <a:t>HTTP request message:</a:t>
            </a:r>
          </a:p>
          <a:p>
            <a:pPr lvl="1"/>
            <a:r>
              <a:rPr lang="en-US" altLang="he-IL" sz="2000"/>
              <a:t>ASCII (human-readable format)</a:t>
            </a:r>
            <a:endParaRPr lang="en-US" altLang="he-IL">
              <a:solidFill>
                <a:schemeClr val="accent2"/>
              </a:solidFill>
            </a:endParaRPr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22250" y="3036888"/>
            <a:ext cx="1876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dirty="0">
                <a:solidFill>
                  <a:srgbClr val="000099"/>
                </a:solidFill>
                <a:ea typeface="MS PGothic" pitchFamily="34" charset="-128"/>
              </a:rPr>
              <a:t>request line</a:t>
            </a:r>
          </a:p>
          <a:p>
            <a:r>
              <a:rPr lang="en-US" altLang="he-IL" dirty="0">
                <a:solidFill>
                  <a:srgbClr val="000099"/>
                </a:solidFill>
                <a:ea typeface="MS PGothic" pitchFamily="34" charset="-128"/>
              </a:rPr>
              <a:t>(GET, PUT, …</a:t>
            </a:r>
            <a:r>
              <a:rPr lang="en-US" altLang="he-IL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)</a:t>
            </a:r>
            <a:endParaRPr lang="en-US" altLang="he-IL" sz="2400" dirty="0">
              <a:solidFill>
                <a:srgbClr val="000099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44040" name="Line 6"/>
          <p:cNvSpPr>
            <a:spLocks noChangeShapeType="1"/>
          </p:cNvSpPr>
          <p:nvPr/>
        </p:nvSpPr>
        <p:spPr bwMode="auto">
          <a:xfrm>
            <a:off x="1925638" y="3368675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4041" name="Freeform 7"/>
          <p:cNvSpPr>
            <a:spLocks/>
          </p:cNvSpPr>
          <p:nvPr/>
        </p:nvSpPr>
        <p:spPr bwMode="auto">
          <a:xfrm>
            <a:off x="2776538" y="3705225"/>
            <a:ext cx="149225" cy="1957388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4042" name="Text Box 8"/>
          <p:cNvSpPr txBox="1">
            <a:spLocks noChangeArrowheads="1"/>
          </p:cNvSpPr>
          <p:nvPr/>
        </p:nvSpPr>
        <p:spPr bwMode="auto">
          <a:xfrm>
            <a:off x="1739900" y="4222750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he-IL">
                <a:solidFill>
                  <a:srgbClr val="000099"/>
                </a:solidFill>
                <a:ea typeface="MS PGothic" pitchFamily="34" charset="-128"/>
              </a:rPr>
              <a:t>header</a:t>
            </a:r>
          </a:p>
          <a:p>
            <a:pPr algn="r"/>
            <a:r>
              <a:rPr lang="en-US" altLang="he-IL">
                <a:solidFill>
                  <a:srgbClr val="000099"/>
                </a:solidFill>
                <a:ea typeface="MS PGothic" pitchFamily="34" charset="-128"/>
              </a:rPr>
              <a:t> lines</a:t>
            </a:r>
            <a:endParaRPr lang="en-US" altLang="he-IL" sz="2400">
              <a:solidFill>
                <a:srgbClr val="000099"/>
              </a:solidFill>
              <a:ea typeface="MS PGothic" pitchFamily="34" charset="-128"/>
            </a:endParaRPr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2309813" y="5789613"/>
            <a:ext cx="51117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1419093" y="5281781"/>
            <a:ext cx="16291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he-IL" dirty="0">
                <a:solidFill>
                  <a:srgbClr val="000099"/>
                </a:solidFill>
                <a:ea typeface="MS PGothic" pitchFamily="34" charset="-128"/>
              </a:rPr>
              <a:t>indicates</a:t>
            </a:r>
          </a:p>
          <a:p>
            <a:r>
              <a:rPr lang="en-US" altLang="he-IL" dirty="0">
                <a:solidFill>
                  <a:srgbClr val="000099"/>
                </a:solidFill>
                <a:ea typeface="MS PGothic" pitchFamily="34" charset="-128"/>
              </a:rPr>
              <a:t>end of header</a:t>
            </a:r>
            <a:endParaRPr lang="en-US" altLang="he-IL" sz="2400" dirty="0">
              <a:solidFill>
                <a:srgbClr val="000099"/>
              </a:solidFill>
              <a:ea typeface="MS PGothic" pitchFamily="34" charset="-128"/>
            </a:endParaRPr>
          </a:p>
        </p:txBody>
      </p:sp>
      <p:sp>
        <p:nvSpPr>
          <p:cNvPr id="44045" name="Text Box 16"/>
          <p:cNvSpPr txBox="1">
            <a:spLocks noChangeArrowheads="1"/>
          </p:cNvSpPr>
          <p:nvPr/>
        </p:nvSpPr>
        <p:spPr bwMode="auto">
          <a:xfrm>
            <a:off x="2809875" y="3403600"/>
            <a:ext cx="6054725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GET /index.html HTTP/1.1\r\n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Host: www-net.cs.umass.edu\r\n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User-Agent: Firefox/3.6.10\r\n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Accept: text/</a:t>
            </a:r>
            <a:r>
              <a:rPr lang="en-US" altLang="he-IL" sz="1800" b="1" dirty="0" err="1">
                <a:latin typeface="Courier New" pitchFamily="49" charset="0"/>
                <a:ea typeface="MS PGothic" pitchFamily="34" charset="-128"/>
              </a:rPr>
              <a:t>html,application</a:t>
            </a: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/</a:t>
            </a:r>
            <a:r>
              <a:rPr lang="en-US" altLang="he-IL" sz="1800" b="1" dirty="0" err="1">
                <a:latin typeface="Courier New" pitchFamily="49" charset="0"/>
                <a:ea typeface="MS PGothic" pitchFamily="34" charset="-128"/>
              </a:rPr>
              <a:t>xhtml+xml</a:t>
            </a: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Accept-Language: </a:t>
            </a:r>
            <a:r>
              <a:rPr lang="en-US" altLang="he-IL" sz="1800" b="1" dirty="0" err="1">
                <a:latin typeface="Courier New" pitchFamily="49" charset="0"/>
                <a:ea typeface="MS PGothic" pitchFamily="34" charset="-128"/>
              </a:rPr>
              <a:t>en-us,en;q</a:t>
            </a: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=0.5\r\n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Accept-Encoding: </a:t>
            </a:r>
            <a:r>
              <a:rPr lang="en-US" altLang="he-IL" sz="1800" b="1" dirty="0" err="1">
                <a:latin typeface="Courier New" pitchFamily="49" charset="0"/>
                <a:ea typeface="MS PGothic" pitchFamily="34" charset="-128"/>
              </a:rPr>
              <a:t>gzip,deflate</a:t>
            </a: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Accept-Charset: ISO-8859-1,utf-8;q=0.7\r\n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Keep-Alive: 115\r\n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Connection: keep-alive\r\n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\r\n</a:t>
            </a:r>
          </a:p>
        </p:txBody>
      </p:sp>
      <p:sp>
        <p:nvSpPr>
          <p:cNvPr id="44046" name="Line 17"/>
          <p:cNvSpPr>
            <a:spLocks noChangeShapeType="1"/>
          </p:cNvSpPr>
          <p:nvPr/>
        </p:nvSpPr>
        <p:spPr bwMode="auto">
          <a:xfrm flipH="1">
            <a:off x="6334125" y="2921000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44047" name="Text Box 18"/>
          <p:cNvSpPr txBox="1">
            <a:spLocks noChangeArrowheads="1"/>
          </p:cNvSpPr>
          <p:nvPr/>
        </p:nvSpPr>
        <p:spPr bwMode="auto">
          <a:xfrm>
            <a:off x="6384925" y="2633663"/>
            <a:ext cx="2411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600" dirty="0">
                <a:ea typeface="MS PGothic" pitchFamily="34" charset="-128"/>
                <a:hlinkClick r:id="rId4"/>
              </a:rPr>
              <a:t>carriage return character</a:t>
            </a:r>
            <a:endParaRPr lang="en-US" altLang="he-IL" sz="1600" dirty="0">
              <a:ea typeface="MS PGothic" pitchFamily="34" charset="-128"/>
            </a:endParaRPr>
          </a:p>
        </p:txBody>
      </p:sp>
      <p:sp>
        <p:nvSpPr>
          <p:cNvPr id="44048" name="Text Box 19"/>
          <p:cNvSpPr txBox="1">
            <a:spLocks noChangeArrowheads="1"/>
          </p:cNvSpPr>
          <p:nvPr/>
        </p:nvSpPr>
        <p:spPr bwMode="auto">
          <a:xfrm>
            <a:off x="6537325" y="2930525"/>
            <a:ext cx="1866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600">
                <a:ea typeface="MS PGothic" pitchFamily="34" charset="-128"/>
              </a:rPr>
              <a:t>line-feed character</a:t>
            </a:r>
          </a:p>
        </p:txBody>
      </p:sp>
      <p:sp>
        <p:nvSpPr>
          <p:cNvPr id="44049" name="Line 20"/>
          <p:cNvSpPr>
            <a:spLocks noChangeShapeType="1"/>
          </p:cNvSpPr>
          <p:nvPr/>
        </p:nvSpPr>
        <p:spPr bwMode="auto">
          <a:xfrm flipH="1">
            <a:off x="6615113" y="3230563"/>
            <a:ext cx="80962" cy="252412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75D884D7-7644-435C-BC98-3860A3613318}" type="slidenum">
              <a:rPr lang="en-US" altLang="he-IL" smtClean="0"/>
              <a:pPr/>
              <a:t>4</a:t>
            </a:fld>
            <a:endParaRPr lang="en-US" altLang="he-IL"/>
          </a:p>
        </p:txBody>
      </p:sp>
      <p:grpSp>
        <p:nvGrpSpPr>
          <p:cNvPr id="20484" name="Group 1037"/>
          <p:cNvGrpSpPr>
            <a:grpSpLocks/>
          </p:cNvGrpSpPr>
          <p:nvPr/>
        </p:nvGrpSpPr>
        <p:grpSpPr bwMode="auto">
          <a:xfrm>
            <a:off x="5124450" y="1257300"/>
            <a:ext cx="3540125" cy="4545013"/>
            <a:chOff x="3277" y="974"/>
            <a:chExt cx="2230" cy="2863"/>
          </a:xfrm>
        </p:grpSpPr>
        <p:sp>
          <p:nvSpPr>
            <p:cNvPr id="20517" name="Freeform 1038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3508 w 1036"/>
                <a:gd name="T1" fmla="*/ 11 h 675"/>
                <a:gd name="T2" fmla="*/ 2110 w 1036"/>
                <a:gd name="T3" fmla="*/ 53 h 675"/>
                <a:gd name="T4" fmla="*/ 1116 w 1036"/>
                <a:gd name="T5" fmla="*/ 129 h 675"/>
                <a:gd name="T6" fmla="*/ 826 w 1036"/>
                <a:gd name="T7" fmla="*/ 229 h 675"/>
                <a:gd name="T8" fmla="*/ 115 w 1036"/>
                <a:gd name="T9" fmla="*/ 297 h 675"/>
                <a:gd name="T10" fmla="*/ 93 w 1036"/>
                <a:gd name="T11" fmla="*/ 459 h 675"/>
                <a:gd name="T12" fmla="*/ 716 w 1036"/>
                <a:gd name="T13" fmla="*/ 489 h 675"/>
                <a:gd name="T14" fmla="*/ 2483 w 1036"/>
                <a:gd name="T15" fmla="*/ 489 h 675"/>
                <a:gd name="T16" fmla="*/ 3234 w 1036"/>
                <a:gd name="T17" fmla="*/ 555 h 675"/>
                <a:gd name="T18" fmla="*/ 4064 w 1036"/>
                <a:gd name="T19" fmla="*/ 657 h 675"/>
                <a:gd name="T20" fmla="*/ 4707 w 1036"/>
                <a:gd name="T21" fmla="*/ 661 h 675"/>
                <a:gd name="T22" fmla="*/ 5146 w 1036"/>
                <a:gd name="T23" fmla="*/ 603 h 675"/>
                <a:gd name="T24" fmla="*/ 5370 w 1036"/>
                <a:gd name="T25" fmla="*/ 445 h 675"/>
                <a:gd name="T26" fmla="*/ 5509 w 1036"/>
                <a:gd name="T27" fmla="*/ 291 h 675"/>
                <a:gd name="T28" fmla="*/ 5525 w 1036"/>
                <a:gd name="T29" fmla="*/ 107 h 675"/>
                <a:gd name="T30" fmla="*/ 5049 w 1036"/>
                <a:gd name="T31" fmla="*/ 17 h 675"/>
                <a:gd name="T32" fmla="*/ 4195 w 1036"/>
                <a:gd name="T33" fmla="*/ 3 h 675"/>
                <a:gd name="T34" fmla="*/ 350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20518" name="Group 1039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0893" name="Rectangle 1040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894" name="AutoShape 1041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solidFill>
                    <a:srgbClr val="00CCFF"/>
                  </a:solidFill>
                  <a:ea typeface="MS PGothic" pitchFamily="34" charset="-128"/>
                </a:endParaRPr>
              </a:p>
            </p:txBody>
          </p:sp>
        </p:grpSp>
        <p:sp>
          <p:nvSpPr>
            <p:cNvPr id="20519" name="Freeform 1042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20" name="Line 1043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21" name="Line 1044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22" name="Line 1045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23" name="Line 1047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24" name="Line 1048"/>
            <p:cNvSpPr>
              <a:spLocks noChangeShapeType="1"/>
            </p:cNvSpPr>
            <p:nvPr/>
          </p:nvSpPr>
          <p:spPr bwMode="auto">
            <a:xfrm flipV="1">
              <a:off x="3680" y="3155"/>
              <a:ext cx="248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25" name="Line 1051"/>
            <p:cNvSpPr>
              <a:spLocks noChangeShapeType="1"/>
            </p:cNvSpPr>
            <p:nvPr/>
          </p:nvSpPr>
          <p:spPr bwMode="auto">
            <a:xfrm flipH="1">
              <a:off x="3948" y="3208"/>
              <a:ext cx="96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26" name="Line 1052"/>
            <p:cNvSpPr>
              <a:spLocks noChangeShapeType="1"/>
            </p:cNvSpPr>
            <p:nvPr/>
          </p:nvSpPr>
          <p:spPr bwMode="auto">
            <a:xfrm flipH="1" flipV="1">
              <a:off x="4144" y="3212"/>
              <a:ext cx="53" cy="1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27" name="Line 1053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28" name="Line 1054"/>
            <p:cNvSpPr>
              <a:spLocks noChangeShapeType="1"/>
            </p:cNvSpPr>
            <p:nvPr/>
          </p:nvSpPr>
          <p:spPr bwMode="auto">
            <a:xfrm>
              <a:off x="3898" y="3025"/>
              <a:ext cx="56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29" name="Line 1055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30" name="Line 1056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20531" name="Group 1057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0891" name="Picture 10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892" name="Picture 1059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532" name="Freeform 1060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33" name="Freeform 1061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24786999 w 765"/>
                <a:gd name="T1" fmla="*/ 7050268 h 459"/>
                <a:gd name="T2" fmla="*/ 16797251 w 765"/>
                <a:gd name="T3" fmla="*/ 50062385 h 459"/>
                <a:gd name="T4" fmla="*/ 5619244 w 765"/>
                <a:gd name="T5" fmla="*/ 71250859 h 459"/>
                <a:gd name="T6" fmla="*/ 802944 w 765"/>
                <a:gd name="T7" fmla="*/ 240098630 h 459"/>
                <a:gd name="T8" fmla="*/ 10509971 w 765"/>
                <a:gd name="T9" fmla="*/ 317237197 h 459"/>
                <a:gd name="T10" fmla="*/ 20203453 w 765"/>
                <a:gd name="T11" fmla="*/ 304074360 h 459"/>
                <a:gd name="T12" fmla="*/ 34101096 w 765"/>
                <a:gd name="T13" fmla="*/ 317237197 h 459"/>
                <a:gd name="T14" fmla="*/ 40807118 w 765"/>
                <a:gd name="T15" fmla="*/ 309873518 h 459"/>
                <a:gd name="T16" fmla="*/ 43925163 w 765"/>
                <a:gd name="T17" fmla="*/ 265868256 h 459"/>
                <a:gd name="T18" fmla="*/ 43847989 w 765"/>
                <a:gd name="T19" fmla="*/ 112851246 h 459"/>
                <a:gd name="T20" fmla="*/ 38697984 w 765"/>
                <a:gd name="T21" fmla="*/ 24617289 h 459"/>
                <a:gd name="T22" fmla="*/ 24786999 w 765"/>
                <a:gd name="T23" fmla="*/ 7050268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34" name="Line 1062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35" name="Line 1063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36" name="Line 1064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37" name="Line 1065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38" name="Line 1066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39" name="Line 1067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40" name="Line 1068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41" name="Line 1069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42" name="Line 1070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43" name="Line 1071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44" name="Line 1072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45" name="Line 1073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46" name="Line 1074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47" name="Line 1075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48" name="Line 1076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49" name="Line 1077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550" name="Line 1078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20551" name="Group 1079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087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87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87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87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87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87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88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88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88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88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88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88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88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88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88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889" name="Oval 1095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pic>
            <p:nvPicPr>
              <p:cNvPr id="20890" name="Picture 1096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552" name="Group 1097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0865" name="Line 1098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86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6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6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0869" name="Group 1102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0872" name="Freeform 11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873" name="Freeform 11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0870" name="Line 1105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871" name="Line 1106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553" name="Group 1107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085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5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5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0860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63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864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0861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862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554" name="Group 1116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084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5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5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0852" name="Group 11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55" name="Freeform 11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856" name="Freeform 11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0853" name="Line 11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854" name="Line 11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555" name="Group 1125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08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0844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47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848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0845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846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556" name="Group 1134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08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0836" name="Group 11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39" name="Freeform 11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840" name="Freeform 11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0837" name="Line 11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838" name="Line 11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557" name="Group 1143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08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0828" name="Group 11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31" name="Freeform 11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832" name="Freeform 11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0829" name="Line 11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830" name="Line 11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20558" name="Line 1152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20559" name="Group 1153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081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1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1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0820" name="Group 115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23" name="Freeform 115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824" name="Freeform 115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0821" name="Line 116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822" name="Line 116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560" name="Group 1162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080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1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1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0812" name="Group 116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15" name="Freeform 116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816" name="Freeform 116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0813" name="Line 116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814" name="Line 117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561" name="Group 1171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080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0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80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0804" name="Group 11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07" name="Freeform 11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808" name="Freeform 11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0805" name="Line 11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806" name="Line 11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562" name="Group 1180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079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79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79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0796" name="Group 118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799" name="Freeform 118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800" name="Freeform 118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0797" name="Line 118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798" name="Line 118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563" name="Group 1189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078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78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78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0788" name="Group 11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791" name="Freeform 11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92" name="Freeform 11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0789" name="Line 11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790" name="Line 11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564" name="Group 1198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077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77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77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0780" name="Group 12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783" name="Freeform 12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84" name="Freeform 12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0781" name="Line 12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782" name="Line 12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565" name="Group 1207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0763" name="Group 120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765" name="Freeform 120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66" name="Freeform 121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67" name="Freeform 121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68" name="Freeform 121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69" name="Freeform 121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70" name="Freeform 121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71" name="Freeform 121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72" name="Freeform 121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73" name="Freeform 121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74" name="Freeform 121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75" name="Freeform 121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76" name="Freeform 122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pic>
            <p:nvPicPr>
              <p:cNvPr id="20764" name="Picture 122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566" name="Group 1222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0749" name="Group 122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751" name="Freeform 122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52" name="Freeform 122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53" name="Freeform 122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54" name="Freeform 122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55" name="Freeform 122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56" name="Freeform 122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57" name="Freeform 123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58" name="Freeform 123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59" name="Freeform 123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60" name="Freeform 123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61" name="Freeform 123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762" name="Freeform 123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pic>
            <p:nvPicPr>
              <p:cNvPr id="20750" name="Picture 123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567" name="Line 1237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20568" name="Group 1238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0747" name="Picture 12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748" name="Freeform 124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20569" name="Group 1241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0745" name="Picture 12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746" name="Freeform 12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20570" name="Group 1244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0743" name="Picture 12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744" name="Freeform 12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20571" name="Group 1247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0741" name="Picture 12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742" name="Freeform 12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pic>
          <p:nvPicPr>
            <p:cNvPr id="20572" name="Picture 1250" descr="car_icon_small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573" name="Group 1251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0739" name="Picture 1252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740" name="Picture 1253" descr="antenna_radiation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574" name="Group 1254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707" name="Freeform 125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708" name="Rectangle 125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709" name="Freeform 125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710" name="Freeform 125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711" name="Rectangle 125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0712" name="Group 126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737" name="AutoShape 126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0738" name="AutoShape 126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0713" name="Rectangle 126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0714" name="Group 126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735" name="AutoShape 126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0736" name="AutoShape 126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0715" name="Rectangle 126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716" name="Rectangle 126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0717" name="Group 126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733" name="AutoShape 127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0734" name="AutoShape 127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0718" name="Freeform 127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0719" name="Group 127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731" name="AutoShape 127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0732" name="AutoShape 127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0720" name="Rectangle 127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721" name="Freeform 127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722" name="Freeform 127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723" name="Oval 127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724" name="Freeform 128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725" name="AutoShape 128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726" name="AutoShape 128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727" name="Oval 128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728" name="Oval 128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altLang="he-IL" sz="1800">
                  <a:solidFill>
                    <a:srgbClr val="FF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0729" name="Oval 128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730" name="Rectangle 128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grpSp>
          <p:nvGrpSpPr>
            <p:cNvPr id="20575" name="Group 1287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0675" name="Freeform 128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76" name="Rectangle 128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677" name="Freeform 129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78" name="Freeform 129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79" name="Rectangle 129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0680" name="Group 129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705" name="AutoShape 129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0706" name="AutoShape 129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0681" name="Rectangle 129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0682" name="Group 129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703" name="AutoShape 129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0704" name="AutoShape 129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0683" name="Rectangle 130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684" name="Rectangle 130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0685" name="Group 130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701" name="AutoShape 130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0702" name="AutoShape 130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0686" name="Freeform 130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0687" name="Group 130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699" name="AutoShape 130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0700" name="AutoShape 130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0688" name="Rectangle 130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689" name="Freeform 131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90" name="Freeform 131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91" name="Oval 131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692" name="Freeform 131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93" name="AutoShape 131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694" name="AutoShape 131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695" name="Oval 131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696" name="Oval 131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altLang="he-IL" sz="1800">
                  <a:solidFill>
                    <a:srgbClr val="FF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0697" name="Oval 131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0698" name="Rectangle 131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grpSp>
          <p:nvGrpSpPr>
            <p:cNvPr id="20576" name="Group 1320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0652" name="Picture 1321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653" name="Picture 1322" descr="laptop_keyboar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654" name="Freeform 132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20655" name="Picture 1324" descr="screen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656" name="Freeform 132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57" name="Freeform 132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58" name="Freeform 132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59" name="Freeform 132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60" name="Freeform 132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61" name="Freeform 133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0662" name="Group 133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69" name="Freeform 133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70" name="Freeform 133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71" name="Freeform 133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72" name="Freeform 133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73" name="Freeform 133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74" name="Freeform 133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0663" name="Freeform 133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64" name="Freeform 133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65" name="Freeform 134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66" name="Freeform 134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67" name="Freeform 134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68" name="Freeform 134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577" name="Group 1344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0629" name="Picture 1345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630" name="Picture 1346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631" name="Freeform 134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20632" name="Picture 1348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633" name="Freeform 134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34" name="Freeform 135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35" name="Freeform 135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36" name="Freeform 135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37" name="Freeform 135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38" name="Freeform 135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0639" name="Group 135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46" name="Freeform 135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47" name="Freeform 135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48" name="Freeform 135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49" name="Freeform 135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50" name="Freeform 136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51" name="Freeform 136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0640" name="Freeform 136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41" name="Freeform 136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42" name="Freeform 136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43" name="Freeform 136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44" name="Freeform 136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45" name="Freeform 136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578" name="Group 1368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0606" name="Picture 1369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607" name="Picture 1370" descr="laptop_keyboard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608" name="Freeform 137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20609" name="Picture 1372" descr="screen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610" name="Freeform 137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11" name="Freeform 137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12" name="Freeform 137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13" name="Freeform 137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14" name="Freeform 137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15" name="Freeform 137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0616" name="Group 137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23" name="Freeform 138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24" name="Freeform 138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25" name="Freeform 138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26" name="Freeform 138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27" name="Freeform 138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28" name="Freeform 138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0617" name="Freeform 138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18" name="Freeform 138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19" name="Freeform 138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20" name="Freeform 138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21" name="Freeform 139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622" name="Freeform 139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579" name="Group 1392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0604" name="Picture 13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605" name="Freeform 13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20580" name="Group 1395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0581" name="Picture 1396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82" name="Picture 1397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583" name="Freeform 139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20584" name="Picture 1399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585" name="Freeform 140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586" name="Freeform 140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587" name="Freeform 140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588" name="Freeform 140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589" name="Freeform 140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590" name="Freeform 140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0591" name="Group 140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598" name="Freeform 140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599" name="Freeform 140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00" name="Freeform 140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01" name="Freeform 141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02" name="Freeform 141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0603" name="Freeform 141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0592" name="Freeform 141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593" name="Freeform 141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594" name="Freeform 141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595" name="Freeform 141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596" name="Freeform 141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597" name="Freeform 141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35729" name="Line 913"/>
          <p:cNvSpPr>
            <a:spLocks noChangeShapeType="1"/>
          </p:cNvSpPr>
          <p:nvPr/>
        </p:nvSpPr>
        <p:spPr bwMode="auto">
          <a:xfrm>
            <a:off x="6850063" y="3786188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pic>
        <p:nvPicPr>
          <p:cNvPr id="20486" name="Picture 616" descr="underline_base"/>
          <p:cNvPicPr>
            <a:picLocks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17513" y="85090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727" name="Line 911"/>
          <p:cNvSpPr>
            <a:spLocks noChangeShapeType="1"/>
          </p:cNvSpPr>
          <p:nvPr/>
        </p:nvSpPr>
        <p:spPr bwMode="auto">
          <a:xfrm>
            <a:off x="6945313" y="660400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04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5275" y="0"/>
            <a:ext cx="8382000" cy="1041400"/>
          </a:xfrm>
        </p:spPr>
        <p:txBody>
          <a:bodyPr/>
          <a:lstStyle/>
          <a:p>
            <a:r>
              <a:rPr lang="en-US" altLang="he-IL" sz="4000"/>
              <a:t>Creating a network app</a:t>
            </a:r>
          </a:p>
        </p:txBody>
      </p:sp>
      <p:sp>
        <p:nvSpPr>
          <p:cNvPr id="204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3875" y="1116013"/>
            <a:ext cx="4191000" cy="5114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sz="2400" dirty="0">
                <a:solidFill>
                  <a:srgbClr val="CC0000"/>
                </a:solidFill>
              </a:rPr>
              <a:t>write programs that:</a:t>
            </a:r>
          </a:p>
          <a:p>
            <a:r>
              <a:rPr lang="en-US" altLang="he-IL" sz="2400" dirty="0"/>
              <a:t>run on (different) </a:t>
            </a:r>
            <a:r>
              <a:rPr lang="en-US" altLang="he-IL" sz="2400" i="1" dirty="0"/>
              <a:t>end systems</a:t>
            </a:r>
          </a:p>
          <a:p>
            <a:r>
              <a:rPr lang="en-US" altLang="he-IL" sz="2400" dirty="0"/>
              <a:t>communicate over network</a:t>
            </a:r>
          </a:p>
          <a:p>
            <a:pPr lvl="1"/>
            <a:r>
              <a:rPr lang="en-US" altLang="he-IL" sz="2000" dirty="0"/>
              <a:t>e.g., web server software communicates with browser software</a:t>
            </a:r>
          </a:p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altLang="he-IL" sz="2400" dirty="0">
                <a:solidFill>
                  <a:srgbClr val="CC0000"/>
                </a:solidFill>
              </a:rPr>
              <a:t>no need to write software for network-core devices</a:t>
            </a:r>
          </a:p>
          <a:p>
            <a:r>
              <a:rPr lang="en-US" altLang="he-IL" sz="2400" dirty="0"/>
              <a:t>network-core devices do not run user applications </a:t>
            </a:r>
          </a:p>
          <a:p>
            <a:r>
              <a:rPr lang="en-US" altLang="he-IL" sz="2400" dirty="0"/>
              <a:t>applications on end systems allow for rapid app development</a:t>
            </a:r>
          </a:p>
          <a:p>
            <a:pPr>
              <a:buFont typeface="Wingdings" pitchFamily="2" charset="2"/>
              <a:buNone/>
            </a:pPr>
            <a:endParaRPr lang="en-US" altLang="he-IL" sz="2400" dirty="0">
              <a:solidFill>
                <a:srgbClr val="FF0000"/>
              </a:solidFill>
            </a:endParaRPr>
          </a:p>
        </p:txBody>
      </p:sp>
      <p:grpSp>
        <p:nvGrpSpPr>
          <p:cNvPr id="35725" name="Group 618"/>
          <p:cNvGrpSpPr>
            <a:grpSpLocks/>
          </p:cNvGrpSpPr>
          <p:nvPr/>
        </p:nvGrpSpPr>
        <p:grpSpPr bwMode="auto">
          <a:xfrm>
            <a:off x="5857875" y="503238"/>
            <a:ext cx="1044575" cy="965200"/>
            <a:chOff x="4047" y="420"/>
            <a:chExt cx="658" cy="608"/>
          </a:xfrm>
        </p:grpSpPr>
        <p:sp>
          <p:nvSpPr>
            <p:cNvPr id="20509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20510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20511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20512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he-IL" sz="1000">
                  <a:solidFill>
                    <a:schemeClr val="bg1"/>
                  </a:solidFill>
                  <a:ea typeface="MS PGothic" pitchFamily="34" charset="-128"/>
                </a:rPr>
                <a:t>application</a:t>
              </a:r>
              <a:endParaRPr lang="en-US" altLang="he-IL" sz="1000">
                <a:ea typeface="MS PGothic" pitchFamily="34" charset="-128"/>
              </a:endParaRPr>
            </a:p>
            <a:p>
              <a:pPr algn="ctr"/>
              <a:r>
                <a:rPr lang="en-US" altLang="he-IL" sz="1000">
                  <a:ea typeface="MS PGothic" pitchFamily="34" charset="-128"/>
                </a:rPr>
                <a:t>transport</a:t>
              </a:r>
            </a:p>
            <a:p>
              <a:pPr algn="ctr"/>
              <a:r>
                <a:rPr lang="en-US" altLang="he-IL" sz="1000">
                  <a:ea typeface="MS PGothic" pitchFamily="34" charset="-128"/>
                </a:rPr>
                <a:t>network</a:t>
              </a:r>
            </a:p>
            <a:p>
              <a:pPr algn="ctr"/>
              <a:r>
                <a:rPr lang="en-US" altLang="he-IL" sz="1000">
                  <a:ea typeface="MS PGothic" pitchFamily="34" charset="-128"/>
                </a:rPr>
                <a:t>data link</a:t>
              </a:r>
            </a:p>
            <a:p>
              <a:pPr algn="ctr"/>
              <a:r>
                <a:rPr lang="en-US" altLang="he-IL" sz="1000">
                  <a:ea typeface="MS PGothic" pitchFamily="34" charset="-128"/>
                </a:rPr>
                <a:t>physical</a:t>
              </a:r>
              <a:endParaRPr lang="en-US" altLang="he-IL" sz="2400">
                <a:ea typeface="MS PGothic" pitchFamily="34" charset="-128"/>
              </a:endParaRPr>
            </a:p>
          </p:txBody>
        </p:sp>
        <p:sp>
          <p:nvSpPr>
            <p:cNvPr id="20513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14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15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16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5726" name="Group 619"/>
          <p:cNvGrpSpPr>
            <a:grpSpLocks/>
          </p:cNvGrpSpPr>
          <p:nvPr/>
        </p:nvGrpSpPr>
        <p:grpSpPr bwMode="auto">
          <a:xfrm>
            <a:off x="7956550" y="4087813"/>
            <a:ext cx="1044575" cy="965200"/>
            <a:chOff x="4047" y="420"/>
            <a:chExt cx="658" cy="608"/>
          </a:xfrm>
        </p:grpSpPr>
        <p:sp>
          <p:nvSpPr>
            <p:cNvPr id="20501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20502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20503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20504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he-IL" sz="1000">
                  <a:solidFill>
                    <a:schemeClr val="bg1"/>
                  </a:solidFill>
                  <a:ea typeface="MS PGothic" pitchFamily="34" charset="-128"/>
                </a:rPr>
                <a:t>application</a:t>
              </a:r>
              <a:endParaRPr lang="en-US" altLang="he-IL" sz="1000">
                <a:ea typeface="MS PGothic" pitchFamily="34" charset="-128"/>
              </a:endParaRPr>
            </a:p>
            <a:p>
              <a:pPr algn="ctr"/>
              <a:r>
                <a:rPr lang="en-US" altLang="he-IL" sz="1000">
                  <a:ea typeface="MS PGothic" pitchFamily="34" charset="-128"/>
                </a:rPr>
                <a:t>transport</a:t>
              </a:r>
            </a:p>
            <a:p>
              <a:pPr algn="ctr"/>
              <a:r>
                <a:rPr lang="en-US" altLang="he-IL" sz="1000">
                  <a:ea typeface="MS PGothic" pitchFamily="34" charset="-128"/>
                </a:rPr>
                <a:t>network</a:t>
              </a:r>
            </a:p>
            <a:p>
              <a:pPr algn="ctr"/>
              <a:r>
                <a:rPr lang="en-US" altLang="he-IL" sz="1000">
                  <a:ea typeface="MS PGothic" pitchFamily="34" charset="-128"/>
                </a:rPr>
                <a:t>data link</a:t>
              </a:r>
            </a:p>
            <a:p>
              <a:pPr algn="ctr"/>
              <a:r>
                <a:rPr lang="en-US" altLang="he-IL" sz="1000">
                  <a:ea typeface="MS PGothic" pitchFamily="34" charset="-128"/>
                </a:rPr>
                <a:t>physical</a:t>
              </a:r>
              <a:endParaRPr lang="en-US" altLang="he-IL" sz="2400">
                <a:ea typeface="MS PGothic" pitchFamily="34" charset="-128"/>
              </a:endParaRPr>
            </a:p>
          </p:txBody>
        </p:sp>
        <p:sp>
          <p:nvSpPr>
            <p:cNvPr id="20505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06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07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08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5728" name="Group 628"/>
          <p:cNvGrpSpPr>
            <a:grpSpLocks/>
          </p:cNvGrpSpPr>
          <p:nvPr/>
        </p:nvGrpSpPr>
        <p:grpSpPr bwMode="auto">
          <a:xfrm>
            <a:off x="5815013" y="3651250"/>
            <a:ext cx="1044575" cy="965200"/>
            <a:chOff x="4047" y="420"/>
            <a:chExt cx="658" cy="608"/>
          </a:xfrm>
        </p:grpSpPr>
        <p:sp>
          <p:nvSpPr>
            <p:cNvPr id="20493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20494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20495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20496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he-IL" sz="1000">
                  <a:solidFill>
                    <a:schemeClr val="bg1"/>
                  </a:solidFill>
                  <a:ea typeface="MS PGothic" pitchFamily="34" charset="-128"/>
                </a:rPr>
                <a:t>application</a:t>
              </a:r>
              <a:endParaRPr lang="en-US" altLang="he-IL" sz="1000">
                <a:ea typeface="MS PGothic" pitchFamily="34" charset="-128"/>
              </a:endParaRPr>
            </a:p>
            <a:p>
              <a:pPr algn="ctr"/>
              <a:r>
                <a:rPr lang="en-US" altLang="he-IL" sz="1000">
                  <a:ea typeface="MS PGothic" pitchFamily="34" charset="-128"/>
                </a:rPr>
                <a:t>transport</a:t>
              </a:r>
            </a:p>
            <a:p>
              <a:pPr algn="ctr"/>
              <a:r>
                <a:rPr lang="en-US" altLang="he-IL" sz="1000">
                  <a:ea typeface="MS PGothic" pitchFamily="34" charset="-128"/>
                </a:rPr>
                <a:t>network</a:t>
              </a:r>
            </a:p>
            <a:p>
              <a:pPr algn="ctr"/>
              <a:r>
                <a:rPr lang="en-US" altLang="he-IL" sz="1000">
                  <a:ea typeface="MS PGothic" pitchFamily="34" charset="-128"/>
                </a:rPr>
                <a:t>data link</a:t>
              </a:r>
            </a:p>
            <a:p>
              <a:pPr algn="ctr"/>
              <a:r>
                <a:rPr lang="en-US" altLang="he-IL" sz="1000">
                  <a:ea typeface="MS PGothic" pitchFamily="34" charset="-128"/>
                </a:rPr>
                <a:t>physical</a:t>
              </a:r>
              <a:endParaRPr lang="en-US" altLang="he-IL" sz="2400">
                <a:ea typeface="MS PGothic" pitchFamily="34" charset="-128"/>
              </a:endParaRPr>
            </a:p>
          </p:txBody>
        </p:sp>
        <p:sp>
          <p:nvSpPr>
            <p:cNvPr id="20497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498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499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00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29" grpId="0" animBg="1"/>
      <p:bldP spid="357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450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F0D1581E-18E9-46C2-B4D3-1E18BED4BD26}" type="slidenum">
              <a:rPr lang="en-US" altLang="he-IL" smtClean="0"/>
              <a:pPr/>
              <a:t>40</a:t>
            </a:fld>
            <a:endParaRPr lang="en-US" altLang="he-IL"/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775" y="1001713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 sz="3600" dirty="0"/>
              <a:t>HTTP request message format</a:t>
            </a:r>
            <a:endParaRPr lang="en-US" altLang="he-IL" dirty="0"/>
          </a:p>
        </p:txBody>
      </p:sp>
      <p:sp>
        <p:nvSpPr>
          <p:cNvPr id="45062" name="Text Box 9"/>
          <p:cNvSpPr txBox="1">
            <a:spLocks noChangeArrowheads="1"/>
          </p:cNvSpPr>
          <p:nvPr/>
        </p:nvSpPr>
        <p:spPr bwMode="auto">
          <a:xfrm>
            <a:off x="6967538" y="1662113"/>
            <a:ext cx="1030287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solidFill>
                  <a:srgbClr val="CC0000"/>
                </a:solidFill>
                <a:ea typeface="MS PGothic" pitchFamily="34" charset="-128"/>
              </a:rPr>
              <a:t>request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solidFill>
                  <a:srgbClr val="CC0000"/>
                </a:solidFill>
                <a:ea typeface="MS PGothic" pitchFamily="34" charset="-128"/>
              </a:rPr>
              <a:t>line</a:t>
            </a:r>
          </a:p>
        </p:txBody>
      </p:sp>
      <p:sp>
        <p:nvSpPr>
          <p:cNvPr id="45063" name="Text Box 11"/>
          <p:cNvSpPr txBox="1">
            <a:spLocks noChangeArrowheads="1"/>
          </p:cNvSpPr>
          <p:nvPr/>
        </p:nvSpPr>
        <p:spPr bwMode="auto">
          <a:xfrm>
            <a:off x="6962775" y="2678113"/>
            <a:ext cx="97472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solidFill>
                  <a:srgbClr val="CC0000"/>
                </a:solidFill>
                <a:ea typeface="MS PGothic" pitchFamily="34" charset="-128"/>
              </a:rPr>
              <a:t>header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solidFill>
                  <a:srgbClr val="CC0000"/>
                </a:solidFill>
                <a:ea typeface="MS PGothic" pitchFamily="34" charset="-128"/>
              </a:rPr>
              <a:t>lines</a:t>
            </a:r>
          </a:p>
        </p:txBody>
      </p:sp>
      <p:sp>
        <p:nvSpPr>
          <p:cNvPr id="45064" name="Rectangle 12"/>
          <p:cNvSpPr>
            <a:spLocks noChangeArrowheads="1"/>
          </p:cNvSpPr>
          <p:nvPr/>
        </p:nvSpPr>
        <p:spPr bwMode="auto">
          <a:xfrm>
            <a:off x="6578600" y="2247900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45065" name="Rectangle 13"/>
          <p:cNvSpPr>
            <a:spLocks noChangeArrowheads="1"/>
          </p:cNvSpPr>
          <p:nvPr/>
        </p:nvSpPr>
        <p:spPr bwMode="auto">
          <a:xfrm>
            <a:off x="6445250" y="2197100"/>
            <a:ext cx="290513" cy="2017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45066" name="Rectangle 15"/>
          <p:cNvSpPr>
            <a:spLocks noChangeArrowheads="1"/>
          </p:cNvSpPr>
          <p:nvPr/>
        </p:nvSpPr>
        <p:spPr bwMode="auto">
          <a:xfrm>
            <a:off x="6813550" y="4303713"/>
            <a:ext cx="712788" cy="1216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45067" name="Text Box 16"/>
          <p:cNvSpPr txBox="1">
            <a:spLocks noChangeArrowheads="1"/>
          </p:cNvSpPr>
          <p:nvPr/>
        </p:nvSpPr>
        <p:spPr bwMode="auto">
          <a:xfrm>
            <a:off x="6964363" y="4868863"/>
            <a:ext cx="735012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solidFill>
                  <a:srgbClr val="CC0000"/>
                </a:solidFill>
                <a:ea typeface="MS PGothic" pitchFamily="34" charset="-128"/>
              </a:rPr>
              <a:t>body</a:t>
            </a:r>
          </a:p>
        </p:txBody>
      </p:sp>
      <p:sp>
        <p:nvSpPr>
          <p:cNvPr id="45068" name="Rectangle 20"/>
          <p:cNvSpPr>
            <a:spLocks noChangeArrowheads="1"/>
          </p:cNvSpPr>
          <p:nvPr/>
        </p:nvSpPr>
        <p:spPr bwMode="auto">
          <a:xfrm>
            <a:off x="1143000" y="1698625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45069" name="Line 22"/>
          <p:cNvSpPr>
            <a:spLocks noChangeShapeType="1"/>
          </p:cNvSpPr>
          <p:nvPr/>
        </p:nvSpPr>
        <p:spPr bwMode="auto">
          <a:xfrm>
            <a:off x="24511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5070" name="Line 23"/>
          <p:cNvSpPr>
            <a:spLocks noChangeShapeType="1"/>
          </p:cNvSpPr>
          <p:nvPr/>
        </p:nvSpPr>
        <p:spPr bwMode="auto">
          <a:xfrm>
            <a:off x="28956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5071" name="Line 24"/>
          <p:cNvSpPr>
            <a:spLocks noChangeShapeType="1"/>
          </p:cNvSpPr>
          <p:nvPr/>
        </p:nvSpPr>
        <p:spPr bwMode="auto">
          <a:xfrm>
            <a:off x="42037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5072" name="Line 25"/>
          <p:cNvSpPr>
            <a:spLocks noChangeShapeType="1"/>
          </p:cNvSpPr>
          <p:nvPr/>
        </p:nvSpPr>
        <p:spPr bwMode="auto">
          <a:xfrm>
            <a:off x="4629150" y="169545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5073" name="Line 26"/>
          <p:cNvSpPr>
            <a:spLocks noChangeShapeType="1"/>
          </p:cNvSpPr>
          <p:nvPr/>
        </p:nvSpPr>
        <p:spPr bwMode="auto">
          <a:xfrm>
            <a:off x="59309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5074" name="Line 27"/>
          <p:cNvSpPr>
            <a:spLocks noChangeShapeType="1"/>
          </p:cNvSpPr>
          <p:nvPr/>
        </p:nvSpPr>
        <p:spPr bwMode="auto">
          <a:xfrm>
            <a:off x="636905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5075" name="Text Box 28"/>
          <p:cNvSpPr txBox="1">
            <a:spLocks noChangeArrowheads="1"/>
          </p:cNvSpPr>
          <p:nvPr/>
        </p:nvSpPr>
        <p:spPr bwMode="auto">
          <a:xfrm>
            <a:off x="1266825" y="1725613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solidFill>
                  <a:srgbClr val="000099"/>
                </a:solidFill>
                <a:ea typeface="MS PGothic" pitchFamily="34" charset="-128"/>
              </a:rPr>
              <a:t>method</a:t>
            </a:r>
          </a:p>
        </p:txBody>
      </p:sp>
      <p:sp>
        <p:nvSpPr>
          <p:cNvPr id="45076" name="Text Box 29"/>
          <p:cNvSpPr txBox="1">
            <a:spLocks noChangeArrowheads="1"/>
          </p:cNvSpPr>
          <p:nvPr/>
        </p:nvSpPr>
        <p:spPr bwMode="auto">
          <a:xfrm>
            <a:off x="2428875" y="1706563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ea typeface="MS PGothic" pitchFamily="34" charset="-128"/>
              </a:rPr>
              <a:t>sp</a:t>
            </a:r>
          </a:p>
        </p:txBody>
      </p:sp>
      <p:sp>
        <p:nvSpPr>
          <p:cNvPr id="45077" name="Text Box 30"/>
          <p:cNvSpPr txBox="1">
            <a:spLocks noChangeArrowheads="1"/>
          </p:cNvSpPr>
          <p:nvPr/>
        </p:nvSpPr>
        <p:spPr bwMode="auto">
          <a:xfrm>
            <a:off x="4194175" y="1712913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ea typeface="MS PGothic" pitchFamily="34" charset="-128"/>
              </a:rPr>
              <a:t>sp</a:t>
            </a:r>
          </a:p>
        </p:txBody>
      </p:sp>
      <p:sp>
        <p:nvSpPr>
          <p:cNvPr id="45078" name="Text Box 31"/>
          <p:cNvSpPr txBox="1">
            <a:spLocks noChangeArrowheads="1"/>
          </p:cNvSpPr>
          <p:nvPr/>
        </p:nvSpPr>
        <p:spPr bwMode="auto">
          <a:xfrm>
            <a:off x="5946775" y="1719263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ea typeface="MS PGothic" pitchFamily="34" charset="-128"/>
              </a:rPr>
              <a:t>cr</a:t>
            </a:r>
          </a:p>
        </p:txBody>
      </p:sp>
      <p:sp>
        <p:nvSpPr>
          <p:cNvPr id="45079" name="Text Box 32"/>
          <p:cNvSpPr txBox="1">
            <a:spLocks noChangeArrowheads="1"/>
          </p:cNvSpPr>
          <p:nvPr/>
        </p:nvSpPr>
        <p:spPr bwMode="auto">
          <a:xfrm>
            <a:off x="6416675" y="17303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ea typeface="MS PGothic" pitchFamily="34" charset="-128"/>
              </a:rPr>
              <a:t>lf</a:t>
            </a:r>
          </a:p>
        </p:txBody>
      </p:sp>
      <p:sp>
        <p:nvSpPr>
          <p:cNvPr id="45080" name="Text Box 33"/>
          <p:cNvSpPr txBox="1">
            <a:spLocks noChangeArrowheads="1"/>
          </p:cNvSpPr>
          <p:nvPr/>
        </p:nvSpPr>
        <p:spPr bwMode="auto">
          <a:xfrm>
            <a:off x="4784725" y="1712913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solidFill>
                  <a:srgbClr val="000099"/>
                </a:solidFill>
                <a:ea typeface="MS PGothic" pitchFamily="34" charset="-128"/>
              </a:rPr>
              <a:t>version</a:t>
            </a:r>
          </a:p>
        </p:txBody>
      </p:sp>
      <p:sp>
        <p:nvSpPr>
          <p:cNvPr id="45081" name="Text Box 34"/>
          <p:cNvSpPr txBox="1">
            <a:spLocks noChangeArrowheads="1"/>
          </p:cNvSpPr>
          <p:nvPr/>
        </p:nvSpPr>
        <p:spPr bwMode="auto">
          <a:xfrm>
            <a:off x="3159125" y="1725613"/>
            <a:ext cx="693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solidFill>
                  <a:srgbClr val="000099"/>
                </a:solidFill>
                <a:ea typeface="MS PGothic" pitchFamily="34" charset="-128"/>
              </a:rPr>
              <a:t>URL</a:t>
            </a:r>
          </a:p>
        </p:txBody>
      </p:sp>
      <p:grpSp>
        <p:nvGrpSpPr>
          <p:cNvPr id="45082" name="Group 45"/>
          <p:cNvGrpSpPr>
            <a:grpSpLocks/>
          </p:cNvGrpSpPr>
          <p:nvPr/>
        </p:nvGrpSpPr>
        <p:grpSpPr bwMode="auto">
          <a:xfrm>
            <a:off x="1143000" y="2143125"/>
            <a:ext cx="4565650" cy="446088"/>
            <a:chOff x="192" y="1894"/>
            <a:chExt cx="2876" cy="281"/>
          </a:xfrm>
        </p:grpSpPr>
        <p:sp>
          <p:nvSpPr>
            <p:cNvPr id="45118" name="Rectangle 35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45119" name="Line 36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5120" name="Line 37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5121" name="Line 39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5122" name="Line 40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5123" name="Text Box 41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ea typeface="MS PGothic" pitchFamily="34" charset="-128"/>
                </a:rPr>
                <a:t>cr</a:t>
              </a:r>
            </a:p>
          </p:txBody>
        </p:sp>
        <p:sp>
          <p:nvSpPr>
            <p:cNvPr id="45124" name="Text Box 42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ea typeface="MS PGothic" pitchFamily="34" charset="-128"/>
                </a:rPr>
                <a:t>lf</a:t>
              </a:r>
            </a:p>
          </p:txBody>
        </p:sp>
        <p:sp>
          <p:nvSpPr>
            <p:cNvPr id="45125" name="Text Box 43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solidFill>
                    <a:srgbClr val="000099"/>
                  </a:solidFill>
                  <a:ea typeface="MS PGothic" pitchFamily="34" charset="-128"/>
                </a:rPr>
                <a:t>value</a:t>
              </a:r>
            </a:p>
          </p:txBody>
        </p:sp>
        <p:sp>
          <p:nvSpPr>
            <p:cNvPr id="45126" name="Text Box 44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solidFill>
                    <a:srgbClr val="000099"/>
                  </a:solidFill>
                  <a:ea typeface="MS PGothic" pitchFamily="34" charset="-128"/>
                </a:rPr>
                <a:t>header field name</a:t>
              </a:r>
            </a:p>
          </p:txBody>
        </p:sp>
      </p:grpSp>
      <p:grpSp>
        <p:nvGrpSpPr>
          <p:cNvPr id="45083" name="Group 46"/>
          <p:cNvGrpSpPr>
            <a:grpSpLocks/>
          </p:cNvGrpSpPr>
          <p:nvPr/>
        </p:nvGrpSpPr>
        <p:grpSpPr bwMode="auto">
          <a:xfrm>
            <a:off x="1139825" y="3619500"/>
            <a:ext cx="4565650" cy="446088"/>
            <a:chOff x="192" y="1894"/>
            <a:chExt cx="2876" cy="281"/>
          </a:xfrm>
        </p:grpSpPr>
        <p:sp>
          <p:nvSpPr>
            <p:cNvPr id="45109" name="Rectangle 47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45110" name="Line 48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5111" name="Line 49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5112" name="Line 50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5113" name="Line 51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5114" name="Text Box 52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ea typeface="MS PGothic" pitchFamily="34" charset="-128"/>
                </a:rPr>
                <a:t>cr</a:t>
              </a:r>
            </a:p>
          </p:txBody>
        </p:sp>
        <p:sp>
          <p:nvSpPr>
            <p:cNvPr id="45115" name="Text Box 53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ea typeface="MS PGothic" pitchFamily="34" charset="-128"/>
                </a:rPr>
                <a:t>lf</a:t>
              </a:r>
            </a:p>
          </p:txBody>
        </p:sp>
        <p:sp>
          <p:nvSpPr>
            <p:cNvPr id="45116" name="Text Box 54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solidFill>
                    <a:srgbClr val="000099"/>
                  </a:solidFill>
                  <a:ea typeface="MS PGothic" pitchFamily="34" charset="-128"/>
                </a:rPr>
                <a:t>value</a:t>
              </a:r>
            </a:p>
          </p:txBody>
        </p:sp>
        <p:sp>
          <p:nvSpPr>
            <p:cNvPr id="45117" name="Text Box 55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solidFill>
                    <a:srgbClr val="000099"/>
                  </a:solidFill>
                  <a:ea typeface="MS PGothic" pitchFamily="34" charset="-128"/>
                </a:rPr>
                <a:t>header field name</a:t>
              </a:r>
            </a:p>
          </p:txBody>
        </p:sp>
      </p:grpSp>
      <p:sp>
        <p:nvSpPr>
          <p:cNvPr id="45084" name="Line 56"/>
          <p:cNvSpPr>
            <a:spLocks noChangeShapeType="1"/>
          </p:cNvSpPr>
          <p:nvPr/>
        </p:nvSpPr>
        <p:spPr bwMode="auto">
          <a:xfrm>
            <a:off x="1143000" y="25908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45085" name="Group 61"/>
          <p:cNvGrpSpPr>
            <a:grpSpLocks/>
          </p:cNvGrpSpPr>
          <p:nvPr/>
        </p:nvGrpSpPr>
        <p:grpSpPr bwMode="auto">
          <a:xfrm>
            <a:off x="974725" y="2814638"/>
            <a:ext cx="331788" cy="461962"/>
            <a:chOff x="462" y="1727"/>
            <a:chExt cx="209" cy="291"/>
          </a:xfrm>
        </p:grpSpPr>
        <p:sp>
          <p:nvSpPr>
            <p:cNvPr id="45106" name="Rectangle 59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45107" name="Text Box 5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ea typeface="MS PGothic" pitchFamily="34" charset="-128"/>
                </a:rPr>
                <a:t>~</a:t>
              </a:r>
            </a:p>
          </p:txBody>
        </p:sp>
        <p:sp>
          <p:nvSpPr>
            <p:cNvPr id="45108" name="Text Box 5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ea typeface="MS PGothic" pitchFamily="34" charset="-128"/>
                </a:rPr>
                <a:t>~</a:t>
              </a:r>
            </a:p>
          </p:txBody>
        </p:sp>
      </p:grpSp>
      <p:sp>
        <p:nvSpPr>
          <p:cNvPr id="45086" name="Line 62"/>
          <p:cNvSpPr>
            <a:spLocks noChangeShapeType="1"/>
          </p:cNvSpPr>
          <p:nvPr/>
        </p:nvSpPr>
        <p:spPr bwMode="auto">
          <a:xfrm>
            <a:off x="5707063" y="25781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45087" name="Group 63"/>
          <p:cNvGrpSpPr>
            <a:grpSpLocks/>
          </p:cNvGrpSpPr>
          <p:nvPr/>
        </p:nvGrpSpPr>
        <p:grpSpPr bwMode="auto">
          <a:xfrm>
            <a:off x="5538788" y="2801938"/>
            <a:ext cx="331787" cy="461962"/>
            <a:chOff x="462" y="1727"/>
            <a:chExt cx="209" cy="291"/>
          </a:xfrm>
        </p:grpSpPr>
        <p:sp>
          <p:nvSpPr>
            <p:cNvPr id="45103" name="Rectangle 64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45104" name="Text Box 65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ea typeface="MS PGothic" pitchFamily="34" charset="-128"/>
                </a:rPr>
                <a:t>~</a:t>
              </a:r>
            </a:p>
          </p:txBody>
        </p:sp>
        <p:sp>
          <p:nvSpPr>
            <p:cNvPr id="45105" name="Text Box 66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ea typeface="MS PGothic" pitchFamily="34" charset="-128"/>
                </a:rPr>
                <a:t>~</a:t>
              </a:r>
            </a:p>
          </p:txBody>
        </p:sp>
      </p:grpSp>
      <p:grpSp>
        <p:nvGrpSpPr>
          <p:cNvPr id="45088" name="Group 77"/>
          <p:cNvGrpSpPr>
            <a:grpSpLocks/>
          </p:cNvGrpSpPr>
          <p:nvPr/>
        </p:nvGrpSpPr>
        <p:grpSpPr bwMode="auto">
          <a:xfrm>
            <a:off x="1138238" y="4065588"/>
            <a:ext cx="963612" cy="446087"/>
            <a:chOff x="3105" y="2650"/>
            <a:chExt cx="607" cy="281"/>
          </a:xfrm>
        </p:grpSpPr>
        <p:sp>
          <p:nvSpPr>
            <p:cNvPr id="45099" name="Rectangle 68"/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45100" name="Line 72"/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5101" name="Text Box 73"/>
            <p:cNvSpPr txBox="1">
              <a:spLocks noChangeArrowheads="1"/>
            </p:cNvSpPr>
            <p:nvPr/>
          </p:nvSpPr>
          <p:spPr bwMode="auto">
            <a:xfrm>
              <a:off x="3140" y="266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ea typeface="MS PGothic" pitchFamily="34" charset="-128"/>
                </a:rPr>
                <a:t>cr</a:t>
              </a:r>
            </a:p>
          </p:txBody>
        </p:sp>
        <p:sp>
          <p:nvSpPr>
            <p:cNvPr id="45102" name="Text Box 74"/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ea typeface="MS PGothic" pitchFamily="34" charset="-128"/>
                </a:rPr>
                <a:t>lf</a:t>
              </a:r>
            </a:p>
          </p:txBody>
        </p:sp>
      </p:grpSp>
      <p:sp>
        <p:nvSpPr>
          <p:cNvPr id="45089" name="Rectangle 78"/>
          <p:cNvSpPr>
            <a:spLocks noChangeArrowheads="1"/>
          </p:cNvSpPr>
          <p:nvPr/>
        </p:nvSpPr>
        <p:spPr bwMode="auto">
          <a:xfrm>
            <a:off x="1138238" y="4513263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45090" name="Text Box 80"/>
          <p:cNvSpPr txBox="1">
            <a:spLocks noChangeArrowheads="1"/>
          </p:cNvSpPr>
          <p:nvPr/>
        </p:nvSpPr>
        <p:spPr bwMode="auto">
          <a:xfrm>
            <a:off x="3074988" y="483711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solidFill>
                  <a:srgbClr val="000099"/>
                </a:solidFill>
                <a:ea typeface="MS PGothic" pitchFamily="34" charset="-128"/>
              </a:rPr>
              <a:t>entity body</a:t>
            </a:r>
          </a:p>
        </p:txBody>
      </p:sp>
      <p:grpSp>
        <p:nvGrpSpPr>
          <p:cNvPr id="45091" name="Group 81"/>
          <p:cNvGrpSpPr>
            <a:grpSpLocks/>
          </p:cNvGrpSpPr>
          <p:nvPr/>
        </p:nvGrpSpPr>
        <p:grpSpPr bwMode="auto">
          <a:xfrm>
            <a:off x="974725" y="4851400"/>
            <a:ext cx="331788" cy="461963"/>
            <a:chOff x="462" y="1727"/>
            <a:chExt cx="209" cy="291"/>
          </a:xfrm>
        </p:grpSpPr>
        <p:sp>
          <p:nvSpPr>
            <p:cNvPr id="45096" name="Rectangle 82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45097" name="Text Box 83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ea typeface="MS PGothic" pitchFamily="34" charset="-128"/>
                </a:rPr>
                <a:t>~</a:t>
              </a:r>
            </a:p>
          </p:txBody>
        </p:sp>
        <p:sp>
          <p:nvSpPr>
            <p:cNvPr id="45098" name="Text Box 84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ea typeface="MS PGothic" pitchFamily="34" charset="-128"/>
                </a:rPr>
                <a:t>~</a:t>
              </a:r>
            </a:p>
          </p:txBody>
        </p:sp>
      </p:grpSp>
      <p:grpSp>
        <p:nvGrpSpPr>
          <p:cNvPr id="45092" name="Group 85"/>
          <p:cNvGrpSpPr>
            <a:grpSpLocks/>
          </p:cNvGrpSpPr>
          <p:nvPr/>
        </p:nvGrpSpPr>
        <p:grpSpPr bwMode="auto">
          <a:xfrm>
            <a:off x="6134100" y="4841875"/>
            <a:ext cx="331788" cy="461963"/>
            <a:chOff x="462" y="1727"/>
            <a:chExt cx="209" cy="291"/>
          </a:xfrm>
        </p:grpSpPr>
        <p:sp>
          <p:nvSpPr>
            <p:cNvPr id="45093" name="Rectangle 86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45094" name="Text Box 8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ea typeface="MS PGothic" pitchFamily="34" charset="-128"/>
                </a:rPr>
                <a:t>~</a:t>
              </a:r>
            </a:p>
          </p:txBody>
        </p:sp>
        <p:sp>
          <p:nvSpPr>
            <p:cNvPr id="45095" name="Text Box 8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>
                  <a:ea typeface="MS PGothic" pitchFamily="34" charset="-128"/>
                </a:rPr>
                <a:t>~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4608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47593413-9550-4647-83A2-7E9363AED984}" type="slidenum">
              <a:rPr lang="en-US" altLang="he-IL" smtClean="0"/>
              <a:pPr/>
              <a:t>41</a:t>
            </a:fld>
            <a:endParaRPr lang="en-US" altLang="he-IL"/>
          </a:p>
        </p:txBody>
      </p:sp>
      <p:pic>
        <p:nvPicPr>
          <p:cNvPr id="46084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475" y="904875"/>
            <a:ext cx="4883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23838"/>
            <a:ext cx="8186737" cy="903287"/>
          </a:xfrm>
        </p:spPr>
        <p:txBody>
          <a:bodyPr/>
          <a:lstStyle/>
          <a:p>
            <a:r>
              <a:rPr lang="en-US" altLang="he-IL" sz="4000"/>
              <a:t>Uploading form input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0088" y="1343025"/>
            <a:ext cx="3810000" cy="26622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u="sng" dirty="0">
                <a:solidFill>
                  <a:srgbClr val="CC0000"/>
                </a:solidFill>
              </a:rPr>
              <a:t>POST method:</a:t>
            </a:r>
            <a:endParaRPr lang="en-US" altLang="he-IL" dirty="0">
              <a:solidFill>
                <a:srgbClr val="CC0000"/>
              </a:solidFill>
            </a:endParaRPr>
          </a:p>
          <a:p>
            <a:r>
              <a:rPr lang="en-US" altLang="he-IL" sz="2400" dirty="0"/>
              <a:t>web page often includes a form input</a:t>
            </a:r>
          </a:p>
          <a:p>
            <a:r>
              <a:rPr lang="en-US" altLang="he-IL" sz="2400" dirty="0"/>
              <a:t>input is uploaded to server in entity body</a:t>
            </a:r>
          </a:p>
        </p:txBody>
      </p:sp>
      <p:sp>
        <p:nvSpPr>
          <p:cNvPr id="460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03262" y="3409950"/>
            <a:ext cx="7444275" cy="2206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u="sng" dirty="0">
                <a:solidFill>
                  <a:srgbClr val="CC0000"/>
                </a:solidFill>
              </a:rPr>
              <a:t>URL method:</a:t>
            </a:r>
          </a:p>
          <a:p>
            <a:r>
              <a:rPr lang="en-US" altLang="he-IL" sz="2400" dirty="0"/>
              <a:t>uses GET method</a:t>
            </a:r>
          </a:p>
          <a:p>
            <a:r>
              <a:rPr lang="en-US" altLang="he-IL" sz="2400" dirty="0"/>
              <a:t>input is uploaded in URL field of request line:</a:t>
            </a:r>
          </a:p>
          <a:p>
            <a:pPr>
              <a:buFont typeface="Wingdings" pitchFamily="2" charset="2"/>
              <a:buNone/>
            </a:pPr>
            <a:endParaRPr lang="en-US" altLang="he-IL" sz="2400" dirty="0"/>
          </a:p>
        </p:txBody>
      </p:sp>
      <p:sp>
        <p:nvSpPr>
          <p:cNvPr id="46088" name="Text Box 5"/>
          <p:cNvSpPr txBox="1">
            <a:spLocks noChangeArrowheads="1"/>
          </p:cNvSpPr>
          <p:nvPr/>
        </p:nvSpPr>
        <p:spPr bwMode="auto">
          <a:xfrm>
            <a:off x="1798638" y="5080000"/>
            <a:ext cx="619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www.somesite.com/animalsearch?monkeys&amp;banana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4915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7FBBED05-2E1B-4C4F-AAD8-BB2107B6CF52}" type="slidenum">
              <a:rPr lang="en-US" altLang="he-IL" smtClean="0"/>
              <a:pPr/>
              <a:t>42</a:t>
            </a:fld>
            <a:endParaRPr lang="en-US" altLang="he-IL"/>
          </a:p>
        </p:txBody>
      </p:sp>
      <p:pic>
        <p:nvPicPr>
          <p:cNvPr id="49156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6363" y="928689"/>
            <a:ext cx="4030662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239125" cy="962025"/>
          </a:xfrm>
        </p:spPr>
        <p:txBody>
          <a:bodyPr/>
          <a:lstStyle/>
          <a:p>
            <a:pPr algn="ctr"/>
            <a:r>
              <a:rPr lang="en-US" altLang="he-IL" dirty="0"/>
              <a:t>HTTP methods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r>
              <a:rPr lang="en-US" altLang="he-IL" sz="2400" dirty="0"/>
              <a:t>GET</a:t>
            </a:r>
          </a:p>
          <a:p>
            <a:endParaRPr lang="en-US" altLang="he-IL" sz="2400" dirty="0"/>
          </a:p>
          <a:p>
            <a:r>
              <a:rPr lang="en-US" altLang="he-IL" sz="2400" dirty="0"/>
              <a:t>POST</a:t>
            </a:r>
          </a:p>
          <a:p>
            <a:pPr lvl="1"/>
            <a:r>
              <a:rPr lang="en-US" altLang="he-IL" sz="2000" dirty="0"/>
              <a:t>Used for web search, filling a web form etc</a:t>
            </a:r>
          </a:p>
          <a:p>
            <a:endParaRPr lang="en-US" altLang="he-IL" sz="2400" dirty="0"/>
          </a:p>
          <a:p>
            <a:r>
              <a:rPr lang="en-US" altLang="he-IL" sz="2400" dirty="0"/>
              <a:t>HEAD</a:t>
            </a:r>
          </a:p>
          <a:p>
            <a:pPr lvl="1"/>
            <a:r>
              <a:rPr lang="en-US" altLang="he-IL" dirty="0"/>
              <a:t>Asking only for file’s </a:t>
            </a:r>
            <a:r>
              <a:rPr lang="en-US" altLang="he-IL" i="1" dirty="0"/>
              <a:t>meta-data</a:t>
            </a:r>
            <a:endParaRPr lang="en-US" altLang="he-IL" dirty="0"/>
          </a:p>
          <a:p>
            <a:pPr lvl="2"/>
            <a:r>
              <a:rPr lang="en-US" altLang="he-IL" dirty="0" err="1"/>
              <a:t>Eg</a:t>
            </a:r>
            <a:r>
              <a:rPr lang="en-US" altLang="he-IL" dirty="0"/>
              <a:t>, “last-modified”</a:t>
            </a:r>
          </a:p>
          <a:p>
            <a:pPr lvl="1"/>
            <a:r>
              <a:rPr lang="en-US" altLang="he-IL" dirty="0"/>
              <a:t>Used for maintenance and debugging</a:t>
            </a:r>
          </a:p>
        </p:txBody>
      </p:sp>
      <p:sp>
        <p:nvSpPr>
          <p:cNvPr id="4915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r>
              <a:rPr lang="en-US" altLang="he-IL" sz="2400" dirty="0"/>
              <a:t>PUT</a:t>
            </a:r>
          </a:p>
          <a:p>
            <a:pPr lvl="1"/>
            <a:r>
              <a:rPr lang="en-US" altLang="he-IL" dirty="0"/>
              <a:t>uploads file in entity body to path specified in URL field</a:t>
            </a:r>
          </a:p>
          <a:p>
            <a:endParaRPr lang="en-US" altLang="he-IL" sz="2400" dirty="0"/>
          </a:p>
          <a:p>
            <a:r>
              <a:rPr lang="en-US" altLang="he-IL" sz="2400" dirty="0"/>
              <a:t>DELETE</a:t>
            </a:r>
          </a:p>
          <a:p>
            <a:pPr lvl="1"/>
            <a:r>
              <a:rPr lang="en-US" altLang="he-IL" dirty="0"/>
              <a:t>deletes file specified in the URL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5017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3F9CD318-E3CE-43BD-8EF0-DE172EB10C7A}" type="slidenum">
              <a:rPr lang="en-US" altLang="he-IL" smtClean="0"/>
              <a:pPr/>
              <a:t>43</a:t>
            </a:fld>
            <a:endParaRPr lang="en-US" altLang="he-IL"/>
          </a:p>
        </p:txBody>
      </p:sp>
      <p:pic>
        <p:nvPicPr>
          <p:cNvPr id="50180" name="Picture 1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388" y="895350"/>
            <a:ext cx="54848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772400" cy="979488"/>
          </a:xfrm>
        </p:spPr>
        <p:txBody>
          <a:bodyPr/>
          <a:lstStyle/>
          <a:p>
            <a:r>
              <a:rPr lang="en-US" altLang="he-IL" sz="4000"/>
              <a:t>HTTP response message</a:t>
            </a:r>
            <a:endParaRPr lang="en-US" altLang="he-IL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204222" y="1576327"/>
            <a:ext cx="13388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dirty="0">
                <a:solidFill>
                  <a:srgbClr val="CC0000"/>
                </a:solidFill>
                <a:ea typeface="MS PGothic" pitchFamily="34" charset="-128"/>
              </a:rPr>
              <a:t>status line</a:t>
            </a:r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>
            <a:off x="1525587" y="1855787"/>
            <a:ext cx="757238" cy="31591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0184" name="Freeform 7"/>
          <p:cNvSpPr>
            <a:spLocks/>
          </p:cNvSpPr>
          <p:nvPr/>
        </p:nvSpPr>
        <p:spPr bwMode="auto">
          <a:xfrm>
            <a:off x="2057400" y="2305050"/>
            <a:ext cx="257175" cy="2941638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893763" y="3286125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he-IL">
                <a:solidFill>
                  <a:srgbClr val="CC0000"/>
                </a:solidFill>
                <a:ea typeface="MS PGothic" pitchFamily="34" charset="-128"/>
              </a:rPr>
              <a:t>header</a:t>
            </a:r>
          </a:p>
          <a:p>
            <a:pPr algn="r"/>
            <a:r>
              <a:rPr lang="en-US" altLang="he-IL">
                <a:solidFill>
                  <a:srgbClr val="CC0000"/>
                </a:solidFill>
                <a:ea typeface="MS PGothic" pitchFamily="34" charset="-128"/>
              </a:rPr>
              <a:t> lines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 flipV="1">
            <a:off x="1543050" y="5418138"/>
            <a:ext cx="757238" cy="2127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0187" name="Text Box 10"/>
          <p:cNvSpPr txBox="1">
            <a:spLocks noChangeArrowheads="1"/>
          </p:cNvSpPr>
          <p:nvPr/>
        </p:nvSpPr>
        <p:spPr bwMode="auto">
          <a:xfrm>
            <a:off x="293688" y="5297488"/>
            <a:ext cx="13795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>
                <a:solidFill>
                  <a:srgbClr val="CC0000"/>
                </a:solidFill>
                <a:ea typeface="MS PGothic" pitchFamily="34" charset="-128"/>
              </a:rPr>
              <a:t>data, e.g., </a:t>
            </a:r>
          </a:p>
          <a:p>
            <a:r>
              <a:rPr lang="en-US" altLang="he-IL">
                <a:solidFill>
                  <a:srgbClr val="CC0000"/>
                </a:solidFill>
                <a:ea typeface="MS PGothic" pitchFamily="34" charset="-128"/>
              </a:rPr>
              <a:t>requested</a:t>
            </a:r>
          </a:p>
          <a:p>
            <a:r>
              <a:rPr lang="en-US" altLang="he-IL">
                <a:solidFill>
                  <a:srgbClr val="CC0000"/>
                </a:solidFill>
                <a:ea typeface="MS PGothic" pitchFamily="34" charset="-128"/>
              </a:rPr>
              <a:t>HTML file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50188" name="Rectangle 15"/>
          <p:cNvSpPr>
            <a:spLocks noChangeArrowheads="1"/>
          </p:cNvSpPr>
          <p:nvPr/>
        </p:nvSpPr>
        <p:spPr bwMode="auto">
          <a:xfrm>
            <a:off x="2243138" y="2044700"/>
            <a:ext cx="6311900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HTTP/1.1 200 OK\r\n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Date: Sun, 26 Sep 2010 20:09:20 GMT\r\n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Server: Apache/2.0.52 (CentOS)\r\n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Last-Modified: Tue, 30 Oct 2007 17:00:02 GMT\r\n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 err="1">
                <a:latin typeface="Courier New" pitchFamily="49" charset="0"/>
                <a:ea typeface="MS PGothic" pitchFamily="34" charset="-128"/>
              </a:rPr>
              <a:t>ETag</a:t>
            </a: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: "17dc6-a5c-bf716880"\r\n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Accept-Ranges: bytes\r\n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Content-Length: 2652\r\n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Keep-Alive: timeout=10, max=100\r\n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Connection: Keep-Alive\r\n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Content-Type: text/html; charset=ISO-8859-1\r\n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it-IT" altLang="he-IL" sz="1800" b="1" dirty="0">
                <a:latin typeface="Courier New" pitchFamily="49" charset="0"/>
                <a:ea typeface="MS PGothic" pitchFamily="34" charset="-128"/>
              </a:rPr>
              <a:t>data data data data data ... </a:t>
            </a:r>
            <a:endParaRPr lang="en-US" altLang="he-IL" sz="1800" b="1" dirty="0"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8C0ABDF1-2455-4BCF-9768-BDB844591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4824" y="2378077"/>
            <a:ext cx="974725" cy="10525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1C3AC4FF-11A2-4767-AC05-4318AFFE6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03" y="2074834"/>
            <a:ext cx="162736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dirty="0">
                <a:solidFill>
                  <a:srgbClr val="CC0000"/>
                </a:solidFill>
                <a:ea typeface="MS PGothic" pitchFamily="34" charset="-128"/>
              </a:rPr>
              <a:t>Entity Tag:</a:t>
            </a:r>
          </a:p>
          <a:p>
            <a:r>
              <a:rPr lang="en-US" altLang="he-IL" dirty="0">
                <a:solidFill>
                  <a:srgbClr val="CC0000"/>
                </a:solidFill>
                <a:ea typeface="MS PGothic" pitchFamily="34" charset="-128"/>
              </a:rPr>
              <a:t>Alternative</a:t>
            </a:r>
          </a:p>
          <a:p>
            <a:r>
              <a:rPr lang="en-US" altLang="he-IL" dirty="0">
                <a:solidFill>
                  <a:srgbClr val="CC0000"/>
                </a:solidFill>
                <a:ea typeface="MS PGothic" pitchFamily="34" charset="-128"/>
              </a:rPr>
              <a:t>to “last-mod”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 animBg="1"/>
      <p:bldP spid="50187" grpId="0"/>
      <p:bldP spid="13" grpId="0" animBg="1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5120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16B79F54-E5FC-49D5-A91C-DD3D46919637}" type="slidenum">
              <a:rPr lang="en-US" altLang="he-IL" smtClean="0"/>
              <a:pPr/>
              <a:t>44</a:t>
            </a:fld>
            <a:endParaRPr lang="en-US" altLang="he-IL"/>
          </a:p>
        </p:txBody>
      </p:sp>
      <p:pic>
        <p:nvPicPr>
          <p:cNvPr id="51204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906275"/>
            <a:ext cx="7565880" cy="13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147638"/>
            <a:ext cx="7772400" cy="979487"/>
          </a:xfrm>
        </p:spPr>
        <p:txBody>
          <a:bodyPr/>
          <a:lstStyle/>
          <a:p>
            <a:r>
              <a:rPr lang="en-US" altLang="he-IL" sz="3600" dirty="0"/>
              <a:t>HTTP response status codes examples</a:t>
            </a:r>
            <a:endParaRPr lang="en-US" altLang="he-IL" sz="4000" dirty="0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1512" y="1460666"/>
            <a:ext cx="8293101" cy="526239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he-IL" dirty="0"/>
              <a:t>200 OK</a:t>
            </a:r>
            <a:endParaRPr lang="en-US" altLang="he-IL" sz="2400" dirty="0"/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he-IL" dirty="0"/>
              <a:t>request succeeded, requested object later in this msg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he-IL" dirty="0"/>
              <a:t>301 Moved Permanently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he-IL" dirty="0"/>
              <a:t>requested object moved, new location specified later in this msg (Location:)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he-IL" dirty="0"/>
              <a:t>400 Bad Request</a:t>
            </a:r>
            <a:endParaRPr lang="en-US" altLang="he-IL" sz="2400" dirty="0"/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he-IL" dirty="0"/>
              <a:t>request msg not understood by server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he-IL" dirty="0"/>
              <a:t>404 Not Found</a:t>
            </a:r>
            <a:endParaRPr lang="en-US" altLang="he-IL" sz="2400" dirty="0"/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he-IL" dirty="0"/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he-IL" sz="2400" dirty="0"/>
              <a:t>505 HTTP Version Not Supported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5120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16B79F54-E5FC-49D5-A91C-DD3D46919637}" type="slidenum">
              <a:rPr lang="en-US" altLang="he-IL" smtClean="0"/>
              <a:pPr/>
              <a:t>45</a:t>
            </a:fld>
            <a:endParaRPr lang="en-US" altLang="he-IL"/>
          </a:p>
        </p:txBody>
      </p:sp>
      <p:pic>
        <p:nvPicPr>
          <p:cNvPr id="51204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2" y="835024"/>
            <a:ext cx="7043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147638"/>
            <a:ext cx="7772400" cy="979487"/>
          </a:xfrm>
        </p:spPr>
        <p:txBody>
          <a:bodyPr/>
          <a:lstStyle/>
          <a:p>
            <a:r>
              <a:rPr lang="en-US" altLang="he-IL" sz="4000" dirty="0"/>
              <a:t>HTTP response status codes</a:t>
            </a:r>
            <a:endParaRPr lang="en-US" altLang="he-IL" dirty="0"/>
          </a:p>
        </p:txBody>
      </p:sp>
      <p:sp>
        <p:nvSpPr>
          <p:cNvPr id="51207" name="Rectangle 5"/>
          <p:cNvSpPr>
            <a:spLocks noChangeArrowheads="1"/>
          </p:cNvSpPr>
          <p:nvPr/>
        </p:nvSpPr>
        <p:spPr bwMode="auto">
          <a:xfrm>
            <a:off x="488950" y="1202347"/>
            <a:ext cx="8112125" cy="403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800" dirty="0">
                <a:ea typeface="MS PGothic" pitchFamily="34" charset="-128"/>
              </a:rPr>
              <a:t>1xx Informational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800" dirty="0">
                <a:latin typeface="Comic Sans MS" pitchFamily="66" charset="0"/>
                <a:ea typeface="MS PGothic" pitchFamily="34" charset="-128"/>
              </a:rPr>
              <a:t>2xx Success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800" dirty="0">
                <a:latin typeface="Comic Sans MS" pitchFamily="66" charset="0"/>
                <a:ea typeface="MS PGothic" pitchFamily="34" charset="-128"/>
              </a:rPr>
              <a:t>3xx Redirection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800" dirty="0">
                <a:latin typeface="Comic Sans MS" pitchFamily="66" charset="0"/>
                <a:ea typeface="MS PGothic" pitchFamily="34" charset="-128"/>
              </a:rPr>
              <a:t>4xx Client error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800" dirty="0" err="1">
                <a:latin typeface="Comic Sans MS" pitchFamily="66" charset="0"/>
                <a:ea typeface="MS PGothic" pitchFamily="34" charset="-128"/>
              </a:rPr>
              <a:t>Eg</a:t>
            </a:r>
            <a:r>
              <a:rPr lang="en-US" altLang="he-IL" sz="2800" dirty="0">
                <a:latin typeface="Comic Sans MS" pitchFamily="66" charset="0"/>
                <a:ea typeface="MS PGothic" pitchFamily="34" charset="-128"/>
              </a:rPr>
              <a:t> bad request, do not found, too many requests sent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800" dirty="0">
                <a:latin typeface="Comic Sans MS" pitchFamily="66" charset="0"/>
                <a:ea typeface="MS PGothic" pitchFamily="34" charset="-128"/>
              </a:rPr>
              <a:t>5xx Server error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800" dirty="0" err="1">
                <a:latin typeface="Comic Sans MS" pitchFamily="66" charset="0"/>
                <a:ea typeface="MS PGothic" pitchFamily="34" charset="-128"/>
              </a:rPr>
              <a:t>Eg</a:t>
            </a:r>
            <a:r>
              <a:rPr lang="en-US" altLang="he-IL" sz="2800" dirty="0">
                <a:latin typeface="Comic Sans MS" pitchFamily="66" charset="0"/>
                <a:ea typeface="MS PGothic" pitchFamily="34" charset="-128"/>
              </a:rPr>
              <a:t> HTTP version not supported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altLang="he-IL" sz="2400" dirty="0">
              <a:latin typeface="Comic Sans MS" pitchFamily="66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0EA38C89-AB1B-4705-A03C-5DC2E1C696D6}" type="slidenum">
              <a:rPr lang="en-US" altLang="he-IL" smtClean="0"/>
              <a:pPr/>
              <a:t>46</a:t>
            </a:fld>
            <a:endParaRPr lang="en-US" altLang="he-IL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723900"/>
          </a:xfrm>
        </p:spPr>
        <p:txBody>
          <a:bodyPr/>
          <a:lstStyle/>
          <a:p>
            <a:r>
              <a:rPr lang="en-US" altLang="he-IL" dirty="0"/>
              <a:t>Chapter 2.0: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38200"/>
            <a:ext cx="8329246" cy="5421313"/>
          </a:xfrm>
        </p:spPr>
        <p:txBody>
          <a:bodyPr/>
          <a:lstStyle/>
          <a:p>
            <a:pPr marL="457200" indent="-457200"/>
            <a:r>
              <a:rPr lang="en-US" altLang="he-IL" sz="3200" dirty="0"/>
              <a:t>Motivation</a:t>
            </a:r>
          </a:p>
          <a:p>
            <a:pPr marL="457200" indent="-457200"/>
            <a:r>
              <a:rPr lang="en-US" altLang="he-IL" sz="3200" dirty="0"/>
              <a:t>Basic concepts</a:t>
            </a:r>
          </a:p>
          <a:p>
            <a:pPr marL="457200" indent="-457200"/>
            <a:r>
              <a:rPr lang="en-US" altLang="he-IL" sz="3200" dirty="0"/>
              <a:t>Requirements from the transport level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Web &amp; HTTP</a:t>
            </a:r>
          </a:p>
          <a:p>
            <a:pPr lvl="2"/>
            <a:r>
              <a:rPr lang="en-US" dirty="0"/>
              <a:t>Stateless</a:t>
            </a:r>
          </a:p>
          <a:p>
            <a:pPr lvl="2"/>
            <a:r>
              <a:rPr lang="en-US" dirty="0"/>
              <a:t>(non)-persistent</a:t>
            </a:r>
          </a:p>
          <a:p>
            <a:pPr lvl="2"/>
            <a:r>
              <a:rPr lang="en-US" dirty="0"/>
              <a:t>HTTP Basic syntax</a:t>
            </a:r>
          </a:p>
          <a:p>
            <a:pPr lvl="2"/>
            <a:r>
              <a:rPr lang="en-US" b="1" dirty="0">
                <a:solidFill>
                  <a:srgbClr val="000099"/>
                </a:solidFill>
              </a:rPr>
              <a:t>Cookies</a:t>
            </a:r>
          </a:p>
          <a:p>
            <a:pPr lvl="2"/>
            <a:r>
              <a:rPr lang="en-US" dirty="0"/>
              <a:t>Scalability</a:t>
            </a:r>
          </a:p>
        </p:txBody>
      </p:sp>
      <p:pic>
        <p:nvPicPr>
          <p:cNvPr id="7" name="Picture 11" descr="underline_base">
            <a:extLst>
              <a:ext uri="{FF2B5EF4-FFF2-40B4-BE49-F238E27FC236}">
                <a16:creationId xmlns:a16="http://schemas.microsoft.com/office/drawing/2014/main" id="{38A98D6C-331D-4552-AE27-EE1693F8B945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664741"/>
            <a:ext cx="4674875" cy="18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5529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776BA281-61FF-4CF7-B800-FE2E7F0BE9DA}" type="slidenum">
              <a:rPr lang="en-US" altLang="he-IL" smtClean="0"/>
              <a:pPr/>
              <a:t>47</a:t>
            </a:fld>
            <a:endParaRPr lang="en-US" altLang="he-IL"/>
          </a:p>
        </p:txBody>
      </p:sp>
      <p:pic>
        <p:nvPicPr>
          <p:cNvPr id="55300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3943" y="898525"/>
            <a:ext cx="2161495" cy="1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07963"/>
            <a:ext cx="7772400" cy="925512"/>
          </a:xfrm>
        </p:spPr>
        <p:txBody>
          <a:bodyPr/>
          <a:lstStyle/>
          <a:p>
            <a:pPr algn="ctr"/>
            <a:r>
              <a:rPr lang="en-US" altLang="he-IL" dirty="0"/>
              <a:t>Cookies 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89063"/>
            <a:ext cx="7173686" cy="26416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he-IL" i="1" dirty="0">
                <a:solidFill>
                  <a:srgbClr val="CC0000"/>
                </a:solidFill>
              </a:rPr>
              <a:t>Used for:</a:t>
            </a:r>
          </a:p>
          <a:p>
            <a:pPr>
              <a:lnSpc>
                <a:spcPct val="75000"/>
              </a:lnSpc>
            </a:pPr>
            <a:r>
              <a:rPr lang="en-US" altLang="he-IL" sz="2400" dirty="0"/>
              <a:t>User session state</a:t>
            </a:r>
          </a:p>
          <a:p>
            <a:pPr>
              <a:lnSpc>
                <a:spcPct val="75000"/>
              </a:lnSpc>
            </a:pPr>
            <a:r>
              <a:rPr lang="en-US" altLang="he-IL" sz="2400" dirty="0"/>
              <a:t>Recommendations</a:t>
            </a:r>
          </a:p>
          <a:p>
            <a:pPr>
              <a:lnSpc>
                <a:spcPct val="75000"/>
              </a:lnSpc>
            </a:pPr>
            <a:r>
              <a:rPr lang="en-US" altLang="he-IL" sz="2400" dirty="0"/>
              <a:t>Authorization</a:t>
            </a:r>
          </a:p>
          <a:p>
            <a:pPr>
              <a:lnSpc>
                <a:spcPct val="75000"/>
              </a:lnSpc>
            </a:pPr>
            <a:r>
              <a:rPr lang="en-US" altLang="he-IL" sz="2400" dirty="0"/>
              <a:t>Shopping carts</a:t>
            </a:r>
          </a:p>
        </p:txBody>
      </p:sp>
      <p:sp>
        <p:nvSpPr>
          <p:cNvPr id="55305" name="Rectangle 15"/>
          <p:cNvSpPr>
            <a:spLocks noChangeArrowheads="1"/>
          </p:cNvSpPr>
          <p:nvPr/>
        </p:nvSpPr>
        <p:spPr bwMode="auto">
          <a:xfrm>
            <a:off x="411163" y="3946525"/>
            <a:ext cx="4994275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800" i="1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How to keep </a:t>
            </a:r>
            <a:r>
              <a:rPr lang="ja-JP" altLang="en-US" sz="2800" i="1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“</a:t>
            </a:r>
            <a:r>
              <a:rPr lang="en-US" altLang="ja-JP" sz="2800" i="1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state</a:t>
            </a:r>
            <a:r>
              <a:rPr lang="ja-JP" altLang="en-US" sz="2800" i="1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”</a:t>
            </a:r>
            <a:r>
              <a:rPr lang="en-US" altLang="ja-JP" sz="2800" i="1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400" dirty="0">
                <a:latin typeface="Gill Sans MT" pitchFamily="34" charset="0"/>
                <a:ea typeface="MS PGothic" pitchFamily="34" charset="-128"/>
              </a:rPr>
              <a:t>Maintain state at protocol endpoints over multiple transactions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400" dirty="0">
                <a:latin typeface="Gill Sans MT" pitchFamily="34" charset="0"/>
                <a:ea typeface="MS PGothic" pitchFamily="34" charset="-128"/>
              </a:rPr>
              <a:t>Cookies: http messages carry state</a:t>
            </a:r>
          </a:p>
        </p:txBody>
      </p:sp>
      <p:pic>
        <p:nvPicPr>
          <p:cNvPr id="8" name="Picture 2" descr="Cisforcookie.jpg">
            <a:hlinkClick r:id="rId4"/>
            <a:extLst>
              <a:ext uri="{FF2B5EF4-FFF2-40B4-BE49-F238E27FC236}">
                <a16:creationId xmlns:a16="http://schemas.microsoft.com/office/drawing/2014/main" id="{B84DC88D-C50D-4023-8C3E-C47FCFA06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l="9171" t="4829" r="20689" b="2883"/>
          <a:stretch/>
        </p:blipFill>
        <p:spPr bwMode="auto">
          <a:xfrm>
            <a:off x="4324690" y="1389063"/>
            <a:ext cx="2985084" cy="39277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5325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3B72DD89-5BB8-4A7E-9602-554C7554FDB6}" type="slidenum">
              <a:rPr lang="en-US" altLang="he-IL" smtClean="0"/>
              <a:pPr/>
              <a:t>48</a:t>
            </a:fld>
            <a:endParaRPr lang="en-US" altLang="he-IL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 dirty="0"/>
              <a:t>Cookies’ components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887912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r>
              <a:rPr lang="en-US" altLang="he-IL" dirty="0"/>
              <a:t>1) cookie header line of HTTP response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he-IL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dirty="0"/>
              <a:t>2) cookie header line in next HTTP </a:t>
            </a:r>
            <a:r>
              <a:rPr lang="en-US" altLang="he-IL" i="1" dirty="0"/>
              <a:t>request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he-IL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dirty="0"/>
              <a:t>3) cookie file kept </a:t>
            </a:r>
            <a:r>
              <a:rPr lang="en-US" altLang="he-IL" i="1" dirty="0"/>
              <a:t>on user</a:t>
            </a:r>
            <a:r>
              <a:rPr lang="ja-JP" altLang="en-US" i="1" dirty="0"/>
              <a:t>’</a:t>
            </a:r>
            <a:r>
              <a:rPr lang="en-US" altLang="ja-JP" i="1" dirty="0"/>
              <a:t>s host</a:t>
            </a:r>
            <a:r>
              <a:rPr lang="en-US" altLang="ja-JP" dirty="0"/>
              <a:t>, managed by the browser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ja-JP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dirty="0"/>
              <a:t>4) database </a:t>
            </a:r>
            <a:r>
              <a:rPr lang="en-US" altLang="he-IL" i="1" dirty="0"/>
              <a:t>at Web server</a:t>
            </a:r>
          </a:p>
        </p:txBody>
      </p:sp>
      <p:sp>
        <p:nvSpPr>
          <p:cNvPr id="532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25950" y="1392238"/>
            <a:ext cx="405923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sz="2400" dirty="0">
                <a:solidFill>
                  <a:srgbClr val="CC0000"/>
                </a:solidFill>
              </a:rPr>
              <a:t>example:</a:t>
            </a:r>
          </a:p>
          <a:p>
            <a:r>
              <a:rPr lang="en-US" altLang="he-IL" sz="2400" dirty="0"/>
              <a:t>Susan accesses Amazon for the first time (next slide)</a:t>
            </a:r>
            <a:endParaRPr lang="en-US" altLang="he-IL" dirty="0"/>
          </a:p>
        </p:txBody>
      </p:sp>
      <p:pic>
        <p:nvPicPr>
          <p:cNvPr id="53255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1189" y="1104778"/>
            <a:ext cx="61261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5427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746A63C2-07A0-4FB1-986E-922A8C5E7594}" type="slidenum">
              <a:rPr lang="en-US" altLang="he-IL" smtClean="0"/>
              <a:pPr/>
              <a:t>49</a:t>
            </a:fld>
            <a:endParaRPr lang="en-US" altLang="he-IL"/>
          </a:p>
        </p:txBody>
      </p:sp>
      <p:pic>
        <p:nvPicPr>
          <p:cNvPr id="54276" name="Picture 5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788988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53988"/>
            <a:ext cx="7772400" cy="773112"/>
          </a:xfrm>
        </p:spPr>
        <p:txBody>
          <a:bodyPr/>
          <a:lstStyle/>
          <a:p>
            <a:r>
              <a:rPr lang="en-US" altLang="he-IL" sz="3600"/>
              <a:t>Cookies: keeping </a:t>
            </a:r>
            <a:r>
              <a:rPr lang="ja-JP" altLang="en-US" sz="3600"/>
              <a:t>“</a:t>
            </a:r>
            <a:r>
              <a:rPr lang="en-US" altLang="ja-JP" sz="3600"/>
              <a:t>state</a:t>
            </a:r>
            <a:r>
              <a:rPr lang="ja-JP" altLang="en-US" sz="3600"/>
              <a:t>”</a:t>
            </a:r>
            <a:r>
              <a:rPr lang="en-US" altLang="ja-JP" sz="3600"/>
              <a:t> (cont.)</a:t>
            </a:r>
            <a:endParaRPr lang="en-US" altLang="he-IL"/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1052513" y="1227138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>
                <a:solidFill>
                  <a:srgbClr val="CC0000"/>
                </a:solidFill>
                <a:ea typeface="MS PGothic" pitchFamily="34" charset="-128"/>
              </a:rPr>
              <a:t>client</a:t>
            </a:r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5973763" y="1273175"/>
            <a:ext cx="88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>
                <a:solidFill>
                  <a:srgbClr val="CC0000"/>
                </a:solidFill>
                <a:ea typeface="MS PGothic" pitchFamily="34" charset="-128"/>
              </a:rPr>
              <a:t>server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54360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54361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54362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54363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he-IL" sz="1800">
                    <a:ea typeface="MS PGothic" pitchFamily="34" charset="-128"/>
                  </a:rPr>
                  <a:t>usual http response msg</a:t>
                </a:r>
                <a:endParaRPr lang="en-US" altLang="he-IL" sz="2400">
                  <a:ea typeface="MS PGothic" pitchFamily="34" charset="-128"/>
                </a:endParaRPr>
              </a:p>
            </p:txBody>
          </p:sp>
        </p:grp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209800" y="6145213"/>
            <a:ext cx="3305175" cy="407987"/>
            <a:chOff x="1392" y="3605"/>
            <a:chExt cx="2082" cy="257"/>
          </a:xfrm>
        </p:grpSpPr>
        <p:sp>
          <p:nvSpPr>
            <p:cNvPr id="54356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54357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54358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54359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he-IL" sz="1800">
                    <a:ea typeface="MS PGothic" pitchFamily="34" charset="-128"/>
                  </a:rPr>
                  <a:t>usual http response msg</a:t>
                </a:r>
                <a:endParaRPr lang="en-US" altLang="he-IL" sz="2400">
                  <a:ea typeface="MS PGothic" pitchFamily="34" charset="-128"/>
                </a:endParaRPr>
              </a:p>
            </p:txBody>
          </p:sp>
        </p:grpSp>
      </p:grp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981075" y="2454275"/>
            <a:ext cx="178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1600">
                <a:ea typeface="MS PGothic" pitchFamily="34" charset="-128"/>
              </a:rPr>
              <a:t>cookie file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0" y="48783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sz="1800">
                <a:ea typeface="MS PGothic" pitchFamily="34" charset="-128"/>
              </a:rPr>
              <a:t>one week later:</a:t>
            </a:r>
          </a:p>
        </p:txBody>
      </p: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2209800" y="3589338"/>
            <a:ext cx="5638800" cy="1028700"/>
            <a:chOff x="1392" y="2261"/>
            <a:chExt cx="3552" cy="648"/>
          </a:xfrm>
        </p:grpSpPr>
        <p:sp>
          <p:nvSpPr>
            <p:cNvPr id="54349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4350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he-IL" sz="1800">
                  <a:ea typeface="MS PGothic" pitchFamily="34" charset="-128"/>
                </a:rPr>
                <a:t>usual http request msg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he-IL" b="1">
                  <a:ea typeface="MS PGothic" pitchFamily="34" charset="-128"/>
                </a:rPr>
                <a:t>cookie: 1678</a:t>
              </a:r>
            </a:p>
          </p:txBody>
        </p:sp>
        <p:sp>
          <p:nvSpPr>
            <p:cNvPr id="54351" name="Text Box 28"/>
            <p:cNvSpPr txBox="1">
              <a:spLocks noChangeArrowheads="1"/>
            </p:cNvSpPr>
            <p:nvPr/>
          </p:nvSpPr>
          <p:spPr bwMode="auto">
            <a:xfrm>
              <a:off x="3554" y="2332"/>
              <a:ext cx="5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800">
                  <a:solidFill>
                    <a:srgbClr val="000099"/>
                  </a:solidFill>
                  <a:ea typeface="MS PGothic" pitchFamily="34" charset="-128"/>
                </a:rPr>
                <a:t>cookie-</a:t>
              </a:r>
            </a:p>
            <a:p>
              <a:pPr algn="ctr"/>
              <a:r>
                <a:rPr lang="en-US" altLang="he-IL" sz="1800">
                  <a:solidFill>
                    <a:srgbClr val="000099"/>
                  </a:solidFill>
                  <a:ea typeface="MS PGothic" pitchFamily="34" charset="-128"/>
                </a:rPr>
                <a:t>specific</a:t>
              </a:r>
            </a:p>
            <a:p>
              <a:pPr algn="ctr"/>
              <a:r>
                <a:rPr lang="en-US" altLang="he-IL" sz="1800">
                  <a:solidFill>
                    <a:srgbClr val="000099"/>
                  </a:solidFill>
                  <a:ea typeface="MS PGothic" pitchFamily="34" charset="-128"/>
                </a:rPr>
                <a:t>action</a:t>
              </a:r>
            </a:p>
          </p:txBody>
        </p:sp>
        <p:sp>
          <p:nvSpPr>
            <p:cNvPr id="54352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54353" name="Group 83"/>
            <p:cNvGrpSpPr>
              <a:grpSpLocks/>
            </p:cNvGrpSpPr>
            <p:nvPr/>
          </p:nvGrpSpPr>
          <p:grpSpPr bwMode="auto">
            <a:xfrm>
              <a:off x="4306" y="2363"/>
              <a:ext cx="564" cy="231"/>
              <a:chOff x="4306" y="2273"/>
              <a:chExt cx="564" cy="231"/>
            </a:xfrm>
          </p:grpSpPr>
          <p:sp>
            <p:nvSpPr>
              <p:cNvPr id="54354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54355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he-IL" sz="1800">
                    <a:ea typeface="MS PGothic" pitchFamily="34" charset="-128"/>
                  </a:rPr>
                  <a:t>access</a:t>
                </a:r>
              </a:p>
            </p:txBody>
          </p:sp>
        </p:grpSp>
      </p:grpSp>
      <p:grpSp>
        <p:nvGrpSpPr>
          <p:cNvPr id="54285" name="Group 81"/>
          <p:cNvGrpSpPr>
            <a:grpSpLocks/>
          </p:cNvGrpSpPr>
          <p:nvPr/>
        </p:nvGrpSpPr>
        <p:grpSpPr bwMode="auto">
          <a:xfrm>
            <a:off x="936625" y="1922463"/>
            <a:ext cx="1068388" cy="565150"/>
            <a:chOff x="476" y="1047"/>
            <a:chExt cx="906" cy="486"/>
          </a:xfrm>
        </p:grpSpPr>
        <p:sp>
          <p:nvSpPr>
            <p:cNvPr id="54347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54348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87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he-IL" sz="1400" b="1">
                  <a:solidFill>
                    <a:schemeClr val="bg1"/>
                  </a:solidFill>
                  <a:ea typeface="MS PGothic" pitchFamily="34" charset="-128"/>
                </a:rPr>
                <a:t>ebay 8734</a:t>
              </a:r>
            </a:p>
          </p:txBody>
        </p:sp>
      </p:grp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54340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4341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he-IL" sz="1800">
                  <a:ea typeface="MS PGothic" pitchFamily="34" charset="-128"/>
                </a:rPr>
                <a:t>usual http request msg</a:t>
              </a:r>
            </a:p>
          </p:txBody>
        </p:sp>
        <p:sp>
          <p:nvSpPr>
            <p:cNvPr id="54342" name="Text Box 31"/>
            <p:cNvSpPr txBox="1">
              <a:spLocks noChangeArrowheads="1"/>
            </p:cNvSpPr>
            <p:nvPr/>
          </p:nvSpPr>
          <p:spPr bwMode="auto">
            <a:xfrm>
              <a:off x="3341" y="1390"/>
              <a:ext cx="108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800">
                  <a:solidFill>
                    <a:srgbClr val="000099"/>
                  </a:solidFill>
                  <a:ea typeface="MS PGothic" pitchFamily="34" charset="-128"/>
                </a:rPr>
                <a:t>Amazon server</a:t>
              </a:r>
            </a:p>
            <a:p>
              <a:pPr algn="ctr"/>
              <a:r>
                <a:rPr lang="en-US" altLang="he-IL" sz="1800">
                  <a:solidFill>
                    <a:srgbClr val="000099"/>
                  </a:solidFill>
                  <a:ea typeface="MS PGothic" pitchFamily="34" charset="-128"/>
                </a:rPr>
                <a:t>creates ID</a:t>
              </a:r>
            </a:p>
            <a:p>
              <a:pPr algn="ctr"/>
              <a:r>
                <a:rPr lang="en-US" altLang="he-IL" sz="1800">
                  <a:solidFill>
                    <a:srgbClr val="000099"/>
                  </a:solidFill>
                  <a:ea typeface="MS PGothic" pitchFamily="34" charset="-128"/>
                </a:rPr>
                <a:t>1678 for user</a:t>
              </a:r>
            </a:p>
          </p:txBody>
        </p:sp>
        <p:grpSp>
          <p:nvGrpSpPr>
            <p:cNvPr id="54343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54344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4345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54346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5000"/>
                  </a:lnSpc>
                </a:pPr>
                <a:r>
                  <a:rPr lang="en-US" altLang="he-IL" sz="1800">
                    <a:ea typeface="MS PGothic" pitchFamily="34" charset="-128"/>
                  </a:rPr>
                  <a:t>create</a:t>
                </a:r>
              </a:p>
              <a:p>
                <a:pPr>
                  <a:lnSpc>
                    <a:spcPct val="75000"/>
                  </a:lnSpc>
                </a:pPr>
                <a:r>
                  <a:rPr lang="en-US" altLang="he-IL" sz="1800">
                    <a:ea typeface="MS PGothic" pitchFamily="34" charset="-128"/>
                  </a:rPr>
                  <a:t>    entry</a:t>
                </a:r>
              </a:p>
            </p:txBody>
          </p:sp>
        </p:grp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919163" y="2676525"/>
            <a:ext cx="4392612" cy="871538"/>
            <a:chOff x="459" y="1637"/>
            <a:chExt cx="3027" cy="704"/>
          </a:xfrm>
        </p:grpSpPr>
        <p:sp>
          <p:nvSpPr>
            <p:cNvPr id="54335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4336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he-IL" sz="1800">
                  <a:ea typeface="MS PGothic" pitchFamily="34" charset="-128"/>
                </a:rPr>
                <a:t>usual http response 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he-IL" b="1">
                  <a:ea typeface="MS PGothic" pitchFamily="34" charset="-128"/>
                </a:rPr>
                <a:t>set-cookie: 1678</a:t>
              </a:r>
              <a:r>
                <a:rPr lang="en-US" altLang="he-IL" b="1">
                  <a:latin typeface="Courier New" pitchFamily="49" charset="0"/>
                  <a:ea typeface="MS PGothic" pitchFamily="34" charset="-128"/>
                </a:rPr>
                <a:t> </a:t>
              </a:r>
            </a:p>
          </p:txBody>
        </p:sp>
        <p:grpSp>
          <p:nvGrpSpPr>
            <p:cNvPr id="54337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505"/>
              <a:chOff x="684" y="1746"/>
              <a:chExt cx="1004" cy="505"/>
            </a:xfrm>
          </p:grpSpPr>
          <p:sp>
            <p:nvSpPr>
              <p:cNvPr id="54338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54339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4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he-IL" sz="1400" b="1">
                    <a:solidFill>
                      <a:schemeClr val="bg1"/>
                    </a:solidFill>
                    <a:ea typeface="MS PGothic" pitchFamily="34" charset="-128"/>
                  </a:rPr>
                  <a:t>ebay 8734</a:t>
                </a:r>
              </a:p>
              <a:p>
                <a:r>
                  <a:rPr lang="en-US" altLang="he-IL" sz="1400" b="1">
                    <a:solidFill>
                      <a:schemeClr val="bg1"/>
                    </a:solidFill>
                    <a:ea typeface="MS PGothic" pitchFamily="34" charset="-128"/>
                  </a:rPr>
                  <a:t>amazon 1678</a:t>
                </a:r>
              </a:p>
            </p:txBody>
          </p:sp>
        </p:grp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2181225" y="4603750"/>
            <a:ext cx="5705475" cy="1901825"/>
            <a:chOff x="1374" y="2641"/>
            <a:chExt cx="3594" cy="1198"/>
          </a:xfrm>
        </p:grpSpPr>
        <p:sp>
          <p:nvSpPr>
            <p:cNvPr id="54330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4331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he-IL" sz="1800">
                  <a:ea typeface="MS PGothic" pitchFamily="34" charset="-128"/>
                </a:rPr>
                <a:t>usual http request msg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he-IL" b="1">
                  <a:ea typeface="MS PGothic" pitchFamily="34" charset="-128"/>
                </a:rPr>
                <a:t>cookie: 1678</a:t>
              </a:r>
            </a:p>
          </p:txBody>
        </p:sp>
        <p:sp>
          <p:nvSpPr>
            <p:cNvPr id="54332" name="Text Box 29"/>
            <p:cNvSpPr txBox="1">
              <a:spLocks noChangeArrowheads="1"/>
            </p:cNvSpPr>
            <p:nvPr/>
          </p:nvSpPr>
          <p:spPr bwMode="auto">
            <a:xfrm>
              <a:off x="3584" y="3262"/>
              <a:ext cx="5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800">
                  <a:solidFill>
                    <a:srgbClr val="000099"/>
                  </a:solidFill>
                  <a:ea typeface="MS PGothic" pitchFamily="34" charset="-128"/>
                </a:rPr>
                <a:t>cookie-</a:t>
              </a:r>
            </a:p>
            <a:p>
              <a:pPr algn="ctr"/>
              <a:r>
                <a:rPr lang="en-US" altLang="he-IL" sz="1800">
                  <a:solidFill>
                    <a:srgbClr val="000099"/>
                  </a:solidFill>
                  <a:ea typeface="MS PGothic" pitchFamily="34" charset="-128"/>
                </a:rPr>
                <a:t>specific</a:t>
              </a:r>
            </a:p>
            <a:p>
              <a:pPr algn="ctr"/>
              <a:r>
                <a:rPr lang="en-US" altLang="he-IL" sz="1800">
                  <a:solidFill>
                    <a:srgbClr val="000099"/>
                  </a:solidFill>
                  <a:ea typeface="MS PGothic" pitchFamily="34" charset="-128"/>
                </a:rPr>
                <a:t>action</a:t>
              </a:r>
            </a:p>
          </p:txBody>
        </p:sp>
        <p:sp>
          <p:nvSpPr>
            <p:cNvPr id="54333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4334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56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he-IL" sz="1800">
                  <a:ea typeface="MS PGothic" pitchFamily="34" charset="-128"/>
                </a:rPr>
                <a:t>access</a:t>
              </a: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865188" y="5351463"/>
            <a:ext cx="1389062" cy="633412"/>
            <a:chOff x="684" y="1746"/>
            <a:chExt cx="1004" cy="486"/>
          </a:xfrm>
        </p:grpSpPr>
        <p:sp>
          <p:nvSpPr>
            <p:cNvPr id="54328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54329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he-IL" sz="1400" b="1">
                  <a:solidFill>
                    <a:schemeClr val="bg1"/>
                  </a:solidFill>
                  <a:ea typeface="MS PGothic" pitchFamily="34" charset="-128"/>
                </a:rPr>
                <a:t>ebay 8734</a:t>
              </a:r>
            </a:p>
            <a:p>
              <a:r>
                <a:rPr lang="en-US" altLang="he-IL" sz="1400" b="1">
                  <a:solidFill>
                    <a:schemeClr val="bg1"/>
                  </a:solidFill>
                  <a:ea typeface="MS PGothic" pitchFamily="34" charset="-128"/>
                </a:rPr>
                <a:t>amazon 1678</a:t>
              </a:r>
            </a:p>
          </p:txBody>
        </p:sp>
      </p:grpSp>
      <p:sp>
        <p:nvSpPr>
          <p:cNvPr id="54290" name="Text Box 80"/>
          <p:cNvSpPr txBox="1">
            <a:spLocks noChangeArrowheads="1"/>
          </p:cNvSpPr>
          <p:nvPr/>
        </p:nvSpPr>
        <p:spPr bwMode="auto">
          <a:xfrm>
            <a:off x="7842250" y="2692400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backend</a:t>
            </a:r>
          </a:p>
          <a:p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database</a:t>
            </a:r>
          </a:p>
        </p:txBody>
      </p:sp>
      <p:sp>
        <p:nvSpPr>
          <p:cNvPr id="54291" name="AutoShape 327"/>
          <p:cNvSpPr>
            <a:spLocks noChangeArrowheads="1"/>
          </p:cNvSpPr>
          <p:nvPr/>
        </p:nvSpPr>
        <p:spPr bwMode="auto">
          <a:xfrm>
            <a:off x="8112125" y="3313113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he-IL" sz="2400">
              <a:latin typeface="Times New Roman" pitchFamily="18" charset="0"/>
              <a:ea typeface="MS PGothic" pitchFamily="34" charset="-128"/>
            </a:endParaRPr>
          </a:p>
        </p:txBody>
      </p:sp>
      <p:grpSp>
        <p:nvGrpSpPr>
          <p:cNvPr id="54292" name="Group 63"/>
          <p:cNvGrpSpPr>
            <a:grpSpLocks/>
          </p:cNvGrpSpPr>
          <p:nvPr/>
        </p:nvGrpSpPr>
        <p:grpSpPr bwMode="auto">
          <a:xfrm>
            <a:off x="5475288" y="1119188"/>
            <a:ext cx="411162" cy="771525"/>
            <a:chOff x="4140" y="429"/>
            <a:chExt cx="1425" cy="2396"/>
          </a:xfrm>
        </p:grpSpPr>
        <p:sp>
          <p:nvSpPr>
            <p:cNvPr id="54296" name="Freeform 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4297" name="Rectangle 6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54298" name="Freeform 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4299" name="Freeform 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4300" name="Rectangle 6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54301" name="Group 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326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54327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54302" name="Rectangle 7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54303" name="Group 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324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54325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54304" name="Rectangle 76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54305" name="Rectangle 77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54306" name="Group 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322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54323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54307" name="Freeform 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54308" name="Group 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320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54321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54309" name="Rectangle 8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54310" name="Freeform 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4311" name="Freeform 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4312" name="Oval 8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54313" name="Freeform 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4314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54315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54316" name="Oval 9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54317" name="Oval 9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54318" name="Oval 9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54319" name="Rectangle 9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54293" name="Group 96"/>
          <p:cNvGrpSpPr>
            <a:grpSpLocks/>
          </p:cNvGrpSpPr>
          <p:nvPr/>
        </p:nvGrpSpPr>
        <p:grpSpPr bwMode="auto">
          <a:xfrm>
            <a:off x="1806575" y="1117600"/>
            <a:ext cx="687388" cy="731838"/>
            <a:chOff x="-44" y="1473"/>
            <a:chExt cx="981" cy="1105"/>
          </a:xfrm>
        </p:grpSpPr>
        <p:pic>
          <p:nvPicPr>
            <p:cNvPr id="54294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295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5" grpId="0"/>
      <p:bldP spid="502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2253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22351761-4F93-451E-9382-F6DB60171B11}" type="slidenum">
              <a:rPr lang="en-US" altLang="he-IL" smtClean="0"/>
              <a:pPr/>
              <a:t>5</a:t>
            </a:fld>
            <a:endParaRPr lang="en-US" altLang="he-IL"/>
          </a:p>
        </p:txBody>
      </p:sp>
      <p:grpSp>
        <p:nvGrpSpPr>
          <p:cNvPr id="22532" name="Group 582"/>
          <p:cNvGrpSpPr>
            <a:grpSpLocks/>
          </p:cNvGrpSpPr>
          <p:nvPr/>
        </p:nvGrpSpPr>
        <p:grpSpPr bwMode="auto">
          <a:xfrm>
            <a:off x="542925" y="1492250"/>
            <a:ext cx="3540125" cy="4545013"/>
            <a:chOff x="3277" y="974"/>
            <a:chExt cx="2230" cy="2863"/>
          </a:xfrm>
        </p:grpSpPr>
        <p:sp>
          <p:nvSpPr>
            <p:cNvPr id="22539" name="Freeform 583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3508 w 1036"/>
                <a:gd name="T1" fmla="*/ 11 h 675"/>
                <a:gd name="T2" fmla="*/ 2110 w 1036"/>
                <a:gd name="T3" fmla="*/ 53 h 675"/>
                <a:gd name="T4" fmla="*/ 1116 w 1036"/>
                <a:gd name="T5" fmla="*/ 129 h 675"/>
                <a:gd name="T6" fmla="*/ 826 w 1036"/>
                <a:gd name="T7" fmla="*/ 229 h 675"/>
                <a:gd name="T8" fmla="*/ 115 w 1036"/>
                <a:gd name="T9" fmla="*/ 297 h 675"/>
                <a:gd name="T10" fmla="*/ 93 w 1036"/>
                <a:gd name="T11" fmla="*/ 459 h 675"/>
                <a:gd name="T12" fmla="*/ 716 w 1036"/>
                <a:gd name="T13" fmla="*/ 489 h 675"/>
                <a:gd name="T14" fmla="*/ 2483 w 1036"/>
                <a:gd name="T15" fmla="*/ 489 h 675"/>
                <a:gd name="T16" fmla="*/ 3234 w 1036"/>
                <a:gd name="T17" fmla="*/ 555 h 675"/>
                <a:gd name="T18" fmla="*/ 4064 w 1036"/>
                <a:gd name="T19" fmla="*/ 657 h 675"/>
                <a:gd name="T20" fmla="*/ 4707 w 1036"/>
                <a:gd name="T21" fmla="*/ 661 h 675"/>
                <a:gd name="T22" fmla="*/ 5146 w 1036"/>
                <a:gd name="T23" fmla="*/ 603 h 675"/>
                <a:gd name="T24" fmla="*/ 5370 w 1036"/>
                <a:gd name="T25" fmla="*/ 445 h 675"/>
                <a:gd name="T26" fmla="*/ 5509 w 1036"/>
                <a:gd name="T27" fmla="*/ 291 h 675"/>
                <a:gd name="T28" fmla="*/ 5525 w 1036"/>
                <a:gd name="T29" fmla="*/ 107 h 675"/>
                <a:gd name="T30" fmla="*/ 5049 w 1036"/>
                <a:gd name="T31" fmla="*/ 17 h 675"/>
                <a:gd name="T32" fmla="*/ 4195 w 1036"/>
                <a:gd name="T33" fmla="*/ 3 h 675"/>
                <a:gd name="T34" fmla="*/ 350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22540" name="Group 584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2914" name="Rectangle 585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915" name="AutoShape 586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solidFill>
                    <a:srgbClr val="00CCFF"/>
                  </a:solidFill>
                  <a:ea typeface="MS PGothic" pitchFamily="34" charset="-128"/>
                </a:endParaRPr>
              </a:p>
            </p:txBody>
          </p:sp>
        </p:grpSp>
        <p:sp>
          <p:nvSpPr>
            <p:cNvPr id="22541" name="Freeform 587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42" name="Line 588"/>
            <p:cNvSpPr>
              <a:spLocks noChangeShapeType="1"/>
            </p:cNvSpPr>
            <p:nvPr/>
          </p:nvSpPr>
          <p:spPr bwMode="auto">
            <a:xfrm rot="16200000" flipV="1">
              <a:off x="4915" y="3313"/>
              <a:ext cx="285" cy="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43" name="Line 589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44" name="Line 590"/>
            <p:cNvSpPr>
              <a:spLocks noChangeShapeType="1"/>
            </p:cNvSpPr>
            <p:nvPr/>
          </p:nvSpPr>
          <p:spPr bwMode="auto">
            <a:xfrm rot="16200000" flipH="1">
              <a:off x="5116" y="3190"/>
              <a:ext cx="96" cy="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45" name="Line 592"/>
            <p:cNvSpPr>
              <a:spLocks noChangeShapeType="1"/>
            </p:cNvSpPr>
            <p:nvPr/>
          </p:nvSpPr>
          <p:spPr bwMode="auto">
            <a:xfrm>
              <a:off x="3843" y="3009"/>
              <a:ext cx="94" cy="10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46" name="Line 593"/>
            <p:cNvSpPr>
              <a:spLocks noChangeShapeType="1"/>
            </p:cNvSpPr>
            <p:nvPr/>
          </p:nvSpPr>
          <p:spPr bwMode="auto">
            <a:xfrm flipV="1">
              <a:off x="3680" y="3150"/>
              <a:ext cx="261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47" name="Line 596"/>
            <p:cNvSpPr>
              <a:spLocks noChangeShapeType="1"/>
            </p:cNvSpPr>
            <p:nvPr/>
          </p:nvSpPr>
          <p:spPr bwMode="auto">
            <a:xfrm flipH="1">
              <a:off x="3948" y="3209"/>
              <a:ext cx="98" cy="1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48" name="Line 597"/>
            <p:cNvSpPr>
              <a:spLocks noChangeShapeType="1"/>
            </p:cNvSpPr>
            <p:nvPr/>
          </p:nvSpPr>
          <p:spPr bwMode="auto">
            <a:xfrm flipH="1" flipV="1">
              <a:off x="4132" y="3213"/>
              <a:ext cx="65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49" name="Line 598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50" name="Line 600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51" name="Line 601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22552" name="Group 602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2912" name="Picture 603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913" name="Picture 604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2553" name="Freeform 605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54" name="Freeform 606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24786999 w 765"/>
                <a:gd name="T1" fmla="*/ 7050268 h 459"/>
                <a:gd name="T2" fmla="*/ 16797251 w 765"/>
                <a:gd name="T3" fmla="*/ 50062385 h 459"/>
                <a:gd name="T4" fmla="*/ 5619244 w 765"/>
                <a:gd name="T5" fmla="*/ 71250859 h 459"/>
                <a:gd name="T6" fmla="*/ 802944 w 765"/>
                <a:gd name="T7" fmla="*/ 240098630 h 459"/>
                <a:gd name="T8" fmla="*/ 10509971 w 765"/>
                <a:gd name="T9" fmla="*/ 317237197 h 459"/>
                <a:gd name="T10" fmla="*/ 20203453 w 765"/>
                <a:gd name="T11" fmla="*/ 304074360 h 459"/>
                <a:gd name="T12" fmla="*/ 34101096 w 765"/>
                <a:gd name="T13" fmla="*/ 317237197 h 459"/>
                <a:gd name="T14" fmla="*/ 40807118 w 765"/>
                <a:gd name="T15" fmla="*/ 309873518 h 459"/>
                <a:gd name="T16" fmla="*/ 43925163 w 765"/>
                <a:gd name="T17" fmla="*/ 265868256 h 459"/>
                <a:gd name="T18" fmla="*/ 43847989 w 765"/>
                <a:gd name="T19" fmla="*/ 112851246 h 459"/>
                <a:gd name="T20" fmla="*/ 38697984 w 765"/>
                <a:gd name="T21" fmla="*/ 24617289 h 459"/>
                <a:gd name="T22" fmla="*/ 24786999 w 765"/>
                <a:gd name="T23" fmla="*/ 7050268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55" name="Line 607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56" name="Line 608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57" name="Line 609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58" name="Line 610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59" name="Line 611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60" name="Line 612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61" name="Line 613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62" name="Line 614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63" name="Line 615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64" name="Line 616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65" name="Line 617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66" name="Line 618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67" name="Line 619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68" name="Line 620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69" name="Line 621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70" name="Line 622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571" name="Line 623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22572" name="Group 624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2895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2896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2897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2898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2899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2900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2901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2902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2903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2904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2905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2906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2907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2908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2909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2910" name="Oval 640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pic>
            <p:nvPicPr>
              <p:cNvPr id="22911" name="Picture 641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2573" name="Group 642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2886" name="Line 643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887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88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89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2890" name="Group 647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2893" name="Freeform 6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894" name="Freeform 6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891" name="Line 650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892" name="Line 651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2574" name="Group 652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287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7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8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2881" name="Group 65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84" name="Freeform 6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885" name="Freeform 6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882" name="Line 65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883" name="Line 66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2575" name="Group 661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287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7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7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2873" name="Group 66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76" name="Freeform 66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877" name="Freeform 66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874" name="Line 66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875" name="Line 66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2576" name="Group 670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286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6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6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2865" name="Group 67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68" name="Freeform 67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869" name="Freeform 67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866" name="Line 67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867" name="Line 67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2577" name="Group 679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285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5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5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2857" name="Group 68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60" name="Freeform 68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861" name="Freeform 68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858" name="Line 68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859" name="Line 68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2578" name="Group 688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284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4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4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2849" name="Group 69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52" name="Freeform 69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853" name="Freeform 69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850" name="Line 69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851" name="Line 69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22579" name="Line 697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22580" name="Group 698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283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3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4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2841" name="Group 7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44" name="Freeform 7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845" name="Freeform 7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842" name="Line 7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843" name="Line 7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2581" name="Group 7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283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3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3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2833" name="Group 7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36" name="Freeform 7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837" name="Freeform 7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834" name="Line 7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835" name="Line 7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2582" name="Group 716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282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2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2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2825" name="Group 7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28" name="Freeform 7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829" name="Freeform 7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826" name="Line 7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827" name="Line 7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2583" name="Group 725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281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1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1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2817" name="Group 7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20" name="Freeform 7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821" name="Freeform 7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818" name="Line 7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819" name="Line 7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2584" name="Group 734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280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0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0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2809" name="Group 7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12" name="Freeform 7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813" name="Freeform 7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810" name="Line 7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811" name="Line 7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2585" name="Group 743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279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79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280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2801" name="Group 7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04" name="Freeform 7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805" name="Freeform 7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802" name="Line 7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803" name="Line 7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2586" name="Group 752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2784" name="Group 75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2786" name="Freeform 75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87" name="Freeform 75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88" name="Freeform 75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89" name="Freeform 75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90" name="Freeform 75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91" name="Freeform 75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92" name="Freeform 76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93" name="Freeform 76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94" name="Freeform 76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95" name="Freeform 76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96" name="Freeform 76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97" name="Freeform 76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pic>
            <p:nvPicPr>
              <p:cNvPr id="22785" name="Picture 76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2587" name="Group 767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2770" name="Group 76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2772" name="Freeform 76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73" name="Freeform 77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74" name="Freeform 77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75" name="Freeform 77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76" name="Freeform 77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77" name="Freeform 77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78" name="Freeform 77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79" name="Freeform 77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80" name="Freeform 77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81" name="Freeform 77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82" name="Freeform 77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783" name="Freeform 78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pic>
            <p:nvPicPr>
              <p:cNvPr id="22771" name="Picture 78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2588" name="Line 782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22589" name="Group 783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2768" name="Picture 78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769" name="Freeform 78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22590" name="Group 786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2766" name="Picture 78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767" name="Freeform 78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22591" name="Group 789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2764" name="Picture 79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765" name="Freeform 79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22592" name="Group 792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2762" name="Picture 7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763" name="Freeform 7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pic>
          <p:nvPicPr>
            <p:cNvPr id="22593" name="Picture 795" descr="car_icon_small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594" name="Group 796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2760" name="Picture 797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761" name="Picture 798" descr="antenna_radiation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2595" name="Group 799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2728" name="Freeform 80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729" name="Rectangle 801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730" name="Freeform 80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731" name="Freeform 80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732" name="Rectangle 804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2733" name="Group 80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758" name="AutoShape 806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2759" name="AutoShape 807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2734" name="Rectangle 808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2735" name="Group 80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756" name="AutoShape 810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2757" name="AutoShape 811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2736" name="Rectangle 812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737" name="Rectangle 813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2738" name="Group 81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754" name="AutoShape 815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2755" name="AutoShape 816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2739" name="Freeform 81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2740" name="Group 81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752" name="AutoShape 819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2753" name="AutoShape 820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2741" name="Rectangle 821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742" name="Freeform 82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743" name="Freeform 82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744" name="Oval 824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745" name="Freeform 82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746" name="AutoShape 826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747" name="AutoShape 827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748" name="Oval 828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749" name="Oval 829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altLang="he-IL" sz="1800">
                  <a:solidFill>
                    <a:srgbClr val="FF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2750" name="Oval 830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751" name="Rectangle 831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grpSp>
          <p:nvGrpSpPr>
            <p:cNvPr id="22596" name="Group 832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2696" name="Freeform 83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97" name="Rectangle 834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698" name="Freeform 83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99" name="Freeform 83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700" name="Rectangle 837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2701" name="Group 83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726" name="AutoShape 839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2727" name="AutoShape 840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2702" name="Rectangle 841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2703" name="Group 84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724" name="AutoShape 843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2725" name="AutoShape 844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2704" name="Rectangle 845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705" name="Rectangle 846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2706" name="Group 84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722" name="AutoShape 848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2723" name="AutoShape 849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2707" name="Freeform 85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2708" name="Group 85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720" name="AutoShape 85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2721" name="AutoShape 853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2709" name="Rectangle 854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710" name="Freeform 85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711" name="Freeform 85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712" name="Oval 857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713" name="Freeform 85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714" name="AutoShape 859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715" name="AutoShape 860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716" name="Oval 861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717" name="Oval 862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altLang="he-IL" sz="1800">
                  <a:solidFill>
                    <a:srgbClr val="FF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2718" name="Oval 863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2719" name="Rectangle 864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grpSp>
          <p:nvGrpSpPr>
            <p:cNvPr id="22597" name="Group 865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2673" name="Picture 866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74" name="Picture 867" descr="laptop_keyboar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75" name="Freeform 86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22676" name="Picture 869" descr="screen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77" name="Freeform 87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78" name="Freeform 87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79" name="Freeform 87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80" name="Freeform 87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81" name="Freeform 87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82" name="Freeform 87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2683" name="Group 87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690" name="Freeform 87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91" name="Freeform 87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92" name="Freeform 87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93" name="Freeform 88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94" name="Freeform 88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95" name="Freeform 88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684" name="Freeform 88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85" name="Freeform 88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86" name="Freeform 88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87" name="Freeform 88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88" name="Freeform 88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89" name="Freeform 88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2598" name="Group 889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2650" name="Picture 890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51" name="Picture 891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52" name="Freeform 89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22653" name="Picture 893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54" name="Freeform 89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55" name="Freeform 89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56" name="Freeform 89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57" name="Freeform 89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58" name="Freeform 89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59" name="Freeform 89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2660" name="Group 90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667" name="Freeform 90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68" name="Freeform 90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69" name="Freeform 90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70" name="Freeform 90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71" name="Freeform 90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72" name="Freeform 90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661" name="Freeform 90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62" name="Freeform 90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63" name="Freeform 90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64" name="Freeform 91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65" name="Freeform 91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66" name="Freeform 91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2599" name="Group 913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2627" name="Picture 914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28" name="Picture 915" descr="laptop_keyboard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29" name="Freeform 91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22630" name="Picture 917" descr="screen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31" name="Freeform 91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32" name="Freeform 91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33" name="Freeform 92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34" name="Freeform 92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35" name="Freeform 92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36" name="Freeform 92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2637" name="Group 92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644" name="Freeform 92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45" name="Freeform 92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46" name="Freeform 92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47" name="Freeform 92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48" name="Freeform 92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49" name="Freeform 93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638" name="Freeform 93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39" name="Freeform 93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40" name="Freeform 93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41" name="Freeform 93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42" name="Freeform 93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43" name="Freeform 93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2600" name="Group 937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2625" name="Picture 9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26" name="Freeform 93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22601" name="Group 940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2602" name="Picture 941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03" name="Picture 942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04" name="Freeform 94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22605" name="Picture 944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06" name="Freeform 94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07" name="Freeform 94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08" name="Freeform 94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09" name="Freeform 94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10" name="Freeform 94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11" name="Freeform 95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2612" name="Group 95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619" name="Freeform 95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20" name="Freeform 95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21" name="Freeform 95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22" name="Freeform 95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23" name="Freeform 95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624" name="Freeform 95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613" name="Freeform 95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14" name="Freeform 95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15" name="Freeform 96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16" name="Freeform 96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17" name="Freeform 96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618" name="Freeform 96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84150"/>
            <a:ext cx="7772400" cy="852488"/>
          </a:xfrm>
        </p:spPr>
        <p:txBody>
          <a:bodyPr/>
          <a:lstStyle/>
          <a:p>
            <a:r>
              <a:rPr lang="en-US" altLang="he-IL"/>
              <a:t>Client-server architecture</a:t>
            </a:r>
          </a:p>
        </p:txBody>
      </p:sp>
      <p:sp>
        <p:nvSpPr>
          <p:cNvPr id="22534" name="Rectangle 460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416050"/>
            <a:ext cx="41433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dirty="0">
                <a:solidFill>
                  <a:srgbClr val="CC0000"/>
                </a:solidFill>
              </a:rPr>
              <a:t>server: </a:t>
            </a:r>
          </a:p>
          <a:p>
            <a:r>
              <a:rPr lang="en-US" altLang="he-IL" sz="2400" dirty="0"/>
              <a:t>always-on host</a:t>
            </a:r>
          </a:p>
          <a:p>
            <a:r>
              <a:rPr lang="en-US" altLang="he-IL" sz="2400" dirty="0"/>
              <a:t>permanent IP address</a:t>
            </a:r>
          </a:p>
          <a:p>
            <a:r>
              <a:rPr lang="en-US" altLang="he-IL" sz="2400" dirty="0"/>
              <a:t>data centers for scaling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he-IL" dirty="0">
                <a:solidFill>
                  <a:srgbClr val="CC0000"/>
                </a:solidFill>
              </a:rPr>
              <a:t>clients:</a:t>
            </a:r>
          </a:p>
          <a:p>
            <a:r>
              <a:rPr lang="en-US" altLang="he-IL" sz="2400" dirty="0"/>
              <a:t>communicate with server</a:t>
            </a:r>
          </a:p>
          <a:p>
            <a:r>
              <a:rPr lang="en-US" altLang="he-IL" sz="2400" dirty="0"/>
              <a:t>may be intermittently connected</a:t>
            </a:r>
          </a:p>
          <a:p>
            <a:r>
              <a:rPr lang="en-US" altLang="he-IL" sz="2400" dirty="0"/>
              <a:t>may have dynamic IP addresses</a:t>
            </a:r>
          </a:p>
          <a:p>
            <a:r>
              <a:rPr lang="en-US" altLang="he-IL" sz="2400" dirty="0"/>
              <a:t>do not communicate directly with each other</a:t>
            </a:r>
          </a:p>
        </p:txBody>
      </p:sp>
      <p:pic>
        <p:nvPicPr>
          <p:cNvPr id="22535" name="Picture 351" descr="underline_base"/>
          <p:cNvPicPr>
            <a:picLocks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68300" y="842963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Line 913"/>
          <p:cNvSpPr>
            <a:spLocks noChangeShapeType="1"/>
          </p:cNvSpPr>
          <p:nvPr/>
        </p:nvSpPr>
        <p:spPr bwMode="auto">
          <a:xfrm>
            <a:off x="1249363" y="3235325"/>
            <a:ext cx="2006600" cy="19780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2537" name="Line 800"/>
          <p:cNvSpPr>
            <a:spLocks noChangeShapeType="1"/>
          </p:cNvSpPr>
          <p:nvPr/>
        </p:nvSpPr>
        <p:spPr bwMode="auto">
          <a:xfrm>
            <a:off x="2211388" y="1844675"/>
            <a:ext cx="1481137" cy="3109913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2538" name="Text Box 803"/>
          <p:cNvSpPr txBox="1">
            <a:spLocks noChangeArrowheads="1"/>
          </p:cNvSpPr>
          <p:nvPr/>
        </p:nvSpPr>
        <p:spPr bwMode="auto">
          <a:xfrm>
            <a:off x="254000" y="4067175"/>
            <a:ext cx="155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>
                <a:solidFill>
                  <a:srgbClr val="CC0000"/>
                </a:solidFill>
                <a:ea typeface="MS PGothic" pitchFamily="34" charset="-128"/>
              </a:rPr>
              <a:t>client/server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5529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776BA281-61FF-4CF7-B800-FE2E7F0BE9DA}" type="slidenum">
              <a:rPr lang="en-US" altLang="he-IL" smtClean="0"/>
              <a:pPr/>
              <a:t>50</a:t>
            </a:fld>
            <a:endParaRPr lang="en-US" altLang="he-IL"/>
          </a:p>
        </p:txBody>
      </p:sp>
      <p:pic>
        <p:nvPicPr>
          <p:cNvPr id="55300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825" y="898525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07963"/>
            <a:ext cx="7772400" cy="925512"/>
          </a:xfrm>
        </p:spPr>
        <p:txBody>
          <a:bodyPr/>
          <a:lstStyle/>
          <a:p>
            <a:r>
              <a:rPr lang="en-US" altLang="he-IL" dirty="0"/>
              <a:t>Cookies and privacy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389062"/>
            <a:ext cx="4343401" cy="4859337"/>
          </a:xfrm>
        </p:spPr>
        <p:txBody>
          <a:bodyPr/>
          <a:lstStyle/>
          <a:p>
            <a:pPr>
              <a:lnSpc>
                <a:spcPct val="75000"/>
              </a:lnSpc>
              <a:buFont typeface="Arial" pitchFamily="34" charset="0"/>
              <a:buChar char="•"/>
            </a:pPr>
            <a:r>
              <a:rPr lang="en-US" altLang="he-IL" sz="3200" i="1" dirty="0">
                <a:solidFill>
                  <a:srgbClr val="CC0000"/>
                </a:solidFill>
              </a:rPr>
              <a:t>cookies help sites to learn a lot about you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altLang="he-IL" sz="2400" dirty="0"/>
          </a:p>
        </p:txBody>
      </p:sp>
      <p:pic>
        <p:nvPicPr>
          <p:cNvPr id="483330" name="Picture 2" descr="https://upload.wikimedia.org/wikipedia/commons/thumb/4/4e/Flaskmatning.jpeg/250px-Flaskmatning.jpe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310" y="1297475"/>
            <a:ext cx="3513381" cy="467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0EA38C89-AB1B-4705-A03C-5DC2E1C696D6}" type="slidenum">
              <a:rPr lang="en-US" altLang="he-IL" smtClean="0"/>
              <a:pPr/>
              <a:t>51</a:t>
            </a:fld>
            <a:endParaRPr lang="en-US" altLang="he-IL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723900"/>
          </a:xfrm>
        </p:spPr>
        <p:txBody>
          <a:bodyPr/>
          <a:lstStyle/>
          <a:p>
            <a:r>
              <a:rPr lang="en-US" altLang="he-IL" dirty="0"/>
              <a:t>Chapter 2.0: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38200"/>
            <a:ext cx="8329246" cy="5421313"/>
          </a:xfrm>
        </p:spPr>
        <p:txBody>
          <a:bodyPr/>
          <a:lstStyle/>
          <a:p>
            <a:pPr marL="457200" indent="-457200"/>
            <a:r>
              <a:rPr lang="en-US" altLang="he-IL" sz="3200" dirty="0"/>
              <a:t>Motivation</a:t>
            </a:r>
          </a:p>
          <a:p>
            <a:pPr marL="457200" indent="-457200"/>
            <a:r>
              <a:rPr lang="en-US" altLang="he-IL" sz="3200" dirty="0"/>
              <a:t>Basic concepts</a:t>
            </a:r>
          </a:p>
          <a:p>
            <a:pPr marL="457200" indent="-457200"/>
            <a:r>
              <a:rPr lang="en-US" altLang="he-IL" sz="3200" dirty="0"/>
              <a:t>Requirements from the transport level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Web &amp; HTTP</a:t>
            </a:r>
          </a:p>
          <a:p>
            <a:pPr lvl="2"/>
            <a:r>
              <a:rPr lang="en-US" dirty="0"/>
              <a:t>Stateless</a:t>
            </a:r>
          </a:p>
          <a:p>
            <a:pPr lvl="2"/>
            <a:r>
              <a:rPr lang="en-US" dirty="0"/>
              <a:t>(non)-persistent</a:t>
            </a:r>
          </a:p>
          <a:p>
            <a:pPr lvl="2"/>
            <a:r>
              <a:rPr lang="en-US" dirty="0"/>
              <a:t>HTTP Basic syntax</a:t>
            </a:r>
          </a:p>
          <a:p>
            <a:pPr lvl="2"/>
            <a:r>
              <a:rPr lang="en-US" dirty="0"/>
              <a:t>Cookies</a:t>
            </a:r>
          </a:p>
          <a:p>
            <a:pPr lvl="2"/>
            <a:r>
              <a:rPr lang="en-US" b="1" dirty="0">
                <a:solidFill>
                  <a:srgbClr val="000099"/>
                </a:solidFill>
              </a:rPr>
              <a:t>Scalability</a:t>
            </a:r>
          </a:p>
          <a:p>
            <a:pPr marL="457200" indent="-457200"/>
            <a:endParaRPr lang="en-US" altLang="he-IL" sz="3200" dirty="0"/>
          </a:p>
        </p:txBody>
      </p:sp>
      <p:pic>
        <p:nvPicPr>
          <p:cNvPr id="7" name="Picture 11" descr="underline_base">
            <a:extLst>
              <a:ext uri="{FF2B5EF4-FFF2-40B4-BE49-F238E27FC236}">
                <a16:creationId xmlns:a16="http://schemas.microsoft.com/office/drawing/2014/main" id="{0200B434-BED3-4459-A607-D2D5DEC13985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664741"/>
            <a:ext cx="4674875" cy="18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eaLnBrk="1" hangingPunct="1"/>
            <a:fld id="{6CDE98D6-FA8B-4B67-B1D8-BAFC689A1510}" type="slidenum">
              <a:rPr lang="en-US" altLang="he-IL" sz="1400" smtClean="0">
                <a:latin typeface="Times New Roman" pitchFamily="18" charset="0"/>
              </a:rPr>
              <a:pPr eaLnBrk="1" hangingPunct="1"/>
              <a:t>52</a:t>
            </a:fld>
            <a:endParaRPr lang="en-US" altLang="he-IL" sz="1400">
              <a:latin typeface="Times New Roman" pitchFamily="18" charset="0"/>
            </a:endParaRPr>
          </a:p>
        </p:txBody>
      </p:sp>
      <p:sp>
        <p:nvSpPr>
          <p:cNvPr id="57347" name="Cloud"/>
          <p:cNvSpPr>
            <a:spLocks noChangeAspect="1" noEditPoints="1" noChangeArrowheads="1"/>
          </p:cNvSpPr>
          <p:nvPr/>
        </p:nvSpPr>
        <p:spPr bwMode="auto">
          <a:xfrm>
            <a:off x="838200" y="1752600"/>
            <a:ext cx="6858000" cy="45958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he-IL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44415"/>
          </a:xfrm>
        </p:spPr>
        <p:txBody>
          <a:bodyPr/>
          <a:lstStyle/>
          <a:p>
            <a:r>
              <a:rPr lang="en-US" altLang="he-IL" dirty="0"/>
              <a:t>Web Content Delivery</a:t>
            </a:r>
          </a:p>
        </p:txBody>
      </p:sp>
      <p:pic>
        <p:nvPicPr>
          <p:cNvPr id="1228807" name="Picture 7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7912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08" name="Picture 8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3716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09" name="Picture 9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386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10" name="Picture 10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098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11" name="Picture 11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5626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12" name="Picture 12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6388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13" name="Picture 13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3275013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39" name="Picture 39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0350" y="573405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40" name="Picture 40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9513" y="4581525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41" name="Picture 41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100" y="1163638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42" name="Picture 42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2900" y="112395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54" name="Picture 54" descr="MCj04041590000[1]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029450" y="1163638"/>
            <a:ext cx="1454150" cy="1458912"/>
          </a:xfrm>
          <a:solidFill>
            <a:srgbClr val="99CCFF"/>
          </a:solidFill>
        </p:spPr>
      </p:pic>
      <p:pic>
        <p:nvPicPr>
          <p:cNvPr id="1228860" name="Picture 60" descr="MMj02835750000[1]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3" y="3467100"/>
            <a:ext cx="8477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28866" name="Group 66"/>
          <p:cNvGrpSpPr>
            <a:grpSpLocks/>
          </p:cNvGrpSpPr>
          <p:nvPr/>
        </p:nvGrpSpPr>
        <p:grpSpPr bwMode="auto">
          <a:xfrm>
            <a:off x="6569075" y="1930400"/>
            <a:ext cx="1106488" cy="1212850"/>
            <a:chOff x="2304" y="1614"/>
            <a:chExt cx="1152" cy="1091"/>
          </a:xfrm>
        </p:grpSpPr>
        <p:pic>
          <p:nvPicPr>
            <p:cNvPr id="57363" name="Picture 62" descr="MCj0307740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04" y="1614"/>
              <a:ext cx="1152" cy="1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64" name="Picture 64" descr="MCj03963120000[1]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94" y="1872"/>
              <a:ext cx="57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288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288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288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288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2288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2288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2288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2288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288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288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288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288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288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288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2288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2288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2288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2288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2288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2288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2288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2288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2288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2288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22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22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92593E-6 C -0.03681 0.06435 -0.07344 0.12893 -0.14688 0.16805 C -0.22032 0.20717 -0.3625 0.22985 -0.44098 0.23541 C -0.51945 0.24097 -0.58802 0.20717 -0.61736 0.20161 " pathEditMode="relative" ptsTypes="aaaA">
                                      <p:cBhvr>
                                        <p:cTn id="55" dur="2000" fill="hold"/>
                                        <p:tgtEl>
                                          <p:spTgt spid="12288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22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eaLnBrk="1" hangingPunct="1"/>
            <a:fld id="{A6CBE48E-E626-49F3-98C6-269CC4707B07}" type="slidenum">
              <a:rPr lang="en-US" altLang="he-IL" sz="1400" smtClean="0">
                <a:latin typeface="Times New Roman" pitchFamily="18" charset="0"/>
              </a:rPr>
              <a:pPr eaLnBrk="1" hangingPunct="1"/>
              <a:t>53</a:t>
            </a:fld>
            <a:endParaRPr lang="en-US" altLang="he-IL" sz="1400">
              <a:latin typeface="Times New Roman" pitchFamily="18" charset="0"/>
            </a:endParaRPr>
          </a:p>
        </p:txBody>
      </p:sp>
      <p:sp>
        <p:nvSpPr>
          <p:cNvPr id="58371" name="Cloud"/>
          <p:cNvSpPr>
            <a:spLocks noChangeAspect="1" noEditPoints="1" noChangeArrowheads="1"/>
          </p:cNvSpPr>
          <p:nvPr/>
        </p:nvSpPr>
        <p:spPr bwMode="auto">
          <a:xfrm>
            <a:off x="838200" y="1752600"/>
            <a:ext cx="6858000" cy="45958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he-IL"/>
          </a:p>
        </p:txBody>
      </p:sp>
      <p:pic>
        <p:nvPicPr>
          <p:cNvPr id="58372" name="Picture 15" descr="MCj04041590000[1]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29450" y="1163638"/>
            <a:ext cx="1454150" cy="1458912"/>
          </a:xfrm>
          <a:solidFill>
            <a:srgbClr val="99CCFF"/>
          </a:solidFill>
        </p:spPr>
      </p:pic>
      <p:pic>
        <p:nvPicPr>
          <p:cNvPr id="1238033" name="Picture 17" descr="MCj042445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7425" y="779463"/>
            <a:ext cx="1055688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8045" name="Picture 29" descr="MCj0423860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3313" y="817563"/>
            <a:ext cx="938212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8047" name="Picture 31" descr="MCj0423844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15213" y="855663"/>
            <a:ext cx="1004887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8032" name="Picture 16" descr="MCj0424484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99325" y="741363"/>
            <a:ext cx="1228725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Scalability</a:t>
            </a:r>
          </a:p>
        </p:txBody>
      </p:sp>
      <p:pic>
        <p:nvPicPr>
          <p:cNvPr id="58378" name="Picture 4" descr="MCj0396336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1800" y="57912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9" name="Picture 5" descr="MCj0396336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13716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0" name="Picture 6" descr="MCj0396336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40386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1" name="Picture 7" descr="MCj0396336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22098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2" name="Picture 8" descr="MCj0396336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55626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3" name="Picture 9" descr="MCj0396336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29400" y="56388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4" name="Picture 10" descr="MCj0396336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35900" y="3275013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5" name="Picture 11" descr="MCj0396336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40350" y="573405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6" name="Picture 12" descr="MCj0396336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29513" y="4581525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7" name="Picture 13" descr="MCj0396336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10100" y="1163638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8" name="Picture 14" descr="MCj0396336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82900" y="112395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8034" name="Freeform 18"/>
          <p:cNvSpPr>
            <a:spLocks/>
          </p:cNvSpPr>
          <p:nvPr/>
        </p:nvSpPr>
        <p:spPr bwMode="auto">
          <a:xfrm>
            <a:off x="1346200" y="2392363"/>
            <a:ext cx="5722938" cy="817562"/>
          </a:xfrm>
          <a:custGeom>
            <a:avLst/>
            <a:gdLst>
              <a:gd name="T0" fmla="*/ 0 w 3605"/>
              <a:gd name="T1" fmla="*/ 2147483647 h 515"/>
              <a:gd name="T2" fmla="*/ 2147483647 w 3605"/>
              <a:gd name="T3" fmla="*/ 2147483647 h 515"/>
              <a:gd name="T4" fmla="*/ 2147483647 w 3605"/>
              <a:gd name="T5" fmla="*/ 0 h 51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05" h="515">
                <a:moveTo>
                  <a:pt x="0" y="338"/>
                </a:moveTo>
                <a:cubicBezTo>
                  <a:pt x="764" y="426"/>
                  <a:pt x="1528" y="515"/>
                  <a:pt x="2129" y="459"/>
                </a:cubicBezTo>
                <a:cubicBezTo>
                  <a:pt x="2730" y="403"/>
                  <a:pt x="3359" y="76"/>
                  <a:pt x="3605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38035" name="Freeform 19"/>
          <p:cNvSpPr>
            <a:spLocks/>
          </p:cNvSpPr>
          <p:nvPr/>
        </p:nvSpPr>
        <p:spPr bwMode="auto">
          <a:xfrm>
            <a:off x="3497263" y="2546350"/>
            <a:ext cx="3840162" cy="3302000"/>
          </a:xfrm>
          <a:custGeom>
            <a:avLst/>
            <a:gdLst>
              <a:gd name="T0" fmla="*/ 0 w 2419"/>
              <a:gd name="T1" fmla="*/ 2147483647 h 2080"/>
              <a:gd name="T2" fmla="*/ 2147483647 w 2419"/>
              <a:gd name="T3" fmla="*/ 2147483647 h 2080"/>
              <a:gd name="T4" fmla="*/ 2147483647 w 2419"/>
              <a:gd name="T5" fmla="*/ 2147483647 h 2080"/>
              <a:gd name="T6" fmla="*/ 2147483647 w 2419"/>
              <a:gd name="T7" fmla="*/ 0 h 20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19" h="2080">
                <a:moveTo>
                  <a:pt x="0" y="2080"/>
                </a:moveTo>
                <a:cubicBezTo>
                  <a:pt x="185" y="1672"/>
                  <a:pt x="371" y="1265"/>
                  <a:pt x="677" y="967"/>
                </a:cubicBezTo>
                <a:cubicBezTo>
                  <a:pt x="983" y="669"/>
                  <a:pt x="1548" y="451"/>
                  <a:pt x="1838" y="290"/>
                </a:cubicBezTo>
                <a:cubicBezTo>
                  <a:pt x="2128" y="129"/>
                  <a:pt x="2322" y="48"/>
                  <a:pt x="2419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38036" name="Freeform 20"/>
          <p:cNvSpPr>
            <a:spLocks/>
          </p:cNvSpPr>
          <p:nvPr/>
        </p:nvSpPr>
        <p:spPr bwMode="auto">
          <a:xfrm>
            <a:off x="1576388" y="2546350"/>
            <a:ext cx="5568950" cy="3148013"/>
          </a:xfrm>
          <a:custGeom>
            <a:avLst/>
            <a:gdLst>
              <a:gd name="T0" fmla="*/ 0 w 3508"/>
              <a:gd name="T1" fmla="*/ 2147483647 h 1983"/>
              <a:gd name="T2" fmla="*/ 2147483647 w 3508"/>
              <a:gd name="T3" fmla="*/ 2147483647 h 1983"/>
              <a:gd name="T4" fmla="*/ 2147483647 w 3508"/>
              <a:gd name="T5" fmla="*/ 2147483647 h 1983"/>
              <a:gd name="T6" fmla="*/ 2147483647 w 3508"/>
              <a:gd name="T7" fmla="*/ 0 h 19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08" h="1983">
                <a:moveTo>
                  <a:pt x="0" y="1983"/>
                </a:moveTo>
                <a:cubicBezTo>
                  <a:pt x="250" y="1725"/>
                  <a:pt x="500" y="1467"/>
                  <a:pt x="968" y="1185"/>
                </a:cubicBezTo>
                <a:cubicBezTo>
                  <a:pt x="1436" y="903"/>
                  <a:pt x="2383" y="488"/>
                  <a:pt x="2806" y="290"/>
                </a:cubicBezTo>
                <a:cubicBezTo>
                  <a:pt x="3229" y="92"/>
                  <a:pt x="3391" y="48"/>
                  <a:pt x="350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38037" name="Freeform 21"/>
          <p:cNvSpPr>
            <a:spLocks/>
          </p:cNvSpPr>
          <p:nvPr/>
        </p:nvSpPr>
        <p:spPr bwMode="auto">
          <a:xfrm>
            <a:off x="5686425" y="2622550"/>
            <a:ext cx="1765300" cy="3071813"/>
          </a:xfrm>
          <a:custGeom>
            <a:avLst/>
            <a:gdLst>
              <a:gd name="T0" fmla="*/ 0 w 1112"/>
              <a:gd name="T1" fmla="*/ 2147483647 h 1935"/>
              <a:gd name="T2" fmla="*/ 2147483647 w 1112"/>
              <a:gd name="T3" fmla="*/ 2147483647 h 1935"/>
              <a:gd name="T4" fmla="*/ 2147483647 w 1112"/>
              <a:gd name="T5" fmla="*/ 0 h 19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12" h="1935">
                <a:moveTo>
                  <a:pt x="0" y="1935"/>
                </a:moveTo>
                <a:cubicBezTo>
                  <a:pt x="64" y="1431"/>
                  <a:pt x="129" y="927"/>
                  <a:pt x="314" y="605"/>
                </a:cubicBezTo>
                <a:cubicBezTo>
                  <a:pt x="499" y="283"/>
                  <a:pt x="979" y="101"/>
                  <a:pt x="111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38038" name="Freeform 22"/>
          <p:cNvSpPr>
            <a:spLocks/>
          </p:cNvSpPr>
          <p:nvPr/>
        </p:nvSpPr>
        <p:spPr bwMode="auto">
          <a:xfrm>
            <a:off x="6229350" y="2776538"/>
            <a:ext cx="1262063" cy="2879725"/>
          </a:xfrm>
          <a:custGeom>
            <a:avLst/>
            <a:gdLst>
              <a:gd name="T0" fmla="*/ 2147483647 w 795"/>
              <a:gd name="T1" fmla="*/ 2147483647 h 1814"/>
              <a:gd name="T2" fmla="*/ 2147483647 w 795"/>
              <a:gd name="T3" fmla="*/ 2147483647 h 1814"/>
              <a:gd name="T4" fmla="*/ 2147483647 w 795"/>
              <a:gd name="T5" fmla="*/ 2147483647 h 1814"/>
              <a:gd name="T6" fmla="*/ 2147483647 w 795"/>
              <a:gd name="T7" fmla="*/ 0 h 18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5" h="1814">
                <a:moveTo>
                  <a:pt x="383" y="1814"/>
                </a:moveTo>
                <a:cubicBezTo>
                  <a:pt x="211" y="1574"/>
                  <a:pt x="40" y="1335"/>
                  <a:pt x="20" y="1113"/>
                </a:cubicBezTo>
                <a:cubicBezTo>
                  <a:pt x="0" y="891"/>
                  <a:pt x="133" y="669"/>
                  <a:pt x="262" y="484"/>
                </a:cubicBezTo>
                <a:cubicBezTo>
                  <a:pt x="391" y="299"/>
                  <a:pt x="706" y="81"/>
                  <a:pt x="795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38039" name="Freeform 23"/>
          <p:cNvSpPr>
            <a:spLocks/>
          </p:cNvSpPr>
          <p:nvPr/>
        </p:nvSpPr>
        <p:spPr bwMode="auto">
          <a:xfrm>
            <a:off x="6832600" y="2698750"/>
            <a:ext cx="927100" cy="1920875"/>
          </a:xfrm>
          <a:custGeom>
            <a:avLst/>
            <a:gdLst>
              <a:gd name="T0" fmla="*/ 2147483647 w 584"/>
              <a:gd name="T1" fmla="*/ 2147483647 h 1210"/>
              <a:gd name="T2" fmla="*/ 2147483647 w 584"/>
              <a:gd name="T3" fmla="*/ 2147483647 h 1210"/>
              <a:gd name="T4" fmla="*/ 2147483647 w 584"/>
              <a:gd name="T5" fmla="*/ 0 h 12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84" h="1210">
                <a:moveTo>
                  <a:pt x="415" y="1210"/>
                </a:moveTo>
                <a:cubicBezTo>
                  <a:pt x="207" y="1069"/>
                  <a:pt x="0" y="928"/>
                  <a:pt x="28" y="726"/>
                </a:cubicBezTo>
                <a:cubicBezTo>
                  <a:pt x="56" y="524"/>
                  <a:pt x="491" y="121"/>
                  <a:pt x="584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38040" name="Freeform 24"/>
          <p:cNvSpPr>
            <a:spLocks/>
          </p:cNvSpPr>
          <p:nvPr/>
        </p:nvSpPr>
        <p:spPr bwMode="auto">
          <a:xfrm>
            <a:off x="7286625" y="2738438"/>
            <a:ext cx="627063" cy="920750"/>
          </a:xfrm>
          <a:custGeom>
            <a:avLst/>
            <a:gdLst>
              <a:gd name="T0" fmla="*/ 2147483647 w 395"/>
              <a:gd name="T1" fmla="*/ 2147483647 h 580"/>
              <a:gd name="T2" fmla="*/ 2147483647 w 395"/>
              <a:gd name="T3" fmla="*/ 2147483647 h 580"/>
              <a:gd name="T4" fmla="*/ 2147483647 w 395"/>
              <a:gd name="T5" fmla="*/ 0 h 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5" h="580">
                <a:moveTo>
                  <a:pt x="346" y="580"/>
                </a:moveTo>
                <a:cubicBezTo>
                  <a:pt x="173" y="580"/>
                  <a:pt x="0" y="580"/>
                  <a:pt x="8" y="483"/>
                </a:cubicBezTo>
                <a:cubicBezTo>
                  <a:pt x="16" y="386"/>
                  <a:pt x="331" y="80"/>
                  <a:pt x="395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38041" name="Freeform 25"/>
          <p:cNvSpPr>
            <a:spLocks/>
          </p:cNvSpPr>
          <p:nvPr/>
        </p:nvSpPr>
        <p:spPr bwMode="auto">
          <a:xfrm>
            <a:off x="1192213" y="2468563"/>
            <a:ext cx="5837237" cy="1920875"/>
          </a:xfrm>
          <a:custGeom>
            <a:avLst/>
            <a:gdLst>
              <a:gd name="T0" fmla="*/ 0 w 3677"/>
              <a:gd name="T1" fmla="*/ 2147483647 h 1210"/>
              <a:gd name="T2" fmla="*/ 2147483647 w 3677"/>
              <a:gd name="T3" fmla="*/ 2147483647 h 1210"/>
              <a:gd name="T4" fmla="*/ 2147483647 w 3677"/>
              <a:gd name="T5" fmla="*/ 2147483647 h 1210"/>
              <a:gd name="T6" fmla="*/ 2147483647 w 3677"/>
              <a:gd name="T7" fmla="*/ 0 h 12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77" h="1210">
                <a:moveTo>
                  <a:pt x="0" y="1210"/>
                </a:moveTo>
                <a:cubicBezTo>
                  <a:pt x="312" y="1018"/>
                  <a:pt x="625" y="827"/>
                  <a:pt x="1040" y="702"/>
                </a:cubicBezTo>
                <a:cubicBezTo>
                  <a:pt x="1455" y="577"/>
                  <a:pt x="2053" y="577"/>
                  <a:pt x="2492" y="460"/>
                </a:cubicBezTo>
                <a:cubicBezTo>
                  <a:pt x="2931" y="343"/>
                  <a:pt x="3480" y="77"/>
                  <a:pt x="3677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38042" name="Freeform 26"/>
          <p:cNvSpPr>
            <a:spLocks/>
          </p:cNvSpPr>
          <p:nvPr/>
        </p:nvSpPr>
        <p:spPr bwMode="auto">
          <a:xfrm>
            <a:off x="2190750" y="2314575"/>
            <a:ext cx="4838700" cy="601663"/>
          </a:xfrm>
          <a:custGeom>
            <a:avLst/>
            <a:gdLst>
              <a:gd name="T0" fmla="*/ 0 w 3048"/>
              <a:gd name="T1" fmla="*/ 0 h 379"/>
              <a:gd name="T2" fmla="*/ 2147483647 w 3048"/>
              <a:gd name="T3" fmla="*/ 2147483647 h 379"/>
              <a:gd name="T4" fmla="*/ 2147483647 w 3048"/>
              <a:gd name="T5" fmla="*/ 2147483647 h 379"/>
              <a:gd name="T6" fmla="*/ 2147483647 w 3048"/>
              <a:gd name="T7" fmla="*/ 0 h 3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48" h="379">
                <a:moveTo>
                  <a:pt x="0" y="0"/>
                </a:moveTo>
                <a:cubicBezTo>
                  <a:pt x="107" y="173"/>
                  <a:pt x="214" y="347"/>
                  <a:pt x="653" y="363"/>
                </a:cubicBezTo>
                <a:cubicBezTo>
                  <a:pt x="1092" y="379"/>
                  <a:pt x="2238" y="157"/>
                  <a:pt x="2637" y="97"/>
                </a:cubicBezTo>
                <a:cubicBezTo>
                  <a:pt x="3036" y="37"/>
                  <a:pt x="3042" y="18"/>
                  <a:pt x="304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38043" name="Freeform 27"/>
          <p:cNvSpPr>
            <a:spLocks/>
          </p:cNvSpPr>
          <p:nvPr/>
        </p:nvSpPr>
        <p:spPr bwMode="auto">
          <a:xfrm>
            <a:off x="3419475" y="1970088"/>
            <a:ext cx="3687763" cy="561975"/>
          </a:xfrm>
          <a:custGeom>
            <a:avLst/>
            <a:gdLst>
              <a:gd name="T0" fmla="*/ 0 w 2323"/>
              <a:gd name="T1" fmla="*/ 0 h 354"/>
              <a:gd name="T2" fmla="*/ 2147483647 w 2323"/>
              <a:gd name="T3" fmla="*/ 2147483647 h 354"/>
              <a:gd name="T4" fmla="*/ 2147483647 w 2323"/>
              <a:gd name="T5" fmla="*/ 2147483647 h 354"/>
              <a:gd name="T6" fmla="*/ 2147483647 w 2323"/>
              <a:gd name="T7" fmla="*/ 2147483647 h 3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23" h="354">
                <a:moveTo>
                  <a:pt x="0" y="0"/>
                </a:moveTo>
                <a:cubicBezTo>
                  <a:pt x="28" y="137"/>
                  <a:pt x="57" y="274"/>
                  <a:pt x="363" y="314"/>
                </a:cubicBezTo>
                <a:cubicBezTo>
                  <a:pt x="669" y="354"/>
                  <a:pt x="1512" y="266"/>
                  <a:pt x="1839" y="242"/>
                </a:cubicBezTo>
                <a:cubicBezTo>
                  <a:pt x="2166" y="218"/>
                  <a:pt x="2244" y="193"/>
                  <a:pt x="2323" y="169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38044" name="Freeform 28"/>
          <p:cNvSpPr>
            <a:spLocks/>
          </p:cNvSpPr>
          <p:nvPr/>
        </p:nvSpPr>
        <p:spPr bwMode="auto">
          <a:xfrm>
            <a:off x="4994275" y="2046288"/>
            <a:ext cx="2112963" cy="211137"/>
          </a:xfrm>
          <a:custGeom>
            <a:avLst/>
            <a:gdLst>
              <a:gd name="T0" fmla="*/ 2147483647 w 1331"/>
              <a:gd name="T1" fmla="*/ 0 h 133"/>
              <a:gd name="T2" fmla="*/ 2147483647 w 1331"/>
              <a:gd name="T3" fmla="*/ 2147483647 h 133"/>
              <a:gd name="T4" fmla="*/ 2147483647 w 1331"/>
              <a:gd name="T5" fmla="*/ 2147483647 h 1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1" h="133">
                <a:moveTo>
                  <a:pt x="24" y="0"/>
                </a:moveTo>
                <a:cubicBezTo>
                  <a:pt x="12" y="54"/>
                  <a:pt x="0" y="109"/>
                  <a:pt x="218" y="121"/>
                </a:cubicBezTo>
                <a:cubicBezTo>
                  <a:pt x="436" y="133"/>
                  <a:pt x="1146" y="81"/>
                  <a:pt x="1331" y="73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23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123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123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123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1000"/>
                                        <p:tgtEl>
                                          <p:spTgt spid="123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123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238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3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1000"/>
                                        <p:tgtEl>
                                          <p:spTgt spid="123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1000"/>
                                        <p:tgtEl>
                                          <p:spTgt spid="123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1000"/>
                                        <p:tgtEl>
                                          <p:spTgt spid="123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238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3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123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1000"/>
                                        <p:tgtEl>
                                          <p:spTgt spid="123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1000"/>
                                        <p:tgtEl>
                                          <p:spTgt spid="123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69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0" dur="500"/>
                                        <p:tgtEl>
                                          <p:spTgt spid="1238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1000"/>
                                        <p:tgtEl>
                                          <p:spTgt spid="123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8034" grpId="0" animBg="1"/>
      <p:bldP spid="1238035" grpId="0" animBg="1"/>
      <p:bldP spid="1238036" grpId="0" animBg="1"/>
      <p:bldP spid="1238037" grpId="0" animBg="1"/>
      <p:bldP spid="1238038" grpId="0" animBg="1"/>
      <p:bldP spid="1238039" grpId="0" animBg="1"/>
      <p:bldP spid="1238040" grpId="0" animBg="1"/>
      <p:bldP spid="1238041" grpId="0" animBg="1"/>
      <p:bldP spid="1238042" grpId="0" animBg="1"/>
      <p:bldP spid="1238043" grpId="0" animBg="1"/>
      <p:bldP spid="123804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eaLnBrk="1" hangingPunct="1"/>
            <a:fld id="{43CFFCBA-96AA-4C2A-AAB9-D90EE80A31F4}" type="slidenum">
              <a:rPr lang="en-US" altLang="he-IL" sz="1400" smtClean="0">
                <a:latin typeface="Times New Roman" pitchFamily="18" charset="0"/>
              </a:rPr>
              <a:pPr eaLnBrk="1" hangingPunct="1"/>
              <a:t>54</a:t>
            </a:fld>
            <a:endParaRPr lang="en-US" altLang="he-IL" sz="1400">
              <a:latin typeface="Times New Roman" pitchFamily="18" charset="0"/>
            </a:endParaRPr>
          </a:p>
        </p:txBody>
      </p:sp>
      <p:sp>
        <p:nvSpPr>
          <p:cNvPr id="59395" name="Cloud"/>
          <p:cNvSpPr>
            <a:spLocks noChangeAspect="1" noEditPoints="1" noChangeArrowheads="1"/>
          </p:cNvSpPr>
          <p:nvPr/>
        </p:nvSpPr>
        <p:spPr bwMode="auto">
          <a:xfrm>
            <a:off x="838200" y="1752600"/>
            <a:ext cx="6858000" cy="45958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he-IL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7772400" cy="767862"/>
          </a:xfrm>
        </p:spPr>
        <p:txBody>
          <a:bodyPr/>
          <a:lstStyle/>
          <a:p>
            <a:r>
              <a:rPr lang="en-US" altLang="he-IL" dirty="0"/>
              <a:t>Server Farms</a:t>
            </a:r>
          </a:p>
        </p:txBody>
      </p:sp>
      <p:pic>
        <p:nvPicPr>
          <p:cNvPr id="59397" name="Picture 4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7912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5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3716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9" name="Picture 6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386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0" name="Picture 7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098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1" name="Picture 8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5626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2" name="Picture 9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6388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3" name="Picture 10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3275013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4" name="Picture 11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0350" y="573405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5" name="Picture 12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9513" y="4581525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6" name="Picture 13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100" y="1163638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7" name="Picture 14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2900" y="112395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6703" name="Picture 15" descr="MCj04041590000[1]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029450" y="1163638"/>
            <a:ext cx="1454150" cy="1458912"/>
          </a:xfrm>
          <a:solidFill>
            <a:srgbClr val="99CCFF"/>
          </a:solidFill>
        </p:spPr>
      </p:pic>
      <p:pic>
        <p:nvPicPr>
          <p:cNvPr id="1266704" name="Picture 16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3125" y="971550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266705" name="Picture 17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7300" y="1317625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266706" name="Picture 18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50" y="1393825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266707" name="Picture 19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3688" y="1624013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266708" name="Picture 20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5338" y="1393825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266709" name="Picture 21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1163" y="1816100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266710" name="Picture 22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1413" y="1700213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266711" name="Picture 23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1038" y="2046288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266712" name="Picture 24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5400" y="2084388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266713" name="Picture 25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5213" y="2238375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1266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26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26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26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26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6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26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26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26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26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26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eaLnBrk="1" hangingPunct="1"/>
            <a:fld id="{AB299197-94FB-4801-828E-F505EE62C263}" type="slidenum">
              <a:rPr lang="en-US" altLang="he-IL" sz="1400" smtClean="0">
                <a:latin typeface="Times New Roman" pitchFamily="18" charset="0"/>
              </a:rPr>
              <a:pPr eaLnBrk="1" hangingPunct="1"/>
              <a:t>55</a:t>
            </a:fld>
            <a:endParaRPr lang="en-US" altLang="he-IL" sz="140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 dirty="0"/>
              <a:t>Server farms &amp; Data centers</a:t>
            </a:r>
          </a:p>
        </p:txBody>
      </p:sp>
      <p:pic>
        <p:nvPicPr>
          <p:cNvPr id="473090" name="Picture 2" descr="AltoonaServers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6" y="1128184"/>
            <a:ext cx="6854824" cy="45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1228" y="5848290"/>
            <a:ext cx="694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Facebook’s data center in Iowa. picture taken from </a:t>
            </a:r>
            <a:r>
              <a:rPr lang="en-AU" dirty="0" err="1">
                <a:hlinkClick r:id="rId3"/>
              </a:rPr>
              <a:t>adweek</a:t>
            </a:r>
            <a:endParaRPr lang="en-A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eaLnBrk="1" hangingPunct="1"/>
            <a:fld id="{5F00B7DA-0709-4789-9BC5-21EB35BA0227}" type="slidenum">
              <a:rPr lang="en-US" altLang="he-IL" sz="1400" smtClean="0">
                <a:latin typeface="Times New Roman" pitchFamily="18" charset="0"/>
              </a:rPr>
              <a:pPr eaLnBrk="1" hangingPunct="1"/>
              <a:t>56</a:t>
            </a:fld>
            <a:endParaRPr lang="en-US" altLang="he-IL" sz="1400">
              <a:latin typeface="Times New Roman" pitchFamily="18" charset="0"/>
            </a:endParaRPr>
          </a:p>
        </p:txBody>
      </p:sp>
      <p:sp>
        <p:nvSpPr>
          <p:cNvPr id="61443" name="Cloud"/>
          <p:cNvSpPr>
            <a:spLocks noChangeAspect="1" noEditPoints="1" noChangeArrowheads="1"/>
          </p:cNvSpPr>
          <p:nvPr/>
        </p:nvSpPr>
        <p:spPr bwMode="auto">
          <a:xfrm>
            <a:off x="838200" y="1752600"/>
            <a:ext cx="6858000" cy="45958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he-IL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44415"/>
          </a:xfrm>
        </p:spPr>
        <p:txBody>
          <a:bodyPr/>
          <a:lstStyle/>
          <a:p>
            <a:r>
              <a:rPr lang="en-US" altLang="he-IL" dirty="0"/>
              <a:t>Mirrors</a:t>
            </a:r>
          </a:p>
        </p:txBody>
      </p:sp>
      <p:pic>
        <p:nvPicPr>
          <p:cNvPr id="61445" name="Picture 4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7912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5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3716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6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386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8" name="Picture 7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098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9" name="Picture 8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5626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0" name="Picture 9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6388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1" name="Picture 10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3275013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2" name="Picture 11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0350" y="573405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3" name="Picture 12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9513" y="4581525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4" name="Picture 13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100" y="1163638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5" name="Picture 14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2900" y="112395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8511" name="Picture 15" descr="MCj04041590000[1]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029450" y="1163638"/>
            <a:ext cx="1454150" cy="1458912"/>
          </a:xfrm>
          <a:solidFill>
            <a:srgbClr val="99CCFF"/>
          </a:solidFill>
        </p:spPr>
      </p:pic>
      <p:pic>
        <p:nvPicPr>
          <p:cNvPr id="1258516" name="Picture 20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7200" y="3160713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258519" name="Picture 23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7450" y="4273550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sp>
        <p:nvSpPr>
          <p:cNvPr id="1258532" name="Freeform 36"/>
          <p:cNvSpPr>
            <a:spLocks/>
          </p:cNvSpPr>
          <p:nvPr/>
        </p:nvSpPr>
        <p:spPr bwMode="auto">
          <a:xfrm>
            <a:off x="3214688" y="4735513"/>
            <a:ext cx="550862" cy="1150937"/>
          </a:xfrm>
          <a:custGeom>
            <a:avLst/>
            <a:gdLst>
              <a:gd name="T0" fmla="*/ 2147483647 w 347"/>
              <a:gd name="T1" fmla="*/ 2147483647 h 725"/>
              <a:gd name="T2" fmla="*/ 2147483647 w 347"/>
              <a:gd name="T3" fmla="*/ 2147483647 h 725"/>
              <a:gd name="T4" fmla="*/ 2147483647 w 347"/>
              <a:gd name="T5" fmla="*/ 0 h 7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7" h="725">
                <a:moveTo>
                  <a:pt x="153" y="725"/>
                </a:moveTo>
                <a:cubicBezTo>
                  <a:pt x="76" y="531"/>
                  <a:pt x="0" y="338"/>
                  <a:pt x="32" y="217"/>
                </a:cubicBezTo>
                <a:cubicBezTo>
                  <a:pt x="64" y="96"/>
                  <a:pt x="295" y="36"/>
                  <a:pt x="347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58533" name="Freeform 37"/>
          <p:cNvSpPr>
            <a:spLocks/>
          </p:cNvSpPr>
          <p:nvPr/>
        </p:nvSpPr>
        <p:spPr bwMode="auto">
          <a:xfrm>
            <a:off x="1538288" y="4459288"/>
            <a:ext cx="2292350" cy="1312862"/>
          </a:xfrm>
          <a:custGeom>
            <a:avLst/>
            <a:gdLst>
              <a:gd name="T0" fmla="*/ 0 w 1444"/>
              <a:gd name="T1" fmla="*/ 2147483647 h 827"/>
              <a:gd name="T2" fmla="*/ 2147483647 w 1444"/>
              <a:gd name="T3" fmla="*/ 2147483647 h 827"/>
              <a:gd name="T4" fmla="*/ 2147483647 w 1444"/>
              <a:gd name="T5" fmla="*/ 2147483647 h 827"/>
              <a:gd name="T6" fmla="*/ 2147483647 w 1444"/>
              <a:gd name="T7" fmla="*/ 2147483647 h 8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4" h="827">
                <a:moveTo>
                  <a:pt x="0" y="827"/>
                </a:moveTo>
                <a:cubicBezTo>
                  <a:pt x="334" y="579"/>
                  <a:pt x="669" y="331"/>
                  <a:pt x="895" y="198"/>
                </a:cubicBezTo>
                <a:cubicBezTo>
                  <a:pt x="1121" y="65"/>
                  <a:pt x="1266" y="56"/>
                  <a:pt x="1355" y="28"/>
                </a:cubicBezTo>
                <a:cubicBezTo>
                  <a:pt x="1444" y="0"/>
                  <a:pt x="1435" y="14"/>
                  <a:pt x="1427" y="2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58534" name="Freeform 38"/>
          <p:cNvSpPr>
            <a:spLocks/>
          </p:cNvSpPr>
          <p:nvPr/>
        </p:nvSpPr>
        <p:spPr bwMode="auto">
          <a:xfrm>
            <a:off x="923925" y="4140200"/>
            <a:ext cx="2803525" cy="287338"/>
          </a:xfrm>
          <a:custGeom>
            <a:avLst/>
            <a:gdLst>
              <a:gd name="T0" fmla="*/ 0 w 1766"/>
              <a:gd name="T1" fmla="*/ 2147483647 h 181"/>
              <a:gd name="T2" fmla="*/ 2147483647 w 1766"/>
              <a:gd name="T3" fmla="*/ 2147483647 h 181"/>
              <a:gd name="T4" fmla="*/ 2147483647 w 1766"/>
              <a:gd name="T5" fmla="*/ 2147483647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66" h="181">
                <a:moveTo>
                  <a:pt x="0" y="181"/>
                </a:moveTo>
                <a:cubicBezTo>
                  <a:pt x="445" y="102"/>
                  <a:pt x="891" y="24"/>
                  <a:pt x="1185" y="12"/>
                </a:cubicBezTo>
                <a:cubicBezTo>
                  <a:pt x="1479" y="0"/>
                  <a:pt x="1669" y="92"/>
                  <a:pt x="1766" y="10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58535" name="Freeform 39"/>
          <p:cNvSpPr>
            <a:spLocks/>
          </p:cNvSpPr>
          <p:nvPr/>
        </p:nvSpPr>
        <p:spPr bwMode="auto">
          <a:xfrm>
            <a:off x="1230313" y="2852738"/>
            <a:ext cx="1958975" cy="492125"/>
          </a:xfrm>
          <a:custGeom>
            <a:avLst/>
            <a:gdLst>
              <a:gd name="T0" fmla="*/ 0 w 1234"/>
              <a:gd name="T1" fmla="*/ 0 h 310"/>
              <a:gd name="T2" fmla="*/ 2147483647 w 1234"/>
              <a:gd name="T3" fmla="*/ 2147483647 h 310"/>
              <a:gd name="T4" fmla="*/ 2147483647 w 1234"/>
              <a:gd name="T5" fmla="*/ 2147483647 h 3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34" h="310">
                <a:moveTo>
                  <a:pt x="0" y="0"/>
                </a:moveTo>
                <a:cubicBezTo>
                  <a:pt x="199" y="111"/>
                  <a:pt x="399" y="222"/>
                  <a:pt x="605" y="266"/>
                </a:cubicBezTo>
                <a:cubicBezTo>
                  <a:pt x="811" y="310"/>
                  <a:pt x="1129" y="266"/>
                  <a:pt x="1234" y="26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58536" name="Freeform 40"/>
          <p:cNvSpPr>
            <a:spLocks/>
          </p:cNvSpPr>
          <p:nvPr/>
        </p:nvSpPr>
        <p:spPr bwMode="auto">
          <a:xfrm>
            <a:off x="2152650" y="2238375"/>
            <a:ext cx="998538" cy="922338"/>
          </a:xfrm>
          <a:custGeom>
            <a:avLst/>
            <a:gdLst>
              <a:gd name="T0" fmla="*/ 0 w 629"/>
              <a:gd name="T1" fmla="*/ 0 h 581"/>
              <a:gd name="T2" fmla="*/ 2147483647 w 629"/>
              <a:gd name="T3" fmla="*/ 2147483647 h 581"/>
              <a:gd name="T4" fmla="*/ 2147483647 w 629"/>
              <a:gd name="T5" fmla="*/ 2147483647 h 5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9" h="581">
                <a:moveTo>
                  <a:pt x="0" y="0"/>
                </a:moveTo>
                <a:cubicBezTo>
                  <a:pt x="141" y="193"/>
                  <a:pt x="282" y="387"/>
                  <a:pt x="387" y="484"/>
                </a:cubicBezTo>
                <a:cubicBezTo>
                  <a:pt x="492" y="581"/>
                  <a:pt x="589" y="565"/>
                  <a:pt x="629" y="58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58537" name="Freeform 41"/>
          <p:cNvSpPr>
            <a:spLocks/>
          </p:cNvSpPr>
          <p:nvPr/>
        </p:nvSpPr>
        <p:spPr bwMode="auto">
          <a:xfrm>
            <a:off x="3214688" y="1970088"/>
            <a:ext cx="358775" cy="1228725"/>
          </a:xfrm>
          <a:custGeom>
            <a:avLst/>
            <a:gdLst>
              <a:gd name="T0" fmla="*/ 2147483647 w 226"/>
              <a:gd name="T1" fmla="*/ 0 h 774"/>
              <a:gd name="T2" fmla="*/ 2147483647 w 226"/>
              <a:gd name="T3" fmla="*/ 2147483647 h 774"/>
              <a:gd name="T4" fmla="*/ 2147483647 w 226"/>
              <a:gd name="T5" fmla="*/ 2147483647 h 7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6" h="774">
                <a:moveTo>
                  <a:pt x="226" y="0"/>
                </a:moveTo>
                <a:cubicBezTo>
                  <a:pt x="121" y="177"/>
                  <a:pt x="16" y="355"/>
                  <a:pt x="8" y="484"/>
                </a:cubicBezTo>
                <a:cubicBezTo>
                  <a:pt x="0" y="613"/>
                  <a:pt x="150" y="726"/>
                  <a:pt x="178" y="77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58538" name="Freeform 42"/>
          <p:cNvSpPr>
            <a:spLocks/>
          </p:cNvSpPr>
          <p:nvPr/>
        </p:nvSpPr>
        <p:spPr bwMode="auto">
          <a:xfrm>
            <a:off x="3944938" y="4773613"/>
            <a:ext cx="1509712" cy="1112837"/>
          </a:xfrm>
          <a:custGeom>
            <a:avLst/>
            <a:gdLst>
              <a:gd name="T0" fmla="*/ 2147483647 w 951"/>
              <a:gd name="T1" fmla="*/ 2147483647 h 701"/>
              <a:gd name="T2" fmla="*/ 2147483647 w 951"/>
              <a:gd name="T3" fmla="*/ 2147483647 h 701"/>
              <a:gd name="T4" fmla="*/ 2147483647 w 951"/>
              <a:gd name="T5" fmla="*/ 0 h 7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51" h="701">
                <a:moveTo>
                  <a:pt x="951" y="701"/>
                </a:moveTo>
                <a:cubicBezTo>
                  <a:pt x="604" y="614"/>
                  <a:pt x="258" y="528"/>
                  <a:pt x="129" y="411"/>
                </a:cubicBezTo>
                <a:cubicBezTo>
                  <a:pt x="0" y="294"/>
                  <a:pt x="169" y="69"/>
                  <a:pt x="177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58539" name="Freeform 43"/>
          <p:cNvSpPr>
            <a:spLocks/>
          </p:cNvSpPr>
          <p:nvPr/>
        </p:nvSpPr>
        <p:spPr bwMode="auto">
          <a:xfrm>
            <a:off x="6275388" y="2546350"/>
            <a:ext cx="946150" cy="3263900"/>
          </a:xfrm>
          <a:custGeom>
            <a:avLst/>
            <a:gdLst>
              <a:gd name="T0" fmla="*/ 2147483647 w 596"/>
              <a:gd name="T1" fmla="*/ 2147483647 h 2056"/>
              <a:gd name="T2" fmla="*/ 2147483647 w 596"/>
              <a:gd name="T3" fmla="*/ 2147483647 h 2056"/>
              <a:gd name="T4" fmla="*/ 2147483647 w 596"/>
              <a:gd name="T5" fmla="*/ 0 h 2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96" h="2056">
                <a:moveTo>
                  <a:pt x="354" y="2056"/>
                </a:moveTo>
                <a:cubicBezTo>
                  <a:pt x="177" y="1731"/>
                  <a:pt x="0" y="1407"/>
                  <a:pt x="40" y="1064"/>
                </a:cubicBezTo>
                <a:cubicBezTo>
                  <a:pt x="80" y="721"/>
                  <a:pt x="503" y="177"/>
                  <a:pt x="596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58540" name="Freeform 44"/>
          <p:cNvSpPr>
            <a:spLocks/>
          </p:cNvSpPr>
          <p:nvPr/>
        </p:nvSpPr>
        <p:spPr bwMode="auto">
          <a:xfrm>
            <a:off x="6915150" y="2546350"/>
            <a:ext cx="728663" cy="2189163"/>
          </a:xfrm>
          <a:custGeom>
            <a:avLst/>
            <a:gdLst>
              <a:gd name="T0" fmla="*/ 2147483647 w 459"/>
              <a:gd name="T1" fmla="*/ 2147483647 h 1379"/>
              <a:gd name="T2" fmla="*/ 2147483647 w 459"/>
              <a:gd name="T3" fmla="*/ 2147483647 h 1379"/>
              <a:gd name="T4" fmla="*/ 2147483647 w 459"/>
              <a:gd name="T5" fmla="*/ 0 h 13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9" h="1379">
                <a:moveTo>
                  <a:pt x="459" y="1379"/>
                </a:moveTo>
                <a:cubicBezTo>
                  <a:pt x="253" y="1215"/>
                  <a:pt x="48" y="1052"/>
                  <a:pt x="24" y="822"/>
                </a:cubicBezTo>
                <a:cubicBezTo>
                  <a:pt x="0" y="592"/>
                  <a:pt x="266" y="137"/>
                  <a:pt x="314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58541" name="Freeform 45"/>
          <p:cNvSpPr>
            <a:spLocks/>
          </p:cNvSpPr>
          <p:nvPr/>
        </p:nvSpPr>
        <p:spPr bwMode="auto">
          <a:xfrm>
            <a:off x="7318375" y="2622550"/>
            <a:ext cx="557213" cy="806450"/>
          </a:xfrm>
          <a:custGeom>
            <a:avLst/>
            <a:gdLst>
              <a:gd name="T0" fmla="*/ 2147483647 w 351"/>
              <a:gd name="T1" fmla="*/ 2147483647 h 508"/>
              <a:gd name="T2" fmla="*/ 2147483647 w 351"/>
              <a:gd name="T3" fmla="*/ 2147483647 h 508"/>
              <a:gd name="T4" fmla="*/ 2147483647 w 351"/>
              <a:gd name="T5" fmla="*/ 0 h 5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1" h="508">
                <a:moveTo>
                  <a:pt x="351" y="508"/>
                </a:moveTo>
                <a:cubicBezTo>
                  <a:pt x="187" y="478"/>
                  <a:pt x="24" y="448"/>
                  <a:pt x="12" y="363"/>
                </a:cubicBezTo>
                <a:cubicBezTo>
                  <a:pt x="0" y="278"/>
                  <a:pt x="234" y="60"/>
                  <a:pt x="27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58542" name="Freeform 46"/>
          <p:cNvSpPr>
            <a:spLocks/>
          </p:cNvSpPr>
          <p:nvPr/>
        </p:nvSpPr>
        <p:spPr bwMode="auto">
          <a:xfrm>
            <a:off x="5340350" y="1970088"/>
            <a:ext cx="1881188" cy="741362"/>
          </a:xfrm>
          <a:custGeom>
            <a:avLst/>
            <a:gdLst>
              <a:gd name="T0" fmla="*/ 0 w 1185"/>
              <a:gd name="T1" fmla="*/ 0 h 467"/>
              <a:gd name="T2" fmla="*/ 2147483647 w 1185"/>
              <a:gd name="T3" fmla="*/ 2147483647 h 467"/>
              <a:gd name="T4" fmla="*/ 2147483647 w 1185"/>
              <a:gd name="T5" fmla="*/ 2147483647 h 4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85" h="467">
                <a:moveTo>
                  <a:pt x="0" y="0"/>
                </a:moveTo>
                <a:cubicBezTo>
                  <a:pt x="83" y="177"/>
                  <a:pt x="166" y="355"/>
                  <a:pt x="363" y="411"/>
                </a:cubicBezTo>
                <a:cubicBezTo>
                  <a:pt x="560" y="467"/>
                  <a:pt x="1048" y="350"/>
                  <a:pt x="1185" y="33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2585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2585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125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25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532" grpId="0" animBg="1"/>
      <p:bldP spid="1258533" grpId="0" animBg="1"/>
      <p:bldP spid="1258534" grpId="0" animBg="1"/>
      <p:bldP spid="1258535" grpId="0" animBg="1"/>
      <p:bldP spid="1258536" grpId="0" animBg="1"/>
      <p:bldP spid="1258537" grpId="0" animBg="1"/>
      <p:bldP spid="1258538" grpId="0" animBg="1"/>
      <p:bldP spid="1258539" grpId="0" animBg="1"/>
      <p:bldP spid="1258540" grpId="0" animBg="1"/>
      <p:bldP spid="1258541" grpId="0" animBg="1"/>
      <p:bldP spid="125854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eaLnBrk="1" hangingPunct="1"/>
            <a:fld id="{EB370A71-24F6-4B67-A587-3DC17830C4BF}" type="slidenum">
              <a:rPr lang="en-US" altLang="he-IL" sz="1400" smtClean="0">
                <a:latin typeface="Times New Roman" pitchFamily="18" charset="0"/>
              </a:rPr>
              <a:pPr eaLnBrk="1" hangingPunct="1"/>
              <a:t>57</a:t>
            </a:fld>
            <a:endParaRPr lang="en-US" altLang="he-IL" sz="1400">
              <a:latin typeface="Times New Roman" pitchFamily="18" charset="0"/>
            </a:endParaRPr>
          </a:p>
        </p:txBody>
      </p:sp>
      <p:sp>
        <p:nvSpPr>
          <p:cNvPr id="62467" name="Cloud"/>
          <p:cNvSpPr>
            <a:spLocks noChangeAspect="1" noEditPoints="1" noChangeArrowheads="1"/>
          </p:cNvSpPr>
          <p:nvPr/>
        </p:nvSpPr>
        <p:spPr bwMode="auto">
          <a:xfrm>
            <a:off x="838200" y="1752600"/>
            <a:ext cx="6858000" cy="45958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he-IL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14754"/>
          </a:xfrm>
        </p:spPr>
        <p:txBody>
          <a:bodyPr/>
          <a:lstStyle/>
          <a:p>
            <a:r>
              <a:rPr lang="en-US" altLang="he-IL" dirty="0"/>
              <a:t>Web Proxies</a:t>
            </a:r>
          </a:p>
        </p:txBody>
      </p:sp>
      <p:pic>
        <p:nvPicPr>
          <p:cNvPr id="62469" name="Picture 4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7912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5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3716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1" name="Picture 6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386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2" name="Picture 7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098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3" name="Picture 8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5626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4" name="Picture 9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63880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5" name="Picture 10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3275013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6" name="Picture 11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0350" y="573405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7" name="Picture 12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9513" y="4581525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8" name="Picture 13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100" y="1163638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9" name="Picture 14" descr="MCj03963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2900" y="1123950"/>
            <a:ext cx="91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80" name="Picture 15" descr="MCj04041590000[1]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029450" y="1163638"/>
            <a:ext cx="1454150" cy="1458912"/>
          </a:xfrm>
          <a:solidFill>
            <a:srgbClr val="99CCFF"/>
          </a:solidFill>
        </p:spPr>
      </p:pic>
      <p:pic>
        <p:nvPicPr>
          <p:cNvPr id="1243153" name="Picture 17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4025" y="2314575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243156" name="Picture 20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0975" y="3467100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243158" name="Picture 22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9038" y="2354263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243159" name="Picture 23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6738" y="4389438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243160" name="Picture 24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6575" y="3659188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243162" name="Picture 26" descr="MCj04041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6825" y="4849813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sp>
        <p:nvSpPr>
          <p:cNvPr id="1243169" name="Freeform 33"/>
          <p:cNvSpPr>
            <a:spLocks/>
          </p:cNvSpPr>
          <p:nvPr/>
        </p:nvSpPr>
        <p:spPr bwMode="auto">
          <a:xfrm>
            <a:off x="923925" y="3775075"/>
            <a:ext cx="960438" cy="614363"/>
          </a:xfrm>
          <a:custGeom>
            <a:avLst/>
            <a:gdLst>
              <a:gd name="T0" fmla="*/ 0 w 605"/>
              <a:gd name="T1" fmla="*/ 2147483647 h 387"/>
              <a:gd name="T2" fmla="*/ 2147483647 w 605"/>
              <a:gd name="T3" fmla="*/ 2147483647 h 387"/>
              <a:gd name="T4" fmla="*/ 2147483647 w 605"/>
              <a:gd name="T5" fmla="*/ 0 h 3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05" h="387">
                <a:moveTo>
                  <a:pt x="0" y="387"/>
                </a:moveTo>
                <a:cubicBezTo>
                  <a:pt x="106" y="274"/>
                  <a:pt x="213" y="162"/>
                  <a:pt x="314" y="97"/>
                </a:cubicBezTo>
                <a:cubicBezTo>
                  <a:pt x="415" y="32"/>
                  <a:pt x="557" y="16"/>
                  <a:pt x="605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43170" name="Freeform 34"/>
          <p:cNvSpPr>
            <a:spLocks/>
          </p:cNvSpPr>
          <p:nvPr/>
        </p:nvSpPr>
        <p:spPr bwMode="auto">
          <a:xfrm>
            <a:off x="1576388" y="5502275"/>
            <a:ext cx="1101725" cy="365125"/>
          </a:xfrm>
          <a:custGeom>
            <a:avLst/>
            <a:gdLst>
              <a:gd name="T0" fmla="*/ 0 w 694"/>
              <a:gd name="T1" fmla="*/ 2147483647 h 230"/>
              <a:gd name="T2" fmla="*/ 2147483647 w 694"/>
              <a:gd name="T3" fmla="*/ 2147483647 h 230"/>
              <a:gd name="T4" fmla="*/ 2147483647 w 694"/>
              <a:gd name="T5" fmla="*/ 0 h 2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4" h="230">
                <a:moveTo>
                  <a:pt x="0" y="218"/>
                </a:moveTo>
                <a:cubicBezTo>
                  <a:pt x="234" y="224"/>
                  <a:pt x="468" y="230"/>
                  <a:pt x="581" y="194"/>
                </a:cubicBezTo>
                <a:cubicBezTo>
                  <a:pt x="694" y="158"/>
                  <a:pt x="661" y="32"/>
                  <a:pt x="677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43171" name="Freeform 35"/>
          <p:cNvSpPr>
            <a:spLocks/>
          </p:cNvSpPr>
          <p:nvPr/>
        </p:nvSpPr>
        <p:spPr bwMode="auto">
          <a:xfrm>
            <a:off x="2779713" y="5426075"/>
            <a:ext cx="217487" cy="422275"/>
          </a:xfrm>
          <a:custGeom>
            <a:avLst/>
            <a:gdLst>
              <a:gd name="T0" fmla="*/ 2147483647 w 137"/>
              <a:gd name="T1" fmla="*/ 2147483647 h 266"/>
              <a:gd name="T2" fmla="*/ 2147483647 w 137"/>
              <a:gd name="T3" fmla="*/ 2147483647 h 266"/>
              <a:gd name="T4" fmla="*/ 2147483647 w 137"/>
              <a:gd name="T5" fmla="*/ 0 h 2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" h="266">
                <a:moveTo>
                  <a:pt x="137" y="266"/>
                </a:moveTo>
                <a:cubicBezTo>
                  <a:pt x="84" y="252"/>
                  <a:pt x="32" y="238"/>
                  <a:pt x="16" y="194"/>
                </a:cubicBezTo>
                <a:cubicBezTo>
                  <a:pt x="0" y="150"/>
                  <a:pt x="36" y="32"/>
                  <a:pt x="40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43172" name="Freeform 36"/>
          <p:cNvSpPr>
            <a:spLocks/>
          </p:cNvSpPr>
          <p:nvPr/>
        </p:nvSpPr>
        <p:spPr bwMode="auto">
          <a:xfrm>
            <a:off x="1230313" y="2801938"/>
            <a:ext cx="1306512" cy="88900"/>
          </a:xfrm>
          <a:custGeom>
            <a:avLst/>
            <a:gdLst>
              <a:gd name="T0" fmla="*/ 0 w 823"/>
              <a:gd name="T1" fmla="*/ 2147483647 h 56"/>
              <a:gd name="T2" fmla="*/ 2147483647 w 823"/>
              <a:gd name="T3" fmla="*/ 2147483647 h 56"/>
              <a:gd name="T4" fmla="*/ 2147483647 w 823"/>
              <a:gd name="T5" fmla="*/ 2147483647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3" h="56">
                <a:moveTo>
                  <a:pt x="0" y="56"/>
                </a:moveTo>
                <a:cubicBezTo>
                  <a:pt x="149" y="36"/>
                  <a:pt x="299" y="16"/>
                  <a:pt x="436" y="8"/>
                </a:cubicBezTo>
                <a:cubicBezTo>
                  <a:pt x="573" y="0"/>
                  <a:pt x="759" y="8"/>
                  <a:pt x="823" y="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43173" name="Freeform 37"/>
          <p:cNvSpPr>
            <a:spLocks/>
          </p:cNvSpPr>
          <p:nvPr/>
        </p:nvSpPr>
        <p:spPr bwMode="auto">
          <a:xfrm>
            <a:off x="1960563" y="2122488"/>
            <a:ext cx="652462" cy="447675"/>
          </a:xfrm>
          <a:custGeom>
            <a:avLst/>
            <a:gdLst>
              <a:gd name="T0" fmla="*/ 0 w 411"/>
              <a:gd name="T1" fmla="*/ 0 h 282"/>
              <a:gd name="T2" fmla="*/ 2147483647 w 411"/>
              <a:gd name="T3" fmla="*/ 2147483647 h 282"/>
              <a:gd name="T4" fmla="*/ 2147483647 w 411"/>
              <a:gd name="T5" fmla="*/ 2147483647 h 2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1" h="282">
                <a:moveTo>
                  <a:pt x="0" y="0"/>
                </a:moveTo>
                <a:cubicBezTo>
                  <a:pt x="50" y="101"/>
                  <a:pt x="101" y="202"/>
                  <a:pt x="169" y="242"/>
                </a:cubicBezTo>
                <a:cubicBezTo>
                  <a:pt x="237" y="282"/>
                  <a:pt x="371" y="242"/>
                  <a:pt x="411" y="24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43176" name="Freeform 40"/>
          <p:cNvSpPr>
            <a:spLocks/>
          </p:cNvSpPr>
          <p:nvPr/>
        </p:nvSpPr>
        <p:spPr bwMode="auto">
          <a:xfrm>
            <a:off x="6108700" y="4965700"/>
            <a:ext cx="536575" cy="768350"/>
          </a:xfrm>
          <a:custGeom>
            <a:avLst/>
            <a:gdLst>
              <a:gd name="T0" fmla="*/ 2147483647 w 338"/>
              <a:gd name="T1" fmla="*/ 2147483647 h 484"/>
              <a:gd name="T2" fmla="*/ 2147483647 w 338"/>
              <a:gd name="T3" fmla="*/ 2147483647 h 484"/>
              <a:gd name="T4" fmla="*/ 2147483647 w 338"/>
              <a:gd name="T5" fmla="*/ 0 h 4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8" h="484">
                <a:moveTo>
                  <a:pt x="338" y="484"/>
                </a:moveTo>
                <a:cubicBezTo>
                  <a:pt x="217" y="415"/>
                  <a:pt x="96" y="347"/>
                  <a:pt x="48" y="266"/>
                </a:cubicBezTo>
                <a:cubicBezTo>
                  <a:pt x="0" y="185"/>
                  <a:pt x="48" y="44"/>
                  <a:pt x="4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43177" name="Freeform 41"/>
          <p:cNvSpPr>
            <a:spLocks/>
          </p:cNvSpPr>
          <p:nvPr/>
        </p:nvSpPr>
        <p:spPr bwMode="auto">
          <a:xfrm>
            <a:off x="7029450" y="4017963"/>
            <a:ext cx="576263" cy="639762"/>
          </a:xfrm>
          <a:custGeom>
            <a:avLst/>
            <a:gdLst>
              <a:gd name="T0" fmla="*/ 2147483647 w 363"/>
              <a:gd name="T1" fmla="*/ 2147483647 h 403"/>
              <a:gd name="T2" fmla="*/ 2147483647 w 363"/>
              <a:gd name="T3" fmla="*/ 2147483647 h 403"/>
              <a:gd name="T4" fmla="*/ 0 w 363"/>
              <a:gd name="T5" fmla="*/ 2147483647 h 4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403">
                <a:moveTo>
                  <a:pt x="363" y="403"/>
                </a:moveTo>
                <a:cubicBezTo>
                  <a:pt x="320" y="265"/>
                  <a:pt x="278" y="128"/>
                  <a:pt x="218" y="64"/>
                </a:cubicBezTo>
                <a:cubicBezTo>
                  <a:pt x="158" y="0"/>
                  <a:pt x="36" y="24"/>
                  <a:pt x="0" y="1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43178" name="Freeform 42"/>
          <p:cNvSpPr>
            <a:spLocks/>
          </p:cNvSpPr>
          <p:nvPr/>
        </p:nvSpPr>
        <p:spPr bwMode="auto">
          <a:xfrm>
            <a:off x="7029450" y="3736975"/>
            <a:ext cx="884238" cy="223838"/>
          </a:xfrm>
          <a:custGeom>
            <a:avLst/>
            <a:gdLst>
              <a:gd name="T0" fmla="*/ 2147483647 w 557"/>
              <a:gd name="T1" fmla="*/ 0 h 141"/>
              <a:gd name="T2" fmla="*/ 2147483647 w 557"/>
              <a:gd name="T3" fmla="*/ 2147483647 h 141"/>
              <a:gd name="T4" fmla="*/ 0 w 557"/>
              <a:gd name="T5" fmla="*/ 2147483647 h 1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7" h="141">
                <a:moveTo>
                  <a:pt x="557" y="0"/>
                </a:moveTo>
                <a:cubicBezTo>
                  <a:pt x="446" y="50"/>
                  <a:pt x="335" y="101"/>
                  <a:pt x="242" y="121"/>
                </a:cubicBezTo>
                <a:cubicBezTo>
                  <a:pt x="149" y="141"/>
                  <a:pt x="40" y="121"/>
                  <a:pt x="0" y="12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43181" name="Freeform 45"/>
          <p:cNvSpPr>
            <a:spLocks/>
          </p:cNvSpPr>
          <p:nvPr/>
        </p:nvSpPr>
        <p:spPr bwMode="auto">
          <a:xfrm>
            <a:off x="2420938" y="2546350"/>
            <a:ext cx="4724400" cy="1503363"/>
          </a:xfrm>
          <a:custGeom>
            <a:avLst/>
            <a:gdLst>
              <a:gd name="T0" fmla="*/ 0 w 2976"/>
              <a:gd name="T1" fmla="*/ 2147483647 h 947"/>
              <a:gd name="T2" fmla="*/ 2147483647 w 2976"/>
              <a:gd name="T3" fmla="*/ 2147483647 h 947"/>
              <a:gd name="T4" fmla="*/ 2147483647 w 2976"/>
              <a:gd name="T5" fmla="*/ 0 h 9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76" h="947">
                <a:moveTo>
                  <a:pt x="0" y="895"/>
                </a:moveTo>
                <a:cubicBezTo>
                  <a:pt x="720" y="921"/>
                  <a:pt x="1440" y="947"/>
                  <a:pt x="1936" y="798"/>
                </a:cubicBezTo>
                <a:cubicBezTo>
                  <a:pt x="2432" y="649"/>
                  <a:pt x="2803" y="133"/>
                  <a:pt x="2976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43182" name="Freeform 46"/>
          <p:cNvSpPr>
            <a:spLocks/>
          </p:cNvSpPr>
          <p:nvPr/>
        </p:nvSpPr>
        <p:spPr bwMode="auto">
          <a:xfrm>
            <a:off x="2882900" y="2430463"/>
            <a:ext cx="4300538" cy="1203325"/>
          </a:xfrm>
          <a:custGeom>
            <a:avLst/>
            <a:gdLst>
              <a:gd name="T0" fmla="*/ 0 w 2709"/>
              <a:gd name="T1" fmla="*/ 2147483647 h 758"/>
              <a:gd name="T2" fmla="*/ 2147483647 w 2709"/>
              <a:gd name="T3" fmla="*/ 2147483647 h 758"/>
              <a:gd name="T4" fmla="*/ 2147483647 w 2709"/>
              <a:gd name="T5" fmla="*/ 0 h 7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9" h="758">
                <a:moveTo>
                  <a:pt x="0" y="339"/>
                </a:moveTo>
                <a:cubicBezTo>
                  <a:pt x="512" y="548"/>
                  <a:pt x="1024" y="758"/>
                  <a:pt x="1475" y="702"/>
                </a:cubicBezTo>
                <a:cubicBezTo>
                  <a:pt x="1926" y="646"/>
                  <a:pt x="2503" y="117"/>
                  <a:pt x="2709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43183" name="Freeform 47"/>
          <p:cNvSpPr>
            <a:spLocks/>
          </p:cNvSpPr>
          <p:nvPr/>
        </p:nvSpPr>
        <p:spPr bwMode="auto">
          <a:xfrm>
            <a:off x="5992813" y="2584450"/>
            <a:ext cx="1306512" cy="1766888"/>
          </a:xfrm>
          <a:custGeom>
            <a:avLst/>
            <a:gdLst>
              <a:gd name="T0" fmla="*/ 0 w 823"/>
              <a:gd name="T1" fmla="*/ 2147483647 h 1113"/>
              <a:gd name="T2" fmla="*/ 2147483647 w 823"/>
              <a:gd name="T3" fmla="*/ 2147483647 h 1113"/>
              <a:gd name="T4" fmla="*/ 2147483647 w 823"/>
              <a:gd name="T5" fmla="*/ 0 h 1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3" h="1113">
                <a:moveTo>
                  <a:pt x="0" y="1113"/>
                </a:moveTo>
                <a:cubicBezTo>
                  <a:pt x="89" y="866"/>
                  <a:pt x="178" y="620"/>
                  <a:pt x="315" y="435"/>
                </a:cubicBezTo>
                <a:cubicBezTo>
                  <a:pt x="452" y="250"/>
                  <a:pt x="738" y="72"/>
                  <a:pt x="82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43184" name="Freeform 48"/>
          <p:cNvSpPr>
            <a:spLocks/>
          </p:cNvSpPr>
          <p:nvPr/>
        </p:nvSpPr>
        <p:spPr bwMode="auto">
          <a:xfrm>
            <a:off x="5494338" y="5003800"/>
            <a:ext cx="441325" cy="806450"/>
          </a:xfrm>
          <a:custGeom>
            <a:avLst/>
            <a:gdLst>
              <a:gd name="T0" fmla="*/ 0 w 278"/>
              <a:gd name="T1" fmla="*/ 2147483647 h 508"/>
              <a:gd name="T2" fmla="*/ 2147483647 w 278"/>
              <a:gd name="T3" fmla="*/ 2147483647 h 508"/>
              <a:gd name="T4" fmla="*/ 2147483647 w 278"/>
              <a:gd name="T5" fmla="*/ 0 h 5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8" h="508">
                <a:moveTo>
                  <a:pt x="0" y="508"/>
                </a:moveTo>
                <a:cubicBezTo>
                  <a:pt x="103" y="453"/>
                  <a:pt x="206" y="399"/>
                  <a:pt x="242" y="314"/>
                </a:cubicBezTo>
                <a:cubicBezTo>
                  <a:pt x="278" y="229"/>
                  <a:pt x="221" y="52"/>
                  <a:pt x="217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43185" name="Freeform 49"/>
          <p:cNvSpPr>
            <a:spLocks/>
          </p:cNvSpPr>
          <p:nvPr/>
        </p:nvSpPr>
        <p:spPr bwMode="auto">
          <a:xfrm>
            <a:off x="3151188" y="2314575"/>
            <a:ext cx="3956050" cy="2689225"/>
          </a:xfrm>
          <a:custGeom>
            <a:avLst/>
            <a:gdLst>
              <a:gd name="T0" fmla="*/ 0 w 2492"/>
              <a:gd name="T1" fmla="*/ 2147483647 h 1694"/>
              <a:gd name="T2" fmla="*/ 2147483647 w 2492"/>
              <a:gd name="T3" fmla="*/ 2147483647 h 1694"/>
              <a:gd name="T4" fmla="*/ 2147483647 w 2492"/>
              <a:gd name="T5" fmla="*/ 0 h 16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2" h="1694">
                <a:moveTo>
                  <a:pt x="0" y="1694"/>
                </a:moveTo>
                <a:cubicBezTo>
                  <a:pt x="421" y="1653"/>
                  <a:pt x="843" y="1613"/>
                  <a:pt x="1258" y="1331"/>
                </a:cubicBezTo>
                <a:cubicBezTo>
                  <a:pt x="1673" y="1049"/>
                  <a:pt x="2286" y="222"/>
                  <a:pt x="2492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43186" name="Freeform 50"/>
          <p:cNvSpPr>
            <a:spLocks/>
          </p:cNvSpPr>
          <p:nvPr/>
        </p:nvSpPr>
        <p:spPr bwMode="auto">
          <a:xfrm>
            <a:off x="4840288" y="2084388"/>
            <a:ext cx="2305050" cy="1127125"/>
          </a:xfrm>
          <a:custGeom>
            <a:avLst/>
            <a:gdLst>
              <a:gd name="T0" fmla="*/ 0 w 1452"/>
              <a:gd name="T1" fmla="*/ 2147483647 h 710"/>
              <a:gd name="T2" fmla="*/ 2147483647 w 1452"/>
              <a:gd name="T3" fmla="*/ 2147483647 h 710"/>
              <a:gd name="T4" fmla="*/ 2147483647 w 1452"/>
              <a:gd name="T5" fmla="*/ 0 h 7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2" h="710">
                <a:moveTo>
                  <a:pt x="0" y="484"/>
                </a:moveTo>
                <a:cubicBezTo>
                  <a:pt x="169" y="597"/>
                  <a:pt x="339" y="710"/>
                  <a:pt x="581" y="629"/>
                </a:cubicBezTo>
                <a:cubicBezTo>
                  <a:pt x="823" y="548"/>
                  <a:pt x="1307" y="105"/>
                  <a:pt x="1452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43187" name="Freeform 51"/>
          <p:cNvSpPr>
            <a:spLocks/>
          </p:cNvSpPr>
          <p:nvPr/>
        </p:nvSpPr>
        <p:spPr bwMode="auto">
          <a:xfrm>
            <a:off x="6915150" y="2468563"/>
            <a:ext cx="460375" cy="1036637"/>
          </a:xfrm>
          <a:custGeom>
            <a:avLst/>
            <a:gdLst>
              <a:gd name="T0" fmla="*/ 0 w 290"/>
              <a:gd name="T1" fmla="*/ 2147483647 h 653"/>
              <a:gd name="T2" fmla="*/ 2147483647 w 290"/>
              <a:gd name="T3" fmla="*/ 2147483647 h 653"/>
              <a:gd name="T4" fmla="*/ 2147483647 w 290"/>
              <a:gd name="T5" fmla="*/ 0 h 6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0" h="653">
                <a:moveTo>
                  <a:pt x="0" y="653"/>
                </a:moveTo>
                <a:cubicBezTo>
                  <a:pt x="12" y="526"/>
                  <a:pt x="24" y="399"/>
                  <a:pt x="72" y="290"/>
                </a:cubicBezTo>
                <a:cubicBezTo>
                  <a:pt x="120" y="181"/>
                  <a:pt x="254" y="48"/>
                  <a:pt x="290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43188" name="Freeform 52"/>
          <p:cNvSpPr>
            <a:spLocks/>
          </p:cNvSpPr>
          <p:nvPr/>
        </p:nvSpPr>
        <p:spPr bwMode="auto">
          <a:xfrm>
            <a:off x="3649663" y="2008188"/>
            <a:ext cx="768350" cy="346075"/>
          </a:xfrm>
          <a:custGeom>
            <a:avLst/>
            <a:gdLst>
              <a:gd name="T0" fmla="*/ 0 w 484"/>
              <a:gd name="T1" fmla="*/ 0 h 218"/>
              <a:gd name="T2" fmla="*/ 2147483647 w 484"/>
              <a:gd name="T3" fmla="*/ 2147483647 h 218"/>
              <a:gd name="T4" fmla="*/ 2147483647 w 484"/>
              <a:gd name="T5" fmla="*/ 2147483647 h 2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4" h="218">
                <a:moveTo>
                  <a:pt x="0" y="0"/>
                </a:moveTo>
                <a:cubicBezTo>
                  <a:pt x="92" y="6"/>
                  <a:pt x="185" y="12"/>
                  <a:pt x="266" y="48"/>
                </a:cubicBezTo>
                <a:cubicBezTo>
                  <a:pt x="347" y="84"/>
                  <a:pt x="448" y="190"/>
                  <a:pt x="484" y="21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43189" name="Freeform 53"/>
          <p:cNvSpPr>
            <a:spLocks/>
          </p:cNvSpPr>
          <p:nvPr/>
        </p:nvSpPr>
        <p:spPr bwMode="auto">
          <a:xfrm>
            <a:off x="4476750" y="1970088"/>
            <a:ext cx="403225" cy="384175"/>
          </a:xfrm>
          <a:custGeom>
            <a:avLst/>
            <a:gdLst>
              <a:gd name="T0" fmla="*/ 2147483647 w 254"/>
              <a:gd name="T1" fmla="*/ 0 h 242"/>
              <a:gd name="T2" fmla="*/ 2147483647 w 254"/>
              <a:gd name="T3" fmla="*/ 2147483647 h 242"/>
              <a:gd name="T4" fmla="*/ 2147483647 w 254"/>
              <a:gd name="T5" fmla="*/ 2147483647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4" h="242">
                <a:moveTo>
                  <a:pt x="254" y="0"/>
                </a:moveTo>
                <a:cubicBezTo>
                  <a:pt x="163" y="28"/>
                  <a:pt x="72" y="56"/>
                  <a:pt x="36" y="96"/>
                </a:cubicBezTo>
                <a:cubicBezTo>
                  <a:pt x="0" y="136"/>
                  <a:pt x="36" y="218"/>
                  <a:pt x="36" y="24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4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24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24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24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24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4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169" grpId="0" animBg="1"/>
      <p:bldP spid="1243170" grpId="0" animBg="1"/>
      <p:bldP spid="1243171" grpId="0" animBg="1"/>
      <p:bldP spid="1243172" grpId="0" animBg="1"/>
      <p:bldP spid="1243173" grpId="0" animBg="1"/>
      <p:bldP spid="1243176" grpId="0" animBg="1"/>
      <p:bldP spid="1243177" grpId="0" animBg="1"/>
      <p:bldP spid="1243178" grpId="0" animBg="1"/>
      <p:bldP spid="1243181" grpId="0" animBg="1"/>
      <p:bldP spid="1243182" grpId="0" animBg="1"/>
      <p:bldP spid="1243183" grpId="0" animBg="1"/>
      <p:bldP spid="1243184" grpId="0" animBg="1"/>
      <p:bldP spid="1243185" grpId="0" animBg="1"/>
      <p:bldP spid="1243186" grpId="0" animBg="1"/>
      <p:bldP spid="1243187" grpId="0" animBg="1"/>
      <p:bldP spid="1243188" grpId="0" animBg="1"/>
      <p:bldP spid="124318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eaLnBrk="1" hangingPunct="1"/>
            <a:fld id="{D5F865F9-7638-417B-927A-C9FF99A5C385}" type="slidenum">
              <a:rPr lang="en-US" altLang="he-IL" sz="1400" smtClean="0">
                <a:latin typeface="Times New Roman" pitchFamily="18" charset="0"/>
              </a:rPr>
              <a:pPr eaLnBrk="1" hangingPunct="1"/>
              <a:t>58</a:t>
            </a:fld>
            <a:endParaRPr lang="en-US" altLang="he-IL" sz="14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 dirty="0"/>
              <a:t>Web Proxies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3092450"/>
          </a:xfrm>
        </p:spPr>
        <p:txBody>
          <a:bodyPr/>
          <a:lstStyle/>
          <a:p>
            <a:r>
              <a:rPr lang="en-US" altLang="he-IL" dirty="0"/>
              <a:t>Proxies play both roles</a:t>
            </a:r>
          </a:p>
          <a:p>
            <a:pPr lvl="1"/>
            <a:r>
              <a:rPr lang="en-US" altLang="he-IL" dirty="0"/>
              <a:t>A server to the client</a:t>
            </a:r>
          </a:p>
          <a:p>
            <a:pPr lvl="1"/>
            <a:r>
              <a:rPr lang="en-US" altLang="he-IL" dirty="0"/>
              <a:t>A client to the server</a:t>
            </a:r>
          </a:p>
        </p:txBody>
      </p:sp>
      <p:pic>
        <p:nvPicPr>
          <p:cNvPr id="63493" name="Picture 4" descr="j01953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85825" y="5387975"/>
            <a:ext cx="1198563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5" descr="j02920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938" y="4119563"/>
            <a:ext cx="12668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7" name="Text Box 8"/>
          <p:cNvSpPr txBox="1">
            <a:spLocks noChangeArrowheads="1"/>
          </p:cNvSpPr>
          <p:nvPr/>
        </p:nvSpPr>
        <p:spPr bwMode="auto">
          <a:xfrm>
            <a:off x="6338888" y="6194425"/>
            <a:ext cx="19129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latin typeface="Helvetica" pitchFamily="34" charset="0"/>
                <a:ea typeface="MS PGothic" pitchFamily="34" charset="-128"/>
              </a:rPr>
              <a:t>www.cnn.com</a:t>
            </a:r>
          </a:p>
        </p:txBody>
      </p:sp>
      <p:sp>
        <p:nvSpPr>
          <p:cNvPr id="63498" name="Text Box 9"/>
          <p:cNvSpPr txBox="1">
            <a:spLocks noChangeArrowheads="1"/>
          </p:cNvSpPr>
          <p:nvPr/>
        </p:nvSpPr>
        <p:spPr bwMode="auto">
          <a:xfrm>
            <a:off x="6184900" y="3697288"/>
            <a:ext cx="22939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latin typeface="Helvetica" pitchFamily="34" charset="0"/>
                <a:ea typeface="MS PGothic" pitchFamily="34" charset="-128"/>
              </a:rPr>
              <a:t>www.google.com</a:t>
            </a:r>
          </a:p>
        </p:txBody>
      </p:sp>
      <p:sp>
        <p:nvSpPr>
          <p:cNvPr id="63499" name="Text Box 10"/>
          <p:cNvSpPr txBox="1">
            <a:spLocks noChangeArrowheads="1"/>
          </p:cNvSpPr>
          <p:nvPr/>
        </p:nvSpPr>
        <p:spPr bwMode="auto">
          <a:xfrm>
            <a:off x="3305175" y="4927600"/>
            <a:ext cx="1887538" cy="519113"/>
          </a:xfrm>
          <a:prstGeom prst="rect">
            <a:avLst/>
          </a:prstGeom>
          <a:solidFill>
            <a:srgbClr val="CC99FF"/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800" b="1" dirty="0">
                <a:latin typeface="Helvetica" pitchFamily="34" charset="0"/>
                <a:ea typeface="MS PGothic" pitchFamily="34" charset="-128"/>
              </a:rPr>
              <a:t>Proxy</a:t>
            </a:r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>
            <a:off x="1960563" y="4811713"/>
            <a:ext cx="1304925" cy="2682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 flipV="1">
            <a:off x="1960563" y="5310188"/>
            <a:ext cx="1382712" cy="654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 flipV="1">
            <a:off x="5186363" y="3236913"/>
            <a:ext cx="1306512" cy="1920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>
            <a:off x="5148263" y="5310188"/>
            <a:ext cx="1497012" cy="3079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pic>
        <p:nvPicPr>
          <p:cNvPr id="292868" name="Picture 4" descr="Image result for ‫הגמד הגבוה‬‎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6645" y="2528951"/>
            <a:ext cx="2869651" cy="2031326"/>
          </a:xfrm>
          <a:prstGeom prst="rect">
            <a:avLst/>
          </a:prstGeom>
          <a:noFill/>
        </p:spPr>
      </p:pic>
      <p:pic>
        <p:nvPicPr>
          <p:cNvPr id="17" name="Picture 15" descr="MCj04041590000[1]">
            <a:extLst>
              <a:ext uri="{FF2B5EF4-FFF2-40B4-BE49-F238E27FC236}">
                <a16:creationId xmlns:a16="http://schemas.microsoft.com/office/drawing/2014/main" id="{D2E09900-430F-4FDD-B001-40D4B3DA1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68281" y="2299495"/>
            <a:ext cx="1454150" cy="14589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15" descr="MCj04041590000[1]">
            <a:extLst>
              <a:ext uri="{FF2B5EF4-FFF2-40B4-BE49-F238E27FC236}">
                <a16:creationId xmlns:a16="http://schemas.microsoft.com/office/drawing/2014/main" id="{1098425E-769A-4A2B-8105-7C39048A7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86905" y="4809918"/>
            <a:ext cx="1454150" cy="14589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6" dur="20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65100" y="5207000"/>
            <a:ext cx="1905000" cy="457200"/>
          </a:xfrm>
          <a:noFill/>
        </p:spPr>
        <p:txBody>
          <a:bodyPr/>
          <a:lstStyle/>
          <a:p>
            <a:pPr eaLnBrk="1" hangingPunct="1"/>
            <a:fld id="{D5F865F9-7638-417B-927A-C9FF99A5C385}" type="slidenum">
              <a:rPr lang="en-US" altLang="he-IL" sz="1400" smtClean="0">
                <a:latin typeface="Times New Roman" pitchFamily="18" charset="0"/>
              </a:rPr>
              <a:pPr eaLnBrk="1" hangingPunct="1"/>
              <a:t>59</a:t>
            </a:fld>
            <a:endParaRPr lang="en-US" altLang="he-IL" sz="14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 dirty="0"/>
              <a:t>Web Proxies benefits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6959600" cy="13716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altLang="he-IL" dirty="0"/>
              <a:t>Faster response time to the clients</a:t>
            </a:r>
          </a:p>
          <a:p>
            <a:pPr>
              <a:buNone/>
            </a:pPr>
            <a:r>
              <a:rPr lang="en-US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altLang="he-IL" dirty="0"/>
              <a:t>Lower load on the Web server</a:t>
            </a:r>
          </a:p>
          <a:p>
            <a:pPr>
              <a:buNone/>
            </a:pPr>
            <a:r>
              <a:rPr lang="en-US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altLang="he-IL" dirty="0"/>
              <a:t>Reduced BW consumption</a:t>
            </a:r>
          </a:p>
        </p:txBody>
      </p:sp>
      <p:pic>
        <p:nvPicPr>
          <p:cNvPr id="63493" name="Picture 4" descr="j01953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5125" y="4346575"/>
            <a:ext cx="1198563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5" descr="j02920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238" y="3078163"/>
            <a:ext cx="12668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8" name="Text Box 9"/>
          <p:cNvSpPr txBox="1">
            <a:spLocks noChangeArrowheads="1"/>
          </p:cNvSpPr>
          <p:nvPr/>
        </p:nvSpPr>
        <p:spPr bwMode="auto">
          <a:xfrm>
            <a:off x="7251700" y="3608388"/>
            <a:ext cx="166423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 dirty="0">
                <a:latin typeface="Helvetica" pitchFamily="34" charset="0"/>
                <a:ea typeface="MS PGothic" pitchFamily="34" charset="-128"/>
                <a:hlinkClick r:id="rId5"/>
              </a:rPr>
              <a:t>web.mit.edu</a:t>
            </a:r>
            <a:endParaRPr lang="en-US" altLang="he-IL" b="1" dirty="0"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63499" name="Text Box 10"/>
          <p:cNvSpPr txBox="1">
            <a:spLocks noChangeArrowheads="1"/>
          </p:cNvSpPr>
          <p:nvPr/>
        </p:nvSpPr>
        <p:spPr bwMode="auto">
          <a:xfrm>
            <a:off x="2009775" y="4000500"/>
            <a:ext cx="1266825" cy="519113"/>
          </a:xfrm>
          <a:prstGeom prst="rect">
            <a:avLst/>
          </a:prstGeom>
          <a:solidFill>
            <a:srgbClr val="CC99FF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800" b="1" dirty="0">
                <a:latin typeface="Helvetica" pitchFamily="34" charset="0"/>
                <a:ea typeface="MS PGothic" pitchFamily="34" charset="-128"/>
              </a:rPr>
              <a:t>Proxy</a:t>
            </a:r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>
            <a:off x="1439863" y="3770313"/>
            <a:ext cx="579437" cy="2174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 flipV="1">
            <a:off x="1439863" y="4432300"/>
            <a:ext cx="617537" cy="4905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 flipV="1">
            <a:off x="3251200" y="3314699"/>
            <a:ext cx="4343400" cy="77469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pic>
        <p:nvPicPr>
          <p:cNvPr id="17" name="Picture 3" descr="Image:Wikimedia-servers-Sept0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31113" y="2119313"/>
            <a:ext cx="1125273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2355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853D0479-1DC6-4CB5-9127-170CAEA565F4}" type="slidenum">
              <a:rPr lang="en-US" altLang="he-IL" smtClean="0"/>
              <a:pPr/>
              <a:t>6</a:t>
            </a:fld>
            <a:endParaRPr lang="en-US" altLang="he-IL"/>
          </a:p>
        </p:txBody>
      </p:sp>
      <p:grpSp>
        <p:nvGrpSpPr>
          <p:cNvPr id="23556" name="Group 566"/>
          <p:cNvGrpSpPr>
            <a:grpSpLocks/>
          </p:cNvGrpSpPr>
          <p:nvPr/>
        </p:nvGrpSpPr>
        <p:grpSpPr bwMode="auto">
          <a:xfrm>
            <a:off x="5202238" y="1546225"/>
            <a:ext cx="3540125" cy="4545013"/>
            <a:chOff x="3277" y="974"/>
            <a:chExt cx="2230" cy="2863"/>
          </a:xfrm>
        </p:grpSpPr>
        <p:sp>
          <p:nvSpPr>
            <p:cNvPr id="23564" name="Freeform 567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3508 w 1036"/>
                <a:gd name="T1" fmla="*/ 11 h 675"/>
                <a:gd name="T2" fmla="*/ 2110 w 1036"/>
                <a:gd name="T3" fmla="*/ 53 h 675"/>
                <a:gd name="T4" fmla="*/ 1116 w 1036"/>
                <a:gd name="T5" fmla="*/ 129 h 675"/>
                <a:gd name="T6" fmla="*/ 826 w 1036"/>
                <a:gd name="T7" fmla="*/ 229 h 675"/>
                <a:gd name="T8" fmla="*/ 115 w 1036"/>
                <a:gd name="T9" fmla="*/ 297 h 675"/>
                <a:gd name="T10" fmla="*/ 93 w 1036"/>
                <a:gd name="T11" fmla="*/ 459 h 675"/>
                <a:gd name="T12" fmla="*/ 716 w 1036"/>
                <a:gd name="T13" fmla="*/ 489 h 675"/>
                <a:gd name="T14" fmla="*/ 2483 w 1036"/>
                <a:gd name="T15" fmla="*/ 489 h 675"/>
                <a:gd name="T16" fmla="*/ 3234 w 1036"/>
                <a:gd name="T17" fmla="*/ 555 h 675"/>
                <a:gd name="T18" fmla="*/ 4064 w 1036"/>
                <a:gd name="T19" fmla="*/ 657 h 675"/>
                <a:gd name="T20" fmla="*/ 4707 w 1036"/>
                <a:gd name="T21" fmla="*/ 661 h 675"/>
                <a:gd name="T22" fmla="*/ 5146 w 1036"/>
                <a:gd name="T23" fmla="*/ 603 h 675"/>
                <a:gd name="T24" fmla="*/ 5370 w 1036"/>
                <a:gd name="T25" fmla="*/ 445 h 675"/>
                <a:gd name="T26" fmla="*/ 5509 w 1036"/>
                <a:gd name="T27" fmla="*/ 291 h 675"/>
                <a:gd name="T28" fmla="*/ 5525 w 1036"/>
                <a:gd name="T29" fmla="*/ 107 h 675"/>
                <a:gd name="T30" fmla="*/ 5049 w 1036"/>
                <a:gd name="T31" fmla="*/ 17 h 675"/>
                <a:gd name="T32" fmla="*/ 4195 w 1036"/>
                <a:gd name="T33" fmla="*/ 3 h 675"/>
                <a:gd name="T34" fmla="*/ 350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23565" name="Group 568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3939" name="Rectangle 56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940" name="AutoShape 57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solidFill>
                    <a:srgbClr val="00CCFF"/>
                  </a:solidFill>
                  <a:ea typeface="MS PGothic" pitchFamily="34" charset="-128"/>
                </a:endParaRPr>
              </a:p>
            </p:txBody>
          </p:sp>
        </p:grpSp>
        <p:sp>
          <p:nvSpPr>
            <p:cNvPr id="23566" name="Freeform 571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67" name="Line 572"/>
            <p:cNvSpPr>
              <a:spLocks noChangeShapeType="1"/>
            </p:cNvSpPr>
            <p:nvPr/>
          </p:nvSpPr>
          <p:spPr bwMode="auto">
            <a:xfrm rot="-5400000">
              <a:off x="4924" y="3316"/>
              <a:ext cx="284" cy="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3568" name="Line 573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3569" name="Line 574"/>
            <p:cNvSpPr>
              <a:spLocks noChangeShapeType="1"/>
            </p:cNvSpPr>
            <p:nvPr/>
          </p:nvSpPr>
          <p:spPr bwMode="auto">
            <a:xfrm rot="16200000" flipH="1">
              <a:off x="5113" y="3192"/>
              <a:ext cx="90" cy="5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3570" name="Line 576"/>
            <p:cNvSpPr>
              <a:spLocks noChangeShapeType="1"/>
            </p:cNvSpPr>
            <p:nvPr/>
          </p:nvSpPr>
          <p:spPr bwMode="auto">
            <a:xfrm>
              <a:off x="3843" y="3009"/>
              <a:ext cx="99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71" name="Line 577"/>
            <p:cNvSpPr>
              <a:spLocks noChangeShapeType="1"/>
            </p:cNvSpPr>
            <p:nvPr/>
          </p:nvSpPr>
          <p:spPr bwMode="auto">
            <a:xfrm flipV="1">
              <a:off x="3680" y="3159"/>
              <a:ext cx="256" cy="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72" name="Line 580"/>
            <p:cNvSpPr>
              <a:spLocks noChangeShapeType="1"/>
            </p:cNvSpPr>
            <p:nvPr/>
          </p:nvSpPr>
          <p:spPr bwMode="auto">
            <a:xfrm flipH="1">
              <a:off x="3948" y="3204"/>
              <a:ext cx="90" cy="1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73" name="Line 581"/>
            <p:cNvSpPr>
              <a:spLocks noChangeShapeType="1"/>
            </p:cNvSpPr>
            <p:nvPr/>
          </p:nvSpPr>
          <p:spPr bwMode="auto">
            <a:xfrm flipH="1" flipV="1">
              <a:off x="4146" y="3213"/>
              <a:ext cx="51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74" name="Line 582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75" name="Line 584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76" name="Line 585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23577" name="Group 586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3937" name="Picture 587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938" name="Picture 588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3578" name="Freeform 589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79" name="Freeform 590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24786999 w 765"/>
                <a:gd name="T1" fmla="*/ 7050268 h 459"/>
                <a:gd name="T2" fmla="*/ 16797251 w 765"/>
                <a:gd name="T3" fmla="*/ 50062385 h 459"/>
                <a:gd name="T4" fmla="*/ 5619244 w 765"/>
                <a:gd name="T5" fmla="*/ 71250859 h 459"/>
                <a:gd name="T6" fmla="*/ 802944 w 765"/>
                <a:gd name="T7" fmla="*/ 240098630 h 459"/>
                <a:gd name="T8" fmla="*/ 10509971 w 765"/>
                <a:gd name="T9" fmla="*/ 317237197 h 459"/>
                <a:gd name="T10" fmla="*/ 20203453 w 765"/>
                <a:gd name="T11" fmla="*/ 304074360 h 459"/>
                <a:gd name="T12" fmla="*/ 34101096 w 765"/>
                <a:gd name="T13" fmla="*/ 317237197 h 459"/>
                <a:gd name="T14" fmla="*/ 40807118 w 765"/>
                <a:gd name="T15" fmla="*/ 309873518 h 459"/>
                <a:gd name="T16" fmla="*/ 43925163 w 765"/>
                <a:gd name="T17" fmla="*/ 265868256 h 459"/>
                <a:gd name="T18" fmla="*/ 43847989 w 765"/>
                <a:gd name="T19" fmla="*/ 112851246 h 459"/>
                <a:gd name="T20" fmla="*/ 38697984 w 765"/>
                <a:gd name="T21" fmla="*/ 24617289 h 459"/>
                <a:gd name="T22" fmla="*/ 24786999 w 765"/>
                <a:gd name="T23" fmla="*/ 7050268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80" name="Line 591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81" name="Line 592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82" name="Line 593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83" name="Line 594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84" name="Line 595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85" name="Line 596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86" name="Line 597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87" name="Line 598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88" name="Line 599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89" name="Line 600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90" name="Line 601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91" name="Line 602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92" name="Line 603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93" name="Line 604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94" name="Line 605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95" name="Line 606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596" name="Line 607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23597" name="Group 608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3920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3921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3922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3923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3924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3925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3926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3927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3928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3929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3930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3931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3932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3933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3934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3935" name="Oval 624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pic>
            <p:nvPicPr>
              <p:cNvPr id="23936" name="Picture 625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3598" name="Group 626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3911" name="Line 627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912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913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914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3915" name="Group 631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3918" name="Freeform 6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919" name="Freeform 6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3916" name="Line 634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917" name="Line 635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3599" name="Group 636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390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90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90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3906" name="Group 64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909" name="Freeform 6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910" name="Freeform 6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3907" name="Line 64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908" name="Line 64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3600" name="Group 645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389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9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9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3898" name="Group 64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901" name="Freeform 6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902" name="Freeform 6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3899" name="Line 65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900" name="Line 65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3601" name="Group 654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388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8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8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3890" name="Group 65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893" name="Freeform 6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94" name="Freeform 6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3891" name="Line 66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892" name="Line 66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3602" name="Group 663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387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8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8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3882" name="Group 66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885" name="Freeform 6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86" name="Freeform 6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3883" name="Line 67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884" name="Line 67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3603" name="Group 672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387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7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7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3874" name="Group 67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877" name="Freeform 67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78" name="Freeform 67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3875" name="Line 67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876" name="Line 68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23604" name="Line 681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23605" name="Group 682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386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6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6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3866" name="Group 6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869" name="Freeform 6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70" name="Freeform 6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3867" name="Line 6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868" name="Line 6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3606" name="Group 69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385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5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5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3858" name="Group 6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861" name="Freeform 6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62" name="Freeform 6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3859" name="Line 6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860" name="Line 6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3607" name="Group 700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384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4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4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3850" name="Group 7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853" name="Freeform 7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54" name="Freeform 7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3851" name="Line 7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852" name="Line 7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3608" name="Group 709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383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4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4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3842" name="Group 71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845" name="Freeform 71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46" name="Freeform 71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3843" name="Line 71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844" name="Line 71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3609" name="Group 718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383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3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3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3834" name="Group 72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837" name="Freeform 72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38" name="Freeform 72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3835" name="Line 72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836" name="Line 72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3610" name="Group 727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382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2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382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3826" name="Group 73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829" name="Freeform 7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30" name="Freeform 7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3827" name="Line 73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828" name="Line 73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3611" name="Group 736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3809" name="Group 737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3811" name="Freeform 738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12" name="Freeform 739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13" name="Freeform 740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14" name="Freeform 741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15" name="Freeform 742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16" name="Freeform 743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17" name="Freeform 744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18" name="Freeform 745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19" name="Freeform 746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20" name="Freeform 747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21" name="Freeform 748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22" name="Freeform 749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pic>
            <p:nvPicPr>
              <p:cNvPr id="23810" name="Picture 750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3612" name="Group 751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3795" name="Group 752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3797" name="Freeform 753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798" name="Freeform 754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799" name="Freeform 755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00" name="Freeform 756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01" name="Freeform 757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02" name="Freeform 758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03" name="Freeform 759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04" name="Freeform 760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05" name="Freeform 761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06" name="Freeform 762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07" name="Freeform 763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808" name="Freeform 764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pic>
            <p:nvPicPr>
              <p:cNvPr id="23796" name="Picture 765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3613" name="Line 766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23614" name="Group 767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3793" name="Picture 7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794" name="Freeform 7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23615" name="Group 770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3791" name="Picture 7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792" name="Freeform 7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23616" name="Group 773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3789" name="Picture 7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790" name="Freeform 7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23617" name="Group 776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3787" name="Picture 7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788" name="Freeform 7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pic>
          <p:nvPicPr>
            <p:cNvPr id="23618" name="Picture 779" descr="car_icon_small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3619" name="Group 780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3785" name="Picture 781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786" name="Picture 782" descr="antenna_radiation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3620" name="Group 783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3753" name="Freeform 7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54" name="Rectangle 7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755" name="Freeform 7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56" name="Freeform 7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57" name="Rectangle 7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3758" name="Group 7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783" name="AutoShape 7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3784" name="AutoShape 7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3759" name="Rectangle 7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3760" name="Group 7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781" name="AutoShape 7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3782" name="AutoShape 7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3761" name="Rectangle 7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762" name="Rectangle 7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3763" name="Group 7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3779" name="AutoShape 7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3780" name="AutoShape 8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3764" name="Freeform 8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3765" name="Group 8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777" name="AutoShape 8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3778" name="AutoShape 8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3766" name="Rectangle 8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767" name="Freeform 8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68" name="Freeform 8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69" name="Oval 8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770" name="Freeform 8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71" name="AutoShape 8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772" name="AutoShape 8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773" name="Oval 8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774" name="Oval 8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altLang="he-IL" sz="1800">
                  <a:solidFill>
                    <a:srgbClr val="FF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775" name="Oval 8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776" name="Rectangle 8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grpSp>
          <p:nvGrpSpPr>
            <p:cNvPr id="23621" name="Group 816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3721" name="Freeform 81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22" name="Rectangle 818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723" name="Freeform 81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24" name="Freeform 82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25" name="Rectangle 821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3726" name="Group 82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751" name="AutoShape 82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3752" name="AutoShape 824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3727" name="Rectangle 825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3728" name="Group 82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749" name="AutoShape 827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3750" name="AutoShape 828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3729" name="Rectangle 829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730" name="Rectangle 830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23731" name="Group 83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3747" name="AutoShape 832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3748" name="AutoShape 833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3732" name="Freeform 83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3733" name="Group 83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745" name="AutoShape 836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23746" name="AutoShape 837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23734" name="Rectangle 838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735" name="Freeform 83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36" name="Freeform 84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37" name="Oval 841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738" name="Freeform 84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39" name="AutoShape 843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740" name="AutoShape 844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741" name="Oval 845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742" name="Oval 846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altLang="he-IL" sz="1800">
                  <a:solidFill>
                    <a:srgbClr val="FF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743" name="Oval 847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23744" name="Rectangle 848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grpSp>
          <p:nvGrpSpPr>
            <p:cNvPr id="23622" name="Group 849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3698" name="Picture 850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699" name="Picture 851" descr="laptop_keyboar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700" name="Freeform 85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23701" name="Picture 853" descr="screen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702" name="Freeform 85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03" name="Freeform 85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04" name="Freeform 85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05" name="Freeform 85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06" name="Freeform 85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07" name="Freeform 85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3708" name="Group 86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3715" name="Freeform 86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716" name="Freeform 86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717" name="Freeform 86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718" name="Freeform 86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719" name="Freeform 86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720" name="Freeform 86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3709" name="Freeform 86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10" name="Freeform 86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11" name="Freeform 86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12" name="Freeform 87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13" name="Freeform 87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714" name="Freeform 87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3623" name="Group 873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3675" name="Picture 874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676" name="Picture 875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677" name="Freeform 87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23678" name="Picture 877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679" name="Freeform 87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80" name="Freeform 87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81" name="Freeform 88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82" name="Freeform 88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83" name="Freeform 88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84" name="Freeform 88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3685" name="Group 88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3692" name="Freeform 88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693" name="Freeform 88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694" name="Freeform 88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695" name="Freeform 88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696" name="Freeform 88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697" name="Freeform 89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3686" name="Freeform 89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87" name="Freeform 89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88" name="Freeform 89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89" name="Freeform 89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90" name="Freeform 89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91" name="Freeform 89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3624" name="Group 897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3652" name="Picture 898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653" name="Picture 899" descr="laptop_keyboard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654" name="Freeform 90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23655" name="Picture 901" descr="screen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656" name="Freeform 90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57" name="Freeform 90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58" name="Freeform 90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59" name="Freeform 90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60" name="Freeform 90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61" name="Freeform 90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3662" name="Group 90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3669" name="Freeform 90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670" name="Freeform 91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671" name="Freeform 91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672" name="Freeform 91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673" name="Freeform 91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674" name="Freeform 91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3663" name="Freeform 91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64" name="Freeform 91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65" name="Freeform 91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66" name="Freeform 91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67" name="Freeform 91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68" name="Freeform 92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3625" name="Group 921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3650" name="Picture 92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651" name="Freeform 92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23626" name="Group 924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3627" name="Picture 925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628" name="Picture 926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629" name="Freeform 92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23630" name="Picture 928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631" name="Freeform 92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32" name="Freeform 93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33" name="Freeform 93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34" name="Freeform 93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35" name="Freeform 93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36" name="Freeform 93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3637" name="Group 93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3644" name="Freeform 93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645" name="Freeform 93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646" name="Freeform 93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647" name="Freeform 93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648" name="Freeform 94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3649" name="Freeform 94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3638" name="Freeform 94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39" name="Freeform 94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40" name="Freeform 94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41" name="Freeform 94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42" name="Freeform 94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643" name="Freeform 94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>
          <a:xfrm>
            <a:off x="309563" y="228600"/>
            <a:ext cx="7772400" cy="819150"/>
          </a:xfrm>
        </p:spPr>
        <p:txBody>
          <a:bodyPr/>
          <a:lstStyle/>
          <a:p>
            <a:r>
              <a:rPr lang="en-US" altLang="he-IL"/>
              <a:t>P2P architecture</a:t>
            </a:r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300163"/>
            <a:ext cx="4049713" cy="5241925"/>
          </a:xfrm>
        </p:spPr>
        <p:txBody>
          <a:bodyPr/>
          <a:lstStyle/>
          <a:p>
            <a:r>
              <a:rPr lang="en-US" altLang="he-IL" sz="2400" i="1" dirty="0"/>
              <a:t>no</a:t>
            </a:r>
            <a:r>
              <a:rPr lang="en-US" altLang="he-IL" sz="2400" dirty="0"/>
              <a:t> always-on server</a:t>
            </a:r>
          </a:p>
          <a:p>
            <a:r>
              <a:rPr lang="en-US" altLang="he-IL" sz="2400" dirty="0"/>
              <a:t>arbitrary end systems directly communicate</a:t>
            </a:r>
          </a:p>
          <a:p>
            <a:r>
              <a:rPr lang="en-US" altLang="he-IL" sz="2400" dirty="0"/>
              <a:t>peers request / provide service from / to other peers</a:t>
            </a:r>
          </a:p>
          <a:p>
            <a:r>
              <a:rPr lang="en-US" altLang="he-IL" i="1" dirty="0">
                <a:solidFill>
                  <a:srgbClr val="CC0000"/>
                </a:solidFill>
              </a:rPr>
              <a:t>self scalability</a:t>
            </a:r>
            <a:r>
              <a:rPr lang="en-US" altLang="he-IL" dirty="0">
                <a:solidFill>
                  <a:srgbClr val="CC0000"/>
                </a:solidFill>
              </a:rPr>
              <a:t> – new peers bring new service capacity, as well as new service demands</a:t>
            </a:r>
          </a:p>
          <a:p>
            <a:r>
              <a:rPr lang="en-US" altLang="he-IL" sz="2400" dirty="0"/>
              <a:t>peers are intermittently connected and change IP addresses</a:t>
            </a:r>
          </a:p>
          <a:p>
            <a:pPr lvl="1"/>
            <a:r>
              <a:rPr lang="en-US" altLang="he-IL" dirty="0"/>
              <a:t>complex management</a:t>
            </a:r>
          </a:p>
          <a:p>
            <a:endParaRPr lang="en-US" altLang="he-IL" dirty="0">
              <a:solidFill>
                <a:srgbClr val="CC0000"/>
              </a:solidFill>
            </a:endParaRPr>
          </a:p>
          <a:p>
            <a:endParaRPr lang="en-US" altLang="he-IL" dirty="0"/>
          </a:p>
        </p:txBody>
      </p:sp>
      <p:pic>
        <p:nvPicPr>
          <p:cNvPr id="23559" name="Picture 351" descr="underline_base"/>
          <p:cNvPicPr>
            <a:picLocks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61950" y="852488"/>
            <a:ext cx="401161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Line 1034"/>
          <p:cNvSpPr>
            <a:spLocks noChangeShapeType="1"/>
          </p:cNvSpPr>
          <p:nvPr/>
        </p:nvSpPr>
        <p:spPr bwMode="auto">
          <a:xfrm flipH="1">
            <a:off x="6221413" y="1852613"/>
            <a:ext cx="503237" cy="138906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3561" name="Line 1035"/>
          <p:cNvSpPr>
            <a:spLocks noChangeShapeType="1"/>
          </p:cNvSpPr>
          <p:nvPr/>
        </p:nvSpPr>
        <p:spPr bwMode="auto">
          <a:xfrm>
            <a:off x="5565775" y="2438400"/>
            <a:ext cx="238125" cy="25685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3562" name="Line 1036"/>
          <p:cNvSpPr>
            <a:spLocks noChangeShapeType="1"/>
          </p:cNvSpPr>
          <p:nvPr/>
        </p:nvSpPr>
        <p:spPr bwMode="auto">
          <a:xfrm>
            <a:off x="6275388" y="3581400"/>
            <a:ext cx="1198562" cy="19970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3563" name="Text Box 1037"/>
          <p:cNvSpPr txBox="1">
            <a:spLocks noChangeArrowheads="1"/>
          </p:cNvSpPr>
          <p:nvPr/>
        </p:nvSpPr>
        <p:spPr bwMode="auto">
          <a:xfrm>
            <a:off x="7239000" y="1373188"/>
            <a:ext cx="1284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>
                <a:solidFill>
                  <a:srgbClr val="CC0000"/>
                </a:solidFill>
                <a:ea typeface="MS PGothic" pitchFamily="34" charset="-128"/>
              </a:rPr>
              <a:t>peer-peer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eaLnBrk="1" hangingPunct="1"/>
            <a:fld id="{FD885A55-27AA-406E-9CE8-C51592293D64}" type="slidenum">
              <a:rPr lang="en-US" altLang="he-IL" sz="1400" smtClean="0">
                <a:latin typeface="Times New Roman" pitchFamily="18" charset="0"/>
              </a:rPr>
              <a:pPr eaLnBrk="1" hangingPunct="1"/>
              <a:t>60</a:t>
            </a:fld>
            <a:endParaRPr lang="en-US" altLang="he-IL" sz="140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4000" dirty="0"/>
              <a:t>Challenges of Transparent Proxies</a:t>
            </a:r>
          </a:p>
        </p:txBody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Must ensure all packets pass by the proxy</a:t>
            </a:r>
          </a:p>
          <a:p>
            <a:pPr lvl="1"/>
            <a:r>
              <a:rPr lang="en-US" altLang="he-IL" dirty="0"/>
              <a:t>E.g., by placing it at the access point to the Internet</a:t>
            </a:r>
          </a:p>
          <a:p>
            <a:pPr lvl="1"/>
            <a:r>
              <a:rPr lang="en-US" altLang="he-IL" dirty="0"/>
              <a:t>or, by a </a:t>
            </a:r>
            <a:r>
              <a:rPr lang="en-US" altLang="he-IL" i="1" dirty="0"/>
              <a:t>DNS </a:t>
            </a:r>
            <a:r>
              <a:rPr lang="en-US" altLang="he-IL" dirty="0"/>
              <a:t>manipulation</a:t>
            </a:r>
          </a:p>
          <a:p>
            <a:pPr lvl="1"/>
            <a:endParaRPr lang="en-US" altLang="he-IL" dirty="0"/>
          </a:p>
          <a:p>
            <a:r>
              <a:rPr lang="en-US" altLang="he-IL" dirty="0"/>
              <a:t>Incurs overhead </a:t>
            </a:r>
          </a:p>
          <a:p>
            <a:pPr lvl="1"/>
            <a:r>
              <a:rPr lang="en-US" altLang="he-IL" dirty="0"/>
              <a:t>Intercept the packets as they fly by</a:t>
            </a:r>
          </a:p>
          <a:p>
            <a:pPr lvl="1"/>
            <a:r>
              <a:rPr lang="en-US" altLang="he-IL" dirty="0"/>
              <a:t>Reconstruct and reorder the server’s responses</a:t>
            </a:r>
          </a:p>
          <a:p>
            <a:pPr lvl="1"/>
            <a:endParaRPr lang="en-US" altLang="he-IL" dirty="0"/>
          </a:p>
          <a:p>
            <a:r>
              <a:rPr lang="en-US" altLang="he-IL" dirty="0"/>
              <a:t>May violate privacy</a:t>
            </a:r>
          </a:p>
          <a:p>
            <a:pPr lvl="1"/>
            <a:r>
              <a:rPr lang="en-US" altLang="he-IL" dirty="0"/>
              <a:t>The user may not know the proxy lies in the path</a:t>
            </a:r>
          </a:p>
          <a:p>
            <a:pPr lvl="1"/>
            <a:r>
              <a:rPr lang="en-US" altLang="he-IL" dirty="0"/>
              <a:t>Proxy may be keeping logs of the user’s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37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eaLnBrk="1" hangingPunct="1"/>
            <a:fld id="{25ACE448-352B-48EB-B08F-AB5476621496}" type="slidenum">
              <a:rPr lang="en-US" altLang="he-IL" sz="1400" smtClean="0">
                <a:latin typeface="Times New Roman" pitchFamily="18" charset="0"/>
              </a:rPr>
              <a:pPr eaLnBrk="1" hangingPunct="1"/>
              <a:t>61</a:t>
            </a:fld>
            <a:endParaRPr lang="en-US" altLang="he-IL" sz="140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Other Functions of Web Proxies</a:t>
            </a:r>
          </a:p>
        </p:txBody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Anonymization</a:t>
            </a:r>
          </a:p>
          <a:p>
            <a:pPr lvl="1"/>
            <a:r>
              <a:rPr lang="en-US" altLang="he-IL" dirty="0"/>
              <a:t>Server sees requests coming from the proxy address</a:t>
            </a:r>
          </a:p>
          <a:p>
            <a:pPr lvl="1"/>
            <a:r>
              <a:rPr lang="en-US" altLang="he-IL" dirty="0"/>
              <a:t>… rather than the individual user IP addresses</a:t>
            </a:r>
          </a:p>
          <a:p>
            <a:endParaRPr lang="en-US" altLang="he-IL" dirty="0"/>
          </a:p>
          <a:p>
            <a:r>
              <a:rPr lang="en-US" altLang="he-IL" dirty="0"/>
              <a:t>Transcoding</a:t>
            </a:r>
          </a:p>
          <a:p>
            <a:pPr lvl="1"/>
            <a:r>
              <a:rPr lang="en-US" altLang="he-IL" dirty="0"/>
              <a:t>Converting data from one form to another</a:t>
            </a:r>
          </a:p>
          <a:p>
            <a:pPr lvl="1"/>
            <a:r>
              <a:rPr lang="en-US" altLang="he-IL" dirty="0"/>
              <a:t>E.g., reducing the size of images for cell-phones</a:t>
            </a:r>
          </a:p>
          <a:p>
            <a:endParaRPr lang="en-US" altLang="he-IL" dirty="0"/>
          </a:p>
          <a:p>
            <a:r>
              <a:rPr lang="en-US" altLang="he-IL" dirty="0"/>
              <a:t>Filtering</a:t>
            </a:r>
          </a:p>
          <a:p>
            <a:pPr lvl="1"/>
            <a:r>
              <a:rPr lang="en-US" altLang="he-IL" dirty="0"/>
              <a:t>Blocking access to sites, based on URL or content</a:t>
            </a:r>
          </a:p>
          <a:p>
            <a:pPr lvl="1"/>
            <a:endParaRPr lang="en-US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440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193675"/>
            <a:ext cx="7962900" cy="739775"/>
          </a:xfrm>
        </p:spPr>
        <p:txBody>
          <a:bodyPr/>
          <a:lstStyle/>
          <a:p>
            <a:r>
              <a:rPr lang="en-US" altLang="he-IL" sz="3600" dirty="0"/>
              <a:t>Cache coherency</a:t>
            </a:r>
            <a:endParaRPr lang="en-US" altLang="he-IL" dirty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679" y="1054990"/>
            <a:ext cx="4029658" cy="5132388"/>
          </a:xfrm>
        </p:spPr>
        <p:txBody>
          <a:bodyPr/>
          <a:lstStyle/>
          <a:p>
            <a:r>
              <a:rPr lang="en-US" altLang="he-IL" sz="2400" dirty="0">
                <a:solidFill>
                  <a:srgbClr val="CC0000"/>
                </a:solidFill>
              </a:rPr>
              <a:t>The problem:</a:t>
            </a:r>
            <a:r>
              <a:rPr lang="en-US" altLang="he-IL" sz="2400" dirty="0"/>
              <a:t> $ </a:t>
            </a:r>
            <a:r>
              <a:rPr lang="en-US" altLang="ja-JP" sz="2400" dirty="0"/>
              <a:t>should verify that it sends the client up-to-date data</a:t>
            </a:r>
            <a:endParaRPr lang="en-US" altLang="he-IL" sz="2000" dirty="0"/>
          </a:p>
          <a:p>
            <a:r>
              <a:rPr lang="en-US" altLang="he-IL" sz="2400" dirty="0">
                <a:solidFill>
                  <a:srgbClr val="CC0000"/>
                </a:solidFill>
              </a:rPr>
              <a:t>First solution:</a:t>
            </a:r>
          </a:p>
          <a:p>
            <a:pPr>
              <a:buNone/>
            </a:pPr>
            <a:r>
              <a:rPr lang="en-US" altLang="he-IL" sz="2400" dirty="0"/>
              <a:t>	conditional GET</a:t>
            </a:r>
            <a:r>
              <a:rPr lang="en-US" altLang="he-IL" sz="2400" dirty="0">
                <a:solidFill>
                  <a:srgbClr val="CC0000"/>
                </a:solidFill>
              </a:rPr>
              <a:t> </a:t>
            </a:r>
          </a:p>
          <a:p>
            <a:pPr lvl="1"/>
            <a:r>
              <a:rPr lang="en-US" altLang="he-IL" sz="2000" dirty="0"/>
              <a:t>HTTP request: </a:t>
            </a:r>
            <a:r>
              <a:rPr lang="en-US" altLang="he-IL" sz="2000" b="1" dirty="0">
                <a:latin typeface="Courier New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altLang="he-IL" sz="1600" b="1" i="1" dirty="0">
                <a:latin typeface="Courier New" pitchFamily="49" charset="0"/>
              </a:rPr>
              <a:t>  If-modified-since: &lt;date&gt;</a:t>
            </a:r>
          </a:p>
          <a:p>
            <a:pPr lvl="1"/>
            <a:r>
              <a:rPr lang="en-US" altLang="he-IL" sz="2000" i="1" dirty="0"/>
              <a:t>Server’s</a:t>
            </a:r>
            <a:r>
              <a:rPr lang="en-US" altLang="he-IL" sz="2000" dirty="0"/>
              <a:t> response:</a:t>
            </a:r>
          </a:p>
          <a:p>
            <a:pPr marL="457200" lvl="1" indent="0">
              <a:buNone/>
            </a:pPr>
            <a:r>
              <a:rPr lang="en-US" altLang="he-IL" sz="1600" b="1" i="1" dirty="0">
                <a:latin typeface="Courier New" pitchFamily="49" charset="0"/>
              </a:rPr>
              <a:t>  HTTP/1.0 304 Not Modified</a:t>
            </a:r>
            <a:endParaRPr lang="en-US" altLang="he-IL" sz="1800" i="1" dirty="0"/>
          </a:p>
        </p:txBody>
      </p:sp>
      <p:sp>
        <p:nvSpPr>
          <p:cNvPr id="67590" name="Line 4"/>
          <p:cNvSpPr>
            <a:spLocks noChangeShapeType="1"/>
          </p:cNvSpPr>
          <p:nvPr/>
        </p:nvSpPr>
        <p:spPr bwMode="auto">
          <a:xfrm>
            <a:off x="4618022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4924410" y="1998663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he-IL" sz="1800" dirty="0">
                <a:ea typeface="MS PGothic" pitchFamily="34" charset="-128"/>
              </a:rPr>
              <a:t>HTTP request msg</a:t>
            </a:r>
          </a:p>
          <a:p>
            <a:pPr algn="ctr"/>
            <a:r>
              <a:rPr lang="en-US" altLang="he-IL" sz="1600" b="1" dirty="0">
                <a:ea typeface="MS PGothic" pitchFamily="34" charset="-128"/>
              </a:rPr>
              <a:t>If-modified-since: &lt;date&gt;</a:t>
            </a:r>
            <a:endParaRPr lang="en-US" altLang="he-IL" b="1" dirty="0">
              <a:ea typeface="MS PGothic" pitchFamily="34" charset="-128"/>
            </a:endParaRPr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 flipH="1">
            <a:off x="4637072" y="2860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905360" y="2854325"/>
            <a:ext cx="2643187" cy="865188"/>
            <a:chOff x="2698" y="2036"/>
            <a:chExt cx="1665" cy="545"/>
          </a:xfrm>
        </p:grpSpPr>
        <p:sp>
          <p:nvSpPr>
            <p:cNvPr id="68664" name="Rectangle 10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68665" name="Text Box 11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he-IL" sz="1800">
                  <a:ea typeface="MS PGothic" pitchFamily="34" charset="-128"/>
                </a:rPr>
                <a:t>HTTP response</a:t>
              </a:r>
            </a:p>
            <a:p>
              <a:pPr algn="ctr"/>
              <a:r>
                <a:rPr lang="en-US" altLang="he-IL" sz="1600" b="1">
                  <a:ea typeface="MS PGothic" pitchFamily="34" charset="-128"/>
                </a:rPr>
                <a:t>HTTP/1.0 </a:t>
              </a:r>
            </a:p>
            <a:p>
              <a:pPr algn="ctr"/>
              <a:r>
                <a:rPr lang="en-US" altLang="he-IL" sz="1600" b="1">
                  <a:ea typeface="MS PGothic" pitchFamily="34" charset="-128"/>
                </a:rPr>
                <a:t>304 Not Modified</a:t>
              </a:r>
              <a:endParaRPr lang="en-US" altLang="he-IL" b="1">
                <a:ea typeface="MS PGothic" pitchFamily="34" charset="-128"/>
              </a:endParaRPr>
            </a:p>
          </p:txBody>
        </p:sp>
      </p:grpSp>
      <p:sp>
        <p:nvSpPr>
          <p:cNvPr id="67596" name="Text Box 28"/>
          <p:cNvSpPr txBox="1">
            <a:spLocks noChangeArrowheads="1"/>
          </p:cNvSpPr>
          <p:nvPr/>
        </p:nvSpPr>
        <p:spPr bwMode="auto">
          <a:xfrm>
            <a:off x="8002572" y="2149475"/>
            <a:ext cx="1047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000099"/>
                </a:solidFill>
                <a:ea typeface="MS PGothic" pitchFamily="34" charset="-128"/>
              </a:rPr>
              <a:t>object </a:t>
            </a:r>
          </a:p>
          <a:p>
            <a:pPr algn="ctr"/>
            <a:r>
              <a:rPr lang="en-US" altLang="he-IL" sz="1800">
                <a:solidFill>
                  <a:srgbClr val="000099"/>
                </a:solidFill>
                <a:ea typeface="MS PGothic" pitchFamily="34" charset="-128"/>
              </a:rPr>
              <a:t>not </a:t>
            </a:r>
          </a:p>
          <a:p>
            <a:pPr algn="ctr"/>
            <a:r>
              <a:rPr lang="en-US" altLang="he-IL" sz="1800">
                <a:solidFill>
                  <a:srgbClr val="000099"/>
                </a:solidFill>
                <a:ea typeface="MS PGothic" pitchFamily="34" charset="-128"/>
              </a:rPr>
              <a:t>modified</a:t>
            </a:r>
          </a:p>
          <a:p>
            <a:pPr algn="ctr"/>
            <a:r>
              <a:rPr lang="en-US" altLang="he-IL" sz="1800">
                <a:solidFill>
                  <a:srgbClr val="000099"/>
                </a:solidFill>
                <a:ea typeface="MS PGothic" pitchFamily="34" charset="-128"/>
              </a:rPr>
              <a:t>before</a:t>
            </a:r>
          </a:p>
          <a:p>
            <a:pPr algn="ctr"/>
            <a:r>
              <a:rPr lang="en-US" altLang="he-IL" sz="1800">
                <a:solidFill>
                  <a:srgbClr val="000099"/>
                </a:solidFill>
                <a:ea typeface="MS PGothic" pitchFamily="34" charset="-128"/>
              </a:rPr>
              <a:t>&lt;date&gt;</a:t>
            </a:r>
          </a:p>
        </p:txBody>
      </p:sp>
      <p:sp>
        <p:nvSpPr>
          <p:cNvPr id="67597" name="Line 31"/>
          <p:cNvSpPr>
            <a:spLocks noChangeShapeType="1"/>
          </p:cNvSpPr>
          <p:nvPr/>
        </p:nvSpPr>
        <p:spPr bwMode="auto">
          <a:xfrm>
            <a:off x="4375135" y="4079875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7598" name="Line 32"/>
          <p:cNvSpPr>
            <a:spLocks noChangeShapeType="1"/>
          </p:cNvSpPr>
          <p:nvPr/>
        </p:nvSpPr>
        <p:spPr bwMode="auto">
          <a:xfrm>
            <a:off x="4684697" y="4678363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7599" name="Text Box 34"/>
          <p:cNvSpPr txBox="1">
            <a:spLocks noChangeArrowheads="1"/>
          </p:cNvSpPr>
          <p:nvPr/>
        </p:nvSpPr>
        <p:spPr bwMode="auto">
          <a:xfrm>
            <a:off x="4929172" y="4562475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he-IL" sz="1800">
                <a:ea typeface="MS PGothic" pitchFamily="34" charset="-128"/>
              </a:rPr>
              <a:t>HTTP request msg</a:t>
            </a:r>
          </a:p>
          <a:p>
            <a:pPr algn="ctr"/>
            <a:r>
              <a:rPr lang="en-US" altLang="he-IL" sz="1600" b="1">
                <a:ea typeface="MS PGothic" pitchFamily="34" charset="-128"/>
              </a:rPr>
              <a:t>If-modified-since: &lt;date&gt;</a:t>
            </a:r>
            <a:endParaRPr lang="en-US" altLang="he-IL" b="1">
              <a:ea typeface="MS PGothic" pitchFamily="34" charset="-128"/>
            </a:endParaRPr>
          </a:p>
        </p:txBody>
      </p:sp>
      <p:sp>
        <p:nvSpPr>
          <p:cNvPr id="67600" name="Line 35"/>
          <p:cNvSpPr>
            <a:spLocks noChangeShapeType="1"/>
          </p:cNvSpPr>
          <p:nvPr/>
        </p:nvSpPr>
        <p:spPr bwMode="auto">
          <a:xfrm flipH="1">
            <a:off x="4703747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7601" name="Text Box 38"/>
          <p:cNvSpPr txBox="1">
            <a:spLocks noChangeArrowheads="1"/>
          </p:cNvSpPr>
          <p:nvPr/>
        </p:nvSpPr>
        <p:spPr bwMode="auto">
          <a:xfrm>
            <a:off x="4948222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he-IL" sz="1800">
                <a:ea typeface="MS PGothic" pitchFamily="34" charset="-128"/>
              </a:rPr>
              <a:t>HTTP response</a:t>
            </a:r>
          </a:p>
          <a:p>
            <a:pPr algn="ctr"/>
            <a:r>
              <a:rPr lang="en-US" altLang="he-IL" sz="1600" b="1">
                <a:ea typeface="MS PGothic" pitchFamily="34" charset="-128"/>
              </a:rPr>
              <a:t>HTTP/1.0 200 OK</a:t>
            </a:r>
          </a:p>
          <a:p>
            <a:pPr algn="ctr"/>
            <a:r>
              <a:rPr lang="en-US" altLang="he-IL" b="1">
                <a:ea typeface="MS PGothic" pitchFamily="34" charset="-128"/>
              </a:rPr>
              <a:t>&lt;data&gt;</a:t>
            </a:r>
          </a:p>
        </p:txBody>
      </p:sp>
      <p:sp>
        <p:nvSpPr>
          <p:cNvPr id="67602" name="Text Box 39"/>
          <p:cNvSpPr txBox="1">
            <a:spLocks noChangeArrowheads="1"/>
          </p:cNvSpPr>
          <p:nvPr/>
        </p:nvSpPr>
        <p:spPr bwMode="auto">
          <a:xfrm>
            <a:off x="8081947" y="4808538"/>
            <a:ext cx="1047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000099"/>
                </a:solidFill>
                <a:ea typeface="MS PGothic" pitchFamily="34" charset="-128"/>
              </a:rPr>
              <a:t>object </a:t>
            </a:r>
          </a:p>
          <a:p>
            <a:pPr algn="ctr"/>
            <a:r>
              <a:rPr lang="en-US" altLang="he-IL" sz="1800">
                <a:solidFill>
                  <a:srgbClr val="000099"/>
                </a:solidFill>
                <a:ea typeface="MS PGothic" pitchFamily="34" charset="-128"/>
              </a:rPr>
              <a:t>modified</a:t>
            </a:r>
          </a:p>
          <a:p>
            <a:pPr algn="ctr"/>
            <a:r>
              <a:rPr lang="en-US" altLang="he-IL" sz="1800">
                <a:solidFill>
                  <a:srgbClr val="000099"/>
                </a:solidFill>
                <a:ea typeface="MS PGothic" pitchFamily="34" charset="-128"/>
              </a:rPr>
              <a:t>after </a:t>
            </a:r>
          </a:p>
          <a:p>
            <a:pPr algn="ctr"/>
            <a:r>
              <a:rPr lang="en-US" altLang="he-IL" sz="1800">
                <a:solidFill>
                  <a:srgbClr val="000099"/>
                </a:solidFill>
                <a:ea typeface="MS PGothic" pitchFamily="34" charset="-128"/>
              </a:rPr>
              <a:t>&lt;date&gt;</a:t>
            </a:r>
          </a:p>
        </p:txBody>
      </p:sp>
      <p:sp>
        <p:nvSpPr>
          <p:cNvPr id="68625" name="Text Box 5"/>
          <p:cNvSpPr txBox="1">
            <a:spLocks noChangeArrowheads="1"/>
          </p:cNvSpPr>
          <p:nvPr/>
        </p:nvSpPr>
        <p:spPr bwMode="auto">
          <a:xfrm>
            <a:off x="5154724" y="1028700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dirty="0">
                <a:solidFill>
                  <a:srgbClr val="CC0000"/>
                </a:solidFill>
                <a:ea typeface="MS PGothic" pitchFamily="34" charset="-128"/>
              </a:rPr>
              <a:t>client</a:t>
            </a:r>
          </a:p>
        </p:txBody>
      </p:sp>
      <p:sp>
        <p:nvSpPr>
          <p:cNvPr id="68626" name="Text Box 6"/>
          <p:cNvSpPr txBox="1">
            <a:spLocks noChangeArrowheads="1"/>
          </p:cNvSpPr>
          <p:nvPr/>
        </p:nvSpPr>
        <p:spPr bwMode="auto">
          <a:xfrm>
            <a:off x="7580297" y="1057275"/>
            <a:ext cx="88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>
                <a:solidFill>
                  <a:srgbClr val="CC0000"/>
                </a:solidFill>
                <a:ea typeface="MS PGothic" pitchFamily="34" charset="-128"/>
              </a:rPr>
              <a:t>server</a:t>
            </a:r>
          </a:p>
        </p:txBody>
      </p:sp>
      <p:pic>
        <p:nvPicPr>
          <p:cNvPr id="68627" name="Picture 3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3" y="762000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628" name="Group 34"/>
          <p:cNvGrpSpPr>
            <a:grpSpLocks/>
          </p:cNvGrpSpPr>
          <p:nvPr/>
        </p:nvGrpSpPr>
        <p:grpSpPr bwMode="auto">
          <a:xfrm>
            <a:off x="7170722" y="977900"/>
            <a:ext cx="422275" cy="685800"/>
            <a:chOff x="4140" y="429"/>
            <a:chExt cx="1425" cy="2396"/>
          </a:xfrm>
        </p:grpSpPr>
        <p:sp>
          <p:nvSpPr>
            <p:cNvPr id="68632" name="Freeform 3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8633" name="Rectangle 36"/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68634" name="Freeform 3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8635" name="Freeform 3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8636" name="Rectangle 39"/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68637" name="Group 4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8662" name="AutoShape 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68663" name="AutoShape 42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68638" name="Rectangle 43"/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68639" name="Group 4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8660" name="AutoShape 4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68661" name="AutoShape 46"/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68640" name="Rectangle 47"/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68641" name="Rectangle 48"/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68642" name="Group 4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658" name="AutoShape 5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68659" name="AutoShape 51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68643" name="Freeform 5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68644" name="Group 5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56" name="AutoShape 54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68657" name="AutoShape 55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68645" name="Rectangle 56"/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68646" name="Freeform 5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8647" name="Freeform 5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8648" name="Oval 59"/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68649" name="Freeform 6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8650" name="AutoShape 6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68651" name="AutoShape 62"/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68652" name="Oval 63"/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68653" name="Oval 64"/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68654" name="Oval 65"/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68655" name="Rectangle 66"/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68629" name="Group 67"/>
          <p:cNvGrpSpPr>
            <a:grpSpLocks/>
          </p:cNvGrpSpPr>
          <p:nvPr/>
        </p:nvGrpSpPr>
        <p:grpSpPr bwMode="auto">
          <a:xfrm>
            <a:off x="4470385" y="1022350"/>
            <a:ext cx="742950" cy="742950"/>
            <a:chOff x="-44" y="1473"/>
            <a:chExt cx="981" cy="1105"/>
          </a:xfrm>
        </p:grpSpPr>
        <p:pic>
          <p:nvPicPr>
            <p:cNvPr id="68630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31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  <p:bldP spid="67593" grpId="0" animBg="1"/>
      <p:bldP spid="67594" grpId="0" animBg="1"/>
      <p:bldP spid="67596" grpId="0"/>
      <p:bldP spid="67597" grpId="0" animBg="1"/>
      <p:bldP spid="67598" grpId="0" animBg="1"/>
      <p:bldP spid="67599" grpId="0" animBg="1"/>
      <p:bldP spid="67600" grpId="0" animBg="1"/>
      <p:bldP spid="67601" grpId="0" animBg="1"/>
      <p:bldP spid="6760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5862" cy="873369"/>
          </a:xfrm>
        </p:spPr>
        <p:txBody>
          <a:bodyPr/>
          <a:lstStyle/>
          <a:p>
            <a:pPr algn="ctr"/>
            <a:r>
              <a:rPr lang="en-US" altLang="he-IL" sz="4000" dirty="0"/>
              <a:t>Conditional Get: exercise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370" y="1395045"/>
            <a:ext cx="6959600" cy="3674665"/>
          </a:xfrm>
        </p:spPr>
        <p:txBody>
          <a:bodyPr/>
          <a:lstStyle/>
          <a:p>
            <a:r>
              <a:rPr lang="en-US" altLang="he-IL" dirty="0"/>
              <a:t>A user requests a file from a web server</a:t>
            </a:r>
          </a:p>
          <a:p>
            <a:r>
              <a:rPr lang="en-US" altLang="he-IL" dirty="0"/>
              <a:t>The file is sent by a single large</a:t>
            </a:r>
          </a:p>
          <a:p>
            <a:r>
              <a:rPr lang="en-US" altLang="he-IL" dirty="0"/>
              <a:t>Plot a timing diagram for each of the following cases</a:t>
            </a:r>
          </a:p>
          <a:p>
            <a:pPr lvl="1"/>
            <a:r>
              <a:rPr lang="en-US" altLang="he-IL" dirty="0">
                <a:cs typeface="ＭＳ Ｐゴシック" charset="0"/>
              </a:rPr>
              <a:t>There’s no proxy server</a:t>
            </a:r>
          </a:p>
          <a:p>
            <a:pPr lvl="1"/>
            <a:r>
              <a:rPr lang="en-US" altLang="he-IL" dirty="0">
                <a:cs typeface="ＭＳ Ｐゴシック" charset="0"/>
              </a:rPr>
              <a:t>There’s a proxy server, using Cond. Get, and having the up-to-date file</a:t>
            </a:r>
          </a:p>
          <a:p>
            <a:pPr lvl="1"/>
            <a:r>
              <a:rPr lang="en-US" altLang="he-IL" dirty="0">
                <a:cs typeface="ＭＳ Ｐゴシック" charset="0"/>
              </a:rPr>
              <a:t>Now, the file is stale. What’s the change in the diagram? </a:t>
            </a:r>
          </a:p>
          <a:p>
            <a:pPr marL="0" indent="0">
              <a:buNone/>
            </a:pPr>
            <a:endParaRPr lang="en-US" alt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5862" cy="873369"/>
          </a:xfrm>
        </p:spPr>
        <p:txBody>
          <a:bodyPr/>
          <a:lstStyle/>
          <a:p>
            <a:pPr algn="ctr"/>
            <a:r>
              <a:rPr lang="en-US" altLang="he-IL" sz="4000" dirty="0"/>
              <a:t>Conditional Get: exercise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370" y="1101969"/>
            <a:ext cx="7466774" cy="3967741"/>
          </a:xfrm>
        </p:spPr>
        <p:txBody>
          <a:bodyPr/>
          <a:lstStyle/>
          <a:p>
            <a:r>
              <a:rPr lang="en-US" altLang="he-IL" sz="2400" dirty="0"/>
              <a:t>For each of the following parameters, write whether increasing it increases / decreases the efficiency of using Cond. Get.</a:t>
            </a:r>
          </a:p>
          <a:p>
            <a:pPr lvl="1"/>
            <a:r>
              <a:rPr lang="en-US" altLang="he-IL" sz="2000" dirty="0">
                <a:cs typeface="ＭＳ Ｐゴシック" charset="0"/>
              </a:rPr>
              <a:t>Files size</a:t>
            </a:r>
          </a:p>
          <a:p>
            <a:pPr lvl="1"/>
            <a:r>
              <a:rPr lang="en-US" altLang="he-IL" sz="2000" dirty="0">
                <a:cs typeface="ＭＳ Ｐゴシック" charset="0"/>
              </a:rPr>
              <a:t>Header size</a:t>
            </a:r>
          </a:p>
          <a:p>
            <a:pPr lvl="1"/>
            <a:r>
              <a:rPr lang="en-US" altLang="he-IL" sz="2000" dirty="0">
                <a:cs typeface="ＭＳ Ｐゴシック" charset="0"/>
              </a:rPr>
              <a:t>User </a:t>
            </a:r>
            <a:r>
              <a:rPr lang="en-US" altLang="he-IL" sz="2000" dirty="0">
                <a:cs typeface="ＭＳ Ｐゴシック" charset="0"/>
                <a:sym typeface="Wingdings" panose="05000000000000000000" pitchFamily="2" charset="2"/>
              </a:rPr>
              <a:t> </a:t>
            </a:r>
            <a:r>
              <a:rPr lang="en-US" altLang="he-IL" sz="2000" dirty="0">
                <a:cs typeface="ＭＳ Ｐゴシック" charset="0"/>
              </a:rPr>
              <a:t>web server distance </a:t>
            </a:r>
          </a:p>
          <a:p>
            <a:pPr lvl="1"/>
            <a:r>
              <a:rPr lang="en-US" altLang="he-IL" sz="2000" dirty="0">
                <a:cs typeface="ＭＳ Ｐゴシック" charset="0"/>
              </a:rPr>
              <a:t>Proxy server </a:t>
            </a:r>
            <a:r>
              <a:rPr lang="en-US" altLang="he-IL" sz="2000" dirty="0">
                <a:cs typeface="ＭＳ Ｐゴシック" charset="0"/>
                <a:sym typeface="Wingdings" panose="05000000000000000000" pitchFamily="2" charset="2"/>
              </a:rPr>
              <a:t> web server link rate</a:t>
            </a:r>
            <a:endParaRPr lang="en-US" altLang="he-IL" sz="2000" dirty="0">
              <a:cs typeface="ＭＳ Ｐゴシック" charset="0"/>
            </a:endParaRPr>
          </a:p>
          <a:p>
            <a:pPr lvl="1"/>
            <a:r>
              <a:rPr lang="en-US" altLang="he-IL" sz="2000" dirty="0">
                <a:cs typeface="ＭＳ Ｐゴシック" charset="0"/>
              </a:rPr>
              <a:t>Web server response time</a:t>
            </a:r>
          </a:p>
          <a:p>
            <a:pPr lvl="1"/>
            <a:r>
              <a:rPr lang="en-US" altLang="he-IL" sz="2000" dirty="0">
                <a:cs typeface="ＭＳ Ｐゴシック" charset="0"/>
              </a:rPr>
              <a:t>Proxy processing time</a:t>
            </a:r>
          </a:p>
          <a:p>
            <a:r>
              <a:rPr lang="en-US" altLang="he-IL" sz="2400" dirty="0"/>
              <a:t>Note: when handling larger files, things are different</a:t>
            </a:r>
          </a:p>
          <a:p>
            <a:r>
              <a:rPr lang="en-US" altLang="he-IL" dirty="0">
                <a:solidFill>
                  <a:srgbClr val="FF0000"/>
                </a:solidFill>
              </a:rPr>
              <a:t>Conclusion:</a:t>
            </a:r>
            <a:r>
              <a:rPr lang="en-US" altLang="he-IL" dirty="0"/>
              <a:t>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altLang="he-IL" sz="2400" dirty="0"/>
              <a:t>For small files, this mechanism may even </a:t>
            </a:r>
            <a:r>
              <a:rPr lang="en-US" altLang="he-IL" sz="2400" b="1" dirty="0"/>
              <a:t>decrease </a:t>
            </a:r>
            <a:r>
              <a:rPr lang="en-US" altLang="he-IL" sz="2400" dirty="0"/>
              <a:t>performances!</a:t>
            </a:r>
          </a:p>
          <a:p>
            <a:r>
              <a:rPr lang="en-US" altLang="he-IL" sz="2400" dirty="0"/>
              <a:t>Partial solution: TTL</a:t>
            </a:r>
            <a:endParaRPr lang="en-US" altLang="he-IL" sz="2000" dirty="0"/>
          </a:p>
          <a:p>
            <a:r>
              <a:rPr lang="en-US" altLang="he-IL" sz="2400" dirty="0"/>
              <a:t>Dilemma: which $ to access when there’re multiple $s?</a:t>
            </a:r>
          </a:p>
          <a:p>
            <a:pPr lvl="1"/>
            <a:endParaRPr lang="en-US" altLang="he-IL" sz="20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Thomas Sankara.jpg">
            <a:extLst>
              <a:ext uri="{FF2B5EF4-FFF2-40B4-BE49-F238E27FC236}">
                <a16:creationId xmlns:a16="http://schemas.microsoft.com/office/drawing/2014/main" id="{F3417A24-B691-4110-8E4B-69B2CD23D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27" y="1820624"/>
            <a:ext cx="1678815" cy="221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50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45"/>
          <p:cNvSpPr txBox="1">
            <a:spLocks noChangeArrowheads="1"/>
          </p:cNvSpPr>
          <p:nvPr/>
        </p:nvSpPr>
        <p:spPr bwMode="auto">
          <a:xfrm>
            <a:off x="5478463" y="4452938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1</a:t>
            </a:r>
            <a:endParaRPr lang="he-IL">
              <a:latin typeface="Calibri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8382000" cy="510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>
                <a:latin typeface="+mn-lt"/>
                <a:cs typeface="+mn-cs"/>
              </a:rPr>
              <a:t>Initialization: Array of       zero bits.</a:t>
            </a:r>
          </a:p>
          <a:p>
            <a:pPr marL="342900" indent="-342900" algn="l" rtl="0">
              <a:spcBef>
                <a:spcPct val="20000"/>
              </a:spcBef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>
                <a:latin typeface="+mn-lt"/>
                <a:cs typeface="+mn-cs"/>
              </a:rPr>
              <a:t>Insertion: 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Each of the     elements is hashed     times, the corresponding bits are set.</a:t>
            </a:r>
            <a:endParaRPr lang="en-US" sz="2000" kern="0" dirty="0">
              <a:latin typeface="+mn-lt"/>
              <a:cs typeface="+mn-cs"/>
            </a:endParaRP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>
                <a:latin typeface="+mn-lt"/>
                <a:cs typeface="+mn-cs"/>
              </a:rPr>
              <a:t>Query: Hashing the element, checking that all    bits are set.</a:t>
            </a: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kern="0" dirty="0">
              <a:latin typeface="+mn-lt"/>
              <a:cs typeface="+mn-cs"/>
            </a:endParaRP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kern="0" dirty="0">
              <a:latin typeface="+mn-lt"/>
              <a:cs typeface="+mn-cs"/>
            </a:endParaRP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kern="0" dirty="0">
              <a:latin typeface="+mn-lt"/>
              <a:cs typeface="+mn-cs"/>
            </a:endParaRP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kern="0" dirty="0">
              <a:latin typeface="+mn-lt"/>
              <a:cs typeface="+mn-cs"/>
            </a:endParaRP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kern="0" dirty="0">
              <a:latin typeface="+mn-lt"/>
              <a:cs typeface="+mn-cs"/>
            </a:endParaRP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>
                <a:latin typeface="+mn-lt"/>
                <a:cs typeface="+mn-cs"/>
              </a:rPr>
              <a:t>False positive possible</a:t>
            </a: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No false negatives</a:t>
            </a:r>
          </a:p>
          <a:p>
            <a:pPr marL="800100" lvl="1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At least when discarding </a:t>
            </a:r>
            <a:r>
              <a:rPr lang="en-US" sz="2000" i="1" kern="0" dirty="0">
                <a:latin typeface="Arial" pitchFamily="34" charset="0"/>
                <a:cs typeface="Arial" pitchFamily="34" charset="0"/>
              </a:rPr>
              <a:t>stale 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updates</a:t>
            </a:r>
          </a:p>
          <a:p>
            <a:pPr marL="342900" indent="-342900" algn="l" rtl="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800" kern="0" dirty="0">
              <a:latin typeface="+mn-lt"/>
              <a:cs typeface="+mn-cs"/>
            </a:endParaRPr>
          </a:p>
          <a:p>
            <a:pPr marL="342900" indent="-342900" algn="l" rtl="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Bloom Filters</a:t>
            </a:r>
          </a:p>
        </p:txBody>
      </p:sp>
      <p:pic>
        <p:nvPicPr>
          <p:cNvPr id="5126" name="Picture 5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68465" y="1585913"/>
            <a:ext cx="261937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791200" y="1893888"/>
            <a:ext cx="427038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0988" y="1893888"/>
            <a:ext cx="430212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33950" y="1893888"/>
            <a:ext cx="427038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3738" y="1893888"/>
            <a:ext cx="430212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6700" y="1893888"/>
            <a:ext cx="427038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6488" y="1893888"/>
            <a:ext cx="430212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19450" y="1893888"/>
            <a:ext cx="427038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89238" y="1893888"/>
            <a:ext cx="430212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2200" y="1893888"/>
            <a:ext cx="427038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1988" y="1893888"/>
            <a:ext cx="430212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48450" y="1893888"/>
            <a:ext cx="427038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8238" y="1893888"/>
            <a:ext cx="430212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41" name="TextBox 45"/>
          <p:cNvSpPr txBox="1">
            <a:spLocks noChangeArrowheads="1"/>
          </p:cNvSpPr>
          <p:nvPr/>
        </p:nvSpPr>
        <p:spPr bwMode="auto">
          <a:xfrm>
            <a:off x="4535488" y="4478338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1</a:t>
            </a:r>
            <a:endParaRPr lang="he-IL">
              <a:latin typeface="Calibri" pitchFamily="34" charset="0"/>
            </a:endParaRPr>
          </a:p>
        </p:txBody>
      </p:sp>
      <p:sp>
        <p:nvSpPr>
          <p:cNvPr id="5142" name="TextBox 90"/>
          <p:cNvSpPr txBox="1">
            <a:spLocks noChangeArrowheads="1"/>
          </p:cNvSpPr>
          <p:nvPr/>
        </p:nvSpPr>
        <p:spPr bwMode="auto">
          <a:xfrm>
            <a:off x="5472113" y="3314700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000">
                <a:latin typeface="Calibri" pitchFamily="34" charset="0"/>
              </a:rPr>
              <a:t>y</a:t>
            </a:r>
            <a:endParaRPr lang="he-IL" sz="2000">
              <a:latin typeface="Calibri" pitchFamily="34" charset="0"/>
            </a:endParaRPr>
          </a:p>
        </p:txBody>
      </p:sp>
      <p:sp>
        <p:nvSpPr>
          <p:cNvPr id="5143" name="TextBox 69"/>
          <p:cNvSpPr txBox="1">
            <a:spLocks noChangeArrowheads="1"/>
          </p:cNvSpPr>
          <p:nvPr/>
        </p:nvSpPr>
        <p:spPr bwMode="auto">
          <a:xfrm>
            <a:off x="4838700" y="3579813"/>
            <a:ext cx="430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1</a:t>
            </a:r>
            <a:endParaRPr lang="he-IL">
              <a:latin typeface="Calibri" pitchFamily="34" charset="0"/>
            </a:endParaRPr>
          </a:p>
        </p:txBody>
      </p:sp>
      <p:sp>
        <p:nvSpPr>
          <p:cNvPr id="5144" name="TextBox 73"/>
          <p:cNvSpPr txBox="1">
            <a:spLocks noChangeArrowheads="1"/>
          </p:cNvSpPr>
          <p:nvPr/>
        </p:nvSpPr>
        <p:spPr bwMode="auto">
          <a:xfrm>
            <a:off x="5322888" y="3686175"/>
            <a:ext cx="427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1</a:t>
            </a:r>
            <a:endParaRPr lang="he-IL"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40413" y="4060825"/>
            <a:ext cx="427037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10200" y="4060825"/>
            <a:ext cx="430213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83163" y="4060825"/>
            <a:ext cx="427037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52950" y="4060825"/>
            <a:ext cx="430213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25913" y="4060825"/>
            <a:ext cx="427037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95700" y="4060825"/>
            <a:ext cx="430213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68663" y="4060825"/>
            <a:ext cx="427037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38450" y="4060825"/>
            <a:ext cx="430213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11413" y="4060825"/>
            <a:ext cx="427037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81200" y="4060825"/>
            <a:ext cx="430213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5155" name="Straight Arrow Connector 34"/>
          <p:cNvCxnSpPr>
            <a:cxnSpLocks noChangeShapeType="1"/>
            <a:endCxn id="31" idx="0"/>
          </p:cNvCxnSpPr>
          <p:nvPr/>
        </p:nvCxnSpPr>
        <p:spPr bwMode="auto">
          <a:xfrm>
            <a:off x="3286125" y="3649663"/>
            <a:ext cx="196850" cy="3984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" name="Rectangle 35"/>
          <p:cNvSpPr/>
          <p:nvPr/>
        </p:nvSpPr>
        <p:spPr>
          <a:xfrm>
            <a:off x="6697663" y="4060825"/>
            <a:ext cx="427037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67450" y="4060825"/>
            <a:ext cx="430213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78188" y="3651250"/>
            <a:ext cx="1489075" cy="3381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Straight Arrow Connector 38"/>
          <p:cNvCxnSpPr>
            <a:cxnSpLocks noChangeShapeType="1"/>
          </p:cNvCxnSpPr>
          <p:nvPr/>
        </p:nvCxnSpPr>
        <p:spPr bwMode="auto">
          <a:xfrm flipH="1">
            <a:off x="2609850" y="3651250"/>
            <a:ext cx="676275" cy="3238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60" name="Straight Arrow Connector 39"/>
          <p:cNvCxnSpPr>
            <a:cxnSpLocks noChangeShapeType="1"/>
          </p:cNvCxnSpPr>
          <p:nvPr/>
        </p:nvCxnSpPr>
        <p:spPr bwMode="auto">
          <a:xfrm flipH="1">
            <a:off x="4733925" y="3711575"/>
            <a:ext cx="889000" cy="3063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61" name="Straight Arrow Connector 40"/>
          <p:cNvCxnSpPr>
            <a:cxnSpLocks noChangeShapeType="1"/>
          </p:cNvCxnSpPr>
          <p:nvPr/>
        </p:nvCxnSpPr>
        <p:spPr bwMode="auto">
          <a:xfrm flipH="1">
            <a:off x="5621338" y="3703638"/>
            <a:ext cx="1587" cy="3159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" name="Straight Arrow Connector 41"/>
          <p:cNvCxnSpPr/>
          <p:nvPr/>
        </p:nvCxnSpPr>
        <p:spPr>
          <a:xfrm>
            <a:off x="5621338" y="3713163"/>
            <a:ext cx="801687" cy="2905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3" name="TextBox 67"/>
          <p:cNvSpPr txBox="1">
            <a:spLocks noChangeArrowheads="1"/>
          </p:cNvSpPr>
          <p:nvPr/>
        </p:nvSpPr>
        <p:spPr bwMode="auto">
          <a:xfrm>
            <a:off x="3105150" y="3643313"/>
            <a:ext cx="427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1</a:t>
            </a:r>
            <a:endParaRPr lang="he-IL">
              <a:latin typeface="Calibri" pitchFamily="34" charset="0"/>
            </a:endParaRPr>
          </a:p>
        </p:txBody>
      </p:sp>
      <p:sp>
        <p:nvSpPr>
          <p:cNvPr id="5164" name="TextBox 71"/>
          <p:cNvSpPr txBox="1">
            <a:spLocks noChangeArrowheads="1"/>
          </p:cNvSpPr>
          <p:nvPr/>
        </p:nvSpPr>
        <p:spPr bwMode="auto">
          <a:xfrm>
            <a:off x="5815013" y="3581400"/>
            <a:ext cx="430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1</a:t>
            </a:r>
            <a:endParaRPr lang="he-IL">
              <a:latin typeface="Calibri" pitchFamily="34" charset="0"/>
            </a:endParaRPr>
          </a:p>
        </p:txBody>
      </p:sp>
      <p:cxnSp>
        <p:nvCxnSpPr>
          <p:cNvPr id="5165" name="Straight Arrow Connector 91"/>
          <p:cNvCxnSpPr>
            <a:cxnSpLocks noChangeShapeType="1"/>
          </p:cNvCxnSpPr>
          <p:nvPr/>
        </p:nvCxnSpPr>
        <p:spPr bwMode="auto">
          <a:xfrm flipV="1">
            <a:off x="4754563" y="4459288"/>
            <a:ext cx="1587" cy="334962"/>
          </a:xfrm>
          <a:prstGeom prst="straightConnector1">
            <a:avLst/>
          </a:prstGeom>
          <a:noFill/>
          <a:ln w="25400" cap="rnd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5166" name="Straight Arrow Connector 92"/>
          <p:cNvCxnSpPr>
            <a:cxnSpLocks noChangeShapeType="1"/>
          </p:cNvCxnSpPr>
          <p:nvPr/>
        </p:nvCxnSpPr>
        <p:spPr bwMode="auto">
          <a:xfrm flipV="1">
            <a:off x="4764088" y="4489450"/>
            <a:ext cx="1646237" cy="314325"/>
          </a:xfrm>
          <a:prstGeom prst="straightConnector1">
            <a:avLst/>
          </a:prstGeom>
          <a:noFill/>
          <a:ln w="25400" cap="rnd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5167" name="Straight Arrow Connector 104"/>
          <p:cNvCxnSpPr>
            <a:cxnSpLocks noChangeShapeType="1"/>
          </p:cNvCxnSpPr>
          <p:nvPr/>
        </p:nvCxnSpPr>
        <p:spPr bwMode="auto">
          <a:xfrm flipH="1" flipV="1">
            <a:off x="3552825" y="4489450"/>
            <a:ext cx="1206500" cy="311150"/>
          </a:xfrm>
          <a:prstGeom prst="straightConnector1">
            <a:avLst/>
          </a:prstGeom>
          <a:noFill/>
          <a:ln w="25400" cap="rnd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5168" name="TextBox 93"/>
          <p:cNvSpPr txBox="1">
            <a:spLocks noChangeArrowheads="1"/>
          </p:cNvSpPr>
          <p:nvPr/>
        </p:nvSpPr>
        <p:spPr bwMode="auto">
          <a:xfrm>
            <a:off x="4611688" y="4676775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000">
                <a:latin typeface="Calibri" pitchFamily="34" charset="0"/>
              </a:rPr>
              <a:t>z</a:t>
            </a:r>
            <a:endParaRPr lang="he-IL" sz="2000">
              <a:latin typeface="Calibri" pitchFamily="34" charset="0"/>
            </a:endParaRPr>
          </a:p>
        </p:txBody>
      </p:sp>
      <p:sp>
        <p:nvSpPr>
          <p:cNvPr id="5169" name="TextBox 90"/>
          <p:cNvSpPr txBox="1">
            <a:spLocks noChangeArrowheads="1"/>
          </p:cNvSpPr>
          <p:nvPr/>
        </p:nvSpPr>
        <p:spPr bwMode="auto">
          <a:xfrm>
            <a:off x="3124200" y="3317875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000">
                <a:latin typeface="Calibri" pitchFamily="34" charset="0"/>
              </a:rPr>
              <a:t>x</a:t>
            </a:r>
            <a:endParaRPr lang="he-IL" sz="2000">
              <a:latin typeface="Calibri" pitchFamily="34" charset="0"/>
            </a:endParaRPr>
          </a:p>
        </p:txBody>
      </p:sp>
      <p:sp>
        <p:nvSpPr>
          <p:cNvPr id="5170" name="TextBox 69"/>
          <p:cNvSpPr txBox="1">
            <a:spLocks noChangeArrowheads="1"/>
          </p:cNvSpPr>
          <p:nvPr/>
        </p:nvSpPr>
        <p:spPr bwMode="auto">
          <a:xfrm>
            <a:off x="3979863" y="3581400"/>
            <a:ext cx="430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1</a:t>
            </a:r>
            <a:endParaRPr lang="he-IL">
              <a:latin typeface="Calibri" pitchFamily="34" charset="0"/>
            </a:endParaRPr>
          </a:p>
        </p:txBody>
      </p:sp>
      <p:sp>
        <p:nvSpPr>
          <p:cNvPr id="5171" name="TextBox 69"/>
          <p:cNvSpPr txBox="1">
            <a:spLocks noChangeArrowheads="1"/>
          </p:cNvSpPr>
          <p:nvPr/>
        </p:nvSpPr>
        <p:spPr bwMode="auto">
          <a:xfrm>
            <a:off x="2532063" y="3578225"/>
            <a:ext cx="430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1</a:t>
            </a:r>
            <a:endParaRPr lang="he-IL">
              <a:latin typeface="Calibri" pitchFamily="34" charset="0"/>
            </a:endParaRPr>
          </a:p>
        </p:txBody>
      </p:sp>
      <p:sp>
        <p:nvSpPr>
          <p:cNvPr id="5172" name="TextBox 46"/>
          <p:cNvSpPr txBox="1">
            <a:spLocks noChangeArrowheads="1"/>
          </p:cNvSpPr>
          <p:nvPr/>
        </p:nvSpPr>
        <p:spPr bwMode="auto">
          <a:xfrm>
            <a:off x="3800475" y="4525963"/>
            <a:ext cx="428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1</a:t>
            </a:r>
            <a:endParaRPr lang="he-IL">
              <a:latin typeface="Calibri" pitchFamily="34" charset="0"/>
            </a:endParaRPr>
          </a:p>
        </p:txBody>
      </p:sp>
      <p:sp>
        <p:nvSpPr>
          <p:cNvPr id="5173" name="TextBox 46"/>
          <p:cNvSpPr txBox="1">
            <a:spLocks noChangeArrowheads="1"/>
          </p:cNvSpPr>
          <p:nvPr/>
        </p:nvSpPr>
        <p:spPr bwMode="auto">
          <a:xfrm>
            <a:off x="5422900" y="4525963"/>
            <a:ext cx="428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1</a:t>
            </a:r>
            <a:endParaRPr lang="he-IL">
              <a:latin typeface="Calibri" pitchFamily="34" charset="0"/>
            </a:endParaRPr>
          </a:p>
        </p:txBody>
      </p:sp>
      <p:pic>
        <p:nvPicPr>
          <p:cNvPr id="7221" name="Picture 6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79358" y="2400300"/>
            <a:ext cx="173038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22" name="Picture 6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32487" y="2329871"/>
            <a:ext cx="144463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6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38082" y="3006007"/>
            <a:ext cx="144462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tangle 64"/>
          <p:cNvSpPr/>
          <p:nvPr/>
        </p:nvSpPr>
        <p:spPr>
          <a:xfrm>
            <a:off x="2411413" y="4056063"/>
            <a:ext cx="427037" cy="35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556125" y="4056063"/>
            <a:ext cx="430213" cy="35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71838" y="4056063"/>
            <a:ext cx="427037" cy="35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10200" y="4056063"/>
            <a:ext cx="430213" cy="35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67450" y="4057650"/>
            <a:ext cx="430213" cy="357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TextBox 90"/>
          <p:cNvSpPr txBox="1">
            <a:spLocks noChangeArrowheads="1"/>
          </p:cNvSpPr>
          <p:nvPr/>
        </p:nvSpPr>
        <p:spPr bwMode="auto">
          <a:xfrm>
            <a:off x="3124200" y="4684713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000">
                <a:latin typeface="Calibri" pitchFamily="34" charset="0"/>
              </a:rPr>
              <a:t>x</a:t>
            </a:r>
            <a:endParaRPr lang="he-IL" sz="2000">
              <a:latin typeface="Calibri" pitchFamily="34" charset="0"/>
            </a:endParaRPr>
          </a:p>
        </p:txBody>
      </p:sp>
      <p:cxnSp>
        <p:nvCxnSpPr>
          <p:cNvPr id="70" name="Straight Arrow Connector 91"/>
          <p:cNvCxnSpPr>
            <a:cxnSpLocks noChangeShapeType="1"/>
          </p:cNvCxnSpPr>
          <p:nvPr/>
        </p:nvCxnSpPr>
        <p:spPr bwMode="auto">
          <a:xfrm flipV="1">
            <a:off x="3259138" y="4448175"/>
            <a:ext cx="212725" cy="352425"/>
          </a:xfrm>
          <a:prstGeom prst="straightConnector1">
            <a:avLst/>
          </a:prstGeom>
          <a:noFill/>
          <a:ln w="25400" cap="rnd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82" name="TextBox 45"/>
          <p:cNvSpPr txBox="1">
            <a:spLocks noChangeArrowheads="1"/>
          </p:cNvSpPr>
          <p:nvPr/>
        </p:nvSpPr>
        <p:spPr bwMode="auto">
          <a:xfrm>
            <a:off x="3302000" y="44577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1</a:t>
            </a:r>
            <a:endParaRPr lang="he-IL">
              <a:latin typeface="Calibri" pitchFamily="34" charset="0"/>
            </a:endParaRPr>
          </a:p>
        </p:txBody>
      </p:sp>
      <p:cxnSp>
        <p:nvCxnSpPr>
          <p:cNvPr id="71" name="Straight Arrow Connector 92"/>
          <p:cNvCxnSpPr>
            <a:cxnSpLocks noChangeShapeType="1"/>
          </p:cNvCxnSpPr>
          <p:nvPr/>
        </p:nvCxnSpPr>
        <p:spPr bwMode="auto">
          <a:xfrm flipV="1">
            <a:off x="3268663" y="4471988"/>
            <a:ext cx="1541462" cy="338137"/>
          </a:xfrm>
          <a:prstGeom prst="straightConnector1">
            <a:avLst/>
          </a:prstGeom>
          <a:noFill/>
          <a:ln w="25400" cap="rnd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72" name="Straight Arrow Connector 104"/>
          <p:cNvCxnSpPr>
            <a:cxnSpLocks noChangeShapeType="1"/>
          </p:cNvCxnSpPr>
          <p:nvPr/>
        </p:nvCxnSpPr>
        <p:spPr bwMode="auto">
          <a:xfrm flipH="1" flipV="1">
            <a:off x="2605088" y="4448175"/>
            <a:ext cx="658812" cy="358775"/>
          </a:xfrm>
          <a:prstGeom prst="straightConnector1">
            <a:avLst/>
          </a:prstGeom>
          <a:noFill/>
          <a:ln w="25400" cap="rnd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83" name="TextBox 46"/>
          <p:cNvSpPr txBox="1">
            <a:spLocks noChangeArrowheads="1"/>
          </p:cNvSpPr>
          <p:nvPr/>
        </p:nvSpPr>
        <p:spPr bwMode="auto">
          <a:xfrm>
            <a:off x="2733675" y="4510088"/>
            <a:ext cx="428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1</a:t>
            </a:r>
            <a:endParaRPr lang="he-IL">
              <a:latin typeface="Calibri" pitchFamily="34" charset="0"/>
            </a:endParaRPr>
          </a:p>
        </p:txBody>
      </p:sp>
      <p:sp>
        <p:nvSpPr>
          <p:cNvPr id="84" name="TextBox 46"/>
          <p:cNvSpPr txBox="1">
            <a:spLocks noChangeArrowheads="1"/>
          </p:cNvSpPr>
          <p:nvPr/>
        </p:nvSpPr>
        <p:spPr bwMode="auto">
          <a:xfrm>
            <a:off x="3705225" y="4586288"/>
            <a:ext cx="428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1</a:t>
            </a:r>
            <a:endParaRPr lang="he-IL">
              <a:latin typeface="Calibri" pitchFamily="34" charset="0"/>
            </a:endParaRPr>
          </a:p>
        </p:txBody>
      </p:sp>
      <p:sp>
        <p:nvSpPr>
          <p:cNvPr id="85" name="TextBox 90"/>
          <p:cNvSpPr txBox="1">
            <a:spLocks noChangeArrowheads="1"/>
          </p:cNvSpPr>
          <p:nvPr/>
        </p:nvSpPr>
        <p:spPr bwMode="auto">
          <a:xfrm>
            <a:off x="5300663" y="4679950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000">
                <a:latin typeface="Calibri" pitchFamily="34" charset="0"/>
              </a:rPr>
              <a:t>w</a:t>
            </a:r>
            <a:endParaRPr lang="he-IL" sz="2000">
              <a:latin typeface="Calibri" pitchFamily="34" charset="0"/>
            </a:endParaRPr>
          </a:p>
        </p:txBody>
      </p:sp>
      <p:cxnSp>
        <p:nvCxnSpPr>
          <p:cNvPr id="86" name="Straight Arrow Connector 92"/>
          <p:cNvCxnSpPr>
            <a:cxnSpLocks noChangeShapeType="1"/>
          </p:cNvCxnSpPr>
          <p:nvPr/>
        </p:nvCxnSpPr>
        <p:spPr bwMode="auto">
          <a:xfrm flipV="1">
            <a:off x="5445125" y="4467225"/>
            <a:ext cx="1541463" cy="338138"/>
          </a:xfrm>
          <a:prstGeom prst="straightConnector1">
            <a:avLst/>
          </a:prstGeom>
          <a:noFill/>
          <a:ln w="25400" cap="rnd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88" name="Straight Arrow Connector 104"/>
          <p:cNvCxnSpPr>
            <a:cxnSpLocks noChangeShapeType="1"/>
          </p:cNvCxnSpPr>
          <p:nvPr/>
        </p:nvCxnSpPr>
        <p:spPr bwMode="auto">
          <a:xfrm flipH="1" flipV="1">
            <a:off x="4781550" y="4443413"/>
            <a:ext cx="658813" cy="358775"/>
          </a:xfrm>
          <a:prstGeom prst="straightConnector1">
            <a:avLst/>
          </a:prstGeom>
          <a:noFill/>
          <a:ln w="25400" cap="rnd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89" name="TextBox 46"/>
          <p:cNvSpPr txBox="1">
            <a:spLocks noChangeArrowheads="1"/>
          </p:cNvSpPr>
          <p:nvPr/>
        </p:nvSpPr>
        <p:spPr bwMode="auto">
          <a:xfrm>
            <a:off x="4910138" y="4505325"/>
            <a:ext cx="42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1</a:t>
            </a:r>
            <a:endParaRPr lang="he-IL">
              <a:latin typeface="Calibri" pitchFamily="34" charset="0"/>
            </a:endParaRPr>
          </a:p>
        </p:txBody>
      </p:sp>
      <p:sp>
        <p:nvSpPr>
          <p:cNvPr id="90" name="TextBox 46"/>
          <p:cNvSpPr txBox="1">
            <a:spLocks noChangeArrowheads="1"/>
          </p:cNvSpPr>
          <p:nvPr/>
        </p:nvSpPr>
        <p:spPr bwMode="auto">
          <a:xfrm>
            <a:off x="5881688" y="4581525"/>
            <a:ext cx="42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1</a:t>
            </a:r>
            <a:endParaRPr lang="he-IL">
              <a:latin typeface="Calibri" pitchFamily="34" charset="0"/>
            </a:endParaRPr>
          </a:p>
        </p:txBody>
      </p:sp>
      <p:cxnSp>
        <p:nvCxnSpPr>
          <p:cNvPr id="91" name="Straight Arrow Connector 91"/>
          <p:cNvCxnSpPr>
            <a:cxnSpLocks noChangeShapeType="1"/>
          </p:cNvCxnSpPr>
          <p:nvPr/>
        </p:nvCxnSpPr>
        <p:spPr bwMode="auto">
          <a:xfrm flipV="1">
            <a:off x="5445125" y="4448175"/>
            <a:ext cx="212725" cy="352425"/>
          </a:xfrm>
          <a:prstGeom prst="straightConnector1">
            <a:avLst/>
          </a:prstGeom>
          <a:noFill/>
          <a:ln w="25400" cap="rnd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92" name="TextBox 46"/>
          <p:cNvSpPr txBox="1">
            <a:spLocks noChangeArrowheads="1"/>
          </p:cNvSpPr>
          <p:nvPr/>
        </p:nvSpPr>
        <p:spPr bwMode="auto">
          <a:xfrm>
            <a:off x="5467350" y="4467225"/>
            <a:ext cx="42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1</a:t>
            </a:r>
            <a:endParaRPr lang="he-IL">
              <a:latin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1000" y="3581400"/>
            <a:ext cx="8534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76" name="Picture 32" descr="underline_base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3088" y="1069973"/>
            <a:ext cx="6551612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8150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5141" grpId="0"/>
      <p:bldP spid="5142" grpId="0"/>
      <p:bldP spid="5143" grpId="0"/>
      <p:bldP spid="5144" grpId="0"/>
      <p:bldP spid="5163" grpId="0"/>
      <p:bldP spid="5164" grpId="0"/>
      <p:bldP spid="5168" grpId="0"/>
      <p:bldP spid="5169" grpId="0"/>
      <p:bldP spid="5170" grpId="0"/>
      <p:bldP spid="5171" grpId="0"/>
      <p:bldP spid="5172" grpId="0"/>
      <p:bldP spid="5173" grpId="0"/>
      <p:bldP spid="65" grpId="0" animBg="1"/>
      <p:bldP spid="66" grpId="0" animBg="1"/>
      <p:bldP spid="67" grpId="0" animBg="1"/>
      <p:bldP spid="68" grpId="0" animBg="1"/>
      <p:bldP spid="69" grpId="0" animBg="1"/>
      <p:bldP spid="63" grpId="0"/>
      <p:bldP spid="63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9" grpId="0"/>
      <p:bldP spid="89" grpId="1"/>
      <p:bldP spid="90" grpId="0"/>
      <p:bldP spid="90" grpId="1"/>
      <p:bldP spid="92" grpId="0"/>
      <p:bldP spid="92" grpId="1"/>
      <p:bldP spid="9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dirty="0"/>
              <a:t>Spell checking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dirty="0"/>
              <a:t>Cache/Memory</a:t>
            </a:r>
            <a:endParaRPr lang="en-US" sz="2000" dirty="0"/>
          </a:p>
          <a:p>
            <a:pPr marL="342900" indent="-342900" algn="l" rtl="0">
              <a:spcBef>
                <a:spcPct val="20000"/>
              </a:spcBef>
              <a:buFont typeface="Arial" charset="0"/>
              <a:buChar char="•"/>
            </a:pPr>
            <a:r>
              <a:rPr lang="en-US" sz="2000" dirty="0"/>
              <a:t>Packet classification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Char char="•"/>
            </a:pPr>
            <a:r>
              <a:rPr lang="en-US" sz="2000" dirty="0"/>
              <a:t>Intrusion detection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Char char="•"/>
            </a:pPr>
            <a:r>
              <a:rPr lang="en-US" sz="2000" dirty="0"/>
              <a:t>Accounting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Char char="•"/>
            </a:pPr>
            <a:r>
              <a:rPr lang="en-US" sz="2000" dirty="0"/>
              <a:t>DNA Classification</a:t>
            </a:r>
          </a:p>
          <a:p>
            <a:pPr marL="342900" indent="-342900" algn="l" rtl="0">
              <a:spcBef>
                <a:spcPct val="20000"/>
              </a:spcBef>
            </a:pPr>
            <a:endParaRPr lang="en-US" sz="2800" dirty="0"/>
          </a:p>
          <a:p>
            <a:pPr marL="342900" indent="-342900" algn="l" rtl="0">
              <a:spcBef>
                <a:spcPct val="20000"/>
              </a:spcBef>
              <a:buFont typeface="Arial" charset="0"/>
              <a:buChar char="•"/>
            </a:pPr>
            <a:r>
              <a:rPr lang="en-US" sz="2000" dirty="0"/>
              <a:t>Practical examples</a:t>
            </a:r>
          </a:p>
          <a:p>
            <a:pPr marL="800100" lvl="1" indent="-342900" algn="l" rtl="0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2000" dirty="0"/>
              <a:t>Google Chrome</a:t>
            </a:r>
          </a:p>
          <a:p>
            <a:pPr marL="800100" lvl="1" indent="-342900" algn="l" rtl="0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2000" dirty="0"/>
              <a:t>Google's database system </a:t>
            </a:r>
            <a:r>
              <a:rPr lang="en-US" sz="2000" dirty="0" err="1"/>
              <a:t>BigTable</a:t>
            </a:r>
            <a:endParaRPr lang="en-US" sz="2000" dirty="0"/>
          </a:p>
          <a:p>
            <a:pPr marL="800100" lvl="1" indent="-342900" algn="l" rtl="0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2000" dirty="0"/>
              <a:t>Facebook's </a:t>
            </a:r>
            <a:r>
              <a:rPr lang="en-US" sz="2000" i="1" dirty="0"/>
              <a:t>Cassandra</a:t>
            </a:r>
          </a:p>
          <a:p>
            <a:pPr marL="800100" lvl="1" indent="-342900" algn="l" rtl="0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2000" dirty="0"/>
              <a:t>Mellanox’s </a:t>
            </a:r>
            <a:r>
              <a:rPr lang="en-US" sz="2000" dirty="0" err="1"/>
              <a:t>Infiniband</a:t>
            </a:r>
            <a:r>
              <a:rPr lang="en-US" sz="2000" dirty="0"/>
              <a:t> Switch System</a:t>
            </a:r>
          </a:p>
          <a:p>
            <a:pPr marL="800100" lvl="1" indent="-342900" algn="l" rtl="0">
              <a:spcBef>
                <a:spcPct val="20000"/>
              </a:spcBef>
            </a:pPr>
            <a:endParaRPr lang="en-US" sz="200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Bloom Filters applications</a:t>
            </a:r>
          </a:p>
        </p:txBody>
      </p:sp>
      <p:pic>
        <p:nvPicPr>
          <p:cNvPr id="5" name="Picture 3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088" y="1069973"/>
            <a:ext cx="6551612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0007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 applications: DPI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Deep Packet Inspection</a:t>
            </a:r>
          </a:p>
          <a:p>
            <a:pPr lvl="1"/>
            <a:endParaRPr lang="en-AU" dirty="0"/>
          </a:p>
        </p:txBody>
      </p:sp>
      <p:pic>
        <p:nvPicPr>
          <p:cNvPr id="11" name="תמונה 10" descr="Magnifier_Glas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2932" y="3467100"/>
            <a:ext cx="1714500" cy="1714500"/>
          </a:xfrm>
          <a:prstGeom prst="rect">
            <a:avLst/>
          </a:prstGeom>
        </p:spPr>
      </p:pic>
      <p:pic>
        <p:nvPicPr>
          <p:cNvPr id="13" name="תמונה 12" descr="Filter.jpg"/>
          <p:cNvPicPr>
            <a:picLocks noChangeAspect="1"/>
          </p:cNvPicPr>
          <p:nvPr/>
        </p:nvPicPr>
        <p:blipFill>
          <a:blip r:embed="rId5" cstate="print"/>
          <a:srcRect l="18750" t="37500" r="15625"/>
          <a:stretch>
            <a:fillRect/>
          </a:stretch>
        </p:blipFill>
        <p:spPr>
          <a:xfrm>
            <a:off x="3048000" y="3467100"/>
            <a:ext cx="1600200" cy="1143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02050" y="3162300"/>
            <a:ext cx="3385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V</a:t>
            </a:r>
            <a:endParaRPr lang="he-IL" dirty="0">
              <a:solidFill>
                <a:srgbClr val="00FF00"/>
              </a:solidFill>
            </a:endParaRPr>
          </a:p>
        </p:txBody>
      </p:sp>
      <p:sp>
        <p:nvSpPr>
          <p:cNvPr id="18" name="Rectangle 25"/>
          <p:cNvSpPr/>
          <p:nvPr/>
        </p:nvSpPr>
        <p:spPr bwMode="auto">
          <a:xfrm>
            <a:off x="3505200" y="3886200"/>
            <a:ext cx="756727" cy="303703"/>
          </a:xfrm>
          <a:prstGeom prst="rect">
            <a:avLst/>
          </a:prstGeom>
          <a:solidFill>
            <a:srgbClr val="00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89350" y="3162300"/>
            <a:ext cx="3385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V</a:t>
            </a:r>
            <a:endParaRPr lang="he-IL" dirty="0">
              <a:solidFill>
                <a:srgbClr val="00FF00"/>
              </a:solidFill>
            </a:endParaRPr>
          </a:p>
        </p:txBody>
      </p:sp>
      <p:sp>
        <p:nvSpPr>
          <p:cNvPr id="20" name="Rectangle 25"/>
          <p:cNvSpPr/>
          <p:nvPr/>
        </p:nvSpPr>
        <p:spPr bwMode="auto">
          <a:xfrm>
            <a:off x="3505200" y="3887297"/>
            <a:ext cx="756727" cy="303703"/>
          </a:xfrm>
          <a:prstGeom prst="rect">
            <a:avLst/>
          </a:prstGeom>
          <a:solidFill>
            <a:srgbClr val="00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20064" y="3125428"/>
            <a:ext cx="13516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Suspected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43932" y="3201628"/>
            <a:ext cx="3385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V</a:t>
            </a:r>
            <a:endParaRPr lang="he-IL" dirty="0">
              <a:solidFill>
                <a:srgbClr val="00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579381"/>
      </p:ext>
    </p:extLst>
  </p:cSld>
  <p:clrMapOvr>
    <a:masterClrMapping/>
  </p:clrMapOvr>
  <p:transition spd="slow" advTm="451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8" presetClass="emph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9202 0.0009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8" presetClass="emph" presetSubtype="0" fill="hold" grpId="5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200"/>
                            </p:stCondLst>
                            <p:childTnLst>
                              <p:par>
                                <p:cTn id="51" presetID="8" presetClass="emph" presetSubtype="0" fill="hold" grpId="4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4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8" grpId="1" animBg="1"/>
      <p:bldP spid="18" grpId="2" animBg="1"/>
      <p:bldP spid="19" grpId="0"/>
      <p:bldP spid="19" grpId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1" grpId="0"/>
      <p:bldP spid="21" grpId="1"/>
      <p:bldP spid="1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5862" cy="873369"/>
          </a:xfrm>
        </p:spPr>
        <p:txBody>
          <a:bodyPr/>
          <a:lstStyle/>
          <a:p>
            <a:pPr algn="ctr"/>
            <a:r>
              <a:rPr lang="en-US" altLang="he-IL" sz="4000" dirty="0"/>
              <a:t>Network caching: additional issues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370" y="1395045"/>
            <a:ext cx="6959600" cy="3674665"/>
          </a:xfrm>
        </p:spPr>
        <p:txBody>
          <a:bodyPr/>
          <a:lstStyle/>
          <a:p>
            <a:r>
              <a:rPr lang="en-US" altLang="he-IL" sz="2400" dirty="0"/>
              <a:t>Cache insertion policy?</a:t>
            </a:r>
          </a:p>
          <a:p>
            <a:endParaRPr lang="en-US" altLang="he-IL" sz="2400" dirty="0">
              <a:solidFill>
                <a:srgbClr val="FF0000"/>
              </a:solidFill>
            </a:endParaRPr>
          </a:p>
          <a:p>
            <a:r>
              <a:rPr lang="en-US" altLang="he-IL" sz="2400" dirty="0"/>
              <a:t>Cache eviction policy?</a:t>
            </a:r>
          </a:p>
          <a:p>
            <a:endParaRPr lang="en-US" altLang="he-IL" sz="2400" dirty="0">
              <a:solidFill>
                <a:srgbClr val="FF0000"/>
              </a:solidFill>
            </a:endParaRPr>
          </a:p>
          <a:p>
            <a:endParaRPr lang="en-US" altLang="he-IL" sz="2400" dirty="0">
              <a:solidFill>
                <a:srgbClr val="FF0000"/>
              </a:solidFill>
            </a:endParaRPr>
          </a:p>
          <a:p>
            <a:endParaRPr lang="en-US" altLang="he-I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31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5862" cy="873369"/>
          </a:xfrm>
        </p:spPr>
        <p:txBody>
          <a:bodyPr/>
          <a:lstStyle/>
          <a:p>
            <a:pPr lvl="1"/>
            <a:r>
              <a:rPr lang="en-US" altLang="he-IL" sz="4000" dirty="0"/>
              <a:t>Content Delivery Networks </a:t>
            </a:r>
            <a:endParaRPr lang="en-US" altLang="he-IL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BFD4413-69B0-4BA2-AB00-68409BA48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2125" y="1395413"/>
            <a:ext cx="2843503" cy="3024187"/>
          </a:xfrm>
        </p:spPr>
        <p:txBody>
          <a:bodyPr/>
          <a:lstStyle/>
          <a:p>
            <a:r>
              <a:rPr lang="en-US" altLang="he-IL" sz="2400" dirty="0"/>
              <a:t>Proprietary, e.g.</a:t>
            </a:r>
          </a:p>
          <a:p>
            <a:pPr lvl="1"/>
            <a:r>
              <a:rPr lang="en-US" altLang="he-IL" sz="2000" dirty="0"/>
              <a:t>Youtube (Google) </a:t>
            </a:r>
          </a:p>
          <a:p>
            <a:pPr lvl="1"/>
            <a:r>
              <a:rPr lang="en-US" altLang="he-IL" sz="2000" dirty="0"/>
              <a:t>Netflix (partially)</a:t>
            </a:r>
          </a:p>
          <a:p>
            <a:pPr marL="0" indent="0">
              <a:buNone/>
            </a:pPr>
            <a:endParaRPr lang="en-US" altLang="he-IL" dirty="0"/>
          </a:p>
          <a:p>
            <a:r>
              <a:rPr lang="en-US" altLang="he-IL" sz="2400" dirty="0"/>
              <a:t>CDN providers:  </a:t>
            </a:r>
          </a:p>
          <a:p>
            <a:pPr lvl="1"/>
            <a:r>
              <a:rPr lang="en-US" altLang="he-IL" sz="2000" dirty="0"/>
              <a:t>Akamai </a:t>
            </a:r>
          </a:p>
          <a:p>
            <a:pPr lvl="1"/>
            <a:r>
              <a:rPr lang="en-US" altLang="he-IL" sz="2000" dirty="0"/>
              <a:t>OVH </a:t>
            </a:r>
          </a:p>
          <a:p>
            <a:pPr lvl="1"/>
            <a:r>
              <a:rPr lang="en-US" altLang="he-IL" sz="2000" dirty="0"/>
              <a:t>AWS</a:t>
            </a:r>
          </a:p>
          <a:p>
            <a:endParaRPr lang="en-US" altLang="he-IL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70F86-6B73-4552-BCC2-709B71F220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" t="16697"/>
          <a:stretch/>
        </p:blipFill>
        <p:spPr>
          <a:xfrm>
            <a:off x="3782923" y="3479140"/>
            <a:ext cx="4050901" cy="2960806"/>
          </a:xfrm>
          <a:prstGeom prst="rect">
            <a:avLst/>
          </a:prstGeom>
        </p:spPr>
      </p:pic>
      <p:pic>
        <p:nvPicPr>
          <p:cNvPr id="16" name="Picture 2" descr="File:Akamai Technologies, Inc. Logo.png">
            <a:extLst>
              <a:ext uri="{FF2B5EF4-FFF2-40B4-BE49-F238E27FC236}">
                <a16:creationId xmlns:a16="http://schemas.microsoft.com/office/drawing/2014/main" id="{BE18D1CD-CBBC-442D-AB0D-97CC4FAD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3872" y="2907506"/>
            <a:ext cx="1187877" cy="539944"/>
          </a:xfrm>
          <a:prstGeom prst="rect">
            <a:avLst/>
          </a:prstGeom>
          <a:noFill/>
        </p:spPr>
      </p:pic>
      <p:pic>
        <p:nvPicPr>
          <p:cNvPr id="473090" name="Picture 2" descr="https://d2ygrtdi28m8fp.cloudfront.net/header-footer-logos/Netflix-Header-Logo.png">
            <a:extLst>
              <a:ext uri="{FF2B5EF4-FFF2-40B4-BE49-F238E27FC236}">
                <a16:creationId xmlns:a16="http://schemas.microsoft.com/office/drawing/2014/main" id="{8C8BE5DA-27BF-46CB-80B1-45CFB7DEF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8" b="-7903"/>
          <a:stretch/>
        </p:blipFill>
        <p:spPr bwMode="auto">
          <a:xfrm>
            <a:off x="3477589" y="2109578"/>
            <a:ext cx="1777317" cy="4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B61868-8C5A-4892-A080-256E7CEC2A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89" y="1453502"/>
            <a:ext cx="2149395" cy="4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4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Hybrid of client-server and P2P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377950"/>
            <a:ext cx="7772400" cy="50085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he-IL" dirty="0">
                <a:solidFill>
                  <a:srgbClr val="FF0000"/>
                </a:solidFill>
              </a:rPr>
              <a:t>Skype</a:t>
            </a:r>
          </a:p>
          <a:p>
            <a:pPr lvl="1">
              <a:lnSpc>
                <a:spcPct val="80000"/>
              </a:lnSpc>
            </a:pPr>
            <a:r>
              <a:rPr lang="en-US" altLang="he-IL" dirty="0"/>
              <a:t>voice-over-IP P2P application</a:t>
            </a:r>
          </a:p>
          <a:p>
            <a:pPr lvl="1">
              <a:lnSpc>
                <a:spcPct val="80000"/>
              </a:lnSpc>
            </a:pPr>
            <a:r>
              <a:rPr lang="en-US" altLang="he-IL" dirty="0"/>
              <a:t>client-server connection: find address of remote party</a:t>
            </a:r>
          </a:p>
          <a:p>
            <a:pPr lvl="1">
              <a:lnSpc>
                <a:spcPct val="80000"/>
              </a:lnSpc>
            </a:pPr>
            <a:r>
              <a:rPr lang="en-US" altLang="he-IL" dirty="0"/>
              <a:t>client-client connection: call (not through server)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he-IL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he-IL" dirty="0">
                <a:solidFill>
                  <a:srgbClr val="FF0000"/>
                </a:solidFill>
              </a:rPr>
              <a:t>Instant messaging</a:t>
            </a:r>
          </a:p>
          <a:p>
            <a:pPr lvl="1">
              <a:lnSpc>
                <a:spcPct val="80000"/>
              </a:lnSpc>
            </a:pPr>
            <a:r>
              <a:rPr lang="en-US" altLang="he-IL" dirty="0"/>
              <a:t>chatting between two users is P2P</a:t>
            </a:r>
          </a:p>
          <a:p>
            <a:pPr lvl="1">
              <a:lnSpc>
                <a:spcPct val="80000"/>
              </a:lnSpc>
            </a:pPr>
            <a:r>
              <a:rPr lang="en-US" altLang="he-IL" dirty="0"/>
              <a:t>centralized service: client presence detection/location</a:t>
            </a:r>
          </a:p>
        </p:txBody>
      </p:sp>
      <p:sp>
        <p:nvSpPr>
          <p:cNvPr id="24580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he-IL" sz="1200">
                <a:ea typeface="MS PGothic" pitchFamily="34" charset="-128"/>
              </a:rPr>
              <a:t>Application  2-</a:t>
            </a:r>
            <a:fld id="{9B4FFEEC-5F02-4149-A8A8-412E54AAC758}" type="slidenum">
              <a:rPr lang="en-US" altLang="he-IL" sz="1200">
                <a:ea typeface="MS PGothic" pitchFamily="34" charset="-128"/>
              </a:rPr>
              <a:pPr algn="r"/>
              <a:t>7</a:t>
            </a:fld>
            <a:endParaRPr lang="en-US" altLang="he-IL" sz="120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0EA38C89-AB1B-4705-A03C-5DC2E1C696D6}" type="slidenum">
              <a:rPr lang="en-US" altLang="he-IL" smtClean="0"/>
              <a:pPr/>
              <a:t>8</a:t>
            </a:fld>
            <a:endParaRPr lang="en-US" altLang="he-IL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525"/>
            <a:ext cx="7772400" cy="1143000"/>
          </a:xfrm>
        </p:spPr>
        <p:txBody>
          <a:bodyPr/>
          <a:lstStyle/>
          <a:p>
            <a:r>
              <a:rPr lang="en-US" altLang="he-IL" dirty="0"/>
              <a:t>Chapter 2.0: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6988"/>
            <a:ext cx="7977554" cy="4648200"/>
          </a:xfrm>
        </p:spPr>
        <p:txBody>
          <a:bodyPr/>
          <a:lstStyle/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Motivation &amp; Basic concepts</a:t>
            </a:r>
          </a:p>
          <a:p>
            <a:pPr lvl="1"/>
            <a:r>
              <a:rPr lang="en-US" dirty="0"/>
              <a:t>Client-server / peer-to-peer (P2P)</a:t>
            </a:r>
          </a:p>
          <a:p>
            <a:pPr lvl="1"/>
            <a:r>
              <a:rPr lang="en-US" b="1" dirty="0">
                <a:solidFill>
                  <a:srgbClr val="000099"/>
                </a:solidFill>
              </a:rPr>
              <a:t>Processes communication</a:t>
            </a:r>
          </a:p>
          <a:p>
            <a:pPr marL="457200" indent="-457200"/>
            <a:r>
              <a:rPr lang="en-US" altLang="he-IL" sz="3200" dirty="0"/>
              <a:t>Requirements from the transport level</a:t>
            </a:r>
          </a:p>
          <a:p>
            <a:pPr marL="457200" indent="-457200"/>
            <a:r>
              <a:rPr lang="en-US" altLang="he-IL" sz="3200" dirty="0"/>
              <a:t>Web</a:t>
            </a:r>
          </a:p>
          <a:p>
            <a:pPr marL="457200" indent="-457200"/>
            <a:endParaRPr lang="en-US" altLang="he-IL" sz="3200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840740"/>
            <a:ext cx="4564697" cy="13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Tahoma" pitchFamily="34" charset="0"/>
              </a:rPr>
              <a:t>Application Layer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/>
              <a:t>2-</a:t>
            </a:r>
            <a:fld id="{781B281A-78EF-4E4A-908D-300B79870358}" type="slidenum">
              <a:rPr lang="en-US" altLang="he-IL" smtClean="0"/>
              <a:pPr/>
              <a:t>9</a:t>
            </a:fld>
            <a:endParaRPr lang="en-US" altLang="he-IL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85738"/>
            <a:ext cx="7772400" cy="863600"/>
          </a:xfrm>
        </p:spPr>
        <p:txBody>
          <a:bodyPr/>
          <a:lstStyle/>
          <a:p>
            <a:r>
              <a:rPr lang="en-US" altLang="he-IL"/>
              <a:t>Processes communicating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44638"/>
            <a:ext cx="3989388" cy="475065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i="1" dirty="0">
                <a:solidFill>
                  <a:srgbClr val="CC0000"/>
                </a:solidFill>
              </a:rPr>
              <a:t>process:</a:t>
            </a:r>
            <a:r>
              <a:rPr lang="en-US" altLang="he-IL" dirty="0"/>
              <a:t> program running within a host</a:t>
            </a:r>
          </a:p>
          <a:p>
            <a:r>
              <a:rPr lang="en-US" altLang="he-IL" sz="2400" dirty="0"/>
              <a:t>within same host, two processes communicate using  </a:t>
            </a:r>
            <a:r>
              <a:rPr lang="en-US" altLang="he-IL" sz="2400" dirty="0">
                <a:solidFill>
                  <a:srgbClr val="CC0000"/>
                </a:solidFill>
              </a:rPr>
              <a:t>inter-process communication</a:t>
            </a:r>
            <a:r>
              <a:rPr lang="en-US" altLang="he-IL" sz="2400" dirty="0"/>
              <a:t> (defined by OS)</a:t>
            </a:r>
          </a:p>
          <a:p>
            <a:r>
              <a:rPr lang="en-US" altLang="he-IL" sz="2400" dirty="0"/>
              <a:t>processes in different hosts communicate by exchanging </a:t>
            </a:r>
            <a:r>
              <a:rPr lang="en-US" altLang="he-IL" sz="2400" dirty="0">
                <a:solidFill>
                  <a:srgbClr val="CC0000"/>
                </a:solidFill>
              </a:rPr>
              <a:t>messages</a:t>
            </a:r>
          </a:p>
          <a:p>
            <a:endParaRPr lang="en-US" altLang="he-IL" sz="2400" dirty="0">
              <a:solidFill>
                <a:srgbClr val="CC0000"/>
              </a:solidFill>
            </a:endParaRPr>
          </a:p>
        </p:txBody>
      </p:sp>
      <p:sp>
        <p:nvSpPr>
          <p:cNvPr id="2560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9325" y="1768599"/>
            <a:ext cx="4310552" cy="103476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sz="3200" i="1" dirty="0">
                <a:solidFill>
                  <a:srgbClr val="CC0000"/>
                </a:solidFill>
              </a:rPr>
              <a:t>client process:</a:t>
            </a:r>
            <a:r>
              <a:rPr lang="en-US" altLang="he-IL" sz="3200" dirty="0"/>
              <a:t> </a:t>
            </a:r>
            <a:r>
              <a:rPr lang="en-US" altLang="he-IL" dirty="0"/>
              <a:t>the initiator</a:t>
            </a:r>
          </a:p>
          <a:p>
            <a:pPr>
              <a:buNone/>
            </a:pPr>
            <a:r>
              <a:rPr lang="en-US" altLang="he-IL" i="1" dirty="0">
                <a:solidFill>
                  <a:srgbClr val="CC0000"/>
                </a:solidFill>
              </a:rPr>
              <a:t>server process: </a:t>
            </a:r>
            <a:r>
              <a:rPr lang="en-US" altLang="he-IL" dirty="0"/>
              <a:t>the responder</a:t>
            </a:r>
          </a:p>
          <a:p>
            <a:pPr>
              <a:buFont typeface="Wingdings" pitchFamily="2" charset="2"/>
              <a:buNone/>
            </a:pPr>
            <a:endParaRPr lang="en-US" altLang="he-IL" dirty="0"/>
          </a:p>
        </p:txBody>
      </p:sp>
      <p:pic>
        <p:nvPicPr>
          <p:cNvPr id="25608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75" y="866775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4583723" y="1762126"/>
            <a:ext cx="4396153" cy="1041234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266630F-507B-4A05-A02F-A38B97E3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599" y="1696184"/>
            <a:ext cx="3989388" cy="475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he-IL" altLang="he-IL" sz="2400" kern="0" dirty="0"/>
          </a:p>
          <a:p>
            <a:endParaRPr lang="he-IL" altLang="he-IL" sz="2400" kern="0" dirty="0"/>
          </a:p>
          <a:p>
            <a:endParaRPr lang="he-IL" altLang="he-IL" sz="2400" kern="0" dirty="0"/>
          </a:p>
          <a:p>
            <a:endParaRPr lang="he-IL" altLang="he-IL" sz="2400" kern="0" dirty="0"/>
          </a:p>
          <a:p>
            <a:r>
              <a:rPr lang="en-US" altLang="he-IL" sz="2400" kern="0" dirty="0"/>
              <a:t>Even P2P applications have client processes &amp; server processes</a:t>
            </a:r>
          </a:p>
          <a:p>
            <a:endParaRPr lang="en-US" altLang="he-IL" sz="2400" kern="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uiExpand="1" build="p"/>
      <p:bldP spid="2560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newcommand{\rr}[1]{\textcolor{red}{#1} }&#10;\begin{document}&#10;&#10;&#10;&#10;$\rr{m}$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newcommand{\rr}[1]{\textcolor{red}{#1} }&#10;\begin{document}&#10;&#10;&#10;&#10;$\rr{n}$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newcommand{\rr}[1]{\textcolor{red}{#1} }&#10;\begin{document}&#10;&#10;&#10;&#10;$\rr{k}$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newcommand{\rr}[1]{\textcolor{red}{#1} }&#10;\begin{document}&#10;&#10;&#10;&#10;$\rr{k}$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7.9|9.1"/>
</p:tagLst>
</file>

<file path=ppt/theme/theme1.xml><?xml version="1.0" encoding="utf-8"?>
<a:theme xmlns:a="http://schemas.openxmlformats.org/drawingml/2006/main" name="Default Design">
  <a:themeElements>
    <a:clrScheme name="התאמה אישית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7030A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17993</TotalTime>
  <Words>3950</Words>
  <Application>Microsoft Office PowerPoint</Application>
  <PresentationFormat>On-screen Show (4:3)</PresentationFormat>
  <Paragraphs>1125</Paragraphs>
  <Slides>69</Slides>
  <Notes>65</Notes>
  <HiddenSlides>4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3" baseType="lpstr">
      <vt:lpstr>MS PGothic</vt:lpstr>
      <vt:lpstr>MS PGothic</vt:lpstr>
      <vt:lpstr>Arial</vt:lpstr>
      <vt:lpstr>Calibri</vt:lpstr>
      <vt:lpstr>Comic Sans MS</vt:lpstr>
      <vt:lpstr>Courier New</vt:lpstr>
      <vt:lpstr>Gill Sans MT</vt:lpstr>
      <vt:lpstr>Helvetica</vt:lpstr>
      <vt:lpstr>Tahoma</vt:lpstr>
      <vt:lpstr>Times New Roman</vt:lpstr>
      <vt:lpstr>Wingdings</vt:lpstr>
      <vt:lpstr>ZapfDingbats</vt:lpstr>
      <vt:lpstr>Default Design</vt:lpstr>
      <vt:lpstr>12_Default Design</vt:lpstr>
      <vt:lpstr>PowerPoint Presentation</vt:lpstr>
      <vt:lpstr>Network apps are everywhere</vt:lpstr>
      <vt:lpstr>Chapter 2.0: outline</vt:lpstr>
      <vt:lpstr>Creating a network app</vt:lpstr>
      <vt:lpstr>Client-server architecture</vt:lpstr>
      <vt:lpstr>P2P architecture</vt:lpstr>
      <vt:lpstr>Hybrid of client-server and P2P</vt:lpstr>
      <vt:lpstr>Chapter 2.0: outline</vt:lpstr>
      <vt:lpstr>Processes communicating</vt:lpstr>
      <vt:lpstr>Sockets</vt:lpstr>
      <vt:lpstr>Addressing processes</vt:lpstr>
      <vt:lpstr>Chapter 2.0: outline</vt:lpstr>
      <vt:lpstr>App-layer protocol defines</vt:lpstr>
      <vt:lpstr>Chapter 2.0: outline</vt:lpstr>
      <vt:lpstr>What transport service does an app need?</vt:lpstr>
      <vt:lpstr>Transport service requirements: common apps</vt:lpstr>
      <vt:lpstr>Transport service requirements: common apps</vt:lpstr>
      <vt:lpstr>Transport service requirements: common apps</vt:lpstr>
      <vt:lpstr>Internet transport protocols services</vt:lpstr>
      <vt:lpstr>Internet apps:  application, transport protocols</vt:lpstr>
      <vt:lpstr>Securing TCP</vt:lpstr>
      <vt:lpstr>Chapter 2.0: outline</vt:lpstr>
      <vt:lpstr>Web</vt:lpstr>
      <vt:lpstr>Rabbi Tarfon Ben Leitzan-Tznon</vt:lpstr>
      <vt:lpstr>Confused?</vt:lpstr>
      <vt:lpstr>HTTP overview</vt:lpstr>
      <vt:lpstr>Chapter 2.0: outline</vt:lpstr>
      <vt:lpstr>Stateful Vs. Stateless protocols</vt:lpstr>
      <vt:lpstr>Chapter 2.0: outline</vt:lpstr>
      <vt:lpstr>To persist or not to persist?</vt:lpstr>
      <vt:lpstr>Non-persistent HTTP example</vt:lpstr>
      <vt:lpstr>Non-persistent HTTP (cont.)</vt:lpstr>
      <vt:lpstr>Response time</vt:lpstr>
      <vt:lpstr>Non-persistent HTTP drawbacks</vt:lpstr>
      <vt:lpstr>Persistent HTTP</vt:lpstr>
      <vt:lpstr>Persistent HTTP with pipelining – limitations &amp; problems</vt:lpstr>
      <vt:lpstr>HTTP/2 improvements</vt:lpstr>
      <vt:lpstr>Chapter 2.0: outline</vt:lpstr>
      <vt:lpstr>HTTP request message</vt:lpstr>
      <vt:lpstr>HTTP request message format</vt:lpstr>
      <vt:lpstr>Uploading form input</vt:lpstr>
      <vt:lpstr>HTTP methods</vt:lpstr>
      <vt:lpstr>HTTP response message</vt:lpstr>
      <vt:lpstr>HTTP response status codes examples</vt:lpstr>
      <vt:lpstr>HTTP response status codes</vt:lpstr>
      <vt:lpstr>Chapter 2.0: outline</vt:lpstr>
      <vt:lpstr>Cookies </vt:lpstr>
      <vt:lpstr>Cookies’ components</vt:lpstr>
      <vt:lpstr>Cookies: keeping “state” (cont.)</vt:lpstr>
      <vt:lpstr>Cookies and privacy</vt:lpstr>
      <vt:lpstr>Chapter 2.0: outline</vt:lpstr>
      <vt:lpstr>Web Content Delivery</vt:lpstr>
      <vt:lpstr>Scalability</vt:lpstr>
      <vt:lpstr>Server Farms</vt:lpstr>
      <vt:lpstr>Server farms &amp; Data centers</vt:lpstr>
      <vt:lpstr>Mirrors</vt:lpstr>
      <vt:lpstr>Web Proxies</vt:lpstr>
      <vt:lpstr>Web Proxies</vt:lpstr>
      <vt:lpstr>Web Proxies benefits</vt:lpstr>
      <vt:lpstr>Challenges of Transparent Proxies</vt:lpstr>
      <vt:lpstr>Other Functions of Web Proxies</vt:lpstr>
      <vt:lpstr>Cache coherency</vt:lpstr>
      <vt:lpstr>Conditional Get: exercise</vt:lpstr>
      <vt:lpstr>Conditional Get: exercise</vt:lpstr>
      <vt:lpstr>Bloom Filters</vt:lpstr>
      <vt:lpstr>Bloom Filters applications</vt:lpstr>
      <vt:lpstr>Bloom Filters applications: DPI</vt:lpstr>
      <vt:lpstr>Network caching: additional issues</vt:lpstr>
      <vt:lpstr>Content Delivery Networks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Itamar Cohen</cp:lastModifiedBy>
  <cp:revision>1736</cp:revision>
  <cp:lastPrinted>2011-09-19T12:20:55Z</cp:lastPrinted>
  <dcterms:created xsi:type="dcterms:W3CDTF">1999-10-08T19:08:27Z</dcterms:created>
  <dcterms:modified xsi:type="dcterms:W3CDTF">2019-03-25T10:15:09Z</dcterms:modified>
</cp:coreProperties>
</file>