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4" r:id="rId2"/>
    <p:sldMasterId id="2147483726" r:id="rId3"/>
  </p:sldMasterIdLst>
  <p:notesMasterIdLst>
    <p:notesMasterId r:id="rId64"/>
  </p:notesMasterIdLst>
  <p:handoutMasterIdLst>
    <p:handoutMasterId r:id="rId65"/>
  </p:handoutMasterIdLst>
  <p:sldIdLst>
    <p:sldId id="500" r:id="rId4"/>
    <p:sldId id="702" r:id="rId5"/>
    <p:sldId id="718" r:id="rId6"/>
    <p:sldId id="296" r:id="rId7"/>
    <p:sldId id="297" r:id="rId8"/>
    <p:sldId id="653" r:id="rId9"/>
    <p:sldId id="654" r:id="rId10"/>
    <p:sldId id="584" r:id="rId11"/>
    <p:sldId id="726" r:id="rId12"/>
    <p:sldId id="585" r:id="rId13"/>
    <p:sldId id="586" r:id="rId14"/>
    <p:sldId id="389" r:id="rId15"/>
    <p:sldId id="527" r:id="rId16"/>
    <p:sldId id="528" r:id="rId17"/>
    <p:sldId id="405" r:id="rId18"/>
    <p:sldId id="406" r:id="rId19"/>
    <p:sldId id="390" r:id="rId20"/>
    <p:sldId id="655" r:id="rId21"/>
    <p:sldId id="391" r:id="rId22"/>
    <p:sldId id="302" r:id="rId23"/>
    <p:sldId id="719" r:id="rId24"/>
    <p:sldId id="303" r:id="rId25"/>
    <p:sldId id="304" r:id="rId26"/>
    <p:sldId id="305" r:id="rId27"/>
    <p:sldId id="529" r:id="rId28"/>
    <p:sldId id="656" r:id="rId29"/>
    <p:sldId id="721" r:id="rId30"/>
    <p:sldId id="712" r:id="rId31"/>
    <p:sldId id="713" r:id="rId32"/>
    <p:sldId id="714" r:id="rId33"/>
    <p:sldId id="506" r:id="rId34"/>
    <p:sldId id="728" r:id="rId35"/>
    <p:sldId id="727" r:id="rId36"/>
    <p:sldId id="725" r:id="rId37"/>
    <p:sldId id="657" r:id="rId38"/>
    <p:sldId id="688" r:id="rId39"/>
    <p:sldId id="658" r:id="rId40"/>
    <p:sldId id="659" r:id="rId41"/>
    <p:sldId id="660" r:id="rId42"/>
    <p:sldId id="661" r:id="rId43"/>
    <p:sldId id="690" r:id="rId44"/>
    <p:sldId id="663" r:id="rId45"/>
    <p:sldId id="689" r:id="rId46"/>
    <p:sldId id="682" r:id="rId47"/>
    <p:sldId id="686" r:id="rId48"/>
    <p:sldId id="684" r:id="rId49"/>
    <p:sldId id="693" r:id="rId50"/>
    <p:sldId id="723" r:id="rId51"/>
    <p:sldId id="512" r:id="rId52"/>
    <p:sldId id="513" r:id="rId53"/>
    <p:sldId id="514" r:id="rId54"/>
    <p:sldId id="724" r:id="rId55"/>
    <p:sldId id="516" r:id="rId56"/>
    <p:sldId id="517" r:id="rId57"/>
    <p:sldId id="518" r:id="rId58"/>
    <p:sldId id="519" r:id="rId59"/>
    <p:sldId id="522" r:id="rId60"/>
    <p:sldId id="524" r:id="rId61"/>
    <p:sldId id="707" r:id="rId62"/>
    <p:sldId id="630" r:id="rId6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0099"/>
    <a:srgbClr val="FF6600"/>
    <a:srgbClr val="CC0000"/>
    <a:srgbClr val="FFFF00"/>
    <a:srgbClr val="DDDDDD"/>
    <a:srgbClr val="FFCCFF"/>
    <a:srgbClr val="FF99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4" autoAdjust="0"/>
    <p:restoredTop sz="96265" autoAdjust="0"/>
  </p:normalViewPr>
  <p:slideViewPr>
    <p:cSldViewPr snapToGrid="0">
      <p:cViewPr varScale="1">
        <p:scale>
          <a:sx n="107" d="100"/>
          <a:sy n="107" d="100"/>
        </p:scale>
        <p:origin x="63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290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5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rtl="0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rtl="0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rtl="0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  <a:ea typeface="MS PGothic" pitchFamily="34" charset="-128"/>
              </a:defRPr>
            </a:lvl1pPr>
          </a:lstStyle>
          <a:p>
            <a:pPr>
              <a:defRPr/>
            </a:pPr>
            <a:fld id="{9D2BB2C8-74D6-4D86-9304-35D61FC13C98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066201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rtl="0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rtl="0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2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rtl="0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  <a:ea typeface="MS PGothic" pitchFamily="34" charset="-128"/>
              </a:defRPr>
            </a:lvl1pPr>
          </a:lstStyle>
          <a:p>
            <a:pPr>
              <a:defRPr/>
            </a:pPr>
            <a:fld id="{409EE334-3580-4893-8786-93A524D167E3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63866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network-tools.com/nslook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2ZUxoi7YNgs&amp;feature=related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2ZUxoi7YNgs&amp;feature=related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2ZUxoi7YNgs&amp;feature=related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 dirty="0"/>
          </a:p>
        </p:txBody>
      </p:sp>
      <p:sp>
        <p:nvSpPr>
          <p:cNvPr id="17306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410532-CB30-4ACA-BACE-31577B8330A2}" type="slidenum">
              <a:rPr lang="en-US" altLang="he-IL" smtClean="0"/>
              <a:pPr/>
              <a:t>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210605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7263" eaLnBrk="1" hangingPunct="1"/>
            <a:fld id="{4B3487D4-58F5-4FB0-A3C1-684039C7B787}" type="slidenum">
              <a:rPr lang="en-US" altLang="he-IL" smtClean="0"/>
              <a:pPr defTabSz="957263" eaLnBrk="1" hangingPunct="1"/>
              <a:t>10</a:t>
            </a:fld>
            <a:endParaRPr lang="en-US" altLang="he-IL"/>
          </a:p>
        </p:txBody>
      </p:sp>
      <p:sp>
        <p:nvSpPr>
          <p:cNvPr id="22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27034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7263" eaLnBrk="1" hangingPunct="1"/>
            <a:fld id="{2A2E0EBE-5878-4DD9-A591-ED3C51DAF6DA}" type="slidenum">
              <a:rPr lang="en-US" altLang="he-IL" smtClean="0"/>
              <a:pPr defTabSz="957263" eaLnBrk="1" hangingPunct="1"/>
              <a:t>11</a:t>
            </a:fld>
            <a:endParaRPr lang="en-US" altLang="he-IL"/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3623141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3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he-IL" dirty="0"/>
              <a:t>Use here the example illustrated in the book</a:t>
            </a:r>
            <a:endParaRPr lang="he-IL" altLang="he-IL" dirty="0"/>
          </a:p>
        </p:txBody>
      </p:sp>
      <p:sp>
        <p:nvSpPr>
          <p:cNvPr id="223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D6700-9E27-4A8C-9866-3E59C79E9358}" type="slidenum">
              <a:rPr lang="en-US" altLang="he-IL" smtClean="0"/>
              <a:pPr/>
              <a:t>12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792535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7263" eaLnBrk="1" hangingPunct="1"/>
            <a:fld id="{947B4C0A-DC0C-4A1A-A8F1-C8506D918FF4}" type="slidenum">
              <a:rPr lang="en-US" altLang="he-IL" smtClean="0"/>
              <a:pPr defTabSz="957263" eaLnBrk="1" hangingPunct="1"/>
              <a:t>13</a:t>
            </a:fld>
            <a:endParaRPr lang="en-US" altLang="he-IL"/>
          </a:p>
        </p:txBody>
      </p:sp>
      <p:sp>
        <p:nvSpPr>
          <p:cNvPr id="22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ln/>
        </p:spPr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noFill/>
          <a:ln/>
        </p:spPr>
        <p:txBody>
          <a:bodyPr/>
          <a:lstStyle/>
          <a:p>
            <a:endParaRPr lang="fr-FR" altLang="he-IL"/>
          </a:p>
        </p:txBody>
      </p:sp>
    </p:spTree>
    <p:extLst>
      <p:ext uri="{BB962C8B-B14F-4D97-AF65-F5344CB8AC3E}">
        <p14:creationId xmlns:p14="http://schemas.microsoft.com/office/powerpoint/2010/main" val="3357660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63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he-IL" dirty="0" smtClean="0"/>
              <a:t>Specifying</a:t>
            </a:r>
            <a:r>
              <a:rPr lang="en-US" altLang="he-IL" baseline="0" dirty="0" smtClean="0"/>
              <a:t> a single </a:t>
            </a:r>
            <a:r>
              <a:rPr lang="en-US" altLang="he-IL" dirty="0" smtClean="0"/>
              <a:t>IP </a:t>
            </a:r>
            <a:r>
              <a:rPr lang="en-US" altLang="he-IL" dirty="0" err="1" smtClean="0"/>
              <a:t>adr</a:t>
            </a:r>
            <a:r>
              <a:rPr lang="en-US" altLang="he-IL" dirty="0" smtClean="0"/>
              <a:t>, but actually may get </a:t>
            </a:r>
            <a:r>
              <a:rPr lang="en-US" altLang="he-IL" dirty="0"/>
              <a:t>answer from </a:t>
            </a:r>
            <a:r>
              <a:rPr lang="en-US" altLang="he-IL" dirty="0" smtClean="0"/>
              <a:t>any </a:t>
            </a:r>
            <a:r>
              <a:rPr lang="en-US" altLang="he-IL" dirty="0"/>
              <a:t>of the mirror</a:t>
            </a:r>
            <a:endParaRPr lang="he-IL" altLang="he-IL" dirty="0"/>
          </a:p>
        </p:txBody>
      </p:sp>
      <p:sp>
        <p:nvSpPr>
          <p:cNvPr id="2263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FF3C6E-DD1F-405F-8C20-EC323EDE1499}" type="slidenum">
              <a:rPr lang="en-US" altLang="he-IL" smtClean="0"/>
              <a:pPr/>
              <a:t>14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3657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7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227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6B4A27-0F3C-4434-BEF6-37AB4560D774}" type="slidenum">
              <a:rPr lang="en-US" altLang="he-IL" smtClean="0"/>
              <a:pPr/>
              <a:t>15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60699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8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228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5B9449-F129-4B32-83C8-4B9CA4BD5973}" type="slidenum">
              <a:rPr lang="en-US" altLang="he-IL" smtClean="0"/>
              <a:pPr/>
              <a:t>16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26603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9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he-IL" dirty="0"/>
              <a:t>Exemplify</a:t>
            </a:r>
            <a:r>
              <a:rPr lang="en-US" altLang="he-IL" baseline="0" dirty="0"/>
              <a:t> on board using next (hidden) slide’s data</a:t>
            </a:r>
            <a:endParaRPr lang="he-IL" altLang="he-IL" dirty="0"/>
          </a:p>
        </p:txBody>
      </p:sp>
      <p:sp>
        <p:nvSpPr>
          <p:cNvPr id="229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930B22-5E39-4986-9519-2235856F3F6A}" type="slidenum">
              <a:rPr lang="en-US" altLang="he-IL" smtClean="0"/>
              <a:pPr/>
              <a:t>17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224515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654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 dirty="0"/>
          </a:p>
        </p:txBody>
      </p:sp>
      <p:sp>
        <p:nvSpPr>
          <p:cNvPr id="23654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8DACEC-FB3D-4C1E-A1AD-169D948486C0}" type="slidenum">
              <a:rPr lang="en-US" altLang="he-IL" smtClean="0"/>
              <a:pPr/>
              <a:t>18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609458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0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 dirty="0"/>
          </a:p>
        </p:txBody>
      </p:sp>
      <p:sp>
        <p:nvSpPr>
          <p:cNvPr id="230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C2793A-1A7B-4312-B0DD-810028D7131D}" type="slidenum">
              <a:rPr lang="en-US" altLang="he-IL" smtClean="0"/>
              <a:pPr/>
              <a:t>19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18747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489D66-A179-4448-995C-F48FE143D82F}" type="slidenum">
              <a:rPr lang="en-US" altLang="he-IL" smtClean="0"/>
              <a:pPr/>
              <a:t>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680585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1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231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A4E2D4-626B-4C31-A270-9C38CE65C72D}" type="slidenum">
              <a:rPr lang="en-US" altLang="he-IL" smtClean="0"/>
              <a:pPr/>
              <a:t>20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052889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489D66-A179-4448-995C-F48FE143D82F}" type="slidenum">
              <a:rPr lang="en-US" altLang="he-IL" smtClean="0"/>
              <a:pPr/>
              <a:t>21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23456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2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None/>
            </a:pPr>
            <a:r>
              <a:rPr lang="en-US" altLang="he-IL" sz="1800" b="1" dirty="0">
                <a:latin typeface="Courier New" pitchFamily="49" charset="0"/>
                <a:ea typeface="MS PGothic" pitchFamily="34" charset="-128"/>
              </a:rPr>
              <a:t>Examples:</a:t>
            </a:r>
          </a:p>
          <a:p>
            <a:pPr marL="742950" lvl="1" indent="-28575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None/>
            </a:pPr>
            <a:r>
              <a:rPr lang="en-US" altLang="he-IL" sz="1800" b="0" baseline="0" dirty="0">
                <a:latin typeface="Courier New" pitchFamily="49" charset="0"/>
                <a:ea typeface="MS PGothic" pitchFamily="34" charset="-128"/>
              </a:rPr>
              <a:t>(gamad.com, 64.32.16.8, A, 3600s)</a:t>
            </a:r>
          </a:p>
          <a:p>
            <a:pPr marL="742950" lvl="1" indent="-28575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None/>
            </a:pPr>
            <a:r>
              <a:rPr lang="en-US" altLang="he-IL" sz="1800" b="0" baseline="0" dirty="0">
                <a:latin typeface="Courier New" pitchFamily="49" charset="0"/>
                <a:ea typeface="MS PGothic" pitchFamily="34" charset="-128"/>
              </a:rPr>
              <a:t>(gamad.com, dns1.gamad.com, NS, 3600). Will be accompanied by the RR: (dns1.gamad.com 64.32.16.1, A, 3600s)</a:t>
            </a:r>
          </a:p>
          <a:p>
            <a:pPr marL="742950" lvl="1" indent="-28575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None/>
            </a:pPr>
            <a:r>
              <a:rPr lang="en-US" altLang="he-IL" sz="1800" b="0" baseline="0" dirty="0">
                <a:latin typeface="Courier New" pitchFamily="49" charset="0"/>
                <a:ea typeface="MS PGothic" pitchFamily="34" charset="-128"/>
              </a:rPr>
              <a:t>CNAME: (ibm.com, servereast.backup2.ibm.com, CNAME, 3600s). Will be accompanied by the RR: (servereast.backup2.ibm.com, 4.3.2.1, A, 3600s)</a:t>
            </a:r>
          </a:p>
          <a:p>
            <a:pPr marL="742950" lvl="1" indent="-28575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None/>
            </a:pPr>
            <a:r>
              <a:rPr lang="en-US" altLang="he-IL" sz="1800" b="0" baseline="0" dirty="0">
                <a:latin typeface="Courier New" pitchFamily="49" charset="0"/>
                <a:ea typeface="MS PGothic" pitchFamily="34" charset="-128"/>
              </a:rPr>
              <a:t>Why additional type for mail servers? Because the same aliased name may be used for both the mail server and other servers. </a:t>
            </a:r>
            <a:r>
              <a:rPr lang="en-US" altLang="he-IL" sz="1800" b="0" baseline="0" dirty="0" err="1">
                <a:latin typeface="Courier New" pitchFamily="49" charset="0"/>
                <a:ea typeface="MS PGothic" pitchFamily="34" charset="-128"/>
              </a:rPr>
              <a:t>Eg</a:t>
            </a:r>
            <a:r>
              <a:rPr lang="en-US" altLang="he-IL" sz="1800" b="0" baseline="0" dirty="0">
                <a:latin typeface="Courier New" pitchFamily="49" charset="0"/>
                <a:ea typeface="MS PGothic" pitchFamily="34" charset="-128"/>
              </a:rPr>
              <a:t>, </a:t>
            </a:r>
            <a:r>
              <a:rPr lang="en-US" altLang="he-IL" sz="1800" b="0" baseline="0" dirty="0" err="1">
                <a:latin typeface="Courier New" pitchFamily="49" charset="0"/>
                <a:ea typeface="MS PGothic" pitchFamily="34" charset="-128"/>
              </a:rPr>
              <a:t>walla</a:t>
            </a:r>
            <a:r>
              <a:rPr lang="en-US" altLang="he-IL" sz="1800" b="0" baseline="0" dirty="0">
                <a:latin typeface="Courier New" pitchFamily="49" charset="0"/>
                <a:ea typeface="MS PGothic" pitchFamily="34" charset="-128"/>
              </a:rPr>
              <a:t>, google.</a:t>
            </a:r>
          </a:p>
          <a:p>
            <a:pPr marL="742950" lvl="1" indent="-28575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None/>
            </a:pPr>
            <a:endParaRPr lang="en-US" altLang="he-IL" sz="1800" b="0" baseline="0" dirty="0">
              <a:latin typeface="Courier New" pitchFamily="49" charset="0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he-IL" sz="1800" b="0" baseline="0" dirty="0">
                <a:latin typeface="Courier New" pitchFamily="49" charset="0"/>
                <a:ea typeface="MS PGothic" pitchFamily="34" charset="-128"/>
              </a:rPr>
              <a:t>You may </a:t>
            </a:r>
            <a:r>
              <a:rPr lang="en-US" altLang="he-IL" sz="1800" dirty="0">
                <a:latin typeface="Gill Sans MT" pitchFamily="34" charset="0"/>
                <a:ea typeface="MS PGothic" pitchFamily="34" charset="-128"/>
              </a:rPr>
              <a:t>Try </a:t>
            </a:r>
            <a:r>
              <a:rPr lang="en-US" altLang="he-IL" sz="1800" dirty="0" err="1">
                <a:latin typeface="Gill Sans MT" pitchFamily="34" charset="0"/>
                <a:ea typeface="MS PGothic" pitchFamily="34" charset="-128"/>
              </a:rPr>
              <a:t>DNSing</a:t>
            </a:r>
            <a:r>
              <a:rPr lang="en-US" altLang="he-IL" sz="1800" dirty="0">
                <a:latin typeface="Gill Sans MT" pitchFamily="34" charset="0"/>
                <a:ea typeface="MS PGothic" pitchFamily="34" charset="-128"/>
              </a:rPr>
              <a:t> by </a:t>
            </a:r>
            <a:r>
              <a:rPr lang="en-US" altLang="he-IL" sz="1800" b="1" dirty="0">
                <a:solidFill>
                  <a:srgbClr val="0000FF"/>
                </a:solidFill>
                <a:latin typeface="Gill Sans MT" pitchFamily="34" charset="0"/>
                <a:ea typeface="MS PGothic" pitchFamily="34" charset="-128"/>
                <a:hlinkClick r:id="rId3"/>
              </a:rPr>
              <a:t>Network-Tools</a:t>
            </a:r>
            <a:r>
              <a:rPr lang="en-US" altLang="he-IL" sz="1800" dirty="0">
                <a:latin typeface="Gill Sans MT" pitchFamily="34" charset="0"/>
                <a:ea typeface="MS PGothic" pitchFamily="34" charset="-128"/>
              </a:rPr>
              <a:t>: http://network-tools.com/nslook/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itchFamily="2" charset="2"/>
              <a:buNone/>
              <a:tabLst/>
              <a:defRPr/>
            </a:pPr>
            <a:endParaRPr lang="en-US" altLang="he-IL" sz="1800" dirty="0">
              <a:latin typeface="Gill Sans MT" pitchFamily="34" charset="0"/>
              <a:ea typeface="MS PGothic" pitchFamily="34" charset="-128"/>
            </a:endParaRPr>
          </a:p>
          <a:p>
            <a:pPr marL="742950" lvl="1" indent="-28575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None/>
            </a:pPr>
            <a:endParaRPr lang="en-US" altLang="he-IL" sz="1800" b="0" dirty="0">
              <a:latin typeface="Courier New" pitchFamily="49" charset="0"/>
              <a:ea typeface="MS PGothic" pitchFamily="34" charset="-128"/>
            </a:endParaRPr>
          </a:p>
        </p:txBody>
      </p:sp>
      <p:sp>
        <p:nvSpPr>
          <p:cNvPr id="232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62059E-4F6A-4DF8-94CC-CABECD204E03}" type="slidenum">
              <a:rPr lang="en-US" altLang="he-IL" smtClean="0"/>
              <a:pPr/>
              <a:t>22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086506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3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233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E975FF-D1FC-47F0-A620-3A1854BFA805}" type="slidenum">
              <a:rPr lang="en-US" altLang="he-IL" smtClean="0"/>
              <a:pPr/>
              <a:t>23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463947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4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234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F7C90D-8157-4492-B62F-682727A1F681}" type="slidenum">
              <a:rPr lang="en-US" altLang="he-IL" smtClean="0"/>
              <a:pPr/>
              <a:t>24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715185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489D66-A179-4448-995C-F48FE143D82F}" type="slidenum">
              <a:rPr lang="en-US" altLang="he-IL" smtClean="0"/>
              <a:pPr/>
              <a:t>27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455245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235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D31A27-FA71-4983-940F-533A822C2E95}" type="slidenum">
              <a:rPr lang="en-US" altLang="he-IL" smtClean="0"/>
              <a:pPr/>
              <a:t>28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1892557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235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D31A27-FA71-4983-940F-533A822C2E95}" type="slidenum">
              <a:rPr lang="en-US" altLang="he-IL" smtClean="0"/>
              <a:pPr/>
              <a:t>29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73688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235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D31A27-FA71-4983-940F-533A822C2E95}" type="slidenum">
              <a:rPr lang="en-US" altLang="he-IL" smtClean="0"/>
              <a:pPr/>
              <a:t>30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6261334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757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he-IL" dirty="0">
                <a:hlinkClick r:id="rId3"/>
              </a:rPr>
              <a:t>http://www.youtube.com/watch?v=2ZUxoi7YNgs&amp;feature=related</a:t>
            </a:r>
            <a:endParaRPr lang="he-IL" altLang="he-IL" dirty="0"/>
          </a:p>
        </p:txBody>
      </p:sp>
      <p:sp>
        <p:nvSpPr>
          <p:cNvPr id="23757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CADC06-62FF-4E9A-ACA9-7B552944FDD4}" type="slidenum">
              <a:rPr lang="en-US" altLang="he-IL" smtClean="0"/>
              <a:pPr/>
              <a:t>31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67282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489D66-A179-4448-995C-F48FE143D82F}" type="slidenum">
              <a:rPr lang="en-US" altLang="he-IL" smtClean="0"/>
              <a:pPr/>
              <a:t>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6331584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757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he-IL" dirty="0">
                <a:hlinkClick r:id="rId3"/>
              </a:rPr>
              <a:t>http://www.youtube.com/watch?v=2ZUxoi7YNgs&amp;feature=related</a:t>
            </a:r>
            <a:endParaRPr lang="he-IL" altLang="he-IL" dirty="0"/>
          </a:p>
        </p:txBody>
      </p:sp>
      <p:sp>
        <p:nvSpPr>
          <p:cNvPr id="23757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CADC06-62FF-4E9A-ACA9-7B552944FDD4}" type="slidenum">
              <a:rPr lang="en-US" altLang="he-IL" smtClean="0"/>
              <a:pPr/>
              <a:t>32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746908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757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he-IL" dirty="0">
                <a:hlinkClick r:id="rId3"/>
              </a:rPr>
              <a:t>http://www.youtube.com/watch?v=2ZUxoi7YNgs&amp;feature=related</a:t>
            </a:r>
            <a:endParaRPr lang="he-IL" altLang="he-IL" dirty="0"/>
          </a:p>
        </p:txBody>
      </p:sp>
      <p:sp>
        <p:nvSpPr>
          <p:cNvPr id="23757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CADC06-62FF-4E9A-ACA9-7B552944FDD4}" type="slidenum">
              <a:rPr lang="en-US" altLang="he-IL" smtClean="0"/>
              <a:pPr/>
              <a:t>33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5518513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489D66-A179-4448-995C-F48FE143D82F}" type="slidenum">
              <a:rPr lang="en-US" altLang="he-IL" smtClean="0"/>
              <a:pPr/>
              <a:t>34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346462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52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he-IL" dirty="0" smtClean="0"/>
              <a:t>Streaming</a:t>
            </a:r>
            <a:r>
              <a:rPr lang="en-US" altLang="he-IL" baseline="0" dirty="0" smtClean="0"/>
              <a:t> </a:t>
            </a:r>
            <a:r>
              <a:rPr lang="en-IL" altLang="he-IL" baseline="0" dirty="0" smtClean="0"/>
              <a:t>–</a:t>
            </a:r>
            <a:r>
              <a:rPr lang="en-US" altLang="he-IL" baseline="0" dirty="0" smtClean="0"/>
              <a:t> e.g. </a:t>
            </a:r>
            <a:r>
              <a:rPr lang="en-US" altLang="he-IL" baseline="0" dirty="0" err="1" smtClean="0"/>
              <a:t>Xunlei</a:t>
            </a:r>
            <a:r>
              <a:rPr lang="en-US" altLang="he-IL" baseline="0" dirty="0" smtClean="0"/>
              <a:t> Kankan</a:t>
            </a:r>
          </a:p>
          <a:p>
            <a:endParaRPr lang="he-IL" altLang="he-IL" dirty="0"/>
          </a:p>
        </p:txBody>
      </p:sp>
      <p:sp>
        <p:nvSpPr>
          <p:cNvPr id="265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A93FCD-8FE4-41A3-8814-ED828FA1A88B}" type="slidenum">
              <a:rPr lang="en-US" altLang="he-IL" smtClean="0"/>
              <a:pPr/>
              <a:t>35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823234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52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265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A93FCD-8FE4-41A3-8814-ED828FA1A88B}" type="slidenum">
              <a:rPr lang="en-US" altLang="he-IL" smtClean="0"/>
              <a:pPr/>
              <a:t>36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12342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 dirty="0"/>
          </a:p>
        </p:txBody>
      </p:sp>
      <p:sp>
        <p:nvSpPr>
          <p:cNvPr id="266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5D5A2C-1963-4D0C-BD63-A79F6E0AD450}" type="slidenum">
              <a:rPr lang="en-US" altLang="he-IL" smtClean="0"/>
              <a:pPr/>
              <a:t>37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6818666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7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he-IL" dirty="0" smtClean="0"/>
              <a:t>Why not </a:t>
            </a:r>
            <a:r>
              <a:rPr lang="en-US" altLang="he-IL" b="1" dirty="0" smtClean="0"/>
              <a:t>sum</a:t>
            </a:r>
            <a:r>
              <a:rPr lang="en-US" altLang="he-IL" b="0" dirty="0" smtClean="0"/>
              <a:t> of </a:t>
            </a:r>
            <a:r>
              <a:rPr lang="en-US" altLang="he-IL" b="0" dirty="0" err="1" smtClean="0"/>
              <a:t>d/l</a:t>
            </a:r>
            <a:r>
              <a:rPr lang="en-US" altLang="he-IL" b="0" dirty="0" smtClean="0"/>
              <a:t> times?</a:t>
            </a:r>
          </a:p>
          <a:p>
            <a:r>
              <a:rPr lang="en-US" altLang="he-IL" b="0" dirty="0" smtClean="0"/>
              <a:t>- Because the server may</a:t>
            </a:r>
            <a:r>
              <a:rPr lang="en-US" altLang="he-IL" b="0" baseline="0" dirty="0" smtClean="0"/>
              <a:t> u/l fast the slowest-downloading client first. The </a:t>
            </a:r>
            <a:r>
              <a:rPr lang="en-US" altLang="he-IL" b="0" baseline="0" dirty="0" err="1" smtClean="0"/>
              <a:t>netw</a:t>
            </a:r>
            <a:r>
              <a:rPr lang="en-US" altLang="he-IL" b="0" baseline="0" dirty="0" smtClean="0"/>
              <a:t>. Equipment on the way will have to store large chunks of the file on-the-fly. While the slow client is still downloading, the server already uploads for further clients, who start downloading as well.</a:t>
            </a:r>
            <a:endParaRPr lang="he-IL" altLang="he-IL" b="1" dirty="0"/>
          </a:p>
        </p:txBody>
      </p:sp>
      <p:sp>
        <p:nvSpPr>
          <p:cNvPr id="267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7DCEF0-BD10-4FAB-872E-4608E3C60B52}" type="slidenum">
              <a:rPr lang="en-US" altLang="he-IL" smtClean="0"/>
              <a:pPr/>
              <a:t>38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745964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82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268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FDC9B5-B223-4DFC-A42C-D01ABB540E99}" type="slidenum">
              <a:rPr lang="en-US" altLang="he-IL" smtClean="0"/>
              <a:pPr/>
              <a:t>39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293029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93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269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82F93D-9616-43BB-8AF5-222B88C507A0}" type="slidenum">
              <a:rPr lang="en-US" altLang="he-IL" smtClean="0"/>
              <a:pPr/>
              <a:t>40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49677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93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269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82F93D-9616-43BB-8AF5-222B88C507A0}" type="slidenum">
              <a:rPr lang="en-US" altLang="he-IL" smtClean="0"/>
              <a:pPr/>
              <a:t>41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969597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7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217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462252-1444-4362-8669-506412AF468F}" type="slidenum">
              <a:rPr lang="en-US" altLang="he-IL" smtClean="0"/>
              <a:pPr/>
              <a:t>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054551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1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271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5EF98A-F5E4-407F-A159-06B22BC76004}" type="slidenum">
              <a:rPr lang="en-US" altLang="he-IL" smtClean="0"/>
              <a:pPr/>
              <a:t>42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9577783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1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271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5EF98A-F5E4-407F-A159-06B22BC76004}" type="slidenum">
              <a:rPr lang="en-US" altLang="he-IL" smtClean="0"/>
              <a:pPr/>
              <a:t>43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891619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0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 dirty="0"/>
          </a:p>
        </p:txBody>
      </p:sp>
      <p:sp>
        <p:nvSpPr>
          <p:cNvPr id="280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A2B16A-484B-4F0A-A2AF-288F6B9C7910}" type="slidenum">
              <a:rPr lang="en-US" altLang="he-IL" smtClean="0"/>
              <a:pPr/>
              <a:t>44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212797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0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he-IL" dirty="0"/>
              <a:t>Tit-and-tat – </a:t>
            </a:r>
            <a:r>
              <a:rPr lang="he-IL" altLang="he-IL" dirty="0"/>
              <a:t>מידה כנגד מידה</a:t>
            </a:r>
          </a:p>
        </p:txBody>
      </p:sp>
      <p:sp>
        <p:nvSpPr>
          <p:cNvPr id="280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A2B16A-484B-4F0A-A2AF-288F6B9C7910}" type="slidenum">
              <a:rPr lang="en-US" altLang="he-IL" smtClean="0"/>
              <a:pPr/>
              <a:t>45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006382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2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282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06115-CF2F-46C8-B441-82D4DC6CFD49}" type="slidenum">
              <a:rPr lang="en-US" altLang="he-IL" smtClean="0"/>
              <a:pPr/>
              <a:t>46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2157691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489D66-A179-4448-995C-F48FE143D82F}" type="slidenum">
              <a:rPr lang="en-US" altLang="he-IL" smtClean="0"/>
              <a:pPr/>
              <a:t>48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432208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96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239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21BCD4-0C01-43F7-8A8E-BA6AEB0042E3}" type="slidenum">
              <a:rPr lang="en-US" altLang="he-IL" smtClean="0"/>
              <a:pPr/>
              <a:t>49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575567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0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240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029072-747D-4006-B575-44B104EAA0FB}" type="slidenum">
              <a:rPr lang="en-US" altLang="he-IL" smtClean="0"/>
              <a:pPr/>
              <a:t>50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9844792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1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241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58F1CF-6987-420A-9E79-B600B5A43B4E}" type="slidenum">
              <a:rPr lang="en-US" altLang="he-IL" smtClean="0"/>
              <a:pPr/>
              <a:t>51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607381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489D66-A179-4448-995C-F48FE143D82F}" type="slidenum">
              <a:rPr lang="en-US" altLang="he-IL" smtClean="0"/>
              <a:pPr/>
              <a:t>52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661725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8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218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2D76AA-9769-4880-BA15-E278CA16B885}" type="slidenum">
              <a:rPr lang="en-US" altLang="he-IL" smtClean="0"/>
              <a:pPr/>
              <a:t>5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074705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3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243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09434-91DC-4FA7-93DB-59E1C3D85BF3}" type="slidenum">
              <a:rPr lang="en-US" altLang="he-IL" smtClean="0"/>
              <a:pPr/>
              <a:t>53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818220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4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244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8F7049-CFD3-4A68-BFA2-638CE2C90847}" type="slidenum">
              <a:rPr lang="en-US" altLang="he-IL" smtClean="0"/>
              <a:pPr/>
              <a:t>54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682503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245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98F768-A6F0-47C7-B5BE-765F54898729}" type="slidenum">
              <a:rPr lang="en-US" altLang="he-IL" smtClean="0"/>
              <a:pPr/>
              <a:t>55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26196443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67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he-IL" sz="1200" dirty="0"/>
              <a:t>STEP 6) Bob invokes his user agent to read message –commonly does NOT use SMTP (but POP,</a:t>
            </a:r>
            <a:r>
              <a:rPr lang="en-US" altLang="he-IL" sz="1200" baseline="0" dirty="0"/>
              <a:t> IMAP, HTTP etc).</a:t>
            </a:r>
            <a:endParaRPr lang="en-US" altLang="he-IL" sz="1200" dirty="0"/>
          </a:p>
          <a:p>
            <a:endParaRPr lang="he-IL" altLang="he-IL" dirty="0"/>
          </a:p>
        </p:txBody>
      </p:sp>
      <p:sp>
        <p:nvSpPr>
          <p:cNvPr id="246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C52F6D-8D88-4AEA-8E9A-A104CB26818D}" type="slidenum">
              <a:rPr lang="en-US" altLang="he-IL" smtClean="0"/>
              <a:pPr/>
              <a:t>56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7470553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8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248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436585-D5CE-4AB6-B025-45896493C7D8}" type="slidenum">
              <a:rPr lang="en-US" altLang="he-IL" smtClean="0"/>
              <a:pPr/>
              <a:t>57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6332231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39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he-IL" dirty="0"/>
              <a:t>POP3: very simple.</a:t>
            </a:r>
            <a:r>
              <a:rPr lang="en-US" altLang="he-IL" baseline="0" dirty="0"/>
              <a:t> The mail data and operations are done on the local PC. This doesn’t support mobility. </a:t>
            </a:r>
          </a:p>
          <a:p>
            <a:r>
              <a:rPr lang="en-US" altLang="he-IL" baseline="0" dirty="0"/>
              <a:t>Thus IMAP is needed.</a:t>
            </a:r>
          </a:p>
          <a:p>
            <a:endParaRPr lang="he-IL" altLang="he-IL" dirty="0"/>
          </a:p>
        </p:txBody>
      </p:sp>
      <p:sp>
        <p:nvSpPr>
          <p:cNvPr id="253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627FCA-6E74-48C9-B10B-D86F0AEC454A}" type="slidenum">
              <a:rPr lang="en-US" altLang="he-IL" smtClean="0"/>
              <a:pPr/>
              <a:t>58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2638971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39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he-IL" dirty="0"/>
              <a:t>POP3: very simple.</a:t>
            </a:r>
            <a:r>
              <a:rPr lang="en-US" altLang="he-IL" baseline="0" dirty="0"/>
              <a:t> The mail data and operations are done on the local PC. This doesn’t support mobility. </a:t>
            </a:r>
          </a:p>
          <a:p>
            <a:r>
              <a:rPr lang="en-US" altLang="he-IL" baseline="0" dirty="0"/>
              <a:t>Thus IMAP is needed.</a:t>
            </a:r>
          </a:p>
          <a:p>
            <a:endParaRPr lang="he-IL" altLang="he-IL" dirty="0"/>
          </a:p>
        </p:txBody>
      </p:sp>
      <p:sp>
        <p:nvSpPr>
          <p:cNvPr id="253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627FCA-6E74-48C9-B10B-D86F0AEC454A}" type="slidenum">
              <a:rPr lang="en-US" altLang="he-IL" smtClean="0"/>
              <a:pPr/>
              <a:t>59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5074085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9EE334-3580-4893-8786-93A524D167E3}" type="slidenum">
              <a:rPr lang="en-US" altLang="he-IL" smtClean="0"/>
              <a:pPr>
                <a:defRPr/>
              </a:pPr>
              <a:t>60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47682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8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218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2D76AA-9769-4880-BA15-E278CA16B885}" type="slidenum">
              <a:rPr lang="en-US" altLang="he-IL" smtClean="0"/>
              <a:pPr/>
              <a:t>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94616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7263" eaLnBrk="1" hangingPunct="1"/>
            <a:fld id="{2CBE9873-366F-497E-9CD0-EA0C64DDF1A1}" type="slidenum">
              <a:rPr lang="en-US" altLang="he-IL" smtClean="0"/>
              <a:pPr defTabSz="957263" eaLnBrk="1" hangingPunct="1"/>
              <a:t>7</a:t>
            </a:fld>
            <a:endParaRPr lang="en-US" altLang="he-IL"/>
          </a:p>
        </p:txBody>
      </p:sp>
      <p:sp>
        <p:nvSpPr>
          <p:cNvPr id="222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02910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7263" eaLnBrk="1" hangingPunct="1"/>
            <a:fld id="{DE4D602F-DDB5-4FB1-9051-6E06AF3DEC8D}" type="slidenum">
              <a:rPr lang="en-US" altLang="he-IL" smtClean="0"/>
              <a:pPr defTabSz="957263" eaLnBrk="1" hangingPunct="1"/>
              <a:t>8</a:t>
            </a:fld>
            <a:endParaRPr lang="en-US" altLang="he-IL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he-IL" dirty="0" smtClean="0"/>
              <a:t>“Browser queries the local DNS server to learn IP address” </a:t>
            </a:r>
            <a:r>
              <a:rPr lang="en-IL" altLang="he-IL" dirty="0" smtClean="0"/>
              <a:t>–</a:t>
            </a:r>
            <a:r>
              <a:rPr lang="en-US" altLang="he-IL" dirty="0" smtClean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he-IL" dirty="0" smtClean="0"/>
              <a:t>In practice, the browser</a:t>
            </a:r>
            <a:r>
              <a:rPr lang="en-US" altLang="he-IL" baseline="0" dirty="0" smtClean="0"/>
              <a:t> / OS look first in their $.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he-IL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he-IL" b="1" baseline="0" dirty="0" smtClean="0"/>
              <a:t>Does DNS uses UDP / TCP?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he-IL" baseline="0" dirty="0" smtClean="0"/>
              <a:t>DNS requests are usually via UDP. However, TCP is used when DNS servers communicate and </a:t>
            </a:r>
            <a:r>
              <a:rPr lang="en-US" altLang="he-IL" baseline="0" dirty="0" err="1" smtClean="0"/>
              <a:t>dist</a:t>
            </a:r>
            <a:r>
              <a:rPr lang="en-US" altLang="he-IL" baseline="0" dirty="0" smtClean="0"/>
              <a:t>’ data; and sometimes also by client (e.g., for </a:t>
            </a:r>
            <a:r>
              <a:rPr lang="en-US" altLang="he-IL" baseline="0" dirty="0" err="1" smtClean="0"/>
              <a:t>DNSSec</a:t>
            </a:r>
            <a:r>
              <a:rPr lang="en-US" altLang="he-IL" baseline="0" dirty="0" smtClean="0"/>
              <a:t>).</a:t>
            </a:r>
            <a:endParaRPr lang="en-US" altLang="he-IL" dirty="0" smtClean="0"/>
          </a:p>
        </p:txBody>
      </p:sp>
    </p:spTree>
    <p:extLst>
      <p:ext uri="{BB962C8B-B14F-4D97-AF65-F5344CB8AC3E}">
        <p14:creationId xmlns:p14="http://schemas.microsoft.com/office/powerpoint/2010/main" val="1321971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7263" eaLnBrk="1" hangingPunct="1"/>
            <a:fld id="{DE4D602F-DDB5-4FB1-9051-6E06AF3DEC8D}" type="slidenum">
              <a:rPr lang="en-US" altLang="he-IL" smtClean="0"/>
              <a:pPr defTabSz="957263" eaLnBrk="1" hangingPunct="1"/>
              <a:t>9</a:t>
            </a:fld>
            <a:endParaRPr lang="en-US" altLang="he-IL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33613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BC4EF-65E3-4020-8177-1A2BA1CB4D34}" type="datetime1">
              <a:rPr lang="en-US"/>
              <a:pPr>
                <a:defRPr/>
              </a:pPr>
              <a:t>3/11/2019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/>
              <a:t>2-</a:t>
            </a:r>
            <a:fld id="{DE06C99C-07F8-4802-A045-BEDE91E1FE53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6BB50-642E-4D09-8530-4DFBE3DD9F95}" type="datetime1">
              <a:rPr lang="en-US"/>
              <a:pPr>
                <a:defRPr/>
              </a:pPr>
              <a:t>3/11/2019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/>
              <a:t>2-</a:t>
            </a:r>
            <a:fld id="{75DE0103-D78D-486C-8EAA-1F41772E5B6B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339EB-48DB-4E3E-B014-7EB76D344C08}" type="datetime1">
              <a:rPr lang="en-US"/>
              <a:pPr>
                <a:defRPr/>
              </a:pPr>
              <a:t>3/11/2019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/>
              <a:t>2-</a:t>
            </a:r>
            <a:fld id="{1210F073-E177-481B-991F-6A3EFBAC474B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148D4-CBAA-436B-9988-BF157C263632}" type="datetime1">
              <a:rPr lang="en-US"/>
              <a:pPr>
                <a:defRPr/>
              </a:pPr>
              <a:t>3/11/2019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/>
              <a:t>2-</a:t>
            </a:r>
            <a:fld id="{08FD3B10-CBEE-4C17-8217-D0680B1D2611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F4265-521B-47BB-879A-00E21B8B5DDE}" type="datetime1">
              <a:rPr lang="en-US"/>
              <a:pPr>
                <a:defRPr/>
              </a:pPr>
              <a:t>3/11/2019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/>
              <a:t>2-</a:t>
            </a:r>
            <a:fld id="{A27F3CF6-8DEF-4429-B249-4CC906322D66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6A2EB-957E-4285-A40B-C5BD6613830C}" type="datetime1">
              <a:rPr lang="en-US"/>
              <a:pPr>
                <a:defRPr/>
              </a:pPr>
              <a:t>3/11/2019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/>
              <a:t>2-</a:t>
            </a:r>
            <a:fld id="{49B72373-CF6A-48D8-A70F-950A5FEFB231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BCE66-BA38-4056-A8E8-596CC99C5CB1}" type="datetime1">
              <a:rPr lang="en-US"/>
              <a:pPr>
                <a:defRPr/>
              </a:pPr>
              <a:t>3/11/2019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/>
              <a:t>2-</a:t>
            </a:r>
            <a:fld id="{AA37B8B8-058C-4E91-9D1D-6BAC6B17C39F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13E1B-42DD-4FC0-AF86-6F324A87E358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3E99B-934A-4042-B894-7D243CDB50BD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C479B-FA82-4923-9320-89ABFEB1D440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9A90A-4C26-45DC-AD28-08B81BADBB52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2FB2D-A965-491B-B985-A2995D651727}" type="datetime1">
              <a:rPr lang="en-US"/>
              <a:pPr>
                <a:defRPr/>
              </a:pPr>
              <a:t>3/11/2019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/>
              <a:t>2-</a:t>
            </a:r>
            <a:fld id="{F5231A2F-DB90-46A9-8838-B6FE4F45714C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EB9E7-A6B1-4D5F-9854-A9BF777758CE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93A3D-4BA1-4704-A153-9E92D214328F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5BB72-506A-4962-B656-AE6FD7794EED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39CF3-D150-46BB-8914-3CB9452C99BC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1F7BB-05EB-4DF5-9308-42524CB32DA5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29BFD-92B6-4999-8F2B-4D5CCA9126B8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FB15F-B236-4CC1-8C3B-93C8C818C5E5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E48C3-E0CF-4376-B2C4-5772C7EA97C1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00EA1-C97F-4C4A-B22E-6FD86385AE78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D9C40-8CE9-4C94-B40B-3D7C77F946A4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D458C-5672-445A-A16D-4FC17A11456C}" type="datetime1">
              <a:rPr lang="en-US"/>
              <a:pPr>
                <a:defRPr/>
              </a:pPr>
              <a:t>3/11/2019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/>
              <a:t>2-</a:t>
            </a:r>
            <a:fld id="{C404F09B-ABF9-414E-AB7F-96D7879B09FF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C4FB0-20B8-4DF4-86E5-B39517035E1E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1E60C338-DDA4-41F6-B7AD-1CB7513DA761}" type="datetime1">
              <a:rPr lang="en-US"/>
              <a:pPr>
                <a:defRPr/>
              </a:pPr>
              <a:t>3/11/2019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 altLang="he-IL"/>
              <a:t>2-</a:t>
            </a:r>
            <a:fld id="{729FD469-98AF-42B8-AE3D-40D68D7DB9F2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FAB6B5DC-E98C-4EC9-B096-3CE7C04CB9DE}" type="datetime1">
              <a:rPr lang="en-US"/>
              <a:pPr>
                <a:defRPr/>
              </a:pPr>
              <a:t>3/11/2019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 altLang="he-IL"/>
              <a:t>2-</a:t>
            </a:r>
            <a:fld id="{24E4E8F5-0D26-4100-9847-89CE1D5E6807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9B2CF965-75FE-4BCA-B749-28ACFFC491C0}" type="datetime1">
              <a:rPr lang="en-US"/>
              <a:pPr>
                <a:defRPr/>
              </a:pPr>
              <a:t>3/11/2019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 altLang="he-IL"/>
              <a:t>2-</a:t>
            </a:r>
            <a:fld id="{9D6150BC-D9EC-4549-A526-C07E30DEB46B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3722CA58-E88F-41AE-996F-7F1915935D73}" type="datetime1">
              <a:rPr lang="en-US"/>
              <a:pPr>
                <a:defRPr/>
              </a:pPr>
              <a:t>3/11/2019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 altLang="he-IL"/>
              <a:t>2-</a:t>
            </a:r>
            <a:fld id="{DD369CB2-2CC6-4230-803F-131DFDE912CC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5F5FFD1A-F929-48D7-8F0B-CA0D3E057482}" type="datetime1">
              <a:rPr lang="en-US"/>
              <a:pPr>
                <a:defRPr/>
              </a:pPr>
              <a:t>3/11/2019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 altLang="he-IL"/>
              <a:t>2-</a:t>
            </a:r>
            <a:fld id="{BD8E2152-0125-45D1-9C5D-8C65DFD1E352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F40BA906-7660-49FE-9ED4-C79B4FD7DB22}" type="datetime1">
              <a:rPr lang="en-US"/>
              <a:pPr>
                <a:defRPr/>
              </a:pPr>
              <a:t>3/11/2019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 altLang="he-IL"/>
              <a:t>2-</a:t>
            </a:r>
            <a:fld id="{E80CD33C-0978-4100-A7E3-326232D29639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38C368F2-50B6-4FBF-A136-428B59BEB4FB}" type="datetime1">
              <a:rPr lang="en-US"/>
              <a:pPr>
                <a:defRPr/>
              </a:pPr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 altLang="he-IL"/>
              <a:t>1-</a:t>
            </a:r>
            <a:fld id="{8699EBD2-81A6-4222-841B-F12A0B31C860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0B29D30D-6CFD-4C6E-B46F-9BC831A0505A}" type="datetime1">
              <a:rPr lang="en-US"/>
              <a:pPr>
                <a:defRPr/>
              </a:pPr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 altLang="he-IL"/>
              <a:t>1-</a:t>
            </a:r>
            <a:fld id="{677E6EC2-E525-49BA-BA74-AB92148D0EF9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946525C7-8F03-4C21-8039-8BB958C8CF02}" type="datetime1">
              <a:rPr lang="en-US"/>
              <a:pPr>
                <a:defRPr/>
              </a:pPr>
              <a:t>3/11/2019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 altLang="he-IL"/>
              <a:t>2-</a:t>
            </a:r>
            <a:fld id="{4EAE3AE2-DDA5-4301-AA84-A4DBD324036C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5B40E-22DC-4F94-A253-12D197BC8F19}" type="datetime1">
              <a:rPr lang="en-US"/>
              <a:pPr>
                <a:defRPr/>
              </a:pPr>
              <a:t>3/11/2019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/>
              <a:t>2-</a:t>
            </a:r>
            <a:fld id="{1A9DF596-395C-4AAA-9969-CD9447182245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695D2980-DC3C-4CA6-AE21-5085C06A0B39}" type="datetime1">
              <a:rPr lang="en-US"/>
              <a:pPr>
                <a:defRPr/>
              </a:pPr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 altLang="he-IL"/>
              <a:t>1-</a:t>
            </a:r>
            <a:fld id="{8FC44F80-7904-472A-813C-80913FAC9E2E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30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30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618A97CD-255E-4A7F-9C8E-6B42958AC923}" type="datetime1">
              <a:rPr lang="en-US"/>
              <a:pPr>
                <a:defRPr/>
              </a:pPr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 altLang="he-IL"/>
              <a:t>1-</a:t>
            </a:r>
            <a:fld id="{33B37E55-A57D-4A93-8F54-219EA9740C31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11313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11613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99DD0B65-3E65-48FD-BFD7-F50B76FBB21C}" type="datetime1">
              <a:rPr lang="en-US"/>
              <a:pPr>
                <a:defRPr/>
              </a:pPr>
              <a:t>3/11/2019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 altLang="he-IL"/>
              <a:t>1</a:t>
            </a:r>
            <a:fld id="{5F1CD9B3-619C-4D38-AD28-81A0A2F9497C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165D5-188A-411C-A731-C1D861593B38}" type="datetime1">
              <a:rPr lang="en-US"/>
              <a:pPr>
                <a:defRPr/>
              </a:pPr>
              <a:t>3/11/2019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/>
              <a:t>2-</a:t>
            </a:r>
            <a:fld id="{6FEA9141-FBFE-4780-9156-79AF655C463D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8BE67-3785-4971-A810-024606C317B4}" type="datetime1">
              <a:rPr lang="en-US"/>
              <a:pPr>
                <a:defRPr/>
              </a:pPr>
              <a:t>3/11/2019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/>
              <a:t>2-</a:t>
            </a:r>
            <a:fld id="{2D8FAE9B-7546-4520-9B35-7DC2632D8DD2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87494-066A-4C54-9043-5F705EB7E446}" type="datetime1">
              <a:rPr lang="en-US"/>
              <a:pPr>
                <a:defRPr/>
              </a:pPr>
              <a:t>3/11/2019</a:t>
            </a:fld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/>
              <a:t>2-</a:t>
            </a:r>
            <a:fld id="{CDA0263F-B4BF-4878-9016-D844E02F322D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E31F4-21E7-4ABF-9ECE-4B0E6EE651AD}" type="datetime1">
              <a:rPr lang="en-US"/>
              <a:pPr>
                <a:defRPr/>
              </a:pPr>
              <a:t>3/11/2019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/>
              <a:t>2-</a:t>
            </a:r>
            <a:fld id="{8A6BC5EB-6C61-434F-96AF-6F7A47F90F7E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2A956-A7FD-42CC-AD56-933BD9373C2C}" type="datetime1">
              <a:rPr lang="en-US"/>
              <a:pPr>
                <a:defRPr/>
              </a:pPr>
              <a:t>3/11/2019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/>
              <a:t>2-</a:t>
            </a:r>
            <a:fld id="{EC3AAD7B-8C75-4B4B-BF60-6C0E31D1C872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BA433730-610F-4551-A081-5361D6DB908E}" type="datetime1">
              <a:rPr lang="en-US"/>
              <a:pPr>
                <a:defRPr/>
              </a:pPr>
              <a:t>3/11/2019</a:t>
            </a:fld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 altLang="he-IL" dirty="0"/>
              <a:t>2-</a:t>
            </a:r>
            <a:fld id="{A52D752B-1790-49C9-AE00-28CC72445B6B}" type="slidenum">
              <a:rPr lang="en-US" altLang="he-IL"/>
              <a:pPr>
                <a:defRPr/>
              </a:pPr>
              <a:t>‹#›</a:t>
            </a:fld>
            <a:endParaRPr lang="en-US" altLang="he-I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60" r:id="rId1"/>
    <p:sldLayoutId id="2147485261" r:id="rId2"/>
    <p:sldLayoutId id="2147485262" r:id="rId3"/>
    <p:sldLayoutId id="2147485263" r:id="rId4"/>
    <p:sldLayoutId id="2147485264" r:id="rId5"/>
    <p:sldLayoutId id="2147485265" r:id="rId6"/>
    <p:sldLayoutId id="2147485266" r:id="rId7"/>
    <p:sldLayoutId id="2147485267" r:id="rId8"/>
    <p:sldLayoutId id="2147485268" r:id="rId9"/>
    <p:sldLayoutId id="2147485269" r:id="rId10"/>
    <p:sldLayoutId id="2147485270" r:id="rId11"/>
    <p:sldLayoutId id="2147485271" r:id="rId12"/>
    <p:sldLayoutId id="2147485272" r:id="rId13"/>
    <p:sldLayoutId id="2147485273" r:id="rId14"/>
    <p:sldLayoutId id="2147485274" r:id="rId1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2800">
          <a:solidFill>
            <a:schemeClr val="tx1"/>
          </a:solidFill>
          <a:latin typeface="Gill Sans MT" pitchFamily="34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Gill Sans MT" pitchFamily="34" charset="0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hangingPunct="0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</a:lstStyle>
          <a:p>
            <a:pPr>
              <a:defRPr/>
            </a:pPr>
            <a:fld id="{A503FDC9-A084-44E3-8519-52E4E46229AC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75" r:id="rId1"/>
    <p:sldLayoutId id="2147485276" r:id="rId2"/>
    <p:sldLayoutId id="2147485277" r:id="rId3"/>
    <p:sldLayoutId id="2147485278" r:id="rId4"/>
    <p:sldLayoutId id="2147485279" r:id="rId5"/>
    <p:sldLayoutId id="2147485280" r:id="rId6"/>
    <p:sldLayoutId id="2147485281" r:id="rId7"/>
    <p:sldLayoutId id="2147485282" r:id="rId8"/>
    <p:sldLayoutId id="2147485283" r:id="rId9"/>
    <p:sldLayoutId id="2147485284" r:id="rId10"/>
    <p:sldLayoutId id="2147485285" r:id="rId11"/>
    <p:sldLayoutId id="2147485286" r:id="rId12"/>
    <p:sldLayoutId id="2147485287" r:id="rId13"/>
    <p:sldLayoutId id="2147485288" r:id="rId14"/>
    <p:sldLayoutId id="2147485289" r:id="rId1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Comic Sans MS" pitchFamily="66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Comic Sans MS" pitchFamily="66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Comic Sans MS" pitchFamily="66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Comic Sans MS" pitchFamily="66" charset="0"/>
          <a:ea typeface="MS PGothic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868F696-F2BD-473E-83C4-B239FB0EE331}" type="datetime1">
              <a:rPr lang="en-US"/>
              <a:pPr>
                <a:defRPr/>
              </a:pPr>
              <a:t>3/11/2019</a:t>
            </a:fld>
            <a:endParaRPr lang="en-US"/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Tahoma" pitchFamily="34" charset="0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 altLang="he-IL"/>
              <a:t>2-</a:t>
            </a:r>
            <a:fld id="{7A8D5F8F-6305-42F4-821A-DB940ABB6FDB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90" r:id="rId1"/>
    <p:sldLayoutId id="2147485291" r:id="rId2"/>
    <p:sldLayoutId id="2147485292" r:id="rId3"/>
    <p:sldLayoutId id="2147485293" r:id="rId4"/>
    <p:sldLayoutId id="2147485294" r:id="rId5"/>
    <p:sldLayoutId id="2147485295" r:id="rId6"/>
    <p:sldLayoutId id="2147485296" r:id="rId7"/>
    <p:sldLayoutId id="2147485297" r:id="rId8"/>
    <p:sldLayoutId id="2147485298" r:id="rId9"/>
    <p:sldLayoutId id="2147485299" r:id="rId10"/>
    <p:sldLayoutId id="2147485300" r:id="rId11"/>
    <p:sldLayoutId id="2147485301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images.com/image1.jp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yimages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ot-servers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network-tools.com/nslook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cann.org/" TargetMode="External"/><Relationship Id="rId5" Type="http://schemas.openxmlformats.org/officeDocument/2006/relationships/hyperlink" Target="http://www.mydomain.com/" TargetMode="External"/><Relationship Id="rId4" Type="http://schemas.openxmlformats.org/officeDocument/2006/relationships/hyperlink" Target="http://www.internic.net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gu.ac.il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d2OkpfMwCzU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2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2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hemarker.com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31.emf"/><Relationship Id="rId4" Type="http://schemas.openxmlformats.org/officeDocument/2006/relationships/oleObject" Target="../embeddings/oleObject1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hyperlink" Target="https://en.wikipedia.org/wiki/File:Ant_bridge.jpg" TargetMode="Externa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hyperlink" Target="https://en.wikipedia.org/wiki/BitTorrent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jpeg"/><Relationship Id="rId5" Type="http://schemas.openxmlformats.org/officeDocument/2006/relationships/hyperlink" Target="https://en.wikipedia.org/wiki/File:Beatles_ad_1965_just_the_beatles_crop.jpg" TargetMode="External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mail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hyperlink" Target="http://www.mail.google.com/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n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n.com/2019/leadstory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cnn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n.com/2019/leadstory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linux.die.net/man/3/getaddrinfo" TargetMode="External"/><Relationship Id="rId4" Type="http://schemas.openxmlformats.org/officeDocument/2006/relationships/hyperlink" Target="http://www.cn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371475" y="561975"/>
            <a:ext cx="5695950" cy="240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altLang="he-IL" sz="2800" dirty="0">
                <a:solidFill>
                  <a:srgbClr val="000099"/>
                </a:solidFill>
                <a:latin typeface="Gill Sans MT" pitchFamily="34" charset="0"/>
                <a:ea typeface="MS PGothic" pitchFamily="34" charset="-128"/>
              </a:rPr>
              <a:t>Introduction to data communications </a:t>
            </a:r>
          </a:p>
          <a:p>
            <a:pPr eaLnBrk="1" hangingPunct="1">
              <a:lnSpc>
                <a:spcPct val="85000"/>
              </a:lnSpc>
            </a:pPr>
            <a:endParaRPr lang="en-US" altLang="he-IL" sz="2800" dirty="0">
              <a:solidFill>
                <a:srgbClr val="000099"/>
              </a:solidFill>
              <a:latin typeface="Gill Sans MT" pitchFamily="34" charset="0"/>
              <a:ea typeface="MS PGothic" pitchFamily="34" charset="-128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he-IL" sz="2800" dirty="0">
                <a:solidFill>
                  <a:srgbClr val="000099"/>
                </a:solidFill>
                <a:latin typeface="Gill Sans MT" pitchFamily="34" charset="0"/>
                <a:ea typeface="MS PGothic" pitchFamily="34" charset="-128"/>
              </a:rPr>
              <a:t>Lecturer: </a:t>
            </a:r>
            <a:r>
              <a:rPr lang="en-US" altLang="he-IL" sz="2800" dirty="0" err="1">
                <a:solidFill>
                  <a:srgbClr val="000099"/>
                </a:solidFill>
                <a:latin typeface="Gill Sans MT" pitchFamily="34" charset="0"/>
                <a:ea typeface="MS PGothic" pitchFamily="34" charset="-128"/>
              </a:rPr>
              <a:t>Itamar</a:t>
            </a:r>
            <a:r>
              <a:rPr lang="en-US" altLang="he-IL" sz="2800" dirty="0">
                <a:solidFill>
                  <a:srgbClr val="000099"/>
                </a:solidFill>
                <a:latin typeface="Gill Sans MT" pitchFamily="34" charset="0"/>
                <a:ea typeface="MS PGothic" pitchFamily="34" charset="-128"/>
              </a:rPr>
              <a:t> Cohen</a:t>
            </a:r>
          </a:p>
          <a:p>
            <a:pPr eaLnBrk="1" hangingPunct="1">
              <a:lnSpc>
                <a:spcPct val="85000"/>
              </a:lnSpc>
            </a:pPr>
            <a:r>
              <a:rPr lang="en-US" altLang="he-IL" sz="2800" dirty="0">
                <a:solidFill>
                  <a:srgbClr val="000099"/>
                </a:solidFill>
                <a:latin typeface="Gill Sans MT" pitchFamily="34" charset="0"/>
                <a:ea typeface="MS PGothic" pitchFamily="34" charset="-128"/>
              </a:rPr>
              <a:t/>
            </a:r>
            <a:br>
              <a:rPr lang="en-US" altLang="he-IL" sz="2800" dirty="0">
                <a:solidFill>
                  <a:srgbClr val="000099"/>
                </a:solidFill>
                <a:latin typeface="Gill Sans MT" pitchFamily="34" charset="0"/>
                <a:ea typeface="MS PGothic" pitchFamily="34" charset="-128"/>
              </a:rPr>
            </a:br>
            <a:r>
              <a:rPr lang="en-US" altLang="he-IL" sz="2800" dirty="0">
                <a:solidFill>
                  <a:srgbClr val="000099"/>
                </a:solidFill>
                <a:latin typeface="Gill Sans MT" pitchFamily="34" charset="0"/>
                <a:ea typeface="MS PGothic" pitchFamily="34" charset="-128"/>
              </a:rPr>
              <a:t>Chapter 2: Application Layer (part1I) </a:t>
            </a:r>
            <a:r>
              <a:rPr lang="en-US" altLang="he-IL" sz="3200" dirty="0">
                <a:solidFill>
                  <a:srgbClr val="000099"/>
                </a:solidFill>
                <a:latin typeface="Gill Sans MT" pitchFamily="34" charset="0"/>
                <a:ea typeface="MS PGothic" pitchFamily="34" charset="-128"/>
              </a:rPr>
              <a:t/>
            </a:r>
            <a:br>
              <a:rPr lang="en-US" altLang="he-IL" sz="3200" dirty="0">
                <a:solidFill>
                  <a:srgbClr val="000099"/>
                </a:solidFill>
                <a:latin typeface="Gill Sans MT" pitchFamily="34" charset="0"/>
                <a:ea typeface="MS PGothic" pitchFamily="34" charset="-128"/>
              </a:rPr>
            </a:br>
            <a:endParaRPr lang="en-US" altLang="he-IL" sz="2800" dirty="0">
              <a:solidFill>
                <a:srgbClr val="000099"/>
              </a:solidFill>
              <a:latin typeface="Gill Sans MT" pitchFamily="34" charset="0"/>
              <a:ea typeface="MS PGothic" pitchFamily="34" charset="-128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6184900" y="3078163"/>
            <a:ext cx="2881313" cy="286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altLang="he-IL" sz="2800" i="1" dirty="0">
                <a:solidFill>
                  <a:srgbClr val="008000"/>
                </a:solidFill>
                <a:latin typeface="Gill Sans MT" pitchFamily="34" charset="0"/>
                <a:ea typeface="MS PGothic" pitchFamily="34" charset="-128"/>
              </a:rPr>
              <a:t>Computer Networking: A Top Down Approach </a:t>
            </a:r>
            <a:r>
              <a:rPr lang="en-US" altLang="he-IL" sz="2800" dirty="0">
                <a:solidFill>
                  <a:srgbClr val="008000"/>
                </a:solidFill>
                <a:latin typeface="Gill Sans MT" pitchFamily="34" charset="0"/>
                <a:ea typeface="MS PGothic" pitchFamily="34" charset="-128"/>
              </a:rPr>
              <a:t/>
            </a:r>
            <a:br>
              <a:rPr lang="en-US" altLang="he-IL" sz="2800" dirty="0">
                <a:solidFill>
                  <a:srgbClr val="008000"/>
                </a:solidFill>
                <a:latin typeface="Gill Sans MT" pitchFamily="34" charset="0"/>
                <a:ea typeface="MS PGothic" pitchFamily="34" charset="-128"/>
              </a:rPr>
            </a:br>
            <a:r>
              <a:rPr lang="en-US" altLang="he-IL" dirty="0">
                <a:solidFill>
                  <a:srgbClr val="008000"/>
                </a:solidFill>
                <a:latin typeface="Gill Sans MT" pitchFamily="34" charset="0"/>
                <a:ea typeface="MS PGothic" pitchFamily="34" charset="-128"/>
              </a:rPr>
              <a:t>6</a:t>
            </a:r>
            <a:r>
              <a:rPr lang="en-US" altLang="he-IL" baseline="30000" dirty="0">
                <a:solidFill>
                  <a:srgbClr val="008000"/>
                </a:solidFill>
                <a:latin typeface="Gill Sans MT" pitchFamily="34" charset="0"/>
                <a:ea typeface="MS PGothic" pitchFamily="34" charset="-128"/>
              </a:rPr>
              <a:t>th</a:t>
            </a:r>
            <a:r>
              <a:rPr lang="en-US" altLang="he-IL" dirty="0">
                <a:solidFill>
                  <a:srgbClr val="008000"/>
                </a:solidFill>
                <a:latin typeface="Gill Sans MT" pitchFamily="34" charset="0"/>
                <a:ea typeface="MS PGothic" pitchFamily="34" charset="-128"/>
              </a:rPr>
              <a:t> edition </a:t>
            </a:r>
            <a:br>
              <a:rPr lang="en-US" altLang="he-IL" dirty="0">
                <a:solidFill>
                  <a:srgbClr val="008000"/>
                </a:solidFill>
                <a:latin typeface="Gill Sans MT" pitchFamily="34" charset="0"/>
                <a:ea typeface="MS PGothic" pitchFamily="34" charset="-128"/>
              </a:rPr>
            </a:br>
            <a:r>
              <a:rPr lang="en-US" altLang="he-IL" dirty="0">
                <a:solidFill>
                  <a:srgbClr val="008000"/>
                </a:solidFill>
                <a:latin typeface="Gill Sans MT" pitchFamily="34" charset="0"/>
                <a:ea typeface="MS PGothic" pitchFamily="34" charset="-128"/>
              </a:rPr>
              <a:t>Jim Kurose, Keith Ross</a:t>
            </a:r>
            <a:br>
              <a:rPr lang="en-US" altLang="he-IL" dirty="0">
                <a:solidFill>
                  <a:srgbClr val="008000"/>
                </a:solidFill>
                <a:latin typeface="Gill Sans MT" pitchFamily="34" charset="0"/>
                <a:ea typeface="MS PGothic" pitchFamily="34" charset="-128"/>
              </a:rPr>
            </a:br>
            <a:r>
              <a:rPr lang="en-US" altLang="he-IL" dirty="0">
                <a:solidFill>
                  <a:srgbClr val="008000"/>
                </a:solidFill>
                <a:latin typeface="Gill Sans MT" pitchFamily="34" charset="0"/>
                <a:ea typeface="MS PGothic" pitchFamily="34" charset="-128"/>
              </a:rPr>
              <a:t>Addison-Wesley</a:t>
            </a:r>
            <a:br>
              <a:rPr lang="en-US" altLang="he-IL" dirty="0">
                <a:solidFill>
                  <a:srgbClr val="008000"/>
                </a:solidFill>
                <a:latin typeface="Gill Sans MT" pitchFamily="34" charset="0"/>
                <a:ea typeface="MS PGothic" pitchFamily="34" charset="-128"/>
              </a:rPr>
            </a:br>
            <a:r>
              <a:rPr lang="en-US" altLang="he-IL" dirty="0">
                <a:solidFill>
                  <a:srgbClr val="008000"/>
                </a:solidFill>
                <a:latin typeface="Gill Sans MT" pitchFamily="34" charset="0"/>
                <a:ea typeface="MS PGothic" pitchFamily="34" charset="-128"/>
              </a:rPr>
              <a:t>March 2012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69888" y="2903220"/>
            <a:ext cx="5378450" cy="1475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he-IL" sz="1800">
                <a:solidFill>
                  <a:srgbClr val="000000"/>
                </a:solidFill>
                <a:ea typeface="MS PGothic" pitchFamily="34" charset="-128"/>
              </a:rPr>
              <a:t>A note on the use of these ppt slides:</a:t>
            </a:r>
          </a:p>
          <a:p>
            <a:r>
              <a:rPr lang="en-US" altLang="he-IL" sz="1200">
                <a:solidFill>
                  <a:srgbClr val="000000"/>
                </a:solidFill>
                <a:ea typeface="MS PGothic" pitchFamily="34" charset="-128"/>
              </a:rPr>
              <a:t>We</a:t>
            </a:r>
            <a:r>
              <a:rPr lang="ja-JP" altLang="en-US" sz="1200">
                <a:solidFill>
                  <a:srgbClr val="000000"/>
                </a:solidFill>
                <a:ea typeface="MS PGothic" pitchFamily="34" charset="-128"/>
              </a:rPr>
              <a:t>’</a:t>
            </a:r>
            <a:r>
              <a:rPr lang="en-US" altLang="ja-JP" sz="1200">
                <a:solidFill>
                  <a:srgbClr val="000000"/>
                </a:solidFill>
                <a:ea typeface="MS PGothic" pitchFamily="34" charset="-128"/>
              </a:rPr>
              <a:t>re making these slides freely available to all (faculty, students, readers). They</a:t>
            </a:r>
            <a:r>
              <a:rPr lang="ja-JP" altLang="en-US" sz="1200">
                <a:solidFill>
                  <a:srgbClr val="000000"/>
                </a:solidFill>
                <a:ea typeface="MS PGothic" pitchFamily="34" charset="-128"/>
              </a:rPr>
              <a:t>’</a:t>
            </a:r>
            <a:r>
              <a:rPr lang="en-US" altLang="ja-JP" sz="1200">
                <a:solidFill>
                  <a:srgbClr val="000000"/>
                </a:solidFill>
                <a:ea typeface="MS PGothic" pitchFamily="34" charset="-128"/>
              </a:rPr>
              <a:t>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>
                <a:solidFill>
                  <a:srgbClr val="000000"/>
                </a:solidFill>
                <a:ea typeface="MS PGothic" pitchFamily="34" charset="-128"/>
              </a:rPr>
              <a:t>lot</a:t>
            </a:r>
            <a:r>
              <a:rPr lang="en-US" altLang="ja-JP" sz="1200">
                <a:solidFill>
                  <a:srgbClr val="000000"/>
                </a:solidFill>
                <a:ea typeface="MS PGothic" pitchFamily="34" charset="-128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he-IL" sz="14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373063" y="4000500"/>
            <a:ext cx="5558814" cy="266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3038" indent="-173038">
              <a:lnSpc>
                <a:spcPct val="85000"/>
              </a:lnSpc>
            </a:pPr>
            <a:endParaRPr lang="en-US" altLang="he-IL" sz="1400" dirty="0">
              <a:solidFill>
                <a:srgbClr val="000000"/>
              </a:solidFill>
              <a:latin typeface="Gill Sans MT" pitchFamily="34" charset="0"/>
              <a:ea typeface="MS PGothic" pitchFamily="34" charset="-128"/>
            </a:endParaRPr>
          </a:p>
          <a:p>
            <a:pPr marL="173038" indent="-173038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he-IL" sz="1200" dirty="0">
                <a:solidFill>
                  <a:srgbClr val="000000"/>
                </a:solidFill>
                <a:ea typeface="MS PGothic" pitchFamily="34" charset="-128"/>
              </a:rPr>
              <a:t>If you use these slides (e.g., in a class) that you mention their source (after all, we</a:t>
            </a:r>
            <a:r>
              <a:rPr lang="ja-JP" altLang="en-US" sz="1200" dirty="0">
                <a:solidFill>
                  <a:srgbClr val="000000"/>
                </a:solidFill>
                <a:ea typeface="MS PGothic" pitchFamily="34" charset="-128"/>
              </a:rPr>
              <a:t>’</a:t>
            </a:r>
            <a:r>
              <a:rPr lang="en-US" altLang="ja-JP" sz="1200" dirty="0">
                <a:solidFill>
                  <a:srgbClr val="000000"/>
                </a:solidFill>
                <a:ea typeface="MS PGothic" pitchFamily="34" charset="-128"/>
              </a:rPr>
              <a:t>d like people to use our book!)</a:t>
            </a:r>
          </a:p>
          <a:p>
            <a:pPr marL="173038" indent="-173038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he-IL" sz="1200" dirty="0">
                <a:solidFill>
                  <a:srgbClr val="000000"/>
                </a:solidFill>
                <a:ea typeface="MS PGothic" pitchFamily="34" charset="-128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 marL="173038" indent="-173038">
              <a:buClr>
                <a:srgbClr val="3333CC"/>
              </a:buClr>
              <a:buFont typeface="Wingdings" pitchFamily="2" charset="2"/>
              <a:buChar char="q"/>
            </a:pPr>
            <a:endParaRPr lang="en-US" altLang="he-IL" sz="1200" dirty="0">
              <a:solidFill>
                <a:srgbClr val="000000"/>
              </a:solidFill>
              <a:ea typeface="MS PGothic" pitchFamily="34" charset="-128"/>
            </a:endParaRPr>
          </a:p>
          <a:p>
            <a:pPr marL="173038" indent="-173038">
              <a:lnSpc>
                <a:spcPct val="85000"/>
              </a:lnSpc>
              <a:buClr>
                <a:srgbClr val="3333CC"/>
              </a:buClr>
              <a:buFont typeface="Wingdings" pitchFamily="2" charset="2"/>
              <a:buNone/>
            </a:pPr>
            <a:r>
              <a:rPr lang="en-US" altLang="he-IL" sz="1200" dirty="0">
                <a:solidFill>
                  <a:srgbClr val="000000"/>
                </a:solidFill>
                <a:ea typeface="MS PGothic" pitchFamily="34" charset="-128"/>
              </a:rPr>
              <a:t>Thanks and enjoy!  JFK/KWR</a:t>
            </a:r>
          </a:p>
          <a:p>
            <a:pPr marL="173038" indent="-173038">
              <a:lnSpc>
                <a:spcPct val="85000"/>
              </a:lnSpc>
            </a:pPr>
            <a:endParaRPr lang="en-US" altLang="he-IL" sz="1200" dirty="0">
              <a:solidFill>
                <a:srgbClr val="000000"/>
              </a:solidFill>
              <a:ea typeface="MS PGothic" pitchFamily="34" charset="-128"/>
            </a:endParaRPr>
          </a:p>
          <a:p>
            <a:pPr marL="173038" indent="-173038">
              <a:lnSpc>
                <a:spcPct val="85000"/>
              </a:lnSpc>
            </a:pPr>
            <a:r>
              <a:rPr lang="en-US" altLang="he-IL" sz="1200" dirty="0">
                <a:solidFill>
                  <a:srgbClr val="000000"/>
                </a:solidFill>
                <a:ea typeface="MS PGothic" pitchFamily="34" charset="-128"/>
              </a:rPr>
              <a:t>     All material copyright 1996-2012</a:t>
            </a:r>
          </a:p>
          <a:p>
            <a:pPr marL="173038" indent="-173038">
              <a:lnSpc>
                <a:spcPct val="85000"/>
              </a:lnSpc>
            </a:pPr>
            <a:r>
              <a:rPr lang="en-US" altLang="he-IL" sz="1200" dirty="0">
                <a:solidFill>
                  <a:srgbClr val="000000"/>
                </a:solidFill>
                <a:ea typeface="MS PGothic" pitchFamily="34" charset="-128"/>
              </a:rPr>
              <a:t>     J.F Kurose and K.W. Ross, All Rights Reserved</a:t>
            </a:r>
          </a:p>
          <a:p>
            <a:pPr marL="173038" indent="-173038">
              <a:lnSpc>
                <a:spcPct val="85000"/>
              </a:lnSpc>
            </a:pPr>
            <a:r>
              <a:rPr lang="en-US" altLang="he-IL" sz="1400" b="1" dirty="0">
                <a:solidFill>
                  <a:srgbClr val="000000"/>
                </a:solidFill>
                <a:ea typeface="MS PGothic" pitchFamily="34" charset="-128"/>
              </a:rPr>
              <a:t>See additional references in the end of this presentation</a:t>
            </a:r>
          </a:p>
          <a:p>
            <a:pPr algn="r" rtl="1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he-IL" altLang="he-IL" sz="1400" b="1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מבוסס גם על שקפים של ד"ר בועז בן משה, פרופ' אמיר הרצברג, איציק קיטרוסר, שי אולשר, אלכס מיטנק, אליאב מנשה ופיליפ לויס</a:t>
            </a:r>
          </a:p>
        </p:txBody>
      </p:sp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600" y="5942013"/>
            <a:ext cx="18732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3" name="Picture 9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2154" y="2508863"/>
            <a:ext cx="5378449" cy="137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4" name="Picture 1" descr="6e_cover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32525" y="511175"/>
            <a:ext cx="2306638" cy="277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Multiple DNS Queries</a:t>
            </a:r>
          </a:p>
        </p:txBody>
      </p:sp>
      <p:sp>
        <p:nvSpPr>
          <p:cNvPr id="120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dirty="0"/>
              <a:t>Often a Web page has embedded objects</a:t>
            </a:r>
          </a:p>
          <a:p>
            <a:pPr lvl="1"/>
            <a:r>
              <a:rPr lang="en-US" altLang="he-IL" dirty="0"/>
              <a:t>E.g., HTML file with embedded images</a:t>
            </a:r>
          </a:p>
          <a:p>
            <a:r>
              <a:rPr lang="en-US" altLang="he-IL" dirty="0"/>
              <a:t>Each embedded object has its own URL</a:t>
            </a:r>
          </a:p>
          <a:p>
            <a:pPr lvl="1"/>
            <a:r>
              <a:rPr lang="en-US" altLang="he-IL" dirty="0"/>
              <a:t>… and potentially lives on a different Web server</a:t>
            </a:r>
          </a:p>
          <a:p>
            <a:pPr lvl="1"/>
            <a:r>
              <a:rPr lang="en-US" altLang="he-IL" dirty="0"/>
              <a:t>E.g., </a:t>
            </a:r>
            <a:r>
              <a:rPr lang="en-US" altLang="he-IL" dirty="0">
                <a:hlinkClick r:id="rId3"/>
              </a:rPr>
              <a:t>http://www.myimages.com/image1.jpg</a:t>
            </a:r>
            <a:endParaRPr lang="en-US" altLang="he-IL" dirty="0"/>
          </a:p>
          <a:p>
            <a:pPr lvl="1"/>
            <a:r>
              <a:rPr lang="en-US" altLang="he-IL" dirty="0" smtClean="0"/>
              <a:t>Requires </a:t>
            </a:r>
            <a:r>
              <a:rPr lang="en-US" altLang="he-IL" dirty="0"/>
              <a:t>learning the address for </a:t>
            </a:r>
            <a:r>
              <a:rPr lang="en-US" altLang="he-IL" dirty="0">
                <a:hlinkClick r:id="rId4"/>
              </a:rPr>
              <a:t>www.myimages.com</a:t>
            </a:r>
            <a:endParaRPr lang="en-US" altLang="he-IL" dirty="0"/>
          </a:p>
          <a:p>
            <a:pPr lvl="1"/>
            <a:endParaRPr lang="en-US" alt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2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3600" dirty="0"/>
              <a:t>Eliminating Unnecessary DNS Queries</a:t>
            </a:r>
          </a:p>
        </p:txBody>
      </p:sp>
      <p:sp>
        <p:nvSpPr>
          <p:cNvPr id="121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dirty="0" smtClean="0"/>
              <a:t>Using </a:t>
            </a:r>
            <a:r>
              <a:rPr lang="en-US" altLang="he-IL" dirty="0"/>
              <a:t>a local </a:t>
            </a:r>
            <a:r>
              <a:rPr lang="en-US" altLang="he-IL" dirty="0" smtClean="0"/>
              <a:t>(on-machine) cache</a:t>
            </a:r>
            <a:endParaRPr lang="en-US" altLang="he-IL" dirty="0"/>
          </a:p>
          <a:p>
            <a:pPr lvl="1"/>
            <a:r>
              <a:rPr lang="en-US" altLang="he-IL" dirty="0"/>
              <a:t>Caching a recently-used hostnames</a:t>
            </a:r>
          </a:p>
          <a:p>
            <a:pPr lvl="1"/>
            <a:r>
              <a:rPr lang="en-US" altLang="he-IL" dirty="0"/>
              <a:t>Or the (recently-used) webpage </a:t>
            </a:r>
            <a:r>
              <a:rPr lang="en-US" altLang="he-IL" dirty="0" smtClean="0"/>
              <a:t>itself</a:t>
            </a:r>
          </a:p>
          <a:p>
            <a:r>
              <a:rPr lang="en-US" altLang="he-IL" dirty="0" smtClean="0"/>
              <a:t>Local DNS server caches recent </a:t>
            </a:r>
            <a:r>
              <a:rPr lang="en-US" altLang="he-IL" dirty="0"/>
              <a:t>DNS requests</a:t>
            </a:r>
          </a:p>
          <a:p>
            <a:pPr lvl="1"/>
            <a:endParaRPr lang="en-US" alt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7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4" name="Group 23"/>
          <p:cNvGrpSpPr>
            <a:grpSpLocks/>
          </p:cNvGrpSpPr>
          <p:nvPr/>
        </p:nvGrpSpPr>
        <p:grpSpPr bwMode="auto">
          <a:xfrm>
            <a:off x="438150" y="1193800"/>
            <a:ext cx="8205788" cy="2444750"/>
            <a:chOff x="230" y="576"/>
            <a:chExt cx="5504" cy="1757"/>
          </a:xfrm>
        </p:grpSpPr>
        <p:sp>
          <p:nvSpPr>
            <p:cNvPr id="97290" name="Text Box 2"/>
            <p:cNvSpPr txBox="1">
              <a:spLocks noChangeArrowheads="1"/>
            </p:cNvSpPr>
            <p:nvPr/>
          </p:nvSpPr>
          <p:spPr bwMode="auto">
            <a:xfrm>
              <a:off x="2256" y="576"/>
              <a:ext cx="1385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he-IL" sz="1800">
                  <a:ea typeface="MS PGothic" pitchFamily="34" charset="-128"/>
                </a:rPr>
                <a:t>Root DNS Servers</a:t>
              </a:r>
            </a:p>
          </p:txBody>
        </p:sp>
        <p:sp>
          <p:nvSpPr>
            <p:cNvPr id="97291" name="Text Box 4"/>
            <p:cNvSpPr txBox="1">
              <a:spLocks noChangeArrowheads="1"/>
            </p:cNvSpPr>
            <p:nvPr/>
          </p:nvSpPr>
          <p:spPr bwMode="auto">
            <a:xfrm>
              <a:off x="528" y="1344"/>
              <a:ext cx="1325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he-IL" sz="1800">
                  <a:ea typeface="MS PGothic" pitchFamily="34" charset="-128"/>
                </a:rPr>
                <a:t>com DNS servers</a:t>
              </a:r>
            </a:p>
          </p:txBody>
        </p:sp>
        <p:sp>
          <p:nvSpPr>
            <p:cNvPr id="97292" name="Text Box 5"/>
            <p:cNvSpPr txBox="1">
              <a:spLocks noChangeArrowheads="1"/>
            </p:cNvSpPr>
            <p:nvPr/>
          </p:nvSpPr>
          <p:spPr bwMode="auto">
            <a:xfrm>
              <a:off x="2304" y="1296"/>
              <a:ext cx="1257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he-IL" sz="1800">
                  <a:ea typeface="MS PGothic" pitchFamily="34" charset="-128"/>
                </a:rPr>
                <a:t>org DNS servers</a:t>
              </a:r>
            </a:p>
          </p:txBody>
        </p:sp>
        <p:sp>
          <p:nvSpPr>
            <p:cNvPr id="97293" name="Text Box 6"/>
            <p:cNvSpPr txBox="1">
              <a:spLocks noChangeArrowheads="1"/>
            </p:cNvSpPr>
            <p:nvPr/>
          </p:nvSpPr>
          <p:spPr bwMode="auto">
            <a:xfrm>
              <a:off x="4032" y="1296"/>
              <a:ext cx="1291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he-IL" sz="1800">
                  <a:ea typeface="MS PGothic" pitchFamily="34" charset="-128"/>
                </a:rPr>
                <a:t>edu DNS servers</a:t>
              </a:r>
            </a:p>
          </p:txBody>
        </p:sp>
        <p:sp>
          <p:nvSpPr>
            <p:cNvPr id="97294" name="Line 7"/>
            <p:cNvSpPr>
              <a:spLocks noChangeShapeType="1"/>
            </p:cNvSpPr>
            <p:nvPr/>
          </p:nvSpPr>
          <p:spPr bwMode="auto">
            <a:xfrm flipH="1">
              <a:off x="1344" y="864"/>
              <a:ext cx="1392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7295" name="Line 8"/>
            <p:cNvSpPr>
              <a:spLocks noChangeShapeType="1"/>
            </p:cNvSpPr>
            <p:nvPr/>
          </p:nvSpPr>
          <p:spPr bwMode="auto">
            <a:xfrm>
              <a:off x="2928" y="816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7296" name="Line 9"/>
            <p:cNvSpPr>
              <a:spLocks noChangeShapeType="1"/>
            </p:cNvSpPr>
            <p:nvPr/>
          </p:nvSpPr>
          <p:spPr bwMode="auto">
            <a:xfrm>
              <a:off x="3168" y="864"/>
              <a:ext cx="144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7297" name="Text Box 10"/>
            <p:cNvSpPr txBox="1">
              <a:spLocks noChangeArrowheads="1"/>
            </p:cNvSpPr>
            <p:nvPr/>
          </p:nvSpPr>
          <p:spPr bwMode="auto">
            <a:xfrm>
              <a:off x="3878" y="1752"/>
              <a:ext cx="992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he-IL" sz="1800">
                  <a:ea typeface="MS PGothic" pitchFamily="34" charset="-128"/>
                </a:rPr>
                <a:t>poly.edu</a:t>
              </a:r>
            </a:p>
            <a:p>
              <a:pPr eaLnBrk="1" hangingPunct="1"/>
              <a:r>
                <a:rPr lang="en-US" altLang="he-IL" sz="1800">
                  <a:ea typeface="MS PGothic" pitchFamily="34" charset="-128"/>
                </a:rPr>
                <a:t>DNS servers</a:t>
              </a:r>
            </a:p>
          </p:txBody>
        </p:sp>
        <p:sp>
          <p:nvSpPr>
            <p:cNvPr id="97298" name="Text Box 11"/>
            <p:cNvSpPr txBox="1">
              <a:spLocks noChangeArrowheads="1"/>
            </p:cNvSpPr>
            <p:nvPr/>
          </p:nvSpPr>
          <p:spPr bwMode="auto">
            <a:xfrm>
              <a:off x="4742" y="1752"/>
              <a:ext cx="992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he-IL" sz="1800">
                  <a:ea typeface="MS PGothic" pitchFamily="34" charset="-128"/>
                </a:rPr>
                <a:t>umass.edu</a:t>
              </a:r>
            </a:p>
            <a:p>
              <a:pPr eaLnBrk="1" hangingPunct="1"/>
              <a:r>
                <a:rPr lang="en-US" altLang="he-IL" sz="1800">
                  <a:ea typeface="MS PGothic" pitchFamily="34" charset="-128"/>
                </a:rPr>
                <a:t>DNS servers</a:t>
              </a:r>
            </a:p>
          </p:txBody>
        </p:sp>
        <p:sp>
          <p:nvSpPr>
            <p:cNvPr id="97299" name="Line 12"/>
            <p:cNvSpPr>
              <a:spLocks noChangeShapeType="1"/>
            </p:cNvSpPr>
            <p:nvPr/>
          </p:nvSpPr>
          <p:spPr bwMode="auto">
            <a:xfrm flipH="1">
              <a:off x="4224" y="1536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7300" name="Line 13"/>
            <p:cNvSpPr>
              <a:spLocks noChangeShapeType="1"/>
            </p:cNvSpPr>
            <p:nvPr/>
          </p:nvSpPr>
          <p:spPr bwMode="auto">
            <a:xfrm>
              <a:off x="4848" y="1536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7301" name="Text Box 14"/>
            <p:cNvSpPr txBox="1">
              <a:spLocks noChangeArrowheads="1"/>
            </p:cNvSpPr>
            <p:nvPr/>
          </p:nvSpPr>
          <p:spPr bwMode="auto">
            <a:xfrm>
              <a:off x="230" y="1848"/>
              <a:ext cx="992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he-IL" sz="1800">
                  <a:ea typeface="MS PGothic" pitchFamily="34" charset="-128"/>
                </a:rPr>
                <a:t>yahoo.com</a:t>
              </a:r>
            </a:p>
            <a:p>
              <a:pPr eaLnBrk="1" hangingPunct="1"/>
              <a:r>
                <a:rPr lang="en-US" altLang="he-IL" sz="1800">
                  <a:ea typeface="MS PGothic" pitchFamily="34" charset="-128"/>
                </a:rPr>
                <a:t>DNS servers</a:t>
              </a:r>
            </a:p>
          </p:txBody>
        </p:sp>
        <p:sp>
          <p:nvSpPr>
            <p:cNvPr id="97302" name="Text Box 15"/>
            <p:cNvSpPr txBox="1">
              <a:spLocks noChangeArrowheads="1"/>
            </p:cNvSpPr>
            <p:nvPr/>
          </p:nvSpPr>
          <p:spPr bwMode="auto">
            <a:xfrm>
              <a:off x="1248" y="1872"/>
              <a:ext cx="1001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he-IL" sz="1800">
                  <a:ea typeface="MS PGothic" pitchFamily="34" charset="-128"/>
                </a:rPr>
                <a:t>amazon.com</a:t>
              </a:r>
            </a:p>
            <a:p>
              <a:pPr eaLnBrk="1" hangingPunct="1"/>
              <a:r>
                <a:rPr lang="en-US" altLang="he-IL" sz="1800">
                  <a:ea typeface="MS PGothic" pitchFamily="34" charset="-128"/>
                </a:rPr>
                <a:t>DNS servers</a:t>
              </a:r>
            </a:p>
          </p:txBody>
        </p:sp>
        <p:sp>
          <p:nvSpPr>
            <p:cNvPr id="97303" name="Line 16"/>
            <p:cNvSpPr>
              <a:spLocks noChangeShapeType="1"/>
            </p:cNvSpPr>
            <p:nvPr/>
          </p:nvSpPr>
          <p:spPr bwMode="auto">
            <a:xfrm flipH="1">
              <a:off x="768" y="1584"/>
              <a:ext cx="19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7304" name="Line 17"/>
            <p:cNvSpPr>
              <a:spLocks noChangeShapeType="1"/>
            </p:cNvSpPr>
            <p:nvPr/>
          </p:nvSpPr>
          <p:spPr bwMode="auto">
            <a:xfrm>
              <a:off x="1392" y="1584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7305" name="Text Box 18"/>
            <p:cNvSpPr txBox="1">
              <a:spLocks noChangeArrowheads="1"/>
            </p:cNvSpPr>
            <p:nvPr/>
          </p:nvSpPr>
          <p:spPr bwMode="auto">
            <a:xfrm>
              <a:off x="2534" y="1799"/>
              <a:ext cx="993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he-IL" sz="1800">
                  <a:ea typeface="MS PGothic" pitchFamily="34" charset="-128"/>
                </a:rPr>
                <a:t>pbs.org</a:t>
              </a:r>
            </a:p>
            <a:p>
              <a:pPr eaLnBrk="1" hangingPunct="1"/>
              <a:r>
                <a:rPr lang="en-US" altLang="he-IL" sz="1800">
                  <a:ea typeface="MS PGothic" pitchFamily="34" charset="-128"/>
                </a:rPr>
                <a:t>DNS servers</a:t>
              </a:r>
            </a:p>
          </p:txBody>
        </p:sp>
        <p:sp>
          <p:nvSpPr>
            <p:cNvPr id="97306" name="Line 19"/>
            <p:cNvSpPr>
              <a:spLocks noChangeShapeType="1"/>
            </p:cNvSpPr>
            <p:nvPr/>
          </p:nvSpPr>
          <p:spPr bwMode="auto">
            <a:xfrm>
              <a:off x="2928" y="153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97285" name="Rectangle 20"/>
          <p:cNvSpPr>
            <a:spLocks noGrp="1" noChangeArrowheads="1"/>
          </p:cNvSpPr>
          <p:nvPr>
            <p:ph type="title"/>
          </p:nvPr>
        </p:nvSpPr>
        <p:spPr>
          <a:xfrm>
            <a:off x="468313" y="161925"/>
            <a:ext cx="8023225" cy="936625"/>
          </a:xfrm>
        </p:spPr>
        <p:txBody>
          <a:bodyPr/>
          <a:lstStyle/>
          <a:p>
            <a:pPr algn="ctr"/>
            <a:r>
              <a:rPr lang="en-US" altLang="he-IL" sz="3600" dirty="0"/>
              <a:t>DNS database</a:t>
            </a:r>
          </a:p>
        </p:txBody>
      </p:sp>
      <p:sp>
        <p:nvSpPr>
          <p:cNvPr id="97286" name="Rectangle 22"/>
          <p:cNvSpPr>
            <a:spLocks noGrp="1" noChangeArrowheads="1"/>
          </p:cNvSpPr>
          <p:nvPr>
            <p:ph type="body" sz="half" idx="2"/>
          </p:nvPr>
        </p:nvSpPr>
        <p:spPr>
          <a:xfrm>
            <a:off x="520700" y="3971925"/>
            <a:ext cx="8172450" cy="2133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he-IL" sz="2400" i="1" dirty="0">
                <a:solidFill>
                  <a:srgbClr val="000099"/>
                </a:solidFill>
              </a:rPr>
              <a:t>client wants IP for </a:t>
            </a:r>
            <a:r>
              <a:rPr lang="en-US" altLang="he-IL" sz="2400" i="1" dirty="0">
                <a:solidFill>
                  <a:srgbClr val="000099"/>
                </a:solidFill>
                <a:hlinkClick r:id="rId3"/>
              </a:rPr>
              <a:t>www.amazon.com</a:t>
            </a:r>
            <a:r>
              <a:rPr lang="en-US" altLang="he-IL" sz="2400" i="1" dirty="0">
                <a:solidFill>
                  <a:srgbClr val="000099"/>
                </a:solidFill>
              </a:rPr>
              <a:t> ; 1</a:t>
            </a:r>
            <a:r>
              <a:rPr lang="en-US" altLang="he-IL" sz="2400" i="1" baseline="30000" dirty="0">
                <a:solidFill>
                  <a:srgbClr val="000099"/>
                </a:solidFill>
              </a:rPr>
              <a:t>st</a:t>
            </a:r>
            <a:r>
              <a:rPr lang="en-US" altLang="he-IL" sz="2400" i="1" dirty="0">
                <a:solidFill>
                  <a:srgbClr val="000099"/>
                </a:solidFill>
              </a:rPr>
              <a:t> approx:</a:t>
            </a:r>
          </a:p>
          <a:p>
            <a:r>
              <a:rPr lang="en-US" altLang="he-IL" sz="2200" dirty="0"/>
              <a:t>client queries root server to find com DNS server</a:t>
            </a:r>
          </a:p>
          <a:p>
            <a:r>
              <a:rPr lang="en-US" altLang="he-IL" sz="2200" dirty="0"/>
              <a:t>client queries .com DNS server to get amazon.com DNS server</a:t>
            </a:r>
          </a:p>
          <a:p>
            <a:r>
              <a:rPr lang="en-US" altLang="he-IL" sz="2200" dirty="0"/>
              <a:t>client queries amazon.com DNS server to get  IP address for www.amazon.com</a:t>
            </a:r>
          </a:p>
        </p:txBody>
      </p:sp>
      <p:pic>
        <p:nvPicPr>
          <p:cNvPr id="97287" name="Picture 28" descr="underline_bas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025" y="849313"/>
            <a:ext cx="8043863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288" name="Text Box 29"/>
          <p:cNvSpPr txBox="1">
            <a:spLocks noChangeArrowheads="1"/>
          </p:cNvSpPr>
          <p:nvPr/>
        </p:nvSpPr>
        <p:spPr bwMode="auto">
          <a:xfrm>
            <a:off x="3957638" y="168751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>
                <a:ea typeface="MS PGothic" pitchFamily="34" charset="-128"/>
              </a:rPr>
              <a:t>…</a:t>
            </a:r>
          </a:p>
        </p:txBody>
      </p:sp>
      <p:sp>
        <p:nvSpPr>
          <p:cNvPr id="97289" name="Text Box 30"/>
          <p:cNvSpPr txBox="1">
            <a:spLocks noChangeArrowheads="1"/>
          </p:cNvSpPr>
          <p:nvPr/>
        </p:nvSpPr>
        <p:spPr bwMode="auto">
          <a:xfrm>
            <a:off x="4521200" y="16859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>
                <a:ea typeface="MS PGothic" pitchFamily="34" charset="-128"/>
              </a:rPr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he-IL" dirty="0"/>
              <a:t>Distributed Hierarchical Database</a:t>
            </a:r>
          </a:p>
        </p:txBody>
      </p:sp>
      <p:sp>
        <p:nvSpPr>
          <p:cNvPr id="98308" name="Oval 3"/>
          <p:cNvSpPr>
            <a:spLocks noChangeArrowheads="1"/>
          </p:cNvSpPr>
          <p:nvPr/>
        </p:nvSpPr>
        <p:spPr bwMode="auto">
          <a:xfrm>
            <a:off x="452438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he-IL" altLang="he-IL">
              <a:ea typeface="MS PGothic" pitchFamily="34" charset="-128"/>
            </a:endParaRPr>
          </a:p>
        </p:txBody>
      </p:sp>
      <p:sp>
        <p:nvSpPr>
          <p:cNvPr id="98309" name="Text Box 4"/>
          <p:cNvSpPr txBox="1">
            <a:spLocks noChangeArrowheads="1"/>
          </p:cNvSpPr>
          <p:nvPr/>
        </p:nvSpPr>
        <p:spPr bwMode="auto">
          <a:xfrm>
            <a:off x="430213" y="2308225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b="1">
                <a:latin typeface="Times New Roman" pitchFamily="18" charset="0"/>
                <a:ea typeface="MS PGothic" pitchFamily="34" charset="-128"/>
              </a:rPr>
              <a:t>com</a:t>
            </a:r>
          </a:p>
        </p:txBody>
      </p:sp>
      <p:sp>
        <p:nvSpPr>
          <p:cNvPr id="98310" name="Oval 5"/>
          <p:cNvSpPr>
            <a:spLocks noChangeArrowheads="1"/>
          </p:cNvSpPr>
          <p:nvPr/>
        </p:nvSpPr>
        <p:spPr bwMode="auto">
          <a:xfrm>
            <a:off x="1236663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he-IL" altLang="he-IL">
              <a:ea typeface="MS PGothic" pitchFamily="34" charset="-128"/>
            </a:endParaRPr>
          </a:p>
        </p:txBody>
      </p:sp>
      <p:sp>
        <p:nvSpPr>
          <p:cNvPr id="98311" name="Text Box 6"/>
          <p:cNvSpPr txBox="1">
            <a:spLocks noChangeArrowheads="1"/>
          </p:cNvSpPr>
          <p:nvPr/>
        </p:nvSpPr>
        <p:spPr bwMode="auto">
          <a:xfrm>
            <a:off x="1246188" y="2308225"/>
            <a:ext cx="579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rPr>
              <a:t>edu</a:t>
            </a:r>
          </a:p>
        </p:txBody>
      </p:sp>
      <p:grpSp>
        <p:nvGrpSpPr>
          <p:cNvPr id="98312" name="Group 7"/>
          <p:cNvGrpSpPr>
            <a:grpSpLocks/>
          </p:cNvGrpSpPr>
          <p:nvPr/>
        </p:nvGrpSpPr>
        <p:grpSpPr bwMode="auto">
          <a:xfrm>
            <a:off x="2127250" y="2479675"/>
            <a:ext cx="522288" cy="88900"/>
            <a:chOff x="1347" y="1706"/>
            <a:chExt cx="329" cy="56"/>
          </a:xfrm>
        </p:grpSpPr>
        <p:sp>
          <p:nvSpPr>
            <p:cNvPr id="98379" name="Oval 8"/>
            <p:cNvSpPr>
              <a:spLocks noChangeArrowheads="1"/>
            </p:cNvSpPr>
            <p:nvPr/>
          </p:nvSpPr>
          <p:spPr bwMode="auto">
            <a:xfrm>
              <a:off x="1347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98380" name="Oval 9"/>
            <p:cNvSpPr>
              <a:spLocks noChangeArrowheads="1"/>
            </p:cNvSpPr>
            <p:nvPr/>
          </p:nvSpPr>
          <p:spPr bwMode="auto">
            <a:xfrm>
              <a:off x="1483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98381" name="Oval 10"/>
            <p:cNvSpPr>
              <a:spLocks noChangeArrowheads="1"/>
            </p:cNvSpPr>
            <p:nvPr/>
          </p:nvSpPr>
          <p:spPr bwMode="auto">
            <a:xfrm>
              <a:off x="1620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</p:grpSp>
      <p:sp>
        <p:nvSpPr>
          <p:cNvPr id="98313" name="Oval 11"/>
          <p:cNvSpPr>
            <a:spLocks noChangeArrowheads="1"/>
          </p:cNvSpPr>
          <p:nvPr/>
        </p:nvSpPr>
        <p:spPr bwMode="auto">
          <a:xfrm>
            <a:off x="3035300" y="223678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he-IL" altLang="he-IL">
              <a:ea typeface="MS PGothic" pitchFamily="34" charset="-128"/>
            </a:endParaRPr>
          </a:p>
        </p:txBody>
      </p:sp>
      <p:sp>
        <p:nvSpPr>
          <p:cNvPr id="98314" name="Text Box 12"/>
          <p:cNvSpPr txBox="1">
            <a:spLocks noChangeArrowheads="1"/>
          </p:cNvSpPr>
          <p:nvPr/>
        </p:nvSpPr>
        <p:spPr bwMode="auto">
          <a:xfrm>
            <a:off x="3074988" y="2308225"/>
            <a:ext cx="550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b="1">
                <a:latin typeface="Times New Roman" pitchFamily="18" charset="0"/>
                <a:ea typeface="MS PGothic" pitchFamily="34" charset="-128"/>
              </a:rPr>
              <a:t>org</a:t>
            </a:r>
          </a:p>
        </p:txBody>
      </p:sp>
      <p:sp>
        <p:nvSpPr>
          <p:cNvPr id="98315" name="Rectangle 13"/>
          <p:cNvSpPr>
            <a:spLocks noChangeArrowheads="1"/>
          </p:cNvSpPr>
          <p:nvPr/>
        </p:nvSpPr>
        <p:spPr bwMode="auto">
          <a:xfrm>
            <a:off x="354013" y="2162175"/>
            <a:ext cx="3405187" cy="75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he-IL" altLang="he-IL">
              <a:ea typeface="MS PGothic" pitchFamily="34" charset="-128"/>
            </a:endParaRPr>
          </a:p>
        </p:txBody>
      </p:sp>
      <p:sp>
        <p:nvSpPr>
          <p:cNvPr id="98316" name="Oval 14"/>
          <p:cNvSpPr>
            <a:spLocks noChangeArrowheads="1"/>
          </p:cNvSpPr>
          <p:nvPr/>
        </p:nvSpPr>
        <p:spPr bwMode="auto">
          <a:xfrm>
            <a:off x="4192588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he-IL" altLang="he-IL">
              <a:ea typeface="MS PGothic" pitchFamily="34" charset="-128"/>
            </a:endParaRPr>
          </a:p>
        </p:txBody>
      </p:sp>
      <p:sp>
        <p:nvSpPr>
          <p:cNvPr id="98317" name="Text Box 15"/>
          <p:cNvSpPr txBox="1">
            <a:spLocks noChangeArrowheads="1"/>
          </p:cNvSpPr>
          <p:nvPr/>
        </p:nvSpPr>
        <p:spPr bwMode="auto">
          <a:xfrm>
            <a:off x="4291013" y="230822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b="1" dirty="0" err="1">
                <a:latin typeface="Times New Roman" pitchFamily="18" charset="0"/>
                <a:ea typeface="MS PGothic" pitchFamily="34" charset="-128"/>
              </a:rPr>
              <a:t>il</a:t>
            </a:r>
            <a:endParaRPr lang="en-US" altLang="he-IL" b="1" dirty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98318" name="Oval 16"/>
          <p:cNvSpPr>
            <a:spLocks noChangeArrowheads="1"/>
          </p:cNvSpPr>
          <p:nvPr/>
        </p:nvSpPr>
        <p:spPr bwMode="auto">
          <a:xfrm>
            <a:off x="6030913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he-IL" altLang="he-IL">
              <a:ea typeface="MS PGothic" pitchFamily="34" charset="-128"/>
            </a:endParaRPr>
          </a:p>
        </p:txBody>
      </p:sp>
      <p:sp>
        <p:nvSpPr>
          <p:cNvPr id="98319" name="Text Box 17"/>
          <p:cNvSpPr txBox="1">
            <a:spLocks noChangeArrowheads="1"/>
          </p:cNvSpPr>
          <p:nvPr/>
        </p:nvSpPr>
        <p:spPr bwMode="auto">
          <a:xfrm>
            <a:off x="6078538" y="2306638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b="1">
                <a:solidFill>
                  <a:srgbClr val="0066FF"/>
                </a:solidFill>
                <a:latin typeface="Times New Roman" pitchFamily="18" charset="0"/>
                <a:ea typeface="MS PGothic" pitchFamily="34" charset="-128"/>
              </a:rPr>
              <a:t>uk</a:t>
            </a:r>
          </a:p>
        </p:txBody>
      </p:sp>
      <p:grpSp>
        <p:nvGrpSpPr>
          <p:cNvPr id="98320" name="Group 18"/>
          <p:cNvGrpSpPr>
            <a:grpSpLocks/>
          </p:cNvGrpSpPr>
          <p:nvPr/>
        </p:nvGrpSpPr>
        <p:grpSpPr bwMode="auto">
          <a:xfrm>
            <a:off x="5106988" y="2508250"/>
            <a:ext cx="522287" cy="88900"/>
            <a:chOff x="3703" y="1706"/>
            <a:chExt cx="329" cy="56"/>
          </a:xfrm>
        </p:grpSpPr>
        <p:sp>
          <p:nvSpPr>
            <p:cNvPr id="98376" name="Oval 19"/>
            <p:cNvSpPr>
              <a:spLocks noChangeArrowheads="1"/>
            </p:cNvSpPr>
            <p:nvPr/>
          </p:nvSpPr>
          <p:spPr bwMode="auto">
            <a:xfrm>
              <a:off x="3703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98377" name="Oval 20"/>
            <p:cNvSpPr>
              <a:spLocks noChangeArrowheads="1"/>
            </p:cNvSpPr>
            <p:nvPr/>
          </p:nvSpPr>
          <p:spPr bwMode="auto">
            <a:xfrm>
              <a:off x="3839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98378" name="Oval 21"/>
            <p:cNvSpPr>
              <a:spLocks noChangeArrowheads="1"/>
            </p:cNvSpPr>
            <p:nvPr/>
          </p:nvSpPr>
          <p:spPr bwMode="auto">
            <a:xfrm>
              <a:off x="3976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</p:grpSp>
      <p:sp>
        <p:nvSpPr>
          <p:cNvPr id="98321" name="Oval 22"/>
          <p:cNvSpPr>
            <a:spLocks noChangeArrowheads="1"/>
          </p:cNvSpPr>
          <p:nvPr/>
        </p:nvSpPr>
        <p:spPr bwMode="auto">
          <a:xfrm>
            <a:off x="6775450" y="223678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he-IL" altLang="he-IL">
              <a:ea typeface="MS PGothic" pitchFamily="34" charset="-128"/>
            </a:endParaRPr>
          </a:p>
        </p:txBody>
      </p:sp>
      <p:sp>
        <p:nvSpPr>
          <p:cNvPr id="98322" name="Text Box 23"/>
          <p:cNvSpPr txBox="1">
            <a:spLocks noChangeArrowheads="1"/>
          </p:cNvSpPr>
          <p:nvPr/>
        </p:nvSpPr>
        <p:spPr bwMode="auto">
          <a:xfrm>
            <a:off x="6843713" y="2293938"/>
            <a:ext cx="3834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b="1" dirty="0" err="1">
                <a:latin typeface="Times New Roman" pitchFamily="18" charset="0"/>
                <a:ea typeface="MS PGothic" pitchFamily="34" charset="-128"/>
              </a:rPr>
              <a:t>fr</a:t>
            </a:r>
            <a:endParaRPr lang="en-US" altLang="he-IL" b="1" dirty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98323" name="Rectangle 24"/>
          <p:cNvSpPr>
            <a:spLocks noChangeArrowheads="1"/>
          </p:cNvSpPr>
          <p:nvPr/>
        </p:nvSpPr>
        <p:spPr bwMode="auto">
          <a:xfrm>
            <a:off x="4094163" y="2162175"/>
            <a:ext cx="3405187" cy="75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he-IL" altLang="he-IL">
              <a:ea typeface="MS PGothic" pitchFamily="34" charset="-128"/>
            </a:endParaRPr>
          </a:p>
        </p:txBody>
      </p:sp>
      <p:sp>
        <p:nvSpPr>
          <p:cNvPr id="98324" name="Oval 25"/>
          <p:cNvSpPr>
            <a:spLocks noChangeArrowheads="1"/>
          </p:cNvSpPr>
          <p:nvPr/>
        </p:nvSpPr>
        <p:spPr bwMode="auto">
          <a:xfrm>
            <a:off x="8116888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he-IL" altLang="he-IL">
              <a:ea typeface="MS PGothic" pitchFamily="34" charset="-128"/>
            </a:endParaRPr>
          </a:p>
        </p:txBody>
      </p:sp>
      <p:sp>
        <p:nvSpPr>
          <p:cNvPr id="98325" name="Text Box 26"/>
          <p:cNvSpPr txBox="1">
            <a:spLocks noChangeArrowheads="1"/>
          </p:cNvSpPr>
          <p:nvPr/>
        </p:nvSpPr>
        <p:spPr bwMode="auto">
          <a:xfrm>
            <a:off x="8070850" y="2295525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arpa</a:t>
            </a:r>
          </a:p>
        </p:txBody>
      </p:sp>
      <p:sp>
        <p:nvSpPr>
          <p:cNvPr id="98326" name="Oval 27"/>
          <p:cNvSpPr>
            <a:spLocks noChangeArrowheads="1"/>
          </p:cNvSpPr>
          <p:nvPr/>
        </p:nvSpPr>
        <p:spPr bwMode="auto">
          <a:xfrm>
            <a:off x="4432300" y="1441450"/>
            <a:ext cx="563563" cy="428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he-IL" altLang="he-IL">
              <a:ea typeface="MS PGothic" pitchFamily="34" charset="-128"/>
            </a:endParaRPr>
          </a:p>
        </p:txBody>
      </p:sp>
      <p:sp>
        <p:nvSpPr>
          <p:cNvPr id="98327" name="Text Box 28"/>
          <p:cNvSpPr txBox="1">
            <a:spLocks noChangeArrowheads="1"/>
          </p:cNvSpPr>
          <p:nvPr/>
        </p:nvSpPr>
        <p:spPr bwMode="auto">
          <a:xfrm>
            <a:off x="4953000" y="1169988"/>
            <a:ext cx="16954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2200">
                <a:latin typeface="Times New Roman" pitchFamily="18" charset="0"/>
                <a:ea typeface="MS PGothic" pitchFamily="34" charset="-128"/>
              </a:rPr>
              <a:t>unnamed</a:t>
            </a:r>
            <a:r>
              <a:rPr lang="en-US" altLang="he-IL">
                <a:latin typeface="Times New Roman" pitchFamily="18" charset="0"/>
                <a:ea typeface="MS PGothic" pitchFamily="34" charset="-128"/>
              </a:rPr>
              <a:t> root</a:t>
            </a:r>
          </a:p>
        </p:txBody>
      </p:sp>
      <p:sp>
        <p:nvSpPr>
          <p:cNvPr id="98328" name="Line 29"/>
          <p:cNvSpPr>
            <a:spLocks noChangeShapeType="1"/>
          </p:cNvSpPr>
          <p:nvPr/>
        </p:nvSpPr>
        <p:spPr bwMode="auto">
          <a:xfrm flipH="1">
            <a:off x="711200" y="1641475"/>
            <a:ext cx="374015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98329" name="Line 30"/>
          <p:cNvSpPr>
            <a:spLocks noChangeShapeType="1"/>
          </p:cNvSpPr>
          <p:nvPr/>
        </p:nvSpPr>
        <p:spPr bwMode="auto">
          <a:xfrm flipH="1">
            <a:off x="1541463" y="1738313"/>
            <a:ext cx="2951162" cy="512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98330" name="Line 31"/>
          <p:cNvSpPr>
            <a:spLocks noChangeShapeType="1"/>
          </p:cNvSpPr>
          <p:nvPr/>
        </p:nvSpPr>
        <p:spPr bwMode="auto">
          <a:xfrm flipH="1">
            <a:off x="3316288" y="1808163"/>
            <a:ext cx="1204912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98331" name="Line 32"/>
          <p:cNvSpPr>
            <a:spLocks noChangeShapeType="1"/>
          </p:cNvSpPr>
          <p:nvPr/>
        </p:nvSpPr>
        <p:spPr bwMode="auto">
          <a:xfrm flipH="1">
            <a:off x="4479925" y="1862138"/>
            <a:ext cx="23495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98332" name="Line 33"/>
          <p:cNvSpPr>
            <a:spLocks noChangeShapeType="1"/>
          </p:cNvSpPr>
          <p:nvPr/>
        </p:nvSpPr>
        <p:spPr bwMode="auto">
          <a:xfrm>
            <a:off x="4978400" y="1627188"/>
            <a:ext cx="3324225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98333" name="Line 34"/>
          <p:cNvSpPr>
            <a:spLocks noChangeShapeType="1"/>
          </p:cNvSpPr>
          <p:nvPr/>
        </p:nvSpPr>
        <p:spPr bwMode="auto">
          <a:xfrm>
            <a:off x="4937125" y="1738313"/>
            <a:ext cx="2119313" cy="512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98334" name="Line 35"/>
          <p:cNvSpPr>
            <a:spLocks noChangeShapeType="1"/>
          </p:cNvSpPr>
          <p:nvPr/>
        </p:nvSpPr>
        <p:spPr bwMode="auto">
          <a:xfrm>
            <a:off x="4881563" y="1822450"/>
            <a:ext cx="1344612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98335" name="Oval 36"/>
          <p:cNvSpPr>
            <a:spLocks noChangeArrowheads="1"/>
          </p:cNvSpPr>
          <p:nvPr/>
        </p:nvSpPr>
        <p:spPr bwMode="auto">
          <a:xfrm>
            <a:off x="1247775" y="3186113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he-IL" altLang="he-IL">
              <a:ea typeface="MS PGothic" pitchFamily="34" charset="-128"/>
            </a:endParaRPr>
          </a:p>
        </p:txBody>
      </p:sp>
      <p:sp>
        <p:nvSpPr>
          <p:cNvPr id="98336" name="Oval 37"/>
          <p:cNvSpPr>
            <a:spLocks noChangeArrowheads="1"/>
          </p:cNvSpPr>
          <p:nvPr/>
        </p:nvSpPr>
        <p:spPr bwMode="auto">
          <a:xfrm>
            <a:off x="790575" y="4164013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he-IL" altLang="he-IL">
              <a:ea typeface="MS PGothic" pitchFamily="34" charset="-128"/>
            </a:endParaRPr>
          </a:p>
        </p:txBody>
      </p:sp>
      <p:sp>
        <p:nvSpPr>
          <p:cNvPr id="98337" name="Oval 38"/>
          <p:cNvSpPr>
            <a:spLocks noChangeArrowheads="1"/>
          </p:cNvSpPr>
          <p:nvPr/>
        </p:nvSpPr>
        <p:spPr bwMode="auto">
          <a:xfrm>
            <a:off x="1801813" y="4162425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he-IL" altLang="he-IL">
              <a:ea typeface="MS PGothic" pitchFamily="34" charset="-128"/>
            </a:endParaRPr>
          </a:p>
        </p:txBody>
      </p:sp>
      <p:sp>
        <p:nvSpPr>
          <p:cNvPr id="98338" name="Oval 39"/>
          <p:cNvSpPr>
            <a:spLocks noChangeArrowheads="1"/>
          </p:cNvSpPr>
          <p:nvPr/>
        </p:nvSpPr>
        <p:spPr bwMode="auto">
          <a:xfrm>
            <a:off x="6030913" y="3200400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he-IL" altLang="he-IL">
              <a:ea typeface="MS PGothic" pitchFamily="34" charset="-128"/>
            </a:endParaRPr>
          </a:p>
        </p:txBody>
      </p:sp>
      <p:sp>
        <p:nvSpPr>
          <p:cNvPr id="98339" name="Oval 40"/>
          <p:cNvSpPr>
            <a:spLocks noChangeArrowheads="1"/>
          </p:cNvSpPr>
          <p:nvPr/>
        </p:nvSpPr>
        <p:spPr bwMode="auto">
          <a:xfrm>
            <a:off x="6030913" y="4176713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he-IL" altLang="he-IL">
              <a:ea typeface="MS PGothic" pitchFamily="34" charset="-128"/>
            </a:endParaRPr>
          </a:p>
        </p:txBody>
      </p:sp>
      <p:sp>
        <p:nvSpPr>
          <p:cNvPr id="98340" name="Oval 41"/>
          <p:cNvSpPr>
            <a:spLocks noChangeArrowheads="1"/>
          </p:cNvSpPr>
          <p:nvPr/>
        </p:nvSpPr>
        <p:spPr bwMode="auto">
          <a:xfrm>
            <a:off x="6030913" y="5140325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he-IL" altLang="he-IL">
              <a:ea typeface="MS PGothic" pitchFamily="34" charset="-128"/>
            </a:endParaRPr>
          </a:p>
        </p:txBody>
      </p:sp>
      <p:sp>
        <p:nvSpPr>
          <p:cNvPr id="98341" name="Oval 42"/>
          <p:cNvSpPr>
            <a:spLocks noChangeArrowheads="1"/>
          </p:cNvSpPr>
          <p:nvPr/>
        </p:nvSpPr>
        <p:spPr bwMode="auto">
          <a:xfrm>
            <a:off x="1844675" y="512603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he-IL" altLang="he-IL">
              <a:ea typeface="MS PGothic" pitchFamily="34" charset="-128"/>
            </a:endParaRPr>
          </a:p>
        </p:txBody>
      </p:sp>
      <p:sp>
        <p:nvSpPr>
          <p:cNvPr id="98342" name="Oval 43"/>
          <p:cNvSpPr>
            <a:spLocks noChangeArrowheads="1"/>
          </p:cNvSpPr>
          <p:nvPr/>
        </p:nvSpPr>
        <p:spPr bwMode="auto">
          <a:xfrm>
            <a:off x="790575" y="512603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he-IL" altLang="he-IL">
              <a:ea typeface="MS PGothic" pitchFamily="34" charset="-128"/>
            </a:endParaRPr>
          </a:p>
        </p:txBody>
      </p:sp>
      <p:sp>
        <p:nvSpPr>
          <p:cNvPr id="98343" name="Oval 44"/>
          <p:cNvSpPr>
            <a:spLocks noChangeArrowheads="1"/>
          </p:cNvSpPr>
          <p:nvPr/>
        </p:nvSpPr>
        <p:spPr bwMode="auto">
          <a:xfrm>
            <a:off x="8116888" y="3186113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he-IL" altLang="he-IL">
              <a:ea typeface="MS PGothic" pitchFamily="34" charset="-128"/>
            </a:endParaRPr>
          </a:p>
        </p:txBody>
      </p:sp>
      <p:sp>
        <p:nvSpPr>
          <p:cNvPr id="98344" name="Oval 45"/>
          <p:cNvSpPr>
            <a:spLocks noChangeArrowheads="1"/>
          </p:cNvSpPr>
          <p:nvPr/>
        </p:nvSpPr>
        <p:spPr bwMode="auto">
          <a:xfrm>
            <a:off x="8116888" y="4164013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he-IL" altLang="he-IL">
              <a:ea typeface="MS PGothic" pitchFamily="34" charset="-128"/>
            </a:endParaRPr>
          </a:p>
        </p:txBody>
      </p:sp>
      <p:sp>
        <p:nvSpPr>
          <p:cNvPr id="98345" name="Oval 46"/>
          <p:cNvSpPr>
            <a:spLocks noChangeArrowheads="1"/>
          </p:cNvSpPr>
          <p:nvPr/>
        </p:nvSpPr>
        <p:spPr bwMode="auto">
          <a:xfrm>
            <a:off x="8116888" y="512603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he-IL" altLang="he-IL">
              <a:ea typeface="MS PGothic" pitchFamily="34" charset="-128"/>
            </a:endParaRPr>
          </a:p>
        </p:txBody>
      </p:sp>
      <p:sp>
        <p:nvSpPr>
          <p:cNvPr id="98346" name="Text Box 47"/>
          <p:cNvSpPr txBox="1">
            <a:spLocks noChangeArrowheads="1"/>
          </p:cNvSpPr>
          <p:nvPr/>
        </p:nvSpPr>
        <p:spPr bwMode="auto">
          <a:xfrm>
            <a:off x="1262063" y="3249613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rPr>
              <a:t>bar</a:t>
            </a:r>
          </a:p>
        </p:txBody>
      </p:sp>
      <p:sp>
        <p:nvSpPr>
          <p:cNvPr id="98347" name="Text Box 48"/>
          <p:cNvSpPr txBox="1">
            <a:spLocks noChangeArrowheads="1"/>
          </p:cNvSpPr>
          <p:nvPr/>
        </p:nvSpPr>
        <p:spPr bwMode="auto">
          <a:xfrm>
            <a:off x="747713" y="4246563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b="1">
                <a:latin typeface="Times New Roman" pitchFamily="18" charset="0"/>
                <a:ea typeface="MS PGothic" pitchFamily="34" charset="-128"/>
              </a:rPr>
              <a:t>west</a:t>
            </a:r>
          </a:p>
        </p:txBody>
      </p:sp>
      <p:sp>
        <p:nvSpPr>
          <p:cNvPr id="98348" name="Text Box 49"/>
          <p:cNvSpPr txBox="1">
            <a:spLocks noChangeArrowheads="1"/>
          </p:cNvSpPr>
          <p:nvPr/>
        </p:nvSpPr>
        <p:spPr bwMode="auto">
          <a:xfrm>
            <a:off x="1768475" y="4246563"/>
            <a:ext cx="606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rPr>
              <a:t>east</a:t>
            </a:r>
          </a:p>
        </p:txBody>
      </p:sp>
      <p:sp>
        <p:nvSpPr>
          <p:cNvPr id="98349" name="Text Box 50"/>
          <p:cNvSpPr txBox="1">
            <a:spLocks noChangeArrowheads="1"/>
          </p:cNvSpPr>
          <p:nvPr/>
        </p:nvSpPr>
        <p:spPr bwMode="auto">
          <a:xfrm>
            <a:off x="831850" y="5175250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b="1">
                <a:latin typeface="Times New Roman" pitchFamily="18" charset="0"/>
                <a:ea typeface="MS PGothic" pitchFamily="34" charset="-128"/>
              </a:rPr>
              <a:t>foo</a:t>
            </a:r>
          </a:p>
        </p:txBody>
      </p:sp>
      <p:sp>
        <p:nvSpPr>
          <p:cNvPr id="98350" name="Text Box 51"/>
          <p:cNvSpPr txBox="1">
            <a:spLocks noChangeArrowheads="1"/>
          </p:cNvSpPr>
          <p:nvPr/>
        </p:nvSpPr>
        <p:spPr bwMode="auto">
          <a:xfrm>
            <a:off x="1885950" y="5175250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rPr>
              <a:t>my</a:t>
            </a:r>
          </a:p>
        </p:txBody>
      </p:sp>
      <p:sp>
        <p:nvSpPr>
          <p:cNvPr id="98351" name="Line 52"/>
          <p:cNvSpPr>
            <a:spLocks noChangeShapeType="1"/>
          </p:cNvSpPr>
          <p:nvPr/>
        </p:nvSpPr>
        <p:spPr bwMode="auto">
          <a:xfrm>
            <a:off x="1541463" y="2813050"/>
            <a:ext cx="1587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98352" name="Line 53"/>
          <p:cNvSpPr>
            <a:spLocks noChangeShapeType="1"/>
          </p:cNvSpPr>
          <p:nvPr/>
        </p:nvSpPr>
        <p:spPr bwMode="auto">
          <a:xfrm flipH="1">
            <a:off x="1050925" y="3762375"/>
            <a:ext cx="360363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98353" name="Line 54"/>
          <p:cNvSpPr>
            <a:spLocks noChangeShapeType="1"/>
          </p:cNvSpPr>
          <p:nvPr/>
        </p:nvSpPr>
        <p:spPr bwMode="auto">
          <a:xfrm>
            <a:off x="1625600" y="3748088"/>
            <a:ext cx="415925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98354" name="Line 55"/>
          <p:cNvSpPr>
            <a:spLocks noChangeShapeType="1"/>
          </p:cNvSpPr>
          <p:nvPr/>
        </p:nvSpPr>
        <p:spPr bwMode="auto">
          <a:xfrm>
            <a:off x="1071563" y="4745038"/>
            <a:ext cx="1587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98355" name="Line 56"/>
          <p:cNvSpPr>
            <a:spLocks noChangeShapeType="1"/>
          </p:cNvSpPr>
          <p:nvPr/>
        </p:nvSpPr>
        <p:spPr bwMode="auto">
          <a:xfrm>
            <a:off x="2097088" y="4730750"/>
            <a:ext cx="1587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98356" name="Line 57"/>
          <p:cNvSpPr>
            <a:spLocks noChangeShapeType="1"/>
          </p:cNvSpPr>
          <p:nvPr/>
        </p:nvSpPr>
        <p:spPr bwMode="auto">
          <a:xfrm>
            <a:off x="6311900" y="2833688"/>
            <a:ext cx="1588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98357" name="Line 58"/>
          <p:cNvSpPr>
            <a:spLocks noChangeShapeType="1"/>
          </p:cNvSpPr>
          <p:nvPr/>
        </p:nvSpPr>
        <p:spPr bwMode="auto">
          <a:xfrm>
            <a:off x="6313488" y="3762375"/>
            <a:ext cx="1587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98358" name="Line 59"/>
          <p:cNvSpPr>
            <a:spLocks noChangeShapeType="1"/>
          </p:cNvSpPr>
          <p:nvPr/>
        </p:nvSpPr>
        <p:spPr bwMode="auto">
          <a:xfrm>
            <a:off x="6313488" y="4773613"/>
            <a:ext cx="1587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98359" name="Oval 60"/>
          <p:cNvSpPr>
            <a:spLocks noChangeArrowheads="1"/>
          </p:cNvSpPr>
          <p:nvPr/>
        </p:nvSpPr>
        <p:spPr bwMode="auto">
          <a:xfrm>
            <a:off x="8116888" y="605313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he-IL" altLang="he-IL">
              <a:ea typeface="MS PGothic" pitchFamily="34" charset="-128"/>
            </a:endParaRPr>
          </a:p>
        </p:txBody>
      </p:sp>
      <p:sp>
        <p:nvSpPr>
          <p:cNvPr id="98360" name="Line 61"/>
          <p:cNvSpPr>
            <a:spLocks noChangeShapeType="1"/>
          </p:cNvSpPr>
          <p:nvPr/>
        </p:nvSpPr>
        <p:spPr bwMode="auto">
          <a:xfrm>
            <a:off x="8428038" y="2805113"/>
            <a:ext cx="158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98361" name="Line 62"/>
          <p:cNvSpPr>
            <a:spLocks noChangeShapeType="1"/>
          </p:cNvSpPr>
          <p:nvPr/>
        </p:nvSpPr>
        <p:spPr bwMode="auto">
          <a:xfrm>
            <a:off x="8399463" y="3748088"/>
            <a:ext cx="158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98362" name="Line 63"/>
          <p:cNvSpPr>
            <a:spLocks noChangeShapeType="1"/>
          </p:cNvSpPr>
          <p:nvPr/>
        </p:nvSpPr>
        <p:spPr bwMode="auto">
          <a:xfrm>
            <a:off x="8399463" y="4716463"/>
            <a:ext cx="158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98363" name="Line 64"/>
          <p:cNvSpPr>
            <a:spLocks noChangeShapeType="1"/>
          </p:cNvSpPr>
          <p:nvPr/>
        </p:nvSpPr>
        <p:spPr bwMode="auto">
          <a:xfrm>
            <a:off x="8399463" y="5686425"/>
            <a:ext cx="1587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98364" name="Text Box 65"/>
          <p:cNvSpPr txBox="1">
            <a:spLocks noChangeArrowheads="1"/>
          </p:cNvSpPr>
          <p:nvPr/>
        </p:nvSpPr>
        <p:spPr bwMode="auto">
          <a:xfrm>
            <a:off x="6100763" y="3249613"/>
            <a:ext cx="423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b="1">
                <a:solidFill>
                  <a:srgbClr val="0066FF"/>
                </a:solidFill>
                <a:latin typeface="Times New Roman" pitchFamily="18" charset="0"/>
                <a:ea typeface="MS PGothic" pitchFamily="34" charset="-128"/>
              </a:rPr>
              <a:t>ac</a:t>
            </a:r>
          </a:p>
        </p:txBody>
      </p:sp>
      <p:sp>
        <p:nvSpPr>
          <p:cNvPr id="98365" name="Text Box 66"/>
          <p:cNvSpPr txBox="1">
            <a:spLocks noChangeArrowheads="1"/>
          </p:cNvSpPr>
          <p:nvPr/>
        </p:nvSpPr>
        <p:spPr bwMode="auto">
          <a:xfrm>
            <a:off x="5995988" y="4260850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b="1">
                <a:solidFill>
                  <a:srgbClr val="0066FF"/>
                </a:solidFill>
                <a:latin typeface="Times New Roman" pitchFamily="18" charset="0"/>
                <a:ea typeface="MS PGothic" pitchFamily="34" charset="-128"/>
              </a:rPr>
              <a:t>cam</a:t>
            </a:r>
          </a:p>
        </p:txBody>
      </p:sp>
      <p:sp>
        <p:nvSpPr>
          <p:cNvPr id="98366" name="Text Box 67"/>
          <p:cNvSpPr txBox="1">
            <a:spLocks noChangeArrowheads="1"/>
          </p:cNvSpPr>
          <p:nvPr/>
        </p:nvSpPr>
        <p:spPr bwMode="auto">
          <a:xfrm>
            <a:off x="6045200" y="5216525"/>
            <a:ext cx="536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b="1">
                <a:solidFill>
                  <a:srgbClr val="0066FF"/>
                </a:solidFill>
                <a:latin typeface="Times New Roman" pitchFamily="18" charset="0"/>
                <a:ea typeface="MS PGothic" pitchFamily="34" charset="-128"/>
              </a:rPr>
              <a:t>usr</a:t>
            </a:r>
          </a:p>
        </p:txBody>
      </p:sp>
      <p:sp>
        <p:nvSpPr>
          <p:cNvPr id="98367" name="Text Box 68"/>
          <p:cNvSpPr txBox="1">
            <a:spLocks noChangeArrowheads="1"/>
          </p:cNvSpPr>
          <p:nvPr/>
        </p:nvSpPr>
        <p:spPr bwMode="auto">
          <a:xfrm>
            <a:off x="8147050" y="3235325"/>
            <a:ext cx="5492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400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in-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400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addr</a:t>
            </a:r>
          </a:p>
        </p:txBody>
      </p:sp>
      <p:sp>
        <p:nvSpPr>
          <p:cNvPr id="98368" name="Text Box 69"/>
          <p:cNvSpPr txBox="1">
            <a:spLocks noChangeArrowheads="1"/>
          </p:cNvSpPr>
          <p:nvPr/>
        </p:nvSpPr>
        <p:spPr bwMode="auto">
          <a:xfrm>
            <a:off x="8210550" y="42465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12</a:t>
            </a:r>
          </a:p>
        </p:txBody>
      </p:sp>
      <p:sp>
        <p:nvSpPr>
          <p:cNvPr id="98369" name="Text Box 70"/>
          <p:cNvSpPr txBox="1">
            <a:spLocks noChangeArrowheads="1"/>
          </p:cNvSpPr>
          <p:nvPr/>
        </p:nvSpPr>
        <p:spPr bwMode="auto">
          <a:xfrm>
            <a:off x="8208963" y="52022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34</a:t>
            </a:r>
          </a:p>
        </p:txBody>
      </p:sp>
      <p:sp>
        <p:nvSpPr>
          <p:cNvPr id="98370" name="Text Box 71"/>
          <p:cNvSpPr txBox="1">
            <a:spLocks noChangeArrowheads="1"/>
          </p:cNvSpPr>
          <p:nvPr/>
        </p:nvSpPr>
        <p:spPr bwMode="auto">
          <a:xfrm>
            <a:off x="8208963" y="61039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56</a:t>
            </a:r>
          </a:p>
        </p:txBody>
      </p:sp>
      <p:sp>
        <p:nvSpPr>
          <p:cNvPr id="98371" name="Text Box 72"/>
          <p:cNvSpPr txBox="1">
            <a:spLocks noChangeArrowheads="1"/>
          </p:cNvSpPr>
          <p:nvPr/>
        </p:nvSpPr>
        <p:spPr bwMode="auto">
          <a:xfrm>
            <a:off x="1949450" y="2895600"/>
            <a:ext cx="1852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>
                <a:latin typeface="Times New Roman" pitchFamily="18" charset="0"/>
                <a:ea typeface="MS PGothic" pitchFamily="34" charset="-128"/>
              </a:rPr>
              <a:t>generic domains</a:t>
            </a:r>
          </a:p>
        </p:txBody>
      </p:sp>
      <p:sp>
        <p:nvSpPr>
          <p:cNvPr id="98372" name="Text Box 73"/>
          <p:cNvSpPr txBox="1">
            <a:spLocks noChangeArrowheads="1"/>
          </p:cNvSpPr>
          <p:nvPr/>
        </p:nvSpPr>
        <p:spPr bwMode="auto">
          <a:xfrm>
            <a:off x="4149725" y="2895600"/>
            <a:ext cx="1881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>
                <a:latin typeface="Times New Roman" pitchFamily="18" charset="0"/>
                <a:ea typeface="MS PGothic" pitchFamily="34" charset="-128"/>
              </a:rPr>
              <a:t>country domains</a:t>
            </a:r>
          </a:p>
        </p:txBody>
      </p:sp>
      <p:sp>
        <p:nvSpPr>
          <p:cNvPr id="98373" name="Text Box 74"/>
          <p:cNvSpPr txBox="1">
            <a:spLocks noChangeArrowheads="1"/>
          </p:cNvSpPr>
          <p:nvPr/>
        </p:nvSpPr>
        <p:spPr bwMode="auto">
          <a:xfrm>
            <a:off x="1262063" y="5699125"/>
            <a:ext cx="191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rPr>
              <a:t>my.east.bar.edu</a:t>
            </a:r>
          </a:p>
        </p:txBody>
      </p:sp>
      <p:sp>
        <p:nvSpPr>
          <p:cNvPr id="98374" name="Text Box 75"/>
          <p:cNvSpPr txBox="1">
            <a:spLocks noChangeArrowheads="1"/>
          </p:cNvSpPr>
          <p:nvPr/>
        </p:nvSpPr>
        <p:spPr bwMode="auto">
          <a:xfrm>
            <a:off x="5386388" y="5699125"/>
            <a:ext cx="1700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b="1">
                <a:solidFill>
                  <a:srgbClr val="0066FF"/>
                </a:solidFill>
                <a:latin typeface="Times New Roman" pitchFamily="18" charset="0"/>
                <a:ea typeface="MS PGothic" pitchFamily="34" charset="-128"/>
              </a:rPr>
              <a:t>usr.cam.ac.uk</a:t>
            </a:r>
          </a:p>
        </p:txBody>
      </p:sp>
      <p:sp>
        <p:nvSpPr>
          <p:cNvPr id="98375" name="Text Box 76"/>
          <p:cNvSpPr txBox="1">
            <a:spLocks noChangeArrowheads="1"/>
          </p:cNvSpPr>
          <p:nvPr/>
        </p:nvSpPr>
        <p:spPr bwMode="auto">
          <a:xfrm>
            <a:off x="6518031" y="6236677"/>
            <a:ext cx="158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b="1" dirty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12.34.56.0/24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863600"/>
          </a:xfrm>
        </p:spPr>
        <p:txBody>
          <a:bodyPr/>
          <a:lstStyle/>
          <a:p>
            <a:r>
              <a:rPr lang="en-US" altLang="he-IL" sz="3600" dirty="0"/>
              <a:t>DNS: Root name servers</a:t>
            </a:r>
            <a:endParaRPr lang="en-US" altLang="he-IL" dirty="0"/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6888" y="1104901"/>
            <a:ext cx="8478837" cy="1384300"/>
          </a:xfrm>
        </p:spPr>
        <p:txBody>
          <a:bodyPr/>
          <a:lstStyle/>
          <a:p>
            <a:r>
              <a:rPr lang="en-US" altLang="he-IL" sz="2000" dirty="0"/>
              <a:t>Set of 13 fixed IP addresses, most with multiple locations</a:t>
            </a:r>
            <a:endParaRPr lang="en-US" altLang="he-IL" sz="1600" dirty="0"/>
          </a:p>
          <a:p>
            <a:pPr lvl="1"/>
            <a:r>
              <a:rPr lang="en-US" altLang="he-IL" sz="2000" dirty="0"/>
              <a:t>Use </a:t>
            </a:r>
            <a:r>
              <a:rPr lang="en-US" altLang="he-IL" sz="2000" dirty="0" err="1"/>
              <a:t>anycast</a:t>
            </a:r>
            <a:r>
              <a:rPr lang="en-US" altLang="he-IL" sz="2000" dirty="0"/>
              <a:t> </a:t>
            </a:r>
            <a:r>
              <a:rPr lang="en-US" altLang="he-IL" sz="2000" dirty="0" smtClean="0"/>
              <a:t>to </a:t>
            </a:r>
            <a:r>
              <a:rPr lang="en-US" altLang="he-IL" sz="2000" dirty="0"/>
              <a:t>reach closest server </a:t>
            </a:r>
          </a:p>
          <a:p>
            <a:pPr lvl="1"/>
            <a:r>
              <a:rPr lang="en-US" altLang="he-IL" sz="2000" dirty="0"/>
              <a:t>“named” ‘A’ to ‘M’</a:t>
            </a:r>
          </a:p>
          <a:p>
            <a:r>
              <a:rPr lang="en-US" altLang="he-IL" sz="2400" dirty="0"/>
              <a:t>See: </a:t>
            </a:r>
            <a:r>
              <a:rPr lang="en-US" altLang="he-IL" sz="2400" dirty="0">
                <a:hlinkClick r:id="rId3"/>
              </a:rPr>
              <a:t>http://www.root-servers.org/</a:t>
            </a:r>
            <a:endParaRPr lang="en-US" altLang="he-IL" sz="2400" dirty="0"/>
          </a:p>
          <a:p>
            <a:endParaRPr lang="en-US" altLang="he-IL" sz="2400" dirty="0"/>
          </a:p>
        </p:txBody>
      </p:sp>
      <p:pic>
        <p:nvPicPr>
          <p:cNvPr id="7" name="Picture 2" descr="https://upload.wikimedia.org/wikipedia/commons/thumb/e/ee/Root-current.svg/1280px-Root-current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5599" y="2607911"/>
            <a:ext cx="8291417" cy="35515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4950"/>
            <a:ext cx="7772400" cy="914400"/>
          </a:xfrm>
        </p:spPr>
        <p:txBody>
          <a:bodyPr/>
          <a:lstStyle/>
          <a:p>
            <a:r>
              <a:rPr lang="en-US" altLang="he-IL" dirty="0"/>
              <a:t>TLD, authoritative servers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975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he-IL" i="1" dirty="0">
                <a:solidFill>
                  <a:srgbClr val="000099"/>
                </a:solidFill>
              </a:rPr>
              <a:t>Top-Level Domain (TLD) servers:</a:t>
            </a:r>
          </a:p>
          <a:p>
            <a:pPr lvl="1"/>
            <a:r>
              <a:rPr lang="en-US" altLang="he-IL" dirty="0"/>
              <a:t>responsible for com, org, net, </a:t>
            </a:r>
            <a:r>
              <a:rPr lang="en-US" altLang="he-IL" dirty="0" err="1"/>
              <a:t>edu</a:t>
            </a:r>
            <a:r>
              <a:rPr lang="en-US" altLang="he-IL" dirty="0"/>
              <a:t> etc, and all top-level country domains, e.g.: </a:t>
            </a:r>
            <a:r>
              <a:rPr lang="en-US" altLang="he-IL" dirty="0" err="1"/>
              <a:t>uk</a:t>
            </a:r>
            <a:r>
              <a:rPr lang="en-US" altLang="he-IL" dirty="0"/>
              <a:t>, </a:t>
            </a:r>
            <a:r>
              <a:rPr lang="en-US" altLang="he-IL" dirty="0" err="1"/>
              <a:t>fr</a:t>
            </a:r>
            <a:r>
              <a:rPr lang="en-US" altLang="he-IL" dirty="0"/>
              <a:t>, ca, </a:t>
            </a:r>
            <a:r>
              <a:rPr lang="en-US" altLang="he-IL" dirty="0" err="1"/>
              <a:t>jp</a:t>
            </a:r>
            <a:endParaRPr lang="en-US" altLang="he-IL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he-IL" i="1" dirty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he-IL" i="1" dirty="0">
                <a:solidFill>
                  <a:srgbClr val="000099"/>
                </a:solidFill>
              </a:rPr>
              <a:t>Authoritative DNS servers:</a:t>
            </a:r>
            <a:r>
              <a:rPr lang="en-US" altLang="he-IL" dirty="0"/>
              <a:t> </a:t>
            </a:r>
          </a:p>
          <a:p>
            <a:pPr lvl="1"/>
            <a:r>
              <a:rPr lang="en-US" altLang="he-IL" dirty="0"/>
              <a:t>organization</a:t>
            </a:r>
            <a:r>
              <a:rPr lang="ja-JP" altLang="en-US" dirty="0"/>
              <a:t>’</a:t>
            </a:r>
            <a:r>
              <a:rPr lang="en-US" altLang="ja-JP" dirty="0"/>
              <a:t>s own DNS server(s), providing authoritative hostname to IP mappings for organization</a:t>
            </a:r>
            <a:r>
              <a:rPr lang="ja-JP" altLang="en-US" dirty="0"/>
              <a:t>’</a:t>
            </a:r>
            <a:r>
              <a:rPr lang="en-US" altLang="ja-JP" dirty="0"/>
              <a:t>s named hosts </a:t>
            </a:r>
          </a:p>
          <a:p>
            <a:pPr lvl="1"/>
            <a:r>
              <a:rPr lang="en-US" altLang="he-IL" dirty="0"/>
              <a:t>can be maintained by organization or service provider</a:t>
            </a:r>
          </a:p>
          <a:p>
            <a:pPr lvl="1"/>
            <a:endParaRPr lang="en-US" altLang="he-IL" dirty="0"/>
          </a:p>
        </p:txBody>
      </p:sp>
      <p:pic>
        <p:nvPicPr>
          <p:cNvPr id="101382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163" y="944563"/>
            <a:ext cx="6399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6538"/>
            <a:ext cx="7772400" cy="957262"/>
          </a:xfrm>
        </p:spPr>
        <p:txBody>
          <a:bodyPr/>
          <a:lstStyle/>
          <a:p>
            <a:pPr algn="ctr"/>
            <a:r>
              <a:rPr lang="en-US" altLang="he-IL" sz="4000" dirty="0"/>
              <a:t>Local (default) </a:t>
            </a:r>
            <a:r>
              <a:rPr lang="en-US" altLang="he-IL" sz="3600" dirty="0"/>
              <a:t>DNS</a:t>
            </a:r>
            <a:r>
              <a:rPr lang="en-US" altLang="he-IL" sz="4000" dirty="0"/>
              <a:t> name server</a:t>
            </a:r>
          </a:p>
        </p:txBody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dirty="0"/>
              <a:t>does not strictly belong to hierarchy</a:t>
            </a:r>
          </a:p>
          <a:p>
            <a:r>
              <a:rPr lang="en-US" altLang="he-IL" dirty="0"/>
              <a:t>each ISP (residential, company, university) has one</a:t>
            </a:r>
          </a:p>
          <a:p>
            <a:r>
              <a:rPr lang="en-US" altLang="he-IL" dirty="0"/>
              <a:t>Queries are sent to the local DNS</a:t>
            </a:r>
          </a:p>
          <a:p>
            <a:pPr lvl="1"/>
            <a:r>
              <a:rPr lang="en-US" altLang="he-IL" dirty="0"/>
              <a:t>Acts as a proxy &amp; local cache</a:t>
            </a:r>
          </a:p>
          <a:p>
            <a:pPr lvl="2"/>
            <a:r>
              <a:rPr lang="en-US" altLang="he-IL" dirty="0"/>
              <a:t>Whose translations may be stale</a:t>
            </a:r>
          </a:p>
        </p:txBody>
      </p:sp>
      <p:pic>
        <p:nvPicPr>
          <p:cNvPr id="102406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962" y="969963"/>
            <a:ext cx="7462837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8" name="Picture 73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59" y="1094740"/>
            <a:ext cx="4283841" cy="14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4206875" y="4881563"/>
            <a:ext cx="174625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he-IL" sz="1800">
                <a:ea typeface="MS PGothic" pitchFamily="34" charset="-128"/>
              </a:rPr>
              <a:t>requesting host</a:t>
            </a:r>
            <a:endParaRPr lang="en-US" altLang="he-IL" sz="2400">
              <a:ea typeface="MS PGothic" pitchFamily="34" charset="-128"/>
            </a:endParaRPr>
          </a:p>
          <a:p>
            <a:pPr algn="ctr"/>
            <a:r>
              <a:rPr lang="en-US" altLang="he-IL" sz="1600" i="1">
                <a:solidFill>
                  <a:srgbClr val="000099"/>
                </a:solidFill>
                <a:ea typeface="MS PGothic" pitchFamily="34" charset="-128"/>
              </a:rPr>
              <a:t>cis.poly.edu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6683375" y="5775325"/>
            <a:ext cx="18780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he-IL" sz="1600" i="1" dirty="0">
                <a:ea typeface="MS PGothic" pitchFamily="34" charset="-128"/>
              </a:rPr>
              <a:t>gaia.cs.umass.edu</a:t>
            </a:r>
          </a:p>
        </p:txBody>
      </p:sp>
      <p:sp>
        <p:nvSpPr>
          <p:cNvPr id="103431" name="Text Box 17"/>
          <p:cNvSpPr txBox="1">
            <a:spLocks noChangeArrowheads="1"/>
          </p:cNvSpPr>
          <p:nvPr/>
        </p:nvSpPr>
        <p:spPr bwMode="auto">
          <a:xfrm>
            <a:off x="5791200" y="481013"/>
            <a:ext cx="2011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he-IL" sz="1800">
                <a:ea typeface="MS PGothic" pitchFamily="34" charset="-128"/>
              </a:rPr>
              <a:t>root DNS server</a:t>
            </a:r>
            <a:endParaRPr lang="en-US" altLang="he-IL" sz="1600">
              <a:ea typeface="MS PGothic" pitchFamily="34" charset="-128"/>
            </a:endParaRPr>
          </a:p>
        </p:txBody>
      </p:sp>
      <p:sp>
        <p:nvSpPr>
          <p:cNvPr id="202770" name="Line 18"/>
          <p:cNvSpPr>
            <a:spLocks noChangeShapeType="1"/>
          </p:cNvSpPr>
          <p:nvPr/>
        </p:nvSpPr>
        <p:spPr bwMode="auto">
          <a:xfrm flipH="1" flipV="1">
            <a:off x="5286375" y="2916238"/>
            <a:ext cx="0" cy="13144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02771" name="Line 19"/>
          <p:cNvSpPr>
            <a:spLocks noChangeShapeType="1"/>
          </p:cNvSpPr>
          <p:nvPr/>
        </p:nvSpPr>
        <p:spPr bwMode="auto">
          <a:xfrm flipV="1">
            <a:off x="5400675" y="1220788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02772" name="Line 20"/>
          <p:cNvSpPr>
            <a:spLocks noChangeShapeType="1"/>
          </p:cNvSpPr>
          <p:nvPr/>
        </p:nvSpPr>
        <p:spPr bwMode="auto">
          <a:xfrm flipV="1">
            <a:off x="5686425" y="2382838"/>
            <a:ext cx="1485900" cy="95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02773" name="Line 21"/>
          <p:cNvSpPr>
            <a:spLocks noChangeShapeType="1"/>
          </p:cNvSpPr>
          <p:nvPr/>
        </p:nvSpPr>
        <p:spPr bwMode="auto">
          <a:xfrm flipH="1" flipV="1">
            <a:off x="5686425" y="2554288"/>
            <a:ext cx="14192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02774" name="Line 22"/>
          <p:cNvSpPr>
            <a:spLocks noChangeShapeType="1"/>
          </p:cNvSpPr>
          <p:nvPr/>
        </p:nvSpPr>
        <p:spPr bwMode="auto">
          <a:xfrm flipH="1">
            <a:off x="5610225" y="1449388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02775" name="Line 23"/>
          <p:cNvSpPr>
            <a:spLocks noChangeShapeType="1"/>
          </p:cNvSpPr>
          <p:nvPr/>
        </p:nvSpPr>
        <p:spPr bwMode="auto">
          <a:xfrm>
            <a:off x="5476875" y="2933700"/>
            <a:ext cx="9525" cy="13239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grpSp>
        <p:nvGrpSpPr>
          <p:cNvPr id="103438" name="Group 24"/>
          <p:cNvGrpSpPr>
            <a:grpSpLocks/>
          </p:cNvGrpSpPr>
          <p:nvPr/>
        </p:nvGrpSpPr>
        <p:grpSpPr bwMode="auto">
          <a:xfrm>
            <a:off x="4179888" y="3062288"/>
            <a:ext cx="1898650" cy="611187"/>
            <a:chOff x="2831" y="2132"/>
            <a:chExt cx="1196" cy="385"/>
          </a:xfrm>
        </p:grpSpPr>
        <p:sp>
          <p:nvSpPr>
            <p:cNvPr id="103592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03593" name="Text Box 26"/>
            <p:cNvSpPr txBox="1">
              <a:spLocks noChangeArrowheads="1"/>
            </p:cNvSpPr>
            <p:nvPr/>
          </p:nvSpPr>
          <p:spPr bwMode="auto">
            <a:xfrm>
              <a:off x="2831" y="2132"/>
              <a:ext cx="1196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he-IL" sz="1800">
                  <a:ea typeface="MS PGothic" pitchFamily="34" charset="-128"/>
                </a:rPr>
                <a:t>local DNS server</a:t>
              </a:r>
              <a:endParaRPr lang="en-US" altLang="he-IL" sz="2400">
                <a:ea typeface="MS PGothic" pitchFamily="34" charset="-128"/>
              </a:endParaRPr>
            </a:p>
            <a:p>
              <a:pPr algn="ctr"/>
              <a:r>
                <a:rPr lang="en-US" altLang="he-IL" sz="1600" i="1">
                  <a:solidFill>
                    <a:srgbClr val="000099"/>
                  </a:solidFill>
                  <a:ea typeface="MS PGothic" pitchFamily="34" charset="-128"/>
                </a:rPr>
                <a:t>dns.poly.edu</a:t>
              </a:r>
            </a:p>
          </p:txBody>
        </p:sp>
      </p:grpSp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4997450" y="37719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he-IL" sz="1800">
                <a:solidFill>
                  <a:srgbClr val="CC0000"/>
                </a:solidFill>
                <a:ea typeface="MS PGothic" pitchFamily="34" charset="-128"/>
              </a:rPr>
              <a:t>1</a:t>
            </a:r>
            <a:endParaRPr lang="en-US" altLang="he-IL" sz="2400">
              <a:solidFill>
                <a:srgbClr val="CC0000"/>
              </a:solidFill>
              <a:ea typeface="MS PGothic" pitchFamily="34" charset="-128"/>
            </a:endParaRPr>
          </a:p>
        </p:txBody>
      </p:sp>
      <p:sp>
        <p:nvSpPr>
          <p:cNvPr id="202780" name="Text Box 28"/>
          <p:cNvSpPr txBox="1">
            <a:spLocks noChangeArrowheads="1"/>
          </p:cNvSpPr>
          <p:nvPr/>
        </p:nvSpPr>
        <p:spPr bwMode="auto">
          <a:xfrm>
            <a:off x="5540375" y="14382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he-IL" sz="1800">
                <a:solidFill>
                  <a:srgbClr val="CC0000"/>
                </a:solidFill>
                <a:ea typeface="MS PGothic" pitchFamily="34" charset="-128"/>
              </a:rPr>
              <a:t>2</a:t>
            </a:r>
            <a:endParaRPr lang="en-US" altLang="he-IL" sz="2400">
              <a:solidFill>
                <a:srgbClr val="CC0000"/>
              </a:solidFill>
              <a:ea typeface="MS PGothic" pitchFamily="34" charset="-128"/>
            </a:endParaRPr>
          </a:p>
        </p:txBody>
      </p:sp>
      <p:sp>
        <p:nvSpPr>
          <p:cNvPr id="202781" name="Text Box 29"/>
          <p:cNvSpPr txBox="1">
            <a:spLocks noChangeArrowheads="1"/>
          </p:cNvSpPr>
          <p:nvPr/>
        </p:nvSpPr>
        <p:spPr bwMode="auto">
          <a:xfrm>
            <a:off x="5978525" y="1676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he-IL" sz="1800">
                <a:solidFill>
                  <a:srgbClr val="CC0000"/>
                </a:solidFill>
                <a:ea typeface="MS PGothic" pitchFamily="34" charset="-128"/>
              </a:rPr>
              <a:t>3</a:t>
            </a:r>
            <a:endParaRPr lang="en-US" altLang="he-IL" sz="2400">
              <a:solidFill>
                <a:srgbClr val="CC0000"/>
              </a:solidFill>
              <a:ea typeface="MS PGothic" pitchFamily="34" charset="-128"/>
            </a:endParaRPr>
          </a:p>
        </p:txBody>
      </p:sp>
      <p:sp>
        <p:nvSpPr>
          <p:cNvPr id="202782" name="Text Box 30"/>
          <p:cNvSpPr txBox="1">
            <a:spLocks noChangeArrowheads="1"/>
          </p:cNvSpPr>
          <p:nvPr/>
        </p:nvSpPr>
        <p:spPr bwMode="auto">
          <a:xfrm>
            <a:off x="6292850" y="20859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he-IL" sz="1800">
                <a:solidFill>
                  <a:srgbClr val="CC0000"/>
                </a:solidFill>
                <a:ea typeface="MS PGothic" pitchFamily="34" charset="-128"/>
              </a:rPr>
              <a:t>4</a:t>
            </a:r>
            <a:endParaRPr lang="en-US" altLang="he-IL" sz="2400">
              <a:solidFill>
                <a:srgbClr val="CC0000"/>
              </a:solidFill>
              <a:ea typeface="MS PGothic" pitchFamily="34" charset="-128"/>
            </a:endParaRPr>
          </a:p>
        </p:txBody>
      </p:sp>
      <p:sp>
        <p:nvSpPr>
          <p:cNvPr id="202783" name="Text Box 31"/>
          <p:cNvSpPr txBox="1">
            <a:spLocks noChangeArrowheads="1"/>
          </p:cNvSpPr>
          <p:nvPr/>
        </p:nvSpPr>
        <p:spPr bwMode="auto">
          <a:xfrm>
            <a:off x="6323013" y="2573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he-IL" sz="1800">
                <a:solidFill>
                  <a:srgbClr val="CC0000"/>
                </a:solidFill>
                <a:ea typeface="MS PGothic" pitchFamily="34" charset="-128"/>
              </a:rPr>
              <a:t>5</a:t>
            </a:r>
            <a:endParaRPr lang="en-US" altLang="he-IL" sz="2400">
              <a:solidFill>
                <a:srgbClr val="CC0000"/>
              </a:solidFill>
              <a:ea typeface="MS PGothic" pitchFamily="34" charset="-128"/>
            </a:endParaRPr>
          </a:p>
        </p:txBody>
      </p:sp>
      <p:sp>
        <p:nvSpPr>
          <p:cNvPr id="202784" name="Text Box 32"/>
          <p:cNvSpPr txBox="1">
            <a:spLocks noChangeArrowheads="1"/>
          </p:cNvSpPr>
          <p:nvPr/>
        </p:nvSpPr>
        <p:spPr bwMode="auto">
          <a:xfrm>
            <a:off x="6919913" y="36131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he-IL" sz="1800">
                <a:solidFill>
                  <a:srgbClr val="CC0000"/>
                </a:solidFill>
                <a:ea typeface="MS PGothic" pitchFamily="34" charset="-128"/>
              </a:rPr>
              <a:t>6</a:t>
            </a:r>
            <a:endParaRPr lang="en-US" altLang="he-IL" sz="2400">
              <a:solidFill>
                <a:srgbClr val="CC0000"/>
              </a:solidFill>
              <a:ea typeface="MS PGothic" pitchFamily="34" charset="-128"/>
            </a:endParaRPr>
          </a:p>
        </p:txBody>
      </p:sp>
      <p:sp>
        <p:nvSpPr>
          <p:cNvPr id="103445" name="Text Box 60"/>
          <p:cNvSpPr txBox="1">
            <a:spLocks noChangeArrowheads="1"/>
          </p:cNvSpPr>
          <p:nvPr/>
        </p:nvSpPr>
        <p:spPr bwMode="auto">
          <a:xfrm>
            <a:off x="6353175" y="4429125"/>
            <a:ext cx="23971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he-IL" sz="1600">
                <a:ea typeface="MS PGothic" pitchFamily="34" charset="-128"/>
              </a:rPr>
              <a:t>authoritative DNS server</a:t>
            </a:r>
            <a:endParaRPr lang="en-US" altLang="he-IL" sz="2400">
              <a:ea typeface="MS PGothic" pitchFamily="34" charset="-128"/>
            </a:endParaRPr>
          </a:p>
          <a:p>
            <a:pPr algn="ctr"/>
            <a:r>
              <a:rPr lang="en-US" altLang="he-IL" sz="1600" b="1">
                <a:ea typeface="MS PGothic" pitchFamily="34" charset="-128"/>
              </a:rPr>
              <a:t>dns.cs.umass.edu</a:t>
            </a:r>
            <a:endParaRPr lang="en-US" altLang="he-IL" sz="1600">
              <a:ea typeface="MS PGothic" pitchFamily="34" charset="-128"/>
            </a:endParaRPr>
          </a:p>
        </p:txBody>
      </p:sp>
      <p:sp>
        <p:nvSpPr>
          <p:cNvPr id="202813" name="Text Box 61"/>
          <p:cNvSpPr txBox="1">
            <a:spLocks noChangeArrowheads="1"/>
          </p:cNvSpPr>
          <p:nvPr/>
        </p:nvSpPr>
        <p:spPr bwMode="auto">
          <a:xfrm>
            <a:off x="6292850" y="3643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he-IL" sz="1800">
                <a:solidFill>
                  <a:srgbClr val="CC0000"/>
                </a:solidFill>
                <a:ea typeface="MS PGothic" pitchFamily="34" charset="-128"/>
              </a:rPr>
              <a:t>7</a:t>
            </a:r>
            <a:endParaRPr lang="en-US" altLang="he-IL" sz="2400">
              <a:solidFill>
                <a:srgbClr val="CC0000"/>
              </a:solidFill>
              <a:ea typeface="MS PGothic" pitchFamily="34" charset="-128"/>
            </a:endParaRPr>
          </a:p>
        </p:txBody>
      </p:sp>
      <p:sp>
        <p:nvSpPr>
          <p:cNvPr id="202814" name="Text Box 62"/>
          <p:cNvSpPr txBox="1">
            <a:spLocks noChangeArrowheads="1"/>
          </p:cNvSpPr>
          <p:nvPr/>
        </p:nvSpPr>
        <p:spPr bwMode="auto">
          <a:xfrm>
            <a:off x="5549900" y="37909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he-IL" sz="1800">
                <a:solidFill>
                  <a:srgbClr val="CC0000"/>
                </a:solidFill>
                <a:ea typeface="MS PGothic" pitchFamily="34" charset="-128"/>
              </a:rPr>
              <a:t>8</a:t>
            </a:r>
            <a:endParaRPr lang="en-US" altLang="he-IL" sz="2400">
              <a:solidFill>
                <a:srgbClr val="CC0000"/>
              </a:solidFill>
              <a:ea typeface="MS PGothic" pitchFamily="34" charset="-128"/>
            </a:endParaRPr>
          </a:p>
        </p:txBody>
      </p:sp>
      <p:sp>
        <p:nvSpPr>
          <p:cNvPr id="202815" name="Line 63"/>
          <p:cNvSpPr>
            <a:spLocks noChangeShapeType="1"/>
          </p:cNvSpPr>
          <p:nvPr/>
        </p:nvSpPr>
        <p:spPr bwMode="auto">
          <a:xfrm>
            <a:off x="5619750" y="2714625"/>
            <a:ext cx="1493838" cy="1314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202816" name="Line 64"/>
          <p:cNvSpPr>
            <a:spLocks noChangeShapeType="1"/>
          </p:cNvSpPr>
          <p:nvPr/>
        </p:nvSpPr>
        <p:spPr bwMode="auto">
          <a:xfrm flipH="1" flipV="1">
            <a:off x="5580063" y="2840038"/>
            <a:ext cx="1493837" cy="13017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103450" name="Text Box 65"/>
          <p:cNvSpPr txBox="1">
            <a:spLocks noChangeArrowheads="1"/>
          </p:cNvSpPr>
          <p:nvPr/>
        </p:nvSpPr>
        <p:spPr bwMode="auto">
          <a:xfrm>
            <a:off x="6551613" y="1852613"/>
            <a:ext cx="20113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he-IL" sz="1800">
                <a:ea typeface="MS PGothic" pitchFamily="34" charset="-128"/>
              </a:rPr>
              <a:t>TLD DNS server</a:t>
            </a:r>
            <a:endParaRPr lang="en-US" altLang="he-IL" sz="1600">
              <a:ea typeface="MS PGothic" pitchFamily="34" charset="-128"/>
            </a:endParaRPr>
          </a:p>
        </p:txBody>
      </p:sp>
      <p:sp>
        <p:nvSpPr>
          <p:cNvPr id="103451" name="Rectangle 66"/>
          <p:cNvSpPr>
            <a:spLocks noGrp="1" noChangeArrowheads="1"/>
          </p:cNvSpPr>
          <p:nvPr>
            <p:ph type="title"/>
          </p:nvPr>
        </p:nvSpPr>
        <p:spPr>
          <a:xfrm>
            <a:off x="588982" y="100807"/>
            <a:ext cx="4910138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he-IL" sz="3600" dirty="0"/>
              <a:t>DNS name resolution example (</a:t>
            </a:r>
            <a:r>
              <a:rPr lang="en-US" altLang="he-IL" sz="3600" dirty="0" err="1"/>
              <a:t>alg</a:t>
            </a:r>
            <a:r>
              <a:rPr lang="en-US" altLang="he-IL" sz="3600" dirty="0"/>
              <a:t>’ PUPTIZ)</a:t>
            </a:r>
          </a:p>
        </p:txBody>
      </p:sp>
      <p:sp>
        <p:nvSpPr>
          <p:cNvPr id="103452" name="Rectangle 67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725613"/>
            <a:ext cx="3565525" cy="4648200"/>
          </a:xfrm>
        </p:spPr>
        <p:txBody>
          <a:bodyPr/>
          <a:lstStyle/>
          <a:p>
            <a:r>
              <a:rPr lang="en-US" altLang="he-IL" sz="2400"/>
              <a:t>host at cis.poly.edu wants IP address for gaia.cs.umass.edu</a:t>
            </a:r>
          </a:p>
        </p:txBody>
      </p:sp>
      <p:sp>
        <p:nvSpPr>
          <p:cNvPr id="103453" name="Rectangle 69"/>
          <p:cNvSpPr>
            <a:spLocks noChangeArrowheads="1"/>
          </p:cNvSpPr>
          <p:nvPr/>
        </p:nvSpPr>
        <p:spPr bwMode="auto">
          <a:xfrm>
            <a:off x="582613" y="3094038"/>
            <a:ext cx="3478212" cy="261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2800" i="1" dirty="0">
                <a:solidFill>
                  <a:srgbClr val="CC0000"/>
                </a:solidFill>
                <a:latin typeface="Gill Sans MT" pitchFamily="34" charset="0"/>
                <a:ea typeface="MS PGothic" pitchFamily="34" charset="-128"/>
              </a:rPr>
              <a:t>iterated query: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ja-JP" altLang="en-US" sz="2400" dirty="0">
                <a:latin typeface="Gill Sans MT" pitchFamily="34" charset="0"/>
                <a:ea typeface="MS PGothic" pitchFamily="34" charset="-128"/>
              </a:rPr>
              <a:t>“</a:t>
            </a:r>
            <a:r>
              <a:rPr lang="en-US" altLang="ja-JP" sz="2400" dirty="0">
                <a:latin typeface="Gill Sans MT" pitchFamily="34" charset="0"/>
                <a:ea typeface="MS PGothic" pitchFamily="34" charset="-128"/>
              </a:rPr>
              <a:t>I don</a:t>
            </a:r>
            <a:r>
              <a:rPr lang="ja-JP" altLang="en-US" sz="2400" dirty="0">
                <a:latin typeface="Gill Sans MT" pitchFamily="34" charset="0"/>
                <a:ea typeface="MS PGothic" pitchFamily="34" charset="-128"/>
              </a:rPr>
              <a:t>’</a:t>
            </a:r>
            <a:r>
              <a:rPr lang="en-US" altLang="ja-JP" sz="2400" dirty="0">
                <a:latin typeface="Gill Sans MT" pitchFamily="34" charset="0"/>
                <a:ea typeface="MS PGothic" pitchFamily="34" charset="-128"/>
              </a:rPr>
              <a:t>t know this name. Please ask </a:t>
            </a:r>
            <a:r>
              <a:rPr lang="en-US" altLang="ja-JP" sz="2400" u="sng" dirty="0">
                <a:latin typeface="Gill Sans MT" pitchFamily="34" charset="0"/>
                <a:ea typeface="MS PGothic" pitchFamily="34" charset="-128"/>
              </a:rPr>
              <a:t>this</a:t>
            </a:r>
            <a:r>
              <a:rPr lang="en-US" altLang="ja-JP" sz="2400" dirty="0">
                <a:latin typeface="Gill Sans MT" pitchFamily="34" charset="0"/>
                <a:ea typeface="MS PGothic" pitchFamily="34" charset="-128"/>
              </a:rPr>
              <a:t> server</a:t>
            </a:r>
            <a:r>
              <a:rPr lang="ja-JP" altLang="en-US" sz="2400" dirty="0">
                <a:latin typeface="Gill Sans MT" pitchFamily="34" charset="0"/>
                <a:ea typeface="MS PGothic" pitchFamily="34" charset="-128"/>
              </a:rPr>
              <a:t>”</a:t>
            </a:r>
            <a:endParaRPr lang="en-US" altLang="he-IL" sz="2400" dirty="0">
              <a:latin typeface="Gill Sans MT" pitchFamily="34" charset="0"/>
              <a:ea typeface="MS PGothic" pitchFamily="34" charset="-128"/>
            </a:endParaRPr>
          </a:p>
        </p:txBody>
      </p:sp>
      <p:grpSp>
        <p:nvGrpSpPr>
          <p:cNvPr id="103454" name="Group 86"/>
          <p:cNvGrpSpPr>
            <a:grpSpLocks/>
          </p:cNvGrpSpPr>
          <p:nvPr/>
        </p:nvGrpSpPr>
        <p:grpSpPr bwMode="auto">
          <a:xfrm flipH="1">
            <a:off x="7226300" y="5091113"/>
            <a:ext cx="925513" cy="795337"/>
            <a:chOff x="-44" y="1473"/>
            <a:chExt cx="981" cy="1105"/>
          </a:xfrm>
        </p:grpSpPr>
        <p:pic>
          <p:nvPicPr>
            <p:cNvPr id="103590" name="Picture 87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591" name="Freeform 8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03455" name="Group 89"/>
          <p:cNvGrpSpPr>
            <a:grpSpLocks/>
          </p:cNvGrpSpPr>
          <p:nvPr/>
        </p:nvGrpSpPr>
        <p:grpSpPr bwMode="auto">
          <a:xfrm>
            <a:off x="4765675" y="4244975"/>
            <a:ext cx="925513" cy="795338"/>
            <a:chOff x="-44" y="1473"/>
            <a:chExt cx="981" cy="1105"/>
          </a:xfrm>
        </p:grpSpPr>
        <p:pic>
          <p:nvPicPr>
            <p:cNvPr id="103588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589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03456" name="Group 125"/>
          <p:cNvGrpSpPr>
            <a:grpSpLocks/>
          </p:cNvGrpSpPr>
          <p:nvPr/>
        </p:nvGrpSpPr>
        <p:grpSpPr bwMode="auto">
          <a:xfrm>
            <a:off x="7226300" y="3743325"/>
            <a:ext cx="390525" cy="641350"/>
            <a:chOff x="4140" y="429"/>
            <a:chExt cx="1425" cy="2396"/>
          </a:xfrm>
        </p:grpSpPr>
        <p:sp>
          <p:nvSpPr>
            <p:cNvPr id="103556" name="Freeform 12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9 h 2742"/>
                <a:gd name="T6" fmla="*/ 0 w 354"/>
                <a:gd name="T7" fmla="*/ 1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557" name="Rectangle 127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3558" name="Freeform 12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559" name="Freeform 12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560" name="Rectangle 130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03561" name="Group 13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3586" name="AutoShape 132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03587" name="AutoShape 133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03562" name="Rectangle 134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03563" name="Group 13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3584" name="AutoShape 13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03585" name="AutoShape 137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03564" name="Rectangle 138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3565" name="Rectangle 139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03566" name="Group 14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3582" name="AutoShape 14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03583" name="AutoShape 14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03567" name="Freeform 14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103568" name="Group 14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3580" name="AutoShape 145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03581" name="AutoShape 146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03569" name="Rectangle 147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3570" name="Freeform 14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571" name="Freeform 14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572" name="Oval 150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3573" name="Freeform 15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574" name="AutoShape 152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3575" name="AutoShape 153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3576" name="Oval 154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3577" name="Oval 155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he-IL" altLang="he-IL" sz="1800">
                <a:solidFill>
                  <a:srgbClr val="FF0000"/>
                </a:solidFill>
                <a:ea typeface="MS PGothic" pitchFamily="34" charset="-128"/>
              </a:endParaRPr>
            </a:p>
          </p:txBody>
        </p:sp>
        <p:sp>
          <p:nvSpPr>
            <p:cNvPr id="103578" name="Oval 156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3579" name="Rectangle 157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</p:grpSp>
      <p:grpSp>
        <p:nvGrpSpPr>
          <p:cNvPr id="103457" name="Group 158"/>
          <p:cNvGrpSpPr>
            <a:grpSpLocks/>
          </p:cNvGrpSpPr>
          <p:nvPr/>
        </p:nvGrpSpPr>
        <p:grpSpPr bwMode="auto">
          <a:xfrm>
            <a:off x="5222875" y="2230438"/>
            <a:ext cx="390525" cy="641350"/>
            <a:chOff x="4140" y="429"/>
            <a:chExt cx="1425" cy="2396"/>
          </a:xfrm>
        </p:grpSpPr>
        <p:sp>
          <p:nvSpPr>
            <p:cNvPr id="103524" name="Freeform 15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9 h 2742"/>
                <a:gd name="T6" fmla="*/ 0 w 354"/>
                <a:gd name="T7" fmla="*/ 1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525" name="Rectangle 160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3526" name="Freeform 16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527" name="Freeform 16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528" name="Rectangle 163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03529" name="Group 16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3554" name="AutoShape 165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03555" name="AutoShape 166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03530" name="Rectangle 167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03531" name="Group 16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3552" name="AutoShape 169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03553" name="AutoShape 170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03532" name="Rectangle 171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3533" name="Rectangle 172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03534" name="Group 17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3550" name="AutoShape 17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03551" name="AutoShape 175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03535" name="Freeform 17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103536" name="Group 17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3548" name="AutoShape 178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03549" name="AutoShape 179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03537" name="Rectangle 180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3538" name="Freeform 18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539" name="Freeform 18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540" name="Oval 183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3541" name="Freeform 18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542" name="AutoShape 185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3543" name="AutoShape 186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3544" name="Oval 187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3545" name="Oval 188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he-IL" altLang="he-IL" sz="1800">
                <a:solidFill>
                  <a:srgbClr val="FF0000"/>
                </a:solidFill>
                <a:ea typeface="MS PGothic" pitchFamily="34" charset="-128"/>
              </a:endParaRPr>
            </a:p>
          </p:txBody>
        </p:sp>
        <p:sp>
          <p:nvSpPr>
            <p:cNvPr id="103546" name="Oval 189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3547" name="Rectangle 190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</p:grpSp>
      <p:grpSp>
        <p:nvGrpSpPr>
          <p:cNvPr id="103458" name="Group 224"/>
          <p:cNvGrpSpPr>
            <a:grpSpLocks/>
          </p:cNvGrpSpPr>
          <p:nvPr/>
        </p:nvGrpSpPr>
        <p:grpSpPr bwMode="auto">
          <a:xfrm>
            <a:off x="6376988" y="968375"/>
            <a:ext cx="390525" cy="641350"/>
            <a:chOff x="4140" y="429"/>
            <a:chExt cx="1425" cy="2396"/>
          </a:xfrm>
        </p:grpSpPr>
        <p:sp>
          <p:nvSpPr>
            <p:cNvPr id="103492" name="Freeform 22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9 h 2742"/>
                <a:gd name="T6" fmla="*/ 0 w 354"/>
                <a:gd name="T7" fmla="*/ 1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493" name="Rectangle 226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3494" name="Freeform 22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495" name="Freeform 22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496" name="Rectangle 229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03497" name="Group 23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3522" name="AutoShape 231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03523" name="AutoShape 23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03498" name="Rectangle 233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03499" name="Group 23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3520" name="AutoShape 235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03521" name="AutoShape 236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03500" name="Rectangle 237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3501" name="Rectangle 238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03502" name="Group 23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3518" name="AutoShape 24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03519" name="AutoShape 24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03503" name="Freeform 24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103504" name="Group 24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3516" name="AutoShape 244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03517" name="AutoShape 245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03505" name="Rectangle 246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3506" name="Freeform 24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507" name="Freeform 24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508" name="Oval 249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3509" name="Freeform 25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510" name="AutoShape 251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3511" name="AutoShape 252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3512" name="Oval 253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3513" name="Oval 254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he-IL" altLang="he-IL" sz="1800">
                <a:solidFill>
                  <a:srgbClr val="FF0000"/>
                </a:solidFill>
                <a:ea typeface="MS PGothic" pitchFamily="34" charset="-128"/>
              </a:endParaRPr>
            </a:p>
          </p:txBody>
        </p:sp>
        <p:sp>
          <p:nvSpPr>
            <p:cNvPr id="103514" name="Oval 255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3515" name="Rectangle 256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</p:grpSp>
      <p:grpSp>
        <p:nvGrpSpPr>
          <p:cNvPr id="103459" name="Group 257"/>
          <p:cNvGrpSpPr>
            <a:grpSpLocks/>
          </p:cNvGrpSpPr>
          <p:nvPr/>
        </p:nvGrpSpPr>
        <p:grpSpPr bwMode="auto">
          <a:xfrm>
            <a:off x="7192963" y="2220913"/>
            <a:ext cx="390525" cy="641350"/>
            <a:chOff x="4140" y="429"/>
            <a:chExt cx="1425" cy="2396"/>
          </a:xfrm>
        </p:grpSpPr>
        <p:sp>
          <p:nvSpPr>
            <p:cNvPr id="103460" name="Freeform 25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9 h 2742"/>
                <a:gd name="T6" fmla="*/ 0 w 354"/>
                <a:gd name="T7" fmla="*/ 1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461" name="Rectangle 259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3462" name="Freeform 26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463" name="Freeform 26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464" name="Rectangle 262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03465" name="Group 26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3490" name="AutoShape 26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03491" name="AutoShape 265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03466" name="Rectangle 266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03467" name="Group 26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3488" name="AutoShape 268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03489" name="AutoShape 269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03468" name="Rectangle 270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3469" name="Rectangle 271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03470" name="Group 27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3486" name="AutoShape 273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03487" name="AutoShape 274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03471" name="Freeform 27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103472" name="Group 27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3484" name="AutoShape 277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03485" name="AutoShape 278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03473" name="Rectangle 279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3474" name="Freeform 28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475" name="Freeform 28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476" name="Oval 282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3477" name="Freeform 28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478" name="AutoShape 284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3479" name="AutoShape 285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3480" name="Oval 286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3481" name="Oval 287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he-IL" altLang="he-IL" sz="1800">
                <a:solidFill>
                  <a:srgbClr val="FF0000"/>
                </a:solidFill>
                <a:ea typeface="MS PGothic" pitchFamily="34" charset="-128"/>
              </a:endParaRPr>
            </a:p>
          </p:txBody>
        </p:sp>
        <p:sp>
          <p:nvSpPr>
            <p:cNvPr id="103482" name="Oval 288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3483" name="Rectangle 289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0" grpId="0" animBg="1"/>
      <p:bldP spid="202771" grpId="0" animBg="1"/>
      <p:bldP spid="202772" grpId="0" animBg="1"/>
      <p:bldP spid="202773" grpId="0" animBg="1"/>
      <p:bldP spid="202774" grpId="0" animBg="1"/>
      <p:bldP spid="202775" grpId="0" animBg="1"/>
      <p:bldP spid="202779" grpId="0"/>
      <p:bldP spid="202780" grpId="0"/>
      <p:bldP spid="202781" grpId="0"/>
      <p:bldP spid="202782" grpId="0"/>
      <p:bldP spid="202783" grpId="0"/>
      <p:bldP spid="202784" grpId="0"/>
      <p:bldP spid="202813" grpId="0"/>
      <p:bldP spid="202814" grpId="0"/>
      <p:bldP spid="202815" grpId="0" animBg="1"/>
      <p:bldP spid="2028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3" cstate="print"/>
          <a:srcRect l="14439" t="34937" r="43633" b="43500"/>
          <a:stretch>
            <a:fillRect/>
          </a:stretch>
        </p:blipFill>
        <p:spPr bwMode="auto">
          <a:xfrm>
            <a:off x="0" y="873125"/>
            <a:ext cx="9191625" cy="44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24"/>
          <p:cNvSpPr txBox="1">
            <a:spLocks noChangeArrowheads="1"/>
          </p:cNvSpPr>
          <p:nvPr/>
        </p:nvSpPr>
        <p:spPr bwMode="auto">
          <a:xfrm>
            <a:off x="7462838" y="32575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he-IL" sz="1800">
                <a:solidFill>
                  <a:srgbClr val="CC0000"/>
                </a:solidFill>
                <a:ea typeface="MS PGothic" pitchFamily="34" charset="-128"/>
              </a:rPr>
              <a:t>4</a:t>
            </a:r>
            <a:endParaRPr lang="en-US" altLang="he-IL" sz="2400">
              <a:solidFill>
                <a:srgbClr val="CC0000"/>
              </a:solidFill>
              <a:ea typeface="MS PGothic" pitchFamily="34" charset="-128"/>
            </a:endParaRPr>
          </a:p>
        </p:txBody>
      </p:sp>
      <p:sp>
        <p:nvSpPr>
          <p:cNvPr id="104453" name="Text Box 25"/>
          <p:cNvSpPr txBox="1">
            <a:spLocks noChangeArrowheads="1"/>
          </p:cNvSpPr>
          <p:nvPr/>
        </p:nvSpPr>
        <p:spPr bwMode="auto">
          <a:xfrm>
            <a:off x="7005638" y="33337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he-IL" sz="1800">
                <a:solidFill>
                  <a:srgbClr val="CC0000"/>
                </a:solidFill>
                <a:ea typeface="MS PGothic" pitchFamily="34" charset="-128"/>
              </a:rPr>
              <a:t>5</a:t>
            </a:r>
            <a:endParaRPr lang="en-US" altLang="he-IL" sz="2400">
              <a:solidFill>
                <a:srgbClr val="CC0000"/>
              </a:solidFill>
              <a:ea typeface="MS PGothic" pitchFamily="34" charset="-128"/>
            </a:endParaRPr>
          </a:p>
        </p:txBody>
      </p:sp>
      <p:sp>
        <p:nvSpPr>
          <p:cNvPr id="104454" name="Text Box 26"/>
          <p:cNvSpPr txBox="1">
            <a:spLocks noChangeArrowheads="1"/>
          </p:cNvSpPr>
          <p:nvPr/>
        </p:nvSpPr>
        <p:spPr bwMode="auto">
          <a:xfrm>
            <a:off x="6724650" y="18176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he-IL" sz="1800">
                <a:solidFill>
                  <a:srgbClr val="CC0000"/>
                </a:solidFill>
                <a:ea typeface="MS PGothic" pitchFamily="34" charset="-128"/>
              </a:rPr>
              <a:t>6</a:t>
            </a:r>
            <a:endParaRPr lang="en-US" altLang="he-IL" sz="2400">
              <a:solidFill>
                <a:srgbClr val="CC0000"/>
              </a:solidFill>
              <a:ea typeface="MS PGothic" pitchFamily="34" charset="-128"/>
            </a:endParaRPr>
          </a:p>
        </p:txBody>
      </p:sp>
      <p:sp>
        <p:nvSpPr>
          <p:cNvPr id="104455" name="Line 60"/>
          <p:cNvSpPr>
            <a:spLocks noChangeShapeType="1"/>
          </p:cNvSpPr>
          <p:nvPr/>
        </p:nvSpPr>
        <p:spPr bwMode="auto">
          <a:xfrm>
            <a:off x="7440613" y="2941638"/>
            <a:ext cx="0" cy="67468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4456" name="Line 61"/>
          <p:cNvSpPr>
            <a:spLocks noChangeShapeType="1"/>
          </p:cNvSpPr>
          <p:nvPr/>
        </p:nvSpPr>
        <p:spPr bwMode="auto">
          <a:xfrm flipH="1" flipV="1">
            <a:off x="7319963" y="2952750"/>
            <a:ext cx="0" cy="71913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4457" name="Line 62"/>
          <p:cNvSpPr>
            <a:spLocks noChangeShapeType="1"/>
          </p:cNvSpPr>
          <p:nvPr/>
        </p:nvSpPr>
        <p:spPr bwMode="auto">
          <a:xfrm flipH="1" flipV="1">
            <a:off x="6799263" y="1541463"/>
            <a:ext cx="458787" cy="56673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4458" name="Text Box 63"/>
          <p:cNvSpPr txBox="1">
            <a:spLocks noChangeArrowheads="1"/>
          </p:cNvSpPr>
          <p:nvPr/>
        </p:nvSpPr>
        <p:spPr bwMode="auto">
          <a:xfrm>
            <a:off x="7143750" y="13906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he-IL" sz="1800">
                <a:solidFill>
                  <a:srgbClr val="CC0000"/>
                </a:solidFill>
                <a:ea typeface="MS PGothic" pitchFamily="34" charset="-128"/>
              </a:rPr>
              <a:t>3</a:t>
            </a:r>
            <a:endParaRPr lang="en-US" altLang="he-IL" sz="2400">
              <a:solidFill>
                <a:srgbClr val="CC0000"/>
              </a:solidFill>
              <a:ea typeface="MS PGothic" pitchFamily="34" charset="-128"/>
            </a:endParaRPr>
          </a:p>
        </p:txBody>
      </p:sp>
      <p:sp>
        <p:nvSpPr>
          <p:cNvPr id="104459" name="Rectangle 67"/>
          <p:cNvSpPr>
            <a:spLocks noChangeArrowheads="1"/>
          </p:cNvSpPr>
          <p:nvPr/>
        </p:nvSpPr>
        <p:spPr bwMode="auto">
          <a:xfrm>
            <a:off x="468312" y="1687513"/>
            <a:ext cx="3808413" cy="231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2800" b="1" i="1" dirty="0">
                <a:solidFill>
                  <a:srgbClr val="CC0000"/>
                </a:solidFill>
                <a:latin typeface="Comic Sans MS" pitchFamily="66" charset="0"/>
                <a:ea typeface="MS PGothic" pitchFamily="34" charset="-128"/>
              </a:rPr>
              <a:t>recursive query: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AU" altLang="he-IL" sz="2800" dirty="0">
                <a:solidFill>
                  <a:srgbClr val="CC0000"/>
                </a:solidFill>
                <a:latin typeface="Comic Sans MS" pitchFamily="66" charset="0"/>
                <a:ea typeface="MS PGothic" pitchFamily="34" charset="-128"/>
              </a:rPr>
              <a:t>(“the go-to-SHIN GIMEL </a:t>
            </a:r>
            <a:r>
              <a:rPr lang="en-AU" altLang="he-IL" sz="2800" dirty="0" err="1">
                <a:solidFill>
                  <a:srgbClr val="CC0000"/>
                </a:solidFill>
                <a:latin typeface="Comic Sans MS" pitchFamily="66" charset="0"/>
                <a:ea typeface="MS PGothic" pitchFamily="34" charset="-128"/>
              </a:rPr>
              <a:t>Alg</a:t>
            </a:r>
            <a:r>
              <a:rPr lang="en-AU" altLang="he-IL" sz="2800" dirty="0">
                <a:solidFill>
                  <a:srgbClr val="CC0000"/>
                </a:solidFill>
                <a:latin typeface="Comic Sans MS" pitchFamily="66" charset="0"/>
                <a:ea typeface="MS PGothic" pitchFamily="34" charset="-128"/>
              </a:rPr>
              <a:t>”)</a:t>
            </a:r>
            <a:endParaRPr lang="en-US" altLang="he-IL" sz="2800" b="1" dirty="0">
              <a:solidFill>
                <a:srgbClr val="CC0000"/>
              </a:solidFill>
              <a:latin typeface="Comic Sans MS" pitchFamily="66" charset="0"/>
              <a:ea typeface="MS PGothic" pitchFamily="34" charset="-128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he-IL" sz="2400" dirty="0">
                <a:latin typeface="Gill Sans MT" pitchFamily="34" charset="0"/>
                <a:ea typeface="MS PGothic" pitchFamily="34" charset="-128"/>
              </a:rPr>
              <a:t>puts burden of name resolution on contacted name server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he-IL" sz="2400" dirty="0">
                <a:latin typeface="Gill Sans MT" pitchFamily="34" charset="0"/>
                <a:ea typeface="MS PGothic" pitchFamily="34" charset="-128"/>
              </a:rPr>
              <a:t>heavy load at upper levels of hierarchy?</a:t>
            </a:r>
          </a:p>
        </p:txBody>
      </p:sp>
      <p:sp>
        <p:nvSpPr>
          <p:cNvPr id="104460" name="Text Box 5"/>
          <p:cNvSpPr txBox="1">
            <a:spLocks noChangeArrowheads="1"/>
          </p:cNvSpPr>
          <p:nvPr/>
        </p:nvSpPr>
        <p:spPr bwMode="auto">
          <a:xfrm>
            <a:off x="4206875" y="4881563"/>
            <a:ext cx="174625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he-IL" sz="1800">
                <a:ea typeface="MS PGothic" pitchFamily="34" charset="-128"/>
              </a:rPr>
              <a:t>requesting host</a:t>
            </a:r>
            <a:endParaRPr lang="en-US" altLang="he-IL" sz="2400">
              <a:ea typeface="MS PGothic" pitchFamily="34" charset="-128"/>
            </a:endParaRPr>
          </a:p>
          <a:p>
            <a:pPr algn="ctr"/>
            <a:r>
              <a:rPr lang="en-US" altLang="he-IL" sz="1600" i="1">
                <a:solidFill>
                  <a:srgbClr val="000099"/>
                </a:solidFill>
                <a:ea typeface="MS PGothic" pitchFamily="34" charset="-128"/>
              </a:rPr>
              <a:t>cis.poly.edu</a:t>
            </a:r>
          </a:p>
        </p:txBody>
      </p:sp>
      <p:sp>
        <p:nvSpPr>
          <p:cNvPr id="104461" name="Text Box 6"/>
          <p:cNvSpPr txBox="1">
            <a:spLocks noChangeArrowheads="1"/>
          </p:cNvSpPr>
          <p:nvPr/>
        </p:nvSpPr>
        <p:spPr bwMode="auto">
          <a:xfrm>
            <a:off x="6683375" y="5775325"/>
            <a:ext cx="18780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he-IL" sz="1600" i="1">
                <a:ea typeface="MS PGothic" pitchFamily="34" charset="-128"/>
              </a:rPr>
              <a:t>gaia.cs.umass.edu</a:t>
            </a:r>
          </a:p>
        </p:txBody>
      </p:sp>
      <p:sp>
        <p:nvSpPr>
          <p:cNvPr id="104462" name="Text Box 17"/>
          <p:cNvSpPr txBox="1">
            <a:spLocks noChangeArrowheads="1"/>
          </p:cNvSpPr>
          <p:nvPr/>
        </p:nvSpPr>
        <p:spPr bwMode="auto">
          <a:xfrm>
            <a:off x="5791200" y="481013"/>
            <a:ext cx="2011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he-IL" sz="1800">
                <a:ea typeface="MS PGothic" pitchFamily="34" charset="-128"/>
              </a:rPr>
              <a:t>root DNS server</a:t>
            </a:r>
            <a:endParaRPr lang="en-US" altLang="he-IL" sz="1600">
              <a:ea typeface="MS PGothic" pitchFamily="34" charset="-128"/>
            </a:endParaRPr>
          </a:p>
        </p:txBody>
      </p:sp>
      <p:sp>
        <p:nvSpPr>
          <p:cNvPr id="104463" name="Line 18"/>
          <p:cNvSpPr>
            <a:spLocks noChangeShapeType="1"/>
          </p:cNvSpPr>
          <p:nvPr/>
        </p:nvSpPr>
        <p:spPr bwMode="auto">
          <a:xfrm flipH="1" flipV="1">
            <a:off x="5286375" y="2916238"/>
            <a:ext cx="0" cy="13144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4464" name="Line 19"/>
          <p:cNvSpPr>
            <a:spLocks noChangeShapeType="1"/>
          </p:cNvSpPr>
          <p:nvPr/>
        </p:nvSpPr>
        <p:spPr bwMode="auto">
          <a:xfrm flipV="1">
            <a:off x="5391150" y="1220788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4465" name="Line 22"/>
          <p:cNvSpPr>
            <a:spLocks noChangeShapeType="1"/>
          </p:cNvSpPr>
          <p:nvPr/>
        </p:nvSpPr>
        <p:spPr bwMode="auto">
          <a:xfrm flipH="1">
            <a:off x="5619750" y="1449388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4466" name="Line 23"/>
          <p:cNvSpPr>
            <a:spLocks noChangeShapeType="1"/>
          </p:cNvSpPr>
          <p:nvPr/>
        </p:nvSpPr>
        <p:spPr bwMode="auto">
          <a:xfrm>
            <a:off x="5476875" y="2944813"/>
            <a:ext cx="9525" cy="13239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grpSp>
        <p:nvGrpSpPr>
          <p:cNvPr id="104467" name="Group 24"/>
          <p:cNvGrpSpPr>
            <a:grpSpLocks/>
          </p:cNvGrpSpPr>
          <p:nvPr/>
        </p:nvGrpSpPr>
        <p:grpSpPr bwMode="auto">
          <a:xfrm>
            <a:off x="4179888" y="3062288"/>
            <a:ext cx="1898650" cy="611187"/>
            <a:chOff x="2831" y="2132"/>
            <a:chExt cx="1196" cy="385"/>
          </a:xfrm>
        </p:grpSpPr>
        <p:sp>
          <p:nvSpPr>
            <p:cNvPr id="104615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04616" name="Text Box 26"/>
            <p:cNvSpPr txBox="1">
              <a:spLocks noChangeArrowheads="1"/>
            </p:cNvSpPr>
            <p:nvPr/>
          </p:nvSpPr>
          <p:spPr bwMode="auto">
            <a:xfrm>
              <a:off x="2831" y="2132"/>
              <a:ext cx="1196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he-IL" sz="1800">
                  <a:ea typeface="MS PGothic" pitchFamily="34" charset="-128"/>
                </a:rPr>
                <a:t>local DNS server</a:t>
              </a:r>
              <a:endParaRPr lang="en-US" altLang="he-IL" sz="2400">
                <a:ea typeface="MS PGothic" pitchFamily="34" charset="-128"/>
              </a:endParaRPr>
            </a:p>
            <a:p>
              <a:pPr algn="ctr"/>
              <a:r>
                <a:rPr lang="en-US" altLang="he-IL" sz="1600" i="1">
                  <a:solidFill>
                    <a:srgbClr val="000099"/>
                  </a:solidFill>
                  <a:ea typeface="MS PGothic" pitchFamily="34" charset="-128"/>
                </a:rPr>
                <a:t>dns.poly.edu</a:t>
              </a:r>
            </a:p>
          </p:txBody>
        </p:sp>
      </p:grpSp>
      <p:sp>
        <p:nvSpPr>
          <p:cNvPr id="104468" name="Text Box 27"/>
          <p:cNvSpPr txBox="1">
            <a:spLocks noChangeArrowheads="1"/>
          </p:cNvSpPr>
          <p:nvPr/>
        </p:nvSpPr>
        <p:spPr bwMode="auto">
          <a:xfrm>
            <a:off x="4997450" y="37719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he-IL" sz="1800">
                <a:solidFill>
                  <a:srgbClr val="CC0000"/>
                </a:solidFill>
                <a:ea typeface="MS PGothic" pitchFamily="34" charset="-128"/>
              </a:rPr>
              <a:t>1</a:t>
            </a:r>
            <a:endParaRPr lang="en-US" altLang="he-IL" sz="2400">
              <a:solidFill>
                <a:srgbClr val="CC0000"/>
              </a:solidFill>
              <a:ea typeface="MS PGothic" pitchFamily="34" charset="-128"/>
            </a:endParaRPr>
          </a:p>
        </p:txBody>
      </p:sp>
      <p:sp>
        <p:nvSpPr>
          <p:cNvPr id="104469" name="Text Box 28"/>
          <p:cNvSpPr txBox="1">
            <a:spLocks noChangeArrowheads="1"/>
          </p:cNvSpPr>
          <p:nvPr/>
        </p:nvSpPr>
        <p:spPr bwMode="auto">
          <a:xfrm>
            <a:off x="5540375" y="14382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he-IL" sz="1800">
                <a:solidFill>
                  <a:srgbClr val="CC0000"/>
                </a:solidFill>
                <a:ea typeface="MS PGothic" pitchFamily="34" charset="-128"/>
              </a:rPr>
              <a:t>2</a:t>
            </a:r>
            <a:endParaRPr lang="en-US" altLang="he-IL" sz="2400">
              <a:solidFill>
                <a:srgbClr val="CC0000"/>
              </a:solidFill>
              <a:ea typeface="MS PGothic" pitchFamily="34" charset="-128"/>
            </a:endParaRPr>
          </a:p>
        </p:txBody>
      </p:sp>
      <p:sp>
        <p:nvSpPr>
          <p:cNvPr id="104470" name="Text Box 29"/>
          <p:cNvSpPr txBox="1">
            <a:spLocks noChangeArrowheads="1"/>
          </p:cNvSpPr>
          <p:nvPr/>
        </p:nvSpPr>
        <p:spPr bwMode="auto">
          <a:xfrm>
            <a:off x="5978525" y="1676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he-IL" sz="1800">
                <a:solidFill>
                  <a:srgbClr val="CC0000"/>
                </a:solidFill>
                <a:ea typeface="MS PGothic" pitchFamily="34" charset="-128"/>
              </a:rPr>
              <a:t>7</a:t>
            </a:r>
            <a:endParaRPr lang="en-US" altLang="he-IL" sz="2400">
              <a:solidFill>
                <a:srgbClr val="CC0000"/>
              </a:solidFill>
              <a:ea typeface="MS PGothic" pitchFamily="34" charset="-128"/>
            </a:endParaRPr>
          </a:p>
        </p:txBody>
      </p:sp>
      <p:sp>
        <p:nvSpPr>
          <p:cNvPr id="104471" name="Text Box 60"/>
          <p:cNvSpPr txBox="1">
            <a:spLocks noChangeArrowheads="1"/>
          </p:cNvSpPr>
          <p:nvPr/>
        </p:nvSpPr>
        <p:spPr bwMode="auto">
          <a:xfrm>
            <a:off x="6353175" y="4429125"/>
            <a:ext cx="23971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he-IL" sz="1600">
                <a:ea typeface="MS PGothic" pitchFamily="34" charset="-128"/>
              </a:rPr>
              <a:t>authoritative DNS server</a:t>
            </a:r>
            <a:endParaRPr lang="en-US" altLang="he-IL" sz="2400">
              <a:ea typeface="MS PGothic" pitchFamily="34" charset="-128"/>
            </a:endParaRPr>
          </a:p>
          <a:p>
            <a:pPr algn="ctr"/>
            <a:r>
              <a:rPr lang="en-US" altLang="he-IL" sz="1600" b="1">
                <a:ea typeface="MS PGothic" pitchFamily="34" charset="-128"/>
              </a:rPr>
              <a:t>dns.cs.umass.edu</a:t>
            </a:r>
            <a:endParaRPr lang="en-US" altLang="he-IL" sz="1600">
              <a:ea typeface="MS PGothic" pitchFamily="34" charset="-128"/>
            </a:endParaRPr>
          </a:p>
        </p:txBody>
      </p:sp>
      <p:sp>
        <p:nvSpPr>
          <p:cNvPr id="104472" name="Text Box 62"/>
          <p:cNvSpPr txBox="1">
            <a:spLocks noChangeArrowheads="1"/>
          </p:cNvSpPr>
          <p:nvPr/>
        </p:nvSpPr>
        <p:spPr bwMode="auto">
          <a:xfrm>
            <a:off x="5549900" y="37814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he-IL" sz="1800">
                <a:solidFill>
                  <a:srgbClr val="CC0000"/>
                </a:solidFill>
                <a:ea typeface="MS PGothic" pitchFamily="34" charset="-128"/>
              </a:rPr>
              <a:t>8</a:t>
            </a:r>
            <a:endParaRPr lang="en-US" altLang="he-IL" sz="2400">
              <a:solidFill>
                <a:srgbClr val="CC0000"/>
              </a:solidFill>
              <a:ea typeface="MS PGothic" pitchFamily="34" charset="-128"/>
            </a:endParaRPr>
          </a:p>
        </p:txBody>
      </p:sp>
      <p:sp>
        <p:nvSpPr>
          <p:cNvPr id="104473" name="Line 62"/>
          <p:cNvSpPr>
            <a:spLocks noChangeShapeType="1"/>
          </p:cNvSpPr>
          <p:nvPr/>
        </p:nvSpPr>
        <p:spPr bwMode="auto">
          <a:xfrm flipH="1" flipV="1">
            <a:off x="6853238" y="1333500"/>
            <a:ext cx="600075" cy="7413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he-IL"/>
          </a:p>
        </p:txBody>
      </p:sp>
      <p:pic>
        <p:nvPicPr>
          <p:cNvPr id="104474" name="Picture 137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125" y="1287463"/>
            <a:ext cx="41132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475" name="Rectangle 66"/>
          <p:cNvSpPr>
            <a:spLocks noChangeArrowheads="1"/>
          </p:cNvSpPr>
          <p:nvPr/>
        </p:nvSpPr>
        <p:spPr bwMode="auto">
          <a:xfrm>
            <a:off x="533400" y="217488"/>
            <a:ext cx="49101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5000"/>
              </a:lnSpc>
            </a:pPr>
            <a:r>
              <a:rPr lang="en-US" altLang="he-IL" sz="4000">
                <a:solidFill>
                  <a:srgbClr val="000099"/>
                </a:solidFill>
                <a:latin typeface="Gill Sans MT" pitchFamily="34" charset="0"/>
                <a:ea typeface="MS PGothic" pitchFamily="34" charset="-128"/>
              </a:rPr>
              <a:t>DNS name </a:t>
            </a:r>
            <a:br>
              <a:rPr lang="en-US" altLang="he-IL" sz="4000">
                <a:solidFill>
                  <a:srgbClr val="000099"/>
                </a:solidFill>
                <a:latin typeface="Gill Sans MT" pitchFamily="34" charset="0"/>
                <a:ea typeface="MS PGothic" pitchFamily="34" charset="-128"/>
              </a:rPr>
            </a:br>
            <a:r>
              <a:rPr lang="en-US" altLang="he-IL" sz="4000">
                <a:solidFill>
                  <a:srgbClr val="000099"/>
                </a:solidFill>
                <a:latin typeface="Gill Sans MT" pitchFamily="34" charset="0"/>
                <a:ea typeface="MS PGothic" pitchFamily="34" charset="-128"/>
              </a:rPr>
              <a:t>resolution example</a:t>
            </a:r>
          </a:p>
        </p:txBody>
      </p:sp>
      <p:sp>
        <p:nvSpPr>
          <p:cNvPr id="104476" name="Text Box 65"/>
          <p:cNvSpPr txBox="1">
            <a:spLocks noChangeArrowheads="1"/>
          </p:cNvSpPr>
          <p:nvPr/>
        </p:nvSpPr>
        <p:spPr bwMode="auto">
          <a:xfrm>
            <a:off x="7600950" y="2287588"/>
            <a:ext cx="1325563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he-IL" sz="1800">
                <a:ea typeface="MS PGothic" pitchFamily="34" charset="-128"/>
              </a:rPr>
              <a:t>TLD DNS </a:t>
            </a:r>
          </a:p>
          <a:p>
            <a:pPr>
              <a:lnSpc>
                <a:spcPct val="85000"/>
              </a:lnSpc>
            </a:pPr>
            <a:r>
              <a:rPr lang="en-US" altLang="he-IL" sz="1800">
                <a:ea typeface="MS PGothic" pitchFamily="34" charset="-128"/>
              </a:rPr>
              <a:t>server</a:t>
            </a:r>
            <a:endParaRPr lang="en-US" altLang="he-IL" sz="1600">
              <a:ea typeface="MS PGothic" pitchFamily="34" charset="-128"/>
            </a:endParaRPr>
          </a:p>
        </p:txBody>
      </p:sp>
      <p:grpSp>
        <p:nvGrpSpPr>
          <p:cNvPr id="104477" name="Group 140"/>
          <p:cNvGrpSpPr>
            <a:grpSpLocks/>
          </p:cNvGrpSpPr>
          <p:nvPr/>
        </p:nvGrpSpPr>
        <p:grpSpPr bwMode="auto">
          <a:xfrm flipH="1">
            <a:off x="7226300" y="5091113"/>
            <a:ext cx="925513" cy="795337"/>
            <a:chOff x="-44" y="1473"/>
            <a:chExt cx="981" cy="1105"/>
          </a:xfrm>
        </p:grpSpPr>
        <p:pic>
          <p:nvPicPr>
            <p:cNvPr id="104613" name="Picture 141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614" name="Freeform 14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04478" name="Group 143"/>
          <p:cNvGrpSpPr>
            <a:grpSpLocks/>
          </p:cNvGrpSpPr>
          <p:nvPr/>
        </p:nvGrpSpPr>
        <p:grpSpPr bwMode="auto">
          <a:xfrm>
            <a:off x="4765675" y="4244975"/>
            <a:ext cx="925513" cy="795338"/>
            <a:chOff x="-44" y="1473"/>
            <a:chExt cx="981" cy="1105"/>
          </a:xfrm>
        </p:grpSpPr>
        <p:pic>
          <p:nvPicPr>
            <p:cNvPr id="104611" name="Picture 144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612" name="Freeform 1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04479" name="Group 146"/>
          <p:cNvGrpSpPr>
            <a:grpSpLocks/>
          </p:cNvGrpSpPr>
          <p:nvPr/>
        </p:nvGrpSpPr>
        <p:grpSpPr bwMode="auto">
          <a:xfrm>
            <a:off x="7226300" y="3743325"/>
            <a:ext cx="390525" cy="641350"/>
            <a:chOff x="4140" y="429"/>
            <a:chExt cx="1425" cy="2396"/>
          </a:xfrm>
        </p:grpSpPr>
        <p:sp>
          <p:nvSpPr>
            <p:cNvPr id="104579" name="Freeform 14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9 h 2742"/>
                <a:gd name="T6" fmla="*/ 0 w 354"/>
                <a:gd name="T7" fmla="*/ 1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4580" name="Rectangle 148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4581" name="Freeform 14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4582" name="Freeform 15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4583" name="Rectangle 151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04584" name="Group 15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4609" name="AutoShape 153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04610" name="AutoShape 154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04585" name="Rectangle 155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04586" name="Group 15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4607" name="AutoShape 157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04608" name="AutoShape 15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04587" name="Rectangle 159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4588" name="Rectangle 160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04589" name="Group 16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4605" name="AutoShape 162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04606" name="AutoShape 163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04590" name="Freeform 16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104591" name="Group 16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4603" name="AutoShape 166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04604" name="AutoShape 167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04592" name="Rectangle 168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4593" name="Freeform 16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4594" name="Freeform 17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4595" name="Oval 171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4596" name="Freeform 17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4597" name="AutoShape 173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4598" name="AutoShape 174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4599" name="Oval 175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4600" name="Oval 176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he-IL" altLang="he-IL" sz="1800">
                <a:solidFill>
                  <a:srgbClr val="FF0000"/>
                </a:solidFill>
                <a:ea typeface="MS PGothic" pitchFamily="34" charset="-128"/>
              </a:endParaRPr>
            </a:p>
          </p:txBody>
        </p:sp>
        <p:sp>
          <p:nvSpPr>
            <p:cNvPr id="104601" name="Oval 177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4602" name="Rectangle 178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</p:grpSp>
      <p:grpSp>
        <p:nvGrpSpPr>
          <p:cNvPr id="104480" name="Group 212"/>
          <p:cNvGrpSpPr>
            <a:grpSpLocks/>
          </p:cNvGrpSpPr>
          <p:nvPr/>
        </p:nvGrpSpPr>
        <p:grpSpPr bwMode="auto">
          <a:xfrm>
            <a:off x="5222875" y="2230438"/>
            <a:ext cx="390525" cy="641350"/>
            <a:chOff x="4140" y="429"/>
            <a:chExt cx="1425" cy="2396"/>
          </a:xfrm>
        </p:grpSpPr>
        <p:sp>
          <p:nvSpPr>
            <p:cNvPr id="104547" name="Freeform 21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9 h 2742"/>
                <a:gd name="T6" fmla="*/ 0 w 354"/>
                <a:gd name="T7" fmla="*/ 1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4548" name="Rectangle 214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4549" name="Freeform 21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4550" name="Freeform 21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4551" name="Rectangle 217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04552" name="Group 21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4577" name="AutoShape 219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04578" name="AutoShape 220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04553" name="Rectangle 221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04554" name="Group 22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4575" name="AutoShape 223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04576" name="AutoShape 224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04555" name="Rectangle 225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4556" name="Rectangle 226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04557" name="Group 22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4573" name="AutoShape 228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04574" name="AutoShape 229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04558" name="Freeform 23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104559" name="Group 23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4571" name="AutoShape 232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04572" name="AutoShape 233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04560" name="Rectangle 234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4561" name="Freeform 23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4562" name="Freeform 23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4563" name="Oval 237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4564" name="Freeform 23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4565" name="AutoShape 239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4566" name="AutoShape 240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4567" name="Oval 241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4568" name="Oval 242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he-IL" altLang="he-IL" sz="1800">
                <a:solidFill>
                  <a:srgbClr val="FF0000"/>
                </a:solidFill>
                <a:ea typeface="MS PGothic" pitchFamily="34" charset="-128"/>
              </a:endParaRPr>
            </a:p>
          </p:txBody>
        </p:sp>
        <p:sp>
          <p:nvSpPr>
            <p:cNvPr id="104569" name="Oval 243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4570" name="Rectangle 244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</p:grpSp>
      <p:grpSp>
        <p:nvGrpSpPr>
          <p:cNvPr id="104481" name="Group 245"/>
          <p:cNvGrpSpPr>
            <a:grpSpLocks/>
          </p:cNvGrpSpPr>
          <p:nvPr/>
        </p:nvGrpSpPr>
        <p:grpSpPr bwMode="auto">
          <a:xfrm>
            <a:off x="6376988" y="968375"/>
            <a:ext cx="390525" cy="641350"/>
            <a:chOff x="4140" y="429"/>
            <a:chExt cx="1425" cy="2396"/>
          </a:xfrm>
        </p:grpSpPr>
        <p:sp>
          <p:nvSpPr>
            <p:cNvPr id="104515" name="Freeform 24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9 h 2742"/>
                <a:gd name="T6" fmla="*/ 0 w 354"/>
                <a:gd name="T7" fmla="*/ 1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4516" name="Rectangle 247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4517" name="Freeform 24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4518" name="Freeform 24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4519" name="Rectangle 250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04520" name="Group 25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4545" name="AutoShape 252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04546" name="AutoShape 253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04521" name="Rectangle 254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04522" name="Group 25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4543" name="AutoShape 25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04544" name="AutoShape 257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04523" name="Rectangle 258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4524" name="Rectangle 259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04525" name="Group 26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4541" name="AutoShape 26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04542" name="AutoShape 26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04526" name="Freeform 26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104527" name="Group 26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4539" name="AutoShape 265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04540" name="AutoShape 266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04528" name="Rectangle 267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4529" name="Freeform 26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4530" name="Freeform 26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4531" name="Oval 270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4532" name="Freeform 27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4533" name="AutoShape 272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4534" name="AutoShape 273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4535" name="Oval 274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4536" name="Oval 275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he-IL" altLang="he-IL" sz="1800">
                <a:solidFill>
                  <a:srgbClr val="FF0000"/>
                </a:solidFill>
                <a:ea typeface="MS PGothic" pitchFamily="34" charset="-128"/>
              </a:endParaRPr>
            </a:p>
          </p:txBody>
        </p:sp>
        <p:sp>
          <p:nvSpPr>
            <p:cNvPr id="104537" name="Oval 276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4538" name="Rectangle 277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</p:grpSp>
      <p:grpSp>
        <p:nvGrpSpPr>
          <p:cNvPr id="104482" name="Group 311"/>
          <p:cNvGrpSpPr>
            <a:grpSpLocks/>
          </p:cNvGrpSpPr>
          <p:nvPr/>
        </p:nvGrpSpPr>
        <p:grpSpPr bwMode="auto">
          <a:xfrm>
            <a:off x="7192963" y="2220913"/>
            <a:ext cx="390525" cy="641350"/>
            <a:chOff x="4140" y="429"/>
            <a:chExt cx="1425" cy="2396"/>
          </a:xfrm>
        </p:grpSpPr>
        <p:sp>
          <p:nvSpPr>
            <p:cNvPr id="104483" name="Freeform 31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9 h 2742"/>
                <a:gd name="T6" fmla="*/ 0 w 354"/>
                <a:gd name="T7" fmla="*/ 1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4484" name="Rectangle 313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4485" name="Freeform 31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4486" name="Freeform 31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4487" name="Rectangle 316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04488" name="Group 31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4513" name="AutoShape 318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04514" name="AutoShape 319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04489" name="Rectangle 320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04490" name="Group 32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4511" name="AutoShape 322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04512" name="AutoShape 323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04491" name="Rectangle 324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4492" name="Rectangle 325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04493" name="Group 32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4509" name="AutoShape 327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04510" name="AutoShape 328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04494" name="Freeform 32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104495" name="Group 33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4507" name="AutoShape 331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04508" name="AutoShape 332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04496" name="Rectangle 333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4497" name="Freeform 33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4498" name="Freeform 33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4499" name="Oval 336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4500" name="Freeform 33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4501" name="AutoShape 338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4502" name="AutoShape 339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4503" name="Oval 340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4504" name="Oval 341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he-IL" altLang="he-IL" sz="1800">
                <a:solidFill>
                  <a:srgbClr val="FF0000"/>
                </a:solidFill>
                <a:ea typeface="MS PGothic" pitchFamily="34" charset="-128"/>
              </a:endParaRPr>
            </a:p>
          </p:txBody>
        </p:sp>
        <p:sp>
          <p:nvSpPr>
            <p:cNvPr id="104505" name="Oval 342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4506" name="Rectangle 343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Chapter 2.0 (reminder)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1313"/>
            <a:ext cx="7977554" cy="4648200"/>
          </a:xfrm>
        </p:spPr>
        <p:txBody>
          <a:bodyPr/>
          <a:lstStyle/>
          <a:p>
            <a:pPr marL="457200" indent="-457200"/>
            <a:r>
              <a:rPr lang="en-US" altLang="he-IL" sz="3200" dirty="0"/>
              <a:t>Motivation &amp; Basic concepts</a:t>
            </a:r>
          </a:p>
          <a:p>
            <a:pPr marL="457200" indent="-457200"/>
            <a:r>
              <a:rPr lang="en-US" altLang="he-IL" sz="3200" dirty="0"/>
              <a:t>Requirements from the transport level</a:t>
            </a:r>
          </a:p>
          <a:p>
            <a:pPr marL="457200" indent="-457200"/>
            <a:r>
              <a:rPr lang="en-US" altLang="he-IL" sz="3200" dirty="0"/>
              <a:t>Web</a:t>
            </a:r>
          </a:p>
          <a:p>
            <a:pPr marL="457200" indent="-457200"/>
            <a:endParaRPr lang="en-US" altLang="he-IL" sz="2400" dirty="0"/>
          </a:p>
        </p:txBody>
      </p:sp>
      <p:pic>
        <p:nvPicPr>
          <p:cNvPr id="17415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662" y="1089548"/>
            <a:ext cx="5422619" cy="22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6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150" y="862013"/>
            <a:ext cx="6856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7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6050"/>
            <a:ext cx="7772400" cy="969963"/>
          </a:xfrm>
        </p:spPr>
        <p:txBody>
          <a:bodyPr/>
          <a:lstStyle/>
          <a:p>
            <a:r>
              <a:rPr lang="en-US" altLang="he-IL" sz="4000"/>
              <a:t>DNS: caching, updating records</a:t>
            </a:r>
          </a:p>
        </p:txBody>
      </p:sp>
      <p:sp>
        <p:nvSpPr>
          <p:cNvPr id="1054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9125" y="1438275"/>
            <a:ext cx="7926388" cy="4733925"/>
          </a:xfrm>
        </p:spPr>
        <p:txBody>
          <a:bodyPr/>
          <a:lstStyle/>
          <a:p>
            <a:r>
              <a:rPr lang="en-US" altLang="he-IL" dirty="0"/>
              <a:t>Name server caches previous mappings</a:t>
            </a:r>
          </a:p>
          <a:p>
            <a:pPr lvl="1"/>
            <a:r>
              <a:rPr lang="en-US" altLang="he-IL" dirty="0"/>
              <a:t>Cached entries timeout (disappear)</a:t>
            </a:r>
          </a:p>
          <a:p>
            <a:pPr lvl="2"/>
            <a:r>
              <a:rPr lang="en-US" altLang="he-IL" dirty="0"/>
              <a:t>Time To Live</a:t>
            </a:r>
          </a:p>
          <a:p>
            <a:pPr lvl="1"/>
            <a:r>
              <a:rPr lang="en-US" altLang="he-IL" dirty="0"/>
              <a:t>TLD servers typically cached in local name servers</a:t>
            </a:r>
          </a:p>
          <a:p>
            <a:pPr lvl="2"/>
            <a:r>
              <a:rPr lang="en-US" altLang="he-IL" dirty="0">
                <a:latin typeface="Gill Sans MT" pitchFamily="34" charset="0"/>
              </a:rPr>
              <a:t>thus root name servers not often visited</a:t>
            </a:r>
            <a:endParaRPr lang="en-US" altLang="he-IL" dirty="0"/>
          </a:p>
          <a:p>
            <a:r>
              <a:rPr lang="en-US" altLang="he-IL" dirty="0"/>
              <a:t>Update/notify mechanisms for updating stale cache entries [RFC 2136]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Chapter 2.1: Outline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1313"/>
            <a:ext cx="7977554" cy="4648200"/>
          </a:xfrm>
        </p:spPr>
        <p:txBody>
          <a:bodyPr/>
          <a:lstStyle/>
          <a:p>
            <a:pPr marL="457200" indent="-457200"/>
            <a:r>
              <a:rPr lang="en-US" altLang="he-IL" sz="3200" b="1" dirty="0">
                <a:solidFill>
                  <a:srgbClr val="000099"/>
                </a:solidFill>
              </a:rPr>
              <a:t>Domain Name System</a:t>
            </a:r>
          </a:p>
          <a:p>
            <a:pPr marL="857250" lvl="1" indent="-457200"/>
            <a:r>
              <a:rPr lang="en-US" altLang="he-IL" dirty="0"/>
              <a:t>Architecture</a:t>
            </a:r>
          </a:p>
          <a:p>
            <a:pPr marL="857250" lvl="1" indent="-457200"/>
            <a:r>
              <a:rPr lang="en-US" altLang="he-IL" b="1" dirty="0">
                <a:solidFill>
                  <a:srgbClr val="000099"/>
                </a:solidFill>
              </a:rPr>
              <a:t>Syntax</a:t>
            </a:r>
          </a:p>
          <a:p>
            <a:pPr marL="857250" lvl="1" indent="-457200"/>
            <a:r>
              <a:rPr lang="en-US" altLang="he-IL" dirty="0"/>
              <a:t>Concluding example</a:t>
            </a:r>
          </a:p>
          <a:p>
            <a:pPr marL="457200" indent="-457200"/>
            <a:r>
              <a:rPr lang="en-US" altLang="he-IL" sz="3200" dirty="0"/>
              <a:t>P2P</a:t>
            </a:r>
          </a:p>
          <a:p>
            <a:pPr marL="457200" indent="-457200"/>
            <a:r>
              <a:rPr lang="en-US" altLang="he-IL" sz="3200" dirty="0"/>
              <a:t>FTP</a:t>
            </a:r>
          </a:p>
          <a:p>
            <a:pPr marL="457200" indent="-457200"/>
            <a:r>
              <a:rPr lang="en-US" altLang="he-IL" sz="3200" dirty="0"/>
              <a:t>E-mail</a:t>
            </a:r>
          </a:p>
          <a:p>
            <a:pPr marL="457200" indent="-457200"/>
            <a:endParaRPr lang="en-US" altLang="he-IL" sz="2400" dirty="0"/>
          </a:p>
        </p:txBody>
      </p:sp>
      <p:pic>
        <p:nvPicPr>
          <p:cNvPr id="17415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662" y="1111064"/>
            <a:ext cx="4863223" cy="158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772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307"/>
            <a:ext cx="7772400" cy="704078"/>
          </a:xfrm>
        </p:spPr>
        <p:txBody>
          <a:bodyPr/>
          <a:lstStyle/>
          <a:p>
            <a:r>
              <a:rPr lang="en-US" altLang="he-IL" sz="4000" dirty="0"/>
              <a:t>DNS Resource Records</a:t>
            </a:r>
            <a:endParaRPr lang="en-US" altLang="he-IL" dirty="0"/>
          </a:p>
        </p:txBody>
      </p:sp>
      <p:sp>
        <p:nvSpPr>
          <p:cNvPr id="1065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977247"/>
            <a:ext cx="7820025" cy="5143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he-IL" dirty="0">
                <a:solidFill>
                  <a:srgbClr val="CC0000"/>
                </a:solidFill>
              </a:rPr>
              <a:t>RRs</a:t>
            </a:r>
            <a:r>
              <a:rPr lang="en-US" altLang="he-IL" i="1" dirty="0">
                <a:solidFill>
                  <a:srgbClr val="CC0000"/>
                </a:solidFill>
              </a:rPr>
              <a:t>:</a:t>
            </a:r>
            <a:r>
              <a:rPr lang="en-US" altLang="he-IL" sz="2400" dirty="0"/>
              <a:t> The TACHLES in DNS reply</a:t>
            </a:r>
            <a:endParaRPr lang="en-US" altLang="he-IL" dirty="0">
              <a:solidFill>
                <a:srgbClr val="CC0000"/>
              </a:solidFill>
            </a:endParaRPr>
          </a:p>
        </p:txBody>
      </p:sp>
      <p:sp>
        <p:nvSpPr>
          <p:cNvPr id="106503" name="Text Box 6"/>
          <p:cNvSpPr txBox="1">
            <a:spLocks noChangeArrowheads="1"/>
          </p:cNvSpPr>
          <p:nvPr/>
        </p:nvSpPr>
        <p:spPr bwMode="auto">
          <a:xfrm>
            <a:off x="1795463" y="1533688"/>
            <a:ext cx="5364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he-IL" sz="2400" dirty="0">
                <a:ea typeface="MS PGothic" pitchFamily="34" charset="-128"/>
              </a:rPr>
              <a:t>RR format:</a:t>
            </a:r>
            <a:r>
              <a:rPr lang="en-US" altLang="he-IL" sz="2400" dirty="0">
                <a:latin typeface="Comic Sans MS" pitchFamily="66" charset="0"/>
                <a:ea typeface="MS PGothic" pitchFamily="34" charset="-128"/>
              </a:rPr>
              <a:t> </a:t>
            </a:r>
            <a:r>
              <a:rPr lang="en-US" altLang="he-IL" sz="1800" b="1" dirty="0">
                <a:latin typeface="Courier New" pitchFamily="49" charset="0"/>
                <a:ea typeface="MS PGothic" pitchFamily="34" charset="-128"/>
              </a:rPr>
              <a:t>(name, value, type, </a:t>
            </a:r>
            <a:r>
              <a:rPr lang="en-US" altLang="he-IL" sz="1800" b="1" dirty="0" err="1">
                <a:latin typeface="Courier New" pitchFamily="49" charset="0"/>
                <a:ea typeface="MS PGothic" pitchFamily="34" charset="-128"/>
              </a:rPr>
              <a:t>ttl</a:t>
            </a:r>
            <a:r>
              <a:rPr lang="en-US" altLang="he-IL" sz="1800" b="1" dirty="0">
                <a:latin typeface="Courier New" pitchFamily="49" charset="0"/>
                <a:ea typeface="MS PGothic" pitchFamily="34" charset="-128"/>
              </a:rPr>
              <a:t>)</a:t>
            </a:r>
            <a:endParaRPr lang="en-US" altLang="he-IL" sz="2400" dirty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6504" name="Rectangle 7"/>
          <p:cNvSpPr>
            <a:spLocks noChangeArrowheads="1"/>
          </p:cNvSpPr>
          <p:nvPr/>
        </p:nvSpPr>
        <p:spPr bwMode="auto">
          <a:xfrm>
            <a:off x="1876425" y="1460025"/>
            <a:ext cx="5267325" cy="571500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 altLang="he-IL" sz="2400">
              <a:solidFill>
                <a:schemeClr val="accent2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6505" name="Rectangle 8"/>
          <p:cNvSpPr>
            <a:spLocks noChangeArrowheads="1"/>
          </p:cNvSpPr>
          <p:nvPr/>
        </p:nvSpPr>
        <p:spPr bwMode="auto">
          <a:xfrm>
            <a:off x="523875" y="2151017"/>
            <a:ext cx="3810000" cy="4706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altLang="he-IL" sz="2800" u="sng" dirty="0">
                <a:solidFill>
                  <a:srgbClr val="CC0000"/>
                </a:solidFill>
                <a:latin typeface="Gill Sans MT" pitchFamily="34" charset="0"/>
                <a:ea typeface="MS PGothic" pitchFamily="34" charset="-128"/>
              </a:rPr>
              <a:t>type=A</a:t>
            </a:r>
          </a:p>
          <a:p>
            <a:pPr marL="742950" lvl="1" indent="-28575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he-IL" b="1" dirty="0">
                <a:latin typeface="Courier New" pitchFamily="49" charset="0"/>
                <a:ea typeface="MS PGothic" pitchFamily="34" charset="-128"/>
              </a:rPr>
              <a:t>Name</a:t>
            </a:r>
            <a:r>
              <a:rPr lang="en-US" altLang="he-IL" dirty="0">
                <a:latin typeface="Comic Sans MS" pitchFamily="66" charset="0"/>
                <a:ea typeface="MS PGothic" pitchFamily="34" charset="-128"/>
              </a:rPr>
              <a:t>: </a:t>
            </a:r>
            <a:r>
              <a:rPr lang="en-US" altLang="he-IL" dirty="0">
                <a:latin typeface="Gill Sans MT" pitchFamily="34" charset="0"/>
                <a:ea typeface="MS PGothic" pitchFamily="34" charset="-128"/>
              </a:rPr>
              <a:t>hostname</a:t>
            </a:r>
          </a:p>
          <a:p>
            <a:pPr marL="742950" lvl="1" indent="-28575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he-IL" b="1" dirty="0">
                <a:latin typeface="Courier New" pitchFamily="49" charset="0"/>
                <a:ea typeface="MS PGothic" pitchFamily="34" charset="-128"/>
              </a:rPr>
              <a:t>Value:</a:t>
            </a:r>
            <a:r>
              <a:rPr lang="en-US" altLang="he-IL" dirty="0">
                <a:latin typeface="Comic Sans MS" pitchFamily="66" charset="0"/>
                <a:ea typeface="MS PGothic" pitchFamily="34" charset="-128"/>
              </a:rPr>
              <a:t> </a:t>
            </a:r>
            <a:r>
              <a:rPr lang="en-US" altLang="he-IL" dirty="0">
                <a:latin typeface="Gill Sans MT" pitchFamily="34" charset="0"/>
                <a:ea typeface="MS PGothic" pitchFamily="34" charset="-128"/>
              </a:rPr>
              <a:t>IP address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altLang="he-IL" sz="2800" u="sng" dirty="0" smtClean="0">
                <a:solidFill>
                  <a:srgbClr val="CC0000"/>
                </a:solidFill>
                <a:latin typeface="Gill Sans MT" pitchFamily="34" charset="0"/>
                <a:ea typeface="MS PGothic" pitchFamily="34" charset="-128"/>
              </a:rPr>
              <a:t>type=NS</a:t>
            </a:r>
            <a:endParaRPr lang="en-US" altLang="he-IL" sz="2800" u="sng" dirty="0">
              <a:solidFill>
                <a:srgbClr val="CC0000"/>
              </a:solidFill>
              <a:latin typeface="Gill Sans MT" pitchFamily="34" charset="0"/>
              <a:ea typeface="MS PGothic" pitchFamily="34" charset="-128"/>
            </a:endParaRPr>
          </a:p>
          <a:p>
            <a:pPr lvl="1"/>
            <a:r>
              <a:rPr lang="en-US" altLang="he-IL" b="1" dirty="0">
                <a:latin typeface="Courier New" pitchFamily="49" charset="0"/>
              </a:rPr>
              <a:t>Name:</a:t>
            </a:r>
            <a:r>
              <a:rPr lang="en-US" altLang="he-IL" dirty="0"/>
              <a:t> domain</a:t>
            </a:r>
          </a:p>
          <a:p>
            <a:pPr lvl="1"/>
            <a:r>
              <a:rPr lang="en-US" altLang="he-IL" b="1" dirty="0">
                <a:latin typeface="Courier New" pitchFamily="49" charset="0"/>
              </a:rPr>
              <a:t>Value:</a:t>
            </a:r>
            <a:r>
              <a:rPr lang="en-US" altLang="he-IL" dirty="0"/>
              <a:t> hostname of authoritative name server for this domain</a:t>
            </a:r>
          </a:p>
          <a:p>
            <a:pPr lvl="1"/>
            <a:r>
              <a:rPr lang="en-US" altLang="he-IL" dirty="0">
                <a:latin typeface="Gill Sans MT" pitchFamily="34" charset="0"/>
                <a:ea typeface="MS PGothic" pitchFamily="34" charset="-128"/>
              </a:rPr>
              <a:t>Usually accompanied by an additional, type-A, RR</a:t>
            </a:r>
          </a:p>
          <a:p>
            <a:pPr lvl="1"/>
            <a:endParaRPr lang="en-US" altLang="he-IL" dirty="0">
              <a:latin typeface="Gill Sans MT" pitchFamily="34" charset="0"/>
              <a:ea typeface="MS PGothic" pitchFamily="34" charset="-128"/>
            </a:endParaRPr>
          </a:p>
          <a:p>
            <a:pPr lvl="1"/>
            <a:endParaRPr lang="en-US" altLang="he-IL" dirty="0"/>
          </a:p>
          <a:p>
            <a:pPr lvl="1"/>
            <a:endParaRPr lang="en-US" altLang="he-IL" dirty="0"/>
          </a:p>
          <a:p>
            <a:endParaRPr lang="en-US" altLang="he-IL" sz="2400" dirty="0"/>
          </a:p>
          <a:p>
            <a:pPr marL="742950" lvl="1" indent="-28575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endParaRPr lang="en-US" altLang="he-IL" dirty="0">
              <a:latin typeface="Gill Sans MT" pitchFamily="34" charset="0"/>
              <a:ea typeface="MS PGothic" pitchFamily="34" charset="-128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altLang="he-IL" sz="2400" dirty="0">
              <a:latin typeface="Gill Sans MT" pitchFamily="34" charset="0"/>
              <a:ea typeface="MS PGothic" pitchFamily="34" charset="-128"/>
            </a:endParaRPr>
          </a:p>
        </p:txBody>
      </p:sp>
      <p:sp>
        <p:nvSpPr>
          <p:cNvPr id="106506" name="Rectangle 9"/>
          <p:cNvSpPr>
            <a:spLocks noChangeArrowheads="1"/>
          </p:cNvSpPr>
          <p:nvPr/>
        </p:nvSpPr>
        <p:spPr bwMode="auto">
          <a:xfrm>
            <a:off x="4229100" y="2151018"/>
            <a:ext cx="4514850" cy="4476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2800" u="sng" dirty="0">
                <a:solidFill>
                  <a:srgbClr val="CC0000"/>
                </a:solidFill>
                <a:latin typeface="Gill Sans MT" pitchFamily="34" charset="0"/>
                <a:ea typeface="MS PGothic" pitchFamily="34" charset="-128"/>
              </a:rPr>
              <a:t>type=CNAME</a:t>
            </a:r>
          </a:p>
          <a:p>
            <a:pPr marL="742950" lvl="1" indent="-28575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he-IL" b="1" dirty="0">
                <a:latin typeface="Courier New" pitchFamily="49" charset="0"/>
                <a:ea typeface="MS PGothic" pitchFamily="34" charset="-128"/>
              </a:rPr>
              <a:t>Value:</a:t>
            </a:r>
            <a:r>
              <a:rPr lang="en-US" altLang="he-IL" dirty="0">
                <a:latin typeface="Comic Sans MS" pitchFamily="66" charset="0"/>
                <a:ea typeface="MS PGothic" pitchFamily="34" charset="-128"/>
              </a:rPr>
              <a:t> </a:t>
            </a:r>
            <a:r>
              <a:rPr lang="en-US" altLang="he-IL" dirty="0">
                <a:latin typeface="Gill Sans MT" pitchFamily="34" charset="0"/>
                <a:ea typeface="MS PGothic" pitchFamily="34" charset="-128"/>
              </a:rPr>
              <a:t>canonical name</a:t>
            </a:r>
          </a:p>
          <a:p>
            <a:pPr marL="742950" lvl="1" indent="-28575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he-IL" b="1" dirty="0">
                <a:latin typeface="Courier New" pitchFamily="49" charset="0"/>
                <a:ea typeface="MS PGothic" pitchFamily="34" charset="-128"/>
              </a:rPr>
              <a:t>Name:</a:t>
            </a:r>
            <a:r>
              <a:rPr lang="en-US" altLang="he-IL" dirty="0">
                <a:latin typeface="Comic Sans MS" pitchFamily="66" charset="0"/>
                <a:ea typeface="MS PGothic" pitchFamily="34" charset="-128"/>
              </a:rPr>
              <a:t> </a:t>
            </a:r>
            <a:r>
              <a:rPr lang="en-US" altLang="he-IL" dirty="0">
                <a:latin typeface="Gill Sans MT" pitchFamily="34" charset="0"/>
                <a:ea typeface="MS PGothic" pitchFamily="34" charset="-128"/>
              </a:rPr>
              <a:t>alias for this </a:t>
            </a:r>
            <a:r>
              <a:rPr lang="en-US" altLang="ja-JP" dirty="0">
                <a:latin typeface="Gill Sans MT" pitchFamily="34" charset="0"/>
                <a:ea typeface="MS PGothic" pitchFamily="34" charset="-128"/>
              </a:rPr>
              <a:t>canonical (the real) </a:t>
            </a:r>
            <a:r>
              <a:rPr lang="en-US" altLang="ja-JP" dirty="0" smtClean="0">
                <a:latin typeface="Gill Sans MT" pitchFamily="34" charset="0"/>
                <a:ea typeface="MS PGothic" pitchFamily="34" charset="-128"/>
              </a:rPr>
              <a:t>name</a:t>
            </a:r>
            <a:endParaRPr lang="en-US" altLang="ja-JP" dirty="0">
              <a:latin typeface="Gill Sans MT" pitchFamily="34" charset="0"/>
              <a:ea typeface="MS PGothic" pitchFamily="34" charset="-128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2800" u="sng" dirty="0">
                <a:solidFill>
                  <a:srgbClr val="CC0000"/>
                </a:solidFill>
                <a:latin typeface="Gill Sans MT" pitchFamily="34" charset="0"/>
                <a:ea typeface="MS PGothic" pitchFamily="34" charset="-128"/>
              </a:rPr>
              <a:t>type=MX</a:t>
            </a:r>
          </a:p>
          <a:p>
            <a:pPr marL="742950" lvl="1" indent="-28575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he-IL" dirty="0">
                <a:latin typeface="Gill Sans MT" pitchFamily="34" charset="0"/>
                <a:ea typeface="MS PGothic" pitchFamily="34" charset="-128"/>
              </a:rPr>
              <a:t>Same as type CNAME, but </a:t>
            </a:r>
            <a:r>
              <a:rPr lang="en-US" altLang="he-IL" dirty="0" smtClean="0">
                <a:latin typeface="Gill Sans MT" pitchFamily="34" charset="0"/>
                <a:ea typeface="MS PGothic" pitchFamily="34" charset="-128"/>
              </a:rPr>
              <a:t>here </a:t>
            </a:r>
            <a:r>
              <a:rPr lang="en-US" altLang="he-IL" i="1" dirty="0" smtClean="0">
                <a:latin typeface="Gill Sans MT" pitchFamily="34" charset="0"/>
                <a:ea typeface="MS PGothic" pitchFamily="34" charset="-128"/>
              </a:rPr>
              <a:t>name </a:t>
            </a:r>
            <a:r>
              <a:rPr lang="en-US" altLang="he-IL" dirty="0">
                <a:latin typeface="Gill Sans MT" pitchFamily="34" charset="0"/>
                <a:ea typeface="MS PGothic" pitchFamily="34" charset="-128"/>
              </a:rPr>
              <a:t>indicates a </a:t>
            </a:r>
            <a:r>
              <a:rPr lang="en-US" altLang="he-IL" dirty="0" err="1">
                <a:latin typeface="Gill Sans MT" pitchFamily="34" charset="0"/>
                <a:ea typeface="MS PGothic" pitchFamily="34" charset="-128"/>
              </a:rPr>
              <a:t>mailserver</a:t>
            </a:r>
            <a:endParaRPr lang="en-US" altLang="he-IL" dirty="0">
              <a:latin typeface="Gill Sans MT" pitchFamily="34" charset="0"/>
              <a:ea typeface="MS PGothic" pitchFamily="34" charset="-128"/>
            </a:endParaRPr>
          </a:p>
          <a:p>
            <a:pPr marL="742950" lvl="1" indent="-28575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endParaRPr lang="en-US" altLang="he-IL" dirty="0" smtClean="0">
              <a:latin typeface="Gill Sans MT" pitchFamily="34" charset="0"/>
              <a:ea typeface="MS PGothic" pitchFamily="34" charset="-128"/>
            </a:endParaRPr>
          </a:p>
          <a:p>
            <a:pPr marL="285750" indent="-28575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he-IL" b="1" dirty="0" smtClean="0">
                <a:latin typeface="Gill Sans MT" pitchFamily="34" charset="0"/>
                <a:ea typeface="MS PGothic" pitchFamily="34" charset="-128"/>
                <a:hlinkClick r:id="rId3"/>
              </a:rPr>
              <a:t>DNS Web tool</a:t>
            </a:r>
            <a:endParaRPr lang="en-US" altLang="he-IL" b="1" dirty="0">
              <a:latin typeface="Gill Sans MT" pitchFamily="34" charset="0"/>
              <a:ea typeface="MS PGothic" pitchFamily="34" charset="-128"/>
            </a:endParaRPr>
          </a:p>
        </p:txBody>
      </p:sp>
      <p:pic>
        <p:nvPicPr>
          <p:cNvPr id="106508" name="Picture 16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6087" y="645921"/>
            <a:ext cx="5231901" cy="172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4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" y="885825"/>
            <a:ext cx="54848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25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217488"/>
            <a:ext cx="7772400" cy="860425"/>
          </a:xfrm>
        </p:spPr>
        <p:txBody>
          <a:bodyPr/>
          <a:lstStyle/>
          <a:p>
            <a:r>
              <a:rPr lang="en-US" altLang="he-IL" sz="4000" dirty="0"/>
              <a:t>DNS protocol, messages</a:t>
            </a:r>
            <a:endParaRPr lang="en-US" altLang="he-IL" dirty="0"/>
          </a:p>
        </p:txBody>
      </p:sp>
      <p:sp>
        <p:nvSpPr>
          <p:cNvPr id="1075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7838" y="1333500"/>
            <a:ext cx="7820025" cy="514350"/>
          </a:xfrm>
        </p:spPr>
        <p:txBody>
          <a:bodyPr/>
          <a:lstStyle/>
          <a:p>
            <a:r>
              <a:rPr lang="en-US" altLang="he-IL" i="1">
                <a:solidFill>
                  <a:srgbClr val="CC0000"/>
                </a:solidFill>
              </a:rPr>
              <a:t>query</a:t>
            </a:r>
            <a:r>
              <a:rPr lang="en-US" altLang="he-IL">
                <a:solidFill>
                  <a:srgbClr val="FF0000"/>
                </a:solidFill>
              </a:rPr>
              <a:t> </a:t>
            </a:r>
            <a:r>
              <a:rPr lang="en-US" altLang="he-IL"/>
              <a:t>and </a:t>
            </a:r>
            <a:r>
              <a:rPr lang="en-US" altLang="he-IL" i="1">
                <a:solidFill>
                  <a:srgbClr val="CC0000"/>
                </a:solidFill>
              </a:rPr>
              <a:t>reply</a:t>
            </a:r>
            <a:r>
              <a:rPr lang="en-US" altLang="he-IL"/>
              <a:t> messages, both with same </a:t>
            </a:r>
            <a:r>
              <a:rPr lang="en-US" altLang="he-IL" i="1">
                <a:solidFill>
                  <a:srgbClr val="CC0000"/>
                </a:solidFill>
              </a:rPr>
              <a:t>message format</a:t>
            </a:r>
            <a:endParaRPr lang="en-US" altLang="he-IL">
              <a:solidFill>
                <a:srgbClr val="CC0000"/>
              </a:solidFill>
            </a:endParaRPr>
          </a:p>
        </p:txBody>
      </p:sp>
      <p:sp>
        <p:nvSpPr>
          <p:cNvPr id="107527" name="Rectangle 4"/>
          <p:cNvSpPr>
            <a:spLocks noChangeArrowheads="1"/>
          </p:cNvSpPr>
          <p:nvPr/>
        </p:nvSpPr>
        <p:spPr bwMode="auto">
          <a:xfrm>
            <a:off x="490538" y="2352675"/>
            <a:ext cx="357505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2400">
                <a:latin typeface="Gill Sans MT" pitchFamily="34" charset="0"/>
                <a:ea typeface="MS PGothic" pitchFamily="34" charset="-128"/>
              </a:rPr>
              <a:t>msg header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he-IL">
                <a:solidFill>
                  <a:srgbClr val="000099"/>
                </a:solidFill>
                <a:latin typeface="Gill Sans MT" pitchFamily="34" charset="0"/>
                <a:ea typeface="MS PGothic" pitchFamily="34" charset="-128"/>
              </a:rPr>
              <a:t>identification:</a:t>
            </a:r>
            <a:r>
              <a:rPr lang="en-US" altLang="he-IL">
                <a:latin typeface="Gill Sans MT" pitchFamily="34" charset="0"/>
                <a:ea typeface="MS PGothic" pitchFamily="34" charset="-128"/>
              </a:rPr>
              <a:t> 16 bit # for query, reply to query uses same #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he-IL">
                <a:solidFill>
                  <a:srgbClr val="000099"/>
                </a:solidFill>
                <a:latin typeface="Gill Sans MT" pitchFamily="34" charset="0"/>
                <a:ea typeface="MS PGothic" pitchFamily="34" charset="-128"/>
              </a:rPr>
              <a:t>flags:</a:t>
            </a:r>
          </a:p>
          <a:p>
            <a:pPr marL="742950" lvl="1" indent="-28575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he-IL">
                <a:latin typeface="Gill Sans MT" pitchFamily="34" charset="0"/>
                <a:ea typeface="MS PGothic" pitchFamily="34" charset="-128"/>
              </a:rPr>
              <a:t>query or reply</a:t>
            </a:r>
          </a:p>
          <a:p>
            <a:pPr marL="742950" lvl="1" indent="-28575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he-IL">
                <a:latin typeface="Gill Sans MT" pitchFamily="34" charset="0"/>
                <a:ea typeface="MS PGothic" pitchFamily="34" charset="-128"/>
              </a:rPr>
              <a:t>recursion desired </a:t>
            </a:r>
          </a:p>
          <a:p>
            <a:pPr marL="742950" lvl="1" indent="-28575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he-IL">
                <a:latin typeface="Gill Sans MT" pitchFamily="34" charset="0"/>
                <a:ea typeface="MS PGothic" pitchFamily="34" charset="-128"/>
              </a:rPr>
              <a:t>recursion available</a:t>
            </a:r>
          </a:p>
          <a:p>
            <a:pPr marL="742950" lvl="1" indent="-28575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he-IL">
                <a:latin typeface="Gill Sans MT" pitchFamily="34" charset="0"/>
                <a:ea typeface="MS PGothic" pitchFamily="34" charset="-128"/>
              </a:rPr>
              <a:t>reply is authoritative</a:t>
            </a:r>
          </a:p>
        </p:txBody>
      </p:sp>
      <p:grpSp>
        <p:nvGrpSpPr>
          <p:cNvPr id="107528" name="Group 36"/>
          <p:cNvGrpSpPr>
            <a:grpSpLocks/>
          </p:cNvGrpSpPr>
          <p:nvPr/>
        </p:nvGrpSpPr>
        <p:grpSpPr bwMode="auto">
          <a:xfrm>
            <a:off x="4241800" y="2216150"/>
            <a:ext cx="3725863" cy="4184650"/>
            <a:chOff x="2672" y="1396"/>
            <a:chExt cx="2347" cy="2636"/>
          </a:xfrm>
        </p:grpSpPr>
        <p:sp>
          <p:nvSpPr>
            <p:cNvPr id="107539" name="Rectangle 33"/>
            <p:cNvSpPr>
              <a:spLocks noChangeArrowheads="1"/>
            </p:cNvSpPr>
            <p:nvPr/>
          </p:nvSpPr>
          <p:spPr bwMode="auto">
            <a:xfrm>
              <a:off x="2742" y="1396"/>
              <a:ext cx="2277" cy="2585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7540" name="Rectangle 12"/>
            <p:cNvSpPr>
              <a:spLocks noChangeArrowheads="1"/>
            </p:cNvSpPr>
            <p:nvPr/>
          </p:nvSpPr>
          <p:spPr bwMode="auto">
            <a:xfrm>
              <a:off x="2688" y="1447"/>
              <a:ext cx="2277" cy="25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7541" name="Line 13"/>
            <p:cNvSpPr>
              <a:spLocks noChangeShapeType="1"/>
            </p:cNvSpPr>
            <p:nvPr/>
          </p:nvSpPr>
          <p:spPr bwMode="auto">
            <a:xfrm>
              <a:off x="2681" y="3606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7542" name="Line 14"/>
            <p:cNvSpPr>
              <a:spLocks noChangeShapeType="1"/>
            </p:cNvSpPr>
            <p:nvPr/>
          </p:nvSpPr>
          <p:spPr bwMode="auto">
            <a:xfrm>
              <a:off x="2688" y="3174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7543" name="Line 15"/>
            <p:cNvSpPr>
              <a:spLocks noChangeShapeType="1"/>
            </p:cNvSpPr>
            <p:nvPr/>
          </p:nvSpPr>
          <p:spPr bwMode="auto">
            <a:xfrm>
              <a:off x="2681" y="2742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7544" name="Line 16"/>
            <p:cNvSpPr>
              <a:spLocks noChangeShapeType="1"/>
            </p:cNvSpPr>
            <p:nvPr/>
          </p:nvSpPr>
          <p:spPr bwMode="auto">
            <a:xfrm>
              <a:off x="2681" y="2317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7545" name="Line 17"/>
            <p:cNvSpPr>
              <a:spLocks noChangeShapeType="1"/>
            </p:cNvSpPr>
            <p:nvPr/>
          </p:nvSpPr>
          <p:spPr bwMode="auto">
            <a:xfrm>
              <a:off x="2680" y="2029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7546" name="Line 18"/>
            <p:cNvSpPr>
              <a:spLocks noChangeShapeType="1"/>
            </p:cNvSpPr>
            <p:nvPr/>
          </p:nvSpPr>
          <p:spPr bwMode="auto">
            <a:xfrm>
              <a:off x="2672" y="1745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7547" name="Line 19"/>
            <p:cNvSpPr>
              <a:spLocks noChangeShapeType="1"/>
            </p:cNvSpPr>
            <p:nvPr/>
          </p:nvSpPr>
          <p:spPr bwMode="auto">
            <a:xfrm>
              <a:off x="3826" y="1454"/>
              <a:ext cx="2" cy="8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7548" name="Text Box 20"/>
            <p:cNvSpPr txBox="1">
              <a:spLocks noChangeArrowheads="1"/>
            </p:cNvSpPr>
            <p:nvPr/>
          </p:nvSpPr>
          <p:spPr bwMode="auto">
            <a:xfrm>
              <a:off x="2842" y="1492"/>
              <a:ext cx="8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he-IL" sz="1600">
                  <a:ea typeface="MS PGothic" pitchFamily="34" charset="-128"/>
                </a:rPr>
                <a:t>identification</a:t>
              </a:r>
            </a:p>
          </p:txBody>
        </p:sp>
        <p:sp>
          <p:nvSpPr>
            <p:cNvPr id="107549" name="Text Box 21"/>
            <p:cNvSpPr txBox="1">
              <a:spLocks noChangeArrowheads="1"/>
            </p:cNvSpPr>
            <p:nvPr/>
          </p:nvSpPr>
          <p:spPr bwMode="auto">
            <a:xfrm>
              <a:off x="4180" y="1492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he-IL" sz="1600">
                  <a:ea typeface="MS PGothic" pitchFamily="34" charset="-128"/>
                </a:rPr>
                <a:t>flags</a:t>
              </a:r>
            </a:p>
          </p:txBody>
        </p:sp>
        <p:sp>
          <p:nvSpPr>
            <p:cNvPr id="107550" name="Text Box 22"/>
            <p:cNvSpPr txBox="1">
              <a:spLocks noChangeArrowheads="1"/>
            </p:cNvSpPr>
            <p:nvPr/>
          </p:nvSpPr>
          <p:spPr bwMode="auto">
            <a:xfrm>
              <a:off x="2862" y="1780"/>
              <a:ext cx="7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he-IL" sz="1600">
                  <a:ea typeface="MS PGothic" pitchFamily="34" charset="-128"/>
                </a:rPr>
                <a:t># questions</a:t>
              </a:r>
            </a:p>
          </p:txBody>
        </p:sp>
        <p:sp>
          <p:nvSpPr>
            <p:cNvPr id="107551" name="Text Box 23"/>
            <p:cNvSpPr txBox="1">
              <a:spLocks noChangeArrowheads="1"/>
            </p:cNvSpPr>
            <p:nvPr/>
          </p:nvSpPr>
          <p:spPr bwMode="auto">
            <a:xfrm>
              <a:off x="2789" y="2417"/>
              <a:ext cx="20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he-IL" sz="1600">
                  <a:ea typeface="MS PGothic" pitchFamily="34" charset="-128"/>
                </a:rPr>
                <a:t>questions (variable # of questions)</a:t>
              </a:r>
            </a:p>
          </p:txBody>
        </p:sp>
        <p:sp>
          <p:nvSpPr>
            <p:cNvPr id="107552" name="Text Box 26"/>
            <p:cNvSpPr txBox="1">
              <a:spLocks noChangeArrowheads="1"/>
            </p:cNvSpPr>
            <p:nvPr/>
          </p:nvSpPr>
          <p:spPr bwMode="auto">
            <a:xfrm>
              <a:off x="3866" y="2067"/>
              <a:ext cx="105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he-IL" sz="1600">
                  <a:ea typeface="MS PGothic" pitchFamily="34" charset="-128"/>
                </a:rPr>
                <a:t># additional RRs</a:t>
              </a:r>
            </a:p>
          </p:txBody>
        </p:sp>
        <p:sp>
          <p:nvSpPr>
            <p:cNvPr id="107553" name="Text Box 27"/>
            <p:cNvSpPr txBox="1">
              <a:spLocks noChangeArrowheads="1"/>
            </p:cNvSpPr>
            <p:nvPr/>
          </p:nvSpPr>
          <p:spPr bwMode="auto">
            <a:xfrm>
              <a:off x="2762" y="2068"/>
              <a:ext cx="99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he-IL" sz="1600">
                  <a:ea typeface="MS PGothic" pitchFamily="34" charset="-128"/>
                </a:rPr>
                <a:t># authority RRs</a:t>
              </a:r>
            </a:p>
          </p:txBody>
        </p:sp>
        <p:sp>
          <p:nvSpPr>
            <p:cNvPr id="107554" name="Text Box 28"/>
            <p:cNvSpPr txBox="1">
              <a:spLocks noChangeArrowheads="1"/>
            </p:cNvSpPr>
            <p:nvPr/>
          </p:nvSpPr>
          <p:spPr bwMode="auto">
            <a:xfrm>
              <a:off x="3928" y="1786"/>
              <a:ext cx="91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he-IL" sz="1600">
                  <a:ea typeface="MS PGothic" pitchFamily="34" charset="-128"/>
                </a:rPr>
                <a:t># answer RRs</a:t>
              </a:r>
            </a:p>
          </p:txBody>
        </p:sp>
        <p:sp>
          <p:nvSpPr>
            <p:cNvPr id="107555" name="Text Box 30"/>
            <p:cNvSpPr txBox="1">
              <a:spLocks noChangeArrowheads="1"/>
            </p:cNvSpPr>
            <p:nvPr/>
          </p:nvSpPr>
          <p:spPr bwMode="auto">
            <a:xfrm>
              <a:off x="2983" y="2848"/>
              <a:ext cx="169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he-IL" sz="1600">
                  <a:ea typeface="MS PGothic" pitchFamily="34" charset="-128"/>
                </a:rPr>
                <a:t>answers (variable # of RRs)</a:t>
              </a:r>
            </a:p>
          </p:txBody>
        </p:sp>
        <p:sp>
          <p:nvSpPr>
            <p:cNvPr id="107556" name="Text Box 31"/>
            <p:cNvSpPr txBox="1">
              <a:spLocks noChangeArrowheads="1"/>
            </p:cNvSpPr>
            <p:nvPr/>
          </p:nvSpPr>
          <p:spPr bwMode="auto">
            <a:xfrm>
              <a:off x="3002" y="3280"/>
              <a:ext cx="171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he-IL" sz="1600">
                  <a:ea typeface="MS PGothic" pitchFamily="34" charset="-128"/>
                </a:rPr>
                <a:t>authority (variable # of RRs)</a:t>
              </a:r>
            </a:p>
          </p:txBody>
        </p:sp>
        <p:sp>
          <p:nvSpPr>
            <p:cNvPr id="107557" name="Text Box 32"/>
            <p:cNvSpPr txBox="1">
              <a:spLocks noChangeArrowheads="1"/>
            </p:cNvSpPr>
            <p:nvPr/>
          </p:nvSpPr>
          <p:spPr bwMode="auto">
            <a:xfrm>
              <a:off x="2811" y="3700"/>
              <a:ext cx="20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he-IL" sz="1600">
                  <a:ea typeface="MS PGothic" pitchFamily="34" charset="-128"/>
                </a:rPr>
                <a:t>additional info (variable # of RRs)</a:t>
              </a:r>
            </a:p>
          </p:txBody>
        </p:sp>
      </p:grpSp>
      <p:sp>
        <p:nvSpPr>
          <p:cNvPr id="107529" name="Line 34"/>
          <p:cNvSpPr>
            <a:spLocks noChangeShapeType="1"/>
          </p:cNvSpPr>
          <p:nvPr/>
        </p:nvSpPr>
        <p:spPr bwMode="auto">
          <a:xfrm flipV="1">
            <a:off x="3417888" y="2568575"/>
            <a:ext cx="1165225" cy="327025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07530" name="Line 35"/>
          <p:cNvSpPr>
            <a:spLocks noChangeShapeType="1"/>
          </p:cNvSpPr>
          <p:nvPr/>
        </p:nvSpPr>
        <p:spPr bwMode="auto">
          <a:xfrm flipV="1">
            <a:off x="1522413" y="2547938"/>
            <a:ext cx="5183187" cy="1404937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grpSp>
        <p:nvGrpSpPr>
          <p:cNvPr id="107531" name="Group 60"/>
          <p:cNvGrpSpPr>
            <a:grpSpLocks/>
          </p:cNvGrpSpPr>
          <p:nvPr/>
        </p:nvGrpSpPr>
        <p:grpSpPr bwMode="auto">
          <a:xfrm>
            <a:off x="4271963" y="1895475"/>
            <a:ext cx="1747837" cy="274638"/>
            <a:chOff x="2691" y="1194"/>
            <a:chExt cx="1101" cy="173"/>
          </a:xfrm>
        </p:grpSpPr>
        <p:sp>
          <p:nvSpPr>
            <p:cNvPr id="107536" name="Text Box 57"/>
            <p:cNvSpPr txBox="1">
              <a:spLocks noChangeArrowheads="1"/>
            </p:cNvSpPr>
            <p:nvPr/>
          </p:nvSpPr>
          <p:spPr bwMode="auto">
            <a:xfrm>
              <a:off x="3032" y="1194"/>
              <a:ext cx="42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he-IL" sz="1200">
                  <a:ea typeface="MS PGothic" pitchFamily="34" charset="-128"/>
                </a:rPr>
                <a:t>2 bytes</a:t>
              </a:r>
            </a:p>
          </p:txBody>
        </p:sp>
        <p:sp>
          <p:nvSpPr>
            <p:cNvPr id="107537" name="Line 58"/>
            <p:cNvSpPr>
              <a:spLocks noChangeShapeType="1"/>
            </p:cNvSpPr>
            <p:nvPr/>
          </p:nvSpPr>
          <p:spPr bwMode="auto">
            <a:xfrm>
              <a:off x="3465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7538" name="Line 59"/>
            <p:cNvSpPr>
              <a:spLocks noChangeShapeType="1"/>
            </p:cNvSpPr>
            <p:nvPr/>
          </p:nvSpPr>
          <p:spPr bwMode="auto">
            <a:xfrm flipH="1" flipV="1">
              <a:off x="2691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107532" name="Group 61"/>
          <p:cNvGrpSpPr>
            <a:grpSpLocks/>
          </p:cNvGrpSpPr>
          <p:nvPr/>
        </p:nvGrpSpPr>
        <p:grpSpPr bwMode="auto">
          <a:xfrm>
            <a:off x="6046788" y="1895475"/>
            <a:ext cx="1747837" cy="274638"/>
            <a:chOff x="2691" y="1194"/>
            <a:chExt cx="1101" cy="173"/>
          </a:xfrm>
        </p:grpSpPr>
        <p:sp>
          <p:nvSpPr>
            <p:cNvPr id="107533" name="Text Box 62"/>
            <p:cNvSpPr txBox="1">
              <a:spLocks noChangeArrowheads="1"/>
            </p:cNvSpPr>
            <p:nvPr/>
          </p:nvSpPr>
          <p:spPr bwMode="auto">
            <a:xfrm>
              <a:off x="3032" y="1194"/>
              <a:ext cx="42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he-IL" sz="1200">
                  <a:ea typeface="MS PGothic" pitchFamily="34" charset="-128"/>
                </a:rPr>
                <a:t>2 bytes</a:t>
              </a:r>
            </a:p>
          </p:txBody>
        </p:sp>
        <p:sp>
          <p:nvSpPr>
            <p:cNvPr id="107534" name="Line 63"/>
            <p:cNvSpPr>
              <a:spLocks noChangeShapeType="1"/>
            </p:cNvSpPr>
            <p:nvPr/>
          </p:nvSpPr>
          <p:spPr bwMode="auto">
            <a:xfrm>
              <a:off x="3465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7535" name="Line 64"/>
            <p:cNvSpPr>
              <a:spLocks noChangeShapeType="1"/>
            </p:cNvSpPr>
            <p:nvPr/>
          </p:nvSpPr>
          <p:spPr bwMode="auto">
            <a:xfrm flipH="1" flipV="1">
              <a:off x="2691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1185863" y="3703638"/>
            <a:ext cx="19018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altLang="he-IL">
                <a:latin typeface="Gill Sans MT" pitchFamily="34" charset="0"/>
                <a:ea typeface="MS PGothic" pitchFamily="34" charset="-128"/>
              </a:rPr>
              <a:t>name, type fields</a:t>
            </a:r>
          </a:p>
          <a:p>
            <a:pPr algn="r">
              <a:lnSpc>
                <a:spcPct val="85000"/>
              </a:lnSpc>
            </a:pPr>
            <a:r>
              <a:rPr lang="en-US" altLang="he-IL">
                <a:latin typeface="Gill Sans MT" pitchFamily="34" charset="0"/>
                <a:ea typeface="MS PGothic" pitchFamily="34" charset="-128"/>
              </a:rPr>
              <a:t> for a query</a:t>
            </a:r>
            <a:endParaRPr lang="en-US" altLang="he-IL" sz="2400">
              <a:latin typeface="Gill Sans MT" pitchFamily="34" charset="0"/>
              <a:ea typeface="MS PGothic" pitchFamily="34" charset="-128"/>
            </a:endParaRP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922338" y="4425950"/>
            <a:ext cx="21685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altLang="he-IL">
                <a:latin typeface="Gill Sans MT" pitchFamily="34" charset="0"/>
                <a:ea typeface="MS PGothic" pitchFamily="34" charset="-128"/>
              </a:rPr>
              <a:t>RRs in response</a:t>
            </a:r>
          </a:p>
          <a:p>
            <a:pPr algn="r">
              <a:lnSpc>
                <a:spcPct val="85000"/>
              </a:lnSpc>
            </a:pPr>
            <a:r>
              <a:rPr lang="en-US" altLang="he-IL">
                <a:latin typeface="Gill Sans MT" pitchFamily="34" charset="0"/>
                <a:ea typeface="MS PGothic" pitchFamily="34" charset="-128"/>
              </a:rPr>
              <a:t>to query</a:t>
            </a:r>
            <a:endParaRPr lang="en-US" altLang="he-IL" sz="2400">
              <a:latin typeface="Gill Sans MT" pitchFamily="34" charset="0"/>
              <a:ea typeface="MS PGothic" pitchFamily="34" charset="-128"/>
            </a:endParaRP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781050" y="5078413"/>
            <a:ext cx="23129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altLang="he-IL">
                <a:latin typeface="Gill Sans MT" pitchFamily="34" charset="0"/>
                <a:ea typeface="MS PGothic" pitchFamily="34" charset="-128"/>
              </a:rPr>
              <a:t>records for</a:t>
            </a:r>
          </a:p>
          <a:p>
            <a:pPr algn="r">
              <a:lnSpc>
                <a:spcPct val="85000"/>
              </a:lnSpc>
            </a:pPr>
            <a:r>
              <a:rPr lang="en-US" altLang="he-IL">
                <a:latin typeface="Gill Sans MT" pitchFamily="34" charset="0"/>
                <a:ea typeface="MS PGothic" pitchFamily="34" charset="-128"/>
              </a:rPr>
              <a:t>authoritative servers</a:t>
            </a:r>
            <a:endParaRPr lang="en-US" altLang="he-IL" sz="2400">
              <a:latin typeface="Gill Sans MT" pitchFamily="34" charset="0"/>
              <a:ea typeface="MS PGothic" pitchFamily="34" charset="-128"/>
            </a:endParaRPr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687388" y="5797550"/>
            <a:ext cx="23939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altLang="he-IL">
                <a:latin typeface="Gill Sans MT" pitchFamily="34" charset="0"/>
                <a:ea typeface="MS PGothic" pitchFamily="34" charset="-128"/>
              </a:rPr>
              <a:t>additional </a:t>
            </a:r>
            <a:r>
              <a:rPr lang="ja-JP" altLang="en-US">
                <a:latin typeface="Gill Sans MT" pitchFamily="34" charset="0"/>
                <a:ea typeface="MS PGothic" pitchFamily="34" charset="-128"/>
              </a:rPr>
              <a:t>“</a:t>
            </a:r>
            <a:r>
              <a:rPr lang="en-US" altLang="ja-JP">
                <a:latin typeface="Gill Sans MT" pitchFamily="34" charset="0"/>
                <a:ea typeface="MS PGothic" pitchFamily="34" charset="-128"/>
              </a:rPr>
              <a:t>helpful</a:t>
            </a:r>
            <a:r>
              <a:rPr lang="ja-JP" altLang="en-US">
                <a:latin typeface="Gill Sans MT" pitchFamily="34" charset="0"/>
                <a:ea typeface="MS PGothic" pitchFamily="34" charset="-128"/>
              </a:rPr>
              <a:t>”</a:t>
            </a:r>
            <a:endParaRPr lang="en-US" altLang="ja-JP">
              <a:latin typeface="Gill Sans MT" pitchFamily="34" charset="0"/>
              <a:ea typeface="MS PGothic" pitchFamily="34" charset="-128"/>
            </a:endParaRPr>
          </a:p>
          <a:p>
            <a:pPr algn="r">
              <a:lnSpc>
                <a:spcPct val="85000"/>
              </a:lnSpc>
            </a:pPr>
            <a:r>
              <a:rPr lang="en-US" altLang="he-IL">
                <a:latin typeface="Gill Sans MT" pitchFamily="34" charset="0"/>
                <a:ea typeface="MS PGothic" pitchFamily="34" charset="-128"/>
              </a:rPr>
              <a:t>info that may be used</a:t>
            </a:r>
            <a:endParaRPr lang="en-US" altLang="he-IL" sz="2400">
              <a:latin typeface="Gill Sans MT" pitchFamily="34" charset="0"/>
              <a:ea typeface="MS PGothic" pitchFamily="34" charset="-128"/>
            </a:endParaRPr>
          </a:p>
        </p:txBody>
      </p:sp>
      <p:grpSp>
        <p:nvGrpSpPr>
          <p:cNvPr id="108552" name="Group 17"/>
          <p:cNvGrpSpPr>
            <a:grpSpLocks/>
          </p:cNvGrpSpPr>
          <p:nvPr/>
        </p:nvGrpSpPr>
        <p:grpSpPr bwMode="auto">
          <a:xfrm>
            <a:off x="4241800" y="2216150"/>
            <a:ext cx="3725863" cy="4184650"/>
            <a:chOff x="2672" y="1396"/>
            <a:chExt cx="2347" cy="2636"/>
          </a:xfrm>
        </p:grpSpPr>
        <p:sp>
          <p:nvSpPr>
            <p:cNvPr id="108567" name="Rectangle 18"/>
            <p:cNvSpPr>
              <a:spLocks noChangeArrowheads="1"/>
            </p:cNvSpPr>
            <p:nvPr/>
          </p:nvSpPr>
          <p:spPr bwMode="auto">
            <a:xfrm>
              <a:off x="2742" y="1396"/>
              <a:ext cx="2277" cy="2585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8568" name="Rectangle 19"/>
            <p:cNvSpPr>
              <a:spLocks noChangeArrowheads="1"/>
            </p:cNvSpPr>
            <p:nvPr/>
          </p:nvSpPr>
          <p:spPr bwMode="auto">
            <a:xfrm>
              <a:off x="2688" y="1447"/>
              <a:ext cx="2277" cy="25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08569" name="Line 20"/>
            <p:cNvSpPr>
              <a:spLocks noChangeShapeType="1"/>
            </p:cNvSpPr>
            <p:nvPr/>
          </p:nvSpPr>
          <p:spPr bwMode="auto">
            <a:xfrm>
              <a:off x="2681" y="3606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8570" name="Line 21"/>
            <p:cNvSpPr>
              <a:spLocks noChangeShapeType="1"/>
            </p:cNvSpPr>
            <p:nvPr/>
          </p:nvSpPr>
          <p:spPr bwMode="auto">
            <a:xfrm>
              <a:off x="2688" y="3174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8571" name="Line 22"/>
            <p:cNvSpPr>
              <a:spLocks noChangeShapeType="1"/>
            </p:cNvSpPr>
            <p:nvPr/>
          </p:nvSpPr>
          <p:spPr bwMode="auto">
            <a:xfrm>
              <a:off x="2681" y="2742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8572" name="Line 23"/>
            <p:cNvSpPr>
              <a:spLocks noChangeShapeType="1"/>
            </p:cNvSpPr>
            <p:nvPr/>
          </p:nvSpPr>
          <p:spPr bwMode="auto">
            <a:xfrm>
              <a:off x="2681" y="2317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8573" name="Line 24"/>
            <p:cNvSpPr>
              <a:spLocks noChangeShapeType="1"/>
            </p:cNvSpPr>
            <p:nvPr/>
          </p:nvSpPr>
          <p:spPr bwMode="auto">
            <a:xfrm>
              <a:off x="2680" y="2029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8574" name="Line 25"/>
            <p:cNvSpPr>
              <a:spLocks noChangeShapeType="1"/>
            </p:cNvSpPr>
            <p:nvPr/>
          </p:nvSpPr>
          <p:spPr bwMode="auto">
            <a:xfrm>
              <a:off x="2672" y="1745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8575" name="Line 26"/>
            <p:cNvSpPr>
              <a:spLocks noChangeShapeType="1"/>
            </p:cNvSpPr>
            <p:nvPr/>
          </p:nvSpPr>
          <p:spPr bwMode="auto">
            <a:xfrm>
              <a:off x="3826" y="1454"/>
              <a:ext cx="2" cy="8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8576" name="Text Box 27"/>
            <p:cNvSpPr txBox="1">
              <a:spLocks noChangeArrowheads="1"/>
            </p:cNvSpPr>
            <p:nvPr/>
          </p:nvSpPr>
          <p:spPr bwMode="auto">
            <a:xfrm>
              <a:off x="2842" y="1492"/>
              <a:ext cx="8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he-IL" sz="1600">
                  <a:ea typeface="MS PGothic" pitchFamily="34" charset="-128"/>
                </a:rPr>
                <a:t>identification</a:t>
              </a:r>
            </a:p>
          </p:txBody>
        </p:sp>
        <p:sp>
          <p:nvSpPr>
            <p:cNvPr id="108577" name="Text Box 28"/>
            <p:cNvSpPr txBox="1">
              <a:spLocks noChangeArrowheads="1"/>
            </p:cNvSpPr>
            <p:nvPr/>
          </p:nvSpPr>
          <p:spPr bwMode="auto">
            <a:xfrm>
              <a:off x="4180" y="1492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he-IL" sz="1600">
                  <a:ea typeface="MS PGothic" pitchFamily="34" charset="-128"/>
                </a:rPr>
                <a:t>flags</a:t>
              </a:r>
            </a:p>
          </p:txBody>
        </p:sp>
        <p:sp>
          <p:nvSpPr>
            <p:cNvPr id="108578" name="Text Box 29"/>
            <p:cNvSpPr txBox="1">
              <a:spLocks noChangeArrowheads="1"/>
            </p:cNvSpPr>
            <p:nvPr/>
          </p:nvSpPr>
          <p:spPr bwMode="auto">
            <a:xfrm>
              <a:off x="2862" y="1780"/>
              <a:ext cx="7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he-IL" sz="1600">
                  <a:ea typeface="MS PGothic" pitchFamily="34" charset="-128"/>
                </a:rPr>
                <a:t># questions</a:t>
              </a:r>
            </a:p>
          </p:txBody>
        </p:sp>
        <p:sp>
          <p:nvSpPr>
            <p:cNvPr id="108579" name="Text Box 30"/>
            <p:cNvSpPr txBox="1">
              <a:spLocks noChangeArrowheads="1"/>
            </p:cNvSpPr>
            <p:nvPr/>
          </p:nvSpPr>
          <p:spPr bwMode="auto">
            <a:xfrm>
              <a:off x="2789" y="2417"/>
              <a:ext cx="20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he-IL" sz="1600">
                  <a:ea typeface="MS PGothic" pitchFamily="34" charset="-128"/>
                </a:rPr>
                <a:t>questions (variable # of questions)</a:t>
              </a:r>
            </a:p>
          </p:txBody>
        </p:sp>
        <p:sp>
          <p:nvSpPr>
            <p:cNvPr id="108580" name="Text Box 31"/>
            <p:cNvSpPr txBox="1">
              <a:spLocks noChangeArrowheads="1"/>
            </p:cNvSpPr>
            <p:nvPr/>
          </p:nvSpPr>
          <p:spPr bwMode="auto">
            <a:xfrm>
              <a:off x="3866" y="2067"/>
              <a:ext cx="105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he-IL" sz="1600">
                  <a:ea typeface="MS PGothic" pitchFamily="34" charset="-128"/>
                </a:rPr>
                <a:t># additional RRs</a:t>
              </a:r>
            </a:p>
          </p:txBody>
        </p:sp>
        <p:sp>
          <p:nvSpPr>
            <p:cNvPr id="108581" name="Text Box 32"/>
            <p:cNvSpPr txBox="1">
              <a:spLocks noChangeArrowheads="1"/>
            </p:cNvSpPr>
            <p:nvPr/>
          </p:nvSpPr>
          <p:spPr bwMode="auto">
            <a:xfrm>
              <a:off x="2762" y="2068"/>
              <a:ext cx="99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he-IL" sz="1600">
                  <a:ea typeface="MS PGothic" pitchFamily="34" charset="-128"/>
                </a:rPr>
                <a:t># authority RRs</a:t>
              </a:r>
            </a:p>
          </p:txBody>
        </p:sp>
        <p:sp>
          <p:nvSpPr>
            <p:cNvPr id="108582" name="Text Box 33"/>
            <p:cNvSpPr txBox="1">
              <a:spLocks noChangeArrowheads="1"/>
            </p:cNvSpPr>
            <p:nvPr/>
          </p:nvSpPr>
          <p:spPr bwMode="auto">
            <a:xfrm>
              <a:off x="3928" y="1786"/>
              <a:ext cx="91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he-IL" sz="1600">
                  <a:ea typeface="MS PGothic" pitchFamily="34" charset="-128"/>
                </a:rPr>
                <a:t># answer RRs</a:t>
              </a:r>
            </a:p>
          </p:txBody>
        </p:sp>
        <p:sp>
          <p:nvSpPr>
            <p:cNvPr id="108583" name="Text Box 34"/>
            <p:cNvSpPr txBox="1">
              <a:spLocks noChangeArrowheads="1"/>
            </p:cNvSpPr>
            <p:nvPr/>
          </p:nvSpPr>
          <p:spPr bwMode="auto">
            <a:xfrm>
              <a:off x="2983" y="2848"/>
              <a:ext cx="169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he-IL" sz="1600">
                  <a:ea typeface="MS PGothic" pitchFamily="34" charset="-128"/>
                </a:rPr>
                <a:t>answers (variable # of RRs)</a:t>
              </a:r>
            </a:p>
          </p:txBody>
        </p:sp>
        <p:sp>
          <p:nvSpPr>
            <p:cNvPr id="108584" name="Text Box 35"/>
            <p:cNvSpPr txBox="1">
              <a:spLocks noChangeArrowheads="1"/>
            </p:cNvSpPr>
            <p:nvPr/>
          </p:nvSpPr>
          <p:spPr bwMode="auto">
            <a:xfrm>
              <a:off x="3002" y="3280"/>
              <a:ext cx="171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he-IL" sz="1600">
                  <a:ea typeface="MS PGothic" pitchFamily="34" charset="-128"/>
                </a:rPr>
                <a:t>authority (variable # of RRs)</a:t>
              </a:r>
            </a:p>
          </p:txBody>
        </p:sp>
        <p:sp>
          <p:nvSpPr>
            <p:cNvPr id="108585" name="Text Box 36"/>
            <p:cNvSpPr txBox="1">
              <a:spLocks noChangeArrowheads="1"/>
            </p:cNvSpPr>
            <p:nvPr/>
          </p:nvSpPr>
          <p:spPr bwMode="auto">
            <a:xfrm>
              <a:off x="2811" y="3700"/>
              <a:ext cx="20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he-IL" sz="1600">
                  <a:ea typeface="MS PGothic" pitchFamily="34" charset="-128"/>
                </a:rPr>
                <a:t>additional info (variable # of RRs)</a:t>
              </a:r>
            </a:p>
          </p:txBody>
        </p:sp>
      </p:grpSp>
      <p:sp>
        <p:nvSpPr>
          <p:cNvPr id="108553" name="Line 37"/>
          <p:cNvSpPr>
            <a:spLocks noChangeShapeType="1"/>
          </p:cNvSpPr>
          <p:nvPr/>
        </p:nvSpPr>
        <p:spPr bwMode="auto">
          <a:xfrm flipH="1">
            <a:off x="3101975" y="6062663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08554" name="Line 38"/>
          <p:cNvSpPr>
            <a:spLocks noChangeShapeType="1"/>
          </p:cNvSpPr>
          <p:nvPr/>
        </p:nvSpPr>
        <p:spPr bwMode="auto">
          <a:xfrm flipH="1">
            <a:off x="3109913" y="5403850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08555" name="Line 39"/>
          <p:cNvSpPr>
            <a:spLocks noChangeShapeType="1"/>
          </p:cNvSpPr>
          <p:nvPr/>
        </p:nvSpPr>
        <p:spPr bwMode="auto">
          <a:xfrm flipH="1">
            <a:off x="3117850" y="4745038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08556" name="Line 40"/>
          <p:cNvSpPr>
            <a:spLocks noChangeShapeType="1"/>
          </p:cNvSpPr>
          <p:nvPr/>
        </p:nvSpPr>
        <p:spPr bwMode="auto">
          <a:xfrm flipH="1">
            <a:off x="3103563" y="4019550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pic>
        <p:nvPicPr>
          <p:cNvPr id="108557" name="Picture 4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" y="885825"/>
            <a:ext cx="54848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58" name="Rectangle 2"/>
          <p:cNvSpPr>
            <a:spLocks noChangeArrowheads="1"/>
          </p:cNvSpPr>
          <p:nvPr/>
        </p:nvSpPr>
        <p:spPr bwMode="auto">
          <a:xfrm>
            <a:off x="446088" y="217488"/>
            <a:ext cx="77724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he-IL" sz="4000">
                <a:solidFill>
                  <a:srgbClr val="000099"/>
                </a:solidFill>
                <a:latin typeface="Gill Sans MT" pitchFamily="34" charset="0"/>
                <a:ea typeface="MS PGothic" pitchFamily="34" charset="-128"/>
              </a:rPr>
              <a:t>DNS protocol, messages</a:t>
            </a:r>
            <a:endParaRPr lang="en-US" altLang="he-IL" sz="4400">
              <a:solidFill>
                <a:srgbClr val="000099"/>
              </a:solidFill>
              <a:latin typeface="Gill Sans MT" pitchFamily="34" charset="0"/>
              <a:ea typeface="MS PGothic" pitchFamily="34" charset="-128"/>
            </a:endParaRPr>
          </a:p>
        </p:txBody>
      </p:sp>
      <p:grpSp>
        <p:nvGrpSpPr>
          <p:cNvPr id="108559" name="Group 43"/>
          <p:cNvGrpSpPr>
            <a:grpSpLocks/>
          </p:cNvGrpSpPr>
          <p:nvPr/>
        </p:nvGrpSpPr>
        <p:grpSpPr bwMode="auto">
          <a:xfrm>
            <a:off x="4271963" y="1895475"/>
            <a:ext cx="1747837" cy="274638"/>
            <a:chOff x="2691" y="1194"/>
            <a:chExt cx="1101" cy="173"/>
          </a:xfrm>
        </p:grpSpPr>
        <p:sp>
          <p:nvSpPr>
            <p:cNvPr id="108564" name="Text Box 44"/>
            <p:cNvSpPr txBox="1">
              <a:spLocks noChangeArrowheads="1"/>
            </p:cNvSpPr>
            <p:nvPr/>
          </p:nvSpPr>
          <p:spPr bwMode="auto">
            <a:xfrm>
              <a:off x="3032" y="1194"/>
              <a:ext cx="42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he-IL" sz="1200">
                  <a:ea typeface="MS PGothic" pitchFamily="34" charset="-128"/>
                </a:rPr>
                <a:t>2 bytes</a:t>
              </a:r>
            </a:p>
          </p:txBody>
        </p:sp>
        <p:sp>
          <p:nvSpPr>
            <p:cNvPr id="108565" name="Line 45"/>
            <p:cNvSpPr>
              <a:spLocks noChangeShapeType="1"/>
            </p:cNvSpPr>
            <p:nvPr/>
          </p:nvSpPr>
          <p:spPr bwMode="auto">
            <a:xfrm>
              <a:off x="3465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8566" name="Line 46"/>
            <p:cNvSpPr>
              <a:spLocks noChangeShapeType="1"/>
            </p:cNvSpPr>
            <p:nvPr/>
          </p:nvSpPr>
          <p:spPr bwMode="auto">
            <a:xfrm flipH="1" flipV="1">
              <a:off x="2691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108560" name="Group 47"/>
          <p:cNvGrpSpPr>
            <a:grpSpLocks/>
          </p:cNvGrpSpPr>
          <p:nvPr/>
        </p:nvGrpSpPr>
        <p:grpSpPr bwMode="auto">
          <a:xfrm>
            <a:off x="6046788" y="1895475"/>
            <a:ext cx="1747837" cy="274638"/>
            <a:chOff x="2691" y="1194"/>
            <a:chExt cx="1101" cy="173"/>
          </a:xfrm>
        </p:grpSpPr>
        <p:sp>
          <p:nvSpPr>
            <p:cNvPr id="108561" name="Text Box 48"/>
            <p:cNvSpPr txBox="1">
              <a:spLocks noChangeArrowheads="1"/>
            </p:cNvSpPr>
            <p:nvPr/>
          </p:nvSpPr>
          <p:spPr bwMode="auto">
            <a:xfrm>
              <a:off x="3032" y="1194"/>
              <a:ext cx="42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he-IL" sz="1200">
                  <a:ea typeface="MS PGothic" pitchFamily="34" charset="-128"/>
                </a:rPr>
                <a:t>2 bytes</a:t>
              </a:r>
            </a:p>
          </p:txBody>
        </p:sp>
        <p:sp>
          <p:nvSpPr>
            <p:cNvPr id="108562" name="Line 49"/>
            <p:cNvSpPr>
              <a:spLocks noChangeShapeType="1"/>
            </p:cNvSpPr>
            <p:nvPr/>
          </p:nvSpPr>
          <p:spPr bwMode="auto">
            <a:xfrm>
              <a:off x="3465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8563" name="Line 50"/>
            <p:cNvSpPr>
              <a:spLocks noChangeShapeType="1"/>
            </p:cNvSpPr>
            <p:nvPr/>
          </p:nvSpPr>
          <p:spPr bwMode="auto">
            <a:xfrm flipH="1" flipV="1">
              <a:off x="2691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DNS Messages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46188"/>
            <a:ext cx="7700962" cy="923925"/>
          </a:xfrm>
        </p:spPr>
        <p:txBody>
          <a:bodyPr/>
          <a:lstStyle/>
          <a:p>
            <a:r>
              <a:rPr lang="en-US" altLang="he-IL"/>
              <a:t>DNS protocol:  send request, receive reply</a:t>
            </a:r>
          </a:p>
          <a:p>
            <a:r>
              <a:rPr lang="en-US" altLang="he-IL"/>
              <a:t>Single format for requests &amp; replies</a:t>
            </a:r>
          </a:p>
        </p:txBody>
      </p:sp>
      <p:graphicFrame>
        <p:nvGraphicFramePr>
          <p:cNvPr id="403460" name="Group 4"/>
          <p:cNvGraphicFramePr>
            <a:graphicFrameLocks noGrp="1"/>
          </p:cNvGraphicFramePr>
          <p:nvPr/>
        </p:nvGraphicFramePr>
        <p:xfrm>
          <a:off x="457200" y="2438400"/>
          <a:ext cx="8085138" cy="457200"/>
        </p:xfrm>
        <a:graphic>
          <a:graphicData uri="http://schemas.openxmlformats.org/drawingml/2006/table">
            <a:tbl>
              <a:tblPr/>
              <a:tblGrid>
                <a:gridCol w="1824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8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4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Header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Questions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Answers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Authority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3474" name="Group 18"/>
          <p:cNvGraphicFramePr>
            <a:graphicFrameLocks noGrp="1"/>
          </p:cNvGraphicFramePr>
          <p:nvPr/>
        </p:nvGraphicFramePr>
        <p:xfrm>
          <a:off x="533400" y="3505200"/>
          <a:ext cx="2971800" cy="2397126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9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ID (16 bits)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Flags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7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Number of questions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Number of answers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Number of authority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Number of other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9600" name="Line 32"/>
          <p:cNvSpPr>
            <a:spLocks noChangeShapeType="1"/>
          </p:cNvSpPr>
          <p:nvPr/>
        </p:nvSpPr>
        <p:spPr bwMode="auto">
          <a:xfrm flipV="1">
            <a:off x="1143000" y="28956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</p:spPr>
        <p:txBody>
          <a:bodyPr/>
          <a:lstStyle/>
          <a:p>
            <a:endParaRPr lang="he-IL"/>
          </a:p>
        </p:txBody>
      </p:sp>
      <p:graphicFrame>
        <p:nvGraphicFramePr>
          <p:cNvPr id="403489" name="Group 33"/>
          <p:cNvGraphicFramePr>
            <a:graphicFrameLocks noGrp="1"/>
          </p:cNvGraphicFramePr>
          <p:nvPr/>
        </p:nvGraphicFramePr>
        <p:xfrm>
          <a:off x="3810000" y="3505200"/>
          <a:ext cx="1646238" cy="1477964"/>
        </p:xfrm>
        <a:graphic>
          <a:graphicData uri="http://schemas.openxmlformats.org/drawingml/2006/table">
            <a:tbl>
              <a:tblPr/>
              <a:tblGrid>
                <a:gridCol w="164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50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Name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8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Type of Record 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609" name="Line 41"/>
          <p:cNvSpPr>
            <a:spLocks noChangeShapeType="1"/>
          </p:cNvSpPr>
          <p:nvPr/>
        </p:nvSpPr>
        <p:spPr bwMode="auto">
          <a:xfrm flipH="1" flipV="1">
            <a:off x="3505200" y="28194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</p:spPr>
        <p:txBody>
          <a:bodyPr/>
          <a:lstStyle/>
          <a:p>
            <a:endParaRPr lang="he-IL"/>
          </a:p>
        </p:txBody>
      </p:sp>
      <p:graphicFrame>
        <p:nvGraphicFramePr>
          <p:cNvPr id="403498" name="Group 42"/>
          <p:cNvGraphicFramePr>
            <a:graphicFrameLocks noGrp="1"/>
          </p:cNvGraphicFramePr>
          <p:nvPr/>
        </p:nvGraphicFramePr>
        <p:xfrm>
          <a:off x="5791200" y="3505200"/>
          <a:ext cx="2476500" cy="1828800"/>
        </p:xfrm>
        <a:graphic>
          <a:graphicData uri="http://schemas.openxmlformats.org/drawingml/2006/table">
            <a:tbl>
              <a:tblPr/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Type of RR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TTL in seconds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4B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9622" name="Line 54"/>
          <p:cNvSpPr>
            <a:spLocks noChangeShapeType="1"/>
          </p:cNvSpPr>
          <p:nvPr/>
        </p:nvSpPr>
        <p:spPr bwMode="auto">
          <a:xfrm flipH="1" flipV="1">
            <a:off x="4724400" y="2819400"/>
            <a:ext cx="1600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</p:spPr>
        <p:txBody>
          <a:bodyPr/>
          <a:lstStyle/>
          <a:p>
            <a:endParaRPr lang="he-IL"/>
          </a:p>
        </p:txBody>
      </p:sp>
      <p:sp>
        <p:nvSpPr>
          <p:cNvPr id="109623" name="Line 55"/>
          <p:cNvSpPr>
            <a:spLocks noChangeShapeType="1"/>
          </p:cNvSpPr>
          <p:nvPr/>
        </p:nvSpPr>
        <p:spPr bwMode="auto">
          <a:xfrm flipH="1" flipV="1">
            <a:off x="6324600" y="2819400"/>
            <a:ext cx="533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</p:spPr>
        <p:txBody>
          <a:bodyPr/>
          <a:lstStyle/>
          <a:p>
            <a:endParaRPr lang="he-IL"/>
          </a:p>
        </p:txBody>
      </p:sp>
      <p:sp>
        <p:nvSpPr>
          <p:cNvPr id="109624" name="Line 56"/>
          <p:cNvSpPr>
            <a:spLocks noChangeShapeType="1"/>
          </p:cNvSpPr>
          <p:nvPr/>
        </p:nvSpPr>
        <p:spPr bwMode="auto">
          <a:xfrm flipV="1">
            <a:off x="7239000" y="2819400"/>
            <a:ext cx="2286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</p:spPr>
        <p:txBody>
          <a:bodyPr/>
          <a:lstStyle/>
          <a:p>
            <a:endParaRPr lang="he-IL"/>
          </a:p>
        </p:txBody>
      </p:sp>
      <p:sp>
        <p:nvSpPr>
          <p:cNvPr id="109625" name="Text Box 57"/>
          <p:cNvSpPr txBox="1">
            <a:spLocks noChangeArrowheads="1"/>
          </p:cNvSpPr>
          <p:nvPr/>
        </p:nvSpPr>
        <p:spPr bwMode="auto">
          <a:xfrm>
            <a:off x="5521325" y="5673725"/>
            <a:ext cx="3287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he-IL" sz="2400">
                <a:ea typeface="MS PGothic" pitchFamily="34" charset="-128"/>
              </a:rPr>
              <a:t>RR (Resource Record)</a:t>
            </a:r>
          </a:p>
        </p:txBody>
      </p:sp>
      <p:sp>
        <p:nvSpPr>
          <p:cNvPr id="109626" name="AutoShape 58"/>
          <p:cNvSpPr>
            <a:spLocks/>
          </p:cNvSpPr>
          <p:nvPr/>
        </p:nvSpPr>
        <p:spPr bwMode="auto">
          <a:xfrm rot="5400000">
            <a:off x="6915151" y="4275137"/>
            <a:ext cx="196850" cy="2511425"/>
          </a:xfrm>
          <a:prstGeom prst="rightBrace">
            <a:avLst>
              <a:gd name="adj1" fmla="val 1063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he-IL" altLang="he-IL"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2" name="Line 2"/>
          <p:cNvSpPr>
            <a:spLocks noChangeShapeType="1"/>
          </p:cNvSpPr>
          <p:nvPr/>
        </p:nvSpPr>
        <p:spPr bwMode="auto">
          <a:xfrm>
            <a:off x="6248400" y="2286000"/>
            <a:ext cx="0" cy="3505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11623" name="Line 3"/>
          <p:cNvSpPr>
            <a:spLocks noChangeShapeType="1"/>
          </p:cNvSpPr>
          <p:nvPr/>
        </p:nvSpPr>
        <p:spPr bwMode="auto">
          <a:xfrm>
            <a:off x="4584700" y="2209800"/>
            <a:ext cx="0" cy="35814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11624" name="Rectangle 4"/>
          <p:cNvSpPr txBox="1">
            <a:spLocks noChangeArrowheads="1"/>
          </p:cNvSpPr>
          <p:nvPr/>
        </p:nvSpPr>
        <p:spPr bwMode="auto">
          <a:xfrm>
            <a:off x="295275" y="-80963"/>
            <a:ext cx="8324850" cy="1520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3600" u="sng">
                <a:solidFill>
                  <a:srgbClr val="000099"/>
                </a:solidFill>
                <a:latin typeface="Comic Sans MS" pitchFamily="66" charset="0"/>
                <a:ea typeface="MS PGothic" pitchFamily="34" charset="-128"/>
              </a:rPr>
              <a:t>DNS Queries: Recursive, Iterative</a:t>
            </a:r>
          </a:p>
        </p:txBody>
      </p:sp>
      <p:sp>
        <p:nvSpPr>
          <p:cNvPr id="111625" name="Line 5"/>
          <p:cNvSpPr>
            <a:spLocks noChangeShapeType="1"/>
          </p:cNvSpPr>
          <p:nvPr/>
        </p:nvSpPr>
        <p:spPr bwMode="auto">
          <a:xfrm>
            <a:off x="771525" y="2209800"/>
            <a:ext cx="0" cy="41783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11626" name="Line 6"/>
          <p:cNvSpPr>
            <a:spLocks noChangeShapeType="1"/>
          </p:cNvSpPr>
          <p:nvPr/>
        </p:nvSpPr>
        <p:spPr bwMode="auto">
          <a:xfrm>
            <a:off x="2667000" y="2209800"/>
            <a:ext cx="0" cy="3505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11627" name="Line 7"/>
          <p:cNvSpPr>
            <a:spLocks noChangeShapeType="1"/>
          </p:cNvSpPr>
          <p:nvPr/>
        </p:nvSpPr>
        <p:spPr bwMode="auto">
          <a:xfrm>
            <a:off x="8004175" y="2667000"/>
            <a:ext cx="0" cy="3124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11628" name="Line 8"/>
          <p:cNvSpPr>
            <a:spLocks noChangeShapeType="1"/>
          </p:cNvSpPr>
          <p:nvPr/>
        </p:nvSpPr>
        <p:spPr bwMode="auto">
          <a:xfrm>
            <a:off x="765175" y="2908300"/>
            <a:ext cx="1901825" cy="0"/>
          </a:xfrm>
          <a:prstGeom prst="line">
            <a:avLst/>
          </a:prstGeom>
          <a:noFill/>
          <a:ln w="38100">
            <a:solidFill>
              <a:srgbClr val="F4BF28"/>
            </a:solidFill>
            <a:round/>
            <a:headEnd/>
            <a:tailEnd type="stealth" w="lg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11629" name="Text Box 9"/>
          <p:cNvSpPr txBox="1">
            <a:spLocks noChangeArrowheads="1"/>
          </p:cNvSpPr>
          <p:nvPr/>
        </p:nvSpPr>
        <p:spPr bwMode="auto">
          <a:xfrm>
            <a:off x="762000" y="2301875"/>
            <a:ext cx="1908175" cy="584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endParaRPr lang="he-IL" altLang="he-IL" sz="1600" dirty="0" smtClean="0">
              <a:ea typeface="MS PGothic" pitchFamily="34" charset="-128"/>
              <a:hlinkClick r:id="rId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he-IL" sz="1600" dirty="0" smtClean="0">
                <a:ea typeface="MS PGothic" pitchFamily="34" charset="-128"/>
              </a:rPr>
              <a:t>A: </a:t>
            </a:r>
            <a:r>
              <a:rPr lang="en-US" altLang="he-IL" sz="1600" dirty="0" smtClean="0">
                <a:ea typeface="MS PGothic" pitchFamily="34" charset="-128"/>
                <a:hlinkClick r:id="rId2"/>
              </a:rPr>
              <a:t>www.bob.com</a:t>
            </a:r>
            <a:r>
              <a:rPr lang="en-US" altLang="he-IL" sz="1600" dirty="0" smtClean="0">
                <a:ea typeface="MS PGothic" pitchFamily="34" charset="-128"/>
              </a:rPr>
              <a:t> ?</a:t>
            </a:r>
            <a:endParaRPr lang="en-US" altLang="he-IL" sz="1600" dirty="0">
              <a:ea typeface="MS PGothic" pitchFamily="34" charset="-128"/>
            </a:endParaRPr>
          </a:p>
        </p:txBody>
      </p:sp>
      <p:sp>
        <p:nvSpPr>
          <p:cNvPr id="111630" name="Text Box 10"/>
          <p:cNvSpPr txBox="1">
            <a:spLocks noChangeArrowheads="1"/>
          </p:cNvSpPr>
          <p:nvPr/>
        </p:nvSpPr>
        <p:spPr bwMode="auto">
          <a:xfrm>
            <a:off x="384175" y="1262063"/>
            <a:ext cx="889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he-IL" b="1">
                <a:ea typeface="MS PGothic" pitchFamily="34" charset="-128"/>
              </a:rPr>
              <a:t>Client</a:t>
            </a:r>
          </a:p>
        </p:txBody>
      </p:sp>
      <p:sp>
        <p:nvSpPr>
          <p:cNvPr id="111631" name="Text Box 11"/>
          <p:cNvSpPr txBox="1">
            <a:spLocks noChangeArrowheads="1"/>
          </p:cNvSpPr>
          <p:nvPr/>
        </p:nvSpPr>
        <p:spPr bwMode="auto">
          <a:xfrm>
            <a:off x="2133600" y="1262063"/>
            <a:ext cx="97472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he-IL" b="1">
                <a:ea typeface="MS PGothic" pitchFamily="34" charset="-128"/>
              </a:rPr>
              <a:t>Local</a:t>
            </a:r>
          </a:p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he-IL" b="1">
                <a:ea typeface="MS PGothic" pitchFamily="34" charset="-128"/>
              </a:rPr>
              <a:t>Server</a:t>
            </a:r>
          </a:p>
        </p:txBody>
      </p:sp>
      <p:sp>
        <p:nvSpPr>
          <p:cNvPr id="111632" name="Text Box 12"/>
          <p:cNvSpPr txBox="1">
            <a:spLocks noChangeArrowheads="1"/>
          </p:cNvSpPr>
          <p:nvPr/>
        </p:nvSpPr>
        <p:spPr bwMode="auto">
          <a:xfrm>
            <a:off x="4117975" y="1219200"/>
            <a:ext cx="97472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he-IL" b="1">
                <a:ea typeface="MS PGothic" pitchFamily="34" charset="-128"/>
              </a:rPr>
              <a:t>Root</a:t>
            </a:r>
          </a:p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he-IL" b="1">
                <a:ea typeface="MS PGothic" pitchFamily="34" charset="-128"/>
              </a:rPr>
              <a:t>Server</a:t>
            </a:r>
          </a:p>
        </p:txBody>
      </p:sp>
      <p:sp>
        <p:nvSpPr>
          <p:cNvPr id="111633" name="Text Box 13"/>
          <p:cNvSpPr txBox="1">
            <a:spLocks noChangeArrowheads="1"/>
          </p:cNvSpPr>
          <p:nvPr/>
        </p:nvSpPr>
        <p:spPr bwMode="auto">
          <a:xfrm>
            <a:off x="5156200" y="1219200"/>
            <a:ext cx="1773238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he-IL" b="1" dirty="0" smtClean="0">
                <a:ea typeface="MS PGothic" pitchFamily="34" charset="-128"/>
              </a:rPr>
              <a:t>ns.com </a:t>
            </a:r>
            <a:endParaRPr lang="en-US" altLang="he-IL" b="1" dirty="0">
              <a:ea typeface="MS PGothic" pitchFamily="34" charset="-128"/>
            </a:endParaRPr>
          </a:p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he-IL" b="1" dirty="0">
                <a:ea typeface="MS PGothic" pitchFamily="34" charset="-128"/>
              </a:rPr>
              <a:t>132.3.3.4</a:t>
            </a:r>
            <a:br>
              <a:rPr lang="en-US" altLang="he-IL" b="1" dirty="0">
                <a:ea typeface="MS PGothic" pitchFamily="34" charset="-128"/>
              </a:rPr>
            </a:br>
            <a:r>
              <a:rPr lang="en-US" altLang="he-IL" sz="1600" dirty="0">
                <a:ea typeface="MS PGothic" pitchFamily="34" charset="-128"/>
              </a:rPr>
              <a:t>(</a:t>
            </a:r>
            <a:r>
              <a:rPr lang="en-US" altLang="he-IL" sz="1600" dirty="0" err="1">
                <a:ea typeface="MS PGothic" pitchFamily="34" charset="-128"/>
              </a:rPr>
              <a:t>auth</a:t>
            </a:r>
            <a:r>
              <a:rPr lang="en-US" altLang="he-IL" sz="1600" dirty="0">
                <a:ea typeface="MS PGothic" pitchFamily="34" charset="-128"/>
              </a:rPr>
              <a:t> server for TLD .com)</a:t>
            </a:r>
          </a:p>
        </p:txBody>
      </p:sp>
      <p:sp>
        <p:nvSpPr>
          <p:cNvPr id="111634" name="Text Box 14"/>
          <p:cNvSpPr txBox="1">
            <a:spLocks noChangeArrowheads="1"/>
          </p:cNvSpPr>
          <p:nvPr/>
        </p:nvSpPr>
        <p:spPr bwMode="auto">
          <a:xfrm>
            <a:off x="7004873" y="1219200"/>
            <a:ext cx="1766830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he-IL" b="1" dirty="0" smtClean="0">
                <a:ea typeface="MS PGothic" pitchFamily="34" charset="-128"/>
              </a:rPr>
              <a:t>ns1.bob.com</a:t>
            </a:r>
            <a:endParaRPr lang="en-US" altLang="he-IL" b="1" dirty="0">
              <a:ea typeface="MS PGothic" pitchFamily="34" charset="-128"/>
            </a:endParaRPr>
          </a:p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he-IL" b="1" dirty="0">
                <a:ea typeface="MS PGothic" pitchFamily="34" charset="-128"/>
              </a:rPr>
              <a:t>156.4.5.6 </a:t>
            </a:r>
            <a:br>
              <a:rPr lang="en-US" altLang="he-IL" b="1" dirty="0">
                <a:ea typeface="MS PGothic" pitchFamily="34" charset="-128"/>
              </a:rPr>
            </a:br>
            <a:r>
              <a:rPr lang="en-US" altLang="he-IL" sz="1600" dirty="0">
                <a:ea typeface="MS PGothic" pitchFamily="34" charset="-128"/>
              </a:rPr>
              <a:t>(</a:t>
            </a:r>
            <a:r>
              <a:rPr lang="en-US" altLang="he-IL" sz="1600" dirty="0" err="1">
                <a:ea typeface="MS PGothic" pitchFamily="34" charset="-128"/>
              </a:rPr>
              <a:t>auth</a:t>
            </a:r>
            <a:r>
              <a:rPr lang="en-US" altLang="he-IL" sz="1600" dirty="0">
                <a:ea typeface="MS PGothic" pitchFamily="34" charset="-128"/>
              </a:rPr>
              <a:t> server</a:t>
            </a:r>
          </a:p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he-IL" sz="1600" dirty="0">
                <a:ea typeface="MS PGothic" pitchFamily="34" charset="-128"/>
              </a:rPr>
              <a:t> for bob.com)</a:t>
            </a:r>
          </a:p>
        </p:txBody>
      </p:sp>
      <p:sp>
        <p:nvSpPr>
          <p:cNvPr id="111635" name="Line 15"/>
          <p:cNvSpPr>
            <a:spLocks noChangeShapeType="1"/>
          </p:cNvSpPr>
          <p:nvPr/>
        </p:nvSpPr>
        <p:spPr bwMode="auto">
          <a:xfrm>
            <a:off x="2667000" y="2962275"/>
            <a:ext cx="1908175" cy="0"/>
          </a:xfrm>
          <a:prstGeom prst="line">
            <a:avLst/>
          </a:prstGeom>
          <a:noFill/>
          <a:ln w="38100">
            <a:solidFill>
              <a:srgbClr val="F4BF28"/>
            </a:solidFill>
            <a:round/>
            <a:headEnd/>
            <a:tailEnd type="stealth" w="lg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11636" name="Text Box 16"/>
          <p:cNvSpPr txBox="1">
            <a:spLocks noChangeArrowheads="1"/>
          </p:cNvSpPr>
          <p:nvPr/>
        </p:nvSpPr>
        <p:spPr bwMode="auto">
          <a:xfrm>
            <a:off x="2693988" y="2663986"/>
            <a:ext cx="2309813" cy="3139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he-IL" sz="1600" dirty="0" smtClean="0">
                <a:ea typeface="MS PGothic" pitchFamily="34" charset="-128"/>
              </a:rPr>
              <a:t>A: </a:t>
            </a:r>
            <a:r>
              <a:rPr lang="en-US" altLang="he-IL" sz="1600" dirty="0" smtClean="0">
                <a:ea typeface="MS PGothic" pitchFamily="34" charset="-128"/>
                <a:hlinkClick r:id="rId2"/>
              </a:rPr>
              <a:t>www.bob.com</a:t>
            </a:r>
            <a:r>
              <a:rPr lang="en-US" altLang="he-IL" sz="1600" dirty="0" smtClean="0">
                <a:ea typeface="MS PGothic" pitchFamily="34" charset="-128"/>
              </a:rPr>
              <a:t> ?</a:t>
            </a:r>
            <a:endParaRPr lang="en-US" altLang="he-IL" sz="1600" dirty="0">
              <a:ea typeface="MS PGothic" pitchFamily="34" charset="-128"/>
            </a:endParaRPr>
          </a:p>
        </p:txBody>
      </p:sp>
      <p:sp>
        <p:nvSpPr>
          <p:cNvPr id="111637" name="Line 17"/>
          <p:cNvSpPr>
            <a:spLocks noChangeShapeType="1"/>
          </p:cNvSpPr>
          <p:nvPr/>
        </p:nvSpPr>
        <p:spPr bwMode="auto">
          <a:xfrm flipH="1">
            <a:off x="2667000" y="3517900"/>
            <a:ext cx="1908175" cy="0"/>
          </a:xfrm>
          <a:prstGeom prst="line">
            <a:avLst/>
          </a:prstGeom>
          <a:noFill/>
          <a:ln w="38100">
            <a:solidFill>
              <a:srgbClr val="F4BF28"/>
            </a:solidFill>
            <a:round/>
            <a:headEnd/>
            <a:tailEnd type="stealth" w="lg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11638" name="Text Box 18"/>
          <p:cNvSpPr txBox="1">
            <a:spLocks noChangeArrowheads="1"/>
          </p:cNvSpPr>
          <p:nvPr/>
        </p:nvSpPr>
        <p:spPr bwMode="auto">
          <a:xfrm>
            <a:off x="2617788" y="2943385"/>
            <a:ext cx="3154362" cy="5826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he-IL" sz="1600" dirty="0" smtClean="0">
                <a:ea typeface="MS PGothic" pitchFamily="34" charset="-128"/>
              </a:rPr>
              <a:t>NS: .com ns.com</a:t>
            </a:r>
            <a:endParaRPr lang="en-US" altLang="he-IL" sz="1600" dirty="0">
              <a:ea typeface="MS PGothic" pitchFamily="34" charset="-128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he-IL" sz="1600" dirty="0" smtClean="0">
                <a:ea typeface="MS PGothic" pitchFamily="34" charset="-128"/>
              </a:rPr>
              <a:t>A: ns.com </a:t>
            </a:r>
            <a:r>
              <a:rPr lang="en-US" altLang="he-IL" sz="1600" dirty="0">
                <a:ea typeface="MS PGothic" pitchFamily="34" charset="-128"/>
              </a:rPr>
              <a:t>132.3.3.4</a:t>
            </a:r>
          </a:p>
        </p:txBody>
      </p:sp>
      <p:sp>
        <p:nvSpPr>
          <p:cNvPr id="111639" name="Line 19"/>
          <p:cNvSpPr>
            <a:spLocks noChangeShapeType="1"/>
          </p:cNvSpPr>
          <p:nvPr/>
        </p:nvSpPr>
        <p:spPr bwMode="auto">
          <a:xfrm>
            <a:off x="2667000" y="3975100"/>
            <a:ext cx="3581400" cy="0"/>
          </a:xfrm>
          <a:prstGeom prst="line">
            <a:avLst/>
          </a:prstGeom>
          <a:noFill/>
          <a:ln w="38100">
            <a:solidFill>
              <a:srgbClr val="F4BF28"/>
            </a:solidFill>
            <a:round/>
            <a:headEnd/>
            <a:tailEnd type="stealth" w="lg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11641" name="Line 21"/>
          <p:cNvSpPr>
            <a:spLocks noChangeShapeType="1"/>
          </p:cNvSpPr>
          <p:nvPr/>
        </p:nvSpPr>
        <p:spPr bwMode="auto">
          <a:xfrm flipH="1">
            <a:off x="2667000" y="4432300"/>
            <a:ext cx="3581400" cy="0"/>
          </a:xfrm>
          <a:prstGeom prst="line">
            <a:avLst/>
          </a:prstGeom>
          <a:noFill/>
          <a:ln w="38100">
            <a:solidFill>
              <a:srgbClr val="F4BF28"/>
            </a:solidFill>
            <a:round/>
            <a:headEnd/>
            <a:tailEnd type="stealth" w="lg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11642" name="Text Box 22"/>
          <p:cNvSpPr txBox="1">
            <a:spLocks noChangeArrowheads="1"/>
          </p:cNvSpPr>
          <p:nvPr/>
        </p:nvSpPr>
        <p:spPr bwMode="auto">
          <a:xfrm>
            <a:off x="2670175" y="4143375"/>
            <a:ext cx="5083175" cy="3139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he-IL" sz="1600" dirty="0" smtClean="0">
                <a:ea typeface="MS PGothic" pitchFamily="34" charset="-128"/>
              </a:rPr>
              <a:t>NS: bob.com ns1.bob.com A: ns1.bob.com </a:t>
            </a:r>
            <a:r>
              <a:rPr lang="en-US" altLang="he-IL" sz="1600" dirty="0">
                <a:ea typeface="MS PGothic" pitchFamily="34" charset="-128"/>
              </a:rPr>
              <a:t>156.4.5.6</a:t>
            </a:r>
          </a:p>
        </p:txBody>
      </p:sp>
      <p:sp>
        <p:nvSpPr>
          <p:cNvPr id="111643" name="Line 23"/>
          <p:cNvSpPr>
            <a:spLocks noChangeShapeType="1"/>
          </p:cNvSpPr>
          <p:nvPr/>
        </p:nvSpPr>
        <p:spPr bwMode="auto">
          <a:xfrm>
            <a:off x="2667000" y="4889500"/>
            <a:ext cx="5337175" cy="0"/>
          </a:xfrm>
          <a:prstGeom prst="line">
            <a:avLst/>
          </a:prstGeom>
          <a:noFill/>
          <a:ln w="38100">
            <a:solidFill>
              <a:srgbClr val="F4BF28"/>
            </a:solidFill>
            <a:round/>
            <a:headEnd/>
            <a:tailEnd type="stealth" w="lg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11644" name="Text Box 24"/>
          <p:cNvSpPr txBox="1">
            <a:spLocks noChangeArrowheads="1"/>
          </p:cNvSpPr>
          <p:nvPr/>
        </p:nvSpPr>
        <p:spPr bwMode="auto">
          <a:xfrm>
            <a:off x="2806700" y="4594225"/>
            <a:ext cx="3319463" cy="3127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he-IL" sz="1600" dirty="0">
                <a:ea typeface="MS PGothic" pitchFamily="34" charset="-128"/>
              </a:rPr>
              <a:t>A: </a:t>
            </a:r>
            <a:r>
              <a:rPr lang="en-US" altLang="he-IL" sz="1600" dirty="0">
                <a:ea typeface="MS PGothic" pitchFamily="34" charset="-128"/>
                <a:hlinkClick r:id="rId2"/>
              </a:rPr>
              <a:t>www.bob.com</a:t>
            </a:r>
            <a:r>
              <a:rPr lang="en-US" altLang="he-IL" sz="1600" dirty="0">
                <a:ea typeface="MS PGothic" pitchFamily="34" charset="-128"/>
              </a:rPr>
              <a:t> ?</a:t>
            </a:r>
          </a:p>
        </p:txBody>
      </p:sp>
      <p:sp>
        <p:nvSpPr>
          <p:cNvPr id="111645" name="Line 25"/>
          <p:cNvSpPr>
            <a:spLocks noChangeShapeType="1"/>
          </p:cNvSpPr>
          <p:nvPr/>
        </p:nvSpPr>
        <p:spPr bwMode="auto">
          <a:xfrm flipH="1" flipV="1">
            <a:off x="2667000" y="5346700"/>
            <a:ext cx="5337175" cy="0"/>
          </a:xfrm>
          <a:prstGeom prst="line">
            <a:avLst/>
          </a:prstGeom>
          <a:noFill/>
          <a:ln w="38100">
            <a:solidFill>
              <a:srgbClr val="F4BF28"/>
            </a:solidFill>
            <a:round/>
            <a:headEnd/>
            <a:tailEnd type="stealth" w="lg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11646" name="Text Box 26"/>
          <p:cNvSpPr txBox="1">
            <a:spLocks noChangeArrowheads="1"/>
          </p:cNvSpPr>
          <p:nvPr/>
        </p:nvSpPr>
        <p:spPr bwMode="auto">
          <a:xfrm>
            <a:off x="2892425" y="5080000"/>
            <a:ext cx="2599503" cy="3127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he-IL" sz="1600" dirty="0">
                <a:ea typeface="MS PGothic" pitchFamily="34" charset="-128"/>
                <a:hlinkClick r:id="rId2"/>
              </a:rPr>
              <a:t>www.bob.com</a:t>
            </a:r>
            <a:r>
              <a:rPr lang="en-US" altLang="he-IL" sz="1600" dirty="0">
                <a:ea typeface="MS PGothic" pitchFamily="34" charset="-128"/>
              </a:rPr>
              <a:t> A 156.6.6.6</a:t>
            </a:r>
          </a:p>
        </p:txBody>
      </p:sp>
      <p:sp>
        <p:nvSpPr>
          <p:cNvPr id="111647" name="Line 27"/>
          <p:cNvSpPr>
            <a:spLocks noChangeShapeType="1"/>
          </p:cNvSpPr>
          <p:nvPr/>
        </p:nvSpPr>
        <p:spPr bwMode="auto">
          <a:xfrm flipH="1">
            <a:off x="762000" y="5575300"/>
            <a:ext cx="1905000" cy="0"/>
          </a:xfrm>
          <a:prstGeom prst="line">
            <a:avLst/>
          </a:prstGeom>
          <a:noFill/>
          <a:ln w="38100">
            <a:solidFill>
              <a:srgbClr val="F4BF28"/>
            </a:solidFill>
            <a:round/>
            <a:headEnd/>
            <a:tailEnd type="stealth" w="lg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11648" name="Line 28"/>
          <p:cNvSpPr>
            <a:spLocks noChangeShapeType="1"/>
          </p:cNvSpPr>
          <p:nvPr/>
        </p:nvSpPr>
        <p:spPr bwMode="auto">
          <a:xfrm>
            <a:off x="762000" y="6108700"/>
            <a:ext cx="4419600" cy="0"/>
          </a:xfrm>
          <a:prstGeom prst="line">
            <a:avLst/>
          </a:prstGeom>
          <a:noFill/>
          <a:ln w="38100">
            <a:solidFill>
              <a:srgbClr val="F4BF28"/>
            </a:solidFill>
            <a:round/>
            <a:headEnd/>
            <a:tailEnd type="stealth" w="lg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11649" name="Text Box 29"/>
          <p:cNvSpPr txBox="1">
            <a:spLocks noChangeArrowheads="1"/>
          </p:cNvSpPr>
          <p:nvPr/>
        </p:nvSpPr>
        <p:spPr bwMode="auto">
          <a:xfrm>
            <a:off x="914399" y="5803900"/>
            <a:ext cx="6090473" cy="3139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he-IL" sz="1600" dirty="0" smtClean="0">
                <a:ea typeface="MS PGothic" pitchFamily="34" charset="-128"/>
              </a:rPr>
              <a:t>TCP open connection to </a:t>
            </a:r>
            <a:r>
              <a:rPr lang="en-US" altLang="he-IL" sz="1600" dirty="0">
                <a:ea typeface="MS PGothic" pitchFamily="34" charset="-128"/>
              </a:rPr>
              <a:t>156.6.6.6 (www.bob.com)</a:t>
            </a: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2779713" y="3692686"/>
            <a:ext cx="2309813" cy="3139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he-IL" sz="1600" dirty="0" smtClean="0">
                <a:ea typeface="MS PGothic" pitchFamily="34" charset="-128"/>
              </a:rPr>
              <a:t>A: </a:t>
            </a:r>
            <a:r>
              <a:rPr lang="en-US" altLang="he-IL" sz="1600" dirty="0" smtClean="0">
                <a:ea typeface="MS PGothic" pitchFamily="34" charset="-128"/>
                <a:hlinkClick r:id="rId2"/>
              </a:rPr>
              <a:t>www.bob.com</a:t>
            </a:r>
            <a:r>
              <a:rPr lang="en-US" altLang="he-IL" sz="1600" dirty="0" smtClean="0">
                <a:ea typeface="MS PGothic" pitchFamily="34" charset="-128"/>
              </a:rPr>
              <a:t> ?</a:t>
            </a:r>
            <a:endParaRPr lang="en-US" altLang="he-IL" sz="1600" dirty="0">
              <a:ea typeface="MS PGothic" pitchFamily="34" charset="-128"/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904874" y="6089650"/>
            <a:ext cx="6090473" cy="3139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he-IL" sz="1600" dirty="0" smtClean="0">
                <a:ea typeface="MS PGothic" pitchFamily="34" charset="-128"/>
              </a:rPr>
              <a:t>HTTP request to 156.6.6.6 </a:t>
            </a:r>
            <a:r>
              <a:rPr lang="en-US" altLang="he-IL" sz="1600" dirty="0">
                <a:ea typeface="MS PGothic" pitchFamily="34" charset="-128"/>
              </a:rPr>
              <a:t>(www.bob.com)</a:t>
            </a: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721138" y="5233988"/>
            <a:ext cx="2599503" cy="3127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he-IL" sz="1600" dirty="0">
                <a:ea typeface="MS PGothic" pitchFamily="34" charset="-128"/>
                <a:hlinkClick r:id="rId2"/>
              </a:rPr>
              <a:t>www.bob.com</a:t>
            </a:r>
            <a:r>
              <a:rPr lang="en-US" altLang="he-IL" sz="1600" dirty="0">
                <a:ea typeface="MS PGothic" pitchFamily="34" charset="-128"/>
              </a:rPr>
              <a:t> A 156.6.6.6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5" grpId="0" animBg="1"/>
      <p:bldP spid="111636" grpId="0"/>
      <p:bldP spid="111637" grpId="0" animBg="1"/>
      <p:bldP spid="111638" grpId="0"/>
      <p:bldP spid="111639" grpId="0" animBg="1"/>
      <p:bldP spid="111641" grpId="0" animBg="1"/>
      <p:bldP spid="111642" grpId="0"/>
      <p:bldP spid="111643" grpId="0" animBg="1"/>
      <p:bldP spid="111644" grpId="0"/>
      <p:bldP spid="111645" grpId="0" animBg="1"/>
      <p:bldP spid="111646" grpId="0"/>
      <p:bldP spid="111647" grpId="0" animBg="1"/>
      <p:bldP spid="111648" grpId="0" animBg="1"/>
      <p:bldP spid="111649" grpId="0"/>
      <p:bldP spid="30" grpId="0"/>
      <p:bldP spid="31" grpId="0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Chapter 2.1: Outline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1313"/>
            <a:ext cx="7977554" cy="4648200"/>
          </a:xfrm>
        </p:spPr>
        <p:txBody>
          <a:bodyPr/>
          <a:lstStyle/>
          <a:p>
            <a:pPr marL="457200" indent="-457200"/>
            <a:r>
              <a:rPr lang="en-US" altLang="he-IL" sz="3200" b="1" dirty="0">
                <a:solidFill>
                  <a:srgbClr val="000099"/>
                </a:solidFill>
              </a:rPr>
              <a:t>Domain Name System</a:t>
            </a:r>
          </a:p>
          <a:p>
            <a:pPr marL="857250" lvl="1" indent="-457200"/>
            <a:r>
              <a:rPr lang="en-US" altLang="he-IL" dirty="0"/>
              <a:t>Architecture</a:t>
            </a:r>
          </a:p>
          <a:p>
            <a:pPr marL="857250" lvl="1" indent="-457200"/>
            <a:r>
              <a:rPr lang="en-US" altLang="he-IL" dirty="0"/>
              <a:t>Syntax</a:t>
            </a:r>
          </a:p>
          <a:p>
            <a:pPr marL="857250" lvl="1" indent="-457200"/>
            <a:r>
              <a:rPr lang="en-US" altLang="he-IL" b="1" dirty="0">
                <a:solidFill>
                  <a:srgbClr val="000099"/>
                </a:solidFill>
              </a:rPr>
              <a:t>Concluding example</a:t>
            </a:r>
          </a:p>
          <a:p>
            <a:pPr marL="457200" indent="-457200"/>
            <a:r>
              <a:rPr lang="en-US" altLang="he-IL" sz="3200" dirty="0"/>
              <a:t>P2P</a:t>
            </a:r>
          </a:p>
          <a:p>
            <a:pPr marL="457200" indent="-457200"/>
            <a:r>
              <a:rPr lang="en-US" altLang="he-IL" sz="3200" dirty="0"/>
              <a:t>FTP</a:t>
            </a:r>
          </a:p>
          <a:p>
            <a:pPr marL="457200" indent="-457200"/>
            <a:r>
              <a:rPr lang="en-US" altLang="he-IL" sz="3200" dirty="0"/>
              <a:t>E-mail</a:t>
            </a:r>
          </a:p>
          <a:p>
            <a:pPr marL="457200" indent="-457200"/>
            <a:endParaRPr lang="en-US" altLang="he-IL" sz="2400" dirty="0"/>
          </a:p>
        </p:txBody>
      </p:sp>
      <p:pic>
        <p:nvPicPr>
          <p:cNvPr id="17415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662" y="1111064"/>
            <a:ext cx="4863223" cy="158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906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6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182" y="896937"/>
            <a:ext cx="7890667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59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9388"/>
            <a:ext cx="7772400" cy="903287"/>
          </a:xfrm>
        </p:spPr>
        <p:txBody>
          <a:bodyPr/>
          <a:lstStyle/>
          <a:p>
            <a:r>
              <a:rPr lang="en-US" altLang="he-IL" sz="4000" dirty="0" err="1"/>
              <a:t>Exmaple</a:t>
            </a:r>
            <a:r>
              <a:rPr lang="en-US" altLang="he-IL" sz="4000" dirty="0"/>
              <a:t>: Inserting records into </a:t>
            </a:r>
            <a:r>
              <a:rPr lang="en-US" altLang="he-IL" sz="3600" dirty="0"/>
              <a:t>DNS</a:t>
            </a:r>
          </a:p>
        </p:txBody>
      </p:sp>
      <p:sp>
        <p:nvSpPr>
          <p:cNvPr id="11059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85751" y="1230313"/>
            <a:ext cx="7664450" cy="4648200"/>
          </a:xfrm>
        </p:spPr>
        <p:txBody>
          <a:bodyPr/>
          <a:lstStyle/>
          <a:p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Example: we’d like to register the domain </a:t>
            </a:r>
            <a:r>
              <a:rPr lang="en-US" altLang="he-IL" sz="2400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startup.com</a:t>
            </a:r>
            <a:r>
              <a:rPr lang="en-US" altLang="he-IL" sz="2400" u="sng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We should purchase the domain from a DNS </a:t>
            </a:r>
            <a:r>
              <a:rPr lang="en-US" altLang="he-IL" sz="2400" dirty="0">
                <a:latin typeface="Times New Roman" pitchFamily="18" charset="0"/>
                <a:cs typeface="Times New Roman" pitchFamily="18" charset="0"/>
                <a:hlinkClick r:id="rId4"/>
              </a:rPr>
              <a:t>registrar</a:t>
            </a:r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altLang="he-IL" sz="2000" i="1" dirty="0">
                <a:latin typeface="Times New Roman" pitchFamily="18" charset="0"/>
                <a:cs typeface="Times New Roman" pitchFamily="18" charset="0"/>
              </a:rPr>
              <a:t>Registrar 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– checks that the domain is available and registers it in DNS. </a:t>
            </a:r>
            <a:r>
              <a:rPr lang="en-US" altLang="he-IL" sz="2000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dirty="0" err="1">
                <a:latin typeface="Times New Roman" pitchFamily="18" charset="0"/>
                <a:cs typeface="Times New Roman" pitchFamily="18" charset="0"/>
                <a:hlinkClick r:id="rId5"/>
              </a:rPr>
              <a:t>mydomain</a:t>
            </a:r>
            <a:endParaRPr lang="en-US" altLang="he-IL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The Internet Corporation for Assigned Name and Numbers (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  <a:hlinkClick r:id="rId6"/>
              </a:rPr>
              <a:t>ICANN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) allocates domain names</a:t>
            </a:r>
          </a:p>
          <a:p>
            <a:r>
              <a:rPr lang="en-US" altLang="he-IL" sz="24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should have our own primary and secondary authoritative nameservers </a:t>
            </a:r>
          </a:p>
          <a:p>
            <a:pPr lvl="1"/>
            <a:r>
              <a:rPr lang="en-US" altLang="he-IL" sz="2000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dns1.startup.com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 in 128.1.1.1, and</a:t>
            </a:r>
          </a:p>
          <a:p>
            <a:pPr lvl="1"/>
            <a:r>
              <a:rPr lang="en-US" altLang="he-IL" sz="2000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dns2.startup.com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 in 128.1.1.2</a:t>
            </a:r>
          </a:p>
          <a:p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We should have a web server and a mail server</a:t>
            </a:r>
          </a:p>
          <a:p>
            <a:pPr lvl="1"/>
            <a:r>
              <a:rPr lang="en-US" altLang="he-IL" sz="2000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www1.middle-east.startup.com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 in 128.1.1.3</a:t>
            </a:r>
          </a:p>
          <a:p>
            <a:pPr lvl="1"/>
            <a:r>
              <a:rPr lang="en-US" altLang="he-IL" sz="2000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mail.startup.com</a:t>
            </a:r>
            <a:r>
              <a:rPr lang="en-US" altLang="he-IL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in 128.1.1.4</a:t>
            </a:r>
          </a:p>
          <a:p>
            <a:pPr lvl="1"/>
            <a:endParaRPr lang="en-US" altLang="he-IL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he-IL" sz="2000" u="sng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75138" name="Picture 2" descr="Icann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395" y="3668712"/>
            <a:ext cx="1716483" cy="137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99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6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825500"/>
            <a:ext cx="7186612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59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9388"/>
            <a:ext cx="7772400" cy="903287"/>
          </a:xfrm>
        </p:spPr>
        <p:txBody>
          <a:bodyPr/>
          <a:lstStyle/>
          <a:p>
            <a:r>
              <a:rPr lang="en-US" altLang="he-IL" sz="4000" dirty="0"/>
              <a:t>Inserting records into </a:t>
            </a:r>
            <a:r>
              <a:rPr lang="en-US" altLang="he-IL" sz="3600" dirty="0"/>
              <a:t>DNS (</a:t>
            </a:r>
            <a:r>
              <a:rPr lang="en-US" altLang="he-IL" sz="3600" dirty="0" err="1"/>
              <a:t>Cont</a:t>
            </a:r>
            <a:r>
              <a:rPr lang="en-US" altLang="he-IL" sz="3600" dirty="0"/>
              <a:t>’)</a:t>
            </a:r>
          </a:p>
        </p:txBody>
      </p:sp>
      <p:sp>
        <p:nvSpPr>
          <p:cNvPr id="11059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1650" y="1370013"/>
            <a:ext cx="8456613" cy="4648200"/>
          </a:xfrm>
        </p:spPr>
        <p:txBody>
          <a:bodyPr/>
          <a:lstStyle/>
          <a:p>
            <a:r>
              <a:rPr lang="en-US" altLang="he-IL" dirty="0">
                <a:latin typeface="Times New Roman" pitchFamily="18" charset="0"/>
                <a:cs typeface="Times New Roman" pitchFamily="18" charset="0"/>
              </a:rPr>
              <a:t>We should enter to our </a:t>
            </a:r>
            <a:r>
              <a:rPr lang="en-US" altLang="he-IL" i="1" dirty="0">
                <a:latin typeface="Times New Roman" pitchFamily="18" charset="0"/>
                <a:cs typeface="Times New Roman" pitchFamily="18" charset="0"/>
              </a:rPr>
              <a:t>authoritative </a:t>
            </a:r>
            <a:r>
              <a:rPr lang="en-US" altLang="he-IL" dirty="0">
                <a:latin typeface="Times New Roman" pitchFamily="18" charset="0"/>
                <a:cs typeface="Times New Roman" pitchFamily="18" charset="0"/>
              </a:rPr>
              <a:t>nameservers a record for our web server</a:t>
            </a:r>
          </a:p>
          <a:p>
            <a:pPr lvl="1"/>
            <a:r>
              <a:rPr lang="en-US" altLang="he-IL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(startup.com</a:t>
            </a:r>
            <a:r>
              <a:rPr lang="en-US" altLang="he-IL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he-IL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www1. middle-east.startup.com</a:t>
            </a:r>
            <a:r>
              <a:rPr lang="en-US" altLang="he-IL" dirty="0"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US" altLang="he-IL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dirty="0">
                <a:latin typeface="Times New Roman" pitchFamily="18" charset="0"/>
                <a:cs typeface="Times New Roman" pitchFamily="18" charset="0"/>
              </a:rPr>
              <a:t>NS, 7200s)</a:t>
            </a:r>
            <a:endParaRPr lang="en-US" altLang="he-IL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he-IL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(www1.middle-east.startup.com</a:t>
            </a:r>
            <a:r>
              <a:rPr lang="en-US" altLang="he-IL" dirty="0">
                <a:latin typeface="Times New Roman" pitchFamily="18" charset="0"/>
                <a:cs typeface="Times New Roman" pitchFamily="18" charset="0"/>
              </a:rPr>
              <a:t>, 128.1.1.3, A, 7200s)</a:t>
            </a:r>
          </a:p>
          <a:p>
            <a:r>
              <a:rPr lang="en-US" altLang="he-IL" dirty="0">
                <a:latin typeface="Times New Roman" pitchFamily="18" charset="0"/>
                <a:cs typeface="Times New Roman" pitchFamily="18" charset="0"/>
              </a:rPr>
              <a:t>… and for our mail server</a:t>
            </a:r>
          </a:p>
          <a:p>
            <a:pPr lvl="1"/>
            <a:r>
              <a:rPr lang="en-US" altLang="he-IL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(startup.com, mail.startup.com</a:t>
            </a:r>
            <a:r>
              <a:rPr lang="en-US" altLang="he-IL" dirty="0">
                <a:latin typeface="Times New Roman" pitchFamily="18" charset="0"/>
                <a:cs typeface="Times New Roman" pitchFamily="18" charset="0"/>
              </a:rPr>
              <a:t>, MX, 7200s)</a:t>
            </a:r>
            <a:endParaRPr lang="en-US" altLang="he-IL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he-IL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(mail.startup.com</a:t>
            </a:r>
            <a:r>
              <a:rPr lang="en-US" altLang="he-IL" dirty="0">
                <a:latin typeface="Times New Roman" pitchFamily="18" charset="0"/>
                <a:cs typeface="Times New Roman" pitchFamily="18" charset="0"/>
              </a:rPr>
              <a:t>, 128.1.1.3, A, 7200s)</a:t>
            </a:r>
          </a:p>
        </p:txBody>
      </p:sp>
    </p:spTree>
    <p:extLst>
      <p:ext uri="{BB962C8B-B14F-4D97-AF65-F5344CB8AC3E}">
        <p14:creationId xmlns:p14="http://schemas.microsoft.com/office/powerpoint/2010/main" val="357312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Chapter 2.1: Outline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1313"/>
            <a:ext cx="7977554" cy="4648200"/>
          </a:xfrm>
        </p:spPr>
        <p:txBody>
          <a:bodyPr/>
          <a:lstStyle/>
          <a:p>
            <a:pPr marL="457200" indent="-457200"/>
            <a:r>
              <a:rPr lang="en-US" altLang="he-IL" sz="3200" b="1" dirty="0">
                <a:solidFill>
                  <a:srgbClr val="000099"/>
                </a:solidFill>
              </a:rPr>
              <a:t>Domain Name System</a:t>
            </a:r>
          </a:p>
          <a:p>
            <a:pPr marL="857250" lvl="1" indent="-457200"/>
            <a:r>
              <a:rPr lang="en-US" altLang="he-IL" b="1" dirty="0">
                <a:solidFill>
                  <a:srgbClr val="000099"/>
                </a:solidFill>
              </a:rPr>
              <a:t>Architecture</a:t>
            </a:r>
          </a:p>
          <a:p>
            <a:pPr marL="857250" lvl="1" indent="-457200"/>
            <a:r>
              <a:rPr lang="en-US" altLang="he-IL" dirty="0"/>
              <a:t>Syntax</a:t>
            </a:r>
          </a:p>
          <a:p>
            <a:pPr marL="857250" lvl="1" indent="-457200"/>
            <a:r>
              <a:rPr lang="en-US" altLang="he-IL" dirty="0"/>
              <a:t>Concluding example</a:t>
            </a:r>
          </a:p>
          <a:p>
            <a:pPr marL="457200" indent="-457200"/>
            <a:r>
              <a:rPr lang="en-US" altLang="he-IL" sz="3200" dirty="0"/>
              <a:t>P2P</a:t>
            </a:r>
          </a:p>
          <a:p>
            <a:pPr marL="457200" indent="-457200"/>
            <a:r>
              <a:rPr lang="en-US" altLang="he-IL" sz="3200" dirty="0"/>
              <a:t>FTP</a:t>
            </a:r>
          </a:p>
          <a:p>
            <a:pPr marL="457200" indent="-457200"/>
            <a:r>
              <a:rPr lang="en-US" altLang="he-IL" sz="3200" dirty="0"/>
              <a:t>E-mail</a:t>
            </a:r>
          </a:p>
          <a:p>
            <a:pPr marL="457200" indent="-457200"/>
            <a:endParaRPr lang="en-US" altLang="he-IL" sz="2400" dirty="0"/>
          </a:p>
        </p:txBody>
      </p:sp>
      <p:pic>
        <p:nvPicPr>
          <p:cNvPr id="17415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662" y="1111064"/>
            <a:ext cx="4863223" cy="158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3445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6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825500"/>
            <a:ext cx="7186612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59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9388"/>
            <a:ext cx="7772400" cy="903287"/>
          </a:xfrm>
        </p:spPr>
        <p:txBody>
          <a:bodyPr/>
          <a:lstStyle/>
          <a:p>
            <a:r>
              <a:rPr lang="en-US" altLang="he-IL" sz="4000" dirty="0"/>
              <a:t>Inserting records into </a:t>
            </a:r>
            <a:r>
              <a:rPr lang="en-US" altLang="he-IL" sz="3600" dirty="0"/>
              <a:t>DNS (</a:t>
            </a:r>
            <a:r>
              <a:rPr lang="en-US" altLang="he-IL" sz="3600" dirty="0" err="1"/>
              <a:t>Cont</a:t>
            </a:r>
            <a:r>
              <a:rPr lang="en-US" altLang="he-IL" sz="3600" dirty="0"/>
              <a:t>’)</a:t>
            </a:r>
          </a:p>
        </p:txBody>
      </p:sp>
      <p:sp>
        <p:nvSpPr>
          <p:cNvPr id="11059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1650" y="1370013"/>
            <a:ext cx="8456613" cy="4648200"/>
          </a:xfrm>
        </p:spPr>
        <p:txBody>
          <a:bodyPr/>
          <a:lstStyle/>
          <a:p>
            <a:r>
              <a:rPr lang="en-US" altLang="he-IL" dirty="0">
                <a:latin typeface="Times New Roman" pitchFamily="18" charset="0"/>
                <a:cs typeface="Times New Roman" pitchFamily="18" charset="0"/>
              </a:rPr>
              <a:t>Our registrars adds to the .com TLD servers the records</a:t>
            </a:r>
          </a:p>
          <a:p>
            <a:pPr lvl="1"/>
            <a:r>
              <a:rPr lang="en-US" altLang="he-IL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(startup.com, dns1.startup.com</a:t>
            </a:r>
            <a:r>
              <a:rPr lang="en-US" altLang="he-IL" dirty="0">
                <a:latin typeface="Times New Roman" pitchFamily="18" charset="0"/>
                <a:cs typeface="Times New Roman" pitchFamily="18" charset="0"/>
              </a:rPr>
              <a:t>, NS, 7200s)</a:t>
            </a:r>
          </a:p>
          <a:p>
            <a:pPr lvl="1"/>
            <a:r>
              <a:rPr lang="en-US" altLang="he-IL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(startup.com, dns2.startup.com</a:t>
            </a:r>
            <a:r>
              <a:rPr lang="en-US" altLang="he-IL" dirty="0">
                <a:latin typeface="Times New Roman" pitchFamily="18" charset="0"/>
                <a:cs typeface="Times New Roman" pitchFamily="18" charset="0"/>
              </a:rPr>
              <a:t>, NS, 7200s)</a:t>
            </a:r>
            <a:endParaRPr lang="en-US" altLang="he-IL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he-IL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(dns1.startup.com</a:t>
            </a:r>
            <a:r>
              <a:rPr lang="en-US" altLang="he-IL" dirty="0">
                <a:latin typeface="Times New Roman" pitchFamily="18" charset="0"/>
                <a:cs typeface="Times New Roman" pitchFamily="18" charset="0"/>
              </a:rPr>
              <a:t>, 128.1.1.1, A, 7200s)</a:t>
            </a:r>
          </a:p>
          <a:p>
            <a:pPr lvl="1"/>
            <a:r>
              <a:rPr lang="en-US" altLang="he-IL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(dns2.startup.com</a:t>
            </a:r>
            <a:r>
              <a:rPr lang="en-US" altLang="he-IL" dirty="0">
                <a:latin typeface="Times New Roman" pitchFamily="18" charset="0"/>
                <a:cs typeface="Times New Roman" pitchFamily="18" charset="0"/>
              </a:rPr>
              <a:t>, 128.1.1.2, A, 7200s)</a:t>
            </a:r>
          </a:p>
          <a:p>
            <a:r>
              <a:rPr lang="en-US" altLang="he-IL" dirty="0">
                <a:latin typeface="Times New Roman" pitchFamily="18" charset="0"/>
                <a:cs typeface="Times New Roman" pitchFamily="18" charset="0"/>
              </a:rPr>
              <a:t>This is done by an UPDATE </a:t>
            </a:r>
            <a:r>
              <a:rPr lang="en-US" altLang="he-IL" i="1" dirty="0" err="1">
                <a:latin typeface="Times New Roman" pitchFamily="18" charset="0"/>
                <a:cs typeface="Times New Roman" pitchFamily="18" charset="0"/>
              </a:rPr>
              <a:t>dns</a:t>
            </a:r>
            <a:r>
              <a:rPr lang="en-US" altLang="he-IL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dirty="0">
                <a:latin typeface="Times New Roman" pitchFamily="18" charset="0"/>
                <a:cs typeface="Times New Roman" pitchFamily="18" charset="0"/>
              </a:rPr>
              <a:t>command</a:t>
            </a:r>
          </a:p>
          <a:p>
            <a:endParaRPr lang="en-US" altLang="he-IL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773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98714"/>
          </a:xfrm>
        </p:spPr>
        <p:txBody>
          <a:bodyPr/>
          <a:lstStyle/>
          <a:p>
            <a:r>
              <a:rPr lang="en-US" altLang="he-IL" dirty="0"/>
              <a:t>Attacking </a:t>
            </a:r>
            <a:r>
              <a:rPr lang="en-US" altLang="he-IL" dirty="0" smtClean="0"/>
              <a:t>DNS: </a:t>
            </a:r>
            <a:r>
              <a:rPr lang="en-US" altLang="he-IL" dirty="0" err="1" smtClean="0"/>
              <a:t>Ddos</a:t>
            </a:r>
            <a:r>
              <a:rPr lang="en-US" altLang="he-IL" dirty="0" smtClean="0"/>
              <a:t> attacks</a:t>
            </a:r>
            <a:endParaRPr lang="en-US" altLang="he-IL" dirty="0"/>
          </a:p>
        </p:txBody>
      </p:sp>
      <p:sp>
        <p:nvSpPr>
          <p:cNvPr id="117763" name="Content Placeholder 5"/>
          <p:cNvSpPr>
            <a:spLocks noGrp="1"/>
          </p:cNvSpPr>
          <p:nvPr>
            <p:ph sz="half" idx="1"/>
          </p:nvPr>
        </p:nvSpPr>
        <p:spPr>
          <a:xfrm>
            <a:off x="533400" y="979714"/>
            <a:ext cx="3810000" cy="5878286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he-IL" dirty="0">
                <a:solidFill>
                  <a:srgbClr val="22228B"/>
                </a:solidFill>
              </a:rPr>
              <a:t>DDoS attacks</a:t>
            </a:r>
          </a:p>
          <a:p>
            <a:r>
              <a:rPr lang="en-US" altLang="he-IL" dirty="0"/>
              <a:t>Bombard root servers with </a:t>
            </a:r>
            <a:r>
              <a:rPr lang="en-US" altLang="he-IL" dirty="0" smtClean="0"/>
              <a:t>traffic</a:t>
            </a:r>
          </a:p>
          <a:p>
            <a:r>
              <a:rPr lang="en-US" altLang="he-IL" dirty="0" smtClean="0"/>
              <a:t>Mitigations</a:t>
            </a:r>
            <a:endParaRPr lang="en-US" altLang="he-IL" dirty="0"/>
          </a:p>
          <a:p>
            <a:pPr lvl="1"/>
            <a:r>
              <a:rPr lang="en-US" altLang="he-IL" dirty="0" smtClean="0"/>
              <a:t>Local </a:t>
            </a:r>
            <a:r>
              <a:rPr lang="en-US" altLang="he-IL" dirty="0"/>
              <a:t>DNS </a:t>
            </a:r>
            <a:r>
              <a:rPr lang="en-US" altLang="he-IL" dirty="0" smtClean="0"/>
              <a:t>uses cache</a:t>
            </a:r>
            <a:endParaRPr lang="en-US" altLang="he-IL" dirty="0"/>
          </a:p>
          <a:p>
            <a:pPr lvl="1"/>
            <a:r>
              <a:rPr lang="en-US" altLang="he-IL" dirty="0" smtClean="0"/>
              <a:t>Root </a:t>
            </a:r>
            <a:r>
              <a:rPr lang="en-US" altLang="he-IL" dirty="0"/>
              <a:t>servers </a:t>
            </a:r>
            <a:r>
              <a:rPr lang="en-US" altLang="he-IL" dirty="0" smtClean="0"/>
              <a:t>filters traffic</a:t>
            </a:r>
          </a:p>
          <a:p>
            <a:pPr lvl="1"/>
            <a:r>
              <a:rPr lang="en-US" altLang="he-IL" dirty="0" smtClean="0">
                <a:sym typeface="Wingdings" pitchFamily="2" charset="2"/>
              </a:rPr>
              <a:t> </a:t>
            </a:r>
            <a:r>
              <a:rPr lang="en-US" altLang="he-IL" dirty="0" smtClean="0"/>
              <a:t>Not successful to date</a:t>
            </a:r>
          </a:p>
          <a:p>
            <a:r>
              <a:rPr lang="en-US" altLang="he-IL" dirty="0" smtClean="0"/>
              <a:t>Bombard </a:t>
            </a:r>
            <a:r>
              <a:rPr lang="en-US" altLang="he-IL" dirty="0"/>
              <a:t>TLD servers</a:t>
            </a:r>
          </a:p>
          <a:p>
            <a:pPr lvl="1"/>
            <a:r>
              <a:rPr lang="en-US" altLang="he-IL" dirty="0"/>
              <a:t>Potentially more dangerous</a:t>
            </a:r>
          </a:p>
          <a:p>
            <a:pPr>
              <a:buFont typeface="Comic Sans MS" pitchFamily="66" charset="0"/>
              <a:buAutoNum type="arabicPeriod"/>
            </a:pPr>
            <a:endParaRPr lang="en-US" altLang="he-IL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495800" y="990600"/>
            <a:ext cx="3810000" cy="5257800"/>
          </a:xfrm>
        </p:spPr>
        <p:txBody>
          <a:bodyPr/>
          <a:lstStyle/>
          <a:p>
            <a:pPr>
              <a:buNone/>
              <a:defRPr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ea typeface="ＭＳ Ｐゴシック" charset="0"/>
              </a:rPr>
              <a:t>Another DDoS attac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</a:rPr>
              <a:t>k</a:t>
            </a:r>
          </a:p>
          <a:p>
            <a:pPr>
              <a:defRPr/>
            </a:pPr>
            <a:r>
              <a:rPr lang="en-US" sz="2400" dirty="0">
                <a:ea typeface="ＭＳ Ｐゴシック" charset="0"/>
              </a:rPr>
              <a:t>Send queries with the fake source </a:t>
            </a:r>
            <a:r>
              <a:rPr lang="en-US" sz="2400" dirty="0">
                <a:ea typeface="ＭＳ Ｐゴシック" charset="0"/>
                <a:hlinkClick r:id="rId3"/>
              </a:rPr>
              <a:t>bgu.ac.il</a:t>
            </a:r>
            <a:r>
              <a:rPr lang="en-US" sz="2400" dirty="0">
                <a:ea typeface="ＭＳ Ｐゴシック" charset="0"/>
              </a:rPr>
              <a:t>, so that BGU’s server will get plenty of (large) replies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solidFill>
                <a:schemeClr val="accent6">
                  <a:lumMod val="75000"/>
                </a:schemeClr>
              </a:solidFill>
              <a:ea typeface="ＭＳ Ｐゴシック" charset="0"/>
            </a:endParaRPr>
          </a:p>
          <a:p>
            <a:pPr lvl="1"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117767" name="Picture 16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197" y="819604"/>
            <a:ext cx="6801303" cy="170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98714"/>
          </a:xfrm>
        </p:spPr>
        <p:txBody>
          <a:bodyPr/>
          <a:lstStyle/>
          <a:p>
            <a:r>
              <a:rPr lang="en-US" altLang="he-IL" dirty="0" smtClean="0"/>
              <a:t>DNS poisoning</a:t>
            </a:r>
            <a:endParaRPr lang="en-US" altLang="he-IL" dirty="0"/>
          </a:p>
        </p:txBody>
      </p:sp>
      <p:pic>
        <p:nvPicPr>
          <p:cNvPr id="117767" name="Picture 16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197" y="819604"/>
            <a:ext cx="6801303" cy="170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d2OkpfMwCzU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75236" y="990600"/>
            <a:ext cx="8728654" cy="490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31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98714"/>
          </a:xfrm>
        </p:spPr>
        <p:txBody>
          <a:bodyPr/>
          <a:lstStyle/>
          <a:p>
            <a:r>
              <a:rPr lang="en-US" altLang="he-IL" dirty="0"/>
              <a:t>Attacking </a:t>
            </a:r>
            <a:r>
              <a:rPr lang="en-US" altLang="he-IL" dirty="0" smtClean="0"/>
              <a:t>DNS: poisoning</a:t>
            </a:r>
            <a:endParaRPr lang="en-US" altLang="he-IL" dirty="0"/>
          </a:p>
        </p:txBody>
      </p:sp>
      <p:pic>
        <p:nvPicPr>
          <p:cNvPr id="117767" name="Picture 1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296" y="836045"/>
            <a:ext cx="6048829" cy="154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285751" y="1230313"/>
            <a:ext cx="8239124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he-IL" sz="2400" kern="0" dirty="0" smtClean="0">
                <a:latin typeface="Times New Roman" pitchFamily="18" charset="0"/>
                <a:cs typeface="Times New Roman" pitchFamily="18" charset="0"/>
              </a:rPr>
              <a:t>Attacker </a:t>
            </a:r>
            <a:r>
              <a:rPr lang="en-IL" altLang="he-IL" sz="2400" kern="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altLang="he-IL" sz="2400" kern="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target </a:t>
            </a:r>
            <a:r>
              <a:rPr lang="en-US" altLang="he-IL" sz="2400" kern="0" dirty="0" smtClean="0">
                <a:latin typeface="Times New Roman" pitchFamily="18" charset="0"/>
                <a:cs typeface="Times New Roman" pitchFamily="18" charset="0"/>
              </a:rPr>
              <a:t>DNS server: </a:t>
            </a:r>
            <a:r>
              <a:rPr lang="en-US" altLang="he-IL" sz="2000" i="1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A: attacker.com ?</a:t>
            </a:r>
            <a:endParaRPr lang="en-US" altLang="he-IL" sz="1600" i="1" kern="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he-IL" sz="2400" kern="0" dirty="0" smtClean="0">
                <a:latin typeface="Times New Roman" pitchFamily="18" charset="0"/>
                <a:cs typeface="Times New Roman" pitchFamily="18" charset="0"/>
              </a:rPr>
              <a:t>Target DNS server to someone: </a:t>
            </a:r>
            <a:r>
              <a:rPr lang="en-US" altLang="he-IL" sz="2000" i="1" kern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he-IL" sz="2000" i="1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attacker.com </a:t>
            </a:r>
            <a:r>
              <a:rPr lang="en-US" altLang="he-IL" sz="2000" i="1" kern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altLang="he-IL" sz="1800" i="1" kern="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he-IL" sz="2400" kern="0" dirty="0" smtClean="0">
                <a:latin typeface="Times New Roman" pitchFamily="18" charset="0"/>
                <a:cs typeface="Times New Roman" pitchFamily="18" charset="0"/>
              </a:rPr>
              <a:t>Attacker </a:t>
            </a:r>
            <a:r>
              <a:rPr lang="en-IL" altLang="he-IL" sz="2400" kern="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altLang="he-IL" sz="2400" kern="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target </a:t>
            </a:r>
            <a:r>
              <a:rPr lang="en-US" altLang="he-IL" sz="2400" kern="0" dirty="0">
                <a:latin typeface="Times New Roman" pitchFamily="18" charset="0"/>
                <a:cs typeface="Times New Roman" pitchFamily="18" charset="0"/>
              </a:rPr>
              <a:t>DNS </a:t>
            </a:r>
            <a:r>
              <a:rPr lang="en-US" altLang="he-IL" sz="2400" kern="0" dirty="0" smtClean="0">
                <a:latin typeface="Times New Roman" pitchFamily="18" charset="0"/>
                <a:cs typeface="Times New Roman" pitchFamily="18" charset="0"/>
              </a:rPr>
              <a:t>server:</a:t>
            </a:r>
          </a:p>
          <a:p>
            <a:pPr lvl="1"/>
            <a:r>
              <a:rPr lang="en-US" altLang="he-IL" sz="2000" i="1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NS: facebook.com ns1.attacker.com</a:t>
            </a:r>
          </a:p>
          <a:p>
            <a:pPr lvl="1"/>
            <a:r>
              <a:rPr lang="en-US" altLang="he-IL" sz="2000" i="1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A: ns1.attacker.com 66.6.6.6</a:t>
            </a:r>
          </a:p>
          <a:p>
            <a:endParaRPr lang="en-US" altLang="he-IL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he-IL" sz="2400" kern="0" dirty="0" smtClean="0">
                <a:latin typeface="Times New Roman" pitchFamily="18" charset="0"/>
                <a:cs typeface="Times New Roman" pitchFamily="18" charset="0"/>
              </a:rPr>
              <a:t>Mitigations (at the DNS server)</a:t>
            </a:r>
          </a:p>
          <a:p>
            <a:pPr lvl="1"/>
            <a:r>
              <a:rPr lang="en-US" altLang="he-IL" sz="2000" kern="0" dirty="0" smtClean="0">
                <a:latin typeface="Times New Roman" pitchFamily="18" charset="0"/>
                <a:cs typeface="Times New Roman" pitchFamily="18" charset="0"/>
              </a:rPr>
              <a:t>Verify that the reply agrees with the query</a:t>
            </a:r>
          </a:p>
          <a:p>
            <a:pPr lvl="2"/>
            <a:r>
              <a:rPr lang="en-US" altLang="he-IL" sz="1800" kern="0" dirty="0" smtClean="0">
                <a:latin typeface="Times New Roman" pitchFamily="18" charset="0"/>
                <a:cs typeface="Times New Roman" pitchFamily="18" charset="0"/>
              </a:rPr>
              <a:t>A smart attacker may force the DNS to really query for </a:t>
            </a:r>
            <a:r>
              <a:rPr lang="en-US" altLang="he-IL" sz="1800" i="1" kern="0" dirty="0" smtClean="0">
                <a:latin typeface="Times New Roman" pitchFamily="18" charset="0"/>
                <a:cs typeface="Times New Roman" pitchFamily="18" charset="0"/>
              </a:rPr>
              <a:t>facebook.com</a:t>
            </a:r>
            <a:endParaRPr lang="en-US" altLang="he-IL" sz="1800" kern="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he-IL" sz="2000" kern="0" dirty="0" smtClean="0">
                <a:latin typeface="Times New Roman" pitchFamily="18" charset="0"/>
                <a:cs typeface="Times New Roman" pitchFamily="18" charset="0"/>
              </a:rPr>
              <a:t>Verify that the source port, Query ID agree with that of the query</a:t>
            </a:r>
          </a:p>
          <a:p>
            <a:pPr lvl="2"/>
            <a:r>
              <a:rPr lang="en-US" altLang="he-IL" sz="1800" kern="0" dirty="0">
                <a:latin typeface="Times New Roman" pitchFamily="18" charset="0"/>
                <a:cs typeface="Times New Roman" pitchFamily="18" charset="0"/>
              </a:rPr>
              <a:t>Windows uses 2500 DNS source ports for DNS; </a:t>
            </a:r>
          </a:p>
          <a:p>
            <a:pPr lvl="2"/>
            <a:r>
              <a:rPr lang="en-US" altLang="he-IL" sz="1800" kern="0" dirty="0">
                <a:latin typeface="Times New Roman" pitchFamily="18" charset="0"/>
                <a:cs typeface="Times New Roman" pitchFamily="18" charset="0"/>
              </a:rPr>
              <a:t>There’re ____ possible QID</a:t>
            </a:r>
          </a:p>
          <a:p>
            <a:pPr lvl="1"/>
            <a:r>
              <a:rPr lang="en-US" altLang="he-IL" sz="2000" kern="0" dirty="0" smtClean="0">
                <a:latin typeface="Times New Roman" pitchFamily="18" charset="0"/>
                <a:cs typeface="Times New Roman" pitchFamily="18" charset="0"/>
              </a:rPr>
              <a:t>User will notice that attacker’s site doesn’t use </a:t>
            </a:r>
            <a:r>
              <a:rPr lang="en-US" altLang="he-IL" sz="2000" b="1" i="1" kern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en-US" altLang="he-IL" sz="3200" b="1" i="1" kern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en-US" altLang="he-IL" sz="2000" b="1" kern="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he-IL" sz="2000" kern="0" dirty="0" err="1" smtClean="0">
                <a:latin typeface="Times New Roman" pitchFamily="18" charset="0"/>
                <a:cs typeface="Times New Roman" pitchFamily="18" charset="0"/>
              </a:rPr>
              <a:t>DNSSec</a:t>
            </a:r>
            <a:r>
              <a:rPr lang="en-US" altLang="he-IL" sz="2000" kern="0" dirty="0" smtClean="0">
                <a:latin typeface="Times New Roman" pitchFamily="18" charset="0"/>
                <a:cs typeface="Times New Roman" pitchFamily="18" charset="0"/>
              </a:rPr>
              <a:t>: DNS reply must be signed</a:t>
            </a:r>
          </a:p>
          <a:p>
            <a:pPr lvl="1"/>
            <a:endParaRPr lang="en-US" altLang="he-IL" sz="18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altLang="he-IL" sz="1800" kern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73091" name="Picture 3" descr="Image result for dns pois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2" y="1935968"/>
            <a:ext cx="3952875" cy="144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Image result for poison free pi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73094" name="Picture 6" descr="Image result for poison free pic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0" t="9948" r="9061" b="8414"/>
          <a:stretch/>
        </p:blipFill>
        <p:spPr bwMode="auto">
          <a:xfrm>
            <a:off x="6324598" y="2883909"/>
            <a:ext cx="1003301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5724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Chapter 2.1: Outline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1313"/>
            <a:ext cx="7977554" cy="4648200"/>
          </a:xfrm>
        </p:spPr>
        <p:txBody>
          <a:bodyPr/>
          <a:lstStyle/>
          <a:p>
            <a:pPr marL="457200" indent="-457200"/>
            <a:r>
              <a:rPr lang="en-US" altLang="he-IL" sz="3200" dirty="0"/>
              <a:t>Domain Name System</a:t>
            </a:r>
          </a:p>
          <a:p>
            <a:pPr marL="457200" indent="-457200"/>
            <a:r>
              <a:rPr lang="en-US" altLang="he-IL" sz="3200" b="1" dirty="0">
                <a:solidFill>
                  <a:srgbClr val="000099"/>
                </a:solidFill>
              </a:rPr>
              <a:t>P2P</a:t>
            </a:r>
          </a:p>
          <a:p>
            <a:pPr marL="457200" indent="-457200"/>
            <a:r>
              <a:rPr lang="en-US" altLang="he-IL" sz="3200" dirty="0"/>
              <a:t>FTP</a:t>
            </a:r>
          </a:p>
          <a:p>
            <a:pPr marL="457200" indent="-457200"/>
            <a:r>
              <a:rPr lang="en-US" altLang="he-IL" sz="3200" dirty="0"/>
              <a:t>E-mail</a:t>
            </a:r>
          </a:p>
          <a:p>
            <a:pPr marL="457200" indent="-457200"/>
            <a:endParaRPr lang="en-US" altLang="he-IL" sz="2400" dirty="0"/>
          </a:p>
        </p:txBody>
      </p:sp>
      <p:pic>
        <p:nvPicPr>
          <p:cNvPr id="17415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662" y="1111064"/>
            <a:ext cx="4863223" cy="158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479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4"/>
          <p:cNvGrpSpPr>
            <a:grpSpLocks/>
          </p:cNvGrpSpPr>
          <p:nvPr/>
        </p:nvGrpSpPr>
        <p:grpSpPr bwMode="auto">
          <a:xfrm>
            <a:off x="5230466" y="1257300"/>
            <a:ext cx="3540125" cy="4545013"/>
            <a:chOff x="3277" y="974"/>
            <a:chExt cx="2230" cy="2863"/>
          </a:xfrm>
        </p:grpSpPr>
        <p:sp>
          <p:nvSpPr>
            <p:cNvPr id="146443" name="Freeform 565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3508 w 1036"/>
                <a:gd name="T1" fmla="*/ 11 h 675"/>
                <a:gd name="T2" fmla="*/ 2110 w 1036"/>
                <a:gd name="T3" fmla="*/ 53 h 675"/>
                <a:gd name="T4" fmla="*/ 1116 w 1036"/>
                <a:gd name="T5" fmla="*/ 129 h 675"/>
                <a:gd name="T6" fmla="*/ 826 w 1036"/>
                <a:gd name="T7" fmla="*/ 229 h 675"/>
                <a:gd name="T8" fmla="*/ 115 w 1036"/>
                <a:gd name="T9" fmla="*/ 297 h 675"/>
                <a:gd name="T10" fmla="*/ 93 w 1036"/>
                <a:gd name="T11" fmla="*/ 459 h 675"/>
                <a:gd name="T12" fmla="*/ 716 w 1036"/>
                <a:gd name="T13" fmla="*/ 489 h 675"/>
                <a:gd name="T14" fmla="*/ 2483 w 1036"/>
                <a:gd name="T15" fmla="*/ 489 h 675"/>
                <a:gd name="T16" fmla="*/ 3234 w 1036"/>
                <a:gd name="T17" fmla="*/ 555 h 675"/>
                <a:gd name="T18" fmla="*/ 4064 w 1036"/>
                <a:gd name="T19" fmla="*/ 657 h 675"/>
                <a:gd name="T20" fmla="*/ 4707 w 1036"/>
                <a:gd name="T21" fmla="*/ 661 h 675"/>
                <a:gd name="T22" fmla="*/ 5146 w 1036"/>
                <a:gd name="T23" fmla="*/ 603 h 675"/>
                <a:gd name="T24" fmla="*/ 5370 w 1036"/>
                <a:gd name="T25" fmla="*/ 445 h 675"/>
                <a:gd name="T26" fmla="*/ 5509 w 1036"/>
                <a:gd name="T27" fmla="*/ 291 h 675"/>
                <a:gd name="T28" fmla="*/ 5525 w 1036"/>
                <a:gd name="T29" fmla="*/ 107 h 675"/>
                <a:gd name="T30" fmla="*/ 5049 w 1036"/>
                <a:gd name="T31" fmla="*/ 17 h 675"/>
                <a:gd name="T32" fmla="*/ 4195 w 1036"/>
                <a:gd name="T33" fmla="*/ 3 h 675"/>
                <a:gd name="T34" fmla="*/ 3508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3" name="Group 566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146817" name="Rectangle 56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6818" name="AutoShape 56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solidFill>
                    <a:srgbClr val="00CCFF"/>
                  </a:solidFill>
                  <a:ea typeface="MS PGothic" pitchFamily="34" charset="-128"/>
                </a:endParaRPr>
              </a:p>
            </p:txBody>
          </p:sp>
        </p:grpSp>
        <p:sp>
          <p:nvSpPr>
            <p:cNvPr id="146445" name="Freeform 569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46" name="Line 570"/>
            <p:cNvSpPr>
              <a:spLocks noChangeShapeType="1"/>
            </p:cNvSpPr>
            <p:nvPr/>
          </p:nvSpPr>
          <p:spPr bwMode="auto">
            <a:xfrm rot="-5400000">
              <a:off x="4924" y="3318"/>
              <a:ext cx="282" cy="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6447" name="Line 571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6448" name="Line 572"/>
            <p:cNvSpPr>
              <a:spLocks noChangeShapeType="1"/>
            </p:cNvSpPr>
            <p:nvPr/>
          </p:nvSpPr>
          <p:spPr bwMode="auto">
            <a:xfrm rot="16200000" flipH="1">
              <a:off x="5110" y="3185"/>
              <a:ext cx="82" cy="7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6449" name="Line 574"/>
            <p:cNvSpPr>
              <a:spLocks noChangeShapeType="1"/>
            </p:cNvSpPr>
            <p:nvPr/>
          </p:nvSpPr>
          <p:spPr bwMode="auto">
            <a:xfrm>
              <a:off x="3843" y="3009"/>
              <a:ext cx="115" cy="6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50" name="Line 575"/>
            <p:cNvSpPr>
              <a:spLocks noChangeShapeType="1"/>
            </p:cNvSpPr>
            <p:nvPr/>
          </p:nvSpPr>
          <p:spPr bwMode="auto">
            <a:xfrm flipV="1">
              <a:off x="3680" y="3164"/>
              <a:ext cx="257" cy="5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51" name="Line 578"/>
            <p:cNvSpPr>
              <a:spLocks noChangeShapeType="1"/>
            </p:cNvSpPr>
            <p:nvPr/>
          </p:nvSpPr>
          <p:spPr bwMode="auto">
            <a:xfrm flipH="1">
              <a:off x="3948" y="3206"/>
              <a:ext cx="91" cy="1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52" name="Line 579"/>
            <p:cNvSpPr>
              <a:spLocks noChangeShapeType="1"/>
            </p:cNvSpPr>
            <p:nvPr/>
          </p:nvSpPr>
          <p:spPr bwMode="auto">
            <a:xfrm flipH="1" flipV="1">
              <a:off x="4144" y="3212"/>
              <a:ext cx="53" cy="11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53" name="Line 580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54" name="Line 582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55" name="Line 583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4" name="Group 584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146815" name="Picture 585" descr="access_point_stylized_smal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6816" name="Picture 586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46457" name="Freeform 587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58" name="Freeform 588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24786999 w 765"/>
                <a:gd name="T1" fmla="*/ 7050268 h 459"/>
                <a:gd name="T2" fmla="*/ 16797251 w 765"/>
                <a:gd name="T3" fmla="*/ 50062385 h 459"/>
                <a:gd name="T4" fmla="*/ 5619244 w 765"/>
                <a:gd name="T5" fmla="*/ 71250859 h 459"/>
                <a:gd name="T6" fmla="*/ 802944 w 765"/>
                <a:gd name="T7" fmla="*/ 240098630 h 459"/>
                <a:gd name="T8" fmla="*/ 10509971 w 765"/>
                <a:gd name="T9" fmla="*/ 317237197 h 459"/>
                <a:gd name="T10" fmla="*/ 20203453 w 765"/>
                <a:gd name="T11" fmla="*/ 304074360 h 459"/>
                <a:gd name="T12" fmla="*/ 34101096 w 765"/>
                <a:gd name="T13" fmla="*/ 317237197 h 459"/>
                <a:gd name="T14" fmla="*/ 40807118 w 765"/>
                <a:gd name="T15" fmla="*/ 309873518 h 459"/>
                <a:gd name="T16" fmla="*/ 43925163 w 765"/>
                <a:gd name="T17" fmla="*/ 265868256 h 459"/>
                <a:gd name="T18" fmla="*/ 43847989 w 765"/>
                <a:gd name="T19" fmla="*/ 112851246 h 459"/>
                <a:gd name="T20" fmla="*/ 38697984 w 765"/>
                <a:gd name="T21" fmla="*/ 24617289 h 459"/>
                <a:gd name="T22" fmla="*/ 24786999 w 765"/>
                <a:gd name="T23" fmla="*/ 7050268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59" name="Line 589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60" name="Line 590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61" name="Line 591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62" name="Line 592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63" name="Line 593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64" name="Line 594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65" name="Line 595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66" name="Line 596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67" name="Line 597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68" name="Line 598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69" name="Line 599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70" name="Line 600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71" name="Line 601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72" name="Line 602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73" name="Line 603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74" name="Line 604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75" name="Line 605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5" name="Group 606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146798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46799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46800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46801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46802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46803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46804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46805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46806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46807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46808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46809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46810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46811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46812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46813" name="Oval 622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pic>
            <p:nvPicPr>
              <p:cNvPr id="146814" name="Picture 623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Group 624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146789" name="Line 625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790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91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92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7" name="Group 629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146796" name="Freeform 63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797" name="Freeform 63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46794" name="Line 632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795" name="Line 633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8" name="Group 634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14678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8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8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9" name="Group 63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6787" name="Freeform 63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788" name="Freeform 64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46785" name="Line 64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786" name="Line 64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10" name="Group 643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14677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7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7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11" name="Group 64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6779" name="Freeform 6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780" name="Freeform 6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46777" name="Line 65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778" name="Line 65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12" name="Group 652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14676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6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6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13" name="Group 65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6771" name="Freeform 65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772" name="Freeform 65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46769" name="Line 65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770" name="Line 66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14" name="Group 661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14675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5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5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15" name="Group 66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6763" name="Freeform 66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764" name="Freeform 66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46761" name="Line 66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762" name="Line 66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16" name="Group 670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14674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5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5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17" name="Group 67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6755" name="Freeform 67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756" name="Freeform 67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46753" name="Line 67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754" name="Line 67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146483" name="Line 679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18" name="Group 680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14674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4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4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19" name="Group 68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6747" name="Freeform 68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748" name="Freeform 68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46745" name="Line 68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746" name="Line 68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0" name="Group 689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14673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3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3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1" name="Group 69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6739" name="Freeform 69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740" name="Freeform 69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46737" name="Line 69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738" name="Line 69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2" name="Group 698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14672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2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2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3" name="Group 70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6731" name="Freeform 70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732" name="Freeform 70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46729" name="Line 70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730" name="Line 70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4" name="Group 707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14671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1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1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5" name="Group 71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6723" name="Freeform 71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724" name="Freeform 71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46721" name="Line 71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722" name="Line 71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6" name="Group 716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14671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1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1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7" name="Group 72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6715" name="Freeform 72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716" name="Freeform 72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46714" name="Line 72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8" name="Group 725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14670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0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0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9" name="Group 72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6708" name="Freeform 73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709" name="Freeform 73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46706" name="Line 73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707" name="Line 73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30" name="Group 734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31" name="Group 735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46690" name="Freeform 736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691" name="Freeform 737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692" name="Freeform 738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693" name="Freeform 739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694" name="Freeform 740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695" name="Freeform 741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696" name="Freeform 742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697" name="Freeform 743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698" name="Freeform 744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699" name="Freeform 745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700" name="Freeform 746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701" name="Freeform 747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pic>
            <p:nvPicPr>
              <p:cNvPr id="146689" name="Picture 748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46476" name="Group 749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146477" name="Group 750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46676" name="Freeform 751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677" name="Freeform 752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678" name="Freeform 753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679" name="Freeform 754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680" name="Freeform 755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681" name="Freeform 756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682" name="Freeform 757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683" name="Freeform 758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684" name="Freeform 759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685" name="Freeform 760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686" name="Freeform 761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687" name="Freeform 762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pic>
            <p:nvPicPr>
              <p:cNvPr id="146675" name="Picture 763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46492" name="Line 764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146478" name="Group 765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146672" name="Picture 76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6673" name="Freeform 76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146479" name="Group 768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146670" name="Picture 76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6671" name="Freeform 770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146480" name="Group 771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146668" name="Picture 77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6669" name="Freeform 77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146481" name="Group 774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146666" name="Picture 77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6667" name="Freeform 77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pic>
          <p:nvPicPr>
            <p:cNvPr id="146497" name="Picture 777" descr="car_icon_small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6482" name="Group 778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146664" name="Picture 779" descr="iphone_stylized_small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6665" name="Picture 780" descr="antenna_radiation_stylized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46484" name="Group 781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146632" name="Freeform 78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9 h 2742"/>
                  <a:gd name="T6" fmla="*/ 0 w 354"/>
                  <a:gd name="T7" fmla="*/ 10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633" name="Rectangle 783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6634" name="Freeform 78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635" name="Freeform 78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636" name="Rectangle 786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grpSp>
            <p:nvGrpSpPr>
              <p:cNvPr id="146485" name="Group 78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6662" name="AutoShape 788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146663" name="AutoShape 789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146638" name="Rectangle 790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grpSp>
            <p:nvGrpSpPr>
              <p:cNvPr id="146486" name="Group 79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6660" name="AutoShape 792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146661" name="AutoShape 793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146640" name="Rectangle 794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6641" name="Rectangle 795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grpSp>
            <p:nvGrpSpPr>
              <p:cNvPr id="146487" name="Group 79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46658" name="AutoShape 797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146659" name="AutoShape 798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146643" name="Freeform 79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146488" name="Group 80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6656" name="AutoShape 801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146657" name="AutoShape 802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146645" name="Rectangle 803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6646" name="Freeform 80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647" name="Freeform 80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3 h 288"/>
                  <a:gd name="T4" fmla="*/ 2 w 304"/>
                  <a:gd name="T5" fmla="*/ 3 h 288"/>
                  <a:gd name="T6" fmla="*/ 2 w 304"/>
                  <a:gd name="T7" fmla="*/ 3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648" name="Oval 806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6649" name="Freeform 80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650" name="AutoShape 808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6651" name="AutoShape 809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6652" name="Oval 810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6653" name="Oval 811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he-IL" altLang="he-IL" sz="1800">
                  <a:solidFill>
                    <a:srgbClr val="FF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146654" name="Oval 812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6655" name="Rectangle 813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grpSp>
          <p:nvGrpSpPr>
            <p:cNvPr id="146489" name="Group 814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146600" name="Freeform 815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9 h 2742"/>
                  <a:gd name="T6" fmla="*/ 0 w 354"/>
                  <a:gd name="T7" fmla="*/ 10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601" name="Rectangle 816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6602" name="Freeform 817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603" name="Freeform 818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604" name="Rectangle 819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grpSp>
            <p:nvGrpSpPr>
              <p:cNvPr id="146490" name="Group 820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6630" name="AutoShape 82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146631" name="AutoShape 822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146606" name="Rectangle 823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grpSp>
            <p:nvGrpSpPr>
              <p:cNvPr id="146491" name="Group 824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6628" name="AutoShape 825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146629" name="AutoShape 826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146608" name="Rectangle 827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6609" name="Rectangle 828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grpSp>
            <p:nvGrpSpPr>
              <p:cNvPr id="146493" name="Group 829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46626" name="AutoShape 830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146627" name="AutoShape 831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146611" name="Freeform 832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146494" name="Group 833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6624" name="AutoShape 834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146625" name="AutoShape 835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146613" name="Rectangle 836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6614" name="Freeform 837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615" name="Freeform 838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3 h 288"/>
                  <a:gd name="T4" fmla="*/ 2 w 304"/>
                  <a:gd name="T5" fmla="*/ 3 h 288"/>
                  <a:gd name="T6" fmla="*/ 2 w 304"/>
                  <a:gd name="T7" fmla="*/ 3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616" name="Oval 839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6617" name="Freeform 840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618" name="AutoShape 841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6619" name="AutoShape 842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6620" name="Oval 843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6621" name="Oval 844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he-IL" altLang="he-IL" sz="1800">
                  <a:solidFill>
                    <a:srgbClr val="FF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146622" name="Oval 845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6623" name="Rectangle 846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grpSp>
          <p:nvGrpSpPr>
            <p:cNvPr id="146495" name="Group 847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146577" name="Picture 848" descr="antenna_stylized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6578" name="Picture 849" descr="laptop_keyboard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6579" name="Freeform 85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pic>
            <p:nvPicPr>
              <p:cNvPr id="146580" name="Picture 851" descr="screen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6581" name="Freeform 85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82" name="Freeform 85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83" name="Freeform 85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84" name="Freeform 85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85" name="Freeform 85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86" name="Freeform 85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146496" name="Group 85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46594" name="Freeform 85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595" name="Freeform 86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596" name="Freeform 86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597" name="Freeform 86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598" name="Freeform 86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599" name="Freeform 86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46588" name="Freeform 86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89" name="Freeform 86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90" name="Freeform 86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91" name="Freeform 86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92" name="Freeform 86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93" name="Freeform 87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146498" name="Group 871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146554" name="Picture 872" descr="antenna_stylize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6555" name="Picture 873" descr="laptop_keyboard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6556" name="Freeform 87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pic>
            <p:nvPicPr>
              <p:cNvPr id="146557" name="Picture 875" descr="screen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6558" name="Freeform 87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59" name="Freeform 87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60" name="Freeform 87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61" name="Freeform 87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62" name="Freeform 88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63" name="Freeform 88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146499" name="Group 88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46571" name="Freeform 88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572" name="Freeform 88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573" name="Freeform 88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574" name="Freeform 88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575" name="Freeform 88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576" name="Freeform 88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46565" name="Freeform 88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66" name="Freeform 89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67" name="Freeform 89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68" name="Freeform 89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69" name="Freeform 89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70" name="Freeform 89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146500" name="Group 895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146531" name="Picture 896" descr="antenna_stylized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6532" name="Picture 897" descr="laptop_keyboard"/>
              <p:cNvPicPr>
                <a:picLocks noChangeAspect="1" noChangeArrowheads="1"/>
              </p:cNvPicPr>
              <p:nvPr/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6533" name="Freeform 89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pic>
            <p:nvPicPr>
              <p:cNvPr id="146534" name="Picture 899" descr="screen"/>
              <p:cNvPicPr>
                <a:picLocks noChangeAspect="1" noChangeArrowheads="1"/>
              </p:cNvPicPr>
              <p:nvPr/>
            </p:nvPicPr>
            <p:blipFill>
              <a:blip r:embed="rId22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6535" name="Freeform 90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36" name="Freeform 90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37" name="Freeform 90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38" name="Freeform 90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39" name="Freeform 90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40" name="Freeform 90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146501" name="Group 90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46548" name="Freeform 90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549" name="Freeform 90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550" name="Freeform 90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551" name="Freeform 91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552" name="Freeform 91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553" name="Freeform 91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46542" name="Freeform 91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43" name="Freeform 91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44" name="Freeform 91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45" name="Freeform 91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46" name="Freeform 91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47" name="Freeform 91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146502" name="Group 919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146529" name="Picture 92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6530" name="Freeform 92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146503" name="Group 922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146506" name="Picture 923" descr="antenna_stylize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6507" name="Picture 924" descr="laptop_keyboard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6508" name="Freeform 92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pic>
            <p:nvPicPr>
              <p:cNvPr id="146509" name="Picture 926" descr="screen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6510" name="Freeform 92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11" name="Freeform 92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12" name="Freeform 92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13" name="Freeform 93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14" name="Freeform 93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15" name="Freeform 93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146504" name="Group 93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46523" name="Freeform 93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524" name="Freeform 93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525" name="Freeform 93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526" name="Freeform 93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527" name="Freeform 93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528" name="Freeform 93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46517" name="Freeform 94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18" name="Freeform 94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19" name="Freeform 94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20" name="Freeform 94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21" name="Freeform 94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22" name="Freeform 94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</p:grpSp>
      <p:sp>
        <p:nvSpPr>
          <p:cNvPr id="146437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38113"/>
            <a:ext cx="7772400" cy="871537"/>
          </a:xfrm>
        </p:spPr>
        <p:txBody>
          <a:bodyPr/>
          <a:lstStyle/>
          <a:p>
            <a:r>
              <a:rPr lang="en-US" altLang="he-IL" sz="4000" dirty="0"/>
              <a:t>P2P: motivation</a:t>
            </a:r>
            <a:endParaRPr lang="en-US" altLang="he-IL" dirty="0"/>
          </a:p>
        </p:txBody>
      </p:sp>
      <p:sp>
        <p:nvSpPr>
          <p:cNvPr id="14643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1276350"/>
            <a:ext cx="4653722" cy="4648200"/>
          </a:xfrm>
        </p:spPr>
        <p:txBody>
          <a:bodyPr/>
          <a:lstStyle/>
          <a:p>
            <a:r>
              <a:rPr lang="en-US" altLang="he-IL" dirty="0"/>
              <a:t>highly-popular apps, </a:t>
            </a:r>
            <a:r>
              <a:rPr lang="en-US" altLang="he-IL" dirty="0" err="1"/>
              <a:t>eg</a:t>
            </a:r>
            <a:endParaRPr lang="en-US" altLang="he-IL" dirty="0"/>
          </a:p>
          <a:p>
            <a:pPr lvl="1"/>
            <a:r>
              <a:rPr lang="en-US" altLang="he-IL" dirty="0"/>
              <a:t>file distribution (</a:t>
            </a:r>
            <a:r>
              <a:rPr lang="en-US" altLang="he-IL" dirty="0" err="1"/>
              <a:t>BitTorrent</a:t>
            </a:r>
            <a:r>
              <a:rPr lang="en-US" altLang="he-IL" dirty="0"/>
              <a:t>)</a:t>
            </a:r>
          </a:p>
          <a:p>
            <a:pPr lvl="1"/>
            <a:r>
              <a:rPr lang="en-US" altLang="he-IL" dirty="0"/>
              <a:t>VoIP (Skype) </a:t>
            </a:r>
          </a:p>
          <a:p>
            <a:pPr lvl="1"/>
            <a:r>
              <a:rPr lang="en-US" altLang="he-IL" dirty="0" smtClean="0"/>
              <a:t>Streaming</a:t>
            </a:r>
            <a:endParaRPr lang="en-US" altLang="he-IL" dirty="0"/>
          </a:p>
          <a:p>
            <a:pPr lvl="1"/>
            <a:endParaRPr lang="en-US" altLang="he-IL" dirty="0"/>
          </a:p>
          <a:p>
            <a:pPr>
              <a:buFont typeface="Wingdings" pitchFamily="2" charset="2"/>
              <a:buNone/>
            </a:pPr>
            <a:endParaRPr lang="en-US" altLang="he-IL" sz="2400" dirty="0"/>
          </a:p>
          <a:p>
            <a:endParaRPr lang="en-US" altLang="he-IL" sz="2400" dirty="0"/>
          </a:p>
        </p:txBody>
      </p:sp>
      <p:sp>
        <p:nvSpPr>
          <p:cNvPr id="146439" name="Line 1034"/>
          <p:cNvSpPr>
            <a:spLocks noChangeShapeType="1"/>
          </p:cNvSpPr>
          <p:nvPr/>
        </p:nvSpPr>
        <p:spPr bwMode="auto">
          <a:xfrm flipH="1">
            <a:off x="5783263" y="1597025"/>
            <a:ext cx="828675" cy="120332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146440" name="Line 1035"/>
          <p:cNvSpPr>
            <a:spLocks noChangeShapeType="1"/>
          </p:cNvSpPr>
          <p:nvPr/>
        </p:nvSpPr>
        <p:spPr bwMode="auto">
          <a:xfrm>
            <a:off x="5657850" y="3160713"/>
            <a:ext cx="30163" cy="15557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146441" name="Line 1036"/>
          <p:cNvSpPr>
            <a:spLocks noChangeShapeType="1"/>
          </p:cNvSpPr>
          <p:nvPr/>
        </p:nvSpPr>
        <p:spPr bwMode="auto">
          <a:xfrm>
            <a:off x="6118225" y="3260725"/>
            <a:ext cx="1296988" cy="2038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pic>
        <p:nvPicPr>
          <p:cNvPr id="146442" name="Picture 563" descr="underline_base"/>
          <p:cNvPicPr>
            <a:picLocks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441325" y="796925"/>
            <a:ext cx="54848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4"/>
          <p:cNvGrpSpPr>
            <a:grpSpLocks/>
          </p:cNvGrpSpPr>
          <p:nvPr/>
        </p:nvGrpSpPr>
        <p:grpSpPr bwMode="auto">
          <a:xfrm>
            <a:off x="5230466" y="1257300"/>
            <a:ext cx="3540125" cy="4545013"/>
            <a:chOff x="3277" y="974"/>
            <a:chExt cx="2230" cy="2863"/>
          </a:xfrm>
        </p:grpSpPr>
        <p:sp>
          <p:nvSpPr>
            <p:cNvPr id="146443" name="Freeform 565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3508 w 1036"/>
                <a:gd name="T1" fmla="*/ 11 h 675"/>
                <a:gd name="T2" fmla="*/ 2110 w 1036"/>
                <a:gd name="T3" fmla="*/ 53 h 675"/>
                <a:gd name="T4" fmla="*/ 1116 w 1036"/>
                <a:gd name="T5" fmla="*/ 129 h 675"/>
                <a:gd name="T6" fmla="*/ 826 w 1036"/>
                <a:gd name="T7" fmla="*/ 229 h 675"/>
                <a:gd name="T8" fmla="*/ 115 w 1036"/>
                <a:gd name="T9" fmla="*/ 297 h 675"/>
                <a:gd name="T10" fmla="*/ 93 w 1036"/>
                <a:gd name="T11" fmla="*/ 459 h 675"/>
                <a:gd name="T12" fmla="*/ 716 w 1036"/>
                <a:gd name="T13" fmla="*/ 489 h 675"/>
                <a:gd name="T14" fmla="*/ 2483 w 1036"/>
                <a:gd name="T15" fmla="*/ 489 h 675"/>
                <a:gd name="T16" fmla="*/ 3234 w 1036"/>
                <a:gd name="T17" fmla="*/ 555 h 675"/>
                <a:gd name="T18" fmla="*/ 4064 w 1036"/>
                <a:gd name="T19" fmla="*/ 657 h 675"/>
                <a:gd name="T20" fmla="*/ 4707 w 1036"/>
                <a:gd name="T21" fmla="*/ 661 h 675"/>
                <a:gd name="T22" fmla="*/ 5146 w 1036"/>
                <a:gd name="T23" fmla="*/ 603 h 675"/>
                <a:gd name="T24" fmla="*/ 5370 w 1036"/>
                <a:gd name="T25" fmla="*/ 445 h 675"/>
                <a:gd name="T26" fmla="*/ 5509 w 1036"/>
                <a:gd name="T27" fmla="*/ 291 h 675"/>
                <a:gd name="T28" fmla="*/ 5525 w 1036"/>
                <a:gd name="T29" fmla="*/ 107 h 675"/>
                <a:gd name="T30" fmla="*/ 5049 w 1036"/>
                <a:gd name="T31" fmla="*/ 17 h 675"/>
                <a:gd name="T32" fmla="*/ 4195 w 1036"/>
                <a:gd name="T33" fmla="*/ 3 h 675"/>
                <a:gd name="T34" fmla="*/ 3508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3" name="Group 566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146817" name="Rectangle 56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6818" name="AutoShape 56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solidFill>
                    <a:srgbClr val="00CCFF"/>
                  </a:solidFill>
                  <a:ea typeface="MS PGothic" pitchFamily="34" charset="-128"/>
                </a:endParaRPr>
              </a:p>
            </p:txBody>
          </p:sp>
        </p:grpSp>
        <p:sp>
          <p:nvSpPr>
            <p:cNvPr id="146445" name="Freeform 569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46" name="Line 570"/>
            <p:cNvSpPr>
              <a:spLocks noChangeShapeType="1"/>
            </p:cNvSpPr>
            <p:nvPr/>
          </p:nvSpPr>
          <p:spPr bwMode="auto">
            <a:xfrm rot="-5400000">
              <a:off x="4924" y="3318"/>
              <a:ext cx="282" cy="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6447" name="Line 571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6448" name="Line 572"/>
            <p:cNvSpPr>
              <a:spLocks noChangeShapeType="1"/>
            </p:cNvSpPr>
            <p:nvPr/>
          </p:nvSpPr>
          <p:spPr bwMode="auto">
            <a:xfrm rot="16200000" flipH="1">
              <a:off x="5110" y="3185"/>
              <a:ext cx="82" cy="7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6449" name="Line 574"/>
            <p:cNvSpPr>
              <a:spLocks noChangeShapeType="1"/>
            </p:cNvSpPr>
            <p:nvPr/>
          </p:nvSpPr>
          <p:spPr bwMode="auto">
            <a:xfrm>
              <a:off x="3843" y="3009"/>
              <a:ext cx="115" cy="6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50" name="Line 575"/>
            <p:cNvSpPr>
              <a:spLocks noChangeShapeType="1"/>
            </p:cNvSpPr>
            <p:nvPr/>
          </p:nvSpPr>
          <p:spPr bwMode="auto">
            <a:xfrm flipV="1">
              <a:off x="3680" y="3164"/>
              <a:ext cx="257" cy="5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51" name="Line 578"/>
            <p:cNvSpPr>
              <a:spLocks noChangeShapeType="1"/>
            </p:cNvSpPr>
            <p:nvPr/>
          </p:nvSpPr>
          <p:spPr bwMode="auto">
            <a:xfrm flipH="1">
              <a:off x="3948" y="3206"/>
              <a:ext cx="91" cy="1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52" name="Line 579"/>
            <p:cNvSpPr>
              <a:spLocks noChangeShapeType="1"/>
            </p:cNvSpPr>
            <p:nvPr/>
          </p:nvSpPr>
          <p:spPr bwMode="auto">
            <a:xfrm flipH="1" flipV="1">
              <a:off x="4144" y="3212"/>
              <a:ext cx="53" cy="11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53" name="Line 580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54" name="Line 582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55" name="Line 583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4" name="Group 584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146815" name="Picture 585" descr="access_point_stylized_smal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6816" name="Picture 586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46457" name="Freeform 587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58" name="Freeform 588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24786999 w 765"/>
                <a:gd name="T1" fmla="*/ 7050268 h 459"/>
                <a:gd name="T2" fmla="*/ 16797251 w 765"/>
                <a:gd name="T3" fmla="*/ 50062385 h 459"/>
                <a:gd name="T4" fmla="*/ 5619244 w 765"/>
                <a:gd name="T5" fmla="*/ 71250859 h 459"/>
                <a:gd name="T6" fmla="*/ 802944 w 765"/>
                <a:gd name="T7" fmla="*/ 240098630 h 459"/>
                <a:gd name="T8" fmla="*/ 10509971 w 765"/>
                <a:gd name="T9" fmla="*/ 317237197 h 459"/>
                <a:gd name="T10" fmla="*/ 20203453 w 765"/>
                <a:gd name="T11" fmla="*/ 304074360 h 459"/>
                <a:gd name="T12" fmla="*/ 34101096 w 765"/>
                <a:gd name="T13" fmla="*/ 317237197 h 459"/>
                <a:gd name="T14" fmla="*/ 40807118 w 765"/>
                <a:gd name="T15" fmla="*/ 309873518 h 459"/>
                <a:gd name="T16" fmla="*/ 43925163 w 765"/>
                <a:gd name="T17" fmla="*/ 265868256 h 459"/>
                <a:gd name="T18" fmla="*/ 43847989 w 765"/>
                <a:gd name="T19" fmla="*/ 112851246 h 459"/>
                <a:gd name="T20" fmla="*/ 38697984 w 765"/>
                <a:gd name="T21" fmla="*/ 24617289 h 459"/>
                <a:gd name="T22" fmla="*/ 24786999 w 765"/>
                <a:gd name="T23" fmla="*/ 7050268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59" name="Line 589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60" name="Line 590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61" name="Line 591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62" name="Line 592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63" name="Line 593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64" name="Line 594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65" name="Line 595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66" name="Line 596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67" name="Line 597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68" name="Line 598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69" name="Line 599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70" name="Line 600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71" name="Line 601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72" name="Line 602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73" name="Line 603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74" name="Line 604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6475" name="Line 605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5" name="Group 606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146798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46799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46800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46801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46802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46803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46804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46805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46806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46807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46808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46809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46810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46811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46812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46813" name="Oval 622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pic>
            <p:nvPicPr>
              <p:cNvPr id="146814" name="Picture 623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Group 624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146789" name="Line 625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790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91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92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7" name="Group 629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146796" name="Freeform 63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797" name="Freeform 63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46794" name="Line 632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795" name="Line 633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8" name="Group 634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14678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8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8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9" name="Group 63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6787" name="Freeform 63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788" name="Freeform 64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46785" name="Line 64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786" name="Line 64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10" name="Group 643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14677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7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7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11" name="Group 64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6779" name="Freeform 6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780" name="Freeform 6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46777" name="Line 65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778" name="Line 65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12" name="Group 652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14676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6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6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13" name="Group 65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6771" name="Freeform 65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772" name="Freeform 65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46769" name="Line 65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770" name="Line 66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14" name="Group 661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14675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5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5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15" name="Group 66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6763" name="Freeform 66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764" name="Freeform 66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46761" name="Line 66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762" name="Line 66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16" name="Group 670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14674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5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5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17" name="Group 67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6755" name="Freeform 67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756" name="Freeform 67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46753" name="Line 67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754" name="Line 67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146483" name="Line 679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18" name="Group 680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14674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4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4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19" name="Group 68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6747" name="Freeform 68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748" name="Freeform 68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46745" name="Line 68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746" name="Line 68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0" name="Group 689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14673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3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3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1" name="Group 69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6739" name="Freeform 69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740" name="Freeform 69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46737" name="Line 69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738" name="Line 69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2" name="Group 698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14672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2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2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3" name="Group 70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6731" name="Freeform 70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732" name="Freeform 70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46729" name="Line 70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730" name="Line 70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4" name="Group 707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14671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1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1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5" name="Group 71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6723" name="Freeform 71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724" name="Freeform 71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46721" name="Line 71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722" name="Line 71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6" name="Group 716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14671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1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1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7" name="Group 72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6715" name="Freeform 72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716" name="Freeform 72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46714" name="Line 72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8" name="Group 725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14670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0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4670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 sz="2400">
                  <a:latin typeface="Times New Roman" pitchFamily="18" charset="0"/>
                  <a:ea typeface="MS PGothic" pitchFamily="34" charset="-128"/>
                </a:endParaRPr>
              </a:p>
            </p:txBody>
          </p:sp>
          <p:grpSp>
            <p:nvGrpSpPr>
              <p:cNvPr id="29" name="Group 72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6708" name="Freeform 73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709" name="Freeform 73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46706" name="Line 73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707" name="Line 73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30" name="Group 734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31" name="Group 735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46690" name="Freeform 736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691" name="Freeform 737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692" name="Freeform 738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693" name="Freeform 739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694" name="Freeform 740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695" name="Freeform 741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696" name="Freeform 742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697" name="Freeform 743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698" name="Freeform 744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699" name="Freeform 745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700" name="Freeform 746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701" name="Freeform 747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pic>
            <p:nvPicPr>
              <p:cNvPr id="146689" name="Picture 748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46476" name="Group 749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146477" name="Group 750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46676" name="Freeform 751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677" name="Freeform 752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678" name="Freeform 753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679" name="Freeform 754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680" name="Freeform 755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681" name="Freeform 756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682" name="Freeform 757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683" name="Freeform 758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684" name="Freeform 759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685" name="Freeform 760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686" name="Freeform 761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687" name="Freeform 762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pic>
            <p:nvPicPr>
              <p:cNvPr id="146675" name="Picture 763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46492" name="Line 764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146478" name="Group 765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146672" name="Picture 76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6673" name="Freeform 76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146479" name="Group 768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146670" name="Picture 76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6671" name="Freeform 770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146480" name="Group 771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146668" name="Picture 77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6669" name="Freeform 77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146481" name="Group 774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146666" name="Picture 77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6667" name="Freeform 77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pic>
          <p:nvPicPr>
            <p:cNvPr id="146497" name="Picture 777" descr="car_icon_small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6482" name="Group 778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146664" name="Picture 779" descr="iphone_stylized_small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6665" name="Picture 780" descr="antenna_radiation_stylized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46484" name="Group 781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146632" name="Freeform 78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9 h 2742"/>
                  <a:gd name="T6" fmla="*/ 0 w 354"/>
                  <a:gd name="T7" fmla="*/ 10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633" name="Rectangle 783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6634" name="Freeform 78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635" name="Freeform 78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636" name="Rectangle 786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grpSp>
            <p:nvGrpSpPr>
              <p:cNvPr id="146485" name="Group 78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6662" name="AutoShape 788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146663" name="AutoShape 789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146638" name="Rectangle 790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grpSp>
            <p:nvGrpSpPr>
              <p:cNvPr id="146486" name="Group 79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6660" name="AutoShape 792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146661" name="AutoShape 793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146640" name="Rectangle 794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6641" name="Rectangle 795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grpSp>
            <p:nvGrpSpPr>
              <p:cNvPr id="146487" name="Group 79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46658" name="AutoShape 797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146659" name="AutoShape 798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146643" name="Freeform 79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146488" name="Group 80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6656" name="AutoShape 801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146657" name="AutoShape 802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146645" name="Rectangle 803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6646" name="Freeform 80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647" name="Freeform 80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3 h 288"/>
                  <a:gd name="T4" fmla="*/ 2 w 304"/>
                  <a:gd name="T5" fmla="*/ 3 h 288"/>
                  <a:gd name="T6" fmla="*/ 2 w 304"/>
                  <a:gd name="T7" fmla="*/ 3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648" name="Oval 806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6649" name="Freeform 80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650" name="AutoShape 808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6651" name="AutoShape 809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6652" name="Oval 810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6653" name="Oval 811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he-IL" altLang="he-IL" sz="1800">
                  <a:solidFill>
                    <a:srgbClr val="FF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146654" name="Oval 812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6655" name="Rectangle 813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grpSp>
          <p:nvGrpSpPr>
            <p:cNvPr id="146489" name="Group 814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146600" name="Freeform 815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9 h 2742"/>
                  <a:gd name="T6" fmla="*/ 0 w 354"/>
                  <a:gd name="T7" fmla="*/ 10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601" name="Rectangle 816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6602" name="Freeform 817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603" name="Freeform 818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604" name="Rectangle 819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grpSp>
            <p:nvGrpSpPr>
              <p:cNvPr id="146490" name="Group 820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6630" name="AutoShape 82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146631" name="AutoShape 822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146606" name="Rectangle 823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grpSp>
            <p:nvGrpSpPr>
              <p:cNvPr id="146491" name="Group 824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6628" name="AutoShape 825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146629" name="AutoShape 826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146608" name="Rectangle 827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6609" name="Rectangle 828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grpSp>
            <p:nvGrpSpPr>
              <p:cNvPr id="146493" name="Group 829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46626" name="AutoShape 830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146627" name="AutoShape 831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146611" name="Freeform 832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146494" name="Group 833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6624" name="AutoShape 834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146625" name="AutoShape 835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146613" name="Rectangle 836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6614" name="Freeform 837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615" name="Freeform 838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3 h 288"/>
                  <a:gd name="T4" fmla="*/ 2 w 304"/>
                  <a:gd name="T5" fmla="*/ 3 h 288"/>
                  <a:gd name="T6" fmla="*/ 2 w 304"/>
                  <a:gd name="T7" fmla="*/ 3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616" name="Oval 839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6617" name="Freeform 840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618" name="AutoShape 841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6619" name="AutoShape 842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6620" name="Oval 843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6621" name="Oval 844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he-IL" altLang="he-IL" sz="1800">
                  <a:solidFill>
                    <a:srgbClr val="FF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146622" name="Oval 845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6623" name="Rectangle 846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grpSp>
          <p:nvGrpSpPr>
            <p:cNvPr id="146495" name="Group 847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146577" name="Picture 848" descr="antenna_stylized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6578" name="Picture 849" descr="laptop_keyboard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6579" name="Freeform 85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pic>
            <p:nvPicPr>
              <p:cNvPr id="146580" name="Picture 851" descr="screen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6581" name="Freeform 85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82" name="Freeform 85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83" name="Freeform 85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84" name="Freeform 85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85" name="Freeform 85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86" name="Freeform 85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146496" name="Group 85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46594" name="Freeform 85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595" name="Freeform 86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596" name="Freeform 86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597" name="Freeform 86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598" name="Freeform 86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599" name="Freeform 86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46588" name="Freeform 86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89" name="Freeform 86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90" name="Freeform 86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91" name="Freeform 86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92" name="Freeform 86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93" name="Freeform 87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146498" name="Group 871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146554" name="Picture 872" descr="antenna_stylize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6555" name="Picture 873" descr="laptop_keyboard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6556" name="Freeform 87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pic>
            <p:nvPicPr>
              <p:cNvPr id="146557" name="Picture 875" descr="screen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6558" name="Freeform 87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59" name="Freeform 87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60" name="Freeform 87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61" name="Freeform 87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62" name="Freeform 88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63" name="Freeform 88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146499" name="Group 88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46571" name="Freeform 88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572" name="Freeform 88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573" name="Freeform 88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574" name="Freeform 88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575" name="Freeform 88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576" name="Freeform 88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46565" name="Freeform 88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66" name="Freeform 89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67" name="Freeform 89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68" name="Freeform 89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69" name="Freeform 89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70" name="Freeform 89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146500" name="Group 895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146531" name="Picture 896" descr="antenna_stylized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6532" name="Picture 897" descr="laptop_keyboard"/>
              <p:cNvPicPr>
                <a:picLocks noChangeAspect="1" noChangeArrowheads="1"/>
              </p:cNvPicPr>
              <p:nvPr/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6533" name="Freeform 89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pic>
            <p:nvPicPr>
              <p:cNvPr id="146534" name="Picture 899" descr="screen"/>
              <p:cNvPicPr>
                <a:picLocks noChangeAspect="1" noChangeArrowheads="1"/>
              </p:cNvPicPr>
              <p:nvPr/>
            </p:nvPicPr>
            <p:blipFill>
              <a:blip r:embed="rId22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6535" name="Freeform 90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36" name="Freeform 90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37" name="Freeform 90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38" name="Freeform 90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39" name="Freeform 90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40" name="Freeform 90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146501" name="Group 90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46548" name="Freeform 90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549" name="Freeform 90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550" name="Freeform 90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551" name="Freeform 91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552" name="Freeform 91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553" name="Freeform 91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46542" name="Freeform 91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43" name="Freeform 91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44" name="Freeform 91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45" name="Freeform 91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46" name="Freeform 91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47" name="Freeform 91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146502" name="Group 919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146529" name="Picture 92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6530" name="Freeform 92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146503" name="Group 922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146506" name="Picture 923" descr="antenna_stylize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6507" name="Picture 924" descr="laptop_keyboard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6508" name="Freeform 92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pic>
            <p:nvPicPr>
              <p:cNvPr id="146509" name="Picture 926" descr="screen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6510" name="Freeform 92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11" name="Freeform 92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12" name="Freeform 92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13" name="Freeform 93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14" name="Freeform 93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15" name="Freeform 93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146504" name="Group 93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46523" name="Freeform 93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524" name="Freeform 93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525" name="Freeform 93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526" name="Freeform 93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527" name="Freeform 93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6528" name="Freeform 93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46517" name="Freeform 94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18" name="Freeform 94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19" name="Freeform 94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20" name="Freeform 94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21" name="Freeform 94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522" name="Freeform 94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</p:grpSp>
      <p:sp>
        <p:nvSpPr>
          <p:cNvPr id="146437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38113"/>
            <a:ext cx="7772400" cy="871537"/>
          </a:xfrm>
        </p:spPr>
        <p:txBody>
          <a:bodyPr/>
          <a:lstStyle/>
          <a:p>
            <a:r>
              <a:rPr lang="en-US" altLang="he-IL" dirty="0"/>
              <a:t> P2P: motivation</a:t>
            </a:r>
          </a:p>
        </p:txBody>
      </p:sp>
      <p:sp>
        <p:nvSpPr>
          <p:cNvPr id="14643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1276350"/>
            <a:ext cx="4653722" cy="4648200"/>
          </a:xfrm>
        </p:spPr>
        <p:txBody>
          <a:bodyPr/>
          <a:lstStyle/>
          <a:p>
            <a:r>
              <a:rPr lang="en-US" altLang="he-IL" dirty="0"/>
              <a:t>Reminder: in P2P - </a:t>
            </a:r>
          </a:p>
          <a:p>
            <a:pPr lvl="1"/>
            <a:r>
              <a:rPr lang="en-US" altLang="he-IL" i="1" dirty="0"/>
              <a:t>no</a:t>
            </a:r>
            <a:r>
              <a:rPr lang="en-US" altLang="he-IL" dirty="0"/>
              <a:t> always-on server</a:t>
            </a:r>
          </a:p>
          <a:p>
            <a:pPr lvl="1"/>
            <a:r>
              <a:rPr lang="en-US" altLang="he-IL" dirty="0"/>
              <a:t>arbitrary end systems directly communicate</a:t>
            </a:r>
          </a:p>
          <a:p>
            <a:pPr lvl="1"/>
            <a:r>
              <a:rPr lang="en-US" altLang="he-IL" dirty="0"/>
              <a:t>peers are intermittently connected and change IP addresses</a:t>
            </a:r>
            <a:endParaRPr lang="en-US" altLang="he-IL" sz="2800" i="1" dirty="0">
              <a:solidFill>
                <a:srgbClr val="000099"/>
              </a:solidFill>
            </a:endParaRPr>
          </a:p>
        </p:txBody>
      </p:sp>
      <p:sp>
        <p:nvSpPr>
          <p:cNvPr id="146439" name="Line 1034"/>
          <p:cNvSpPr>
            <a:spLocks noChangeShapeType="1"/>
          </p:cNvSpPr>
          <p:nvPr/>
        </p:nvSpPr>
        <p:spPr bwMode="auto">
          <a:xfrm flipH="1">
            <a:off x="5783263" y="1597025"/>
            <a:ext cx="828675" cy="120332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146440" name="Line 1035"/>
          <p:cNvSpPr>
            <a:spLocks noChangeShapeType="1"/>
          </p:cNvSpPr>
          <p:nvPr/>
        </p:nvSpPr>
        <p:spPr bwMode="auto">
          <a:xfrm>
            <a:off x="5657850" y="3160713"/>
            <a:ext cx="30163" cy="15557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146441" name="Line 1036"/>
          <p:cNvSpPr>
            <a:spLocks noChangeShapeType="1"/>
          </p:cNvSpPr>
          <p:nvPr/>
        </p:nvSpPr>
        <p:spPr bwMode="auto">
          <a:xfrm>
            <a:off x="6118225" y="3260725"/>
            <a:ext cx="1296988" cy="2038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pic>
        <p:nvPicPr>
          <p:cNvPr id="146442" name="Picture 563" descr="underline_base"/>
          <p:cNvPicPr>
            <a:picLocks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441325" y="796925"/>
            <a:ext cx="54848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153988"/>
            <a:ext cx="8520113" cy="773112"/>
          </a:xfrm>
        </p:spPr>
        <p:txBody>
          <a:bodyPr/>
          <a:lstStyle/>
          <a:p>
            <a:r>
              <a:rPr lang="en-US" altLang="he-IL" sz="3600" dirty="0"/>
              <a:t>P2P: motivation</a:t>
            </a:r>
          </a:p>
        </p:txBody>
      </p:sp>
      <p:sp>
        <p:nvSpPr>
          <p:cNvPr id="147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138" y="1227138"/>
            <a:ext cx="8258175" cy="8826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he-IL" i="1" u="sng" dirty="0">
                <a:solidFill>
                  <a:srgbClr val="CC0000"/>
                </a:solidFill>
              </a:rPr>
              <a:t>Question</a:t>
            </a:r>
            <a:r>
              <a:rPr lang="en-US" altLang="he-IL" i="1" dirty="0">
                <a:solidFill>
                  <a:srgbClr val="CC0000"/>
                </a:solidFill>
              </a:rPr>
              <a:t>:</a:t>
            </a:r>
            <a:r>
              <a:rPr lang="en-US" altLang="he-IL" dirty="0"/>
              <a:t> how much time to distribute file (size </a:t>
            </a:r>
            <a:r>
              <a:rPr lang="en-US" altLang="he-IL" i="1" dirty="0"/>
              <a:t>F</a:t>
            </a:r>
            <a:r>
              <a:rPr lang="en-US" altLang="he-IL" dirty="0"/>
              <a:t>) from one server to </a:t>
            </a:r>
            <a:r>
              <a:rPr lang="en-US" altLang="he-IL" i="1" dirty="0"/>
              <a:t>N  peers</a:t>
            </a:r>
            <a:r>
              <a:rPr lang="en-US" altLang="he-IL" dirty="0"/>
              <a:t>?</a:t>
            </a:r>
          </a:p>
          <a:p>
            <a:pPr lvl="1"/>
            <a:r>
              <a:rPr lang="en-US" altLang="he-IL" dirty="0"/>
              <a:t>Neglecting propagation and processing delay</a:t>
            </a:r>
          </a:p>
        </p:txBody>
      </p:sp>
      <p:sp>
        <p:nvSpPr>
          <p:cNvPr id="147462" name="Freeform 4"/>
          <p:cNvSpPr>
            <a:spLocks/>
          </p:cNvSpPr>
          <p:nvPr/>
        </p:nvSpPr>
        <p:spPr bwMode="auto">
          <a:xfrm>
            <a:off x="2284413" y="4087813"/>
            <a:ext cx="3775075" cy="1755775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47463" name="Line 14"/>
          <p:cNvSpPr>
            <a:spLocks noChangeShapeType="1"/>
          </p:cNvSpPr>
          <p:nvPr/>
        </p:nvSpPr>
        <p:spPr bwMode="auto">
          <a:xfrm>
            <a:off x="1819275" y="4051300"/>
            <a:ext cx="803275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147464" name="Text Box 15"/>
          <p:cNvSpPr txBox="1">
            <a:spLocks noChangeArrowheads="1"/>
          </p:cNvSpPr>
          <p:nvPr/>
        </p:nvSpPr>
        <p:spPr bwMode="auto">
          <a:xfrm>
            <a:off x="2103438" y="3849688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he-IL" sz="1800" i="1">
                <a:ea typeface="MS PGothic" pitchFamily="34" charset="-128"/>
              </a:rPr>
              <a:t>u</a:t>
            </a:r>
            <a:r>
              <a:rPr lang="en-US" altLang="he-IL" sz="1800" i="1" baseline="-25000">
                <a:ea typeface="MS PGothic" pitchFamily="34" charset="-128"/>
              </a:rPr>
              <a:t>s</a:t>
            </a:r>
          </a:p>
        </p:txBody>
      </p:sp>
      <p:sp>
        <p:nvSpPr>
          <p:cNvPr id="147465" name="Line 39"/>
          <p:cNvSpPr>
            <a:spLocks noChangeShapeType="1"/>
          </p:cNvSpPr>
          <p:nvPr/>
        </p:nvSpPr>
        <p:spPr bwMode="auto">
          <a:xfrm>
            <a:off x="1376363" y="4962525"/>
            <a:ext cx="101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147466" name="Line 40"/>
          <p:cNvSpPr>
            <a:spLocks noChangeShapeType="1"/>
          </p:cNvSpPr>
          <p:nvPr/>
        </p:nvSpPr>
        <p:spPr bwMode="auto">
          <a:xfrm flipH="1">
            <a:off x="1431925" y="5110163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147467" name="Text Box 41"/>
          <p:cNvSpPr txBox="1">
            <a:spLocks noChangeArrowheads="1"/>
          </p:cNvSpPr>
          <p:nvPr/>
        </p:nvSpPr>
        <p:spPr bwMode="auto">
          <a:xfrm>
            <a:off x="1665288" y="45735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he-IL" sz="1800" i="1">
                <a:ea typeface="MS PGothic" pitchFamily="34" charset="-128"/>
              </a:rPr>
              <a:t>u</a:t>
            </a:r>
            <a:r>
              <a:rPr lang="en-US" altLang="he-IL" sz="1800" i="1" baseline="-25000">
                <a:ea typeface="MS PGothic" pitchFamily="34" charset="-128"/>
              </a:rPr>
              <a:t>N</a:t>
            </a:r>
          </a:p>
        </p:txBody>
      </p:sp>
      <p:sp>
        <p:nvSpPr>
          <p:cNvPr id="147468" name="Text Box 42"/>
          <p:cNvSpPr txBox="1">
            <a:spLocks noChangeArrowheads="1"/>
          </p:cNvSpPr>
          <p:nvPr/>
        </p:nvSpPr>
        <p:spPr bwMode="auto">
          <a:xfrm>
            <a:off x="1646238" y="508793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he-IL" sz="1800" i="1">
                <a:ea typeface="MS PGothic" pitchFamily="34" charset="-128"/>
              </a:rPr>
              <a:t>d</a:t>
            </a:r>
            <a:r>
              <a:rPr lang="en-US" altLang="he-IL" sz="1800" i="1" baseline="-25000">
                <a:ea typeface="MS PGothic" pitchFamily="34" charset="-128"/>
              </a:rPr>
              <a:t>N</a:t>
            </a:r>
          </a:p>
        </p:txBody>
      </p:sp>
      <p:sp>
        <p:nvSpPr>
          <p:cNvPr id="147469" name="Text Box 43"/>
          <p:cNvSpPr txBox="1">
            <a:spLocks noChangeArrowheads="1"/>
          </p:cNvSpPr>
          <p:nvPr/>
        </p:nvSpPr>
        <p:spPr bwMode="auto">
          <a:xfrm>
            <a:off x="1146175" y="4071938"/>
            <a:ext cx="1173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he-IL" sz="1800">
                <a:ea typeface="MS PGothic" pitchFamily="34" charset="-128"/>
              </a:rPr>
              <a:t>server</a:t>
            </a:r>
            <a:endParaRPr lang="en-US" altLang="he-IL" sz="1800" baseline="-25000">
              <a:ea typeface="MS PGothic" pitchFamily="34" charset="-128"/>
            </a:endParaRPr>
          </a:p>
        </p:txBody>
      </p:sp>
      <p:sp>
        <p:nvSpPr>
          <p:cNvPr id="147470" name="Text Box 44"/>
          <p:cNvSpPr txBox="1">
            <a:spLocks noChangeArrowheads="1"/>
          </p:cNvSpPr>
          <p:nvPr/>
        </p:nvSpPr>
        <p:spPr bwMode="auto">
          <a:xfrm>
            <a:off x="2825750" y="4598988"/>
            <a:ext cx="2546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he-IL" sz="1800">
                <a:solidFill>
                  <a:schemeClr val="bg1"/>
                </a:solidFill>
                <a:ea typeface="MS PGothic" pitchFamily="34" charset="-128"/>
              </a:rPr>
              <a:t>network (with abundant</a:t>
            </a:r>
          </a:p>
          <a:p>
            <a:pPr algn="ctr" eaLnBrk="1" hangingPunct="1"/>
            <a:r>
              <a:rPr lang="en-US" altLang="he-IL" sz="1800">
                <a:solidFill>
                  <a:schemeClr val="bg1"/>
                </a:solidFill>
                <a:ea typeface="MS PGothic" pitchFamily="34" charset="-128"/>
              </a:rPr>
              <a:t> bandwidth)</a:t>
            </a:r>
          </a:p>
        </p:txBody>
      </p:sp>
      <p:sp>
        <p:nvSpPr>
          <p:cNvPr id="147471" name="Text Box 47"/>
          <p:cNvSpPr txBox="1">
            <a:spLocks noChangeArrowheads="1"/>
          </p:cNvSpPr>
          <p:nvPr/>
        </p:nvSpPr>
        <p:spPr bwMode="auto">
          <a:xfrm>
            <a:off x="254000" y="3824288"/>
            <a:ext cx="1397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he-IL" sz="1600" i="1">
                <a:ea typeface="MS PGothic" pitchFamily="34" charset="-128"/>
              </a:rPr>
              <a:t>file, size F</a:t>
            </a:r>
            <a:endParaRPr lang="en-US" altLang="he-IL" sz="1600" i="1" baseline="-25000">
              <a:ea typeface="MS PGothic" pitchFamily="34" charset="-128"/>
            </a:endParaRPr>
          </a:p>
        </p:txBody>
      </p:sp>
      <p:sp>
        <p:nvSpPr>
          <p:cNvPr id="147472" name="Text Box 49"/>
          <p:cNvSpPr txBox="1">
            <a:spLocks noChangeArrowheads="1"/>
          </p:cNvSpPr>
          <p:nvPr/>
        </p:nvSpPr>
        <p:spPr bwMode="auto">
          <a:xfrm>
            <a:off x="1492250" y="2725738"/>
            <a:ext cx="2014538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85000"/>
              </a:lnSpc>
            </a:pPr>
            <a:r>
              <a:rPr lang="en-US" altLang="he-IL" sz="1800" b="1" i="1">
                <a:solidFill>
                  <a:srgbClr val="CC0000"/>
                </a:solidFill>
                <a:ea typeface="MS PGothic" pitchFamily="34" charset="-128"/>
              </a:rPr>
              <a:t>u</a:t>
            </a:r>
            <a:r>
              <a:rPr lang="en-US" altLang="he-IL" sz="1800" b="1" i="1" baseline="-25000">
                <a:solidFill>
                  <a:srgbClr val="CC0000"/>
                </a:solidFill>
                <a:ea typeface="MS PGothic" pitchFamily="34" charset="-128"/>
              </a:rPr>
              <a:t>s</a:t>
            </a:r>
            <a:r>
              <a:rPr lang="en-US" altLang="he-IL" sz="1800" b="1" i="1">
                <a:solidFill>
                  <a:srgbClr val="CC0000"/>
                </a:solidFill>
                <a:ea typeface="MS PGothic" pitchFamily="34" charset="-128"/>
              </a:rPr>
              <a:t>:</a:t>
            </a:r>
            <a:r>
              <a:rPr lang="en-US" altLang="he-IL" sz="1800">
                <a:ea typeface="MS PGothic" pitchFamily="34" charset="-128"/>
              </a:rPr>
              <a:t> server upload capacity</a:t>
            </a:r>
          </a:p>
        </p:txBody>
      </p:sp>
      <p:sp>
        <p:nvSpPr>
          <p:cNvPr id="147473" name="Text Box 50"/>
          <p:cNvSpPr txBox="1">
            <a:spLocks noChangeArrowheads="1"/>
          </p:cNvSpPr>
          <p:nvPr/>
        </p:nvSpPr>
        <p:spPr bwMode="auto">
          <a:xfrm>
            <a:off x="6276975" y="5491163"/>
            <a:ext cx="25908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85000"/>
              </a:lnSpc>
            </a:pPr>
            <a:r>
              <a:rPr lang="en-US" altLang="he-IL" sz="1800" b="1" i="1">
                <a:solidFill>
                  <a:srgbClr val="CC0000"/>
                </a:solidFill>
                <a:ea typeface="MS PGothic" pitchFamily="34" charset="-128"/>
              </a:rPr>
              <a:t>u</a:t>
            </a:r>
            <a:r>
              <a:rPr lang="en-US" altLang="he-IL" sz="1800" b="1" i="1" baseline="-25000">
                <a:solidFill>
                  <a:srgbClr val="CC0000"/>
                </a:solidFill>
                <a:ea typeface="MS PGothic" pitchFamily="34" charset="-128"/>
              </a:rPr>
              <a:t>i</a:t>
            </a:r>
            <a:r>
              <a:rPr lang="en-US" altLang="he-IL" sz="1800" b="1" i="1">
                <a:solidFill>
                  <a:srgbClr val="CC0000"/>
                </a:solidFill>
                <a:ea typeface="MS PGothic" pitchFamily="34" charset="-128"/>
              </a:rPr>
              <a:t>:</a:t>
            </a:r>
            <a:r>
              <a:rPr lang="en-US" altLang="he-IL" sz="1800">
                <a:ea typeface="MS PGothic" pitchFamily="34" charset="-128"/>
              </a:rPr>
              <a:t> peer i upload capacity</a:t>
            </a:r>
          </a:p>
        </p:txBody>
      </p:sp>
      <p:sp>
        <p:nvSpPr>
          <p:cNvPr id="147474" name="Text Box 51"/>
          <p:cNvSpPr txBox="1">
            <a:spLocks noChangeArrowheads="1"/>
          </p:cNvSpPr>
          <p:nvPr/>
        </p:nvSpPr>
        <p:spPr bwMode="auto">
          <a:xfrm>
            <a:off x="6357938" y="3622675"/>
            <a:ext cx="2122487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85000"/>
              </a:lnSpc>
            </a:pPr>
            <a:r>
              <a:rPr lang="en-US" altLang="he-IL" sz="1800" b="1" i="1">
                <a:solidFill>
                  <a:srgbClr val="CC0000"/>
                </a:solidFill>
                <a:ea typeface="MS PGothic" pitchFamily="34" charset="-128"/>
              </a:rPr>
              <a:t>d</a:t>
            </a:r>
            <a:r>
              <a:rPr lang="en-US" altLang="he-IL" sz="1800" b="1" i="1" baseline="-25000">
                <a:solidFill>
                  <a:srgbClr val="CC0000"/>
                </a:solidFill>
                <a:ea typeface="MS PGothic" pitchFamily="34" charset="-128"/>
              </a:rPr>
              <a:t>i</a:t>
            </a:r>
            <a:r>
              <a:rPr lang="en-US" altLang="he-IL" sz="1800" b="1" i="1">
                <a:solidFill>
                  <a:srgbClr val="CC0000"/>
                </a:solidFill>
                <a:ea typeface="MS PGothic" pitchFamily="34" charset="-128"/>
              </a:rPr>
              <a:t>:</a:t>
            </a:r>
            <a:r>
              <a:rPr lang="en-US" altLang="he-IL" sz="1800">
                <a:ea typeface="MS PGothic" pitchFamily="34" charset="-128"/>
              </a:rPr>
              <a:t> peer i download capacity</a:t>
            </a:r>
          </a:p>
        </p:txBody>
      </p:sp>
      <p:pic>
        <p:nvPicPr>
          <p:cNvPr id="147475" name="Picture 53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6" y="720725"/>
            <a:ext cx="3181194" cy="148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7476" name="AutoShape 327"/>
          <p:cNvSpPr>
            <a:spLocks noChangeArrowheads="1"/>
          </p:cNvSpPr>
          <p:nvPr/>
        </p:nvSpPr>
        <p:spPr bwMode="auto">
          <a:xfrm>
            <a:off x="763588" y="3270250"/>
            <a:ext cx="592137" cy="581025"/>
          </a:xfrm>
          <a:prstGeom prst="can">
            <a:avLst>
              <a:gd name="adj" fmla="val 2021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he-IL" sz="2400">
              <a:latin typeface="Times New Roman" pitchFamily="18" charset="0"/>
              <a:ea typeface="MS PGothic" pitchFamily="34" charset="-128"/>
            </a:endParaRP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3498850" y="3548063"/>
            <a:ext cx="2138363" cy="903287"/>
            <a:chOff x="2204" y="2030"/>
            <a:chExt cx="1347" cy="774"/>
          </a:xfrm>
        </p:grpSpPr>
        <p:sp>
          <p:nvSpPr>
            <p:cNvPr id="147530" name="Text Box 19"/>
            <p:cNvSpPr txBox="1">
              <a:spLocks noChangeArrowheads="1"/>
            </p:cNvSpPr>
            <p:nvPr/>
          </p:nvSpPr>
          <p:spPr bwMode="auto">
            <a:xfrm>
              <a:off x="2856" y="2271"/>
              <a:ext cx="384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he-IL" sz="1800" i="1">
                  <a:ea typeface="MS PGothic" pitchFamily="34" charset="-128"/>
                </a:rPr>
                <a:t>u</a:t>
              </a:r>
              <a:r>
                <a:rPr lang="en-US" altLang="he-IL" sz="1800" i="1" baseline="-25000">
                  <a:ea typeface="MS PGothic" pitchFamily="34" charset="-128"/>
                </a:rPr>
                <a:t>2</a:t>
              </a:r>
            </a:p>
          </p:txBody>
        </p:sp>
        <p:sp>
          <p:nvSpPr>
            <p:cNvPr id="147531" name="Line 22"/>
            <p:cNvSpPr>
              <a:spLocks noChangeShapeType="1"/>
            </p:cNvSpPr>
            <p:nvPr/>
          </p:nvSpPr>
          <p:spPr bwMode="auto">
            <a:xfrm flipV="1">
              <a:off x="2997" y="2133"/>
              <a:ext cx="200" cy="6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7532" name="Line 23"/>
            <p:cNvSpPr>
              <a:spLocks noChangeShapeType="1"/>
            </p:cNvSpPr>
            <p:nvPr/>
          </p:nvSpPr>
          <p:spPr bwMode="auto">
            <a:xfrm flipH="1">
              <a:off x="3082" y="2141"/>
              <a:ext cx="208" cy="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7533" name="Text Box 24"/>
            <p:cNvSpPr txBox="1">
              <a:spLocks noChangeArrowheads="1"/>
            </p:cNvSpPr>
            <p:nvPr/>
          </p:nvSpPr>
          <p:spPr bwMode="auto">
            <a:xfrm>
              <a:off x="3167" y="2332"/>
              <a:ext cx="384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he-IL" sz="1800" i="1">
                  <a:ea typeface="MS PGothic" pitchFamily="34" charset="-128"/>
                </a:rPr>
                <a:t>d</a:t>
              </a:r>
              <a:r>
                <a:rPr lang="en-US" altLang="he-IL" sz="1800" i="1" baseline="-25000">
                  <a:ea typeface="MS PGothic" pitchFamily="34" charset="-128"/>
                </a:rPr>
                <a:t>2</a:t>
              </a:r>
            </a:p>
          </p:txBody>
        </p:sp>
        <p:sp>
          <p:nvSpPr>
            <p:cNvPr id="147534" name="Text Box 19"/>
            <p:cNvSpPr txBox="1">
              <a:spLocks noChangeArrowheads="1"/>
            </p:cNvSpPr>
            <p:nvPr/>
          </p:nvSpPr>
          <p:spPr bwMode="auto">
            <a:xfrm>
              <a:off x="2204" y="2167"/>
              <a:ext cx="384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he-IL" sz="1800" i="1">
                  <a:ea typeface="MS PGothic" pitchFamily="34" charset="-128"/>
                </a:rPr>
                <a:t>u</a:t>
              </a:r>
              <a:r>
                <a:rPr lang="en-US" altLang="he-IL" sz="1800" i="1" baseline="-25000">
                  <a:ea typeface="MS PGothic" pitchFamily="34" charset="-128"/>
                </a:rPr>
                <a:t>1</a:t>
              </a:r>
            </a:p>
          </p:txBody>
        </p:sp>
        <p:sp>
          <p:nvSpPr>
            <p:cNvPr id="147535" name="Line 22"/>
            <p:cNvSpPr>
              <a:spLocks noChangeShapeType="1"/>
            </p:cNvSpPr>
            <p:nvPr/>
          </p:nvSpPr>
          <p:spPr bwMode="auto">
            <a:xfrm flipV="1">
              <a:off x="2345" y="2030"/>
              <a:ext cx="200" cy="6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7536" name="Line 23"/>
            <p:cNvSpPr>
              <a:spLocks noChangeShapeType="1"/>
            </p:cNvSpPr>
            <p:nvPr/>
          </p:nvSpPr>
          <p:spPr bwMode="auto">
            <a:xfrm flipH="1">
              <a:off x="2430" y="2038"/>
              <a:ext cx="208" cy="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7537" name="Text Box 24"/>
            <p:cNvSpPr txBox="1">
              <a:spLocks noChangeArrowheads="1"/>
            </p:cNvSpPr>
            <p:nvPr/>
          </p:nvSpPr>
          <p:spPr bwMode="auto">
            <a:xfrm>
              <a:off x="2515" y="2229"/>
              <a:ext cx="384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he-IL" sz="1800" i="1">
                  <a:ea typeface="MS PGothic" pitchFamily="34" charset="-128"/>
                </a:rPr>
                <a:t>d</a:t>
              </a:r>
              <a:r>
                <a:rPr lang="en-US" altLang="he-IL" sz="1800" i="1" baseline="-25000">
                  <a:ea typeface="MS PGothic" pitchFamily="34" charset="-128"/>
                </a:rPr>
                <a:t>1</a:t>
              </a:r>
            </a:p>
          </p:txBody>
        </p:sp>
      </p:grpSp>
      <p:sp>
        <p:nvSpPr>
          <p:cNvPr id="147478" name="Line 72"/>
          <p:cNvSpPr>
            <a:spLocks noChangeShapeType="1"/>
          </p:cNvSpPr>
          <p:nvPr/>
        </p:nvSpPr>
        <p:spPr bwMode="auto">
          <a:xfrm>
            <a:off x="6030913" y="4767263"/>
            <a:ext cx="1165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147479" name="Line 73"/>
          <p:cNvSpPr>
            <a:spLocks noChangeShapeType="1"/>
          </p:cNvSpPr>
          <p:nvPr/>
        </p:nvSpPr>
        <p:spPr bwMode="auto">
          <a:xfrm>
            <a:off x="6038850" y="4919663"/>
            <a:ext cx="1165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7480" name="Text Box 41"/>
          <p:cNvSpPr txBox="1">
            <a:spLocks noChangeArrowheads="1"/>
          </p:cNvSpPr>
          <p:nvPr/>
        </p:nvSpPr>
        <p:spPr bwMode="auto">
          <a:xfrm>
            <a:off x="6191250" y="43561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he-IL" sz="1800" i="1">
                <a:ea typeface="MS PGothic" pitchFamily="34" charset="-128"/>
              </a:rPr>
              <a:t>d</a:t>
            </a:r>
            <a:r>
              <a:rPr lang="en-US" altLang="he-IL" sz="1800" i="1" baseline="-25000">
                <a:ea typeface="MS PGothic" pitchFamily="34" charset="-128"/>
              </a:rPr>
              <a:t>i</a:t>
            </a:r>
          </a:p>
        </p:txBody>
      </p:sp>
      <p:sp>
        <p:nvSpPr>
          <p:cNvPr id="147481" name="Text Box 41"/>
          <p:cNvSpPr txBox="1">
            <a:spLocks noChangeArrowheads="1"/>
          </p:cNvSpPr>
          <p:nvPr/>
        </p:nvSpPr>
        <p:spPr bwMode="auto">
          <a:xfrm>
            <a:off x="6215063" y="48895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he-IL" sz="1800" i="1">
                <a:ea typeface="MS PGothic" pitchFamily="34" charset="-128"/>
              </a:rPr>
              <a:t>u</a:t>
            </a:r>
            <a:r>
              <a:rPr lang="en-US" altLang="he-IL" sz="1800" i="1" baseline="-25000">
                <a:ea typeface="MS PGothic" pitchFamily="34" charset="-128"/>
              </a:rPr>
              <a:t>i</a:t>
            </a:r>
          </a:p>
        </p:txBody>
      </p:sp>
      <p:sp>
        <p:nvSpPr>
          <p:cNvPr id="147482" name="Line 77"/>
          <p:cNvSpPr>
            <a:spLocks noChangeShapeType="1"/>
          </p:cNvSpPr>
          <p:nvPr/>
        </p:nvSpPr>
        <p:spPr bwMode="auto">
          <a:xfrm>
            <a:off x="2265363" y="3232150"/>
            <a:ext cx="0" cy="663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7483" name="Line 78"/>
          <p:cNvSpPr>
            <a:spLocks noChangeShapeType="1"/>
          </p:cNvSpPr>
          <p:nvPr/>
        </p:nvSpPr>
        <p:spPr bwMode="auto">
          <a:xfrm flipH="1">
            <a:off x="6478588" y="4146550"/>
            <a:ext cx="369887" cy="4143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7484" name="Line 79"/>
          <p:cNvSpPr>
            <a:spLocks noChangeShapeType="1"/>
          </p:cNvSpPr>
          <p:nvPr/>
        </p:nvSpPr>
        <p:spPr bwMode="auto">
          <a:xfrm flipH="1" flipV="1">
            <a:off x="6508750" y="5092700"/>
            <a:ext cx="369888" cy="4143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1535113" y="3332163"/>
            <a:ext cx="465137" cy="803275"/>
            <a:chOff x="4140" y="429"/>
            <a:chExt cx="1425" cy="2396"/>
          </a:xfrm>
        </p:grpSpPr>
        <p:sp>
          <p:nvSpPr>
            <p:cNvPr id="147498" name="Freeform 8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9 h 2742"/>
                <a:gd name="T6" fmla="*/ 0 w 354"/>
                <a:gd name="T7" fmla="*/ 1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7499" name="Rectangle 83"/>
            <p:cNvSpPr>
              <a:spLocks noChangeArrowheads="1"/>
            </p:cNvSpPr>
            <p:nvPr/>
          </p:nvSpPr>
          <p:spPr bwMode="auto">
            <a:xfrm>
              <a:off x="4208" y="429"/>
              <a:ext cx="1046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47500" name="Freeform 8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7501" name="Freeform 8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7502" name="Rectangle 86"/>
            <p:cNvSpPr>
              <a:spLocks noChangeArrowheads="1"/>
            </p:cNvSpPr>
            <p:nvPr/>
          </p:nvSpPr>
          <p:spPr bwMode="auto">
            <a:xfrm>
              <a:off x="4213" y="694"/>
              <a:ext cx="593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4" name="Group 8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7528" name="AutoShape 88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7529" name="AutoShape 89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47504" name="Rectangle 90"/>
            <p:cNvSpPr>
              <a:spLocks noChangeArrowheads="1"/>
            </p:cNvSpPr>
            <p:nvPr/>
          </p:nvSpPr>
          <p:spPr bwMode="auto">
            <a:xfrm>
              <a:off x="4223" y="1021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5" name="Group 9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7526" name="AutoShape 92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2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7527" name="AutoShape 93"/>
              <p:cNvSpPr>
                <a:spLocks noChangeArrowheads="1"/>
              </p:cNvSpPr>
              <p:nvPr/>
            </p:nvSpPr>
            <p:spPr bwMode="auto">
              <a:xfrm>
                <a:off x="633" y="2581"/>
                <a:ext cx="68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47506" name="Rectangle 94"/>
            <p:cNvSpPr>
              <a:spLocks noChangeArrowheads="1"/>
            </p:cNvSpPr>
            <p:nvPr/>
          </p:nvSpPr>
          <p:spPr bwMode="auto">
            <a:xfrm>
              <a:off x="4218" y="1357"/>
              <a:ext cx="593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47507" name="Rectangle 95"/>
            <p:cNvSpPr>
              <a:spLocks noChangeArrowheads="1"/>
            </p:cNvSpPr>
            <p:nvPr/>
          </p:nvSpPr>
          <p:spPr bwMode="auto">
            <a:xfrm>
              <a:off x="4228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6" name="Group 9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7524" name="AutoShape 97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7525" name="AutoShape 9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47509" name="Freeform 9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7" name="Group 10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7522" name="AutoShape 101"/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7523" name="AutoShape 102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47511" name="Rectangle 103"/>
            <p:cNvSpPr>
              <a:spLocks noChangeArrowheads="1"/>
            </p:cNvSpPr>
            <p:nvPr/>
          </p:nvSpPr>
          <p:spPr bwMode="auto">
            <a:xfrm>
              <a:off x="5249" y="429"/>
              <a:ext cx="68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47512" name="Freeform 10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7513" name="Freeform 10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7514" name="Oval 106"/>
            <p:cNvSpPr>
              <a:spLocks noChangeArrowheads="1"/>
            </p:cNvSpPr>
            <p:nvPr/>
          </p:nvSpPr>
          <p:spPr bwMode="auto">
            <a:xfrm>
              <a:off x="5516" y="2612"/>
              <a:ext cx="49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47515" name="Freeform 10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7516" name="AutoShape 108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47517" name="AutoShape 109"/>
            <p:cNvSpPr>
              <a:spLocks noChangeArrowheads="1"/>
            </p:cNvSpPr>
            <p:nvPr/>
          </p:nvSpPr>
          <p:spPr bwMode="auto">
            <a:xfrm>
              <a:off x="4208" y="2711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47518" name="Oval 110"/>
            <p:cNvSpPr>
              <a:spLocks noChangeArrowheads="1"/>
            </p:cNvSpPr>
            <p:nvPr/>
          </p:nvSpPr>
          <p:spPr bwMode="auto">
            <a:xfrm>
              <a:off x="4310" y="2385"/>
              <a:ext cx="156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47519" name="Oval 111"/>
            <p:cNvSpPr>
              <a:spLocks noChangeArrowheads="1"/>
            </p:cNvSpPr>
            <p:nvPr/>
          </p:nvSpPr>
          <p:spPr bwMode="auto">
            <a:xfrm>
              <a:off x="4485" y="2385"/>
              <a:ext cx="160" cy="142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he-IL" altLang="he-IL" sz="1800">
                <a:solidFill>
                  <a:srgbClr val="FF0000"/>
                </a:solidFill>
                <a:ea typeface="MS PGothic" pitchFamily="34" charset="-128"/>
              </a:endParaRPr>
            </a:p>
          </p:txBody>
        </p:sp>
        <p:sp>
          <p:nvSpPr>
            <p:cNvPr id="147520" name="Oval 112"/>
            <p:cNvSpPr>
              <a:spLocks noChangeArrowheads="1"/>
            </p:cNvSpPr>
            <p:nvPr/>
          </p:nvSpPr>
          <p:spPr bwMode="auto">
            <a:xfrm>
              <a:off x="4660" y="2380"/>
              <a:ext cx="160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47521" name="Rectangle 113"/>
            <p:cNvSpPr>
              <a:spLocks noChangeArrowheads="1"/>
            </p:cNvSpPr>
            <p:nvPr/>
          </p:nvSpPr>
          <p:spPr bwMode="auto">
            <a:xfrm>
              <a:off x="5064" y="1835"/>
              <a:ext cx="83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</p:grpSp>
      <p:grpSp>
        <p:nvGrpSpPr>
          <p:cNvPr id="8" name="Group 114"/>
          <p:cNvGrpSpPr>
            <a:grpSpLocks/>
          </p:cNvGrpSpPr>
          <p:nvPr/>
        </p:nvGrpSpPr>
        <p:grpSpPr bwMode="auto">
          <a:xfrm>
            <a:off x="444500" y="4635500"/>
            <a:ext cx="925513" cy="795338"/>
            <a:chOff x="-44" y="1473"/>
            <a:chExt cx="981" cy="1105"/>
          </a:xfrm>
        </p:grpSpPr>
        <p:pic>
          <p:nvPicPr>
            <p:cNvPr id="147496" name="Picture 115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7497" name="Freeform 11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9" name="Group 117"/>
          <p:cNvGrpSpPr>
            <a:grpSpLocks/>
          </p:cNvGrpSpPr>
          <p:nvPr/>
        </p:nvGrpSpPr>
        <p:grpSpPr bwMode="auto">
          <a:xfrm>
            <a:off x="3665538" y="2816225"/>
            <a:ext cx="925512" cy="795338"/>
            <a:chOff x="-44" y="1473"/>
            <a:chExt cx="981" cy="1105"/>
          </a:xfrm>
        </p:grpSpPr>
        <p:pic>
          <p:nvPicPr>
            <p:cNvPr id="147494" name="Picture 118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7495" name="Freeform 11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0" name="Group 120"/>
          <p:cNvGrpSpPr>
            <a:grpSpLocks/>
          </p:cNvGrpSpPr>
          <p:nvPr/>
        </p:nvGrpSpPr>
        <p:grpSpPr bwMode="auto">
          <a:xfrm>
            <a:off x="4710113" y="2957513"/>
            <a:ext cx="925512" cy="795337"/>
            <a:chOff x="-44" y="1473"/>
            <a:chExt cx="981" cy="1105"/>
          </a:xfrm>
        </p:grpSpPr>
        <p:pic>
          <p:nvPicPr>
            <p:cNvPr id="147492" name="Picture 121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7493" name="Freeform 12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1" name="Group 123"/>
          <p:cNvGrpSpPr>
            <a:grpSpLocks/>
          </p:cNvGrpSpPr>
          <p:nvPr/>
        </p:nvGrpSpPr>
        <p:grpSpPr bwMode="auto">
          <a:xfrm flipH="1">
            <a:off x="7180263" y="4405313"/>
            <a:ext cx="925512" cy="795337"/>
            <a:chOff x="-44" y="1473"/>
            <a:chExt cx="981" cy="1105"/>
          </a:xfrm>
        </p:grpSpPr>
        <p:pic>
          <p:nvPicPr>
            <p:cNvPr id="147490" name="Picture 124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7491" name="Freeform 12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61913"/>
            <a:ext cx="8520113" cy="1143000"/>
          </a:xfrm>
        </p:spPr>
        <p:txBody>
          <a:bodyPr/>
          <a:lstStyle/>
          <a:p>
            <a:pPr algn="ctr"/>
            <a:r>
              <a:rPr lang="en-US" altLang="he-IL" sz="2800" dirty="0"/>
              <a:t>Motivation example for P2P: </a:t>
            </a:r>
            <a:br>
              <a:rPr lang="en-US" altLang="he-IL" sz="2800" dirty="0"/>
            </a:br>
            <a:r>
              <a:rPr lang="en-US" altLang="he-IL" sz="2800" dirty="0"/>
              <a:t>File distribution time using client-server scheme</a:t>
            </a:r>
          </a:p>
        </p:txBody>
      </p:sp>
      <p:sp>
        <p:nvSpPr>
          <p:cNvPr id="148485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322263" y="1603948"/>
            <a:ext cx="4100512" cy="2414014"/>
          </a:xfrm>
        </p:spPr>
        <p:txBody>
          <a:bodyPr/>
          <a:lstStyle/>
          <a:p>
            <a:r>
              <a:rPr lang="en-US" altLang="he-IL" sz="2400" i="1" dirty="0">
                <a:solidFill>
                  <a:srgbClr val="CC0000"/>
                </a:solidFill>
              </a:rPr>
              <a:t>server transmission: </a:t>
            </a:r>
            <a:r>
              <a:rPr lang="en-US" altLang="he-IL" sz="2400" dirty="0"/>
              <a:t>must</a:t>
            </a:r>
            <a:r>
              <a:rPr lang="en-US" altLang="he-IL" sz="2400" i="1" dirty="0">
                <a:solidFill>
                  <a:srgbClr val="CC0000"/>
                </a:solidFill>
              </a:rPr>
              <a:t> </a:t>
            </a:r>
            <a:r>
              <a:rPr lang="en-US" altLang="he-IL" sz="2400" dirty="0"/>
              <a:t>sequentially send (upload) </a:t>
            </a:r>
            <a:r>
              <a:rPr lang="en-US" altLang="he-IL" sz="2400" i="1" dirty="0"/>
              <a:t>N </a:t>
            </a:r>
            <a:r>
              <a:rPr lang="en-US" altLang="he-IL" sz="2400" dirty="0"/>
              <a:t>file</a:t>
            </a:r>
            <a:r>
              <a:rPr lang="en-US" altLang="he-IL" sz="2400" i="1" dirty="0"/>
              <a:t> </a:t>
            </a:r>
            <a:r>
              <a:rPr lang="en-US" altLang="he-IL" sz="2400" dirty="0"/>
              <a:t>copies</a:t>
            </a:r>
            <a:r>
              <a:rPr lang="en-US" altLang="he-IL" sz="2600" dirty="0"/>
              <a:t>: </a:t>
            </a:r>
            <a:r>
              <a:rPr lang="en-US" altLang="he-IL" sz="2000" i="1" dirty="0"/>
              <a:t>NF/u</a:t>
            </a:r>
            <a:r>
              <a:rPr lang="en-US" altLang="he-IL" sz="2000" i="1" baseline="-25000" dirty="0"/>
              <a:t>s</a:t>
            </a:r>
          </a:p>
          <a:p>
            <a:r>
              <a:rPr lang="en-US" altLang="he-IL" sz="2400" i="1" dirty="0">
                <a:solidFill>
                  <a:srgbClr val="CC0000"/>
                </a:solidFill>
              </a:rPr>
              <a:t>client: </a:t>
            </a:r>
            <a:r>
              <a:rPr lang="en-US" altLang="he-IL" sz="2400" dirty="0"/>
              <a:t>each client must download file copy</a:t>
            </a:r>
          </a:p>
          <a:p>
            <a:pPr lvl="1"/>
            <a:r>
              <a:rPr lang="en-US" altLang="he-IL" dirty="0" err="1"/>
              <a:t>d</a:t>
            </a:r>
            <a:r>
              <a:rPr lang="en-US" altLang="he-IL" baseline="-25000" dirty="0" err="1"/>
              <a:t>min</a:t>
            </a:r>
            <a:r>
              <a:rPr lang="en-US" altLang="he-IL" dirty="0"/>
              <a:t> = min client download </a:t>
            </a:r>
            <a:r>
              <a:rPr lang="en-US" altLang="he-IL" dirty="0" smtClean="0"/>
              <a:t>rate</a:t>
            </a:r>
          </a:p>
          <a:p>
            <a:pPr marL="0" indent="0">
              <a:buNone/>
            </a:pPr>
            <a:endParaRPr lang="en-US" altLang="he-IL" sz="2000" dirty="0"/>
          </a:p>
        </p:txBody>
      </p:sp>
      <p:sp>
        <p:nvSpPr>
          <p:cNvPr id="245813" name="Line 53"/>
          <p:cNvSpPr>
            <a:spLocks noChangeShapeType="1"/>
          </p:cNvSpPr>
          <p:nvPr/>
        </p:nvSpPr>
        <p:spPr bwMode="auto">
          <a:xfrm flipV="1">
            <a:off x="5746751" y="4834674"/>
            <a:ext cx="273050" cy="563789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45814" name="Text Box 54"/>
          <p:cNvSpPr txBox="1">
            <a:spLocks noChangeArrowheads="1"/>
          </p:cNvSpPr>
          <p:nvPr/>
        </p:nvSpPr>
        <p:spPr bwMode="auto">
          <a:xfrm>
            <a:off x="5484813" y="5360364"/>
            <a:ext cx="7393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i="1" dirty="0">
                <a:ea typeface="MS PGothic" pitchFamily="34" charset="-128"/>
              </a:rPr>
              <a:t>O(N)</a:t>
            </a:r>
          </a:p>
        </p:txBody>
      </p:sp>
      <p:sp>
        <p:nvSpPr>
          <p:cNvPr id="148488" name="Text Box 51"/>
          <p:cNvSpPr txBox="1">
            <a:spLocks noChangeArrowheads="1"/>
          </p:cNvSpPr>
          <p:nvPr/>
        </p:nvSpPr>
        <p:spPr bwMode="auto">
          <a:xfrm>
            <a:off x="1249363" y="4152281"/>
            <a:ext cx="27860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i="1">
                <a:ea typeface="MS PGothic" pitchFamily="34" charset="-128"/>
              </a:rPr>
              <a:t>time to  distribute F 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i="1">
                <a:ea typeface="MS PGothic" pitchFamily="34" charset="-128"/>
              </a:rPr>
              <a:t>to N clients using 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i="1">
                <a:ea typeface="MS PGothic" pitchFamily="34" charset="-128"/>
              </a:rPr>
              <a:t>client-server approach</a:t>
            </a:r>
            <a:r>
              <a:rPr lang="en-US" altLang="he-IL" sz="2400">
                <a:latin typeface="Comic Sans MS" pitchFamily="66" charset="0"/>
                <a:ea typeface="MS PGothic" pitchFamily="34" charset="-128"/>
              </a:rPr>
              <a:t> </a:t>
            </a:r>
            <a:endParaRPr lang="en-US" altLang="he-IL" sz="2800"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148489" name="Rectangle 55"/>
          <p:cNvSpPr>
            <a:spLocks noChangeArrowheads="1"/>
          </p:cNvSpPr>
          <p:nvPr/>
        </p:nvSpPr>
        <p:spPr bwMode="auto">
          <a:xfrm>
            <a:off x="1157288" y="4080843"/>
            <a:ext cx="7032625" cy="123507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he-IL" altLang="he-IL" sz="2400">
              <a:latin typeface="Comic Sans MS" pitchFamily="66" charset="0"/>
              <a:ea typeface="MS PGothic" pitchFamily="34" charset="-128"/>
            </a:endParaRPr>
          </a:p>
        </p:txBody>
      </p:sp>
      <p:pic>
        <p:nvPicPr>
          <p:cNvPr id="148490" name="Picture 5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794" y="1020758"/>
            <a:ext cx="8320531" cy="224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91" name="Text Box 96"/>
          <p:cNvSpPr txBox="1">
            <a:spLocks noChangeArrowheads="1"/>
          </p:cNvSpPr>
          <p:nvPr/>
        </p:nvSpPr>
        <p:spPr bwMode="auto">
          <a:xfrm>
            <a:off x="3946525" y="4395168"/>
            <a:ext cx="4238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2800" i="1" dirty="0">
                <a:ea typeface="MS PGothic" pitchFamily="34" charset="-128"/>
              </a:rPr>
              <a:t> D</a:t>
            </a:r>
            <a:r>
              <a:rPr lang="en-US" altLang="he-IL" sz="2800" i="1" baseline="-25000" dirty="0">
                <a:ea typeface="MS PGothic" pitchFamily="34" charset="-128"/>
              </a:rPr>
              <a:t>c-s</a:t>
            </a:r>
            <a:r>
              <a:rPr lang="en-US" altLang="he-IL" sz="2800" i="1" dirty="0">
                <a:ea typeface="MS PGothic" pitchFamily="34" charset="-128"/>
              </a:rPr>
              <a:t> &gt; max{NF/</a:t>
            </a:r>
            <a:r>
              <a:rPr lang="en-US" altLang="he-IL" sz="2800" i="1" dirty="0" err="1">
                <a:ea typeface="MS PGothic" pitchFamily="34" charset="-128"/>
              </a:rPr>
              <a:t>u</a:t>
            </a:r>
            <a:r>
              <a:rPr lang="en-US" altLang="he-IL" sz="2800" i="1" baseline="-25000" dirty="0" err="1">
                <a:ea typeface="MS PGothic" pitchFamily="34" charset="-128"/>
              </a:rPr>
              <a:t>s,</a:t>
            </a:r>
            <a:r>
              <a:rPr lang="en-US" altLang="he-IL" sz="2800" i="1" dirty="0" err="1">
                <a:ea typeface="MS PGothic" pitchFamily="34" charset="-128"/>
              </a:rPr>
              <a:t>,F</a:t>
            </a:r>
            <a:r>
              <a:rPr lang="en-US" altLang="he-IL" sz="2800" i="1" dirty="0">
                <a:ea typeface="MS PGothic" pitchFamily="34" charset="-128"/>
              </a:rPr>
              <a:t>/</a:t>
            </a:r>
            <a:r>
              <a:rPr lang="en-US" altLang="he-IL" sz="2800" i="1" dirty="0" err="1">
                <a:ea typeface="MS PGothic" pitchFamily="34" charset="-128"/>
              </a:rPr>
              <a:t>d</a:t>
            </a:r>
            <a:r>
              <a:rPr lang="en-US" altLang="he-IL" sz="2800" i="1" baseline="-25000" dirty="0" err="1">
                <a:ea typeface="MS PGothic" pitchFamily="34" charset="-128"/>
              </a:rPr>
              <a:t>min</a:t>
            </a:r>
            <a:r>
              <a:rPr lang="en-US" altLang="he-IL" sz="2800" i="1" dirty="0">
                <a:ea typeface="MS PGothic" pitchFamily="34" charset="-128"/>
              </a:rPr>
              <a:t>}</a:t>
            </a:r>
            <a:r>
              <a:rPr lang="en-US" altLang="he-IL" sz="2800" i="1" dirty="0">
                <a:solidFill>
                  <a:srgbClr val="CC0000"/>
                </a:solidFill>
                <a:ea typeface="MS PGothic" pitchFamily="34" charset="-128"/>
              </a:rPr>
              <a:t> </a:t>
            </a:r>
          </a:p>
        </p:txBody>
      </p:sp>
      <p:sp>
        <p:nvSpPr>
          <p:cNvPr id="148492" name="Rectangle 47"/>
          <p:cNvSpPr>
            <a:spLocks noChangeArrowheads="1"/>
          </p:cNvSpPr>
          <p:nvPr/>
        </p:nvSpPr>
        <p:spPr bwMode="auto">
          <a:xfrm>
            <a:off x="363538" y="3081338"/>
            <a:ext cx="4316412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altLang="he-IL" dirty="0">
              <a:latin typeface="Gill Sans MT" pitchFamily="34" charset="0"/>
              <a:ea typeface="MS PGothic" pitchFamily="34" charset="-128"/>
            </a:endParaRPr>
          </a:p>
        </p:txBody>
      </p:sp>
      <p:sp>
        <p:nvSpPr>
          <p:cNvPr id="148493" name="Line 120"/>
          <p:cNvSpPr>
            <a:spLocks noChangeShapeType="1"/>
          </p:cNvSpPr>
          <p:nvPr/>
        </p:nvSpPr>
        <p:spPr bwMode="auto">
          <a:xfrm>
            <a:off x="4843463" y="4769363"/>
            <a:ext cx="174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8494" name="Freeform 4"/>
          <p:cNvSpPr>
            <a:spLocks/>
          </p:cNvSpPr>
          <p:nvPr/>
        </p:nvSpPr>
        <p:spPr bwMode="auto">
          <a:xfrm>
            <a:off x="5600700" y="2666005"/>
            <a:ext cx="2136775" cy="1209675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48495" name="Line 14"/>
          <p:cNvSpPr>
            <a:spLocks noChangeShapeType="1"/>
          </p:cNvSpPr>
          <p:nvPr/>
        </p:nvSpPr>
        <p:spPr bwMode="auto">
          <a:xfrm>
            <a:off x="5338763" y="2640605"/>
            <a:ext cx="4556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148496" name="Text Box 15"/>
          <p:cNvSpPr txBox="1">
            <a:spLocks noChangeArrowheads="1"/>
          </p:cNvSpPr>
          <p:nvPr/>
        </p:nvSpPr>
        <p:spPr bwMode="auto">
          <a:xfrm>
            <a:off x="5364163" y="2318343"/>
            <a:ext cx="366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he-IL" sz="1600" i="1">
                <a:ea typeface="MS PGothic" pitchFamily="34" charset="-128"/>
              </a:rPr>
              <a:t>u</a:t>
            </a:r>
            <a:r>
              <a:rPr lang="en-US" altLang="he-IL" sz="1600" i="1" baseline="-25000">
                <a:ea typeface="MS PGothic" pitchFamily="34" charset="-128"/>
              </a:rPr>
              <a:t>s</a:t>
            </a:r>
          </a:p>
        </p:txBody>
      </p:sp>
      <p:sp>
        <p:nvSpPr>
          <p:cNvPr id="148497" name="Line 39"/>
          <p:cNvSpPr>
            <a:spLocks noChangeShapeType="1"/>
          </p:cNvSpPr>
          <p:nvPr/>
        </p:nvSpPr>
        <p:spPr bwMode="auto">
          <a:xfrm>
            <a:off x="5089525" y="3267668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148498" name="Line 40"/>
          <p:cNvSpPr>
            <a:spLocks noChangeShapeType="1"/>
          </p:cNvSpPr>
          <p:nvPr/>
        </p:nvSpPr>
        <p:spPr bwMode="auto">
          <a:xfrm flipH="1">
            <a:off x="5119688" y="3369268"/>
            <a:ext cx="566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148499" name="Text Box 44"/>
          <p:cNvSpPr txBox="1">
            <a:spLocks noChangeArrowheads="1"/>
          </p:cNvSpPr>
          <p:nvPr/>
        </p:nvSpPr>
        <p:spPr bwMode="auto">
          <a:xfrm>
            <a:off x="6183313" y="3015255"/>
            <a:ext cx="895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he-IL" sz="1600">
                <a:solidFill>
                  <a:schemeClr val="bg1"/>
                </a:solidFill>
                <a:ea typeface="MS PGothic" pitchFamily="34" charset="-128"/>
              </a:rPr>
              <a:t>network</a:t>
            </a:r>
          </a:p>
        </p:txBody>
      </p:sp>
      <p:sp>
        <p:nvSpPr>
          <p:cNvPr id="148500" name="AutoShape 327"/>
          <p:cNvSpPr>
            <a:spLocks noChangeArrowheads="1"/>
          </p:cNvSpPr>
          <p:nvPr/>
        </p:nvSpPr>
        <p:spPr bwMode="auto">
          <a:xfrm>
            <a:off x="4740275" y="2116730"/>
            <a:ext cx="334963" cy="401638"/>
          </a:xfrm>
          <a:prstGeom prst="can">
            <a:avLst>
              <a:gd name="adj" fmla="val 24242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he-IL" sz="800">
              <a:ea typeface="MS PGothic" pitchFamily="34" charset="-128"/>
            </a:endParaRPr>
          </a:p>
        </p:txBody>
      </p:sp>
      <p:sp>
        <p:nvSpPr>
          <p:cNvPr id="148501" name="Line 22"/>
          <p:cNvSpPr>
            <a:spLocks noChangeShapeType="1"/>
          </p:cNvSpPr>
          <p:nvPr/>
        </p:nvSpPr>
        <p:spPr bwMode="auto">
          <a:xfrm flipV="1">
            <a:off x="7000875" y="2373905"/>
            <a:ext cx="180975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8502" name="Line 23"/>
          <p:cNvSpPr>
            <a:spLocks noChangeShapeType="1"/>
          </p:cNvSpPr>
          <p:nvPr/>
        </p:nvSpPr>
        <p:spPr bwMode="auto">
          <a:xfrm flipH="1">
            <a:off x="7078663" y="2380255"/>
            <a:ext cx="187325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8503" name="Line 22"/>
          <p:cNvSpPr>
            <a:spLocks noChangeShapeType="1"/>
          </p:cNvSpPr>
          <p:nvPr/>
        </p:nvSpPr>
        <p:spPr bwMode="auto">
          <a:xfrm flipV="1">
            <a:off x="6416675" y="2291355"/>
            <a:ext cx="179388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8504" name="Line 23"/>
          <p:cNvSpPr>
            <a:spLocks noChangeShapeType="1"/>
          </p:cNvSpPr>
          <p:nvPr/>
        </p:nvSpPr>
        <p:spPr bwMode="auto">
          <a:xfrm flipH="1">
            <a:off x="6492875" y="2297705"/>
            <a:ext cx="185738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8505" name="Line 138"/>
          <p:cNvSpPr>
            <a:spLocks noChangeShapeType="1"/>
          </p:cNvSpPr>
          <p:nvPr/>
        </p:nvSpPr>
        <p:spPr bwMode="auto">
          <a:xfrm>
            <a:off x="7723188" y="3134318"/>
            <a:ext cx="6588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148506" name="Line 139"/>
          <p:cNvSpPr>
            <a:spLocks noChangeShapeType="1"/>
          </p:cNvSpPr>
          <p:nvPr/>
        </p:nvSpPr>
        <p:spPr bwMode="auto">
          <a:xfrm>
            <a:off x="7726363" y="3237505"/>
            <a:ext cx="66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8507" name="Text Box 41"/>
          <p:cNvSpPr txBox="1">
            <a:spLocks noChangeArrowheads="1"/>
          </p:cNvSpPr>
          <p:nvPr/>
        </p:nvSpPr>
        <p:spPr bwMode="auto">
          <a:xfrm>
            <a:off x="7813675" y="2700930"/>
            <a:ext cx="450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he-IL" sz="1600" i="1">
                <a:ea typeface="MS PGothic" pitchFamily="34" charset="-128"/>
              </a:rPr>
              <a:t>d</a:t>
            </a:r>
            <a:r>
              <a:rPr lang="en-US" altLang="he-IL" sz="1600" i="1" baseline="-25000">
                <a:ea typeface="MS PGothic" pitchFamily="34" charset="-128"/>
              </a:rPr>
              <a:t>i</a:t>
            </a:r>
          </a:p>
        </p:txBody>
      </p:sp>
      <p:sp>
        <p:nvSpPr>
          <p:cNvPr id="148508" name="Text Box 41"/>
          <p:cNvSpPr txBox="1">
            <a:spLocks noChangeArrowheads="1"/>
          </p:cNvSpPr>
          <p:nvPr/>
        </p:nvSpPr>
        <p:spPr bwMode="auto">
          <a:xfrm>
            <a:off x="7829550" y="3218455"/>
            <a:ext cx="506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he-IL" sz="1600" i="1">
                <a:ea typeface="MS PGothic" pitchFamily="34" charset="-128"/>
              </a:rPr>
              <a:t>u</a:t>
            </a:r>
            <a:r>
              <a:rPr lang="en-US" altLang="he-IL" sz="1600" i="1" baseline="-25000">
                <a:ea typeface="MS PGothic" pitchFamily="34" charset="-128"/>
              </a:rPr>
              <a:t>i</a:t>
            </a:r>
          </a:p>
        </p:txBody>
      </p:sp>
      <p:sp>
        <p:nvSpPr>
          <p:cNvPr id="148509" name="Text Box 47"/>
          <p:cNvSpPr txBox="1">
            <a:spLocks noChangeArrowheads="1"/>
          </p:cNvSpPr>
          <p:nvPr/>
        </p:nvSpPr>
        <p:spPr bwMode="auto">
          <a:xfrm>
            <a:off x="4498975" y="2170705"/>
            <a:ext cx="790575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he-IL" sz="1400" i="1">
                <a:ea typeface="MS PGothic" pitchFamily="34" charset="-128"/>
              </a:rPr>
              <a:t>F</a:t>
            </a:r>
            <a:endParaRPr lang="en-US" altLang="he-IL" sz="1400" i="1" baseline="-25000">
              <a:ea typeface="MS PGothic" pitchFamily="34" charset="-128"/>
            </a:endParaRPr>
          </a:p>
        </p:txBody>
      </p:sp>
      <p:grpSp>
        <p:nvGrpSpPr>
          <p:cNvPr id="2" name="Group 143"/>
          <p:cNvGrpSpPr>
            <a:grpSpLocks/>
          </p:cNvGrpSpPr>
          <p:nvPr/>
        </p:nvGrpSpPr>
        <p:grpSpPr bwMode="auto">
          <a:xfrm>
            <a:off x="5114925" y="2245318"/>
            <a:ext cx="292100" cy="517525"/>
            <a:chOff x="4140" y="429"/>
            <a:chExt cx="1425" cy="2396"/>
          </a:xfrm>
        </p:grpSpPr>
        <p:sp>
          <p:nvSpPr>
            <p:cNvPr id="148523" name="Freeform 14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9 h 2742"/>
                <a:gd name="T6" fmla="*/ 0 w 354"/>
                <a:gd name="T7" fmla="*/ 1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8524" name="Rectangle 145"/>
            <p:cNvSpPr>
              <a:spLocks noChangeArrowheads="1"/>
            </p:cNvSpPr>
            <p:nvPr/>
          </p:nvSpPr>
          <p:spPr bwMode="auto">
            <a:xfrm>
              <a:off x="4210" y="429"/>
              <a:ext cx="1046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48525" name="Freeform 14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8526" name="Freeform 14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8527" name="Rectangle 148"/>
            <p:cNvSpPr>
              <a:spLocks noChangeArrowheads="1"/>
            </p:cNvSpPr>
            <p:nvPr/>
          </p:nvSpPr>
          <p:spPr bwMode="auto">
            <a:xfrm>
              <a:off x="4210" y="694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3" name="Group 14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8553" name="AutoShape 150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5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8554" name="AutoShape 151"/>
              <p:cNvSpPr>
                <a:spLocks noChangeArrowheads="1"/>
              </p:cNvSpPr>
              <p:nvPr/>
            </p:nvSpPr>
            <p:spPr bwMode="auto">
              <a:xfrm>
                <a:off x="637" y="2585"/>
                <a:ext cx="68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48529" name="Rectangle 152"/>
            <p:cNvSpPr>
              <a:spLocks noChangeArrowheads="1"/>
            </p:cNvSpPr>
            <p:nvPr/>
          </p:nvSpPr>
          <p:spPr bwMode="auto">
            <a:xfrm>
              <a:off x="4225" y="1017"/>
              <a:ext cx="596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4" name="Group 15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8551" name="AutoShape 154"/>
              <p:cNvSpPr>
                <a:spLocks noChangeArrowheads="1"/>
              </p:cNvSpPr>
              <p:nvPr/>
            </p:nvSpPr>
            <p:spPr bwMode="auto">
              <a:xfrm>
                <a:off x="610" y="2569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8552" name="AutoShape 155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48531" name="Rectangle 156"/>
            <p:cNvSpPr>
              <a:spLocks noChangeArrowheads="1"/>
            </p:cNvSpPr>
            <p:nvPr/>
          </p:nvSpPr>
          <p:spPr bwMode="auto">
            <a:xfrm>
              <a:off x="4217" y="1355"/>
              <a:ext cx="596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48532" name="Rectangle 157"/>
            <p:cNvSpPr>
              <a:spLocks noChangeArrowheads="1"/>
            </p:cNvSpPr>
            <p:nvPr/>
          </p:nvSpPr>
          <p:spPr bwMode="auto">
            <a:xfrm>
              <a:off x="4225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5" name="Group 15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8549" name="AutoShape 159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4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8550" name="AutoShape 160"/>
              <p:cNvSpPr>
                <a:spLocks noChangeArrowheads="1"/>
              </p:cNvSpPr>
              <p:nvPr/>
            </p:nvSpPr>
            <p:spPr bwMode="auto">
              <a:xfrm>
                <a:off x="635" y="2582"/>
                <a:ext cx="685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48534" name="Freeform 16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6" name="Group 16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8547" name="AutoShape 163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8548" name="AutoShape 164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48536" name="Rectangle 165"/>
            <p:cNvSpPr>
              <a:spLocks noChangeArrowheads="1"/>
            </p:cNvSpPr>
            <p:nvPr/>
          </p:nvSpPr>
          <p:spPr bwMode="auto">
            <a:xfrm>
              <a:off x="5247" y="429"/>
              <a:ext cx="70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48537" name="Freeform 16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8538" name="Freeform 16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8539" name="Oval 168"/>
            <p:cNvSpPr>
              <a:spLocks noChangeArrowheads="1"/>
            </p:cNvSpPr>
            <p:nvPr/>
          </p:nvSpPr>
          <p:spPr bwMode="auto">
            <a:xfrm>
              <a:off x="5519" y="2612"/>
              <a:ext cx="46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48540" name="Freeform 16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8541" name="AutoShape 170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48542" name="AutoShape 171"/>
            <p:cNvSpPr>
              <a:spLocks noChangeArrowheads="1"/>
            </p:cNvSpPr>
            <p:nvPr/>
          </p:nvSpPr>
          <p:spPr bwMode="auto">
            <a:xfrm>
              <a:off x="4210" y="2707"/>
              <a:ext cx="1069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48543" name="Oval 172"/>
            <p:cNvSpPr>
              <a:spLocks noChangeArrowheads="1"/>
            </p:cNvSpPr>
            <p:nvPr/>
          </p:nvSpPr>
          <p:spPr bwMode="auto">
            <a:xfrm>
              <a:off x="4310" y="2384"/>
              <a:ext cx="155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48544" name="Oval 173"/>
            <p:cNvSpPr>
              <a:spLocks noChangeArrowheads="1"/>
            </p:cNvSpPr>
            <p:nvPr/>
          </p:nvSpPr>
          <p:spPr bwMode="auto">
            <a:xfrm>
              <a:off x="4489" y="2384"/>
              <a:ext cx="155" cy="1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he-IL" altLang="he-IL" sz="1800">
                <a:solidFill>
                  <a:srgbClr val="FF0000"/>
                </a:solidFill>
                <a:ea typeface="MS PGothic" pitchFamily="34" charset="-128"/>
              </a:endParaRPr>
            </a:p>
          </p:txBody>
        </p:sp>
        <p:sp>
          <p:nvSpPr>
            <p:cNvPr id="148545" name="Oval 174"/>
            <p:cNvSpPr>
              <a:spLocks noChangeArrowheads="1"/>
            </p:cNvSpPr>
            <p:nvPr/>
          </p:nvSpPr>
          <p:spPr bwMode="auto">
            <a:xfrm>
              <a:off x="4659" y="2384"/>
              <a:ext cx="163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48546" name="Rectangle 175"/>
            <p:cNvSpPr>
              <a:spLocks noChangeArrowheads="1"/>
            </p:cNvSpPr>
            <p:nvPr/>
          </p:nvSpPr>
          <p:spPr bwMode="auto">
            <a:xfrm>
              <a:off x="5062" y="1833"/>
              <a:ext cx="85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</p:grpSp>
      <p:grpSp>
        <p:nvGrpSpPr>
          <p:cNvPr id="7" name="Group 176"/>
          <p:cNvGrpSpPr>
            <a:grpSpLocks/>
          </p:cNvGrpSpPr>
          <p:nvPr/>
        </p:nvGrpSpPr>
        <p:grpSpPr bwMode="auto">
          <a:xfrm>
            <a:off x="4471988" y="3047005"/>
            <a:ext cx="620712" cy="512763"/>
            <a:chOff x="-44" y="1473"/>
            <a:chExt cx="981" cy="1105"/>
          </a:xfrm>
        </p:grpSpPr>
        <p:pic>
          <p:nvPicPr>
            <p:cNvPr id="148521" name="Picture 177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8522" name="Freeform 17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8" name="Group 179"/>
          <p:cNvGrpSpPr>
            <a:grpSpLocks/>
          </p:cNvGrpSpPr>
          <p:nvPr/>
        </p:nvGrpSpPr>
        <p:grpSpPr bwMode="auto">
          <a:xfrm>
            <a:off x="6300788" y="1838918"/>
            <a:ext cx="620712" cy="512762"/>
            <a:chOff x="-44" y="1473"/>
            <a:chExt cx="981" cy="1105"/>
          </a:xfrm>
        </p:grpSpPr>
        <p:pic>
          <p:nvPicPr>
            <p:cNvPr id="148519" name="Picture 180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8520" name="Freeform 18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9" name="Group 182"/>
          <p:cNvGrpSpPr>
            <a:grpSpLocks/>
          </p:cNvGrpSpPr>
          <p:nvPr/>
        </p:nvGrpSpPr>
        <p:grpSpPr bwMode="auto">
          <a:xfrm>
            <a:off x="6910388" y="1915118"/>
            <a:ext cx="620712" cy="512762"/>
            <a:chOff x="-44" y="1473"/>
            <a:chExt cx="981" cy="1105"/>
          </a:xfrm>
        </p:grpSpPr>
        <p:pic>
          <p:nvPicPr>
            <p:cNvPr id="148517" name="Picture 183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8518" name="Freeform 18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0" name="Group 185"/>
          <p:cNvGrpSpPr>
            <a:grpSpLocks/>
          </p:cNvGrpSpPr>
          <p:nvPr/>
        </p:nvGrpSpPr>
        <p:grpSpPr bwMode="auto">
          <a:xfrm flipH="1">
            <a:off x="8369300" y="2916830"/>
            <a:ext cx="620713" cy="512763"/>
            <a:chOff x="-44" y="1473"/>
            <a:chExt cx="981" cy="1105"/>
          </a:xfrm>
        </p:grpSpPr>
        <p:pic>
          <p:nvPicPr>
            <p:cNvPr id="148515" name="Picture 186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8516" name="Freeform 18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sp>
        <p:nvSpPr>
          <p:cNvPr id="75" name="Text Box 54"/>
          <p:cNvSpPr txBox="1">
            <a:spLocks noChangeArrowheads="1"/>
          </p:cNvSpPr>
          <p:nvPr/>
        </p:nvSpPr>
        <p:spPr bwMode="auto">
          <a:xfrm>
            <a:off x="533988" y="5347301"/>
            <a:ext cx="443860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dirty="0">
                <a:ea typeface="MS PGothic" pitchFamily="34" charset="-128"/>
              </a:rPr>
              <a:t>What scheduling should the server use for obtaining equality?</a:t>
            </a:r>
          </a:p>
        </p:txBody>
      </p:sp>
      <p:sp>
        <p:nvSpPr>
          <p:cNvPr id="76" name="Line 53"/>
          <p:cNvSpPr>
            <a:spLocks noChangeShapeType="1"/>
          </p:cNvSpPr>
          <p:nvPr/>
        </p:nvSpPr>
        <p:spPr bwMode="auto">
          <a:xfrm flipV="1">
            <a:off x="3769567" y="4845560"/>
            <a:ext cx="1074576" cy="566056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3" grpId="0" animBg="1"/>
      <p:bldP spid="245814" grpId="0"/>
      <p:bldP spid="148488" grpId="0"/>
      <p:bldP spid="148489" grpId="0" animBg="1"/>
      <p:bldP spid="148491" grpId="0"/>
      <p:bldP spid="148493" grpId="0" animBg="1"/>
      <p:bldP spid="75" grpId="0"/>
      <p:bldP spid="7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8450" y="61913"/>
            <a:ext cx="8520113" cy="1143000"/>
          </a:xfrm>
        </p:spPr>
        <p:txBody>
          <a:bodyPr/>
          <a:lstStyle/>
          <a:p>
            <a:pPr algn="ctr"/>
            <a:r>
              <a:rPr lang="en-US" altLang="he-IL" sz="3200" dirty="0"/>
              <a:t>Motivation example for P2P: </a:t>
            </a:r>
            <a:br>
              <a:rPr lang="en-US" altLang="he-IL" sz="3200" dirty="0"/>
            </a:br>
            <a:r>
              <a:rPr lang="en-US" altLang="he-IL" sz="3200" dirty="0"/>
              <a:t>File distribution time using </a:t>
            </a:r>
            <a:r>
              <a:rPr lang="en-US" altLang="he-IL" sz="3200" dirty="0" smtClean="0"/>
              <a:t>P2P </a:t>
            </a:r>
            <a:r>
              <a:rPr lang="en-US" altLang="he-IL" sz="3200" dirty="0"/>
              <a:t>scheme</a:t>
            </a:r>
          </a:p>
        </p:txBody>
      </p:sp>
      <p:sp>
        <p:nvSpPr>
          <p:cNvPr id="149509" name="Rectangle 47"/>
          <p:cNvSpPr>
            <a:spLocks noGrp="1" noChangeArrowheads="1"/>
          </p:cNvSpPr>
          <p:nvPr>
            <p:ph type="body" idx="4294967295"/>
          </p:nvPr>
        </p:nvSpPr>
        <p:spPr>
          <a:xfrm>
            <a:off x="322262" y="1252538"/>
            <a:ext cx="4474589" cy="2014537"/>
          </a:xfrm>
        </p:spPr>
        <p:txBody>
          <a:bodyPr/>
          <a:lstStyle/>
          <a:p>
            <a:r>
              <a:rPr lang="en-US" altLang="he-IL" sz="2400" i="1" dirty="0">
                <a:solidFill>
                  <a:srgbClr val="CC0000"/>
                </a:solidFill>
              </a:rPr>
              <a:t>server transmission: </a:t>
            </a:r>
            <a:r>
              <a:rPr lang="en-US" altLang="he-IL" sz="2400" dirty="0"/>
              <a:t>must</a:t>
            </a:r>
            <a:r>
              <a:rPr lang="en-US" altLang="he-IL" sz="2400" i="1" dirty="0">
                <a:solidFill>
                  <a:srgbClr val="CC0000"/>
                </a:solidFill>
              </a:rPr>
              <a:t> </a:t>
            </a:r>
            <a:r>
              <a:rPr lang="en-US" altLang="he-IL" sz="2400" dirty="0"/>
              <a:t>upload at least one</a:t>
            </a:r>
            <a:r>
              <a:rPr lang="en-US" altLang="he-IL" sz="2400" i="1" dirty="0"/>
              <a:t> </a:t>
            </a:r>
            <a:r>
              <a:rPr lang="en-US" altLang="he-IL" sz="2400" dirty="0"/>
              <a:t>copy: </a:t>
            </a:r>
            <a:r>
              <a:rPr lang="en-US" altLang="he-IL" sz="2000" i="1" dirty="0"/>
              <a:t>F/u</a:t>
            </a:r>
            <a:r>
              <a:rPr lang="en-US" altLang="he-IL" sz="2000" i="1" baseline="-25000" dirty="0"/>
              <a:t>s </a:t>
            </a:r>
          </a:p>
          <a:p>
            <a:r>
              <a:rPr lang="en-US" altLang="he-IL" sz="2400" i="1" dirty="0">
                <a:solidFill>
                  <a:srgbClr val="CC0000"/>
                </a:solidFill>
              </a:rPr>
              <a:t>client: </a:t>
            </a:r>
            <a:r>
              <a:rPr lang="en-US" altLang="he-IL" sz="2400" dirty="0"/>
              <a:t>each client must download a copy</a:t>
            </a:r>
          </a:p>
          <a:p>
            <a:pPr lvl="1"/>
            <a:r>
              <a:rPr lang="en-US" altLang="he-IL" dirty="0"/>
              <a:t>min client download time: F/</a:t>
            </a:r>
            <a:r>
              <a:rPr lang="en-US" altLang="he-IL" dirty="0" err="1"/>
              <a:t>d</a:t>
            </a:r>
            <a:r>
              <a:rPr lang="en-US" altLang="he-IL" baseline="-25000" dirty="0" err="1"/>
              <a:t>min</a:t>
            </a:r>
            <a:r>
              <a:rPr lang="en-US" altLang="he-IL" i="1" dirty="0">
                <a:solidFill>
                  <a:srgbClr val="CC0000"/>
                </a:solidFill>
              </a:rPr>
              <a:t> </a:t>
            </a:r>
            <a:endParaRPr lang="en-US" altLang="he-IL" dirty="0"/>
          </a:p>
          <a:p>
            <a:endParaRPr lang="en-US" altLang="he-IL" sz="2000" dirty="0"/>
          </a:p>
        </p:txBody>
      </p:sp>
      <p:sp>
        <p:nvSpPr>
          <p:cNvPr id="149510" name="Text Box 51"/>
          <p:cNvSpPr txBox="1">
            <a:spLocks noChangeArrowheads="1"/>
          </p:cNvSpPr>
          <p:nvPr/>
        </p:nvSpPr>
        <p:spPr bwMode="auto">
          <a:xfrm>
            <a:off x="331788" y="4464050"/>
            <a:ext cx="2409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i="1">
                <a:ea typeface="MS PGothic" pitchFamily="34" charset="-128"/>
              </a:rPr>
              <a:t>time to  distribute F 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i="1">
                <a:ea typeface="MS PGothic" pitchFamily="34" charset="-128"/>
              </a:rPr>
              <a:t>to N clients using 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i="1">
                <a:ea typeface="MS PGothic" pitchFamily="34" charset="-128"/>
              </a:rPr>
              <a:t>P2P approach</a:t>
            </a:r>
            <a:r>
              <a:rPr lang="en-US" altLang="he-IL" sz="2400">
                <a:latin typeface="Comic Sans MS" pitchFamily="66" charset="0"/>
                <a:ea typeface="MS PGothic" pitchFamily="34" charset="-128"/>
              </a:rPr>
              <a:t> </a:t>
            </a:r>
            <a:endParaRPr lang="en-US" altLang="he-IL" sz="2800"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149511" name="Rectangle 55"/>
          <p:cNvSpPr>
            <a:spLocks noChangeArrowheads="1"/>
          </p:cNvSpPr>
          <p:nvPr/>
        </p:nvSpPr>
        <p:spPr bwMode="auto">
          <a:xfrm>
            <a:off x="217488" y="4371975"/>
            <a:ext cx="8726487" cy="123507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he-IL" altLang="he-IL" sz="2400">
              <a:latin typeface="Comic Sans MS" pitchFamily="66" charset="0"/>
              <a:ea typeface="MS PGothic" pitchFamily="34" charset="-128"/>
            </a:endParaRPr>
          </a:p>
        </p:txBody>
      </p:sp>
      <p:pic>
        <p:nvPicPr>
          <p:cNvPr id="149512" name="Picture 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150" y="1047750"/>
            <a:ext cx="81184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513" name="Freeform 4"/>
          <p:cNvSpPr>
            <a:spLocks/>
          </p:cNvSpPr>
          <p:nvPr/>
        </p:nvSpPr>
        <p:spPr bwMode="auto">
          <a:xfrm>
            <a:off x="5629275" y="2206625"/>
            <a:ext cx="2136775" cy="1209675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49514" name="Line 14"/>
          <p:cNvSpPr>
            <a:spLocks noChangeShapeType="1"/>
          </p:cNvSpPr>
          <p:nvPr/>
        </p:nvSpPr>
        <p:spPr bwMode="auto">
          <a:xfrm>
            <a:off x="5367338" y="2181225"/>
            <a:ext cx="4556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149515" name="Text Box 15"/>
          <p:cNvSpPr txBox="1">
            <a:spLocks noChangeArrowheads="1"/>
          </p:cNvSpPr>
          <p:nvPr/>
        </p:nvSpPr>
        <p:spPr bwMode="auto">
          <a:xfrm>
            <a:off x="5392738" y="1858963"/>
            <a:ext cx="366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he-IL" sz="1600" i="1">
                <a:ea typeface="MS PGothic" pitchFamily="34" charset="-128"/>
              </a:rPr>
              <a:t>u</a:t>
            </a:r>
            <a:r>
              <a:rPr lang="en-US" altLang="he-IL" sz="1600" i="1" baseline="-25000">
                <a:ea typeface="MS PGothic" pitchFamily="34" charset="-128"/>
              </a:rPr>
              <a:t>s</a:t>
            </a:r>
          </a:p>
        </p:txBody>
      </p:sp>
      <p:sp>
        <p:nvSpPr>
          <p:cNvPr id="149516" name="Line 39"/>
          <p:cNvSpPr>
            <a:spLocks noChangeShapeType="1"/>
          </p:cNvSpPr>
          <p:nvPr/>
        </p:nvSpPr>
        <p:spPr bwMode="auto">
          <a:xfrm>
            <a:off x="5118100" y="2808288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149517" name="Line 40"/>
          <p:cNvSpPr>
            <a:spLocks noChangeShapeType="1"/>
          </p:cNvSpPr>
          <p:nvPr/>
        </p:nvSpPr>
        <p:spPr bwMode="auto">
          <a:xfrm flipH="1">
            <a:off x="5148263" y="2909888"/>
            <a:ext cx="566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149518" name="Text Box 44"/>
          <p:cNvSpPr txBox="1">
            <a:spLocks noChangeArrowheads="1"/>
          </p:cNvSpPr>
          <p:nvPr/>
        </p:nvSpPr>
        <p:spPr bwMode="auto">
          <a:xfrm>
            <a:off x="6211888" y="2555875"/>
            <a:ext cx="895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he-IL" sz="1600">
                <a:solidFill>
                  <a:schemeClr val="bg1"/>
                </a:solidFill>
                <a:ea typeface="MS PGothic" pitchFamily="34" charset="-128"/>
              </a:rPr>
              <a:t>network</a:t>
            </a:r>
          </a:p>
        </p:txBody>
      </p:sp>
      <p:sp>
        <p:nvSpPr>
          <p:cNvPr id="149519" name="AutoShape 327"/>
          <p:cNvSpPr>
            <a:spLocks noChangeArrowheads="1"/>
          </p:cNvSpPr>
          <p:nvPr/>
        </p:nvSpPr>
        <p:spPr bwMode="auto">
          <a:xfrm>
            <a:off x="4768850" y="1657350"/>
            <a:ext cx="334963" cy="401638"/>
          </a:xfrm>
          <a:prstGeom prst="can">
            <a:avLst>
              <a:gd name="adj" fmla="val 24242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he-IL" sz="800">
              <a:ea typeface="MS PGothic" pitchFamily="34" charset="-128"/>
            </a:endParaRPr>
          </a:p>
        </p:txBody>
      </p:sp>
      <p:sp>
        <p:nvSpPr>
          <p:cNvPr id="149520" name="Line 22"/>
          <p:cNvSpPr>
            <a:spLocks noChangeShapeType="1"/>
          </p:cNvSpPr>
          <p:nvPr/>
        </p:nvSpPr>
        <p:spPr bwMode="auto">
          <a:xfrm flipV="1">
            <a:off x="7029450" y="1914525"/>
            <a:ext cx="180975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9521" name="Line 23"/>
          <p:cNvSpPr>
            <a:spLocks noChangeShapeType="1"/>
          </p:cNvSpPr>
          <p:nvPr/>
        </p:nvSpPr>
        <p:spPr bwMode="auto">
          <a:xfrm flipH="1">
            <a:off x="7107238" y="1920875"/>
            <a:ext cx="187325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9522" name="Line 22"/>
          <p:cNvSpPr>
            <a:spLocks noChangeShapeType="1"/>
          </p:cNvSpPr>
          <p:nvPr/>
        </p:nvSpPr>
        <p:spPr bwMode="auto">
          <a:xfrm flipV="1">
            <a:off x="6445250" y="1831975"/>
            <a:ext cx="179388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9523" name="Line 23"/>
          <p:cNvSpPr>
            <a:spLocks noChangeShapeType="1"/>
          </p:cNvSpPr>
          <p:nvPr/>
        </p:nvSpPr>
        <p:spPr bwMode="auto">
          <a:xfrm flipH="1">
            <a:off x="6521450" y="1838325"/>
            <a:ext cx="185738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9524" name="Line 26"/>
          <p:cNvSpPr>
            <a:spLocks noChangeShapeType="1"/>
          </p:cNvSpPr>
          <p:nvPr/>
        </p:nvSpPr>
        <p:spPr bwMode="auto">
          <a:xfrm>
            <a:off x="7751763" y="2674938"/>
            <a:ext cx="6588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149525" name="Line 27"/>
          <p:cNvSpPr>
            <a:spLocks noChangeShapeType="1"/>
          </p:cNvSpPr>
          <p:nvPr/>
        </p:nvSpPr>
        <p:spPr bwMode="auto">
          <a:xfrm>
            <a:off x="7754938" y="2778125"/>
            <a:ext cx="66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9526" name="Text Box 41"/>
          <p:cNvSpPr txBox="1">
            <a:spLocks noChangeArrowheads="1"/>
          </p:cNvSpPr>
          <p:nvPr/>
        </p:nvSpPr>
        <p:spPr bwMode="auto">
          <a:xfrm>
            <a:off x="7842250" y="2241550"/>
            <a:ext cx="450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he-IL" sz="1600" i="1">
                <a:ea typeface="MS PGothic" pitchFamily="34" charset="-128"/>
              </a:rPr>
              <a:t>d</a:t>
            </a:r>
            <a:r>
              <a:rPr lang="en-US" altLang="he-IL" sz="1600" i="1" baseline="-25000">
                <a:ea typeface="MS PGothic" pitchFamily="34" charset="-128"/>
              </a:rPr>
              <a:t>i</a:t>
            </a:r>
          </a:p>
        </p:txBody>
      </p:sp>
      <p:sp>
        <p:nvSpPr>
          <p:cNvPr id="149527" name="Text Box 41"/>
          <p:cNvSpPr txBox="1">
            <a:spLocks noChangeArrowheads="1"/>
          </p:cNvSpPr>
          <p:nvPr/>
        </p:nvSpPr>
        <p:spPr bwMode="auto">
          <a:xfrm>
            <a:off x="7858125" y="2759075"/>
            <a:ext cx="506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he-IL" sz="1600" i="1">
                <a:ea typeface="MS PGothic" pitchFamily="34" charset="-128"/>
              </a:rPr>
              <a:t>u</a:t>
            </a:r>
            <a:r>
              <a:rPr lang="en-US" altLang="he-IL" sz="1600" i="1" baseline="-25000">
                <a:ea typeface="MS PGothic" pitchFamily="34" charset="-128"/>
              </a:rPr>
              <a:t>i</a:t>
            </a:r>
          </a:p>
        </p:txBody>
      </p:sp>
      <p:sp>
        <p:nvSpPr>
          <p:cNvPr id="149528" name="Text Box 47"/>
          <p:cNvSpPr txBox="1">
            <a:spLocks noChangeArrowheads="1"/>
          </p:cNvSpPr>
          <p:nvPr/>
        </p:nvSpPr>
        <p:spPr bwMode="auto">
          <a:xfrm>
            <a:off x="4527550" y="1711325"/>
            <a:ext cx="790575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he-IL" sz="1400" i="1">
                <a:ea typeface="MS PGothic" pitchFamily="34" charset="-128"/>
              </a:rPr>
              <a:t>F</a:t>
            </a:r>
            <a:endParaRPr lang="en-US" altLang="he-IL" sz="1400" i="1" baseline="-25000">
              <a:ea typeface="MS PGothic" pitchFamily="34" charset="-128"/>
            </a:endParaRPr>
          </a:p>
        </p:txBody>
      </p:sp>
      <p:sp>
        <p:nvSpPr>
          <p:cNvPr id="149529" name="Text Box 31"/>
          <p:cNvSpPr txBox="1">
            <a:spLocks noChangeArrowheads="1"/>
          </p:cNvSpPr>
          <p:nvPr/>
        </p:nvSpPr>
        <p:spPr bwMode="auto">
          <a:xfrm>
            <a:off x="2698750" y="4657725"/>
            <a:ext cx="6134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2800" i="1" dirty="0">
                <a:ea typeface="MS PGothic" pitchFamily="34" charset="-128"/>
              </a:rPr>
              <a:t> D</a:t>
            </a:r>
            <a:r>
              <a:rPr lang="en-US" altLang="he-IL" sz="2800" i="1" baseline="-25000" dirty="0">
                <a:ea typeface="MS PGothic" pitchFamily="34" charset="-128"/>
              </a:rPr>
              <a:t>P2P</a:t>
            </a:r>
            <a:r>
              <a:rPr lang="en-US" altLang="he-IL" sz="2800" i="1" dirty="0">
                <a:ea typeface="MS PGothic" pitchFamily="34" charset="-128"/>
              </a:rPr>
              <a:t> &gt; max{F/</a:t>
            </a:r>
            <a:r>
              <a:rPr lang="en-US" altLang="he-IL" sz="2800" i="1" dirty="0" err="1">
                <a:ea typeface="MS PGothic" pitchFamily="34" charset="-128"/>
              </a:rPr>
              <a:t>u</a:t>
            </a:r>
            <a:r>
              <a:rPr lang="en-US" altLang="he-IL" sz="2800" i="1" baseline="-25000" dirty="0" err="1">
                <a:ea typeface="MS PGothic" pitchFamily="34" charset="-128"/>
              </a:rPr>
              <a:t>s,</a:t>
            </a:r>
            <a:r>
              <a:rPr lang="en-US" altLang="he-IL" sz="2800" i="1" dirty="0" err="1">
                <a:ea typeface="MS PGothic" pitchFamily="34" charset="-128"/>
              </a:rPr>
              <a:t>,F</a:t>
            </a:r>
            <a:r>
              <a:rPr lang="en-US" altLang="he-IL" sz="2800" i="1" dirty="0">
                <a:ea typeface="MS PGothic" pitchFamily="34" charset="-128"/>
              </a:rPr>
              <a:t>/</a:t>
            </a:r>
            <a:r>
              <a:rPr lang="en-US" altLang="he-IL" sz="2800" i="1" dirty="0" err="1">
                <a:ea typeface="MS PGothic" pitchFamily="34" charset="-128"/>
              </a:rPr>
              <a:t>d</a:t>
            </a:r>
            <a:r>
              <a:rPr lang="en-US" altLang="he-IL" sz="2800" i="1" baseline="-25000" dirty="0" err="1">
                <a:ea typeface="MS PGothic" pitchFamily="34" charset="-128"/>
              </a:rPr>
              <a:t>min</a:t>
            </a:r>
            <a:r>
              <a:rPr lang="en-US" altLang="he-IL" sz="2800" i="1" baseline="-25000" dirty="0">
                <a:ea typeface="MS PGothic" pitchFamily="34" charset="-128"/>
              </a:rPr>
              <a:t>,</a:t>
            </a:r>
            <a:r>
              <a:rPr lang="en-US" altLang="he-IL" sz="2800" i="1" dirty="0">
                <a:ea typeface="MS PGothic" pitchFamily="34" charset="-128"/>
              </a:rPr>
              <a:t>,NF/(</a:t>
            </a:r>
            <a:r>
              <a:rPr lang="en-US" altLang="he-IL" sz="2400" dirty="0">
                <a:ea typeface="MS PGothic" pitchFamily="34" charset="-128"/>
              </a:rPr>
              <a:t>u</a:t>
            </a:r>
            <a:r>
              <a:rPr lang="en-US" altLang="he-IL" sz="2400" baseline="-25000" dirty="0">
                <a:ea typeface="MS PGothic" pitchFamily="34" charset="-128"/>
              </a:rPr>
              <a:t>s</a:t>
            </a:r>
            <a:r>
              <a:rPr lang="en-US" altLang="he-IL" sz="2400" dirty="0">
                <a:ea typeface="MS PGothic" pitchFamily="34" charset="-128"/>
              </a:rPr>
              <a:t> + </a:t>
            </a:r>
            <a:r>
              <a:rPr lang="en-US" altLang="he-IL" sz="2800" dirty="0">
                <a:latin typeface="Symbol" pitchFamily="18" charset="2"/>
                <a:ea typeface="MS PGothic" pitchFamily="34" charset="-128"/>
              </a:rPr>
              <a:t>S</a:t>
            </a:r>
            <a:r>
              <a:rPr lang="en-US" altLang="he-IL" sz="2400" dirty="0">
                <a:ea typeface="MS PGothic" pitchFamily="34" charset="-128"/>
              </a:rPr>
              <a:t>u</a:t>
            </a:r>
            <a:r>
              <a:rPr lang="en-US" altLang="he-IL" sz="2400" baseline="-25000" dirty="0">
                <a:ea typeface="MS PGothic" pitchFamily="34" charset="-128"/>
              </a:rPr>
              <a:t>i</a:t>
            </a:r>
            <a:r>
              <a:rPr lang="en-US" altLang="he-IL" sz="2800" dirty="0">
                <a:ea typeface="MS PGothic" pitchFamily="34" charset="-128"/>
              </a:rPr>
              <a:t>)</a:t>
            </a:r>
            <a:r>
              <a:rPr lang="en-US" altLang="he-IL" sz="2800" i="1" dirty="0">
                <a:ea typeface="MS PGothic" pitchFamily="34" charset="-128"/>
              </a:rPr>
              <a:t>}</a:t>
            </a:r>
            <a:r>
              <a:rPr lang="en-US" altLang="he-IL" sz="2800" i="1" dirty="0">
                <a:solidFill>
                  <a:srgbClr val="CC0000"/>
                </a:solidFill>
                <a:ea typeface="MS PGothic" pitchFamily="34" charset="-128"/>
              </a:rPr>
              <a:t> </a:t>
            </a:r>
          </a:p>
        </p:txBody>
      </p:sp>
      <p:sp>
        <p:nvSpPr>
          <p:cNvPr id="149531" name="Line 33"/>
          <p:cNvSpPr>
            <a:spLocks noChangeShapeType="1"/>
          </p:cNvSpPr>
          <p:nvPr/>
        </p:nvSpPr>
        <p:spPr bwMode="auto">
          <a:xfrm>
            <a:off x="3732213" y="5124450"/>
            <a:ext cx="174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9532" name="Rectangle 47"/>
          <p:cNvSpPr>
            <a:spLocks noChangeArrowheads="1"/>
          </p:cNvSpPr>
          <p:nvPr/>
        </p:nvSpPr>
        <p:spPr bwMode="auto">
          <a:xfrm>
            <a:off x="307975" y="3343275"/>
            <a:ext cx="6711950" cy="125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he-IL" sz="2400" i="1" dirty="0">
                <a:solidFill>
                  <a:srgbClr val="CC0000"/>
                </a:solidFill>
                <a:latin typeface="Gill Sans MT" pitchFamily="34" charset="0"/>
                <a:ea typeface="MS PGothic" pitchFamily="34" charset="-128"/>
              </a:rPr>
              <a:t>clients: </a:t>
            </a:r>
            <a:r>
              <a:rPr lang="en-US" altLang="he-IL" sz="2400" dirty="0">
                <a:latin typeface="Gill Sans MT" pitchFamily="34" charset="0"/>
                <a:ea typeface="MS PGothic" pitchFamily="34" charset="-128"/>
              </a:rPr>
              <a:t>as aggregate must download </a:t>
            </a:r>
            <a:r>
              <a:rPr lang="en-US" altLang="he-IL" sz="2400" i="1" dirty="0">
                <a:latin typeface="Gill Sans MT" pitchFamily="34" charset="0"/>
                <a:ea typeface="MS PGothic" pitchFamily="34" charset="-128"/>
              </a:rPr>
              <a:t>NF</a:t>
            </a:r>
            <a:r>
              <a:rPr lang="en-US" altLang="he-IL" sz="2400" dirty="0">
                <a:latin typeface="Gill Sans MT" pitchFamily="34" charset="0"/>
                <a:ea typeface="MS PGothic" pitchFamily="34" charset="-128"/>
              </a:rPr>
              <a:t> bits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he-IL" dirty="0">
                <a:latin typeface="Gill Sans MT" pitchFamily="34" charset="0"/>
                <a:ea typeface="MS PGothic" pitchFamily="34" charset="-128"/>
              </a:rPr>
              <a:t>max upload rate (</a:t>
            </a:r>
            <a:r>
              <a:rPr lang="en-US" altLang="he-IL" dirty="0" err="1">
                <a:latin typeface="Gill Sans MT" pitchFamily="34" charset="0"/>
                <a:ea typeface="MS PGothic" pitchFamily="34" charset="-128"/>
              </a:rPr>
              <a:t>limting</a:t>
            </a:r>
            <a:r>
              <a:rPr lang="en-US" altLang="he-IL" dirty="0">
                <a:latin typeface="Gill Sans MT" pitchFamily="34" charset="0"/>
                <a:ea typeface="MS PGothic" pitchFamily="34" charset="-128"/>
              </a:rPr>
              <a:t> max download rate) is u</a:t>
            </a:r>
            <a:r>
              <a:rPr lang="en-US" altLang="he-IL" baseline="-25000" dirty="0">
                <a:latin typeface="Gill Sans MT" pitchFamily="34" charset="0"/>
                <a:ea typeface="MS PGothic" pitchFamily="34" charset="-128"/>
              </a:rPr>
              <a:t>s</a:t>
            </a:r>
            <a:r>
              <a:rPr lang="en-US" altLang="he-IL" dirty="0">
                <a:latin typeface="Gill Sans MT" pitchFamily="34" charset="0"/>
                <a:ea typeface="MS PGothic" pitchFamily="34" charset="-128"/>
              </a:rPr>
              <a:t> + </a:t>
            </a:r>
            <a:r>
              <a:rPr lang="en-US" altLang="he-IL" sz="2400" dirty="0">
                <a:latin typeface="Symbol" pitchFamily="18" charset="2"/>
                <a:ea typeface="MS PGothic" pitchFamily="34" charset="-128"/>
              </a:rPr>
              <a:t>S</a:t>
            </a:r>
            <a:r>
              <a:rPr lang="en-US" altLang="he-IL" dirty="0">
                <a:latin typeface="Gill Sans MT" pitchFamily="34" charset="0"/>
                <a:ea typeface="MS PGothic" pitchFamily="34" charset="-128"/>
              </a:rPr>
              <a:t>u</a:t>
            </a:r>
            <a:r>
              <a:rPr lang="en-US" altLang="he-IL" baseline="-25000" dirty="0">
                <a:latin typeface="Gill Sans MT" pitchFamily="34" charset="0"/>
                <a:ea typeface="MS PGothic" pitchFamily="34" charset="-128"/>
              </a:rPr>
              <a:t>i</a:t>
            </a:r>
          </a:p>
        </p:txBody>
      </p:sp>
      <p:sp>
        <p:nvSpPr>
          <p:cNvPr id="245813" name="Line 53"/>
          <p:cNvSpPr>
            <a:spLocks noChangeShapeType="1"/>
          </p:cNvSpPr>
          <p:nvPr/>
        </p:nvSpPr>
        <p:spPr bwMode="auto">
          <a:xfrm flipV="1">
            <a:off x="7650163" y="5137150"/>
            <a:ext cx="573087" cy="9493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45814" name="Text Box 54"/>
          <p:cNvSpPr txBox="1">
            <a:spLocks noChangeArrowheads="1"/>
          </p:cNvSpPr>
          <p:nvPr/>
        </p:nvSpPr>
        <p:spPr bwMode="auto">
          <a:xfrm>
            <a:off x="1827213" y="6069013"/>
            <a:ext cx="68772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dirty="0">
                <a:ea typeface="MS PGothic" pitchFamily="34" charset="-128"/>
              </a:rPr>
              <a:t>… but so does this, as each peer brings its upload capacity</a:t>
            </a:r>
          </a:p>
        </p:txBody>
      </p:sp>
      <p:sp>
        <p:nvSpPr>
          <p:cNvPr id="2" name="Line 53"/>
          <p:cNvSpPr>
            <a:spLocks noChangeShapeType="1"/>
          </p:cNvSpPr>
          <p:nvPr/>
        </p:nvSpPr>
        <p:spPr bwMode="auto">
          <a:xfrm flipV="1">
            <a:off x="6365875" y="5092700"/>
            <a:ext cx="430213" cy="692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3" name="Text Box 54"/>
          <p:cNvSpPr txBox="1">
            <a:spLocks noChangeArrowheads="1"/>
          </p:cNvSpPr>
          <p:nvPr/>
        </p:nvSpPr>
        <p:spPr bwMode="auto">
          <a:xfrm>
            <a:off x="3941763" y="5756275"/>
            <a:ext cx="2994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>
                <a:ea typeface="MS PGothic" pitchFamily="34" charset="-128"/>
              </a:rPr>
              <a:t>increases linearly in </a:t>
            </a:r>
            <a:r>
              <a:rPr lang="en-US" altLang="he-IL" i="1">
                <a:ea typeface="MS PGothic" pitchFamily="34" charset="-128"/>
              </a:rPr>
              <a:t>N</a:t>
            </a:r>
            <a:r>
              <a:rPr lang="en-US" altLang="he-IL">
                <a:ea typeface="MS PGothic" pitchFamily="34" charset="-128"/>
              </a:rPr>
              <a:t> …</a:t>
            </a:r>
          </a:p>
        </p:txBody>
      </p: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5143500" y="1785938"/>
            <a:ext cx="292100" cy="517525"/>
            <a:chOff x="4140" y="429"/>
            <a:chExt cx="1425" cy="2396"/>
          </a:xfrm>
        </p:grpSpPr>
        <p:sp>
          <p:nvSpPr>
            <p:cNvPr id="149550" name="Freeform 4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9 h 2742"/>
                <a:gd name="T6" fmla="*/ 0 w 354"/>
                <a:gd name="T7" fmla="*/ 1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9551" name="Rectangle 43"/>
            <p:cNvSpPr>
              <a:spLocks noChangeArrowheads="1"/>
            </p:cNvSpPr>
            <p:nvPr/>
          </p:nvSpPr>
          <p:spPr bwMode="auto">
            <a:xfrm>
              <a:off x="4210" y="429"/>
              <a:ext cx="1046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49552" name="Freeform 4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9553" name="Freeform 4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9554" name="Rectangle 46"/>
            <p:cNvSpPr>
              <a:spLocks noChangeArrowheads="1"/>
            </p:cNvSpPr>
            <p:nvPr/>
          </p:nvSpPr>
          <p:spPr bwMode="auto">
            <a:xfrm>
              <a:off x="4210" y="694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5" name="Group 4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9580" name="AutoShape 48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5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9581" name="AutoShape 49"/>
              <p:cNvSpPr>
                <a:spLocks noChangeArrowheads="1"/>
              </p:cNvSpPr>
              <p:nvPr/>
            </p:nvSpPr>
            <p:spPr bwMode="auto">
              <a:xfrm>
                <a:off x="637" y="2585"/>
                <a:ext cx="68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49556" name="Rectangle 50"/>
            <p:cNvSpPr>
              <a:spLocks noChangeArrowheads="1"/>
            </p:cNvSpPr>
            <p:nvPr/>
          </p:nvSpPr>
          <p:spPr bwMode="auto">
            <a:xfrm>
              <a:off x="4225" y="1017"/>
              <a:ext cx="596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6" name="Group 5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9578" name="AutoShape 52"/>
              <p:cNvSpPr>
                <a:spLocks noChangeArrowheads="1"/>
              </p:cNvSpPr>
              <p:nvPr/>
            </p:nvSpPr>
            <p:spPr bwMode="auto">
              <a:xfrm>
                <a:off x="610" y="2569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9579" name="AutoShape 53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49558" name="Rectangle 54"/>
            <p:cNvSpPr>
              <a:spLocks noChangeArrowheads="1"/>
            </p:cNvSpPr>
            <p:nvPr/>
          </p:nvSpPr>
          <p:spPr bwMode="auto">
            <a:xfrm>
              <a:off x="4217" y="1355"/>
              <a:ext cx="596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49559" name="Rectangle 55"/>
            <p:cNvSpPr>
              <a:spLocks noChangeArrowheads="1"/>
            </p:cNvSpPr>
            <p:nvPr/>
          </p:nvSpPr>
          <p:spPr bwMode="auto">
            <a:xfrm>
              <a:off x="4225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7" name="Group 5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9576" name="AutoShape 57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4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9577" name="AutoShape 58"/>
              <p:cNvSpPr>
                <a:spLocks noChangeArrowheads="1"/>
              </p:cNvSpPr>
              <p:nvPr/>
            </p:nvSpPr>
            <p:spPr bwMode="auto">
              <a:xfrm>
                <a:off x="635" y="2582"/>
                <a:ext cx="685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49561" name="Freeform 5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8" name="Group 6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9574" name="AutoShape 61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49575" name="AutoShape 62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49563" name="Rectangle 63"/>
            <p:cNvSpPr>
              <a:spLocks noChangeArrowheads="1"/>
            </p:cNvSpPr>
            <p:nvPr/>
          </p:nvSpPr>
          <p:spPr bwMode="auto">
            <a:xfrm>
              <a:off x="5247" y="429"/>
              <a:ext cx="70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49564" name="Freeform 6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9565" name="Freeform 6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9566" name="Oval 66"/>
            <p:cNvSpPr>
              <a:spLocks noChangeArrowheads="1"/>
            </p:cNvSpPr>
            <p:nvPr/>
          </p:nvSpPr>
          <p:spPr bwMode="auto">
            <a:xfrm>
              <a:off x="5519" y="2612"/>
              <a:ext cx="46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49567" name="Freeform 6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9568" name="AutoShape 68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49569" name="AutoShape 69"/>
            <p:cNvSpPr>
              <a:spLocks noChangeArrowheads="1"/>
            </p:cNvSpPr>
            <p:nvPr/>
          </p:nvSpPr>
          <p:spPr bwMode="auto">
            <a:xfrm>
              <a:off x="4210" y="2707"/>
              <a:ext cx="1069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49570" name="Oval 70"/>
            <p:cNvSpPr>
              <a:spLocks noChangeArrowheads="1"/>
            </p:cNvSpPr>
            <p:nvPr/>
          </p:nvSpPr>
          <p:spPr bwMode="auto">
            <a:xfrm>
              <a:off x="4310" y="2384"/>
              <a:ext cx="155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49571" name="Oval 71"/>
            <p:cNvSpPr>
              <a:spLocks noChangeArrowheads="1"/>
            </p:cNvSpPr>
            <p:nvPr/>
          </p:nvSpPr>
          <p:spPr bwMode="auto">
            <a:xfrm>
              <a:off x="4489" y="2384"/>
              <a:ext cx="155" cy="1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he-IL" altLang="he-IL" sz="1800">
                <a:solidFill>
                  <a:srgbClr val="FF0000"/>
                </a:solidFill>
                <a:ea typeface="MS PGothic" pitchFamily="34" charset="-128"/>
              </a:endParaRPr>
            </a:p>
          </p:txBody>
        </p:sp>
        <p:sp>
          <p:nvSpPr>
            <p:cNvPr id="149572" name="Oval 72"/>
            <p:cNvSpPr>
              <a:spLocks noChangeArrowheads="1"/>
            </p:cNvSpPr>
            <p:nvPr/>
          </p:nvSpPr>
          <p:spPr bwMode="auto">
            <a:xfrm>
              <a:off x="4659" y="2384"/>
              <a:ext cx="163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49573" name="Rectangle 73"/>
            <p:cNvSpPr>
              <a:spLocks noChangeArrowheads="1"/>
            </p:cNvSpPr>
            <p:nvPr/>
          </p:nvSpPr>
          <p:spPr bwMode="auto">
            <a:xfrm>
              <a:off x="5062" y="1833"/>
              <a:ext cx="85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</p:grpSp>
      <p:grpSp>
        <p:nvGrpSpPr>
          <p:cNvPr id="9" name="Group 74"/>
          <p:cNvGrpSpPr>
            <a:grpSpLocks/>
          </p:cNvGrpSpPr>
          <p:nvPr/>
        </p:nvGrpSpPr>
        <p:grpSpPr bwMode="auto">
          <a:xfrm flipH="1">
            <a:off x="8397875" y="2457450"/>
            <a:ext cx="620713" cy="512763"/>
            <a:chOff x="-44" y="1473"/>
            <a:chExt cx="981" cy="1105"/>
          </a:xfrm>
        </p:grpSpPr>
        <p:pic>
          <p:nvPicPr>
            <p:cNvPr id="149548" name="Picture 75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9549" name="Freeform 7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6329363" y="1379538"/>
            <a:ext cx="620712" cy="512762"/>
            <a:chOff x="-44" y="1473"/>
            <a:chExt cx="981" cy="1105"/>
          </a:xfrm>
        </p:grpSpPr>
        <p:pic>
          <p:nvPicPr>
            <p:cNvPr id="149546" name="Picture 78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9547" name="Freeform 7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1" name="Group 80"/>
          <p:cNvGrpSpPr>
            <a:grpSpLocks/>
          </p:cNvGrpSpPr>
          <p:nvPr/>
        </p:nvGrpSpPr>
        <p:grpSpPr bwMode="auto">
          <a:xfrm>
            <a:off x="6938963" y="1455738"/>
            <a:ext cx="620712" cy="512762"/>
            <a:chOff x="-44" y="1473"/>
            <a:chExt cx="981" cy="1105"/>
          </a:xfrm>
        </p:grpSpPr>
        <p:pic>
          <p:nvPicPr>
            <p:cNvPr id="149544" name="Picture 81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9545" name="Freeform 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2" name="Group 83"/>
          <p:cNvGrpSpPr>
            <a:grpSpLocks/>
          </p:cNvGrpSpPr>
          <p:nvPr/>
        </p:nvGrpSpPr>
        <p:grpSpPr bwMode="auto">
          <a:xfrm>
            <a:off x="4500563" y="2587625"/>
            <a:ext cx="620712" cy="512763"/>
            <a:chOff x="-44" y="1473"/>
            <a:chExt cx="981" cy="1105"/>
          </a:xfrm>
        </p:grpSpPr>
        <p:pic>
          <p:nvPicPr>
            <p:cNvPr id="149542" name="Picture 84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9543" name="Freeform 8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0" grpId="0"/>
      <p:bldP spid="149511" grpId="0" animBg="1"/>
      <p:bldP spid="149529" grpId="0"/>
      <p:bldP spid="149531" grpId="0" animBg="1"/>
      <p:bldP spid="245813" grpId="0" animBg="1"/>
      <p:bldP spid="245814" grpId="0"/>
      <p:bldP spid="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40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026" y="990600"/>
            <a:ext cx="3522052" cy="99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1625"/>
            <a:ext cx="7772400" cy="914400"/>
          </a:xfrm>
        </p:spPr>
        <p:txBody>
          <a:bodyPr/>
          <a:lstStyle/>
          <a:p>
            <a:r>
              <a:rPr lang="en-US" altLang="he-IL" sz="4000" dirty="0"/>
              <a:t>DNS: motivation</a:t>
            </a:r>
            <a:endParaRPr lang="en-US" altLang="he-IL" dirty="0"/>
          </a:p>
        </p:txBody>
      </p:sp>
      <p:sp>
        <p:nvSpPr>
          <p:cNvPr id="911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511300"/>
            <a:ext cx="3810000" cy="4648200"/>
          </a:xfrm>
        </p:spPr>
        <p:txBody>
          <a:bodyPr/>
          <a:lstStyle/>
          <a:p>
            <a:r>
              <a:rPr lang="en-US" altLang="he-IL" sz="2400" dirty="0"/>
              <a:t>Internet hosts and routers are unequivocally identified by theirs IP address.</a:t>
            </a:r>
          </a:p>
          <a:p>
            <a:r>
              <a:rPr lang="en-US" altLang="he-IL" sz="2400" dirty="0"/>
              <a:t>However, w</a:t>
            </a:r>
            <a:r>
              <a:rPr lang="en-US" altLang="ja-JP" sz="2400" dirty="0"/>
              <a:t>e give them easy-to-remember </a:t>
            </a:r>
            <a:r>
              <a:rPr lang="ja-JP" altLang="en-US" sz="2400" dirty="0"/>
              <a:t>“</a:t>
            </a:r>
            <a:r>
              <a:rPr lang="en-US" altLang="ja-JP" sz="2400" dirty="0"/>
              <a:t>names</a:t>
            </a:r>
            <a:r>
              <a:rPr lang="ja-JP" altLang="en-US" sz="2400" dirty="0"/>
              <a:t>”</a:t>
            </a:r>
            <a:r>
              <a:rPr lang="en-US" altLang="ja-JP" sz="2400" dirty="0"/>
              <a:t>, e.g., </a:t>
            </a:r>
            <a:r>
              <a:rPr lang="en-US" altLang="ja-JP" sz="2400" dirty="0">
                <a:hlinkClick r:id="rId4"/>
              </a:rPr>
              <a:t>cnn.com</a:t>
            </a:r>
            <a:r>
              <a:rPr lang="en-US" altLang="ja-JP" sz="2400" dirty="0"/>
              <a:t> </a:t>
            </a:r>
          </a:p>
          <a:p>
            <a:r>
              <a:rPr lang="en-US" altLang="he-IL" sz="2400" dirty="0">
                <a:solidFill>
                  <a:srgbClr val="FF0000"/>
                </a:solidFill>
              </a:rPr>
              <a:t>Q:</a:t>
            </a:r>
            <a:r>
              <a:rPr lang="en-US" altLang="he-IL" sz="2400" dirty="0"/>
              <a:t> how to map </a:t>
            </a:r>
          </a:p>
          <a:p>
            <a:pPr>
              <a:buNone/>
            </a:pPr>
            <a:r>
              <a:rPr lang="en-US" altLang="he-IL" sz="2400" dirty="0"/>
              <a:t>	IP adr </a:t>
            </a:r>
            <a:r>
              <a:rPr lang="en-US" altLang="he-IL" sz="2400" dirty="0">
                <a:sym typeface="Wingdings" pitchFamily="2" charset="2"/>
              </a:rPr>
              <a:t></a:t>
            </a:r>
            <a:r>
              <a:rPr lang="en-US" altLang="he-IL" sz="2400" dirty="0"/>
              <a:t> name</a:t>
            </a:r>
          </a:p>
        </p:txBody>
      </p:sp>
      <p:sp>
        <p:nvSpPr>
          <p:cNvPr id="9114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2019300"/>
            <a:ext cx="4283075" cy="2921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he-IL" i="1" dirty="0">
                <a:solidFill>
                  <a:srgbClr val="CC0000"/>
                </a:solidFill>
              </a:rPr>
              <a:t>Domain Name System:</a:t>
            </a:r>
          </a:p>
          <a:p>
            <a:r>
              <a:rPr lang="en-US" altLang="he-IL" sz="2400" i="1" dirty="0">
                <a:solidFill>
                  <a:srgbClr val="000099"/>
                </a:solidFill>
              </a:rPr>
              <a:t>distributed database</a:t>
            </a:r>
            <a:r>
              <a:rPr lang="en-US" altLang="he-IL" sz="2400" dirty="0"/>
              <a:t> </a:t>
            </a:r>
          </a:p>
          <a:p>
            <a:pPr marL="0" indent="0">
              <a:buNone/>
            </a:pPr>
            <a:r>
              <a:rPr lang="en-US" altLang="he-IL" sz="2400" dirty="0"/>
              <a:t>    hierarchical name servers</a:t>
            </a:r>
          </a:p>
          <a:p>
            <a:r>
              <a:rPr lang="en-US" altLang="he-IL" sz="2400" i="1" dirty="0">
                <a:solidFill>
                  <a:srgbClr val="000099"/>
                </a:solidFill>
              </a:rPr>
              <a:t>application-layer protocol:</a:t>
            </a:r>
            <a:r>
              <a:rPr lang="en-US" altLang="he-IL" sz="2400" dirty="0"/>
              <a:t> hosts, servers communicate to resolve names (IP adr </a:t>
            </a:r>
            <a:r>
              <a:rPr lang="en-US" altLang="he-IL" sz="2400" dirty="0">
                <a:sym typeface="Wingdings" pitchFamily="2" charset="2"/>
              </a:rPr>
              <a:t></a:t>
            </a:r>
            <a:r>
              <a:rPr lang="en-US" altLang="he-IL" sz="2400" dirty="0"/>
              <a:t> name translation)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532" name="Object 2"/>
          <p:cNvGraphicFramePr>
            <a:graphicFrameLocks noChangeAspect="1"/>
          </p:cNvGraphicFramePr>
          <p:nvPr/>
        </p:nvGraphicFramePr>
        <p:xfrm>
          <a:off x="1431925" y="1939925"/>
          <a:ext cx="6543675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20" name="Chart" r:id="rId4" imgW="7724851" imgH="5286451" progId="Excel.Sheet.8">
                  <p:embed/>
                </p:oleObj>
              </mc:Choice>
              <mc:Fallback>
                <p:oleObj name="Chart" r:id="rId4" imgW="7724851" imgH="5286451" progId="Excel.Sheet.8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1939925"/>
                        <a:ext cx="6543675" cy="445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3" name="Rectangle 4"/>
          <p:cNvSpPr>
            <a:spLocks noChangeArrowheads="1"/>
          </p:cNvSpPr>
          <p:nvPr/>
        </p:nvSpPr>
        <p:spPr bwMode="auto">
          <a:xfrm>
            <a:off x="331788" y="152400"/>
            <a:ext cx="852011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he-IL" sz="4000">
                <a:solidFill>
                  <a:srgbClr val="000099"/>
                </a:solidFill>
                <a:latin typeface="Gill Sans MT" pitchFamily="34" charset="0"/>
                <a:ea typeface="MS PGothic" pitchFamily="34" charset="-128"/>
              </a:rPr>
              <a:t>Client-server vs. P2P: example</a:t>
            </a:r>
          </a:p>
        </p:txBody>
      </p:sp>
      <p:sp>
        <p:nvSpPr>
          <p:cNvPr id="150534" name="Text Box 5"/>
          <p:cNvSpPr txBox="1">
            <a:spLocks noChangeArrowheads="1"/>
          </p:cNvSpPr>
          <p:nvPr/>
        </p:nvSpPr>
        <p:spPr bwMode="auto">
          <a:xfrm>
            <a:off x="433388" y="1292225"/>
            <a:ext cx="7662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2400">
                <a:ea typeface="MS PGothic" pitchFamily="34" charset="-128"/>
              </a:rPr>
              <a:t>client upload rate =</a:t>
            </a:r>
            <a:r>
              <a:rPr lang="en-US" altLang="he-IL" sz="2400" i="1">
                <a:ea typeface="MS PGothic" pitchFamily="34" charset="-128"/>
              </a:rPr>
              <a:t> u</a:t>
            </a:r>
            <a:r>
              <a:rPr lang="en-US" altLang="he-IL" sz="2400">
                <a:ea typeface="MS PGothic" pitchFamily="34" charset="-128"/>
              </a:rPr>
              <a:t>,  </a:t>
            </a:r>
            <a:r>
              <a:rPr lang="en-US" altLang="he-IL" sz="2400" i="1">
                <a:ea typeface="MS PGothic" pitchFamily="34" charset="-128"/>
              </a:rPr>
              <a:t>F/u </a:t>
            </a:r>
            <a:r>
              <a:rPr lang="en-US" altLang="he-IL" sz="2400">
                <a:ea typeface="MS PGothic" pitchFamily="34" charset="-128"/>
              </a:rPr>
              <a:t>= 1 hour,  </a:t>
            </a:r>
            <a:r>
              <a:rPr lang="en-US" altLang="he-IL" sz="2400" i="1">
                <a:ea typeface="MS PGothic" pitchFamily="34" charset="-128"/>
              </a:rPr>
              <a:t>u</a:t>
            </a:r>
            <a:r>
              <a:rPr lang="en-US" altLang="he-IL" sz="2400" i="1" baseline="-25000">
                <a:ea typeface="MS PGothic" pitchFamily="34" charset="-128"/>
              </a:rPr>
              <a:t>s</a:t>
            </a:r>
            <a:r>
              <a:rPr lang="en-US" altLang="he-IL" sz="2400" i="1">
                <a:ea typeface="MS PGothic" pitchFamily="34" charset="-128"/>
              </a:rPr>
              <a:t> = 10u,  d</a:t>
            </a:r>
            <a:r>
              <a:rPr lang="en-US" altLang="he-IL" sz="2400" i="1" baseline="-25000">
                <a:ea typeface="MS PGothic" pitchFamily="34" charset="-128"/>
              </a:rPr>
              <a:t>min</a:t>
            </a:r>
            <a:r>
              <a:rPr lang="en-US" altLang="he-IL" sz="2400" i="1">
                <a:ea typeface="MS PGothic" pitchFamily="34" charset="-128"/>
              </a:rPr>
              <a:t> ≥ u</a:t>
            </a:r>
            <a:r>
              <a:rPr lang="en-US" altLang="he-IL" sz="2400" i="1" baseline="-25000">
                <a:ea typeface="MS PGothic" pitchFamily="34" charset="-128"/>
              </a:rPr>
              <a:t>s</a:t>
            </a:r>
          </a:p>
        </p:txBody>
      </p:sp>
      <p:pic>
        <p:nvPicPr>
          <p:cNvPr id="150535" name="Picture 10" descr="underline_base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896938"/>
            <a:ext cx="6573838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3" name="Rectangle 4"/>
          <p:cNvSpPr>
            <a:spLocks noChangeArrowheads="1"/>
          </p:cNvSpPr>
          <p:nvPr/>
        </p:nvSpPr>
        <p:spPr bwMode="auto">
          <a:xfrm>
            <a:off x="331788" y="152400"/>
            <a:ext cx="852011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he-IL" sz="4000" dirty="0">
                <a:solidFill>
                  <a:srgbClr val="000099"/>
                </a:solidFill>
                <a:latin typeface="Gill Sans MT" pitchFamily="34" charset="0"/>
                <a:ea typeface="MS PGothic" pitchFamily="34" charset="-128"/>
              </a:rPr>
              <a:t>P2P: motivation</a:t>
            </a:r>
          </a:p>
        </p:txBody>
      </p:sp>
      <p:sp>
        <p:nvSpPr>
          <p:cNvPr id="150534" name="Text Box 5"/>
          <p:cNvSpPr txBox="1">
            <a:spLocks noChangeArrowheads="1"/>
          </p:cNvSpPr>
          <p:nvPr/>
        </p:nvSpPr>
        <p:spPr bwMode="auto">
          <a:xfrm>
            <a:off x="433388" y="1292225"/>
            <a:ext cx="757431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</a:pPr>
            <a:r>
              <a:rPr lang="en-US" sz="2400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altLang="he-IL" sz="2400" dirty="0">
                <a:ea typeface="MS PGothic" pitchFamily="34" charset="-128"/>
              </a:rPr>
              <a:t>Faster download time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</a:pPr>
            <a:r>
              <a:rPr lang="en-US" sz="2400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altLang="he-IL" sz="2400" dirty="0">
                <a:ea typeface="MS PGothic" pitchFamily="34" charset="-128"/>
              </a:rPr>
              <a:t>Less HW cost (</a:t>
            </a:r>
            <a:r>
              <a:rPr lang="en-US" altLang="he-IL" sz="2400" dirty="0" err="1">
                <a:ea typeface="MS PGothic" pitchFamily="34" charset="-128"/>
              </a:rPr>
              <a:t>eg</a:t>
            </a:r>
            <a:r>
              <a:rPr lang="en-US" altLang="he-IL" sz="2400" dirty="0">
                <a:ea typeface="MS PGothic" pitchFamily="34" charset="-128"/>
              </a:rPr>
              <a:t>, link’s BW)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</a:pPr>
            <a:r>
              <a:rPr lang="en-US" sz="2400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altLang="he-IL" sz="2400" dirty="0">
                <a:ea typeface="MS PGothic" pitchFamily="34" charset="-128"/>
              </a:rPr>
              <a:t>Better resilience to failures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J"/>
            </a:pPr>
            <a:r>
              <a:rPr lang="en-US" altLang="he-IL" sz="2400" dirty="0">
                <a:ea typeface="MS PGothic" pitchFamily="34" charset="-128"/>
              </a:rPr>
              <a:t>Transmission is not depended in a single source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</a:pPr>
            <a:r>
              <a:rPr lang="en-US" sz="2400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altLang="he-IL" sz="2400" dirty="0">
                <a:ea typeface="MS PGothic" pitchFamily="34" charset="-128"/>
              </a:rPr>
              <a:t>Less traffic fluctuations in the network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endParaRPr lang="en-US" altLang="he-IL" sz="2400" dirty="0">
              <a:ea typeface="MS PGothic" pitchFamily="34" charset="-128"/>
            </a:endParaRPr>
          </a:p>
        </p:txBody>
      </p:sp>
      <p:pic>
        <p:nvPicPr>
          <p:cNvPr id="150535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896938"/>
            <a:ext cx="6573838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0"/>
            <a:ext cx="7772400" cy="775252"/>
          </a:xfrm>
        </p:spPr>
        <p:txBody>
          <a:bodyPr/>
          <a:lstStyle/>
          <a:p>
            <a:r>
              <a:rPr lang="en-US" altLang="he-IL" sz="4000" dirty="0" err="1"/>
              <a:t>BitTorrent</a:t>
            </a:r>
            <a:r>
              <a:rPr lang="en-US" altLang="he-IL" sz="4000" dirty="0"/>
              <a:t>: basic terms </a:t>
            </a:r>
          </a:p>
        </p:txBody>
      </p:sp>
      <p:sp>
        <p:nvSpPr>
          <p:cNvPr id="152598" name="Rectangle 43"/>
          <p:cNvSpPr>
            <a:spLocks noChangeArrowheads="1"/>
          </p:cNvSpPr>
          <p:nvPr/>
        </p:nvSpPr>
        <p:spPr bwMode="auto">
          <a:xfrm>
            <a:off x="417512" y="990600"/>
            <a:ext cx="5176463" cy="5343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85000"/>
              <a:buFont typeface="Wingdings" pitchFamily="2" charset="2"/>
              <a:buChar char="v"/>
            </a:pPr>
            <a:r>
              <a:rPr lang="en-US" altLang="he-IL" dirty="0">
                <a:ea typeface="MS PGothic" pitchFamily="34" charset="-128"/>
              </a:rPr>
              <a:t>A user </a:t>
            </a:r>
            <a:r>
              <a:rPr lang="en-US" altLang="he-IL" dirty="0" smtClean="0">
                <a:ea typeface="MS PGothic" pitchFamily="34" charset="-128"/>
              </a:rPr>
              <a:t>sharing </a:t>
            </a:r>
            <a:r>
              <a:rPr lang="en-US" altLang="he-IL" dirty="0">
                <a:ea typeface="MS PGothic" pitchFamily="34" charset="-128"/>
              </a:rPr>
              <a:t>a </a:t>
            </a:r>
            <a:r>
              <a:rPr lang="en-US" altLang="he-IL" dirty="0" smtClean="0">
                <a:ea typeface="MS PGothic" pitchFamily="34" charset="-128"/>
              </a:rPr>
              <a:t>file: </a:t>
            </a:r>
            <a:r>
              <a:rPr lang="en-US" altLang="he-IL" i="1" dirty="0" smtClean="0">
                <a:ea typeface="MS PGothic" pitchFamily="34" charset="-128"/>
              </a:rPr>
              <a:t>seed</a:t>
            </a:r>
            <a:endParaRPr lang="en-US" altLang="he-IL" i="1" dirty="0">
              <a:ea typeface="MS PGothic" pitchFamily="34" charset="-128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85000"/>
              <a:buFont typeface="Wingdings" pitchFamily="2" charset="2"/>
              <a:buChar char="v"/>
            </a:pPr>
            <a:r>
              <a:rPr lang="en-US" altLang="he-IL" dirty="0" smtClean="0">
                <a:ea typeface="MS PGothic" pitchFamily="34" charset="-128"/>
              </a:rPr>
              <a:t>File </a:t>
            </a:r>
            <a:r>
              <a:rPr lang="en-US" altLang="he-IL" dirty="0">
                <a:ea typeface="MS PGothic" pitchFamily="34" charset="-128"/>
              </a:rPr>
              <a:t>is divided into </a:t>
            </a:r>
            <a:r>
              <a:rPr lang="en-US" altLang="he-IL" i="1" dirty="0" smtClean="0">
                <a:ea typeface="MS PGothic" pitchFamily="34" charset="-128"/>
              </a:rPr>
              <a:t>chunks</a:t>
            </a:r>
            <a:endParaRPr lang="en-US" altLang="he-IL" dirty="0">
              <a:ea typeface="MS PGothic" pitchFamily="34" charset="-128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85000"/>
              <a:buFont typeface="Wingdings" pitchFamily="2" charset="2"/>
              <a:buChar char="v"/>
            </a:pPr>
            <a:r>
              <a:rPr lang="en-US" altLang="he-IL" dirty="0">
                <a:ea typeface="MS PGothic" pitchFamily="34" charset="-128"/>
              </a:rPr>
              <a:t>Peers </a:t>
            </a:r>
            <a:r>
              <a:rPr lang="en-US" altLang="he-IL" dirty="0" smtClean="0">
                <a:ea typeface="MS PGothic" pitchFamily="34" charset="-128"/>
              </a:rPr>
              <a:t>usually receive </a:t>
            </a:r>
            <a:r>
              <a:rPr lang="en-US" altLang="he-IL" dirty="0">
                <a:ea typeface="MS PGothic" pitchFamily="34" charset="-128"/>
              </a:rPr>
              <a:t>the chunks </a:t>
            </a:r>
            <a:r>
              <a:rPr lang="en-US" altLang="he-IL" i="1" dirty="0" err="1" smtClean="0">
                <a:ea typeface="MS PGothic" pitchFamily="34" charset="-128"/>
              </a:rPr>
              <a:t>ooo</a:t>
            </a:r>
            <a:endParaRPr lang="en-US" altLang="he-IL" i="1" dirty="0" smtClean="0">
              <a:ea typeface="MS PGothic" pitchFamily="34" charset="-128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85000"/>
              <a:buFont typeface="Wingdings" pitchFamily="2" charset="2"/>
              <a:buChar char="v"/>
            </a:pPr>
            <a:r>
              <a:rPr lang="en-US" altLang="he-IL" dirty="0" smtClean="0">
                <a:ea typeface="MS PGothic" pitchFamily="34" charset="-128"/>
              </a:rPr>
              <a:t>Each </a:t>
            </a:r>
            <a:r>
              <a:rPr lang="en-US" altLang="he-IL" dirty="0">
                <a:ea typeface="MS PGothic" pitchFamily="34" charset="-128"/>
              </a:rPr>
              <a:t>peer which obtains a chunk, shares it, thus relieving load from the seed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85000"/>
              <a:buFont typeface="Wingdings" pitchFamily="2" charset="2"/>
              <a:buChar char="v"/>
            </a:pPr>
            <a:r>
              <a:rPr lang="en-US" altLang="he-IL" dirty="0">
                <a:ea typeface="MS PGothic" pitchFamily="34" charset="-128"/>
              </a:rPr>
              <a:t>The set of users sharing one file is called </a:t>
            </a:r>
            <a:r>
              <a:rPr lang="en-US" altLang="he-IL" i="1" dirty="0">
                <a:ea typeface="MS PGothic" pitchFamily="34" charset="-128"/>
              </a:rPr>
              <a:t>a swarm </a:t>
            </a:r>
            <a:r>
              <a:rPr lang="en-US" altLang="he-IL" dirty="0">
                <a:ea typeface="MS PGothic" pitchFamily="34" charset="-128"/>
              </a:rPr>
              <a:t>(aka </a:t>
            </a:r>
            <a:r>
              <a:rPr lang="en-US" altLang="he-IL" i="1" dirty="0">
                <a:ea typeface="MS PGothic" pitchFamily="34" charset="-128"/>
              </a:rPr>
              <a:t>torrent</a:t>
            </a:r>
            <a:r>
              <a:rPr lang="en-US" altLang="he-IL" dirty="0">
                <a:ea typeface="MS PGothic" pitchFamily="34" charset="-128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85000"/>
              <a:buFont typeface="Wingdings" pitchFamily="2" charset="2"/>
              <a:buChar char="v"/>
            </a:pPr>
            <a:r>
              <a:rPr lang="en-US" altLang="he-IL" dirty="0" smtClean="0">
                <a:ea typeface="MS PGothic" pitchFamily="34" charset="-128"/>
              </a:rPr>
              <a:t>Once an additional peer </a:t>
            </a:r>
            <a:r>
              <a:rPr lang="en-US" altLang="he-IL" dirty="0">
                <a:ea typeface="MS PGothic" pitchFamily="34" charset="-128"/>
              </a:rPr>
              <a:t>has </a:t>
            </a:r>
            <a:r>
              <a:rPr lang="en-US" altLang="he-IL" dirty="0" smtClean="0">
                <a:ea typeface="MS PGothic" pitchFamily="34" charset="-128"/>
              </a:rPr>
              <a:t>the entire </a:t>
            </a:r>
            <a:r>
              <a:rPr lang="en-US" altLang="he-IL" dirty="0">
                <a:ea typeface="MS PGothic" pitchFamily="34" charset="-128"/>
              </a:rPr>
              <a:t>file, it </a:t>
            </a:r>
            <a:r>
              <a:rPr lang="en-US" altLang="he-IL" dirty="0" smtClean="0">
                <a:ea typeface="MS PGothic" pitchFamily="34" charset="-128"/>
              </a:rPr>
              <a:t>may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85000"/>
              <a:buFont typeface="Wingdings" pitchFamily="2" charset="2"/>
              <a:buChar char="v"/>
            </a:pPr>
            <a:r>
              <a:rPr lang="en-US" altLang="he-IL" dirty="0" smtClean="0">
                <a:ea typeface="MS PGothic" pitchFamily="34" charset="-128"/>
              </a:rPr>
              <a:t>(</a:t>
            </a:r>
            <a:r>
              <a:rPr lang="en-US" altLang="he-IL" dirty="0">
                <a:ea typeface="MS PGothic" pitchFamily="34" charset="-128"/>
              </a:rPr>
              <a:t>selfishly) </a:t>
            </a:r>
            <a:r>
              <a:rPr lang="en-US" altLang="he-IL" dirty="0" smtClean="0">
                <a:ea typeface="MS PGothic" pitchFamily="34" charset="-128"/>
              </a:rPr>
              <a:t>leave, OR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85000"/>
              <a:buFont typeface="Wingdings" pitchFamily="2" charset="2"/>
              <a:buChar char="v"/>
            </a:pPr>
            <a:r>
              <a:rPr lang="en-US" altLang="he-IL" dirty="0" smtClean="0">
                <a:ea typeface="MS PGothic" pitchFamily="34" charset="-128"/>
              </a:rPr>
              <a:t>(</a:t>
            </a:r>
            <a:r>
              <a:rPr lang="en-US" altLang="he-IL" dirty="0">
                <a:ea typeface="MS PGothic" pitchFamily="34" charset="-128"/>
              </a:rPr>
              <a:t>altruistically) remain, </a:t>
            </a:r>
            <a:r>
              <a:rPr lang="en-US" altLang="he-IL" dirty="0" smtClean="0">
                <a:ea typeface="MS PGothic" pitchFamily="34" charset="-128"/>
              </a:rPr>
              <a:t>becoming </a:t>
            </a:r>
            <a:r>
              <a:rPr lang="en-US" altLang="he-IL" dirty="0">
                <a:ea typeface="MS PGothic" pitchFamily="34" charset="-128"/>
              </a:rPr>
              <a:t>a new </a:t>
            </a:r>
            <a:r>
              <a:rPr lang="en-US" altLang="he-IL" dirty="0" smtClean="0">
                <a:ea typeface="MS PGothic" pitchFamily="34" charset="-128"/>
              </a:rPr>
              <a:t>seed</a:t>
            </a:r>
            <a:endParaRPr lang="en-US" altLang="he-IL" dirty="0">
              <a:ea typeface="MS PGothic" pitchFamily="34" charset="-128"/>
            </a:endParaRPr>
          </a:p>
        </p:txBody>
      </p:sp>
      <p:pic>
        <p:nvPicPr>
          <p:cNvPr id="152599" name="Picture 5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153" y="579027"/>
            <a:ext cx="66722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01" name="Picture 1"/>
          <p:cNvPicPr>
            <a:picLocks noChangeAspect="1" noChangeArrowheads="1"/>
          </p:cNvPicPr>
          <p:nvPr/>
        </p:nvPicPr>
        <p:blipFill>
          <a:blip r:embed="rId4" cstate="print"/>
          <a:srcRect l="2755" t="6887" r="3581" b="3030"/>
          <a:stretch>
            <a:fillRect/>
          </a:stretch>
        </p:blipFill>
        <p:spPr bwMode="auto">
          <a:xfrm>
            <a:off x="5705475" y="1175329"/>
            <a:ext cx="2838450" cy="2729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05" name="Picture 5" descr="https://upload.wikimedia.org/wikipedia/commons/thumb/2/2f/Ant_bridge.jpg/220px-Ant_bridge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30913" y="3940175"/>
            <a:ext cx="1817687" cy="27265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0"/>
            <a:ext cx="7772400" cy="775252"/>
          </a:xfrm>
        </p:spPr>
        <p:txBody>
          <a:bodyPr/>
          <a:lstStyle/>
          <a:p>
            <a:r>
              <a:rPr lang="en-US" altLang="he-IL" sz="4000" dirty="0" err="1"/>
              <a:t>BitTorrent</a:t>
            </a:r>
            <a:r>
              <a:rPr lang="en-US" altLang="he-IL" sz="4000" dirty="0"/>
              <a:t>: example </a:t>
            </a:r>
            <a:r>
              <a:rPr lang="en-US" altLang="he-IL" sz="4000" dirty="0" err="1"/>
              <a:t>sceanrio</a:t>
            </a:r>
            <a:r>
              <a:rPr lang="en-US" altLang="he-IL" sz="4000" dirty="0"/>
              <a:t> </a:t>
            </a:r>
          </a:p>
        </p:txBody>
      </p:sp>
      <p:sp>
        <p:nvSpPr>
          <p:cNvPr id="152581" name="Text Box 37"/>
          <p:cNvSpPr txBox="1">
            <a:spLocks noChangeArrowheads="1"/>
          </p:cNvSpPr>
          <p:nvPr/>
        </p:nvSpPr>
        <p:spPr bwMode="auto">
          <a:xfrm>
            <a:off x="474663" y="1401413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85000"/>
              </a:lnSpc>
            </a:pPr>
            <a:r>
              <a:rPr lang="en-US" altLang="he-IL" i="1" dirty="0">
                <a:solidFill>
                  <a:srgbClr val="CC0000"/>
                </a:solidFill>
                <a:latin typeface="Gill Sans MT" pitchFamily="34" charset="0"/>
                <a:ea typeface="MS PGothic" pitchFamily="34" charset="-128"/>
              </a:rPr>
              <a:t>tracker:</a:t>
            </a:r>
            <a:r>
              <a:rPr lang="en-US" altLang="he-IL" dirty="0">
                <a:latin typeface="Gill Sans MT" pitchFamily="34" charset="0"/>
                <a:ea typeface="MS PGothic" pitchFamily="34" charset="-128"/>
              </a:rPr>
              <a:t> tracks peers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he-IL" dirty="0">
                <a:latin typeface="Gill Sans MT" pitchFamily="34" charset="0"/>
                <a:ea typeface="MS PGothic" pitchFamily="34" charset="-128"/>
              </a:rPr>
              <a:t>participating in torrent</a:t>
            </a:r>
          </a:p>
        </p:txBody>
      </p:sp>
      <p:sp>
        <p:nvSpPr>
          <p:cNvPr id="152582" name="Text Box 41"/>
          <p:cNvSpPr txBox="1">
            <a:spLocks noChangeArrowheads="1"/>
          </p:cNvSpPr>
          <p:nvPr/>
        </p:nvSpPr>
        <p:spPr bwMode="auto">
          <a:xfrm>
            <a:off x="5329238" y="1444275"/>
            <a:ext cx="35433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dirty="0">
                <a:latin typeface="Gill Sans MT" pitchFamily="34" charset="0"/>
                <a:ea typeface="MS PGothic" pitchFamily="34" charset="-128"/>
              </a:rPr>
              <a:t>All the users here form a </a:t>
            </a:r>
            <a:r>
              <a:rPr lang="en-US" altLang="he-IL" dirty="0">
                <a:solidFill>
                  <a:srgbClr val="C00000"/>
                </a:solidFill>
                <a:latin typeface="Gill Sans MT" pitchFamily="34" charset="0"/>
                <a:ea typeface="MS PGothic" pitchFamily="34" charset="-128"/>
              </a:rPr>
              <a:t>Torrent</a:t>
            </a:r>
            <a:r>
              <a:rPr lang="en-US" altLang="he-IL" dirty="0">
                <a:latin typeface="Gill Sans MT" pitchFamily="34" charset="0"/>
                <a:ea typeface="MS PGothic" pitchFamily="34" charset="-128"/>
              </a:rPr>
              <a:t> (aka </a:t>
            </a:r>
            <a:r>
              <a:rPr lang="en-US" altLang="he-IL" dirty="0">
                <a:solidFill>
                  <a:srgbClr val="C00000"/>
                </a:solidFill>
                <a:latin typeface="Gill Sans MT" pitchFamily="34" charset="0"/>
                <a:ea typeface="MS PGothic" pitchFamily="34" charset="-128"/>
              </a:rPr>
              <a:t>swarm</a:t>
            </a:r>
            <a:r>
              <a:rPr lang="en-US" altLang="he-IL" dirty="0">
                <a:latin typeface="Gill Sans MT" pitchFamily="34" charset="0"/>
                <a:ea typeface="MS PGothic" pitchFamily="34" charset="-128"/>
              </a:rPr>
              <a:t>)</a:t>
            </a:r>
          </a:p>
        </p:txBody>
      </p:sp>
      <p:sp>
        <p:nvSpPr>
          <p:cNvPr id="24595" name="Line 21"/>
          <p:cNvSpPr>
            <a:spLocks noChangeShapeType="1"/>
          </p:cNvSpPr>
          <p:nvPr/>
        </p:nvSpPr>
        <p:spPr bwMode="auto">
          <a:xfrm>
            <a:off x="2401888" y="2730150"/>
            <a:ext cx="1587" cy="536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52584" name="Line 25"/>
          <p:cNvSpPr>
            <a:spLocks noChangeShapeType="1"/>
          </p:cNvSpPr>
          <p:nvPr/>
        </p:nvSpPr>
        <p:spPr bwMode="auto">
          <a:xfrm>
            <a:off x="3748088" y="2458688"/>
            <a:ext cx="2551112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52585" name="Line 26"/>
          <p:cNvSpPr>
            <a:spLocks noChangeShapeType="1"/>
          </p:cNvSpPr>
          <p:nvPr/>
        </p:nvSpPr>
        <p:spPr bwMode="auto">
          <a:xfrm>
            <a:off x="3544888" y="2609500"/>
            <a:ext cx="247650" cy="181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52586" name="Line 27"/>
          <p:cNvSpPr>
            <a:spLocks noChangeShapeType="1"/>
          </p:cNvSpPr>
          <p:nvPr/>
        </p:nvSpPr>
        <p:spPr bwMode="auto">
          <a:xfrm flipH="1" flipV="1">
            <a:off x="5184775" y="2369788"/>
            <a:ext cx="1168400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52587" name="Line 28"/>
          <p:cNvSpPr>
            <a:spLocks noChangeShapeType="1"/>
          </p:cNvSpPr>
          <p:nvPr/>
        </p:nvSpPr>
        <p:spPr bwMode="auto">
          <a:xfrm flipH="1">
            <a:off x="4368800" y="2906363"/>
            <a:ext cx="2039938" cy="198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52588" name="Line 29"/>
          <p:cNvSpPr>
            <a:spLocks noChangeShapeType="1"/>
          </p:cNvSpPr>
          <p:nvPr/>
        </p:nvSpPr>
        <p:spPr bwMode="auto">
          <a:xfrm flipH="1">
            <a:off x="4456113" y="4871688"/>
            <a:ext cx="739775" cy="163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52589" name="Line 30"/>
          <p:cNvSpPr>
            <a:spLocks noChangeShapeType="1"/>
          </p:cNvSpPr>
          <p:nvPr/>
        </p:nvSpPr>
        <p:spPr bwMode="auto">
          <a:xfrm flipH="1">
            <a:off x="3975100" y="2568225"/>
            <a:ext cx="900113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52590" name="Line 31"/>
          <p:cNvSpPr>
            <a:spLocks noChangeShapeType="1"/>
          </p:cNvSpPr>
          <p:nvPr/>
        </p:nvSpPr>
        <p:spPr bwMode="auto">
          <a:xfrm flipV="1">
            <a:off x="4140200" y="3954113"/>
            <a:ext cx="21209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52591" name="Line 32"/>
          <p:cNvSpPr>
            <a:spLocks noChangeShapeType="1"/>
          </p:cNvSpPr>
          <p:nvPr/>
        </p:nvSpPr>
        <p:spPr bwMode="auto">
          <a:xfrm>
            <a:off x="5140325" y="2512663"/>
            <a:ext cx="1182688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52592" name="Line 33"/>
          <p:cNvSpPr>
            <a:spLocks noChangeShapeType="1"/>
          </p:cNvSpPr>
          <p:nvPr/>
        </p:nvSpPr>
        <p:spPr bwMode="auto">
          <a:xfrm>
            <a:off x="5583238" y="4893913"/>
            <a:ext cx="376237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52593" name="Line 34"/>
          <p:cNvSpPr>
            <a:spLocks noChangeShapeType="1"/>
          </p:cNvSpPr>
          <p:nvPr/>
        </p:nvSpPr>
        <p:spPr bwMode="auto">
          <a:xfrm>
            <a:off x="4468813" y="5189188"/>
            <a:ext cx="14906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4609" name="Text Box 35"/>
          <p:cNvSpPr txBox="1">
            <a:spLocks noChangeArrowheads="1"/>
          </p:cNvSpPr>
          <p:nvPr/>
        </p:nvSpPr>
        <p:spPr bwMode="auto">
          <a:xfrm>
            <a:off x="633413" y="3731863"/>
            <a:ext cx="1505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he-IL" sz="1800" dirty="0">
                <a:ea typeface="MS PGothic" pitchFamily="34" charset="-128"/>
              </a:rPr>
              <a:t>Alice arrives,</a:t>
            </a:r>
          </a:p>
        </p:txBody>
      </p:sp>
      <p:sp>
        <p:nvSpPr>
          <p:cNvPr id="152595" name="Line 38"/>
          <p:cNvSpPr>
            <a:spLocks noChangeShapeType="1"/>
          </p:cNvSpPr>
          <p:nvPr/>
        </p:nvSpPr>
        <p:spPr bwMode="auto">
          <a:xfrm flipH="1">
            <a:off x="6134100" y="4128738"/>
            <a:ext cx="263525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pic>
        <p:nvPicPr>
          <p:cNvPr id="24612" name="Picture 39" descr="Ali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9113" y="3249263"/>
            <a:ext cx="4746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2597" name="Line 42"/>
          <p:cNvSpPr>
            <a:spLocks noChangeShapeType="1"/>
          </p:cNvSpPr>
          <p:nvPr/>
        </p:nvSpPr>
        <p:spPr bwMode="auto">
          <a:xfrm>
            <a:off x="1617663" y="2087213"/>
            <a:ext cx="476250" cy="2587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pic>
        <p:nvPicPr>
          <p:cNvPr id="152599" name="Picture 50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153" y="579027"/>
            <a:ext cx="66722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629" name="Text Box 35"/>
          <p:cNvSpPr txBox="1">
            <a:spLocks noChangeArrowheads="1"/>
          </p:cNvSpPr>
          <p:nvPr/>
        </p:nvSpPr>
        <p:spPr bwMode="auto">
          <a:xfrm>
            <a:off x="647700" y="3992213"/>
            <a:ext cx="23648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he-IL" sz="1800" dirty="0">
                <a:ea typeface="MS PGothic" pitchFamily="34" charset="-128"/>
              </a:rPr>
              <a:t>obtains a list</a:t>
            </a:r>
          </a:p>
          <a:p>
            <a:pPr eaLnBrk="1" hangingPunct="1"/>
            <a:r>
              <a:rPr lang="en-US" altLang="he-IL" sz="1800" dirty="0">
                <a:ea typeface="MS PGothic" pitchFamily="34" charset="-128"/>
              </a:rPr>
              <a:t>of peers from tracker,</a:t>
            </a: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2781300" y="2536475"/>
            <a:ext cx="3492500" cy="2163763"/>
            <a:chOff x="1752" y="2166"/>
            <a:chExt cx="2200" cy="1363"/>
          </a:xfrm>
        </p:grpSpPr>
        <p:sp>
          <p:nvSpPr>
            <p:cNvPr id="152663" name="Line 22"/>
            <p:cNvSpPr>
              <a:spLocks noChangeShapeType="1"/>
            </p:cNvSpPr>
            <p:nvPr/>
          </p:nvSpPr>
          <p:spPr bwMode="auto">
            <a:xfrm flipV="1">
              <a:off x="1752" y="2166"/>
              <a:ext cx="361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52664" name="Line 23"/>
            <p:cNvSpPr>
              <a:spLocks noChangeShapeType="1"/>
            </p:cNvSpPr>
            <p:nvPr/>
          </p:nvSpPr>
          <p:spPr bwMode="auto">
            <a:xfrm flipV="1">
              <a:off x="1770" y="2352"/>
              <a:ext cx="2182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52665" name="Line 24"/>
            <p:cNvSpPr>
              <a:spLocks noChangeShapeType="1"/>
            </p:cNvSpPr>
            <p:nvPr/>
          </p:nvSpPr>
          <p:spPr bwMode="auto">
            <a:xfrm>
              <a:off x="1786" y="2820"/>
              <a:ext cx="155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24645" name="Text Box 35"/>
          <p:cNvSpPr txBox="1">
            <a:spLocks noChangeArrowheads="1"/>
          </p:cNvSpPr>
          <p:nvPr/>
        </p:nvSpPr>
        <p:spPr bwMode="auto">
          <a:xfrm>
            <a:off x="657708" y="4533550"/>
            <a:ext cx="297494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he-IL" sz="1800" dirty="0">
                <a:ea typeface="MS PGothic" pitchFamily="34" charset="-128"/>
              </a:rPr>
              <a:t>and begins communicating  with them over TCP</a:t>
            </a:r>
          </a:p>
        </p:txBody>
      </p: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2184400" y="2045938"/>
            <a:ext cx="379413" cy="604837"/>
            <a:chOff x="4140" y="429"/>
            <a:chExt cx="1425" cy="2396"/>
          </a:xfrm>
        </p:grpSpPr>
        <p:sp>
          <p:nvSpPr>
            <p:cNvPr id="152631" name="Freeform 7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9 h 2742"/>
                <a:gd name="T6" fmla="*/ 0 w 354"/>
                <a:gd name="T7" fmla="*/ 1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2632" name="Rectangle 73"/>
            <p:cNvSpPr>
              <a:spLocks noChangeArrowheads="1"/>
            </p:cNvSpPr>
            <p:nvPr/>
          </p:nvSpPr>
          <p:spPr bwMode="auto">
            <a:xfrm>
              <a:off x="4206" y="429"/>
              <a:ext cx="1049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52633" name="Freeform 7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2634" name="Freeform 7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2635" name="Rectangle 76"/>
            <p:cNvSpPr>
              <a:spLocks noChangeArrowheads="1"/>
            </p:cNvSpPr>
            <p:nvPr/>
          </p:nvSpPr>
          <p:spPr bwMode="auto">
            <a:xfrm>
              <a:off x="4212" y="693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4" name="Group 7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2661" name="AutoShape 78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52662" name="AutoShape 79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52637" name="Rectangle 80"/>
            <p:cNvSpPr>
              <a:spLocks noChangeArrowheads="1"/>
            </p:cNvSpPr>
            <p:nvPr/>
          </p:nvSpPr>
          <p:spPr bwMode="auto">
            <a:xfrm>
              <a:off x="4223" y="102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5" name="Group 8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2659" name="AutoShape 82"/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52660" name="AutoShape 83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52639" name="Rectangle 84"/>
            <p:cNvSpPr>
              <a:spLocks noChangeArrowheads="1"/>
            </p:cNvSpPr>
            <p:nvPr/>
          </p:nvSpPr>
          <p:spPr bwMode="auto">
            <a:xfrm>
              <a:off x="4218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52640" name="Rectangle 85"/>
            <p:cNvSpPr>
              <a:spLocks noChangeArrowheads="1"/>
            </p:cNvSpPr>
            <p:nvPr/>
          </p:nvSpPr>
          <p:spPr bwMode="auto">
            <a:xfrm>
              <a:off x="4229" y="1655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6" name="Group 8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52657" name="AutoShape 87"/>
              <p:cNvSpPr>
                <a:spLocks noChangeArrowheads="1"/>
              </p:cNvSpPr>
              <p:nvPr/>
            </p:nvSpPr>
            <p:spPr bwMode="auto">
              <a:xfrm>
                <a:off x="616" y="2582"/>
                <a:ext cx="72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52658" name="AutoShape 88"/>
              <p:cNvSpPr>
                <a:spLocks noChangeArrowheads="1"/>
              </p:cNvSpPr>
              <p:nvPr/>
            </p:nvSpPr>
            <p:spPr bwMode="auto">
              <a:xfrm>
                <a:off x="630" y="2588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52642" name="Freeform 8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7" name="Group 9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52655" name="AutoShape 91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52656" name="AutoShape 92"/>
              <p:cNvSpPr>
                <a:spLocks noChangeArrowheads="1"/>
              </p:cNvSpPr>
              <p:nvPr/>
            </p:nvSpPr>
            <p:spPr bwMode="auto">
              <a:xfrm>
                <a:off x="618" y="2588"/>
                <a:ext cx="706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52644" name="Rectangle 93"/>
            <p:cNvSpPr>
              <a:spLocks noChangeArrowheads="1"/>
            </p:cNvSpPr>
            <p:nvPr/>
          </p:nvSpPr>
          <p:spPr bwMode="auto">
            <a:xfrm>
              <a:off x="5249" y="429"/>
              <a:ext cx="72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52645" name="Freeform 9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2646" name="Freeform 9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2647" name="Oval 96"/>
            <p:cNvSpPr>
              <a:spLocks noChangeArrowheads="1"/>
            </p:cNvSpPr>
            <p:nvPr/>
          </p:nvSpPr>
          <p:spPr bwMode="auto">
            <a:xfrm>
              <a:off x="5517" y="2611"/>
              <a:ext cx="48" cy="94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52648" name="Freeform 9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2649" name="AutoShape 98"/>
            <p:cNvSpPr>
              <a:spLocks noChangeArrowheads="1"/>
            </p:cNvSpPr>
            <p:nvPr/>
          </p:nvSpPr>
          <p:spPr bwMode="auto">
            <a:xfrm>
              <a:off x="4140" y="2680"/>
              <a:ext cx="1198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52650" name="AutoShape 99"/>
            <p:cNvSpPr>
              <a:spLocks noChangeArrowheads="1"/>
            </p:cNvSpPr>
            <p:nvPr/>
          </p:nvSpPr>
          <p:spPr bwMode="auto">
            <a:xfrm>
              <a:off x="4206" y="2712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52651" name="Oval 100"/>
            <p:cNvSpPr>
              <a:spLocks noChangeArrowheads="1"/>
            </p:cNvSpPr>
            <p:nvPr/>
          </p:nvSpPr>
          <p:spPr bwMode="auto">
            <a:xfrm>
              <a:off x="4307" y="2385"/>
              <a:ext cx="161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52652" name="Oval 101"/>
            <p:cNvSpPr>
              <a:spLocks noChangeArrowheads="1"/>
            </p:cNvSpPr>
            <p:nvPr/>
          </p:nvSpPr>
          <p:spPr bwMode="auto">
            <a:xfrm>
              <a:off x="4486" y="2385"/>
              <a:ext cx="161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he-IL" altLang="he-IL" sz="1800">
                <a:solidFill>
                  <a:srgbClr val="FF0000"/>
                </a:solidFill>
                <a:ea typeface="MS PGothic" pitchFamily="34" charset="-128"/>
              </a:endParaRPr>
            </a:p>
          </p:txBody>
        </p:sp>
        <p:sp>
          <p:nvSpPr>
            <p:cNvPr id="152653" name="Oval 102"/>
            <p:cNvSpPr>
              <a:spLocks noChangeArrowheads="1"/>
            </p:cNvSpPr>
            <p:nvPr/>
          </p:nvSpPr>
          <p:spPr bwMode="auto">
            <a:xfrm>
              <a:off x="4665" y="2379"/>
              <a:ext cx="155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52654" name="Rectangle 103"/>
            <p:cNvSpPr>
              <a:spLocks noChangeArrowheads="1"/>
            </p:cNvSpPr>
            <p:nvPr/>
          </p:nvSpPr>
          <p:spPr bwMode="auto">
            <a:xfrm>
              <a:off x="5064" y="1838"/>
              <a:ext cx="83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</p:grpSp>
      <p:grpSp>
        <p:nvGrpSpPr>
          <p:cNvPr id="8" name="Group 104"/>
          <p:cNvGrpSpPr>
            <a:grpSpLocks/>
          </p:cNvGrpSpPr>
          <p:nvPr/>
        </p:nvGrpSpPr>
        <p:grpSpPr bwMode="auto">
          <a:xfrm>
            <a:off x="2078038" y="3285775"/>
            <a:ext cx="685800" cy="588963"/>
            <a:chOff x="-44" y="1473"/>
            <a:chExt cx="981" cy="1105"/>
          </a:xfrm>
        </p:grpSpPr>
        <p:pic>
          <p:nvPicPr>
            <p:cNvPr id="152629" name="Picture 105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2630" name="Freeform 10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9" name="Group 107"/>
          <p:cNvGrpSpPr>
            <a:grpSpLocks/>
          </p:cNvGrpSpPr>
          <p:nvPr/>
        </p:nvGrpSpPr>
        <p:grpSpPr bwMode="auto">
          <a:xfrm>
            <a:off x="3448050" y="4298600"/>
            <a:ext cx="728663" cy="620713"/>
            <a:chOff x="-44" y="1473"/>
            <a:chExt cx="981" cy="1105"/>
          </a:xfrm>
        </p:grpSpPr>
        <p:pic>
          <p:nvPicPr>
            <p:cNvPr id="152627" name="Picture 108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2628" name="Freeform 10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0" name="Group 110"/>
          <p:cNvGrpSpPr>
            <a:grpSpLocks/>
          </p:cNvGrpSpPr>
          <p:nvPr/>
        </p:nvGrpSpPr>
        <p:grpSpPr bwMode="auto">
          <a:xfrm>
            <a:off x="3730625" y="4876450"/>
            <a:ext cx="728663" cy="620713"/>
            <a:chOff x="-44" y="1473"/>
            <a:chExt cx="981" cy="1105"/>
          </a:xfrm>
        </p:grpSpPr>
        <p:pic>
          <p:nvPicPr>
            <p:cNvPr id="152625" name="Picture 111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2626" name="Freeform 11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1" name="Group 113"/>
          <p:cNvGrpSpPr>
            <a:grpSpLocks/>
          </p:cNvGrpSpPr>
          <p:nvPr/>
        </p:nvGrpSpPr>
        <p:grpSpPr bwMode="auto">
          <a:xfrm flipH="1">
            <a:off x="6364288" y="3722338"/>
            <a:ext cx="728662" cy="620712"/>
            <a:chOff x="-44" y="1473"/>
            <a:chExt cx="981" cy="1105"/>
          </a:xfrm>
        </p:grpSpPr>
        <p:pic>
          <p:nvPicPr>
            <p:cNvPr id="152623" name="Picture 114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2624" name="Freeform 11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2" name="Group 116"/>
          <p:cNvGrpSpPr>
            <a:grpSpLocks/>
          </p:cNvGrpSpPr>
          <p:nvPr/>
        </p:nvGrpSpPr>
        <p:grpSpPr bwMode="auto">
          <a:xfrm flipH="1">
            <a:off x="6016625" y="5060600"/>
            <a:ext cx="728663" cy="620713"/>
            <a:chOff x="-44" y="1473"/>
            <a:chExt cx="981" cy="1105"/>
          </a:xfrm>
        </p:grpSpPr>
        <p:pic>
          <p:nvPicPr>
            <p:cNvPr id="152621" name="Picture 117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2622" name="Freeform 11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3" name="Group 119"/>
          <p:cNvGrpSpPr>
            <a:grpSpLocks/>
          </p:cNvGrpSpPr>
          <p:nvPr/>
        </p:nvGrpSpPr>
        <p:grpSpPr bwMode="auto">
          <a:xfrm flipH="1">
            <a:off x="6418263" y="2534888"/>
            <a:ext cx="728662" cy="620712"/>
            <a:chOff x="-44" y="1473"/>
            <a:chExt cx="981" cy="1105"/>
          </a:xfrm>
        </p:grpSpPr>
        <p:pic>
          <p:nvPicPr>
            <p:cNvPr id="152619" name="Picture 120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2620" name="Freeform 12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4" name="Group 122"/>
          <p:cNvGrpSpPr>
            <a:grpSpLocks/>
          </p:cNvGrpSpPr>
          <p:nvPr/>
        </p:nvGrpSpPr>
        <p:grpSpPr bwMode="auto">
          <a:xfrm flipH="1">
            <a:off x="4621213" y="2001488"/>
            <a:ext cx="641350" cy="620712"/>
            <a:chOff x="-44" y="1473"/>
            <a:chExt cx="981" cy="1105"/>
          </a:xfrm>
        </p:grpSpPr>
        <p:pic>
          <p:nvPicPr>
            <p:cNvPr id="152617" name="Picture 123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2618" name="Freeform 12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5" name="Group 125"/>
          <p:cNvGrpSpPr>
            <a:grpSpLocks/>
          </p:cNvGrpSpPr>
          <p:nvPr/>
        </p:nvGrpSpPr>
        <p:grpSpPr bwMode="auto">
          <a:xfrm>
            <a:off x="3011488" y="1991963"/>
            <a:ext cx="728662" cy="620712"/>
            <a:chOff x="-44" y="1473"/>
            <a:chExt cx="981" cy="1105"/>
          </a:xfrm>
        </p:grpSpPr>
        <p:pic>
          <p:nvPicPr>
            <p:cNvPr id="152615" name="Picture 126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2616" name="Freeform 12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6" name="Group 129"/>
          <p:cNvGrpSpPr>
            <a:grpSpLocks/>
          </p:cNvGrpSpPr>
          <p:nvPr/>
        </p:nvGrpSpPr>
        <p:grpSpPr bwMode="auto">
          <a:xfrm>
            <a:off x="5111750" y="4604988"/>
            <a:ext cx="490538" cy="412750"/>
            <a:chOff x="-44" y="1473"/>
            <a:chExt cx="981" cy="1105"/>
          </a:xfrm>
        </p:grpSpPr>
        <p:pic>
          <p:nvPicPr>
            <p:cNvPr id="152613" name="Picture 130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2614" name="Freeform 13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2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5" grpId="0" animBg="1"/>
      <p:bldP spid="24595" grpId="1" animBg="1"/>
      <p:bldP spid="24609" grpId="0"/>
      <p:bldP spid="24629" grpId="0"/>
      <p:bldP spid="2464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9918" y="1471613"/>
            <a:ext cx="4607995" cy="3281362"/>
          </a:xfrm>
        </p:spPr>
        <p:txBody>
          <a:bodyPr/>
          <a:lstStyle/>
          <a:p>
            <a:r>
              <a:rPr lang="en-US" altLang="he-IL" dirty="0"/>
              <a:t>Alice</a:t>
            </a:r>
          </a:p>
          <a:p>
            <a:pPr lvl="1"/>
            <a:r>
              <a:rPr lang="en-US" altLang="he-IL" sz="2800" dirty="0"/>
              <a:t>Periodically requests and receives from each neighbor a list of the </a:t>
            </a:r>
            <a:r>
              <a:rPr lang="en-US" altLang="he-IL" sz="2800" i="1" dirty="0"/>
              <a:t>chunks </a:t>
            </a:r>
            <a:r>
              <a:rPr lang="en-US" altLang="he-IL" sz="2800" dirty="0"/>
              <a:t>it has</a:t>
            </a:r>
          </a:p>
          <a:p>
            <a:pPr lvl="1"/>
            <a:r>
              <a:rPr lang="en-US" altLang="he-IL" sz="2800" dirty="0"/>
              <a:t>Then, tries to obtain first the </a:t>
            </a:r>
            <a:r>
              <a:rPr lang="en-US" altLang="he-IL" sz="2800" i="1" dirty="0"/>
              <a:t>rarest </a:t>
            </a:r>
            <a:r>
              <a:rPr lang="en-US" altLang="he-IL" sz="2800" dirty="0"/>
              <a:t>chunks </a:t>
            </a:r>
          </a:p>
          <a:p>
            <a:pPr lvl="2"/>
            <a:r>
              <a:rPr lang="en-US" altLang="he-IL" sz="2400" dirty="0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161797" name="Rectangle 2"/>
          <p:cNvSpPr>
            <a:spLocks noChangeArrowheads="1"/>
          </p:cNvSpPr>
          <p:nvPr/>
        </p:nvSpPr>
        <p:spPr bwMode="auto">
          <a:xfrm>
            <a:off x="411163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he-IL" sz="4000" dirty="0">
                <a:solidFill>
                  <a:srgbClr val="000099"/>
                </a:solidFill>
                <a:latin typeface="Gill Sans MT" pitchFamily="34" charset="0"/>
                <a:ea typeface="MS PGothic" pitchFamily="34" charset="-128"/>
              </a:rPr>
              <a:t>BT: rarest first </a:t>
            </a:r>
          </a:p>
        </p:txBody>
      </p:sp>
      <p:pic>
        <p:nvPicPr>
          <p:cNvPr id="161798" name="Picture 45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125" y="817563"/>
            <a:ext cx="66722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1800" name="Line 25"/>
          <p:cNvSpPr>
            <a:spLocks noChangeShapeType="1"/>
          </p:cNvSpPr>
          <p:nvPr/>
        </p:nvSpPr>
        <p:spPr bwMode="auto">
          <a:xfrm>
            <a:off x="6149975" y="2798763"/>
            <a:ext cx="1736725" cy="879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61801" name="Line 26"/>
          <p:cNvSpPr>
            <a:spLocks noChangeShapeType="1"/>
          </p:cNvSpPr>
          <p:nvPr/>
        </p:nvSpPr>
        <p:spPr bwMode="auto">
          <a:xfrm>
            <a:off x="6011863" y="2892425"/>
            <a:ext cx="168275" cy="113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61802" name="Line 27"/>
          <p:cNvSpPr>
            <a:spLocks noChangeShapeType="1"/>
          </p:cNvSpPr>
          <p:nvPr/>
        </p:nvSpPr>
        <p:spPr bwMode="auto">
          <a:xfrm flipH="1" flipV="1">
            <a:off x="7127875" y="2743200"/>
            <a:ext cx="795338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61803" name="Line 28"/>
          <p:cNvSpPr>
            <a:spLocks noChangeShapeType="1"/>
          </p:cNvSpPr>
          <p:nvPr/>
        </p:nvSpPr>
        <p:spPr bwMode="auto">
          <a:xfrm flipH="1">
            <a:off x="6572250" y="3078163"/>
            <a:ext cx="1389063" cy="1239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61804" name="Line 29"/>
          <p:cNvSpPr>
            <a:spLocks noChangeShapeType="1"/>
          </p:cNvSpPr>
          <p:nvPr/>
        </p:nvSpPr>
        <p:spPr bwMode="auto">
          <a:xfrm flipH="1">
            <a:off x="6630988" y="4305300"/>
            <a:ext cx="504825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61805" name="Line 30"/>
          <p:cNvSpPr>
            <a:spLocks noChangeShapeType="1"/>
          </p:cNvSpPr>
          <p:nvPr/>
        </p:nvSpPr>
        <p:spPr bwMode="auto">
          <a:xfrm flipH="1">
            <a:off x="6303963" y="2867025"/>
            <a:ext cx="612775" cy="1046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61806" name="Line 31"/>
          <p:cNvSpPr>
            <a:spLocks noChangeShapeType="1"/>
          </p:cNvSpPr>
          <p:nvPr/>
        </p:nvSpPr>
        <p:spPr bwMode="auto">
          <a:xfrm flipV="1">
            <a:off x="6416675" y="3732213"/>
            <a:ext cx="1443038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61807" name="Line 32"/>
          <p:cNvSpPr>
            <a:spLocks noChangeShapeType="1"/>
          </p:cNvSpPr>
          <p:nvPr/>
        </p:nvSpPr>
        <p:spPr bwMode="auto">
          <a:xfrm>
            <a:off x="7097713" y="2832100"/>
            <a:ext cx="804862" cy="796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61808" name="Line 33"/>
          <p:cNvSpPr>
            <a:spLocks noChangeShapeType="1"/>
          </p:cNvSpPr>
          <p:nvPr/>
        </p:nvSpPr>
        <p:spPr bwMode="auto">
          <a:xfrm>
            <a:off x="7399338" y="4318000"/>
            <a:ext cx="255587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61809" name="Line 34"/>
          <p:cNvSpPr>
            <a:spLocks noChangeShapeType="1"/>
          </p:cNvSpPr>
          <p:nvPr/>
        </p:nvSpPr>
        <p:spPr bwMode="auto">
          <a:xfrm>
            <a:off x="6640513" y="4503738"/>
            <a:ext cx="1014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61810" name="Line 38"/>
          <p:cNvSpPr>
            <a:spLocks noChangeShapeType="1"/>
          </p:cNvSpPr>
          <p:nvPr/>
        </p:nvSpPr>
        <p:spPr bwMode="auto">
          <a:xfrm flipH="1">
            <a:off x="7773988" y="3841750"/>
            <a:ext cx="179387" cy="585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pic>
        <p:nvPicPr>
          <p:cNvPr id="161811" name="Picture 39" descr="Alic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6475" y="3292475"/>
            <a:ext cx="32385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5491163" y="2846388"/>
            <a:ext cx="2378075" cy="1350962"/>
            <a:chOff x="1752" y="2166"/>
            <a:chExt cx="2200" cy="1363"/>
          </a:xfrm>
        </p:grpSpPr>
        <p:sp>
          <p:nvSpPr>
            <p:cNvPr id="161873" name="Line 22"/>
            <p:cNvSpPr>
              <a:spLocks noChangeShapeType="1"/>
            </p:cNvSpPr>
            <p:nvPr/>
          </p:nvSpPr>
          <p:spPr bwMode="auto">
            <a:xfrm flipV="1">
              <a:off x="1752" y="2166"/>
              <a:ext cx="361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1874" name="Line 23"/>
            <p:cNvSpPr>
              <a:spLocks noChangeShapeType="1"/>
            </p:cNvSpPr>
            <p:nvPr/>
          </p:nvSpPr>
          <p:spPr bwMode="auto">
            <a:xfrm flipV="1">
              <a:off x="1770" y="2352"/>
              <a:ext cx="2182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1875" name="Line 24"/>
            <p:cNvSpPr>
              <a:spLocks noChangeShapeType="1"/>
            </p:cNvSpPr>
            <p:nvPr/>
          </p:nvSpPr>
          <p:spPr bwMode="auto">
            <a:xfrm>
              <a:off x="1786" y="2820"/>
              <a:ext cx="155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5149850" y="2527300"/>
            <a:ext cx="292100" cy="517525"/>
            <a:chOff x="4140" y="429"/>
            <a:chExt cx="1425" cy="2396"/>
          </a:xfrm>
        </p:grpSpPr>
        <p:sp>
          <p:nvSpPr>
            <p:cNvPr id="161841" name="Freeform 7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9 h 2742"/>
                <a:gd name="T6" fmla="*/ 0 w 354"/>
                <a:gd name="T7" fmla="*/ 1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61842" name="Rectangle 76"/>
            <p:cNvSpPr>
              <a:spLocks noChangeArrowheads="1"/>
            </p:cNvSpPr>
            <p:nvPr/>
          </p:nvSpPr>
          <p:spPr bwMode="auto">
            <a:xfrm>
              <a:off x="4210" y="429"/>
              <a:ext cx="1046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61843" name="Freeform 7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61844" name="Freeform 7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61845" name="Rectangle 79"/>
            <p:cNvSpPr>
              <a:spLocks noChangeArrowheads="1"/>
            </p:cNvSpPr>
            <p:nvPr/>
          </p:nvSpPr>
          <p:spPr bwMode="auto">
            <a:xfrm>
              <a:off x="4210" y="694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4" name="Group 8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61871" name="AutoShape 81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5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61872" name="AutoShape 82"/>
              <p:cNvSpPr>
                <a:spLocks noChangeArrowheads="1"/>
              </p:cNvSpPr>
              <p:nvPr/>
            </p:nvSpPr>
            <p:spPr bwMode="auto">
              <a:xfrm>
                <a:off x="637" y="2585"/>
                <a:ext cx="68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61847" name="Rectangle 83"/>
            <p:cNvSpPr>
              <a:spLocks noChangeArrowheads="1"/>
            </p:cNvSpPr>
            <p:nvPr/>
          </p:nvSpPr>
          <p:spPr bwMode="auto">
            <a:xfrm>
              <a:off x="4225" y="1017"/>
              <a:ext cx="596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5" name="Group 8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61869" name="AutoShape 85"/>
              <p:cNvSpPr>
                <a:spLocks noChangeArrowheads="1"/>
              </p:cNvSpPr>
              <p:nvPr/>
            </p:nvSpPr>
            <p:spPr bwMode="auto">
              <a:xfrm>
                <a:off x="610" y="2569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61870" name="AutoShape 86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61849" name="Rectangle 87"/>
            <p:cNvSpPr>
              <a:spLocks noChangeArrowheads="1"/>
            </p:cNvSpPr>
            <p:nvPr/>
          </p:nvSpPr>
          <p:spPr bwMode="auto">
            <a:xfrm>
              <a:off x="4217" y="1355"/>
              <a:ext cx="596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61850" name="Rectangle 88"/>
            <p:cNvSpPr>
              <a:spLocks noChangeArrowheads="1"/>
            </p:cNvSpPr>
            <p:nvPr/>
          </p:nvSpPr>
          <p:spPr bwMode="auto">
            <a:xfrm>
              <a:off x="4225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6" name="Group 8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61867" name="AutoShape 9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4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61868" name="AutoShape 91"/>
              <p:cNvSpPr>
                <a:spLocks noChangeArrowheads="1"/>
              </p:cNvSpPr>
              <p:nvPr/>
            </p:nvSpPr>
            <p:spPr bwMode="auto">
              <a:xfrm>
                <a:off x="635" y="2582"/>
                <a:ext cx="685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61852" name="Freeform 9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7" name="Group 9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61865" name="AutoShape 94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61866" name="AutoShape 95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61854" name="Rectangle 96"/>
            <p:cNvSpPr>
              <a:spLocks noChangeArrowheads="1"/>
            </p:cNvSpPr>
            <p:nvPr/>
          </p:nvSpPr>
          <p:spPr bwMode="auto">
            <a:xfrm>
              <a:off x="5247" y="429"/>
              <a:ext cx="70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61855" name="Freeform 9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61856" name="Freeform 9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61857" name="Oval 99"/>
            <p:cNvSpPr>
              <a:spLocks noChangeArrowheads="1"/>
            </p:cNvSpPr>
            <p:nvPr/>
          </p:nvSpPr>
          <p:spPr bwMode="auto">
            <a:xfrm>
              <a:off x="5519" y="2612"/>
              <a:ext cx="46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61858" name="Freeform 10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61859" name="AutoShape 101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61860" name="AutoShape 102"/>
            <p:cNvSpPr>
              <a:spLocks noChangeArrowheads="1"/>
            </p:cNvSpPr>
            <p:nvPr/>
          </p:nvSpPr>
          <p:spPr bwMode="auto">
            <a:xfrm>
              <a:off x="4210" y="2707"/>
              <a:ext cx="1069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61861" name="Oval 103"/>
            <p:cNvSpPr>
              <a:spLocks noChangeArrowheads="1"/>
            </p:cNvSpPr>
            <p:nvPr/>
          </p:nvSpPr>
          <p:spPr bwMode="auto">
            <a:xfrm>
              <a:off x="4310" y="2384"/>
              <a:ext cx="155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61862" name="Oval 104"/>
            <p:cNvSpPr>
              <a:spLocks noChangeArrowheads="1"/>
            </p:cNvSpPr>
            <p:nvPr/>
          </p:nvSpPr>
          <p:spPr bwMode="auto">
            <a:xfrm>
              <a:off x="4489" y="2384"/>
              <a:ext cx="155" cy="1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he-IL" altLang="he-IL" sz="1800">
                <a:solidFill>
                  <a:srgbClr val="FF0000"/>
                </a:solidFill>
                <a:ea typeface="MS PGothic" pitchFamily="34" charset="-128"/>
              </a:endParaRPr>
            </a:p>
          </p:txBody>
        </p:sp>
        <p:sp>
          <p:nvSpPr>
            <p:cNvPr id="161863" name="Oval 105"/>
            <p:cNvSpPr>
              <a:spLocks noChangeArrowheads="1"/>
            </p:cNvSpPr>
            <p:nvPr/>
          </p:nvSpPr>
          <p:spPr bwMode="auto">
            <a:xfrm>
              <a:off x="4659" y="2384"/>
              <a:ext cx="163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61864" name="Rectangle 106"/>
            <p:cNvSpPr>
              <a:spLocks noChangeArrowheads="1"/>
            </p:cNvSpPr>
            <p:nvPr/>
          </p:nvSpPr>
          <p:spPr bwMode="auto">
            <a:xfrm>
              <a:off x="5062" y="1833"/>
              <a:ext cx="85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</p:grpSp>
      <p:grpSp>
        <p:nvGrpSpPr>
          <p:cNvPr id="8" name="Group 107"/>
          <p:cNvGrpSpPr>
            <a:grpSpLocks/>
          </p:cNvGrpSpPr>
          <p:nvPr/>
        </p:nvGrpSpPr>
        <p:grpSpPr bwMode="auto">
          <a:xfrm>
            <a:off x="6216650" y="4329113"/>
            <a:ext cx="434975" cy="349250"/>
            <a:chOff x="-44" y="1473"/>
            <a:chExt cx="981" cy="1105"/>
          </a:xfrm>
        </p:grpSpPr>
        <p:pic>
          <p:nvPicPr>
            <p:cNvPr id="161839" name="Picture 108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1840" name="Freeform 10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9" name="Group 110"/>
          <p:cNvGrpSpPr>
            <a:grpSpLocks/>
          </p:cNvGrpSpPr>
          <p:nvPr/>
        </p:nvGrpSpPr>
        <p:grpSpPr bwMode="auto">
          <a:xfrm flipH="1">
            <a:off x="7621588" y="4405313"/>
            <a:ext cx="434975" cy="349250"/>
            <a:chOff x="-44" y="1473"/>
            <a:chExt cx="981" cy="1105"/>
          </a:xfrm>
        </p:grpSpPr>
        <p:pic>
          <p:nvPicPr>
            <p:cNvPr id="161837" name="Picture 111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1838" name="Freeform 11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0" name="Group 113"/>
          <p:cNvGrpSpPr>
            <a:grpSpLocks/>
          </p:cNvGrpSpPr>
          <p:nvPr/>
        </p:nvGrpSpPr>
        <p:grpSpPr bwMode="auto">
          <a:xfrm flipH="1">
            <a:off x="7893050" y="3609975"/>
            <a:ext cx="434975" cy="349250"/>
            <a:chOff x="-44" y="1473"/>
            <a:chExt cx="981" cy="1105"/>
          </a:xfrm>
        </p:grpSpPr>
        <p:pic>
          <p:nvPicPr>
            <p:cNvPr id="161835" name="Picture 114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1836" name="Freeform 11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1" name="Group 116"/>
          <p:cNvGrpSpPr>
            <a:grpSpLocks/>
          </p:cNvGrpSpPr>
          <p:nvPr/>
        </p:nvGrpSpPr>
        <p:grpSpPr bwMode="auto">
          <a:xfrm flipH="1">
            <a:off x="7948613" y="2859088"/>
            <a:ext cx="434975" cy="349250"/>
            <a:chOff x="-44" y="1473"/>
            <a:chExt cx="981" cy="1105"/>
          </a:xfrm>
        </p:grpSpPr>
        <p:pic>
          <p:nvPicPr>
            <p:cNvPr id="161833" name="Picture 117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1834" name="Freeform 11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2" name="Group 119"/>
          <p:cNvGrpSpPr>
            <a:grpSpLocks/>
          </p:cNvGrpSpPr>
          <p:nvPr/>
        </p:nvGrpSpPr>
        <p:grpSpPr bwMode="auto">
          <a:xfrm flipH="1">
            <a:off x="6816725" y="2520950"/>
            <a:ext cx="434975" cy="349250"/>
            <a:chOff x="-44" y="1473"/>
            <a:chExt cx="981" cy="1105"/>
          </a:xfrm>
        </p:grpSpPr>
        <p:pic>
          <p:nvPicPr>
            <p:cNvPr id="161831" name="Picture 120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1832" name="Freeform 12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3" name="Group 123"/>
          <p:cNvGrpSpPr>
            <a:grpSpLocks/>
          </p:cNvGrpSpPr>
          <p:nvPr/>
        </p:nvGrpSpPr>
        <p:grpSpPr bwMode="auto">
          <a:xfrm>
            <a:off x="5729288" y="2563813"/>
            <a:ext cx="434975" cy="349250"/>
            <a:chOff x="-44" y="1473"/>
            <a:chExt cx="981" cy="1105"/>
          </a:xfrm>
        </p:grpSpPr>
        <p:pic>
          <p:nvPicPr>
            <p:cNvPr id="161829" name="Picture 124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1830" name="Freeform 12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5064125" y="3314700"/>
            <a:ext cx="434975" cy="349250"/>
            <a:chOff x="-44" y="1473"/>
            <a:chExt cx="981" cy="1105"/>
          </a:xfrm>
        </p:grpSpPr>
        <p:pic>
          <p:nvPicPr>
            <p:cNvPr id="161827" name="Picture 127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1828" name="Freeform 12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5" name="Group 129"/>
          <p:cNvGrpSpPr>
            <a:grpSpLocks/>
          </p:cNvGrpSpPr>
          <p:nvPr/>
        </p:nvGrpSpPr>
        <p:grpSpPr bwMode="auto">
          <a:xfrm>
            <a:off x="6034088" y="3902075"/>
            <a:ext cx="434975" cy="349250"/>
            <a:chOff x="-44" y="1473"/>
            <a:chExt cx="981" cy="1105"/>
          </a:xfrm>
        </p:grpSpPr>
        <p:pic>
          <p:nvPicPr>
            <p:cNvPr id="161825" name="Picture 130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1826" name="Freeform 13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6" name="Group 132"/>
          <p:cNvGrpSpPr>
            <a:grpSpLocks/>
          </p:cNvGrpSpPr>
          <p:nvPr/>
        </p:nvGrpSpPr>
        <p:grpSpPr bwMode="auto">
          <a:xfrm>
            <a:off x="7089775" y="4141788"/>
            <a:ext cx="325438" cy="261937"/>
            <a:chOff x="-44" y="1473"/>
            <a:chExt cx="981" cy="1105"/>
          </a:xfrm>
        </p:grpSpPr>
        <p:pic>
          <p:nvPicPr>
            <p:cNvPr id="161823" name="Picture 133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1824" name="Freeform 13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7" name="Rectangle 2"/>
          <p:cNvSpPr>
            <a:spLocks noChangeArrowheads="1"/>
          </p:cNvSpPr>
          <p:nvPr/>
        </p:nvSpPr>
        <p:spPr bwMode="auto">
          <a:xfrm>
            <a:off x="411163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he-IL" sz="4000" dirty="0">
                <a:solidFill>
                  <a:srgbClr val="000099"/>
                </a:solidFill>
                <a:latin typeface="Gill Sans MT" pitchFamily="34" charset="0"/>
                <a:ea typeface="MS PGothic" pitchFamily="34" charset="-128"/>
              </a:rPr>
              <a:t>BT: Tit-and-tat (WYGIWYG)</a:t>
            </a:r>
          </a:p>
        </p:txBody>
      </p:sp>
      <p:pic>
        <p:nvPicPr>
          <p:cNvPr id="161798" name="Picture 45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125" y="817563"/>
            <a:ext cx="7787171" cy="16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1799" name="Rectangle 3"/>
          <p:cNvSpPr>
            <a:spLocks noChangeArrowheads="1"/>
          </p:cNvSpPr>
          <p:nvPr/>
        </p:nvSpPr>
        <p:spPr bwMode="auto">
          <a:xfrm>
            <a:off x="270588" y="3343275"/>
            <a:ext cx="8292387" cy="329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he-IL" sz="2400" dirty="0" smtClean="0">
                <a:latin typeface="Gill Sans MT" pitchFamily="34" charset="0"/>
                <a:ea typeface="MS PGothic" pitchFamily="34" charset="-128"/>
              </a:rPr>
              <a:t>Alice periodically (e.g., </a:t>
            </a:r>
            <a:r>
              <a:rPr lang="en-US" altLang="he-IL" sz="2400" dirty="0" smtClean="0">
                <a:latin typeface="Gill Sans MT" pitchFamily="34" charset="0"/>
                <a:ea typeface="MS PGothic" pitchFamily="34" charset="-128"/>
              </a:rPr>
              <a:t>every 10 secs) </a:t>
            </a:r>
            <a:r>
              <a:rPr lang="en-US" altLang="he-IL" sz="2400" dirty="0" smtClean="0">
                <a:latin typeface="Gill Sans MT" pitchFamily="34" charset="0"/>
                <a:ea typeface="MS PGothic" pitchFamily="34" charset="-128"/>
              </a:rPr>
              <a:t>calculates </a:t>
            </a:r>
            <a:r>
              <a:rPr lang="en-US" altLang="he-IL" sz="2400" dirty="0">
                <a:latin typeface="Gill Sans MT" pitchFamily="34" charset="0"/>
                <a:ea typeface="MS PGothic" pitchFamily="34" charset="-128"/>
              </a:rPr>
              <a:t>the rates at which she receives bits from peers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he-IL" sz="2400" dirty="0">
                <a:latin typeface="Gill Sans MT" pitchFamily="34" charset="0"/>
                <a:ea typeface="MS PGothic" pitchFamily="34" charset="-128"/>
              </a:rPr>
              <a:t>Alice reciprocate her 4 fastest sender peers by sending them chunks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he-IL" sz="2400" dirty="0">
                <a:latin typeface="Gill Sans MT" pitchFamily="34" charset="0"/>
                <a:ea typeface="MS PGothic" pitchFamily="34" charset="-128"/>
              </a:rPr>
              <a:t>These preferred senders/receivers are said to be </a:t>
            </a:r>
            <a:r>
              <a:rPr lang="en-US" altLang="he-IL" sz="2400" i="1" dirty="0" err="1">
                <a:solidFill>
                  <a:srgbClr val="FF0000"/>
                </a:solidFill>
                <a:latin typeface="Gill Sans MT" pitchFamily="34" charset="0"/>
                <a:ea typeface="MS PGothic" pitchFamily="34" charset="-128"/>
              </a:rPr>
              <a:t>unchoked</a:t>
            </a:r>
            <a:endParaRPr lang="en-US" altLang="he-IL" sz="2400" dirty="0">
              <a:solidFill>
                <a:srgbClr val="FF0000"/>
              </a:solidFill>
              <a:latin typeface="Gill Sans MT" pitchFamily="34" charset="0"/>
              <a:ea typeface="MS PGothic" pitchFamily="34" charset="-128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he-IL" sz="2400" dirty="0" smtClean="0">
                <a:latin typeface="Gill Sans MT" pitchFamily="34" charset="0"/>
                <a:ea typeface="MS PGothic" pitchFamily="34" charset="-128"/>
              </a:rPr>
              <a:t>Every </a:t>
            </a:r>
            <a:r>
              <a:rPr lang="en-US" altLang="he-IL" sz="2400" dirty="0">
                <a:latin typeface="Gill Sans MT" pitchFamily="34" charset="0"/>
                <a:ea typeface="MS PGothic" pitchFamily="34" charset="-128"/>
              </a:rPr>
              <a:t>30 secs, Alice randomly selects additional peer to be </a:t>
            </a:r>
            <a:r>
              <a:rPr lang="en-US" altLang="ja-JP" sz="2400" i="1" dirty="0">
                <a:solidFill>
                  <a:srgbClr val="FF0000"/>
                </a:solidFill>
                <a:latin typeface="Gill Sans MT" pitchFamily="34" charset="0"/>
                <a:ea typeface="MS PGothic" pitchFamily="34" charset="-128"/>
              </a:rPr>
              <a:t>optimistically </a:t>
            </a:r>
            <a:r>
              <a:rPr lang="en-US" altLang="ja-JP" sz="2400" i="1" dirty="0" err="1">
                <a:solidFill>
                  <a:srgbClr val="FF0000"/>
                </a:solidFill>
                <a:latin typeface="Gill Sans MT" pitchFamily="34" charset="0"/>
                <a:ea typeface="MS PGothic" pitchFamily="34" charset="-128"/>
              </a:rPr>
              <a:t>unchoked</a:t>
            </a:r>
            <a:endParaRPr lang="en-US" altLang="ja-JP" sz="2400" i="1" dirty="0">
              <a:solidFill>
                <a:srgbClr val="FF0000"/>
              </a:solidFill>
              <a:latin typeface="Gill Sans MT" pitchFamily="34" charset="0"/>
              <a:ea typeface="MS PGothic" pitchFamily="34" charset="-128"/>
            </a:endParaRP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he-IL" dirty="0">
                <a:latin typeface="Gill Sans MT" pitchFamily="34" charset="0"/>
                <a:ea typeface="MS PGothic" pitchFamily="34" charset="-128"/>
              </a:rPr>
              <a:t>Other peers are </a:t>
            </a:r>
            <a:r>
              <a:rPr lang="en-US" altLang="he-IL" dirty="0">
                <a:solidFill>
                  <a:srgbClr val="FF0000"/>
                </a:solidFill>
                <a:latin typeface="Gill Sans MT" pitchFamily="34" charset="0"/>
                <a:ea typeface="MS PGothic" pitchFamily="34" charset="-128"/>
              </a:rPr>
              <a:t>choked </a:t>
            </a:r>
            <a:r>
              <a:rPr lang="en-US" altLang="he-IL" dirty="0">
                <a:latin typeface="Gill Sans MT" pitchFamily="34" charset="0"/>
                <a:ea typeface="MS PGothic" pitchFamily="34" charset="-128"/>
              </a:rPr>
              <a:t>by Alice (do not receive chunks from her)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altLang="he-IL" sz="2400" dirty="0">
              <a:latin typeface="Gill Sans MT" pitchFamily="34" charset="0"/>
              <a:ea typeface="MS PGothic" pitchFamily="34" charset="-128"/>
            </a:endParaRPr>
          </a:p>
        </p:txBody>
      </p:sp>
      <p:sp>
        <p:nvSpPr>
          <p:cNvPr id="161800" name="Line 25"/>
          <p:cNvSpPr>
            <a:spLocks noChangeShapeType="1"/>
          </p:cNvSpPr>
          <p:nvPr/>
        </p:nvSpPr>
        <p:spPr bwMode="auto">
          <a:xfrm>
            <a:off x="6245225" y="1370013"/>
            <a:ext cx="1736725" cy="879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61801" name="Line 26"/>
          <p:cNvSpPr>
            <a:spLocks noChangeShapeType="1"/>
          </p:cNvSpPr>
          <p:nvPr/>
        </p:nvSpPr>
        <p:spPr bwMode="auto">
          <a:xfrm>
            <a:off x="6107113" y="1463675"/>
            <a:ext cx="168275" cy="113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61802" name="Line 27"/>
          <p:cNvSpPr>
            <a:spLocks noChangeShapeType="1"/>
          </p:cNvSpPr>
          <p:nvPr/>
        </p:nvSpPr>
        <p:spPr bwMode="auto">
          <a:xfrm flipH="1" flipV="1">
            <a:off x="7223125" y="1314450"/>
            <a:ext cx="795338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61803" name="Line 28"/>
          <p:cNvSpPr>
            <a:spLocks noChangeShapeType="1"/>
          </p:cNvSpPr>
          <p:nvPr/>
        </p:nvSpPr>
        <p:spPr bwMode="auto">
          <a:xfrm flipH="1">
            <a:off x="6667500" y="1649413"/>
            <a:ext cx="1389063" cy="1239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61804" name="Line 29"/>
          <p:cNvSpPr>
            <a:spLocks noChangeShapeType="1"/>
          </p:cNvSpPr>
          <p:nvPr/>
        </p:nvSpPr>
        <p:spPr bwMode="auto">
          <a:xfrm flipH="1">
            <a:off x="6726238" y="2876550"/>
            <a:ext cx="504825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61805" name="Line 30"/>
          <p:cNvSpPr>
            <a:spLocks noChangeShapeType="1"/>
          </p:cNvSpPr>
          <p:nvPr/>
        </p:nvSpPr>
        <p:spPr bwMode="auto">
          <a:xfrm flipH="1">
            <a:off x="6399213" y="1438275"/>
            <a:ext cx="612775" cy="1046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61806" name="Line 31"/>
          <p:cNvSpPr>
            <a:spLocks noChangeShapeType="1"/>
          </p:cNvSpPr>
          <p:nvPr/>
        </p:nvSpPr>
        <p:spPr bwMode="auto">
          <a:xfrm flipV="1">
            <a:off x="6511925" y="2303463"/>
            <a:ext cx="1443038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61807" name="Line 32"/>
          <p:cNvSpPr>
            <a:spLocks noChangeShapeType="1"/>
          </p:cNvSpPr>
          <p:nvPr/>
        </p:nvSpPr>
        <p:spPr bwMode="auto">
          <a:xfrm>
            <a:off x="7192963" y="1403350"/>
            <a:ext cx="804862" cy="796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61808" name="Line 33"/>
          <p:cNvSpPr>
            <a:spLocks noChangeShapeType="1"/>
          </p:cNvSpPr>
          <p:nvPr/>
        </p:nvSpPr>
        <p:spPr bwMode="auto">
          <a:xfrm>
            <a:off x="7494588" y="2889250"/>
            <a:ext cx="255587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61809" name="Line 34"/>
          <p:cNvSpPr>
            <a:spLocks noChangeShapeType="1"/>
          </p:cNvSpPr>
          <p:nvPr/>
        </p:nvSpPr>
        <p:spPr bwMode="auto">
          <a:xfrm>
            <a:off x="6735763" y="3074988"/>
            <a:ext cx="1014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61810" name="Line 38"/>
          <p:cNvSpPr>
            <a:spLocks noChangeShapeType="1"/>
          </p:cNvSpPr>
          <p:nvPr/>
        </p:nvSpPr>
        <p:spPr bwMode="auto">
          <a:xfrm flipH="1">
            <a:off x="7869238" y="2413000"/>
            <a:ext cx="179387" cy="585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pic>
        <p:nvPicPr>
          <p:cNvPr id="161811" name="Picture 39" descr="Alic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11725" y="1863725"/>
            <a:ext cx="32385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5586413" y="1417638"/>
            <a:ext cx="2378075" cy="1350962"/>
            <a:chOff x="1752" y="2166"/>
            <a:chExt cx="2200" cy="1363"/>
          </a:xfrm>
        </p:grpSpPr>
        <p:sp>
          <p:nvSpPr>
            <p:cNvPr id="161873" name="Line 22"/>
            <p:cNvSpPr>
              <a:spLocks noChangeShapeType="1"/>
            </p:cNvSpPr>
            <p:nvPr/>
          </p:nvSpPr>
          <p:spPr bwMode="auto">
            <a:xfrm flipV="1">
              <a:off x="1752" y="2166"/>
              <a:ext cx="361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1874" name="Line 23"/>
            <p:cNvSpPr>
              <a:spLocks noChangeShapeType="1"/>
            </p:cNvSpPr>
            <p:nvPr/>
          </p:nvSpPr>
          <p:spPr bwMode="auto">
            <a:xfrm flipV="1">
              <a:off x="1770" y="2352"/>
              <a:ext cx="2182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1875" name="Line 24"/>
            <p:cNvSpPr>
              <a:spLocks noChangeShapeType="1"/>
            </p:cNvSpPr>
            <p:nvPr/>
          </p:nvSpPr>
          <p:spPr bwMode="auto">
            <a:xfrm>
              <a:off x="1786" y="2820"/>
              <a:ext cx="155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5245100" y="1098550"/>
            <a:ext cx="292100" cy="517525"/>
            <a:chOff x="4140" y="429"/>
            <a:chExt cx="1425" cy="2396"/>
          </a:xfrm>
        </p:grpSpPr>
        <p:sp>
          <p:nvSpPr>
            <p:cNvPr id="161841" name="Freeform 7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9 h 2742"/>
                <a:gd name="T6" fmla="*/ 0 w 354"/>
                <a:gd name="T7" fmla="*/ 1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61842" name="Rectangle 76"/>
            <p:cNvSpPr>
              <a:spLocks noChangeArrowheads="1"/>
            </p:cNvSpPr>
            <p:nvPr/>
          </p:nvSpPr>
          <p:spPr bwMode="auto">
            <a:xfrm>
              <a:off x="4210" y="429"/>
              <a:ext cx="1046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61843" name="Freeform 7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61844" name="Freeform 7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61845" name="Rectangle 79"/>
            <p:cNvSpPr>
              <a:spLocks noChangeArrowheads="1"/>
            </p:cNvSpPr>
            <p:nvPr/>
          </p:nvSpPr>
          <p:spPr bwMode="auto">
            <a:xfrm>
              <a:off x="4210" y="694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4" name="Group 8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61871" name="AutoShape 81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5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61872" name="AutoShape 82"/>
              <p:cNvSpPr>
                <a:spLocks noChangeArrowheads="1"/>
              </p:cNvSpPr>
              <p:nvPr/>
            </p:nvSpPr>
            <p:spPr bwMode="auto">
              <a:xfrm>
                <a:off x="637" y="2585"/>
                <a:ext cx="68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61847" name="Rectangle 83"/>
            <p:cNvSpPr>
              <a:spLocks noChangeArrowheads="1"/>
            </p:cNvSpPr>
            <p:nvPr/>
          </p:nvSpPr>
          <p:spPr bwMode="auto">
            <a:xfrm>
              <a:off x="4225" y="1017"/>
              <a:ext cx="596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5" name="Group 8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61869" name="AutoShape 85"/>
              <p:cNvSpPr>
                <a:spLocks noChangeArrowheads="1"/>
              </p:cNvSpPr>
              <p:nvPr/>
            </p:nvSpPr>
            <p:spPr bwMode="auto">
              <a:xfrm>
                <a:off x="610" y="2569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61870" name="AutoShape 86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61849" name="Rectangle 87"/>
            <p:cNvSpPr>
              <a:spLocks noChangeArrowheads="1"/>
            </p:cNvSpPr>
            <p:nvPr/>
          </p:nvSpPr>
          <p:spPr bwMode="auto">
            <a:xfrm>
              <a:off x="4217" y="1355"/>
              <a:ext cx="596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61850" name="Rectangle 88"/>
            <p:cNvSpPr>
              <a:spLocks noChangeArrowheads="1"/>
            </p:cNvSpPr>
            <p:nvPr/>
          </p:nvSpPr>
          <p:spPr bwMode="auto">
            <a:xfrm>
              <a:off x="4225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6" name="Group 8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61867" name="AutoShape 9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4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61868" name="AutoShape 91"/>
              <p:cNvSpPr>
                <a:spLocks noChangeArrowheads="1"/>
              </p:cNvSpPr>
              <p:nvPr/>
            </p:nvSpPr>
            <p:spPr bwMode="auto">
              <a:xfrm>
                <a:off x="635" y="2582"/>
                <a:ext cx="685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61852" name="Freeform 9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7" name="Group 9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61865" name="AutoShape 94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61866" name="AutoShape 95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61854" name="Rectangle 96"/>
            <p:cNvSpPr>
              <a:spLocks noChangeArrowheads="1"/>
            </p:cNvSpPr>
            <p:nvPr/>
          </p:nvSpPr>
          <p:spPr bwMode="auto">
            <a:xfrm>
              <a:off x="5247" y="429"/>
              <a:ext cx="70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61855" name="Freeform 9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61856" name="Freeform 9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61857" name="Oval 99"/>
            <p:cNvSpPr>
              <a:spLocks noChangeArrowheads="1"/>
            </p:cNvSpPr>
            <p:nvPr/>
          </p:nvSpPr>
          <p:spPr bwMode="auto">
            <a:xfrm>
              <a:off x="5519" y="2612"/>
              <a:ext cx="46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61858" name="Freeform 10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61859" name="AutoShape 101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61860" name="AutoShape 102"/>
            <p:cNvSpPr>
              <a:spLocks noChangeArrowheads="1"/>
            </p:cNvSpPr>
            <p:nvPr/>
          </p:nvSpPr>
          <p:spPr bwMode="auto">
            <a:xfrm>
              <a:off x="4210" y="2707"/>
              <a:ext cx="1069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61861" name="Oval 103"/>
            <p:cNvSpPr>
              <a:spLocks noChangeArrowheads="1"/>
            </p:cNvSpPr>
            <p:nvPr/>
          </p:nvSpPr>
          <p:spPr bwMode="auto">
            <a:xfrm>
              <a:off x="4310" y="2384"/>
              <a:ext cx="155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61862" name="Oval 104"/>
            <p:cNvSpPr>
              <a:spLocks noChangeArrowheads="1"/>
            </p:cNvSpPr>
            <p:nvPr/>
          </p:nvSpPr>
          <p:spPr bwMode="auto">
            <a:xfrm>
              <a:off x="4489" y="2384"/>
              <a:ext cx="155" cy="1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he-IL" altLang="he-IL" sz="1800">
                <a:solidFill>
                  <a:srgbClr val="FF0000"/>
                </a:solidFill>
                <a:ea typeface="MS PGothic" pitchFamily="34" charset="-128"/>
              </a:endParaRPr>
            </a:p>
          </p:txBody>
        </p:sp>
        <p:sp>
          <p:nvSpPr>
            <p:cNvPr id="161863" name="Oval 105"/>
            <p:cNvSpPr>
              <a:spLocks noChangeArrowheads="1"/>
            </p:cNvSpPr>
            <p:nvPr/>
          </p:nvSpPr>
          <p:spPr bwMode="auto">
            <a:xfrm>
              <a:off x="4659" y="2384"/>
              <a:ext cx="163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61864" name="Rectangle 106"/>
            <p:cNvSpPr>
              <a:spLocks noChangeArrowheads="1"/>
            </p:cNvSpPr>
            <p:nvPr/>
          </p:nvSpPr>
          <p:spPr bwMode="auto">
            <a:xfrm>
              <a:off x="5062" y="1833"/>
              <a:ext cx="85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</p:grpSp>
      <p:grpSp>
        <p:nvGrpSpPr>
          <p:cNvPr id="8" name="Group 107"/>
          <p:cNvGrpSpPr>
            <a:grpSpLocks/>
          </p:cNvGrpSpPr>
          <p:nvPr/>
        </p:nvGrpSpPr>
        <p:grpSpPr bwMode="auto">
          <a:xfrm>
            <a:off x="6311900" y="2900363"/>
            <a:ext cx="434975" cy="349250"/>
            <a:chOff x="-44" y="1473"/>
            <a:chExt cx="981" cy="1105"/>
          </a:xfrm>
        </p:grpSpPr>
        <p:pic>
          <p:nvPicPr>
            <p:cNvPr id="161839" name="Picture 108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1840" name="Freeform 10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9" name="Group 110"/>
          <p:cNvGrpSpPr>
            <a:grpSpLocks/>
          </p:cNvGrpSpPr>
          <p:nvPr/>
        </p:nvGrpSpPr>
        <p:grpSpPr bwMode="auto">
          <a:xfrm flipH="1">
            <a:off x="7716838" y="2976563"/>
            <a:ext cx="434975" cy="349250"/>
            <a:chOff x="-44" y="1473"/>
            <a:chExt cx="981" cy="1105"/>
          </a:xfrm>
        </p:grpSpPr>
        <p:pic>
          <p:nvPicPr>
            <p:cNvPr id="161837" name="Picture 111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1838" name="Freeform 11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0" name="Group 113"/>
          <p:cNvGrpSpPr>
            <a:grpSpLocks/>
          </p:cNvGrpSpPr>
          <p:nvPr/>
        </p:nvGrpSpPr>
        <p:grpSpPr bwMode="auto">
          <a:xfrm flipH="1">
            <a:off x="7988300" y="2181225"/>
            <a:ext cx="434975" cy="349250"/>
            <a:chOff x="-44" y="1473"/>
            <a:chExt cx="981" cy="1105"/>
          </a:xfrm>
        </p:grpSpPr>
        <p:pic>
          <p:nvPicPr>
            <p:cNvPr id="161835" name="Picture 114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1836" name="Freeform 11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1" name="Group 116"/>
          <p:cNvGrpSpPr>
            <a:grpSpLocks/>
          </p:cNvGrpSpPr>
          <p:nvPr/>
        </p:nvGrpSpPr>
        <p:grpSpPr bwMode="auto">
          <a:xfrm flipH="1">
            <a:off x="8043863" y="1430338"/>
            <a:ext cx="434975" cy="349250"/>
            <a:chOff x="-44" y="1473"/>
            <a:chExt cx="981" cy="1105"/>
          </a:xfrm>
        </p:grpSpPr>
        <p:pic>
          <p:nvPicPr>
            <p:cNvPr id="161833" name="Picture 117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1834" name="Freeform 11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2" name="Group 119"/>
          <p:cNvGrpSpPr>
            <a:grpSpLocks/>
          </p:cNvGrpSpPr>
          <p:nvPr/>
        </p:nvGrpSpPr>
        <p:grpSpPr bwMode="auto">
          <a:xfrm flipH="1">
            <a:off x="6911975" y="1092200"/>
            <a:ext cx="434975" cy="349250"/>
            <a:chOff x="-44" y="1473"/>
            <a:chExt cx="981" cy="1105"/>
          </a:xfrm>
        </p:grpSpPr>
        <p:pic>
          <p:nvPicPr>
            <p:cNvPr id="161831" name="Picture 120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1832" name="Freeform 12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3" name="Group 123"/>
          <p:cNvGrpSpPr>
            <a:grpSpLocks/>
          </p:cNvGrpSpPr>
          <p:nvPr/>
        </p:nvGrpSpPr>
        <p:grpSpPr bwMode="auto">
          <a:xfrm>
            <a:off x="5824538" y="1135063"/>
            <a:ext cx="434975" cy="349250"/>
            <a:chOff x="-44" y="1473"/>
            <a:chExt cx="981" cy="1105"/>
          </a:xfrm>
        </p:grpSpPr>
        <p:pic>
          <p:nvPicPr>
            <p:cNvPr id="161829" name="Picture 124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1830" name="Freeform 12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5159375" y="1885950"/>
            <a:ext cx="434975" cy="349250"/>
            <a:chOff x="-44" y="1473"/>
            <a:chExt cx="981" cy="1105"/>
          </a:xfrm>
        </p:grpSpPr>
        <p:pic>
          <p:nvPicPr>
            <p:cNvPr id="161827" name="Picture 127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1828" name="Freeform 12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5" name="Group 129"/>
          <p:cNvGrpSpPr>
            <a:grpSpLocks/>
          </p:cNvGrpSpPr>
          <p:nvPr/>
        </p:nvGrpSpPr>
        <p:grpSpPr bwMode="auto">
          <a:xfrm>
            <a:off x="6129338" y="2473325"/>
            <a:ext cx="434975" cy="349250"/>
            <a:chOff x="-44" y="1473"/>
            <a:chExt cx="981" cy="1105"/>
          </a:xfrm>
        </p:grpSpPr>
        <p:pic>
          <p:nvPicPr>
            <p:cNvPr id="161825" name="Picture 130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1826" name="Freeform 13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6" name="Group 132"/>
          <p:cNvGrpSpPr>
            <a:grpSpLocks/>
          </p:cNvGrpSpPr>
          <p:nvPr/>
        </p:nvGrpSpPr>
        <p:grpSpPr bwMode="auto">
          <a:xfrm>
            <a:off x="7185025" y="2713038"/>
            <a:ext cx="325438" cy="261937"/>
            <a:chOff x="-44" y="1473"/>
            <a:chExt cx="981" cy="1105"/>
          </a:xfrm>
        </p:grpSpPr>
        <p:pic>
          <p:nvPicPr>
            <p:cNvPr id="161823" name="Picture 133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1824" name="Freeform 13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0"/>
            <a:ext cx="7772400" cy="1143000"/>
          </a:xfrm>
        </p:spPr>
        <p:txBody>
          <a:bodyPr/>
          <a:lstStyle/>
          <a:p>
            <a:r>
              <a:rPr lang="en-US" altLang="he-IL"/>
              <a:t>BitTorrent: tit-for-tat</a:t>
            </a:r>
          </a:p>
        </p:txBody>
      </p:sp>
      <p:pic>
        <p:nvPicPr>
          <p:cNvPr id="163845" name="Picture 13" descr="Ali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9313" y="4962525"/>
            <a:ext cx="561975" cy="69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46" name="Line 15"/>
          <p:cNvSpPr>
            <a:spLocks noChangeShapeType="1"/>
          </p:cNvSpPr>
          <p:nvPr/>
        </p:nvSpPr>
        <p:spPr bwMode="auto">
          <a:xfrm flipH="1" flipV="1">
            <a:off x="1473200" y="3968750"/>
            <a:ext cx="1473200" cy="596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he-IL"/>
          </a:p>
        </p:txBody>
      </p:sp>
      <p:sp>
        <p:nvSpPr>
          <p:cNvPr id="163847" name="Line 16"/>
          <p:cNvSpPr>
            <a:spLocks noChangeShapeType="1"/>
          </p:cNvSpPr>
          <p:nvPr/>
        </p:nvSpPr>
        <p:spPr bwMode="auto">
          <a:xfrm flipH="1">
            <a:off x="1954213" y="4794250"/>
            <a:ext cx="965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he-IL"/>
          </a:p>
        </p:txBody>
      </p:sp>
      <p:sp>
        <p:nvSpPr>
          <p:cNvPr id="163848" name="Line 17"/>
          <p:cNvSpPr>
            <a:spLocks noChangeShapeType="1"/>
          </p:cNvSpPr>
          <p:nvPr/>
        </p:nvSpPr>
        <p:spPr bwMode="auto">
          <a:xfrm flipH="1">
            <a:off x="2628900" y="4908550"/>
            <a:ext cx="596900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he-IL"/>
          </a:p>
        </p:txBody>
      </p:sp>
      <p:sp>
        <p:nvSpPr>
          <p:cNvPr id="163849" name="Line 18"/>
          <p:cNvSpPr>
            <a:spLocks noChangeShapeType="1"/>
          </p:cNvSpPr>
          <p:nvPr/>
        </p:nvSpPr>
        <p:spPr bwMode="auto">
          <a:xfrm flipV="1">
            <a:off x="5511800" y="3092450"/>
            <a:ext cx="419100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he-IL"/>
          </a:p>
        </p:txBody>
      </p:sp>
      <p:sp>
        <p:nvSpPr>
          <p:cNvPr id="163850" name="Line 20"/>
          <p:cNvSpPr>
            <a:spLocks noChangeShapeType="1"/>
          </p:cNvSpPr>
          <p:nvPr/>
        </p:nvSpPr>
        <p:spPr bwMode="auto">
          <a:xfrm flipV="1">
            <a:off x="5613400" y="3676650"/>
            <a:ext cx="787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he-IL"/>
          </a:p>
        </p:txBody>
      </p:sp>
      <p:sp>
        <p:nvSpPr>
          <p:cNvPr id="163851" name="Line 21"/>
          <p:cNvSpPr>
            <a:spLocks noChangeShapeType="1"/>
          </p:cNvSpPr>
          <p:nvPr/>
        </p:nvSpPr>
        <p:spPr bwMode="auto">
          <a:xfrm>
            <a:off x="5613400" y="4146550"/>
            <a:ext cx="59690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he-IL"/>
          </a:p>
        </p:txBody>
      </p:sp>
      <p:pic>
        <p:nvPicPr>
          <p:cNvPr id="163852" name="Picture 22" descr="Bo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9988" y="4391025"/>
            <a:ext cx="67627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63" name="Line 23"/>
          <p:cNvSpPr>
            <a:spLocks noChangeShapeType="1"/>
          </p:cNvSpPr>
          <p:nvPr/>
        </p:nvSpPr>
        <p:spPr bwMode="auto">
          <a:xfrm flipV="1">
            <a:off x="3530600" y="3943350"/>
            <a:ext cx="1435100" cy="482600"/>
          </a:xfrm>
          <a:prstGeom prst="line">
            <a:avLst/>
          </a:prstGeom>
          <a:noFill/>
          <a:ln w="25400">
            <a:solidFill>
              <a:srgbClr val="CC0000"/>
            </a:solidFill>
            <a:prstDash val="sysDot"/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he-IL"/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H="1">
            <a:off x="3543300" y="4032250"/>
            <a:ext cx="1397000" cy="4699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lIns="0" tIns="0" rIns="0" bIns="0">
            <a:spAutoFit/>
          </a:bodyPr>
          <a:lstStyle/>
          <a:p>
            <a:endParaRPr lang="he-IL"/>
          </a:p>
        </p:txBody>
      </p:sp>
      <p:sp>
        <p:nvSpPr>
          <p:cNvPr id="266265" name="Line 25"/>
          <p:cNvSpPr>
            <a:spLocks noChangeShapeType="1"/>
          </p:cNvSpPr>
          <p:nvPr/>
        </p:nvSpPr>
        <p:spPr bwMode="auto">
          <a:xfrm flipV="1">
            <a:off x="3581400" y="4133850"/>
            <a:ext cx="1371600" cy="48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lIns="0" tIns="0" rIns="0" bIns="0">
            <a:spAutoFit/>
          </a:bodyPr>
          <a:lstStyle/>
          <a:p>
            <a:endParaRPr lang="he-IL"/>
          </a:p>
        </p:txBody>
      </p:sp>
      <p:sp>
        <p:nvSpPr>
          <p:cNvPr id="266266" name="Text Box 26"/>
          <p:cNvSpPr txBox="1">
            <a:spLocks noChangeArrowheads="1"/>
          </p:cNvSpPr>
          <p:nvPr/>
        </p:nvSpPr>
        <p:spPr bwMode="auto">
          <a:xfrm>
            <a:off x="841375" y="1320800"/>
            <a:ext cx="4022725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he-IL">
                <a:latin typeface="Gill Sans MT" pitchFamily="34" charset="0"/>
                <a:ea typeface="MS PGothic" pitchFamily="34" charset="-128"/>
              </a:rPr>
              <a:t>(1) Alice </a:t>
            </a:r>
            <a:r>
              <a:rPr lang="ja-JP" altLang="en-US">
                <a:latin typeface="Gill Sans MT" pitchFamily="34" charset="0"/>
                <a:ea typeface="MS PGothic" pitchFamily="34" charset="-128"/>
              </a:rPr>
              <a:t>“</a:t>
            </a:r>
            <a:r>
              <a:rPr lang="en-US" altLang="ja-JP">
                <a:latin typeface="Gill Sans MT" pitchFamily="34" charset="0"/>
                <a:ea typeface="MS PGothic" pitchFamily="34" charset="-128"/>
              </a:rPr>
              <a:t>optimistically unchokes</a:t>
            </a:r>
            <a:r>
              <a:rPr lang="ja-JP" altLang="en-US">
                <a:latin typeface="Gill Sans MT" pitchFamily="34" charset="0"/>
                <a:ea typeface="MS PGothic" pitchFamily="34" charset="-128"/>
              </a:rPr>
              <a:t>”</a:t>
            </a:r>
            <a:r>
              <a:rPr lang="en-US" altLang="ja-JP">
                <a:latin typeface="Gill Sans MT" pitchFamily="34" charset="0"/>
                <a:ea typeface="MS PGothic" pitchFamily="34" charset="-128"/>
              </a:rPr>
              <a:t> Bob</a:t>
            </a:r>
            <a:endParaRPr lang="en-US" altLang="he-IL">
              <a:latin typeface="Gill Sans MT" pitchFamily="34" charset="0"/>
              <a:ea typeface="MS PGothic" pitchFamily="34" charset="-128"/>
            </a:endParaRPr>
          </a:p>
        </p:txBody>
      </p:sp>
      <p:sp>
        <p:nvSpPr>
          <p:cNvPr id="266267" name="Text Box 27"/>
          <p:cNvSpPr txBox="1">
            <a:spLocks noChangeArrowheads="1"/>
          </p:cNvSpPr>
          <p:nvPr/>
        </p:nvSpPr>
        <p:spPr bwMode="auto">
          <a:xfrm>
            <a:off x="808038" y="1663700"/>
            <a:ext cx="7102475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he-IL">
                <a:latin typeface="Gill Sans MT" pitchFamily="34" charset="0"/>
                <a:ea typeface="MS PGothic" pitchFamily="34" charset="-128"/>
              </a:rPr>
              <a:t>(2) Alice becomes one of Bob</a:t>
            </a:r>
            <a:r>
              <a:rPr lang="ja-JP" altLang="en-US">
                <a:latin typeface="Gill Sans MT" pitchFamily="34" charset="0"/>
                <a:ea typeface="MS PGothic" pitchFamily="34" charset="-128"/>
              </a:rPr>
              <a:t>’</a:t>
            </a:r>
            <a:r>
              <a:rPr lang="en-US" altLang="ja-JP">
                <a:latin typeface="Gill Sans MT" pitchFamily="34" charset="0"/>
                <a:ea typeface="MS PGothic" pitchFamily="34" charset="-128"/>
              </a:rPr>
              <a:t>s top-four providers; Bob reciprocates</a:t>
            </a:r>
            <a:endParaRPr lang="en-US" altLang="he-IL">
              <a:latin typeface="Gill Sans MT" pitchFamily="34" charset="0"/>
              <a:ea typeface="MS PGothic" pitchFamily="34" charset="-128"/>
            </a:endParaRPr>
          </a:p>
        </p:txBody>
      </p:sp>
      <p:sp>
        <p:nvSpPr>
          <p:cNvPr id="266268" name="Text Box 28"/>
          <p:cNvSpPr txBox="1">
            <a:spLocks noChangeArrowheads="1"/>
          </p:cNvSpPr>
          <p:nvPr/>
        </p:nvSpPr>
        <p:spPr bwMode="auto">
          <a:xfrm>
            <a:off x="800100" y="2019300"/>
            <a:ext cx="5214938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he-IL">
                <a:latin typeface="Gill Sans MT" pitchFamily="34" charset="0"/>
                <a:ea typeface="MS PGothic" pitchFamily="34" charset="-128"/>
              </a:rPr>
              <a:t>(3) Bob becomes one of Alice</a:t>
            </a:r>
            <a:r>
              <a:rPr lang="ja-JP" altLang="en-US">
                <a:latin typeface="Gill Sans MT" pitchFamily="34" charset="0"/>
                <a:ea typeface="MS PGothic" pitchFamily="34" charset="-128"/>
              </a:rPr>
              <a:t>’</a:t>
            </a:r>
            <a:r>
              <a:rPr lang="en-US" altLang="ja-JP">
                <a:latin typeface="Gill Sans MT" pitchFamily="34" charset="0"/>
                <a:ea typeface="MS PGothic" pitchFamily="34" charset="-128"/>
              </a:rPr>
              <a:t>s top-four providers</a:t>
            </a:r>
            <a:endParaRPr lang="en-US" altLang="he-IL">
              <a:latin typeface="Gill Sans MT" pitchFamily="34" charset="0"/>
              <a:ea typeface="MS PGothic" pitchFamily="34" charset="-128"/>
            </a:endParaRPr>
          </a:p>
        </p:txBody>
      </p:sp>
      <p:sp>
        <p:nvSpPr>
          <p:cNvPr id="266269" name="Text Box 29"/>
          <p:cNvSpPr txBox="1">
            <a:spLocks noChangeArrowheads="1"/>
          </p:cNvSpPr>
          <p:nvPr/>
        </p:nvSpPr>
        <p:spPr bwMode="auto">
          <a:xfrm>
            <a:off x="5040313" y="5335588"/>
            <a:ext cx="3590925" cy="72072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he-IL" i="1">
                <a:latin typeface="Gill Sans MT" pitchFamily="34" charset="0"/>
                <a:ea typeface="MS PGothic" pitchFamily="34" charset="-128"/>
              </a:rPr>
              <a:t>higher upload rate:</a:t>
            </a:r>
            <a:r>
              <a:rPr lang="en-US" altLang="he-IL">
                <a:latin typeface="Gill Sans MT" pitchFamily="34" charset="0"/>
                <a:ea typeface="MS PGothic" pitchFamily="34" charset="-128"/>
              </a:rPr>
              <a:t> find better trading partners, get file faster !</a:t>
            </a:r>
          </a:p>
        </p:txBody>
      </p:sp>
      <p:pic>
        <p:nvPicPr>
          <p:cNvPr id="163860" name="Picture 36" descr="underline_base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338" y="865188"/>
            <a:ext cx="5027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214438" y="4799013"/>
            <a:ext cx="762000" cy="752475"/>
            <a:chOff x="-44" y="1473"/>
            <a:chExt cx="981" cy="1105"/>
          </a:xfrm>
        </p:grpSpPr>
        <p:pic>
          <p:nvPicPr>
            <p:cNvPr id="163893" name="Picture 53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894" name="Freeform 5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1909763" y="5561013"/>
            <a:ext cx="762000" cy="752475"/>
            <a:chOff x="-44" y="1473"/>
            <a:chExt cx="981" cy="1105"/>
          </a:xfrm>
        </p:grpSpPr>
        <p:pic>
          <p:nvPicPr>
            <p:cNvPr id="163891" name="Picture 56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892" name="Freeform 5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728663" y="3678238"/>
            <a:ext cx="762000" cy="752475"/>
            <a:chOff x="-44" y="1473"/>
            <a:chExt cx="981" cy="1105"/>
          </a:xfrm>
        </p:grpSpPr>
        <p:pic>
          <p:nvPicPr>
            <p:cNvPr id="163889" name="Picture 59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890" name="Freeform 6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2692400" y="4211638"/>
            <a:ext cx="762000" cy="752475"/>
            <a:chOff x="-44" y="1473"/>
            <a:chExt cx="981" cy="1105"/>
          </a:xfrm>
        </p:grpSpPr>
        <p:pic>
          <p:nvPicPr>
            <p:cNvPr id="163887" name="Picture 62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888" name="Freeform 6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6" name="Group 64"/>
          <p:cNvGrpSpPr>
            <a:grpSpLocks/>
          </p:cNvGrpSpPr>
          <p:nvPr/>
        </p:nvGrpSpPr>
        <p:grpSpPr bwMode="auto">
          <a:xfrm flipH="1">
            <a:off x="6219825" y="4135438"/>
            <a:ext cx="762000" cy="752475"/>
            <a:chOff x="-44" y="1473"/>
            <a:chExt cx="981" cy="1105"/>
          </a:xfrm>
        </p:grpSpPr>
        <p:pic>
          <p:nvPicPr>
            <p:cNvPr id="163885" name="Picture 65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886" name="Freeform 6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7" name="Group 67"/>
          <p:cNvGrpSpPr>
            <a:grpSpLocks/>
          </p:cNvGrpSpPr>
          <p:nvPr/>
        </p:nvGrpSpPr>
        <p:grpSpPr bwMode="auto">
          <a:xfrm flipH="1">
            <a:off x="6370638" y="3297238"/>
            <a:ext cx="762000" cy="752475"/>
            <a:chOff x="-44" y="1473"/>
            <a:chExt cx="981" cy="1105"/>
          </a:xfrm>
        </p:grpSpPr>
        <p:pic>
          <p:nvPicPr>
            <p:cNvPr id="163883" name="Picture 68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884" name="Freeform 6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8" name="Group 70"/>
          <p:cNvGrpSpPr>
            <a:grpSpLocks/>
          </p:cNvGrpSpPr>
          <p:nvPr/>
        </p:nvGrpSpPr>
        <p:grpSpPr bwMode="auto">
          <a:xfrm flipH="1">
            <a:off x="5978525" y="2676525"/>
            <a:ext cx="762000" cy="752475"/>
            <a:chOff x="-44" y="1473"/>
            <a:chExt cx="981" cy="1105"/>
          </a:xfrm>
        </p:grpSpPr>
        <p:pic>
          <p:nvPicPr>
            <p:cNvPr id="163881" name="Picture 71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882" name="Freeform 7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9" name="Group 74"/>
          <p:cNvGrpSpPr>
            <a:grpSpLocks/>
          </p:cNvGrpSpPr>
          <p:nvPr/>
        </p:nvGrpSpPr>
        <p:grpSpPr bwMode="auto">
          <a:xfrm flipH="1">
            <a:off x="5056188" y="3667125"/>
            <a:ext cx="762000" cy="752475"/>
            <a:chOff x="-44" y="1473"/>
            <a:chExt cx="981" cy="1105"/>
          </a:xfrm>
        </p:grpSpPr>
        <p:pic>
          <p:nvPicPr>
            <p:cNvPr id="163879" name="Picture 75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880" name="Freeform 7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0" name="Group 80"/>
          <p:cNvGrpSpPr>
            <a:grpSpLocks/>
          </p:cNvGrpSpPr>
          <p:nvPr/>
        </p:nvGrpSpPr>
        <p:grpSpPr bwMode="auto">
          <a:xfrm>
            <a:off x="4835525" y="2501900"/>
            <a:ext cx="762000" cy="1177925"/>
            <a:chOff x="4746" y="1528"/>
            <a:chExt cx="480" cy="742"/>
          </a:xfrm>
        </p:grpSpPr>
        <p:sp>
          <p:nvSpPr>
            <p:cNvPr id="163875" name="Line 50"/>
            <p:cNvSpPr>
              <a:spLocks noChangeShapeType="1"/>
            </p:cNvSpPr>
            <p:nvPr/>
          </p:nvSpPr>
          <p:spPr bwMode="auto">
            <a:xfrm>
              <a:off x="4964" y="1962"/>
              <a:ext cx="2" cy="3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11" name="Group 77"/>
            <p:cNvGrpSpPr>
              <a:grpSpLocks/>
            </p:cNvGrpSpPr>
            <p:nvPr/>
          </p:nvGrpSpPr>
          <p:grpSpPr bwMode="auto">
            <a:xfrm flipH="1">
              <a:off x="4746" y="1528"/>
              <a:ext cx="480" cy="474"/>
              <a:chOff x="-44" y="1473"/>
              <a:chExt cx="981" cy="1105"/>
            </a:xfrm>
          </p:grpSpPr>
          <p:pic>
            <p:nvPicPr>
              <p:cNvPr id="163877" name="Picture 7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3878" name="Freeform 7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607767 w 356"/>
                  <a:gd name="T3" fmla="*/ 273937 h 368"/>
                  <a:gd name="T4" fmla="*/ 3093555 w 356"/>
                  <a:gd name="T5" fmla="*/ 5706969 h 368"/>
                  <a:gd name="T6" fmla="*/ 681775 w 356"/>
                  <a:gd name="T7" fmla="*/ 713733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</p:grpSp>
      <p:grpSp>
        <p:nvGrpSpPr>
          <p:cNvPr id="12" name="Group 87"/>
          <p:cNvGrpSpPr>
            <a:grpSpLocks/>
          </p:cNvGrpSpPr>
          <p:nvPr/>
        </p:nvGrpSpPr>
        <p:grpSpPr bwMode="auto">
          <a:xfrm>
            <a:off x="1925638" y="2990850"/>
            <a:ext cx="1112837" cy="1219200"/>
            <a:chOff x="4779" y="2386"/>
            <a:chExt cx="701" cy="768"/>
          </a:xfrm>
        </p:grpSpPr>
        <p:sp>
          <p:nvSpPr>
            <p:cNvPr id="163871" name="Line 46"/>
            <p:cNvSpPr>
              <a:spLocks noChangeShapeType="1"/>
            </p:cNvSpPr>
            <p:nvPr/>
          </p:nvSpPr>
          <p:spPr bwMode="auto">
            <a:xfrm>
              <a:off x="5239" y="2812"/>
              <a:ext cx="241" cy="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13" name="Group 84"/>
            <p:cNvGrpSpPr>
              <a:grpSpLocks/>
            </p:cNvGrpSpPr>
            <p:nvPr/>
          </p:nvGrpSpPr>
          <p:grpSpPr bwMode="auto">
            <a:xfrm>
              <a:off x="4779" y="2386"/>
              <a:ext cx="480" cy="474"/>
              <a:chOff x="-44" y="1473"/>
              <a:chExt cx="981" cy="1105"/>
            </a:xfrm>
          </p:grpSpPr>
          <p:pic>
            <p:nvPicPr>
              <p:cNvPr id="163873" name="Picture 8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3874" name="Freeform 8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607767 w 356"/>
                  <a:gd name="T3" fmla="*/ 273937 h 368"/>
                  <a:gd name="T4" fmla="*/ 3093555 w 356"/>
                  <a:gd name="T5" fmla="*/ 5706969 h 368"/>
                  <a:gd name="T6" fmla="*/ 681775 w 356"/>
                  <a:gd name="T7" fmla="*/ 713733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</p:grpSp>
      <p:sp>
        <p:nvSpPr>
          <p:cNvPr id="55" name="TextBox 54"/>
          <p:cNvSpPr txBox="1"/>
          <p:nvPr/>
        </p:nvSpPr>
        <p:spPr>
          <a:xfrm>
            <a:off x="1143000" y="6305550"/>
            <a:ext cx="248042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hlinkClick r:id="rId7"/>
              </a:rPr>
              <a:t>A nice applet in Wiki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266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3" grpId="0" animBg="1"/>
      <p:bldP spid="266263" grpId="1" animBg="1"/>
      <p:bldP spid="266264" grpId="0" animBg="1"/>
      <p:bldP spid="266265" grpId="0" animBg="1"/>
      <p:bldP spid="266266" grpId="0"/>
      <p:bldP spid="266267" grpId="0"/>
      <p:bldP spid="266268" grpId="0"/>
      <p:bldP spid="266269" grpId="0" animBg="1"/>
      <p:bldP spid="5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771525"/>
          </a:xfrm>
        </p:spPr>
        <p:txBody>
          <a:bodyPr/>
          <a:lstStyle/>
          <a:p>
            <a:pPr algn="ctr"/>
            <a:r>
              <a:rPr lang="en-US" altLang="he-IL" dirty="0"/>
              <a:t>BT security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3400" y="1381125"/>
            <a:ext cx="7772400" cy="4878388"/>
          </a:xfrm>
        </p:spPr>
        <p:txBody>
          <a:bodyPr/>
          <a:lstStyle/>
          <a:p>
            <a:r>
              <a:rPr lang="en-US" dirty="0"/>
              <a:t>The first seed creates a small Torrent Descriptor, which contains a cryptographic hash of the file to be shared</a:t>
            </a:r>
          </a:p>
          <a:p>
            <a:r>
              <a:rPr lang="en-US" dirty="0"/>
              <a:t>Each </a:t>
            </a:r>
            <a:r>
              <a:rPr lang="en-US" i="1" dirty="0"/>
              <a:t>chunk </a:t>
            </a:r>
            <a:r>
              <a:rPr lang="en-US" dirty="0"/>
              <a:t>is protected by the hash</a:t>
            </a:r>
          </a:p>
          <a:p>
            <a:r>
              <a:rPr lang="en-US" dirty="0"/>
              <a:t>Any modification done on the original chunk can be detected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3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9213" y="931864"/>
            <a:ext cx="3592512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Chapter 2.1: Outline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1313"/>
            <a:ext cx="7977554" cy="4648200"/>
          </a:xfrm>
        </p:spPr>
        <p:txBody>
          <a:bodyPr/>
          <a:lstStyle/>
          <a:p>
            <a:pPr marL="457200" indent="-457200"/>
            <a:r>
              <a:rPr lang="en-US" altLang="he-IL" sz="3200" dirty="0"/>
              <a:t>Domain Name System</a:t>
            </a:r>
          </a:p>
          <a:p>
            <a:pPr marL="457200" indent="-457200"/>
            <a:r>
              <a:rPr lang="en-US" altLang="he-IL" sz="3200" dirty="0"/>
              <a:t>P2P</a:t>
            </a:r>
          </a:p>
          <a:p>
            <a:pPr marL="457200" indent="-457200"/>
            <a:r>
              <a:rPr lang="en-US" altLang="he-IL" sz="3200" b="1" dirty="0">
                <a:solidFill>
                  <a:srgbClr val="000099"/>
                </a:solidFill>
              </a:rPr>
              <a:t>FTP</a:t>
            </a:r>
          </a:p>
          <a:p>
            <a:pPr marL="457200" indent="-457200"/>
            <a:r>
              <a:rPr lang="en-US" altLang="he-IL" sz="3200" dirty="0"/>
              <a:t>E-mail</a:t>
            </a:r>
          </a:p>
          <a:p>
            <a:pPr marL="457200" indent="-457200"/>
            <a:endParaRPr lang="en-US" altLang="he-IL" sz="2400" dirty="0"/>
          </a:p>
        </p:txBody>
      </p:sp>
      <p:pic>
        <p:nvPicPr>
          <p:cNvPr id="17415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662" y="1111064"/>
            <a:ext cx="4863223" cy="158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641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2" name="Picture 4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8" y="835025"/>
            <a:ext cx="6399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813" name="Freeform 46"/>
          <p:cNvSpPr>
            <a:spLocks/>
          </p:cNvSpPr>
          <p:nvPr/>
        </p:nvSpPr>
        <p:spPr bwMode="auto">
          <a:xfrm>
            <a:off x="6161088" y="2220913"/>
            <a:ext cx="1100137" cy="282575"/>
          </a:xfrm>
          <a:custGeom>
            <a:avLst/>
            <a:gdLst>
              <a:gd name="T0" fmla="*/ 0 w 693"/>
              <a:gd name="T1" fmla="*/ 2147483647 h 178"/>
              <a:gd name="T2" fmla="*/ 2147483647 w 693"/>
              <a:gd name="T3" fmla="*/ 0 h 178"/>
              <a:gd name="T4" fmla="*/ 2147483647 w 693"/>
              <a:gd name="T5" fmla="*/ 0 h 178"/>
              <a:gd name="T6" fmla="*/ 2147483647 w 693"/>
              <a:gd name="T7" fmla="*/ 2147483647 h 178"/>
              <a:gd name="T8" fmla="*/ 0 w 693"/>
              <a:gd name="T9" fmla="*/ 2147483647 h 1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3"/>
              <a:gd name="T16" fmla="*/ 0 h 178"/>
              <a:gd name="T17" fmla="*/ 693 w 693"/>
              <a:gd name="T18" fmla="*/ 178 h 1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3" h="178">
                <a:moveTo>
                  <a:pt x="0" y="116"/>
                </a:moveTo>
                <a:lnTo>
                  <a:pt x="247" y="0"/>
                </a:lnTo>
                <a:lnTo>
                  <a:pt x="693" y="0"/>
                </a:lnTo>
                <a:lnTo>
                  <a:pt x="137" y="178"/>
                </a:lnTo>
                <a:lnTo>
                  <a:pt x="0" y="116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19814" name="Freeform 43"/>
          <p:cNvSpPr>
            <a:spLocks/>
          </p:cNvSpPr>
          <p:nvPr/>
        </p:nvSpPr>
        <p:spPr bwMode="auto">
          <a:xfrm>
            <a:off x="2601913" y="2220913"/>
            <a:ext cx="1784350" cy="282575"/>
          </a:xfrm>
          <a:custGeom>
            <a:avLst/>
            <a:gdLst>
              <a:gd name="T0" fmla="*/ 0 w 1124"/>
              <a:gd name="T1" fmla="*/ 2147483647 h 178"/>
              <a:gd name="T2" fmla="*/ 2147483647 w 1124"/>
              <a:gd name="T3" fmla="*/ 2147483647 h 178"/>
              <a:gd name="T4" fmla="*/ 2147483647 w 1124"/>
              <a:gd name="T5" fmla="*/ 0 h 178"/>
              <a:gd name="T6" fmla="*/ 2147483647 w 1124"/>
              <a:gd name="T7" fmla="*/ 2147483647 h 178"/>
              <a:gd name="T8" fmla="*/ 0 w 1124"/>
              <a:gd name="T9" fmla="*/ 2147483647 h 1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4"/>
              <a:gd name="T16" fmla="*/ 0 h 178"/>
              <a:gd name="T17" fmla="*/ 1124 w 1124"/>
              <a:gd name="T18" fmla="*/ 178 h 1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4" h="178">
                <a:moveTo>
                  <a:pt x="0" y="178"/>
                </a:moveTo>
                <a:lnTo>
                  <a:pt x="41" y="7"/>
                </a:lnTo>
                <a:lnTo>
                  <a:pt x="1124" y="0"/>
                </a:lnTo>
                <a:lnTo>
                  <a:pt x="247" y="171"/>
                </a:lnTo>
                <a:lnTo>
                  <a:pt x="0" y="178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198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06375"/>
            <a:ext cx="7772400" cy="860425"/>
          </a:xfrm>
        </p:spPr>
        <p:txBody>
          <a:bodyPr/>
          <a:lstStyle/>
          <a:p>
            <a:pPr algn="ctr"/>
            <a:r>
              <a:rPr lang="en-US" altLang="he-IL" sz="4000" dirty="0"/>
              <a:t>File Transfer Protocol</a:t>
            </a:r>
            <a:endParaRPr lang="en-US" altLang="he-IL" dirty="0"/>
          </a:p>
        </p:txBody>
      </p:sp>
      <p:sp>
        <p:nvSpPr>
          <p:cNvPr id="119816" name="Text Box 16"/>
          <p:cNvSpPr txBox="1">
            <a:spLocks noChangeArrowheads="1"/>
          </p:cNvSpPr>
          <p:nvPr/>
        </p:nvSpPr>
        <p:spPr bwMode="auto">
          <a:xfrm>
            <a:off x="4645025" y="1255713"/>
            <a:ext cx="1712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he-IL" sz="1800">
                <a:solidFill>
                  <a:srgbClr val="CC0000"/>
                </a:solidFill>
                <a:ea typeface="MS PGothic" pitchFamily="34" charset="-128"/>
              </a:rPr>
              <a:t>file transfer</a:t>
            </a:r>
          </a:p>
        </p:txBody>
      </p:sp>
      <p:grpSp>
        <p:nvGrpSpPr>
          <p:cNvPr id="119817" name="Group 17"/>
          <p:cNvGrpSpPr>
            <a:grpSpLocks/>
          </p:cNvGrpSpPr>
          <p:nvPr/>
        </p:nvGrpSpPr>
        <p:grpSpPr bwMode="auto">
          <a:xfrm>
            <a:off x="6537325" y="1411288"/>
            <a:ext cx="749300" cy="828675"/>
            <a:chOff x="3914" y="1386"/>
            <a:chExt cx="472" cy="522"/>
          </a:xfrm>
        </p:grpSpPr>
        <p:sp>
          <p:nvSpPr>
            <p:cNvPr id="119871" name="Rectangle 18"/>
            <p:cNvSpPr>
              <a:spLocks noChangeArrowheads="1"/>
            </p:cNvSpPr>
            <p:nvPr/>
          </p:nvSpPr>
          <p:spPr bwMode="auto">
            <a:xfrm>
              <a:off x="3930" y="1386"/>
              <a:ext cx="444" cy="52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19872" name="Text Box 19"/>
            <p:cNvSpPr txBox="1">
              <a:spLocks noChangeArrowheads="1"/>
            </p:cNvSpPr>
            <p:nvPr/>
          </p:nvSpPr>
          <p:spPr bwMode="auto">
            <a:xfrm>
              <a:off x="3914" y="1463"/>
              <a:ext cx="4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he-IL" sz="1600">
                  <a:ea typeface="MS PGothic" pitchFamily="34" charset="-128"/>
                </a:rPr>
                <a:t>FTP</a:t>
              </a:r>
            </a:p>
            <a:p>
              <a:pPr algn="ctr"/>
              <a:r>
                <a:rPr lang="en-US" altLang="he-IL" sz="1600">
                  <a:ea typeface="MS PGothic" pitchFamily="34" charset="-128"/>
                </a:rPr>
                <a:t>server</a:t>
              </a:r>
              <a:endParaRPr lang="en-US" altLang="he-IL" sz="2400">
                <a:ea typeface="MS PGothic" pitchFamily="34" charset="-128"/>
              </a:endParaRPr>
            </a:p>
          </p:txBody>
        </p:sp>
      </p:grpSp>
      <p:grpSp>
        <p:nvGrpSpPr>
          <p:cNvPr id="119818" name="Group 20"/>
          <p:cNvGrpSpPr>
            <a:grpSpLocks/>
          </p:cNvGrpSpPr>
          <p:nvPr/>
        </p:nvGrpSpPr>
        <p:grpSpPr bwMode="auto">
          <a:xfrm>
            <a:off x="2582863" y="1401763"/>
            <a:ext cx="1789112" cy="852487"/>
            <a:chOff x="1645" y="1326"/>
            <a:chExt cx="1127" cy="537"/>
          </a:xfrm>
        </p:grpSpPr>
        <p:sp>
          <p:nvSpPr>
            <p:cNvPr id="119867" name="Rectangle 21"/>
            <p:cNvSpPr>
              <a:spLocks noChangeArrowheads="1"/>
            </p:cNvSpPr>
            <p:nvPr/>
          </p:nvSpPr>
          <p:spPr bwMode="auto">
            <a:xfrm>
              <a:off x="2328" y="1326"/>
              <a:ext cx="444" cy="52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19868" name="Rectangle 22"/>
            <p:cNvSpPr>
              <a:spLocks noChangeArrowheads="1"/>
            </p:cNvSpPr>
            <p:nvPr/>
          </p:nvSpPr>
          <p:spPr bwMode="auto">
            <a:xfrm>
              <a:off x="1704" y="1332"/>
              <a:ext cx="606" cy="52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19869" name="Text Box 23"/>
            <p:cNvSpPr txBox="1">
              <a:spLocks noChangeArrowheads="1"/>
            </p:cNvSpPr>
            <p:nvPr/>
          </p:nvSpPr>
          <p:spPr bwMode="auto">
            <a:xfrm>
              <a:off x="1645" y="1343"/>
              <a:ext cx="738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he-IL" sz="1600">
                  <a:ea typeface="MS PGothic" pitchFamily="34" charset="-128"/>
                </a:rPr>
                <a:t>FTP</a:t>
              </a:r>
            </a:p>
            <a:p>
              <a:pPr algn="ctr"/>
              <a:r>
                <a:rPr lang="en-US" altLang="he-IL" sz="1600">
                  <a:ea typeface="MS PGothic" pitchFamily="34" charset="-128"/>
                </a:rPr>
                <a:t>user</a:t>
              </a:r>
            </a:p>
            <a:p>
              <a:pPr algn="ctr"/>
              <a:r>
                <a:rPr lang="en-US" altLang="he-IL" sz="1600">
                  <a:ea typeface="MS PGothic" pitchFamily="34" charset="-128"/>
                </a:rPr>
                <a:t>interface</a:t>
              </a:r>
              <a:endParaRPr lang="en-US" altLang="he-IL" sz="2400">
                <a:ea typeface="MS PGothic" pitchFamily="34" charset="-128"/>
              </a:endParaRPr>
            </a:p>
          </p:txBody>
        </p:sp>
        <p:sp>
          <p:nvSpPr>
            <p:cNvPr id="119870" name="Text Box 24"/>
            <p:cNvSpPr txBox="1">
              <a:spLocks noChangeArrowheads="1"/>
            </p:cNvSpPr>
            <p:nvPr/>
          </p:nvSpPr>
          <p:spPr bwMode="auto">
            <a:xfrm>
              <a:off x="2341" y="1403"/>
              <a:ext cx="41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he-IL" sz="1600">
                  <a:ea typeface="MS PGothic" pitchFamily="34" charset="-128"/>
                </a:rPr>
                <a:t>FTP</a:t>
              </a:r>
            </a:p>
            <a:p>
              <a:pPr algn="ctr"/>
              <a:r>
                <a:rPr lang="en-US" altLang="he-IL" sz="1600">
                  <a:ea typeface="MS PGothic" pitchFamily="34" charset="-128"/>
                </a:rPr>
                <a:t>client</a:t>
              </a:r>
              <a:endParaRPr lang="en-US" altLang="he-IL" sz="2400">
                <a:ea typeface="MS PGothic" pitchFamily="34" charset="-128"/>
              </a:endParaRPr>
            </a:p>
          </p:txBody>
        </p:sp>
      </p:grpSp>
      <p:sp>
        <p:nvSpPr>
          <p:cNvPr id="119819" name="Text Box 32"/>
          <p:cNvSpPr txBox="1">
            <a:spLocks noChangeArrowheads="1"/>
          </p:cNvSpPr>
          <p:nvPr/>
        </p:nvSpPr>
        <p:spPr bwMode="auto">
          <a:xfrm>
            <a:off x="3881438" y="2522538"/>
            <a:ext cx="10763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he-IL" sz="1600">
                <a:ea typeface="MS PGothic" pitchFamily="34" charset="-128"/>
              </a:rPr>
              <a:t>local file</a:t>
            </a:r>
          </a:p>
          <a:p>
            <a:r>
              <a:rPr lang="en-US" altLang="he-IL" sz="1600">
                <a:ea typeface="MS PGothic" pitchFamily="34" charset="-128"/>
              </a:rPr>
              <a:t>system</a:t>
            </a:r>
            <a:endParaRPr lang="en-US" altLang="he-IL" sz="2400">
              <a:ea typeface="MS PGothic" pitchFamily="34" charset="-128"/>
            </a:endParaRPr>
          </a:p>
        </p:txBody>
      </p:sp>
      <p:sp>
        <p:nvSpPr>
          <p:cNvPr id="119820" name="Line 33"/>
          <p:cNvSpPr>
            <a:spLocks noChangeShapeType="1"/>
          </p:cNvSpPr>
          <p:nvPr/>
        </p:nvSpPr>
        <p:spPr bwMode="auto">
          <a:xfrm>
            <a:off x="3219450" y="2239963"/>
            <a:ext cx="32385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19821" name="Line 34"/>
          <p:cNvSpPr>
            <a:spLocks noChangeShapeType="1"/>
          </p:cNvSpPr>
          <p:nvPr/>
        </p:nvSpPr>
        <p:spPr bwMode="auto">
          <a:xfrm flipH="1">
            <a:off x="3714750" y="2230438"/>
            <a:ext cx="333375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19822" name="Text Box 41"/>
          <p:cNvSpPr txBox="1">
            <a:spLocks noChangeArrowheads="1"/>
          </p:cNvSpPr>
          <p:nvPr/>
        </p:nvSpPr>
        <p:spPr bwMode="auto">
          <a:xfrm>
            <a:off x="7161213" y="2333625"/>
            <a:ext cx="14573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he-IL" sz="1600">
                <a:ea typeface="MS PGothic" pitchFamily="34" charset="-128"/>
              </a:rPr>
              <a:t>remote file</a:t>
            </a:r>
          </a:p>
          <a:p>
            <a:r>
              <a:rPr lang="en-US" altLang="he-IL" sz="1600">
                <a:ea typeface="MS PGothic" pitchFamily="34" charset="-128"/>
              </a:rPr>
              <a:t>system</a:t>
            </a:r>
            <a:endParaRPr lang="en-US" altLang="he-IL" sz="2400">
              <a:ea typeface="MS PGothic" pitchFamily="34" charset="-128"/>
            </a:endParaRPr>
          </a:p>
        </p:txBody>
      </p:sp>
      <p:sp>
        <p:nvSpPr>
          <p:cNvPr id="119823" name="Line 42"/>
          <p:cNvSpPr>
            <a:spLocks noChangeShapeType="1"/>
          </p:cNvSpPr>
          <p:nvPr/>
        </p:nvSpPr>
        <p:spPr bwMode="auto">
          <a:xfrm>
            <a:off x="6915150" y="2239963"/>
            <a:ext cx="0" cy="428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pic>
        <p:nvPicPr>
          <p:cNvPr id="119824" name="Picture 43" descr="Alic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90663" y="1454150"/>
            <a:ext cx="561975" cy="69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825" name="Text Box 44"/>
          <p:cNvSpPr txBox="1">
            <a:spLocks noChangeArrowheads="1"/>
          </p:cNvSpPr>
          <p:nvPr/>
        </p:nvSpPr>
        <p:spPr bwMode="auto">
          <a:xfrm>
            <a:off x="1379538" y="2162175"/>
            <a:ext cx="9715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he-IL" sz="1600">
                <a:ea typeface="MS PGothic" pitchFamily="34" charset="-128"/>
              </a:rPr>
              <a:t>user </a:t>
            </a:r>
          </a:p>
          <a:p>
            <a:pPr algn="ctr"/>
            <a:r>
              <a:rPr lang="en-US" altLang="he-IL" sz="1600">
                <a:ea typeface="MS PGothic" pitchFamily="34" charset="-128"/>
              </a:rPr>
              <a:t>at host</a:t>
            </a:r>
            <a:endParaRPr lang="en-US" altLang="he-IL" sz="2400">
              <a:ea typeface="MS PGothic" pitchFamily="34" charset="-128"/>
            </a:endParaRPr>
          </a:p>
        </p:txBody>
      </p:sp>
      <p:sp>
        <p:nvSpPr>
          <p:cNvPr id="119826" name="Line 45"/>
          <p:cNvSpPr>
            <a:spLocks noChangeShapeType="1"/>
          </p:cNvSpPr>
          <p:nvPr/>
        </p:nvSpPr>
        <p:spPr bwMode="auto">
          <a:xfrm>
            <a:off x="2028825" y="1849438"/>
            <a:ext cx="581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19827" name="AutoShape 327"/>
          <p:cNvSpPr>
            <a:spLocks noChangeArrowheads="1"/>
          </p:cNvSpPr>
          <p:nvPr/>
        </p:nvSpPr>
        <p:spPr bwMode="auto">
          <a:xfrm>
            <a:off x="3333750" y="2673350"/>
            <a:ext cx="569913" cy="428625"/>
          </a:xfrm>
          <a:prstGeom prst="can">
            <a:avLst>
              <a:gd name="adj" fmla="val 2021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he-IL" sz="24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19828" name="AutoShape 327"/>
          <p:cNvSpPr>
            <a:spLocks noChangeArrowheads="1"/>
          </p:cNvSpPr>
          <p:nvPr/>
        </p:nvSpPr>
        <p:spPr bwMode="auto">
          <a:xfrm>
            <a:off x="6665913" y="2628900"/>
            <a:ext cx="569912" cy="428625"/>
          </a:xfrm>
          <a:prstGeom prst="can">
            <a:avLst>
              <a:gd name="adj" fmla="val 2021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he-IL" sz="24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19829" name="Rectangle 3"/>
          <p:cNvSpPr>
            <a:spLocks noChangeArrowheads="1"/>
          </p:cNvSpPr>
          <p:nvPr/>
        </p:nvSpPr>
        <p:spPr bwMode="auto">
          <a:xfrm>
            <a:off x="744538" y="3751263"/>
            <a:ext cx="80137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he-IL" sz="2800" dirty="0">
                <a:latin typeface="Gill Sans MT" pitchFamily="34" charset="0"/>
                <a:ea typeface="MS PGothic" pitchFamily="34" charset="-128"/>
              </a:rPr>
              <a:t>transfer file to/from remote host</a:t>
            </a:r>
          </a:p>
          <a:p>
            <a:pPr marL="342900" indent="-342900"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he-IL" sz="2800" dirty="0">
                <a:latin typeface="Gill Sans MT" pitchFamily="34" charset="0"/>
                <a:ea typeface="MS PGothic" pitchFamily="34" charset="-128"/>
              </a:rPr>
              <a:t>client/server model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he-IL" sz="2400" i="1" dirty="0">
                <a:solidFill>
                  <a:srgbClr val="CC0000"/>
                </a:solidFill>
                <a:latin typeface="Gill Sans MT" pitchFamily="34" charset="0"/>
                <a:ea typeface="MS PGothic" pitchFamily="34" charset="-128"/>
              </a:rPr>
              <a:t>client:</a:t>
            </a:r>
            <a:r>
              <a:rPr lang="en-US" altLang="he-IL" sz="2400" dirty="0">
                <a:latin typeface="Gill Sans MT" pitchFamily="34" charset="0"/>
                <a:ea typeface="MS PGothic" pitchFamily="34" charset="-128"/>
              </a:rPr>
              <a:t> side that initiates transfer (either to/from remote)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he-IL" sz="2400" i="1" dirty="0">
                <a:solidFill>
                  <a:srgbClr val="CC0000"/>
                </a:solidFill>
                <a:latin typeface="Gill Sans MT" pitchFamily="34" charset="0"/>
                <a:ea typeface="MS PGothic" pitchFamily="34" charset="-128"/>
              </a:rPr>
              <a:t>server:</a:t>
            </a:r>
            <a:r>
              <a:rPr lang="en-US" altLang="he-IL" sz="2400" dirty="0">
                <a:latin typeface="Gill Sans MT" pitchFamily="34" charset="0"/>
                <a:ea typeface="MS PGothic" pitchFamily="34" charset="-128"/>
              </a:rPr>
              <a:t> remote host</a:t>
            </a:r>
          </a:p>
        </p:txBody>
      </p:sp>
      <p:sp>
        <p:nvSpPr>
          <p:cNvPr id="119830" name="Line 49"/>
          <p:cNvSpPr>
            <a:spLocks noChangeShapeType="1"/>
          </p:cNvSpPr>
          <p:nvPr/>
        </p:nvSpPr>
        <p:spPr bwMode="auto">
          <a:xfrm>
            <a:off x="4365625" y="1714500"/>
            <a:ext cx="21875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grpSp>
        <p:nvGrpSpPr>
          <p:cNvPr id="119831" name="Group 51"/>
          <p:cNvGrpSpPr>
            <a:grpSpLocks/>
          </p:cNvGrpSpPr>
          <p:nvPr/>
        </p:nvGrpSpPr>
        <p:grpSpPr bwMode="auto">
          <a:xfrm>
            <a:off x="6008688" y="2327275"/>
            <a:ext cx="476250" cy="749300"/>
            <a:chOff x="4140" y="429"/>
            <a:chExt cx="1425" cy="2396"/>
          </a:xfrm>
        </p:grpSpPr>
        <p:sp>
          <p:nvSpPr>
            <p:cNvPr id="119835" name="Freeform 5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9 h 2742"/>
                <a:gd name="T6" fmla="*/ 0 w 354"/>
                <a:gd name="T7" fmla="*/ 1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19836" name="Rectangle 53"/>
            <p:cNvSpPr>
              <a:spLocks noChangeArrowheads="1"/>
            </p:cNvSpPr>
            <p:nvPr/>
          </p:nvSpPr>
          <p:spPr bwMode="auto">
            <a:xfrm>
              <a:off x="4207" y="429"/>
              <a:ext cx="1045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19837" name="Freeform 5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19838" name="Freeform 5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19839" name="Rectangle 56"/>
            <p:cNvSpPr>
              <a:spLocks noChangeArrowheads="1"/>
            </p:cNvSpPr>
            <p:nvPr/>
          </p:nvSpPr>
          <p:spPr bwMode="auto">
            <a:xfrm>
              <a:off x="4211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19840" name="Group 5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9865" name="AutoShape 58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4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19866" name="AutoShape 59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19841" name="Rectangle 60"/>
            <p:cNvSpPr>
              <a:spLocks noChangeArrowheads="1"/>
            </p:cNvSpPr>
            <p:nvPr/>
          </p:nvSpPr>
          <p:spPr bwMode="auto">
            <a:xfrm>
              <a:off x="4226" y="1018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19842" name="Group 6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9863" name="AutoShape 62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19864" name="AutoShape 63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8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19843" name="Rectangle 64"/>
            <p:cNvSpPr>
              <a:spLocks noChangeArrowheads="1"/>
            </p:cNvSpPr>
            <p:nvPr/>
          </p:nvSpPr>
          <p:spPr bwMode="auto">
            <a:xfrm>
              <a:off x="4216" y="1358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19844" name="Rectangle 65"/>
            <p:cNvSpPr>
              <a:spLocks noChangeArrowheads="1"/>
            </p:cNvSpPr>
            <p:nvPr/>
          </p:nvSpPr>
          <p:spPr bwMode="auto">
            <a:xfrm>
              <a:off x="4230" y="1657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19845" name="Group 6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9861" name="AutoShape 67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19862" name="AutoShape 68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19846" name="Freeform 6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119847" name="Group 7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9859" name="AutoShape 71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19860" name="AutoShape 72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19848" name="Rectangle 73"/>
            <p:cNvSpPr>
              <a:spLocks noChangeArrowheads="1"/>
            </p:cNvSpPr>
            <p:nvPr/>
          </p:nvSpPr>
          <p:spPr bwMode="auto">
            <a:xfrm>
              <a:off x="5252" y="429"/>
              <a:ext cx="67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19849" name="Freeform 7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19850" name="Freeform 7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19851" name="Oval 76"/>
            <p:cNvSpPr>
              <a:spLocks noChangeArrowheads="1"/>
            </p:cNvSpPr>
            <p:nvPr/>
          </p:nvSpPr>
          <p:spPr bwMode="auto">
            <a:xfrm>
              <a:off x="5518" y="2612"/>
              <a:ext cx="48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19852" name="Freeform 7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19853" name="AutoShape 78"/>
            <p:cNvSpPr>
              <a:spLocks noChangeArrowheads="1"/>
            </p:cNvSpPr>
            <p:nvPr/>
          </p:nvSpPr>
          <p:spPr bwMode="auto">
            <a:xfrm>
              <a:off x="4140" y="2678"/>
              <a:ext cx="1197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19854" name="AutoShape 79"/>
            <p:cNvSpPr>
              <a:spLocks noChangeArrowheads="1"/>
            </p:cNvSpPr>
            <p:nvPr/>
          </p:nvSpPr>
          <p:spPr bwMode="auto">
            <a:xfrm>
              <a:off x="4207" y="2713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19855" name="Oval 80"/>
            <p:cNvSpPr>
              <a:spLocks noChangeArrowheads="1"/>
            </p:cNvSpPr>
            <p:nvPr/>
          </p:nvSpPr>
          <p:spPr bwMode="auto">
            <a:xfrm>
              <a:off x="4306" y="2383"/>
              <a:ext cx="162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19856" name="Oval 81"/>
            <p:cNvSpPr>
              <a:spLocks noChangeArrowheads="1"/>
            </p:cNvSpPr>
            <p:nvPr/>
          </p:nvSpPr>
          <p:spPr bwMode="auto">
            <a:xfrm>
              <a:off x="4487" y="2383"/>
              <a:ext cx="162" cy="142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he-IL" altLang="he-IL" sz="1800">
                <a:solidFill>
                  <a:srgbClr val="FF0000"/>
                </a:solidFill>
                <a:ea typeface="MS PGothic" pitchFamily="34" charset="-128"/>
              </a:endParaRPr>
            </a:p>
          </p:txBody>
        </p:sp>
        <p:sp>
          <p:nvSpPr>
            <p:cNvPr id="119857" name="Oval 82"/>
            <p:cNvSpPr>
              <a:spLocks noChangeArrowheads="1"/>
            </p:cNvSpPr>
            <p:nvPr/>
          </p:nvSpPr>
          <p:spPr bwMode="auto">
            <a:xfrm>
              <a:off x="4663" y="2383"/>
              <a:ext cx="157" cy="137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19858" name="Rectangle 83"/>
            <p:cNvSpPr>
              <a:spLocks noChangeArrowheads="1"/>
            </p:cNvSpPr>
            <p:nvPr/>
          </p:nvSpPr>
          <p:spPr bwMode="auto">
            <a:xfrm>
              <a:off x="5062" y="1835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</p:grpSp>
      <p:grpSp>
        <p:nvGrpSpPr>
          <p:cNvPr id="119832" name="Group 84"/>
          <p:cNvGrpSpPr>
            <a:grpSpLocks/>
          </p:cNvGrpSpPr>
          <p:nvPr/>
        </p:nvGrpSpPr>
        <p:grpSpPr bwMode="auto">
          <a:xfrm>
            <a:off x="2220913" y="2352675"/>
            <a:ext cx="830262" cy="849313"/>
            <a:chOff x="-44" y="1473"/>
            <a:chExt cx="981" cy="1105"/>
          </a:xfrm>
        </p:grpSpPr>
        <p:pic>
          <p:nvPicPr>
            <p:cNvPr id="119833" name="Picture 85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9834" name="Freeform 8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4123"/>
            <a:ext cx="7772400" cy="820615"/>
          </a:xfrm>
        </p:spPr>
        <p:txBody>
          <a:bodyPr/>
          <a:lstStyle/>
          <a:p>
            <a:r>
              <a:rPr lang="en-US" altLang="he-IL" sz="4000" i="1" dirty="0">
                <a:solidFill>
                  <a:srgbClr val="0000FF"/>
                </a:solidFill>
              </a:rPr>
              <a:t>why not centralize DNS?</a:t>
            </a:r>
            <a:endParaRPr lang="en-US" altLang="he-IL" dirty="0">
              <a:solidFill>
                <a:srgbClr val="0000FF"/>
              </a:solidFill>
            </a:endParaRPr>
          </a:p>
        </p:txBody>
      </p:sp>
      <p:sp>
        <p:nvSpPr>
          <p:cNvPr id="9216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750277" y="1271588"/>
            <a:ext cx="8012723" cy="2263775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en-US" altLang="he-IL" sz="2400" dirty="0"/>
              <a:t>Single point of failure</a:t>
            </a:r>
          </a:p>
          <a:p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en-US" altLang="he-IL" sz="2400" dirty="0"/>
              <a:t>Large traffic volume</a:t>
            </a:r>
          </a:p>
          <a:p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en-US" altLang="he-IL" sz="2400" dirty="0">
                <a:sym typeface="Wingdings" pitchFamily="2" charset="2"/>
              </a:rPr>
              <a:t> </a:t>
            </a:r>
            <a:r>
              <a:rPr lang="en-US" altLang="he-IL" sz="2400" dirty="0"/>
              <a:t>Doesn’t scale</a:t>
            </a:r>
          </a:p>
          <a:p>
            <a:endParaRPr lang="en-US" altLang="he-IL" sz="2400" dirty="0"/>
          </a:p>
          <a:p>
            <a:pPr>
              <a:buFont typeface="Wingdings" pitchFamily="2" charset="2"/>
              <a:buNone/>
            </a:pPr>
            <a:endParaRPr lang="en-US" altLang="he-IL" sz="2400" dirty="0"/>
          </a:p>
        </p:txBody>
      </p:sp>
      <p:pic>
        <p:nvPicPr>
          <p:cNvPr id="92167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669" y="845649"/>
            <a:ext cx="54848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163513"/>
            <a:ext cx="7772400" cy="925512"/>
          </a:xfrm>
        </p:spPr>
        <p:txBody>
          <a:bodyPr/>
          <a:lstStyle/>
          <a:p>
            <a:pPr algn="ctr"/>
            <a:r>
              <a:rPr lang="en-US" altLang="he-IL" sz="3600" dirty="0"/>
              <a:t>FTP: Out Of Band control</a:t>
            </a:r>
            <a:endParaRPr lang="en-US" altLang="he-IL" dirty="0"/>
          </a:p>
        </p:txBody>
      </p:sp>
      <p:sp>
        <p:nvSpPr>
          <p:cNvPr id="1208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0050" y="1095376"/>
            <a:ext cx="4318000" cy="5373688"/>
          </a:xfrm>
        </p:spPr>
        <p:txBody>
          <a:bodyPr/>
          <a:lstStyle/>
          <a:p>
            <a:endParaRPr lang="en-US" altLang="he-IL" sz="2400" dirty="0"/>
          </a:p>
          <a:p>
            <a:r>
              <a:rPr lang="en-US" altLang="he-IL" sz="2400" dirty="0"/>
              <a:t>The client initiates a TCP </a:t>
            </a:r>
            <a:r>
              <a:rPr lang="en-US" altLang="he-IL" sz="2400" dirty="0">
                <a:solidFill>
                  <a:srgbClr val="FF0000"/>
                </a:solidFill>
              </a:rPr>
              <a:t>control connection</a:t>
            </a:r>
            <a:r>
              <a:rPr lang="en-US" altLang="he-IL" sz="2400" dirty="0"/>
              <a:t>, which remains open throughout the session</a:t>
            </a:r>
          </a:p>
          <a:p>
            <a:r>
              <a:rPr lang="en-US" altLang="he-IL" sz="2400" dirty="0"/>
              <a:t>Upon receiving a file transfer command, </a:t>
            </a:r>
            <a:r>
              <a:rPr lang="en-US" altLang="he-IL" sz="2400" i="1" dirty="0">
                <a:solidFill>
                  <a:srgbClr val="FF0000"/>
                </a:solidFill>
              </a:rPr>
              <a:t>server</a:t>
            </a:r>
            <a:r>
              <a:rPr lang="en-US" altLang="he-IL" sz="2400" dirty="0"/>
              <a:t> opens a TCP </a:t>
            </a:r>
            <a:r>
              <a:rPr lang="en-US" altLang="he-IL" sz="2400" dirty="0">
                <a:solidFill>
                  <a:srgbClr val="FF0000"/>
                </a:solidFill>
              </a:rPr>
              <a:t>data connection </a:t>
            </a:r>
            <a:r>
              <a:rPr lang="en-US" altLang="he-IL" sz="2400" dirty="0"/>
              <a:t>(for file) </a:t>
            </a:r>
            <a:r>
              <a:rPr lang="en-US" altLang="he-IL" sz="2400" i="1" dirty="0"/>
              <a:t>to </a:t>
            </a:r>
            <a:r>
              <a:rPr lang="en-US" altLang="he-IL" sz="2400" dirty="0"/>
              <a:t>client</a:t>
            </a:r>
          </a:p>
          <a:p>
            <a:pPr lvl="1"/>
            <a:r>
              <a:rPr lang="en-US" altLang="he-IL" sz="2000" dirty="0"/>
              <a:t>New data connection for every file transfer</a:t>
            </a:r>
          </a:p>
          <a:p>
            <a:r>
              <a:rPr lang="en-US" altLang="he-IL" sz="2400" dirty="0"/>
              <a:t>FTP server maintains </a:t>
            </a:r>
            <a:r>
              <a:rPr lang="ja-JP" altLang="en-US" sz="2400" dirty="0"/>
              <a:t>“</a:t>
            </a:r>
            <a:r>
              <a:rPr lang="en-US" altLang="ja-JP" sz="2400" dirty="0"/>
              <a:t>state</a:t>
            </a:r>
            <a:r>
              <a:rPr lang="ja-JP" altLang="en-US" sz="2400" dirty="0"/>
              <a:t>”</a:t>
            </a:r>
            <a:r>
              <a:rPr lang="en-US" altLang="ja-JP" sz="2400" dirty="0"/>
              <a:t>: current directory, earlier authentication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en-US" altLang="ja-JP" sz="2000" dirty="0"/>
              <a:t>Significantly constraining # of open TCP connection</a:t>
            </a:r>
          </a:p>
        </p:txBody>
      </p:sp>
      <p:sp>
        <p:nvSpPr>
          <p:cNvPr id="120838" name="Text Box 15"/>
          <p:cNvSpPr txBox="1">
            <a:spLocks noChangeArrowheads="1"/>
          </p:cNvSpPr>
          <p:nvPr/>
        </p:nvSpPr>
        <p:spPr bwMode="auto">
          <a:xfrm>
            <a:off x="5143500" y="3952875"/>
            <a:ext cx="7175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he-IL" sz="1800">
                <a:ea typeface="MS PGothic" pitchFamily="34" charset="-128"/>
              </a:rPr>
              <a:t>FTP</a:t>
            </a:r>
          </a:p>
          <a:p>
            <a:pPr algn="ctr">
              <a:lnSpc>
                <a:spcPct val="90000"/>
              </a:lnSpc>
            </a:pPr>
            <a:r>
              <a:rPr lang="en-US" altLang="he-IL" sz="1800">
                <a:ea typeface="MS PGothic" pitchFamily="34" charset="-128"/>
              </a:rPr>
              <a:t>client</a:t>
            </a:r>
          </a:p>
        </p:txBody>
      </p:sp>
      <p:sp>
        <p:nvSpPr>
          <p:cNvPr id="120839" name="Text Box 16"/>
          <p:cNvSpPr txBox="1">
            <a:spLocks noChangeArrowheads="1"/>
          </p:cNvSpPr>
          <p:nvPr/>
        </p:nvSpPr>
        <p:spPr bwMode="auto">
          <a:xfrm>
            <a:off x="8161338" y="3962400"/>
            <a:ext cx="8191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he-IL" sz="1800">
                <a:ea typeface="MS PGothic" pitchFamily="34" charset="-128"/>
              </a:rPr>
              <a:t>FTP</a:t>
            </a:r>
          </a:p>
          <a:p>
            <a:pPr algn="ctr">
              <a:lnSpc>
                <a:spcPct val="90000"/>
              </a:lnSpc>
            </a:pPr>
            <a:r>
              <a:rPr lang="en-US" altLang="he-IL" sz="1800">
                <a:ea typeface="MS PGothic" pitchFamily="34" charset="-128"/>
              </a:rPr>
              <a:t>server</a:t>
            </a:r>
          </a:p>
        </p:txBody>
      </p:sp>
      <p:sp>
        <p:nvSpPr>
          <p:cNvPr id="120840" name="Line 17"/>
          <p:cNvSpPr>
            <a:spLocks noChangeShapeType="1"/>
          </p:cNvSpPr>
          <p:nvPr/>
        </p:nvSpPr>
        <p:spPr bwMode="auto">
          <a:xfrm>
            <a:off x="5813425" y="3430588"/>
            <a:ext cx="25622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20841" name="Line 18"/>
          <p:cNvSpPr>
            <a:spLocks noChangeShapeType="1"/>
          </p:cNvSpPr>
          <p:nvPr/>
        </p:nvSpPr>
        <p:spPr bwMode="auto">
          <a:xfrm flipV="1">
            <a:off x="5832475" y="3744913"/>
            <a:ext cx="2562225" cy="95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20842" name="Text Box 19"/>
          <p:cNvSpPr txBox="1">
            <a:spLocks noChangeArrowheads="1"/>
          </p:cNvSpPr>
          <p:nvPr/>
        </p:nvSpPr>
        <p:spPr bwMode="auto">
          <a:xfrm>
            <a:off x="5884863" y="2892425"/>
            <a:ext cx="24098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he-IL" sz="1600" i="1" dirty="0">
                <a:solidFill>
                  <a:srgbClr val="CC0000"/>
                </a:solidFill>
                <a:ea typeface="MS PGothic" pitchFamily="34" charset="-128"/>
              </a:rPr>
              <a:t>TCP control connection,</a:t>
            </a:r>
          </a:p>
          <a:p>
            <a:pPr algn="ctr">
              <a:lnSpc>
                <a:spcPct val="85000"/>
              </a:lnSpc>
            </a:pPr>
            <a:r>
              <a:rPr lang="en-US" altLang="he-IL" sz="1600" i="1" dirty="0">
                <a:solidFill>
                  <a:srgbClr val="CC0000"/>
                </a:solidFill>
                <a:ea typeface="MS PGothic" pitchFamily="34" charset="-128"/>
              </a:rPr>
              <a:t>server port 21</a:t>
            </a:r>
            <a:endParaRPr lang="en-US" altLang="he-IL" sz="2400" i="1" dirty="0">
              <a:solidFill>
                <a:srgbClr val="CC0000"/>
              </a:solidFill>
              <a:ea typeface="MS PGothic" pitchFamily="34" charset="-128"/>
            </a:endParaRPr>
          </a:p>
        </p:txBody>
      </p:sp>
      <p:sp>
        <p:nvSpPr>
          <p:cNvPr id="120843" name="Text Box 20"/>
          <p:cNvSpPr txBox="1">
            <a:spLocks noChangeArrowheads="1"/>
          </p:cNvSpPr>
          <p:nvPr/>
        </p:nvSpPr>
        <p:spPr bwMode="auto">
          <a:xfrm>
            <a:off x="5859463" y="3819525"/>
            <a:ext cx="24098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he-IL" sz="1600" i="1">
                <a:solidFill>
                  <a:srgbClr val="CC0000"/>
                </a:solidFill>
                <a:ea typeface="MS PGothic" pitchFamily="34" charset="-128"/>
              </a:rPr>
              <a:t>TCP data connection,</a:t>
            </a:r>
          </a:p>
          <a:p>
            <a:pPr algn="ctr">
              <a:lnSpc>
                <a:spcPct val="85000"/>
              </a:lnSpc>
            </a:pPr>
            <a:r>
              <a:rPr lang="en-US" altLang="he-IL" sz="1600" i="1">
                <a:solidFill>
                  <a:srgbClr val="CC0000"/>
                </a:solidFill>
                <a:ea typeface="MS PGothic" pitchFamily="34" charset="-128"/>
              </a:rPr>
              <a:t>server port 20</a:t>
            </a:r>
            <a:endParaRPr lang="en-US" altLang="he-IL" sz="2400" i="1">
              <a:solidFill>
                <a:srgbClr val="CC0000"/>
              </a:solidFill>
              <a:ea typeface="MS PGothic" pitchFamily="34" charset="-128"/>
            </a:endParaRPr>
          </a:p>
        </p:txBody>
      </p:sp>
      <p:pic>
        <p:nvPicPr>
          <p:cNvPr id="120845" name="Picture 2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5925" y="815807"/>
            <a:ext cx="5000625" cy="171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0847" name="Group 32"/>
          <p:cNvGrpSpPr>
            <a:grpSpLocks/>
          </p:cNvGrpSpPr>
          <p:nvPr/>
        </p:nvGrpSpPr>
        <p:grpSpPr bwMode="auto">
          <a:xfrm>
            <a:off x="8434388" y="3094038"/>
            <a:ext cx="444500" cy="728662"/>
            <a:chOff x="4140" y="429"/>
            <a:chExt cx="1425" cy="2396"/>
          </a:xfrm>
        </p:grpSpPr>
        <p:sp>
          <p:nvSpPr>
            <p:cNvPr id="120851" name="Freeform 3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9 h 2742"/>
                <a:gd name="T6" fmla="*/ 0 w 354"/>
                <a:gd name="T7" fmla="*/ 1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0852" name="Rectangle 34"/>
            <p:cNvSpPr>
              <a:spLocks noChangeArrowheads="1"/>
            </p:cNvSpPr>
            <p:nvPr/>
          </p:nvSpPr>
          <p:spPr bwMode="auto">
            <a:xfrm>
              <a:off x="4206" y="429"/>
              <a:ext cx="1048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0853" name="Freeform 3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0854" name="Freeform 3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0855" name="Rectangle 37"/>
            <p:cNvSpPr>
              <a:spLocks noChangeArrowheads="1"/>
            </p:cNvSpPr>
            <p:nvPr/>
          </p:nvSpPr>
          <p:spPr bwMode="auto">
            <a:xfrm>
              <a:off x="4211" y="695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20856" name="Group 3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0881" name="AutoShape 39"/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0882" name="AutoShape 40"/>
              <p:cNvSpPr>
                <a:spLocks noChangeArrowheads="1"/>
              </p:cNvSpPr>
              <p:nvPr/>
            </p:nvSpPr>
            <p:spPr bwMode="auto">
              <a:xfrm>
                <a:off x="635" y="2584"/>
                <a:ext cx="686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20857" name="Rectangle 41"/>
            <p:cNvSpPr>
              <a:spLocks noChangeArrowheads="1"/>
            </p:cNvSpPr>
            <p:nvPr/>
          </p:nvSpPr>
          <p:spPr bwMode="auto">
            <a:xfrm>
              <a:off x="4227" y="1019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20858" name="Group 4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0879" name="AutoShape 43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4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0880" name="AutoShape 44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8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20859" name="Rectangle 45"/>
            <p:cNvSpPr>
              <a:spLocks noChangeArrowheads="1"/>
            </p:cNvSpPr>
            <p:nvPr/>
          </p:nvSpPr>
          <p:spPr bwMode="auto">
            <a:xfrm>
              <a:off x="4216" y="1358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0860" name="Rectangle 46"/>
            <p:cNvSpPr>
              <a:spLocks noChangeArrowheads="1"/>
            </p:cNvSpPr>
            <p:nvPr/>
          </p:nvSpPr>
          <p:spPr bwMode="auto">
            <a:xfrm>
              <a:off x="4227" y="1656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20861" name="Group 4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0877" name="AutoShape 48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3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0878" name="AutoShape 49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20862" name="Freeform 5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120863" name="Group 5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0875" name="AutoShape 52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0876" name="AutoShape 53"/>
              <p:cNvSpPr>
                <a:spLocks noChangeArrowheads="1"/>
              </p:cNvSpPr>
              <p:nvPr/>
            </p:nvSpPr>
            <p:spPr bwMode="auto">
              <a:xfrm>
                <a:off x="635" y="2584"/>
                <a:ext cx="68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20864" name="Rectangle 54"/>
            <p:cNvSpPr>
              <a:spLocks noChangeArrowheads="1"/>
            </p:cNvSpPr>
            <p:nvPr/>
          </p:nvSpPr>
          <p:spPr bwMode="auto">
            <a:xfrm>
              <a:off x="5249" y="429"/>
              <a:ext cx="66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0865" name="Freeform 5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0866" name="Freeform 5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0867" name="Oval 57"/>
            <p:cNvSpPr>
              <a:spLocks noChangeArrowheads="1"/>
            </p:cNvSpPr>
            <p:nvPr/>
          </p:nvSpPr>
          <p:spPr bwMode="auto">
            <a:xfrm>
              <a:off x="5519" y="2611"/>
              <a:ext cx="46" cy="94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0868" name="Freeform 5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0869" name="AutoShape 59"/>
            <p:cNvSpPr>
              <a:spLocks noChangeArrowheads="1"/>
            </p:cNvSpPr>
            <p:nvPr/>
          </p:nvSpPr>
          <p:spPr bwMode="auto">
            <a:xfrm>
              <a:off x="4140" y="2679"/>
              <a:ext cx="1201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0870" name="AutoShape 60"/>
            <p:cNvSpPr>
              <a:spLocks noChangeArrowheads="1"/>
            </p:cNvSpPr>
            <p:nvPr/>
          </p:nvSpPr>
          <p:spPr bwMode="auto">
            <a:xfrm>
              <a:off x="4206" y="2710"/>
              <a:ext cx="1069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0871" name="Oval 61"/>
            <p:cNvSpPr>
              <a:spLocks noChangeArrowheads="1"/>
            </p:cNvSpPr>
            <p:nvPr/>
          </p:nvSpPr>
          <p:spPr bwMode="auto">
            <a:xfrm>
              <a:off x="4308" y="2381"/>
              <a:ext cx="158" cy="146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0872" name="Oval 62"/>
            <p:cNvSpPr>
              <a:spLocks noChangeArrowheads="1"/>
            </p:cNvSpPr>
            <p:nvPr/>
          </p:nvSpPr>
          <p:spPr bwMode="auto">
            <a:xfrm>
              <a:off x="4486" y="2387"/>
              <a:ext cx="158" cy="141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he-IL" altLang="he-IL" sz="1800">
                <a:solidFill>
                  <a:srgbClr val="FF0000"/>
                </a:solidFill>
                <a:ea typeface="MS PGothic" pitchFamily="34" charset="-128"/>
              </a:endParaRPr>
            </a:p>
          </p:txBody>
        </p:sp>
        <p:sp>
          <p:nvSpPr>
            <p:cNvPr id="120873" name="Oval 63"/>
            <p:cNvSpPr>
              <a:spLocks noChangeArrowheads="1"/>
            </p:cNvSpPr>
            <p:nvPr/>
          </p:nvSpPr>
          <p:spPr bwMode="auto">
            <a:xfrm>
              <a:off x="4664" y="2381"/>
              <a:ext cx="158" cy="141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0874" name="Rectangle 64"/>
            <p:cNvSpPr>
              <a:spLocks noChangeArrowheads="1"/>
            </p:cNvSpPr>
            <p:nvPr/>
          </p:nvSpPr>
          <p:spPr bwMode="auto">
            <a:xfrm>
              <a:off x="5061" y="1833"/>
              <a:ext cx="87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</p:grpSp>
      <p:grpSp>
        <p:nvGrpSpPr>
          <p:cNvPr id="120848" name="Group 65"/>
          <p:cNvGrpSpPr>
            <a:grpSpLocks/>
          </p:cNvGrpSpPr>
          <p:nvPr/>
        </p:nvGrpSpPr>
        <p:grpSpPr bwMode="auto">
          <a:xfrm>
            <a:off x="4960938" y="3084513"/>
            <a:ext cx="873125" cy="893762"/>
            <a:chOff x="-44" y="1473"/>
            <a:chExt cx="981" cy="1105"/>
          </a:xfrm>
        </p:grpSpPr>
        <p:pic>
          <p:nvPicPr>
            <p:cNvPr id="120849" name="Picture 66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0850" name="Freeform 6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pic>
        <p:nvPicPr>
          <p:cNvPr id="784388" name="Picture 4" descr="https://upload.wikimedia.org/wikipedia/commons/thumb/9/9f/Beatles_ad_1965_just_the_beatles_crop.jpg/220px-Beatles_ad_1965_just_the_beatles_crop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70624" y="1095375"/>
            <a:ext cx="2200275" cy="1600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813425" y="5003800"/>
            <a:ext cx="26733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6600"/>
                </a:solidFill>
              </a:rPr>
              <a:t>FTP / HTTP</a:t>
            </a:r>
          </a:p>
          <a:p>
            <a:r>
              <a:rPr lang="en-AU" b="1" dirty="0">
                <a:solidFill>
                  <a:srgbClr val="FF6600"/>
                </a:solidFill>
              </a:rPr>
              <a:t>* [Out-of | In] Band</a:t>
            </a:r>
          </a:p>
          <a:p>
            <a:r>
              <a:rPr lang="en-AU" b="1" dirty="0">
                <a:solidFill>
                  <a:srgbClr val="FF6600"/>
                </a:solidFill>
              </a:rPr>
              <a:t>* State [full | less]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8" grpId="0"/>
      <p:bldP spid="120839" grpId="0"/>
      <p:bldP spid="120840" grpId="0" animBg="1"/>
      <p:bldP spid="120841" grpId="0" animBg="1"/>
      <p:bldP spid="120842" grpId="0"/>
      <p:bldP spid="120843" grpId="0"/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60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988" y="892175"/>
            <a:ext cx="5942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861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71463"/>
            <a:ext cx="7772400" cy="817562"/>
          </a:xfrm>
        </p:spPr>
        <p:txBody>
          <a:bodyPr/>
          <a:lstStyle/>
          <a:p>
            <a:r>
              <a:rPr lang="en-US" altLang="he-IL" sz="4000"/>
              <a:t>FTP commands, responses</a:t>
            </a:r>
            <a:endParaRPr lang="en-US" altLang="he-IL"/>
          </a:p>
        </p:txBody>
      </p:sp>
      <p:sp>
        <p:nvSpPr>
          <p:cNvPr id="1218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33500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he-IL" i="1">
                <a:solidFill>
                  <a:srgbClr val="CC0000"/>
                </a:solidFill>
              </a:rPr>
              <a:t>sample commands:</a:t>
            </a:r>
            <a:endParaRPr lang="en-US" altLang="he-IL" sz="2400" i="1">
              <a:solidFill>
                <a:srgbClr val="CC0000"/>
              </a:solidFill>
            </a:endParaRPr>
          </a:p>
          <a:p>
            <a:r>
              <a:rPr lang="en-US" altLang="he-IL" sz="2400"/>
              <a:t>sent as ASCII text over control channel</a:t>
            </a:r>
            <a:endParaRPr lang="en-US" altLang="he-IL"/>
          </a:p>
          <a:p>
            <a:r>
              <a:rPr lang="en-US" altLang="he-IL" sz="2400" b="1">
                <a:latin typeface="Courier New" pitchFamily="49" charset="0"/>
              </a:rPr>
              <a:t>USER </a:t>
            </a:r>
            <a:r>
              <a:rPr lang="en-US" altLang="he-IL" sz="2400" b="1" i="1">
                <a:latin typeface="Courier New" pitchFamily="49" charset="0"/>
              </a:rPr>
              <a:t>username</a:t>
            </a:r>
            <a:endParaRPr lang="en-US" altLang="he-IL" i="1"/>
          </a:p>
          <a:p>
            <a:r>
              <a:rPr lang="en-US" altLang="he-IL" sz="2400" b="1">
                <a:latin typeface="Courier New" pitchFamily="49" charset="0"/>
              </a:rPr>
              <a:t>PASS </a:t>
            </a:r>
            <a:r>
              <a:rPr lang="en-US" altLang="he-IL" sz="2400" b="1" i="1">
                <a:latin typeface="Courier New" pitchFamily="49" charset="0"/>
              </a:rPr>
              <a:t>password</a:t>
            </a:r>
            <a:endParaRPr lang="en-US" altLang="he-IL" i="1"/>
          </a:p>
          <a:p>
            <a:r>
              <a:rPr lang="en-US" altLang="he-IL" sz="2400" b="1">
                <a:latin typeface="Courier New" pitchFamily="49" charset="0"/>
              </a:rPr>
              <a:t>LIST</a:t>
            </a:r>
            <a:r>
              <a:rPr lang="en-US" altLang="he-IL"/>
              <a:t> </a:t>
            </a:r>
            <a:r>
              <a:rPr lang="en-US" altLang="he-IL" sz="2400"/>
              <a:t>return list of file in current directory</a:t>
            </a:r>
            <a:endParaRPr lang="en-US" altLang="he-IL"/>
          </a:p>
          <a:p>
            <a:r>
              <a:rPr lang="en-US" altLang="he-IL" sz="2400" b="1">
                <a:latin typeface="Courier New" pitchFamily="49" charset="0"/>
              </a:rPr>
              <a:t>RETR filename</a:t>
            </a:r>
            <a:r>
              <a:rPr lang="en-US" altLang="he-IL"/>
              <a:t> </a:t>
            </a:r>
            <a:r>
              <a:rPr lang="en-US" altLang="he-IL" sz="2400"/>
              <a:t>retrieves (gets) file</a:t>
            </a:r>
            <a:endParaRPr lang="en-US" altLang="he-IL"/>
          </a:p>
          <a:p>
            <a:r>
              <a:rPr lang="en-US" altLang="he-IL" sz="2400" b="1">
                <a:latin typeface="Courier New" pitchFamily="49" charset="0"/>
              </a:rPr>
              <a:t>STOR filename</a:t>
            </a:r>
            <a:r>
              <a:rPr lang="en-US" altLang="he-IL"/>
              <a:t> </a:t>
            </a:r>
            <a:r>
              <a:rPr lang="en-US" altLang="he-IL" sz="2400"/>
              <a:t>stores (puts) file onto remote host</a:t>
            </a:r>
          </a:p>
        </p:txBody>
      </p:sp>
      <p:sp>
        <p:nvSpPr>
          <p:cNvPr id="12186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51400" y="1333500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he-IL" i="1">
                <a:solidFill>
                  <a:srgbClr val="CC0000"/>
                </a:solidFill>
              </a:rPr>
              <a:t>sample return codes</a:t>
            </a:r>
          </a:p>
          <a:p>
            <a:r>
              <a:rPr lang="en-US" altLang="he-IL" sz="2400"/>
              <a:t>status code and phrase (as in HTTP)</a:t>
            </a:r>
            <a:endParaRPr lang="en-US" altLang="he-IL"/>
          </a:p>
          <a:p>
            <a:r>
              <a:rPr lang="en-US" altLang="he-IL" sz="2400" b="1">
                <a:latin typeface="Courier New" pitchFamily="49" charset="0"/>
              </a:rPr>
              <a:t>331 Username OK, password required</a:t>
            </a:r>
          </a:p>
          <a:p>
            <a:r>
              <a:rPr lang="en-US" altLang="he-IL" sz="2400" b="1">
                <a:latin typeface="Courier New" pitchFamily="49" charset="0"/>
              </a:rPr>
              <a:t>125 data connection already open; transfer starting</a:t>
            </a:r>
          </a:p>
          <a:p>
            <a:r>
              <a:rPr lang="en-US" altLang="he-IL" sz="2400" b="1">
                <a:latin typeface="Courier New" pitchFamily="49" charset="0"/>
              </a:rPr>
              <a:t>425 Can</a:t>
            </a:r>
            <a:r>
              <a:rPr lang="ja-JP" altLang="en-US" sz="2400" b="1">
                <a:latin typeface="Courier New" pitchFamily="49" charset="0"/>
              </a:rPr>
              <a:t>’</a:t>
            </a:r>
            <a:r>
              <a:rPr lang="en-US" altLang="ja-JP" sz="2400" b="1">
                <a:latin typeface="Courier New" pitchFamily="49" charset="0"/>
              </a:rPr>
              <a:t>t open data connection</a:t>
            </a:r>
          </a:p>
          <a:p>
            <a:r>
              <a:rPr lang="en-US" altLang="he-IL" sz="2400" b="1">
                <a:latin typeface="Courier New" pitchFamily="49" charset="0"/>
              </a:rPr>
              <a:t>452 Error writing file</a:t>
            </a:r>
            <a:endParaRPr lang="en-US" altLang="he-I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Chapter 2.1: Outline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1313"/>
            <a:ext cx="7977554" cy="4648200"/>
          </a:xfrm>
        </p:spPr>
        <p:txBody>
          <a:bodyPr/>
          <a:lstStyle/>
          <a:p>
            <a:pPr marL="457200" indent="-457200"/>
            <a:r>
              <a:rPr lang="en-US" altLang="he-IL" sz="3200" dirty="0"/>
              <a:t>Domain Name System</a:t>
            </a:r>
          </a:p>
          <a:p>
            <a:pPr marL="457200" indent="-457200"/>
            <a:r>
              <a:rPr lang="en-US" altLang="he-IL" sz="3200" dirty="0"/>
              <a:t>P2P</a:t>
            </a:r>
          </a:p>
          <a:p>
            <a:pPr marL="457200" indent="-457200"/>
            <a:r>
              <a:rPr lang="en-US" altLang="he-IL" sz="3200" dirty="0"/>
              <a:t>FTP</a:t>
            </a:r>
          </a:p>
          <a:p>
            <a:pPr marL="457200" indent="-457200"/>
            <a:r>
              <a:rPr lang="en-US" altLang="he-IL" sz="3200" b="1" dirty="0">
                <a:solidFill>
                  <a:srgbClr val="000099"/>
                </a:solidFill>
              </a:rPr>
              <a:t>E-mail</a:t>
            </a:r>
          </a:p>
          <a:p>
            <a:pPr marL="457200" indent="-457200"/>
            <a:endParaRPr lang="en-US" altLang="he-IL" sz="2400" dirty="0"/>
          </a:p>
        </p:txBody>
      </p:sp>
      <p:pic>
        <p:nvPicPr>
          <p:cNvPr id="17415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662" y="1111064"/>
            <a:ext cx="4863223" cy="158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524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301625"/>
            <a:ext cx="2981325" cy="869950"/>
          </a:xfrm>
        </p:spPr>
        <p:txBody>
          <a:bodyPr/>
          <a:lstStyle/>
          <a:p>
            <a:pPr algn="ctr"/>
            <a:r>
              <a:rPr lang="en-US" altLang="he-IL" sz="4000" dirty="0"/>
              <a:t>Email</a:t>
            </a:r>
            <a:endParaRPr lang="en-US" altLang="he-IL" dirty="0"/>
          </a:p>
        </p:txBody>
      </p:sp>
      <p:sp>
        <p:nvSpPr>
          <p:cNvPr id="1239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366838"/>
            <a:ext cx="3933825" cy="4876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he-IL" i="1" dirty="0">
                <a:solidFill>
                  <a:srgbClr val="CC0000"/>
                </a:solidFill>
              </a:rPr>
              <a:t>Three major components:</a:t>
            </a:r>
            <a:r>
              <a:rPr lang="en-US" altLang="he-IL" dirty="0">
                <a:solidFill>
                  <a:srgbClr val="CC0000"/>
                </a:solidFill>
              </a:rPr>
              <a:t> </a:t>
            </a:r>
          </a:p>
          <a:p>
            <a:r>
              <a:rPr lang="en-US" altLang="he-IL" sz="2400" dirty="0"/>
              <a:t>User agents </a:t>
            </a:r>
          </a:p>
          <a:p>
            <a:r>
              <a:rPr lang="en-US" altLang="he-IL" sz="2400" dirty="0"/>
              <a:t>Mail servers </a:t>
            </a:r>
          </a:p>
          <a:p>
            <a:pPr>
              <a:spcAft>
                <a:spcPct val="75000"/>
              </a:spcAft>
            </a:pPr>
            <a:r>
              <a:rPr lang="en-US" altLang="he-IL" sz="2400" dirty="0">
                <a:solidFill>
                  <a:srgbClr val="C00000"/>
                </a:solidFill>
              </a:rPr>
              <a:t>S</a:t>
            </a:r>
            <a:r>
              <a:rPr lang="en-US" altLang="he-IL" sz="2400" dirty="0"/>
              <a:t>imple </a:t>
            </a:r>
            <a:r>
              <a:rPr lang="en-US" altLang="he-IL" sz="2400" dirty="0">
                <a:solidFill>
                  <a:srgbClr val="C00000"/>
                </a:solidFill>
              </a:rPr>
              <a:t>M</a:t>
            </a:r>
            <a:r>
              <a:rPr lang="en-US" altLang="he-IL" sz="2400" dirty="0"/>
              <a:t>ail </a:t>
            </a:r>
            <a:r>
              <a:rPr lang="en-US" altLang="he-IL" sz="2400" dirty="0">
                <a:solidFill>
                  <a:srgbClr val="C00000"/>
                </a:solidFill>
              </a:rPr>
              <a:t>T</a:t>
            </a:r>
            <a:r>
              <a:rPr lang="en-US" altLang="he-IL" sz="2400" dirty="0"/>
              <a:t>ransfer </a:t>
            </a:r>
            <a:r>
              <a:rPr lang="en-US" altLang="he-IL" sz="2400" dirty="0">
                <a:solidFill>
                  <a:srgbClr val="C00000"/>
                </a:solidFill>
              </a:rPr>
              <a:t>P</a:t>
            </a:r>
            <a:r>
              <a:rPr lang="en-US" altLang="he-IL" sz="2400" dirty="0"/>
              <a:t>rotocol</a:t>
            </a:r>
          </a:p>
          <a:p>
            <a:pPr>
              <a:buFont typeface="Wingdings" pitchFamily="2" charset="2"/>
              <a:buNone/>
            </a:pPr>
            <a:r>
              <a:rPr lang="en-US" altLang="he-IL" sz="3200" i="1" dirty="0">
                <a:solidFill>
                  <a:srgbClr val="CC0000"/>
                </a:solidFill>
              </a:rPr>
              <a:t>User Agent</a:t>
            </a:r>
          </a:p>
          <a:p>
            <a:r>
              <a:rPr lang="en-US" altLang="he-IL" sz="2400" dirty="0"/>
              <a:t>aka </a:t>
            </a:r>
            <a:r>
              <a:rPr lang="ja-JP" altLang="en-US" sz="2400" dirty="0"/>
              <a:t>“</a:t>
            </a:r>
            <a:r>
              <a:rPr lang="en-US" altLang="ja-JP" sz="2400" dirty="0"/>
              <a:t>mail reader</a:t>
            </a:r>
            <a:r>
              <a:rPr lang="ja-JP" altLang="en-US" sz="2400" dirty="0"/>
              <a:t>”</a:t>
            </a:r>
            <a:endParaRPr lang="en-US" altLang="ja-JP" sz="2400" dirty="0"/>
          </a:p>
          <a:p>
            <a:r>
              <a:rPr lang="en-US" altLang="he-IL" sz="2400" dirty="0"/>
              <a:t>e.g., Outlook, </a:t>
            </a:r>
            <a:r>
              <a:rPr lang="en-US" altLang="he-IL" sz="2400" dirty="0" err="1"/>
              <a:t>iPhone</a:t>
            </a:r>
            <a:r>
              <a:rPr lang="en-US" altLang="he-IL" sz="2400" dirty="0"/>
              <a:t>, Thunderbird, mail client</a:t>
            </a:r>
          </a:p>
          <a:p>
            <a:r>
              <a:rPr lang="en-US" altLang="he-IL" sz="2400" dirty="0"/>
              <a:t>outgoing, incoming messages stored on server</a:t>
            </a:r>
          </a:p>
        </p:txBody>
      </p:sp>
      <p:sp>
        <p:nvSpPr>
          <p:cNvPr id="123910" name="Rectangle 280"/>
          <p:cNvSpPr>
            <a:spLocks noChangeArrowheads="1"/>
          </p:cNvSpPr>
          <p:nvPr/>
        </p:nvSpPr>
        <p:spPr bwMode="auto">
          <a:xfrm>
            <a:off x="6962775" y="628650"/>
            <a:ext cx="1828800" cy="98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he-IL" altLang="he-IL" sz="2400">
              <a:ea typeface="MS PGothic" pitchFamily="34" charset="-128"/>
            </a:endParaRPr>
          </a:p>
        </p:txBody>
      </p:sp>
      <p:grpSp>
        <p:nvGrpSpPr>
          <p:cNvPr id="123911" name="Group 279"/>
          <p:cNvGrpSpPr>
            <a:grpSpLocks/>
          </p:cNvGrpSpPr>
          <p:nvPr/>
        </p:nvGrpSpPr>
        <p:grpSpPr bwMode="auto">
          <a:xfrm>
            <a:off x="7059613" y="576263"/>
            <a:ext cx="1736725" cy="955675"/>
            <a:chOff x="4458" y="3335"/>
            <a:chExt cx="1094" cy="602"/>
          </a:xfrm>
        </p:grpSpPr>
        <p:sp>
          <p:nvSpPr>
            <p:cNvPr id="124109" name="Text Box 263"/>
            <p:cNvSpPr txBox="1">
              <a:spLocks noChangeArrowheads="1"/>
            </p:cNvSpPr>
            <p:nvPr/>
          </p:nvSpPr>
          <p:spPr bwMode="auto">
            <a:xfrm>
              <a:off x="4680" y="3725"/>
              <a:ext cx="8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he-IL" sz="1600">
                  <a:ea typeface="MS PGothic" pitchFamily="34" charset="-128"/>
                </a:rPr>
                <a:t>user mailbox</a:t>
              </a:r>
              <a:endParaRPr lang="en-US" altLang="he-IL" sz="2400">
                <a:ea typeface="MS PGothic" pitchFamily="34" charset="-128"/>
              </a:endParaRPr>
            </a:p>
          </p:txBody>
        </p:sp>
        <p:grpSp>
          <p:nvGrpSpPr>
            <p:cNvPr id="124110" name="Group 278"/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124113" name="Rectangle 264"/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ea typeface="MS PGothic" pitchFamily="34" charset="-128"/>
                </a:endParaRPr>
              </a:p>
            </p:txBody>
          </p:sp>
          <p:sp>
            <p:nvSpPr>
              <p:cNvPr id="124114" name="Line 265"/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4115" name="Line 266"/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4116" name="Line 267"/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4117" name="Line 268"/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4118" name="Line 269"/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4119" name="Line 270"/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4120" name="Line 271"/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124111" name="Rectangle 272"/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24112" name="Text Box 277"/>
            <p:cNvSpPr txBox="1">
              <a:spLocks noChangeArrowheads="1"/>
            </p:cNvSpPr>
            <p:nvPr/>
          </p:nvSpPr>
          <p:spPr bwMode="auto">
            <a:xfrm>
              <a:off x="4526" y="3335"/>
              <a:ext cx="102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altLang="he-IL" sz="1600">
                  <a:ea typeface="MS PGothic" pitchFamily="34" charset="-128"/>
                </a:rPr>
                <a:t>outgoing </a:t>
              </a:r>
            </a:p>
            <a:p>
              <a:pPr algn="r"/>
              <a:r>
                <a:rPr lang="en-US" altLang="he-IL" sz="1600">
                  <a:ea typeface="MS PGothic" pitchFamily="34" charset="-128"/>
                </a:rPr>
                <a:t>message queue</a:t>
              </a:r>
              <a:endParaRPr lang="en-US" altLang="he-IL" sz="2400">
                <a:ea typeface="MS PGothic" pitchFamily="34" charset="-128"/>
              </a:endParaRPr>
            </a:p>
          </p:txBody>
        </p:sp>
      </p:grpSp>
      <p:pic>
        <p:nvPicPr>
          <p:cNvPr id="123912" name="Picture 23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6513" y="947738"/>
            <a:ext cx="1312862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3913" name="Group 454"/>
          <p:cNvGrpSpPr>
            <a:grpSpLocks/>
          </p:cNvGrpSpPr>
          <p:nvPr/>
        </p:nvGrpSpPr>
        <p:grpSpPr bwMode="auto">
          <a:xfrm>
            <a:off x="4662488" y="1406525"/>
            <a:ext cx="4318000" cy="5118100"/>
            <a:chOff x="2937" y="886"/>
            <a:chExt cx="2720" cy="3224"/>
          </a:xfrm>
        </p:grpSpPr>
        <p:grpSp>
          <p:nvGrpSpPr>
            <p:cNvPr id="123914" name="Group 389"/>
            <p:cNvGrpSpPr>
              <a:grpSpLocks/>
            </p:cNvGrpSpPr>
            <p:nvPr/>
          </p:nvGrpSpPr>
          <p:grpSpPr bwMode="auto">
            <a:xfrm>
              <a:off x="4346" y="1756"/>
              <a:ext cx="301" cy="451"/>
              <a:chOff x="4140" y="429"/>
              <a:chExt cx="1425" cy="2396"/>
            </a:xfrm>
          </p:grpSpPr>
          <p:sp>
            <p:nvSpPr>
              <p:cNvPr id="124077" name="Freeform 39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9 h 2742"/>
                  <a:gd name="T6" fmla="*/ 0 w 354"/>
                  <a:gd name="T7" fmla="*/ 10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24078" name="Rectangle 391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4079" name="Freeform 39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24080" name="Freeform 39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24081" name="Rectangle 394"/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grpSp>
            <p:nvGrpSpPr>
              <p:cNvPr id="124082" name="Group 39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24107" name="AutoShape 396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124108" name="AutoShape 397"/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124083" name="Rectangle 398"/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grpSp>
            <p:nvGrpSpPr>
              <p:cNvPr id="124084" name="Group 39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24105" name="AutoShape 40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124106" name="AutoShape 401"/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124085" name="Rectangle 402"/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4086" name="Rectangle 403"/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grpSp>
            <p:nvGrpSpPr>
              <p:cNvPr id="124087" name="Group 40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24103" name="AutoShape 405"/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124104" name="AutoShape 406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124088" name="Freeform 40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124089" name="Group 40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24101" name="AutoShape 409"/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124102" name="AutoShape 410"/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124090" name="Rectangle 411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4091" name="Freeform 41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24092" name="Freeform 41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3 h 288"/>
                  <a:gd name="T4" fmla="*/ 2 w 304"/>
                  <a:gd name="T5" fmla="*/ 3 h 288"/>
                  <a:gd name="T6" fmla="*/ 2 w 304"/>
                  <a:gd name="T7" fmla="*/ 3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24093" name="Oval 414"/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4094" name="Freeform 41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24095" name="AutoShape 416"/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4096" name="AutoShape 417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4097" name="Oval 418"/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4098" name="Oval 419"/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he-IL" altLang="he-IL" sz="1800">
                  <a:solidFill>
                    <a:srgbClr val="FF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124099" name="Oval 420"/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4100" name="Rectangle 421"/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grpSp>
          <p:nvGrpSpPr>
            <p:cNvPr id="123915" name="Group 356"/>
            <p:cNvGrpSpPr>
              <a:grpSpLocks/>
            </p:cNvGrpSpPr>
            <p:nvPr/>
          </p:nvGrpSpPr>
          <p:grpSpPr bwMode="auto">
            <a:xfrm>
              <a:off x="3091" y="2634"/>
              <a:ext cx="301" cy="451"/>
              <a:chOff x="4140" y="429"/>
              <a:chExt cx="1425" cy="2396"/>
            </a:xfrm>
          </p:grpSpPr>
          <p:sp>
            <p:nvSpPr>
              <p:cNvPr id="124045" name="Freeform 35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9 h 2742"/>
                  <a:gd name="T6" fmla="*/ 0 w 354"/>
                  <a:gd name="T7" fmla="*/ 10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24046" name="Rectangle 358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4047" name="Freeform 35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24048" name="Freeform 36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24049" name="Rectangle 361"/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grpSp>
            <p:nvGrpSpPr>
              <p:cNvPr id="124050" name="Group 36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24075" name="AutoShape 363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124076" name="AutoShape 364"/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124051" name="Rectangle 365"/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grpSp>
            <p:nvGrpSpPr>
              <p:cNvPr id="124052" name="Group 36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24073" name="AutoShape 36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124074" name="AutoShape 368"/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124053" name="Rectangle 369"/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4054" name="Rectangle 370"/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grpSp>
            <p:nvGrpSpPr>
              <p:cNvPr id="124055" name="Group 371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24071" name="AutoShape 372"/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124072" name="AutoShape 373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124056" name="Freeform 37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124057" name="Group 37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24069" name="AutoShape 376"/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124070" name="AutoShape 377"/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124058" name="Rectangle 378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4059" name="Freeform 37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24060" name="Freeform 38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3 h 288"/>
                  <a:gd name="T4" fmla="*/ 2 w 304"/>
                  <a:gd name="T5" fmla="*/ 3 h 288"/>
                  <a:gd name="T6" fmla="*/ 2 w 304"/>
                  <a:gd name="T7" fmla="*/ 3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24061" name="Oval 381"/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4062" name="Freeform 38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24063" name="AutoShape 383"/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4064" name="AutoShape 384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4065" name="Oval 385"/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4066" name="Oval 386"/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he-IL" altLang="he-IL" sz="1800">
                  <a:solidFill>
                    <a:srgbClr val="FF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124067" name="Oval 387"/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4068" name="Rectangle 388"/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grpSp>
          <p:nvGrpSpPr>
            <p:cNvPr id="123916" name="Group 320"/>
            <p:cNvGrpSpPr>
              <a:grpSpLocks/>
            </p:cNvGrpSpPr>
            <p:nvPr/>
          </p:nvGrpSpPr>
          <p:grpSpPr bwMode="auto">
            <a:xfrm>
              <a:off x="3105" y="1159"/>
              <a:ext cx="301" cy="451"/>
              <a:chOff x="4140" y="429"/>
              <a:chExt cx="1425" cy="2396"/>
            </a:xfrm>
          </p:grpSpPr>
          <p:sp>
            <p:nvSpPr>
              <p:cNvPr id="124013" name="Freeform 32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9 h 2742"/>
                  <a:gd name="T6" fmla="*/ 0 w 354"/>
                  <a:gd name="T7" fmla="*/ 10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24014" name="Rectangle 322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4015" name="Freeform 32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24016" name="Freeform 32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24017" name="Rectangle 325"/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grpSp>
            <p:nvGrpSpPr>
              <p:cNvPr id="124018" name="Group 32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24043" name="AutoShape 327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124044" name="AutoShape 328"/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124019" name="Rectangle 329"/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grpSp>
            <p:nvGrpSpPr>
              <p:cNvPr id="124020" name="Group 33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24041" name="AutoShape 33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124042" name="AutoShape 332"/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124021" name="Rectangle 333"/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4022" name="Rectangle 334"/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grpSp>
            <p:nvGrpSpPr>
              <p:cNvPr id="124023" name="Group 33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24039" name="AutoShape 336"/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124040" name="AutoShape 337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124024" name="Freeform 33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124025" name="Group 33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24037" name="AutoShape 340"/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  <p:sp>
              <p:nvSpPr>
                <p:cNvPr id="124038" name="AutoShape 341"/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he-IL" altLang="he-IL">
                    <a:ea typeface="MS PGothic" pitchFamily="34" charset="-128"/>
                  </a:endParaRPr>
                </a:p>
              </p:txBody>
            </p:sp>
          </p:grpSp>
          <p:sp>
            <p:nvSpPr>
              <p:cNvPr id="124026" name="Rectangle 342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4027" name="Freeform 34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24028" name="Freeform 34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3 h 288"/>
                  <a:gd name="T4" fmla="*/ 2 w 304"/>
                  <a:gd name="T5" fmla="*/ 3 h 288"/>
                  <a:gd name="T6" fmla="*/ 2 w 304"/>
                  <a:gd name="T7" fmla="*/ 3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24029" name="Oval 345"/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4030" name="Freeform 34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24031" name="AutoShape 347"/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4032" name="AutoShape 348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4033" name="Oval 349"/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4034" name="Oval 350"/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he-IL" altLang="he-IL" sz="1800">
                  <a:solidFill>
                    <a:srgbClr val="FF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124035" name="Oval 351"/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4036" name="Rectangle 352"/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23917" name="Line 9"/>
            <p:cNvSpPr>
              <a:spLocks noChangeShapeType="1"/>
            </p:cNvSpPr>
            <p:nvPr/>
          </p:nvSpPr>
          <p:spPr bwMode="auto">
            <a:xfrm>
              <a:off x="3734" y="1642"/>
              <a:ext cx="708" cy="49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123918" name="Group 19"/>
            <p:cNvGrpSpPr>
              <a:grpSpLocks/>
            </p:cNvGrpSpPr>
            <p:nvPr/>
          </p:nvGrpSpPr>
          <p:grpSpPr bwMode="auto">
            <a:xfrm>
              <a:off x="4466" y="1881"/>
              <a:ext cx="510" cy="661"/>
              <a:chOff x="4296" y="2627"/>
              <a:chExt cx="510" cy="661"/>
            </a:xfrm>
          </p:grpSpPr>
          <p:sp>
            <p:nvSpPr>
              <p:cNvPr id="123998" name="Rectangle 20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ea typeface="MS PGothic" pitchFamily="34" charset="-128"/>
                </a:endParaRPr>
              </a:p>
            </p:txBody>
          </p:sp>
          <p:sp>
            <p:nvSpPr>
              <p:cNvPr id="123999" name="Text Box 21"/>
              <p:cNvSpPr txBox="1">
                <a:spLocks noChangeArrowheads="1"/>
              </p:cNvSpPr>
              <p:nvPr/>
            </p:nvSpPr>
            <p:spPr bwMode="auto">
              <a:xfrm>
                <a:off x="4304" y="2627"/>
                <a:ext cx="47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he-IL" sz="1600">
                    <a:ea typeface="MS PGothic" pitchFamily="34" charset="-128"/>
                  </a:rPr>
                  <a:t>mail</a:t>
                </a:r>
              </a:p>
              <a:p>
                <a:pPr algn="ctr"/>
                <a:r>
                  <a:rPr lang="en-US" altLang="he-IL" sz="1600">
                    <a:ea typeface="MS PGothic" pitchFamily="34" charset="-128"/>
                  </a:rPr>
                  <a:t>server</a:t>
                </a:r>
                <a:endParaRPr lang="en-US" altLang="he-IL" sz="2400">
                  <a:ea typeface="MS PGothic" pitchFamily="34" charset="-128"/>
                </a:endParaRPr>
              </a:p>
            </p:txBody>
          </p:sp>
          <p:sp>
            <p:nvSpPr>
              <p:cNvPr id="124000" name="Rectangle 22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ea typeface="MS PGothic" pitchFamily="34" charset="-128"/>
                </a:endParaRPr>
              </a:p>
            </p:txBody>
          </p:sp>
          <p:sp>
            <p:nvSpPr>
              <p:cNvPr id="124001" name="Line 23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4002" name="Line 24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4003" name="Line 25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4004" name="Line 26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4005" name="Line 27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4006" name="Line 28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4007" name="Line 29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4008" name="Rectangle 30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ea typeface="MS PGothic" pitchFamily="34" charset="-128"/>
                </a:endParaRPr>
              </a:p>
            </p:txBody>
          </p:sp>
          <p:sp>
            <p:nvSpPr>
              <p:cNvPr id="124009" name="Rectangle 31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ea typeface="MS PGothic" pitchFamily="34" charset="-128"/>
                </a:endParaRPr>
              </a:p>
            </p:txBody>
          </p:sp>
          <p:sp>
            <p:nvSpPr>
              <p:cNvPr id="124010" name="Rectangle 32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ea typeface="MS PGothic" pitchFamily="34" charset="-128"/>
                </a:endParaRPr>
              </a:p>
            </p:txBody>
          </p:sp>
          <p:sp>
            <p:nvSpPr>
              <p:cNvPr id="124011" name="Rectangle 33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ea typeface="MS PGothic" pitchFamily="34" charset="-128"/>
                </a:endParaRPr>
              </a:p>
            </p:txBody>
          </p:sp>
          <p:sp>
            <p:nvSpPr>
              <p:cNvPr id="124012" name="Rectangle 34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ea typeface="MS PGothic" pitchFamily="34" charset="-128"/>
                </a:endParaRPr>
              </a:p>
            </p:txBody>
          </p:sp>
        </p:grpSp>
        <p:grpSp>
          <p:nvGrpSpPr>
            <p:cNvPr id="123919" name="Group 60"/>
            <p:cNvGrpSpPr>
              <a:grpSpLocks/>
            </p:cNvGrpSpPr>
            <p:nvPr/>
          </p:nvGrpSpPr>
          <p:grpSpPr bwMode="auto">
            <a:xfrm>
              <a:off x="3206" y="2763"/>
              <a:ext cx="510" cy="661"/>
              <a:chOff x="4296" y="2627"/>
              <a:chExt cx="510" cy="661"/>
            </a:xfrm>
          </p:grpSpPr>
          <p:sp>
            <p:nvSpPr>
              <p:cNvPr id="123983" name="Rectangle 61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ea typeface="MS PGothic" pitchFamily="34" charset="-128"/>
                </a:endParaRPr>
              </a:p>
            </p:txBody>
          </p:sp>
          <p:sp>
            <p:nvSpPr>
              <p:cNvPr id="123984" name="Text Box 62"/>
              <p:cNvSpPr txBox="1">
                <a:spLocks noChangeArrowheads="1"/>
              </p:cNvSpPr>
              <p:nvPr/>
            </p:nvSpPr>
            <p:spPr bwMode="auto">
              <a:xfrm>
                <a:off x="4304" y="2627"/>
                <a:ext cx="47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he-IL" sz="1600">
                    <a:ea typeface="MS PGothic" pitchFamily="34" charset="-128"/>
                  </a:rPr>
                  <a:t>mail</a:t>
                </a:r>
              </a:p>
              <a:p>
                <a:pPr algn="ctr"/>
                <a:r>
                  <a:rPr lang="en-US" altLang="he-IL" sz="1600">
                    <a:ea typeface="MS PGothic" pitchFamily="34" charset="-128"/>
                  </a:rPr>
                  <a:t>server</a:t>
                </a:r>
                <a:endParaRPr lang="en-US" altLang="he-IL" sz="2400">
                  <a:ea typeface="MS PGothic" pitchFamily="34" charset="-128"/>
                </a:endParaRPr>
              </a:p>
            </p:txBody>
          </p:sp>
          <p:sp>
            <p:nvSpPr>
              <p:cNvPr id="123985" name="Rectangle 63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ea typeface="MS PGothic" pitchFamily="34" charset="-128"/>
                </a:endParaRPr>
              </a:p>
            </p:txBody>
          </p:sp>
          <p:sp>
            <p:nvSpPr>
              <p:cNvPr id="123986" name="Line 64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3987" name="Line 65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3988" name="Line 66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3989" name="Line 67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3990" name="Line 68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3991" name="Line 69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3992" name="Line 70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3993" name="Rectangle 71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ea typeface="MS PGothic" pitchFamily="34" charset="-128"/>
                </a:endParaRPr>
              </a:p>
            </p:txBody>
          </p:sp>
          <p:sp>
            <p:nvSpPr>
              <p:cNvPr id="123994" name="Rectangle 72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ea typeface="MS PGothic" pitchFamily="34" charset="-128"/>
                </a:endParaRPr>
              </a:p>
            </p:txBody>
          </p:sp>
          <p:sp>
            <p:nvSpPr>
              <p:cNvPr id="123995" name="Rectangle 73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ea typeface="MS PGothic" pitchFamily="34" charset="-128"/>
                </a:endParaRPr>
              </a:p>
            </p:txBody>
          </p:sp>
          <p:sp>
            <p:nvSpPr>
              <p:cNvPr id="123996" name="Rectangle 74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ea typeface="MS PGothic" pitchFamily="34" charset="-128"/>
                </a:endParaRPr>
              </a:p>
            </p:txBody>
          </p:sp>
          <p:sp>
            <p:nvSpPr>
              <p:cNvPr id="123997" name="Rectangle 75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ea typeface="MS PGothic" pitchFamily="34" charset="-128"/>
                </a:endParaRPr>
              </a:p>
            </p:txBody>
          </p:sp>
        </p:grpSp>
        <p:grpSp>
          <p:nvGrpSpPr>
            <p:cNvPr id="123920" name="Group 96"/>
            <p:cNvGrpSpPr>
              <a:grpSpLocks/>
            </p:cNvGrpSpPr>
            <p:nvPr/>
          </p:nvGrpSpPr>
          <p:grpSpPr bwMode="auto">
            <a:xfrm>
              <a:off x="3206" y="1347"/>
              <a:ext cx="510" cy="661"/>
              <a:chOff x="4296" y="2627"/>
              <a:chExt cx="510" cy="661"/>
            </a:xfrm>
          </p:grpSpPr>
          <p:sp>
            <p:nvSpPr>
              <p:cNvPr id="123968" name="Rectangle 97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ea typeface="MS PGothic" pitchFamily="34" charset="-128"/>
                </a:endParaRPr>
              </a:p>
            </p:txBody>
          </p:sp>
          <p:sp>
            <p:nvSpPr>
              <p:cNvPr id="123969" name="Text Box 98"/>
              <p:cNvSpPr txBox="1">
                <a:spLocks noChangeArrowheads="1"/>
              </p:cNvSpPr>
              <p:nvPr/>
            </p:nvSpPr>
            <p:spPr bwMode="auto">
              <a:xfrm>
                <a:off x="4304" y="2627"/>
                <a:ext cx="47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he-IL" sz="1600">
                    <a:ea typeface="MS PGothic" pitchFamily="34" charset="-128"/>
                  </a:rPr>
                  <a:t>mail</a:t>
                </a:r>
              </a:p>
              <a:p>
                <a:pPr algn="ctr"/>
                <a:r>
                  <a:rPr lang="en-US" altLang="he-IL" sz="1600">
                    <a:ea typeface="MS PGothic" pitchFamily="34" charset="-128"/>
                  </a:rPr>
                  <a:t>server</a:t>
                </a:r>
                <a:endParaRPr lang="en-US" altLang="he-IL" sz="2400">
                  <a:ea typeface="MS PGothic" pitchFamily="34" charset="-128"/>
                </a:endParaRPr>
              </a:p>
            </p:txBody>
          </p:sp>
          <p:sp>
            <p:nvSpPr>
              <p:cNvPr id="123970" name="Rectangle 99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ea typeface="MS PGothic" pitchFamily="34" charset="-128"/>
                </a:endParaRPr>
              </a:p>
            </p:txBody>
          </p:sp>
          <p:sp>
            <p:nvSpPr>
              <p:cNvPr id="123971" name="Line 100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3972" name="Line 101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3973" name="Line 102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3974" name="Line 103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3975" name="Line 104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3976" name="Line 105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3977" name="Line 106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3978" name="Rectangle 107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ea typeface="MS PGothic" pitchFamily="34" charset="-128"/>
                </a:endParaRPr>
              </a:p>
            </p:txBody>
          </p:sp>
          <p:sp>
            <p:nvSpPr>
              <p:cNvPr id="123979" name="Rectangle 108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ea typeface="MS PGothic" pitchFamily="34" charset="-128"/>
                </a:endParaRPr>
              </a:p>
            </p:txBody>
          </p:sp>
          <p:sp>
            <p:nvSpPr>
              <p:cNvPr id="123980" name="Rectangle 109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ea typeface="MS PGothic" pitchFamily="34" charset="-128"/>
                </a:endParaRPr>
              </a:p>
            </p:txBody>
          </p:sp>
          <p:sp>
            <p:nvSpPr>
              <p:cNvPr id="123981" name="Rectangle 110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ea typeface="MS PGothic" pitchFamily="34" charset="-128"/>
                </a:endParaRPr>
              </a:p>
            </p:txBody>
          </p:sp>
          <p:sp>
            <p:nvSpPr>
              <p:cNvPr id="123982" name="Rectangle 111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ea typeface="MS PGothic" pitchFamily="34" charset="-128"/>
                </a:endParaRPr>
              </a:p>
            </p:txBody>
          </p:sp>
        </p:grpSp>
        <p:sp>
          <p:nvSpPr>
            <p:cNvPr id="123921" name="Line 117"/>
            <p:cNvSpPr>
              <a:spLocks noChangeShapeType="1"/>
            </p:cNvSpPr>
            <p:nvPr/>
          </p:nvSpPr>
          <p:spPr bwMode="auto">
            <a:xfrm flipV="1">
              <a:off x="3734" y="2350"/>
              <a:ext cx="708" cy="68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3922" name="Line 118"/>
            <p:cNvSpPr>
              <a:spLocks noChangeShapeType="1"/>
            </p:cNvSpPr>
            <p:nvPr/>
          </p:nvSpPr>
          <p:spPr bwMode="auto">
            <a:xfrm flipH="1" flipV="1">
              <a:off x="3266" y="2020"/>
              <a:ext cx="0" cy="78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123923" name="Group 119"/>
            <p:cNvGrpSpPr>
              <a:grpSpLocks/>
            </p:cNvGrpSpPr>
            <p:nvPr/>
          </p:nvGrpSpPr>
          <p:grpSpPr bwMode="auto">
            <a:xfrm>
              <a:off x="3795" y="2535"/>
              <a:ext cx="650" cy="288"/>
              <a:chOff x="3745" y="2537"/>
              <a:chExt cx="650" cy="288"/>
            </a:xfrm>
          </p:grpSpPr>
          <p:sp>
            <p:nvSpPr>
              <p:cNvPr id="123966" name="Rectangle 120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ea typeface="MS PGothic" pitchFamily="34" charset="-128"/>
                </a:endParaRPr>
              </a:p>
            </p:txBody>
          </p:sp>
          <p:sp>
            <p:nvSpPr>
              <p:cNvPr id="123967" name="Text Box 121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he-IL" sz="2400">
                    <a:solidFill>
                      <a:srgbClr val="CC0000"/>
                    </a:solidFill>
                    <a:ea typeface="MS PGothic" pitchFamily="34" charset="-128"/>
                  </a:rPr>
                  <a:t>SMTP</a:t>
                </a:r>
              </a:p>
            </p:txBody>
          </p:sp>
        </p:grpSp>
        <p:grpSp>
          <p:nvGrpSpPr>
            <p:cNvPr id="123924" name="Group 122"/>
            <p:cNvGrpSpPr>
              <a:grpSpLocks/>
            </p:cNvGrpSpPr>
            <p:nvPr/>
          </p:nvGrpSpPr>
          <p:grpSpPr bwMode="auto">
            <a:xfrm>
              <a:off x="3771" y="1743"/>
              <a:ext cx="650" cy="288"/>
              <a:chOff x="3745" y="2537"/>
              <a:chExt cx="650" cy="288"/>
            </a:xfrm>
          </p:grpSpPr>
          <p:sp>
            <p:nvSpPr>
              <p:cNvPr id="123964" name="Rectangle 123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ea typeface="MS PGothic" pitchFamily="34" charset="-128"/>
                </a:endParaRPr>
              </a:p>
            </p:txBody>
          </p:sp>
          <p:sp>
            <p:nvSpPr>
              <p:cNvPr id="123965" name="Text Box 124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he-IL" sz="2400">
                    <a:solidFill>
                      <a:srgbClr val="CC0000"/>
                    </a:solidFill>
                    <a:ea typeface="MS PGothic" pitchFamily="34" charset="-128"/>
                  </a:rPr>
                  <a:t>SMTP</a:t>
                </a:r>
              </a:p>
            </p:txBody>
          </p:sp>
        </p:grpSp>
        <p:grpSp>
          <p:nvGrpSpPr>
            <p:cNvPr id="123925" name="Group 125"/>
            <p:cNvGrpSpPr>
              <a:grpSpLocks/>
            </p:cNvGrpSpPr>
            <p:nvPr/>
          </p:nvGrpSpPr>
          <p:grpSpPr bwMode="auto">
            <a:xfrm>
              <a:off x="2937" y="2193"/>
              <a:ext cx="650" cy="288"/>
              <a:chOff x="3745" y="2537"/>
              <a:chExt cx="650" cy="288"/>
            </a:xfrm>
          </p:grpSpPr>
          <p:sp>
            <p:nvSpPr>
              <p:cNvPr id="123962" name="Rectangle 126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ea typeface="MS PGothic" pitchFamily="34" charset="-128"/>
                </a:endParaRPr>
              </a:p>
            </p:txBody>
          </p:sp>
          <p:sp>
            <p:nvSpPr>
              <p:cNvPr id="123963" name="Text Box 127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he-IL" sz="2400">
                    <a:solidFill>
                      <a:srgbClr val="CC0000"/>
                    </a:solidFill>
                    <a:ea typeface="MS PGothic" pitchFamily="34" charset="-128"/>
                  </a:rPr>
                  <a:t>SMTP</a:t>
                </a:r>
              </a:p>
            </p:txBody>
          </p:sp>
        </p:grpSp>
        <p:grpSp>
          <p:nvGrpSpPr>
            <p:cNvPr id="123926" name="Group 423"/>
            <p:cNvGrpSpPr>
              <a:grpSpLocks/>
            </p:cNvGrpSpPr>
            <p:nvPr/>
          </p:nvGrpSpPr>
          <p:grpSpPr bwMode="auto">
            <a:xfrm>
              <a:off x="3587" y="886"/>
              <a:ext cx="575" cy="664"/>
              <a:chOff x="3574" y="550"/>
              <a:chExt cx="575" cy="664"/>
            </a:xfrm>
          </p:grpSpPr>
          <p:grpSp>
            <p:nvGrpSpPr>
              <p:cNvPr id="123957" name="Group 353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123960" name="Picture 354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3961" name="Freeform 355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607767 w 356"/>
                    <a:gd name="T3" fmla="*/ 273937 h 368"/>
                    <a:gd name="T4" fmla="*/ 3093555 w 356"/>
                    <a:gd name="T5" fmla="*/ 5706969 h 368"/>
                    <a:gd name="T6" fmla="*/ 681775 w 356"/>
                    <a:gd name="T7" fmla="*/ 7137332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he-IL"/>
                </a:p>
              </p:txBody>
            </p:sp>
          </p:grpSp>
          <p:sp>
            <p:nvSpPr>
              <p:cNvPr id="123958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ea typeface="MS PGothic" pitchFamily="34" charset="-128"/>
                </a:endParaRPr>
              </a:p>
            </p:txBody>
          </p:sp>
          <p:sp>
            <p:nvSpPr>
              <p:cNvPr id="123959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he-IL" sz="1600">
                    <a:ea typeface="MS PGothic" pitchFamily="34" charset="-128"/>
                  </a:rPr>
                  <a:t>user</a:t>
                </a:r>
              </a:p>
              <a:p>
                <a:pPr algn="ctr"/>
                <a:r>
                  <a:rPr lang="en-US" altLang="he-IL" sz="1600">
                    <a:ea typeface="MS PGothic" pitchFamily="34" charset="-128"/>
                  </a:rPr>
                  <a:t>agent</a:t>
                </a:r>
                <a:endParaRPr lang="en-US" altLang="he-IL" sz="2400">
                  <a:ea typeface="MS PGothic" pitchFamily="34" charset="-128"/>
                </a:endParaRPr>
              </a:p>
            </p:txBody>
          </p:sp>
        </p:grpSp>
        <p:grpSp>
          <p:nvGrpSpPr>
            <p:cNvPr id="123927" name="Group 424"/>
            <p:cNvGrpSpPr>
              <a:grpSpLocks/>
            </p:cNvGrpSpPr>
            <p:nvPr/>
          </p:nvGrpSpPr>
          <p:grpSpPr bwMode="auto">
            <a:xfrm>
              <a:off x="4870" y="1400"/>
              <a:ext cx="575" cy="664"/>
              <a:chOff x="3574" y="550"/>
              <a:chExt cx="575" cy="664"/>
            </a:xfrm>
          </p:grpSpPr>
          <p:grpSp>
            <p:nvGrpSpPr>
              <p:cNvPr id="123952" name="Group 425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123955" name="Picture 426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3956" name="Freeform 427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607767 w 356"/>
                    <a:gd name="T3" fmla="*/ 273937 h 368"/>
                    <a:gd name="T4" fmla="*/ 3093555 w 356"/>
                    <a:gd name="T5" fmla="*/ 5706969 h 368"/>
                    <a:gd name="T6" fmla="*/ 681775 w 356"/>
                    <a:gd name="T7" fmla="*/ 7137332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he-IL"/>
                </a:p>
              </p:txBody>
            </p:sp>
          </p:grpSp>
          <p:sp>
            <p:nvSpPr>
              <p:cNvPr id="123953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ea typeface="MS PGothic" pitchFamily="34" charset="-128"/>
                </a:endParaRPr>
              </a:p>
            </p:txBody>
          </p:sp>
          <p:sp>
            <p:nvSpPr>
              <p:cNvPr id="123954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he-IL" sz="1600">
                    <a:ea typeface="MS PGothic" pitchFamily="34" charset="-128"/>
                  </a:rPr>
                  <a:t>user</a:t>
                </a:r>
              </a:p>
              <a:p>
                <a:pPr algn="ctr"/>
                <a:r>
                  <a:rPr lang="en-US" altLang="he-IL" sz="1600">
                    <a:ea typeface="MS PGothic" pitchFamily="34" charset="-128"/>
                  </a:rPr>
                  <a:t>agent</a:t>
                </a:r>
                <a:endParaRPr lang="en-US" altLang="he-IL" sz="2400">
                  <a:ea typeface="MS PGothic" pitchFamily="34" charset="-128"/>
                </a:endParaRPr>
              </a:p>
            </p:txBody>
          </p:sp>
        </p:grpSp>
        <p:grpSp>
          <p:nvGrpSpPr>
            <p:cNvPr id="123928" name="Group 430"/>
            <p:cNvGrpSpPr>
              <a:grpSpLocks/>
            </p:cNvGrpSpPr>
            <p:nvPr/>
          </p:nvGrpSpPr>
          <p:grpSpPr bwMode="auto">
            <a:xfrm>
              <a:off x="5082" y="1880"/>
              <a:ext cx="575" cy="664"/>
              <a:chOff x="3574" y="550"/>
              <a:chExt cx="575" cy="664"/>
            </a:xfrm>
          </p:grpSpPr>
          <p:grpSp>
            <p:nvGrpSpPr>
              <p:cNvPr id="123947" name="Group 431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123950" name="Picture 432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3951" name="Freeform 433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607767 w 356"/>
                    <a:gd name="T3" fmla="*/ 273937 h 368"/>
                    <a:gd name="T4" fmla="*/ 3093555 w 356"/>
                    <a:gd name="T5" fmla="*/ 5706969 h 368"/>
                    <a:gd name="T6" fmla="*/ 681775 w 356"/>
                    <a:gd name="T7" fmla="*/ 7137332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he-IL"/>
                </a:p>
              </p:txBody>
            </p:sp>
          </p:grpSp>
          <p:sp>
            <p:nvSpPr>
              <p:cNvPr id="123948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ea typeface="MS PGothic" pitchFamily="34" charset="-128"/>
                </a:endParaRPr>
              </a:p>
            </p:txBody>
          </p:sp>
          <p:sp>
            <p:nvSpPr>
              <p:cNvPr id="123949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he-IL" sz="1600">
                    <a:ea typeface="MS PGothic" pitchFamily="34" charset="-128"/>
                  </a:rPr>
                  <a:t>user</a:t>
                </a:r>
              </a:p>
              <a:p>
                <a:pPr algn="ctr"/>
                <a:r>
                  <a:rPr lang="en-US" altLang="he-IL" sz="1600">
                    <a:ea typeface="MS PGothic" pitchFamily="34" charset="-128"/>
                  </a:rPr>
                  <a:t>agent</a:t>
                </a:r>
                <a:endParaRPr lang="en-US" altLang="he-IL" sz="2400">
                  <a:ea typeface="MS PGothic" pitchFamily="34" charset="-128"/>
                </a:endParaRPr>
              </a:p>
            </p:txBody>
          </p:sp>
        </p:grpSp>
        <p:grpSp>
          <p:nvGrpSpPr>
            <p:cNvPr id="123929" name="Group 436"/>
            <p:cNvGrpSpPr>
              <a:grpSpLocks/>
            </p:cNvGrpSpPr>
            <p:nvPr/>
          </p:nvGrpSpPr>
          <p:grpSpPr bwMode="auto">
            <a:xfrm>
              <a:off x="4999" y="2540"/>
              <a:ext cx="575" cy="664"/>
              <a:chOff x="3574" y="550"/>
              <a:chExt cx="575" cy="664"/>
            </a:xfrm>
          </p:grpSpPr>
          <p:grpSp>
            <p:nvGrpSpPr>
              <p:cNvPr id="123942" name="Group 437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123945" name="Picture 438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3946" name="Freeform 439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607767 w 356"/>
                    <a:gd name="T3" fmla="*/ 273937 h 368"/>
                    <a:gd name="T4" fmla="*/ 3093555 w 356"/>
                    <a:gd name="T5" fmla="*/ 5706969 h 368"/>
                    <a:gd name="T6" fmla="*/ 681775 w 356"/>
                    <a:gd name="T7" fmla="*/ 7137332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he-IL"/>
                </a:p>
              </p:txBody>
            </p:sp>
          </p:grpSp>
          <p:sp>
            <p:nvSpPr>
              <p:cNvPr id="123943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ea typeface="MS PGothic" pitchFamily="34" charset="-128"/>
                </a:endParaRPr>
              </a:p>
            </p:txBody>
          </p:sp>
          <p:sp>
            <p:nvSpPr>
              <p:cNvPr id="123944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he-IL" sz="1600">
                    <a:ea typeface="MS PGothic" pitchFamily="34" charset="-128"/>
                  </a:rPr>
                  <a:t>user</a:t>
                </a:r>
              </a:p>
              <a:p>
                <a:pPr algn="ctr"/>
                <a:r>
                  <a:rPr lang="en-US" altLang="he-IL" sz="1600">
                    <a:ea typeface="MS PGothic" pitchFamily="34" charset="-128"/>
                  </a:rPr>
                  <a:t>agent</a:t>
                </a:r>
                <a:endParaRPr lang="en-US" altLang="he-IL" sz="2400">
                  <a:ea typeface="MS PGothic" pitchFamily="34" charset="-128"/>
                </a:endParaRPr>
              </a:p>
            </p:txBody>
          </p:sp>
        </p:grpSp>
        <p:grpSp>
          <p:nvGrpSpPr>
            <p:cNvPr id="123930" name="Group 442"/>
            <p:cNvGrpSpPr>
              <a:grpSpLocks/>
            </p:cNvGrpSpPr>
            <p:nvPr/>
          </p:nvGrpSpPr>
          <p:grpSpPr bwMode="auto">
            <a:xfrm>
              <a:off x="3354" y="3446"/>
              <a:ext cx="575" cy="664"/>
              <a:chOff x="3574" y="550"/>
              <a:chExt cx="575" cy="664"/>
            </a:xfrm>
          </p:grpSpPr>
          <p:grpSp>
            <p:nvGrpSpPr>
              <p:cNvPr id="123937" name="Group 443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123940" name="Picture 444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3941" name="Freeform 445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607767 w 356"/>
                    <a:gd name="T3" fmla="*/ 273937 h 368"/>
                    <a:gd name="T4" fmla="*/ 3093555 w 356"/>
                    <a:gd name="T5" fmla="*/ 5706969 h 368"/>
                    <a:gd name="T6" fmla="*/ 681775 w 356"/>
                    <a:gd name="T7" fmla="*/ 7137332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he-IL"/>
                </a:p>
              </p:txBody>
            </p:sp>
          </p:grpSp>
          <p:sp>
            <p:nvSpPr>
              <p:cNvPr id="123938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ea typeface="MS PGothic" pitchFamily="34" charset="-128"/>
                </a:endParaRPr>
              </a:p>
            </p:txBody>
          </p:sp>
          <p:sp>
            <p:nvSpPr>
              <p:cNvPr id="123939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he-IL" sz="1600">
                    <a:ea typeface="MS PGothic" pitchFamily="34" charset="-128"/>
                  </a:rPr>
                  <a:t>user</a:t>
                </a:r>
              </a:p>
              <a:p>
                <a:pPr algn="ctr"/>
                <a:r>
                  <a:rPr lang="en-US" altLang="he-IL" sz="1600">
                    <a:ea typeface="MS PGothic" pitchFamily="34" charset="-128"/>
                  </a:rPr>
                  <a:t>agent</a:t>
                </a:r>
                <a:endParaRPr lang="en-US" altLang="he-IL" sz="2400">
                  <a:ea typeface="MS PGothic" pitchFamily="34" charset="-128"/>
                </a:endParaRPr>
              </a:p>
            </p:txBody>
          </p:sp>
        </p:grpSp>
        <p:grpSp>
          <p:nvGrpSpPr>
            <p:cNvPr id="123931" name="Group 448"/>
            <p:cNvGrpSpPr>
              <a:grpSpLocks/>
            </p:cNvGrpSpPr>
            <p:nvPr/>
          </p:nvGrpSpPr>
          <p:grpSpPr bwMode="auto">
            <a:xfrm>
              <a:off x="3813" y="3056"/>
              <a:ext cx="575" cy="664"/>
              <a:chOff x="3574" y="550"/>
              <a:chExt cx="575" cy="664"/>
            </a:xfrm>
          </p:grpSpPr>
          <p:grpSp>
            <p:nvGrpSpPr>
              <p:cNvPr id="123932" name="Group 449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123935" name="Picture 4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3936" name="Freeform 4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607767 w 356"/>
                    <a:gd name="T3" fmla="*/ 273937 h 368"/>
                    <a:gd name="T4" fmla="*/ 3093555 w 356"/>
                    <a:gd name="T5" fmla="*/ 5706969 h 368"/>
                    <a:gd name="T6" fmla="*/ 681775 w 356"/>
                    <a:gd name="T7" fmla="*/ 7137332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he-IL"/>
                </a:p>
              </p:txBody>
            </p:sp>
          </p:grpSp>
          <p:sp>
            <p:nvSpPr>
              <p:cNvPr id="123933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ea typeface="MS PGothic" pitchFamily="34" charset="-128"/>
                </a:endParaRPr>
              </a:p>
            </p:txBody>
          </p:sp>
          <p:sp>
            <p:nvSpPr>
              <p:cNvPr id="123934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he-IL" sz="1600">
                    <a:ea typeface="MS PGothic" pitchFamily="34" charset="-128"/>
                  </a:rPr>
                  <a:t>user</a:t>
                </a:r>
              </a:p>
              <a:p>
                <a:pPr algn="ctr"/>
                <a:r>
                  <a:rPr lang="en-US" altLang="he-IL" sz="1600">
                    <a:ea typeface="MS PGothic" pitchFamily="34" charset="-128"/>
                  </a:rPr>
                  <a:t>agent</a:t>
                </a:r>
                <a:endParaRPr lang="en-US" altLang="he-IL" sz="2400">
                  <a:ea typeface="MS PGothic" pitchFamily="34" charset="-128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376238" y="222250"/>
            <a:ext cx="7772400" cy="882650"/>
          </a:xfrm>
        </p:spPr>
        <p:txBody>
          <a:bodyPr/>
          <a:lstStyle/>
          <a:p>
            <a:pPr algn="ctr"/>
            <a:r>
              <a:rPr lang="en-US" altLang="he-IL" sz="4000" dirty="0"/>
              <a:t>Email: mail servers</a:t>
            </a:r>
            <a:endParaRPr lang="en-US" altLang="he-IL" dirty="0"/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98588"/>
            <a:ext cx="39338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he-IL" dirty="0">
                <a:solidFill>
                  <a:srgbClr val="CC0000"/>
                </a:solidFill>
              </a:rPr>
              <a:t>mail servers:</a:t>
            </a:r>
          </a:p>
          <a:p>
            <a:r>
              <a:rPr lang="en-US" altLang="he-IL" sz="2400" i="1" dirty="0">
                <a:solidFill>
                  <a:srgbClr val="CC0000"/>
                </a:solidFill>
              </a:rPr>
              <a:t>mailbox</a:t>
            </a:r>
            <a:r>
              <a:rPr lang="en-US" altLang="he-IL" sz="2400" dirty="0"/>
              <a:t> contains incoming messages for user</a:t>
            </a:r>
          </a:p>
          <a:p>
            <a:r>
              <a:rPr lang="en-US" altLang="he-IL" sz="2400" i="1" dirty="0">
                <a:solidFill>
                  <a:srgbClr val="CC0000"/>
                </a:solidFill>
              </a:rPr>
              <a:t>message queue</a:t>
            </a:r>
            <a:r>
              <a:rPr lang="en-US" altLang="he-IL" sz="2400" dirty="0"/>
              <a:t> of outgoing (to be sent) mail messages</a:t>
            </a:r>
          </a:p>
          <a:p>
            <a:r>
              <a:rPr lang="en-US" altLang="he-IL" sz="2400" dirty="0"/>
              <a:t>Each server is sometimes a SMTP </a:t>
            </a:r>
            <a:r>
              <a:rPr lang="en-US" altLang="he-IL" sz="2400" i="1" dirty="0"/>
              <a:t>client </a:t>
            </a:r>
            <a:r>
              <a:rPr lang="en-US" altLang="he-IL" sz="2400" dirty="0"/>
              <a:t>and sometimes a SMTP </a:t>
            </a:r>
            <a:r>
              <a:rPr lang="en-US" altLang="he-IL" sz="2400" i="1" dirty="0"/>
              <a:t>server</a:t>
            </a:r>
            <a:endParaRPr lang="en-US" altLang="he-IL" sz="2400" dirty="0"/>
          </a:p>
          <a:p>
            <a:pPr lvl="1"/>
            <a:r>
              <a:rPr lang="en-US" altLang="he-IL" dirty="0"/>
              <a:t>SMTP client: when sending a mail </a:t>
            </a:r>
          </a:p>
          <a:p>
            <a:pPr lvl="1"/>
            <a:r>
              <a:rPr lang="en-US" altLang="ja-JP" dirty="0"/>
              <a:t>SMTP server: when receiving a mail</a:t>
            </a:r>
            <a:endParaRPr lang="en-US" altLang="he-IL" dirty="0"/>
          </a:p>
        </p:txBody>
      </p:sp>
      <p:pic>
        <p:nvPicPr>
          <p:cNvPr id="124934" name="Picture 15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8331" y="882650"/>
            <a:ext cx="5942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4935" name="Group 271"/>
          <p:cNvGrpSpPr>
            <a:grpSpLocks/>
          </p:cNvGrpSpPr>
          <p:nvPr/>
        </p:nvGrpSpPr>
        <p:grpSpPr bwMode="auto">
          <a:xfrm>
            <a:off x="6899275" y="2787650"/>
            <a:ext cx="477838" cy="715963"/>
            <a:chOff x="4140" y="429"/>
            <a:chExt cx="1425" cy="2396"/>
          </a:xfrm>
        </p:grpSpPr>
        <p:sp>
          <p:nvSpPr>
            <p:cNvPr id="125098" name="Freeform 27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9 h 2742"/>
                <a:gd name="T6" fmla="*/ 0 w 354"/>
                <a:gd name="T7" fmla="*/ 1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5099" name="Rectangle 273"/>
            <p:cNvSpPr>
              <a:spLocks noChangeArrowheads="1"/>
            </p:cNvSpPr>
            <p:nvPr/>
          </p:nvSpPr>
          <p:spPr bwMode="auto">
            <a:xfrm>
              <a:off x="4206" y="429"/>
              <a:ext cx="104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5100" name="Freeform 27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5101" name="Freeform 27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5102" name="Rectangle 276"/>
            <p:cNvSpPr>
              <a:spLocks noChangeArrowheads="1"/>
            </p:cNvSpPr>
            <p:nvPr/>
          </p:nvSpPr>
          <p:spPr bwMode="auto">
            <a:xfrm>
              <a:off x="4211" y="695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25103" name="Group 27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5128" name="AutoShape 278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5129" name="AutoShape 279"/>
              <p:cNvSpPr>
                <a:spLocks noChangeArrowheads="1"/>
              </p:cNvSpPr>
              <p:nvPr/>
            </p:nvSpPr>
            <p:spPr bwMode="auto">
              <a:xfrm>
                <a:off x="634" y="2583"/>
                <a:ext cx="68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25104" name="Rectangle 280"/>
            <p:cNvSpPr>
              <a:spLocks noChangeArrowheads="1"/>
            </p:cNvSpPr>
            <p:nvPr/>
          </p:nvSpPr>
          <p:spPr bwMode="auto">
            <a:xfrm>
              <a:off x="4225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25105" name="Group 28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5126" name="AutoShape 282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5127" name="AutoShape 283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25106" name="Rectangle 284"/>
            <p:cNvSpPr>
              <a:spLocks noChangeArrowheads="1"/>
            </p:cNvSpPr>
            <p:nvPr/>
          </p:nvSpPr>
          <p:spPr bwMode="auto">
            <a:xfrm>
              <a:off x="4216" y="135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5107" name="Rectangle 285"/>
            <p:cNvSpPr>
              <a:spLocks noChangeArrowheads="1"/>
            </p:cNvSpPr>
            <p:nvPr/>
          </p:nvSpPr>
          <p:spPr bwMode="auto">
            <a:xfrm>
              <a:off x="4230" y="1656"/>
              <a:ext cx="592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25108" name="Group 28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124" name="AutoShape 287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5125" name="AutoShape 288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90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25109" name="Freeform 28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125110" name="Group 29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5122" name="AutoShape 291"/>
              <p:cNvSpPr>
                <a:spLocks noChangeArrowheads="1"/>
              </p:cNvSpPr>
              <p:nvPr/>
            </p:nvSpPr>
            <p:spPr bwMode="auto">
              <a:xfrm>
                <a:off x="629" y="2568"/>
                <a:ext cx="70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5123" name="AutoShape 292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7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25111" name="Rectangle 293"/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5112" name="Freeform 29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5113" name="Freeform 29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5114" name="Oval 296"/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5115" name="Freeform 29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5116" name="AutoShape 298"/>
            <p:cNvSpPr>
              <a:spLocks noChangeArrowheads="1"/>
            </p:cNvSpPr>
            <p:nvPr/>
          </p:nvSpPr>
          <p:spPr bwMode="auto">
            <a:xfrm>
              <a:off x="4140" y="2676"/>
              <a:ext cx="1198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5117" name="AutoShape 299"/>
            <p:cNvSpPr>
              <a:spLocks noChangeArrowheads="1"/>
            </p:cNvSpPr>
            <p:nvPr/>
          </p:nvSpPr>
          <p:spPr bwMode="auto">
            <a:xfrm>
              <a:off x="4206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5118" name="Oval 300"/>
            <p:cNvSpPr>
              <a:spLocks noChangeArrowheads="1"/>
            </p:cNvSpPr>
            <p:nvPr/>
          </p:nvSpPr>
          <p:spPr bwMode="auto">
            <a:xfrm>
              <a:off x="4306" y="2384"/>
              <a:ext cx="161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5119" name="Oval 301"/>
            <p:cNvSpPr>
              <a:spLocks noChangeArrowheads="1"/>
            </p:cNvSpPr>
            <p:nvPr/>
          </p:nvSpPr>
          <p:spPr bwMode="auto">
            <a:xfrm>
              <a:off x="4486" y="2384"/>
              <a:ext cx="161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he-IL" altLang="he-IL" sz="1800">
                <a:solidFill>
                  <a:srgbClr val="FF0000"/>
                </a:solidFill>
                <a:ea typeface="MS PGothic" pitchFamily="34" charset="-128"/>
              </a:endParaRPr>
            </a:p>
          </p:txBody>
        </p:sp>
        <p:sp>
          <p:nvSpPr>
            <p:cNvPr id="125120" name="Oval 302"/>
            <p:cNvSpPr>
              <a:spLocks noChangeArrowheads="1"/>
            </p:cNvSpPr>
            <p:nvPr/>
          </p:nvSpPr>
          <p:spPr bwMode="auto">
            <a:xfrm>
              <a:off x="4661" y="2379"/>
              <a:ext cx="161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5121" name="Rectangle 303"/>
            <p:cNvSpPr>
              <a:spLocks noChangeArrowheads="1"/>
            </p:cNvSpPr>
            <p:nvPr/>
          </p:nvSpPr>
          <p:spPr bwMode="auto">
            <a:xfrm>
              <a:off x="5063" y="1837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</p:grpSp>
      <p:grpSp>
        <p:nvGrpSpPr>
          <p:cNvPr id="124936" name="Group 304"/>
          <p:cNvGrpSpPr>
            <a:grpSpLocks/>
          </p:cNvGrpSpPr>
          <p:nvPr/>
        </p:nvGrpSpPr>
        <p:grpSpPr bwMode="auto">
          <a:xfrm>
            <a:off x="4906963" y="4181475"/>
            <a:ext cx="477837" cy="715963"/>
            <a:chOff x="4140" y="429"/>
            <a:chExt cx="1425" cy="2396"/>
          </a:xfrm>
        </p:grpSpPr>
        <p:sp>
          <p:nvSpPr>
            <p:cNvPr id="125066" name="Freeform 30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9 h 2742"/>
                <a:gd name="T6" fmla="*/ 0 w 354"/>
                <a:gd name="T7" fmla="*/ 1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5067" name="Rectangle 306"/>
            <p:cNvSpPr>
              <a:spLocks noChangeArrowheads="1"/>
            </p:cNvSpPr>
            <p:nvPr/>
          </p:nvSpPr>
          <p:spPr bwMode="auto">
            <a:xfrm>
              <a:off x="4206" y="429"/>
              <a:ext cx="104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5068" name="Freeform 30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5069" name="Freeform 30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5070" name="Rectangle 309"/>
            <p:cNvSpPr>
              <a:spLocks noChangeArrowheads="1"/>
            </p:cNvSpPr>
            <p:nvPr/>
          </p:nvSpPr>
          <p:spPr bwMode="auto">
            <a:xfrm>
              <a:off x="4211" y="695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25071" name="Group 31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5096" name="AutoShape 31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5097" name="AutoShape 312"/>
              <p:cNvSpPr>
                <a:spLocks noChangeArrowheads="1"/>
              </p:cNvSpPr>
              <p:nvPr/>
            </p:nvSpPr>
            <p:spPr bwMode="auto">
              <a:xfrm>
                <a:off x="634" y="2583"/>
                <a:ext cx="68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25072" name="Rectangle 313"/>
            <p:cNvSpPr>
              <a:spLocks noChangeArrowheads="1"/>
            </p:cNvSpPr>
            <p:nvPr/>
          </p:nvSpPr>
          <p:spPr bwMode="auto">
            <a:xfrm>
              <a:off x="4225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25073" name="Group 31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5094" name="AutoShape 315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5095" name="AutoShape 316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25074" name="Rectangle 317"/>
            <p:cNvSpPr>
              <a:spLocks noChangeArrowheads="1"/>
            </p:cNvSpPr>
            <p:nvPr/>
          </p:nvSpPr>
          <p:spPr bwMode="auto">
            <a:xfrm>
              <a:off x="4216" y="135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5075" name="Rectangle 318"/>
            <p:cNvSpPr>
              <a:spLocks noChangeArrowheads="1"/>
            </p:cNvSpPr>
            <p:nvPr/>
          </p:nvSpPr>
          <p:spPr bwMode="auto">
            <a:xfrm>
              <a:off x="4230" y="1656"/>
              <a:ext cx="592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25076" name="Group 31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092" name="AutoShape 320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5093" name="AutoShape 321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90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25077" name="Freeform 32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125078" name="Group 32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5090" name="AutoShape 324"/>
              <p:cNvSpPr>
                <a:spLocks noChangeArrowheads="1"/>
              </p:cNvSpPr>
              <p:nvPr/>
            </p:nvSpPr>
            <p:spPr bwMode="auto">
              <a:xfrm>
                <a:off x="629" y="2568"/>
                <a:ext cx="70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5091" name="AutoShape 325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7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25079" name="Rectangle 326"/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5080" name="Freeform 32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5081" name="Freeform 32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5082" name="Oval 329"/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5083" name="Freeform 33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5084" name="AutoShape 331"/>
            <p:cNvSpPr>
              <a:spLocks noChangeArrowheads="1"/>
            </p:cNvSpPr>
            <p:nvPr/>
          </p:nvSpPr>
          <p:spPr bwMode="auto">
            <a:xfrm>
              <a:off x="4140" y="2676"/>
              <a:ext cx="1198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5085" name="AutoShape 332"/>
            <p:cNvSpPr>
              <a:spLocks noChangeArrowheads="1"/>
            </p:cNvSpPr>
            <p:nvPr/>
          </p:nvSpPr>
          <p:spPr bwMode="auto">
            <a:xfrm>
              <a:off x="4206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5086" name="Oval 333"/>
            <p:cNvSpPr>
              <a:spLocks noChangeArrowheads="1"/>
            </p:cNvSpPr>
            <p:nvPr/>
          </p:nvSpPr>
          <p:spPr bwMode="auto">
            <a:xfrm>
              <a:off x="4306" y="2384"/>
              <a:ext cx="161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5087" name="Oval 334"/>
            <p:cNvSpPr>
              <a:spLocks noChangeArrowheads="1"/>
            </p:cNvSpPr>
            <p:nvPr/>
          </p:nvSpPr>
          <p:spPr bwMode="auto">
            <a:xfrm>
              <a:off x="4486" y="2384"/>
              <a:ext cx="161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he-IL" altLang="he-IL" sz="1800">
                <a:solidFill>
                  <a:srgbClr val="FF0000"/>
                </a:solidFill>
                <a:ea typeface="MS PGothic" pitchFamily="34" charset="-128"/>
              </a:endParaRPr>
            </a:p>
          </p:txBody>
        </p:sp>
        <p:sp>
          <p:nvSpPr>
            <p:cNvPr id="125088" name="Oval 335"/>
            <p:cNvSpPr>
              <a:spLocks noChangeArrowheads="1"/>
            </p:cNvSpPr>
            <p:nvPr/>
          </p:nvSpPr>
          <p:spPr bwMode="auto">
            <a:xfrm>
              <a:off x="4661" y="2379"/>
              <a:ext cx="161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5089" name="Rectangle 336"/>
            <p:cNvSpPr>
              <a:spLocks noChangeArrowheads="1"/>
            </p:cNvSpPr>
            <p:nvPr/>
          </p:nvSpPr>
          <p:spPr bwMode="auto">
            <a:xfrm>
              <a:off x="5063" y="1837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</p:grpSp>
      <p:grpSp>
        <p:nvGrpSpPr>
          <p:cNvPr id="124937" name="Group 337"/>
          <p:cNvGrpSpPr>
            <a:grpSpLocks/>
          </p:cNvGrpSpPr>
          <p:nvPr/>
        </p:nvGrpSpPr>
        <p:grpSpPr bwMode="auto">
          <a:xfrm>
            <a:off x="4929188" y="1839913"/>
            <a:ext cx="477837" cy="715962"/>
            <a:chOff x="4140" y="429"/>
            <a:chExt cx="1425" cy="2396"/>
          </a:xfrm>
        </p:grpSpPr>
        <p:sp>
          <p:nvSpPr>
            <p:cNvPr id="125034" name="Freeform 33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9 h 2742"/>
                <a:gd name="T6" fmla="*/ 0 w 354"/>
                <a:gd name="T7" fmla="*/ 1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5035" name="Rectangle 339"/>
            <p:cNvSpPr>
              <a:spLocks noChangeArrowheads="1"/>
            </p:cNvSpPr>
            <p:nvPr/>
          </p:nvSpPr>
          <p:spPr bwMode="auto">
            <a:xfrm>
              <a:off x="4206" y="429"/>
              <a:ext cx="104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5036" name="Freeform 34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5037" name="Freeform 34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5038" name="Rectangle 342"/>
            <p:cNvSpPr>
              <a:spLocks noChangeArrowheads="1"/>
            </p:cNvSpPr>
            <p:nvPr/>
          </p:nvSpPr>
          <p:spPr bwMode="auto">
            <a:xfrm>
              <a:off x="4211" y="695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25039" name="Group 34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5064" name="AutoShape 34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5065" name="AutoShape 345"/>
              <p:cNvSpPr>
                <a:spLocks noChangeArrowheads="1"/>
              </p:cNvSpPr>
              <p:nvPr/>
            </p:nvSpPr>
            <p:spPr bwMode="auto">
              <a:xfrm>
                <a:off x="634" y="2583"/>
                <a:ext cx="68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25040" name="Rectangle 346"/>
            <p:cNvSpPr>
              <a:spLocks noChangeArrowheads="1"/>
            </p:cNvSpPr>
            <p:nvPr/>
          </p:nvSpPr>
          <p:spPr bwMode="auto">
            <a:xfrm>
              <a:off x="4225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25041" name="Group 34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5062" name="AutoShape 348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5063" name="AutoShape 349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25042" name="Rectangle 350"/>
            <p:cNvSpPr>
              <a:spLocks noChangeArrowheads="1"/>
            </p:cNvSpPr>
            <p:nvPr/>
          </p:nvSpPr>
          <p:spPr bwMode="auto">
            <a:xfrm>
              <a:off x="4216" y="135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5043" name="Rectangle 351"/>
            <p:cNvSpPr>
              <a:spLocks noChangeArrowheads="1"/>
            </p:cNvSpPr>
            <p:nvPr/>
          </p:nvSpPr>
          <p:spPr bwMode="auto">
            <a:xfrm>
              <a:off x="4230" y="1656"/>
              <a:ext cx="592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25044" name="Group 35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060" name="AutoShape 353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5061" name="AutoShape 354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90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25045" name="Freeform 35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125046" name="Group 35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5058" name="AutoShape 357"/>
              <p:cNvSpPr>
                <a:spLocks noChangeArrowheads="1"/>
              </p:cNvSpPr>
              <p:nvPr/>
            </p:nvSpPr>
            <p:spPr bwMode="auto">
              <a:xfrm>
                <a:off x="629" y="2568"/>
                <a:ext cx="70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5059" name="AutoShape 358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7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25047" name="Rectangle 359"/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5048" name="Freeform 36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5049" name="Freeform 36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5050" name="Oval 362"/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5051" name="Freeform 36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5052" name="AutoShape 364"/>
            <p:cNvSpPr>
              <a:spLocks noChangeArrowheads="1"/>
            </p:cNvSpPr>
            <p:nvPr/>
          </p:nvSpPr>
          <p:spPr bwMode="auto">
            <a:xfrm>
              <a:off x="4140" y="2676"/>
              <a:ext cx="1198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5053" name="AutoShape 365"/>
            <p:cNvSpPr>
              <a:spLocks noChangeArrowheads="1"/>
            </p:cNvSpPr>
            <p:nvPr/>
          </p:nvSpPr>
          <p:spPr bwMode="auto">
            <a:xfrm>
              <a:off x="4206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5054" name="Oval 366"/>
            <p:cNvSpPr>
              <a:spLocks noChangeArrowheads="1"/>
            </p:cNvSpPr>
            <p:nvPr/>
          </p:nvSpPr>
          <p:spPr bwMode="auto">
            <a:xfrm>
              <a:off x="4306" y="2384"/>
              <a:ext cx="161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5055" name="Oval 367"/>
            <p:cNvSpPr>
              <a:spLocks noChangeArrowheads="1"/>
            </p:cNvSpPr>
            <p:nvPr/>
          </p:nvSpPr>
          <p:spPr bwMode="auto">
            <a:xfrm>
              <a:off x="4486" y="2384"/>
              <a:ext cx="161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he-IL" altLang="he-IL" sz="1800">
                <a:solidFill>
                  <a:srgbClr val="FF0000"/>
                </a:solidFill>
                <a:ea typeface="MS PGothic" pitchFamily="34" charset="-128"/>
              </a:endParaRPr>
            </a:p>
          </p:txBody>
        </p:sp>
        <p:sp>
          <p:nvSpPr>
            <p:cNvPr id="125056" name="Oval 368"/>
            <p:cNvSpPr>
              <a:spLocks noChangeArrowheads="1"/>
            </p:cNvSpPr>
            <p:nvPr/>
          </p:nvSpPr>
          <p:spPr bwMode="auto">
            <a:xfrm>
              <a:off x="4661" y="2379"/>
              <a:ext cx="161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5057" name="Rectangle 369"/>
            <p:cNvSpPr>
              <a:spLocks noChangeArrowheads="1"/>
            </p:cNvSpPr>
            <p:nvPr/>
          </p:nvSpPr>
          <p:spPr bwMode="auto">
            <a:xfrm>
              <a:off x="5063" y="1837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</p:grpSp>
      <p:sp>
        <p:nvSpPr>
          <p:cNvPr id="124938" name="Line 9"/>
          <p:cNvSpPr>
            <a:spLocks noChangeShapeType="1"/>
          </p:cNvSpPr>
          <p:nvPr/>
        </p:nvSpPr>
        <p:spPr bwMode="auto">
          <a:xfrm>
            <a:off x="5927725" y="2606675"/>
            <a:ext cx="1123950" cy="7905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grpSp>
        <p:nvGrpSpPr>
          <p:cNvPr id="124939" name="Group 19"/>
          <p:cNvGrpSpPr>
            <a:grpSpLocks/>
          </p:cNvGrpSpPr>
          <p:nvPr/>
        </p:nvGrpSpPr>
        <p:grpSpPr bwMode="auto">
          <a:xfrm>
            <a:off x="7089775" y="2986088"/>
            <a:ext cx="809625" cy="1049337"/>
            <a:chOff x="4296" y="2627"/>
            <a:chExt cx="510" cy="661"/>
          </a:xfrm>
        </p:grpSpPr>
        <p:sp>
          <p:nvSpPr>
            <p:cNvPr id="125019" name="Rectangle 20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25020" name="Text Box 21"/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he-IL" sz="1600">
                  <a:ea typeface="MS PGothic" pitchFamily="34" charset="-128"/>
                </a:rPr>
                <a:t>mail</a:t>
              </a:r>
            </a:p>
            <a:p>
              <a:pPr algn="ctr"/>
              <a:r>
                <a:rPr lang="en-US" altLang="he-IL" sz="1600">
                  <a:ea typeface="MS PGothic" pitchFamily="34" charset="-128"/>
                </a:rPr>
                <a:t>server</a:t>
              </a:r>
              <a:endParaRPr lang="en-US" altLang="he-IL" sz="2400">
                <a:ea typeface="MS PGothic" pitchFamily="34" charset="-128"/>
              </a:endParaRPr>
            </a:p>
          </p:txBody>
        </p:sp>
        <p:sp>
          <p:nvSpPr>
            <p:cNvPr id="125021" name="Rectangle 22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25022" name="Line 23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5023" name="Line 24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5024" name="Line 25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5025" name="Line 26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5026" name="Line 27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5027" name="Line 28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5028" name="Line 29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5029" name="Rectangle 30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25030" name="Rectangle 31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25031" name="Rectangle 32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25032" name="Rectangle 33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25033" name="Rectangle 34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</p:grpSp>
      <p:grpSp>
        <p:nvGrpSpPr>
          <p:cNvPr id="124940" name="Group 60"/>
          <p:cNvGrpSpPr>
            <a:grpSpLocks/>
          </p:cNvGrpSpPr>
          <p:nvPr/>
        </p:nvGrpSpPr>
        <p:grpSpPr bwMode="auto">
          <a:xfrm>
            <a:off x="5089525" y="4386263"/>
            <a:ext cx="809625" cy="1049337"/>
            <a:chOff x="4296" y="2627"/>
            <a:chExt cx="510" cy="661"/>
          </a:xfrm>
        </p:grpSpPr>
        <p:sp>
          <p:nvSpPr>
            <p:cNvPr id="125004" name="Rectangle 61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25005" name="Text Box 62"/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he-IL" sz="1600">
                  <a:ea typeface="MS PGothic" pitchFamily="34" charset="-128"/>
                </a:rPr>
                <a:t>mail</a:t>
              </a:r>
            </a:p>
            <a:p>
              <a:pPr algn="ctr"/>
              <a:r>
                <a:rPr lang="en-US" altLang="he-IL" sz="1600">
                  <a:ea typeface="MS PGothic" pitchFamily="34" charset="-128"/>
                </a:rPr>
                <a:t>server</a:t>
              </a:r>
              <a:endParaRPr lang="en-US" altLang="he-IL" sz="2400">
                <a:ea typeface="MS PGothic" pitchFamily="34" charset="-128"/>
              </a:endParaRPr>
            </a:p>
          </p:txBody>
        </p:sp>
        <p:sp>
          <p:nvSpPr>
            <p:cNvPr id="125006" name="Rectangle 63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25007" name="Line 64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5008" name="Line 65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5009" name="Line 66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5010" name="Line 67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5011" name="Line 68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5012" name="Line 69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5013" name="Line 70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5014" name="Rectangle 71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25015" name="Rectangle 72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25016" name="Rectangle 73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25017" name="Rectangle 74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25018" name="Rectangle 75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</p:grpSp>
      <p:grpSp>
        <p:nvGrpSpPr>
          <p:cNvPr id="124941" name="Group 96"/>
          <p:cNvGrpSpPr>
            <a:grpSpLocks/>
          </p:cNvGrpSpPr>
          <p:nvPr/>
        </p:nvGrpSpPr>
        <p:grpSpPr bwMode="auto">
          <a:xfrm>
            <a:off x="5089525" y="2138363"/>
            <a:ext cx="809625" cy="1049337"/>
            <a:chOff x="4296" y="2627"/>
            <a:chExt cx="510" cy="661"/>
          </a:xfrm>
        </p:grpSpPr>
        <p:sp>
          <p:nvSpPr>
            <p:cNvPr id="124989" name="Rectangle 97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24990" name="Text Box 98"/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he-IL" sz="1600">
                  <a:ea typeface="MS PGothic" pitchFamily="34" charset="-128"/>
                </a:rPr>
                <a:t>mail</a:t>
              </a:r>
            </a:p>
            <a:p>
              <a:pPr algn="ctr"/>
              <a:r>
                <a:rPr lang="en-US" altLang="he-IL" sz="1600">
                  <a:ea typeface="MS PGothic" pitchFamily="34" charset="-128"/>
                </a:rPr>
                <a:t>server</a:t>
              </a:r>
              <a:endParaRPr lang="en-US" altLang="he-IL" sz="2400">
                <a:ea typeface="MS PGothic" pitchFamily="34" charset="-128"/>
              </a:endParaRPr>
            </a:p>
          </p:txBody>
        </p:sp>
        <p:sp>
          <p:nvSpPr>
            <p:cNvPr id="124991" name="Rectangle 99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24992" name="Line 100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4993" name="Line 101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4994" name="Line 102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4995" name="Line 103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4996" name="Line 104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4997" name="Line 105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4998" name="Line 106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4999" name="Rectangle 107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25000" name="Rectangle 108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25001" name="Rectangle 109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25002" name="Rectangle 110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25003" name="Rectangle 111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</p:grpSp>
      <p:sp>
        <p:nvSpPr>
          <p:cNvPr id="124942" name="Line 117"/>
          <p:cNvSpPr>
            <a:spLocks noChangeShapeType="1"/>
          </p:cNvSpPr>
          <p:nvPr/>
        </p:nvSpPr>
        <p:spPr bwMode="auto">
          <a:xfrm flipV="1">
            <a:off x="5927725" y="3730625"/>
            <a:ext cx="1123950" cy="10858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24943" name="Line 118"/>
          <p:cNvSpPr>
            <a:spLocks noChangeShapeType="1"/>
          </p:cNvSpPr>
          <p:nvPr/>
        </p:nvSpPr>
        <p:spPr bwMode="auto">
          <a:xfrm flipH="1" flipV="1">
            <a:off x="5184775" y="3206750"/>
            <a:ext cx="0" cy="12477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grpSp>
        <p:nvGrpSpPr>
          <p:cNvPr id="124944" name="Group 119"/>
          <p:cNvGrpSpPr>
            <a:grpSpLocks/>
          </p:cNvGrpSpPr>
          <p:nvPr/>
        </p:nvGrpSpPr>
        <p:grpSpPr bwMode="auto">
          <a:xfrm>
            <a:off x="6024563" y="4024313"/>
            <a:ext cx="1031875" cy="457200"/>
            <a:chOff x="3745" y="2537"/>
            <a:chExt cx="650" cy="288"/>
          </a:xfrm>
        </p:grpSpPr>
        <p:sp>
          <p:nvSpPr>
            <p:cNvPr id="124987" name="Rectangle 120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24988" name="Text Box 121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he-IL" sz="2400">
                  <a:solidFill>
                    <a:srgbClr val="CC0000"/>
                  </a:solidFill>
                  <a:ea typeface="MS PGothic" pitchFamily="34" charset="-128"/>
                </a:rPr>
                <a:t>SMTP</a:t>
              </a:r>
            </a:p>
          </p:txBody>
        </p:sp>
      </p:grpSp>
      <p:grpSp>
        <p:nvGrpSpPr>
          <p:cNvPr id="124945" name="Group 122"/>
          <p:cNvGrpSpPr>
            <a:grpSpLocks/>
          </p:cNvGrpSpPr>
          <p:nvPr/>
        </p:nvGrpSpPr>
        <p:grpSpPr bwMode="auto">
          <a:xfrm>
            <a:off x="5986463" y="2767013"/>
            <a:ext cx="1031875" cy="457200"/>
            <a:chOff x="3745" y="2537"/>
            <a:chExt cx="650" cy="288"/>
          </a:xfrm>
        </p:grpSpPr>
        <p:sp>
          <p:nvSpPr>
            <p:cNvPr id="124985" name="Rectangle 123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24986" name="Text Box 124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he-IL" sz="2400">
                  <a:solidFill>
                    <a:srgbClr val="CC0000"/>
                  </a:solidFill>
                  <a:ea typeface="MS PGothic" pitchFamily="34" charset="-128"/>
                </a:rPr>
                <a:t>SMTP</a:t>
              </a:r>
            </a:p>
          </p:txBody>
        </p:sp>
      </p:grpSp>
      <p:grpSp>
        <p:nvGrpSpPr>
          <p:cNvPr id="124946" name="Group 125"/>
          <p:cNvGrpSpPr>
            <a:grpSpLocks/>
          </p:cNvGrpSpPr>
          <p:nvPr/>
        </p:nvGrpSpPr>
        <p:grpSpPr bwMode="auto">
          <a:xfrm>
            <a:off x="4662488" y="3481388"/>
            <a:ext cx="1031875" cy="457200"/>
            <a:chOff x="3745" y="2537"/>
            <a:chExt cx="650" cy="288"/>
          </a:xfrm>
        </p:grpSpPr>
        <p:sp>
          <p:nvSpPr>
            <p:cNvPr id="124983" name="Rectangle 126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24984" name="Text Box 127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he-IL" sz="2400">
                  <a:solidFill>
                    <a:srgbClr val="CC0000"/>
                  </a:solidFill>
                  <a:ea typeface="MS PGothic" pitchFamily="34" charset="-128"/>
                </a:rPr>
                <a:t>SMTP</a:t>
              </a:r>
            </a:p>
          </p:txBody>
        </p:sp>
      </p:grpSp>
      <p:grpSp>
        <p:nvGrpSpPr>
          <p:cNvPr id="124947" name="Group 430"/>
          <p:cNvGrpSpPr>
            <a:grpSpLocks/>
          </p:cNvGrpSpPr>
          <p:nvPr/>
        </p:nvGrpSpPr>
        <p:grpSpPr bwMode="auto">
          <a:xfrm>
            <a:off x="5694363" y="1406525"/>
            <a:ext cx="912812" cy="1054100"/>
            <a:chOff x="3574" y="550"/>
            <a:chExt cx="575" cy="664"/>
          </a:xfrm>
        </p:grpSpPr>
        <p:grpSp>
          <p:nvGrpSpPr>
            <p:cNvPr id="124978" name="Group 431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124981" name="Picture 43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4982" name="Freeform 43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607767 w 356"/>
                  <a:gd name="T3" fmla="*/ 273937 h 368"/>
                  <a:gd name="T4" fmla="*/ 3093555 w 356"/>
                  <a:gd name="T5" fmla="*/ 5706969 h 368"/>
                  <a:gd name="T6" fmla="*/ 681775 w 356"/>
                  <a:gd name="T7" fmla="*/ 713733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sp>
          <p:nvSpPr>
            <p:cNvPr id="124979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24980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he-IL" sz="1600">
                  <a:ea typeface="MS PGothic" pitchFamily="34" charset="-128"/>
                </a:rPr>
                <a:t>user</a:t>
              </a:r>
            </a:p>
            <a:p>
              <a:pPr algn="ctr"/>
              <a:r>
                <a:rPr lang="en-US" altLang="he-IL" sz="1600">
                  <a:ea typeface="MS PGothic" pitchFamily="34" charset="-128"/>
                </a:rPr>
                <a:t>agent</a:t>
              </a:r>
              <a:endParaRPr lang="en-US" altLang="he-IL" sz="2400">
                <a:ea typeface="MS PGothic" pitchFamily="34" charset="-128"/>
              </a:endParaRPr>
            </a:p>
          </p:txBody>
        </p:sp>
      </p:grpSp>
      <p:grpSp>
        <p:nvGrpSpPr>
          <p:cNvPr id="124948" name="Group 436"/>
          <p:cNvGrpSpPr>
            <a:grpSpLocks/>
          </p:cNvGrpSpPr>
          <p:nvPr/>
        </p:nvGrpSpPr>
        <p:grpSpPr bwMode="auto">
          <a:xfrm>
            <a:off x="7731125" y="2222500"/>
            <a:ext cx="912813" cy="1054100"/>
            <a:chOff x="3574" y="550"/>
            <a:chExt cx="575" cy="664"/>
          </a:xfrm>
        </p:grpSpPr>
        <p:grpSp>
          <p:nvGrpSpPr>
            <p:cNvPr id="124973" name="Group 437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124976" name="Picture 43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4977" name="Freeform 43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607767 w 356"/>
                  <a:gd name="T3" fmla="*/ 273937 h 368"/>
                  <a:gd name="T4" fmla="*/ 3093555 w 356"/>
                  <a:gd name="T5" fmla="*/ 5706969 h 368"/>
                  <a:gd name="T6" fmla="*/ 681775 w 356"/>
                  <a:gd name="T7" fmla="*/ 713733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sp>
          <p:nvSpPr>
            <p:cNvPr id="124974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24975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he-IL" sz="1600">
                  <a:ea typeface="MS PGothic" pitchFamily="34" charset="-128"/>
                </a:rPr>
                <a:t>user</a:t>
              </a:r>
            </a:p>
            <a:p>
              <a:pPr algn="ctr"/>
              <a:r>
                <a:rPr lang="en-US" altLang="he-IL" sz="1600">
                  <a:ea typeface="MS PGothic" pitchFamily="34" charset="-128"/>
                </a:rPr>
                <a:t>agent</a:t>
              </a:r>
              <a:endParaRPr lang="en-US" altLang="he-IL" sz="2400">
                <a:ea typeface="MS PGothic" pitchFamily="34" charset="-128"/>
              </a:endParaRPr>
            </a:p>
          </p:txBody>
        </p:sp>
      </p:grpSp>
      <p:grpSp>
        <p:nvGrpSpPr>
          <p:cNvPr id="124949" name="Group 442"/>
          <p:cNvGrpSpPr>
            <a:grpSpLocks/>
          </p:cNvGrpSpPr>
          <p:nvPr/>
        </p:nvGrpSpPr>
        <p:grpSpPr bwMode="auto">
          <a:xfrm>
            <a:off x="8067675" y="2984500"/>
            <a:ext cx="912813" cy="1054100"/>
            <a:chOff x="3574" y="550"/>
            <a:chExt cx="575" cy="664"/>
          </a:xfrm>
        </p:grpSpPr>
        <p:grpSp>
          <p:nvGrpSpPr>
            <p:cNvPr id="124968" name="Group 443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124971" name="Picture 44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4972" name="Freeform 44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607767 w 356"/>
                  <a:gd name="T3" fmla="*/ 273937 h 368"/>
                  <a:gd name="T4" fmla="*/ 3093555 w 356"/>
                  <a:gd name="T5" fmla="*/ 5706969 h 368"/>
                  <a:gd name="T6" fmla="*/ 681775 w 356"/>
                  <a:gd name="T7" fmla="*/ 713733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sp>
          <p:nvSpPr>
            <p:cNvPr id="124969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24970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he-IL" sz="1600">
                  <a:ea typeface="MS PGothic" pitchFamily="34" charset="-128"/>
                </a:rPr>
                <a:t>user</a:t>
              </a:r>
            </a:p>
            <a:p>
              <a:pPr algn="ctr"/>
              <a:r>
                <a:rPr lang="en-US" altLang="he-IL" sz="1600">
                  <a:ea typeface="MS PGothic" pitchFamily="34" charset="-128"/>
                </a:rPr>
                <a:t>agent</a:t>
              </a:r>
              <a:endParaRPr lang="en-US" altLang="he-IL" sz="2400">
                <a:ea typeface="MS PGothic" pitchFamily="34" charset="-128"/>
              </a:endParaRPr>
            </a:p>
          </p:txBody>
        </p:sp>
      </p:grpSp>
      <p:grpSp>
        <p:nvGrpSpPr>
          <p:cNvPr id="124950" name="Group 448"/>
          <p:cNvGrpSpPr>
            <a:grpSpLocks/>
          </p:cNvGrpSpPr>
          <p:nvPr/>
        </p:nvGrpSpPr>
        <p:grpSpPr bwMode="auto">
          <a:xfrm>
            <a:off x="7935913" y="4032250"/>
            <a:ext cx="912812" cy="1054100"/>
            <a:chOff x="3574" y="550"/>
            <a:chExt cx="575" cy="664"/>
          </a:xfrm>
        </p:grpSpPr>
        <p:grpSp>
          <p:nvGrpSpPr>
            <p:cNvPr id="124963" name="Group 449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124966" name="Picture 4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4967" name="Freeform 4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607767 w 356"/>
                  <a:gd name="T3" fmla="*/ 273937 h 368"/>
                  <a:gd name="T4" fmla="*/ 3093555 w 356"/>
                  <a:gd name="T5" fmla="*/ 5706969 h 368"/>
                  <a:gd name="T6" fmla="*/ 681775 w 356"/>
                  <a:gd name="T7" fmla="*/ 713733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sp>
          <p:nvSpPr>
            <p:cNvPr id="124964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24965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he-IL" sz="1600">
                  <a:ea typeface="MS PGothic" pitchFamily="34" charset="-128"/>
                </a:rPr>
                <a:t>user</a:t>
              </a:r>
            </a:p>
            <a:p>
              <a:pPr algn="ctr"/>
              <a:r>
                <a:rPr lang="en-US" altLang="he-IL" sz="1600">
                  <a:ea typeface="MS PGothic" pitchFamily="34" charset="-128"/>
                </a:rPr>
                <a:t>agent</a:t>
              </a:r>
              <a:endParaRPr lang="en-US" altLang="he-IL" sz="2400">
                <a:ea typeface="MS PGothic" pitchFamily="34" charset="-128"/>
              </a:endParaRPr>
            </a:p>
          </p:txBody>
        </p:sp>
      </p:grpSp>
      <p:grpSp>
        <p:nvGrpSpPr>
          <p:cNvPr id="124951" name="Group 454"/>
          <p:cNvGrpSpPr>
            <a:grpSpLocks/>
          </p:cNvGrpSpPr>
          <p:nvPr/>
        </p:nvGrpSpPr>
        <p:grpSpPr bwMode="auto">
          <a:xfrm>
            <a:off x="5324475" y="5470525"/>
            <a:ext cx="912813" cy="1054100"/>
            <a:chOff x="3574" y="550"/>
            <a:chExt cx="575" cy="664"/>
          </a:xfrm>
        </p:grpSpPr>
        <p:grpSp>
          <p:nvGrpSpPr>
            <p:cNvPr id="124958" name="Group 455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124961" name="Picture 45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4962" name="Freeform 45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607767 w 356"/>
                  <a:gd name="T3" fmla="*/ 273937 h 368"/>
                  <a:gd name="T4" fmla="*/ 3093555 w 356"/>
                  <a:gd name="T5" fmla="*/ 5706969 h 368"/>
                  <a:gd name="T6" fmla="*/ 681775 w 356"/>
                  <a:gd name="T7" fmla="*/ 713733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sp>
          <p:nvSpPr>
            <p:cNvPr id="124959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24960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he-IL" sz="1600">
                  <a:ea typeface="MS PGothic" pitchFamily="34" charset="-128"/>
                </a:rPr>
                <a:t>user</a:t>
              </a:r>
            </a:p>
            <a:p>
              <a:pPr algn="ctr"/>
              <a:r>
                <a:rPr lang="en-US" altLang="he-IL" sz="1600">
                  <a:ea typeface="MS PGothic" pitchFamily="34" charset="-128"/>
                </a:rPr>
                <a:t>agent</a:t>
              </a:r>
              <a:endParaRPr lang="en-US" altLang="he-IL" sz="2400">
                <a:ea typeface="MS PGothic" pitchFamily="34" charset="-128"/>
              </a:endParaRPr>
            </a:p>
          </p:txBody>
        </p:sp>
      </p:grpSp>
      <p:grpSp>
        <p:nvGrpSpPr>
          <p:cNvPr id="124952" name="Group 460"/>
          <p:cNvGrpSpPr>
            <a:grpSpLocks/>
          </p:cNvGrpSpPr>
          <p:nvPr/>
        </p:nvGrpSpPr>
        <p:grpSpPr bwMode="auto">
          <a:xfrm>
            <a:off x="6053138" y="4851400"/>
            <a:ext cx="912812" cy="1054100"/>
            <a:chOff x="3574" y="550"/>
            <a:chExt cx="575" cy="664"/>
          </a:xfrm>
        </p:grpSpPr>
        <p:grpSp>
          <p:nvGrpSpPr>
            <p:cNvPr id="124953" name="Group 461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124956" name="Picture 46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4957" name="Freeform 46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607767 w 356"/>
                  <a:gd name="T3" fmla="*/ 273937 h 368"/>
                  <a:gd name="T4" fmla="*/ 3093555 w 356"/>
                  <a:gd name="T5" fmla="*/ 5706969 h 368"/>
                  <a:gd name="T6" fmla="*/ 681775 w 356"/>
                  <a:gd name="T7" fmla="*/ 713733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sp>
          <p:nvSpPr>
            <p:cNvPr id="124954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24955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he-IL" sz="1600">
                  <a:ea typeface="MS PGothic" pitchFamily="34" charset="-128"/>
                </a:rPr>
                <a:t>user</a:t>
              </a:r>
            </a:p>
            <a:p>
              <a:pPr algn="ctr"/>
              <a:r>
                <a:rPr lang="en-US" altLang="he-IL" sz="1600">
                  <a:ea typeface="MS PGothic" pitchFamily="34" charset="-128"/>
                </a:rPr>
                <a:t>agent</a:t>
              </a:r>
              <a:endParaRPr lang="en-US" altLang="he-IL" sz="2400">
                <a:ea typeface="MS PGothic" pitchFamily="34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6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950" y="942975"/>
            <a:ext cx="7313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957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34950"/>
            <a:ext cx="7772400" cy="958850"/>
          </a:xfrm>
        </p:spPr>
        <p:txBody>
          <a:bodyPr/>
          <a:lstStyle/>
          <a:p>
            <a:r>
              <a:rPr lang="en-US" altLang="he-IL" sz="3600" dirty="0"/>
              <a:t> Simple Message Transfer Protocol</a:t>
            </a:r>
            <a:endParaRPr lang="en-US" altLang="he-IL" sz="4000" dirty="0"/>
          </a:p>
        </p:txBody>
      </p:sp>
      <p:sp>
        <p:nvSpPr>
          <p:cNvPr id="1126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8963" y="1422400"/>
            <a:ext cx="7629525" cy="464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uses TCP </a:t>
            </a:r>
          </a:p>
          <a:p>
            <a:pPr>
              <a:defRPr/>
            </a:pPr>
            <a:r>
              <a:rPr lang="en-US" dirty="0" smtClean="0"/>
              <a:t>three </a:t>
            </a:r>
            <a:r>
              <a:rPr lang="en-US" dirty="0"/>
              <a:t>phases of transfer</a:t>
            </a:r>
          </a:p>
          <a:p>
            <a:pPr lvl="1">
              <a:defRPr/>
            </a:pPr>
            <a:r>
              <a:rPr lang="en-US" dirty="0"/>
              <a:t>handshaking (greeting)</a:t>
            </a:r>
          </a:p>
          <a:p>
            <a:pPr lvl="1">
              <a:defRPr/>
            </a:pPr>
            <a:r>
              <a:rPr lang="en-US" dirty="0"/>
              <a:t>transfer of messages</a:t>
            </a:r>
          </a:p>
          <a:p>
            <a:pPr lvl="1">
              <a:defRPr/>
            </a:pPr>
            <a:r>
              <a:rPr lang="en-US" dirty="0"/>
              <a:t>closure</a:t>
            </a:r>
          </a:p>
          <a:p>
            <a:pPr>
              <a:defRPr/>
            </a:pPr>
            <a:r>
              <a:rPr lang="en-US" dirty="0"/>
              <a:t>command/response interaction </a:t>
            </a:r>
          </a:p>
          <a:p>
            <a:pPr lvl="1">
              <a:defRPr/>
            </a:pPr>
            <a:r>
              <a:rPr lang="en-US" dirty="0">
                <a:solidFill>
                  <a:srgbClr val="000099"/>
                </a:solidFill>
              </a:rPr>
              <a:t>commands:</a:t>
            </a:r>
            <a:r>
              <a:rPr lang="en-US" dirty="0"/>
              <a:t> ASCII text</a:t>
            </a:r>
          </a:p>
          <a:p>
            <a:pPr lvl="1">
              <a:defRPr/>
            </a:pPr>
            <a:r>
              <a:rPr lang="en-US" dirty="0">
                <a:solidFill>
                  <a:srgbClr val="000099"/>
                </a:solidFill>
              </a:rPr>
              <a:t>response:</a:t>
            </a:r>
            <a:r>
              <a:rPr lang="en-US" dirty="0"/>
              <a:t> status code and phrase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80" name="Group 163"/>
          <p:cNvGrpSpPr>
            <a:grpSpLocks/>
          </p:cNvGrpSpPr>
          <p:nvPr/>
        </p:nvGrpSpPr>
        <p:grpSpPr bwMode="auto">
          <a:xfrm>
            <a:off x="1143000" y="4881563"/>
            <a:ext cx="912813" cy="1054100"/>
            <a:chOff x="3574" y="550"/>
            <a:chExt cx="575" cy="664"/>
          </a:xfrm>
        </p:grpSpPr>
        <p:grpSp>
          <p:nvGrpSpPr>
            <p:cNvPr id="127102" name="Group 164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127105" name="Picture 16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7106" name="Freeform 16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607767 w 356"/>
                  <a:gd name="T3" fmla="*/ 273937 h 368"/>
                  <a:gd name="T4" fmla="*/ 3093555 w 356"/>
                  <a:gd name="T5" fmla="*/ 5706969 h 368"/>
                  <a:gd name="T6" fmla="*/ 681775 w 356"/>
                  <a:gd name="T7" fmla="*/ 713733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sp>
          <p:nvSpPr>
            <p:cNvPr id="127103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27104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he-IL" sz="1600">
                  <a:ea typeface="MS PGothic" pitchFamily="34" charset="-128"/>
                </a:rPr>
                <a:t>user</a:t>
              </a:r>
            </a:p>
            <a:p>
              <a:pPr algn="ctr"/>
              <a:r>
                <a:rPr lang="en-US" altLang="he-IL" sz="1600">
                  <a:ea typeface="MS PGothic" pitchFamily="34" charset="-128"/>
                </a:rPr>
                <a:t>agent</a:t>
              </a:r>
              <a:endParaRPr lang="en-US" altLang="he-IL" sz="2400">
                <a:ea typeface="MS PGothic" pitchFamily="34" charset="-128"/>
              </a:endParaRPr>
            </a:p>
          </p:txBody>
        </p:sp>
      </p:grpSp>
      <p:grpSp>
        <p:nvGrpSpPr>
          <p:cNvPr id="126981" name="Group 130"/>
          <p:cNvGrpSpPr>
            <a:grpSpLocks/>
          </p:cNvGrpSpPr>
          <p:nvPr/>
        </p:nvGrpSpPr>
        <p:grpSpPr bwMode="auto">
          <a:xfrm>
            <a:off x="4852988" y="4613275"/>
            <a:ext cx="511175" cy="693738"/>
            <a:chOff x="4140" y="429"/>
            <a:chExt cx="1425" cy="2396"/>
          </a:xfrm>
        </p:grpSpPr>
        <p:sp>
          <p:nvSpPr>
            <p:cNvPr id="127070" name="Freeform 13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9 h 2742"/>
                <a:gd name="T6" fmla="*/ 0 w 354"/>
                <a:gd name="T7" fmla="*/ 1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7071" name="Rectangle 132"/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7072" name="Freeform 13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7073" name="Freeform 13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7074" name="Rectangle 135"/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27075" name="Group 13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7100" name="AutoShape 137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7101" name="AutoShape 138"/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27076" name="Rectangle 139"/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27077" name="Group 14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7098" name="AutoShape 141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7099" name="AutoShape 142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27078" name="Rectangle 143"/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7079" name="Rectangle 144"/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27080" name="Group 14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7096" name="AutoShape 146"/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7097" name="AutoShape 147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27081" name="Freeform 14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127082" name="Group 14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7094" name="AutoShape 150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7095" name="AutoShape 151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27083" name="Rectangle 152"/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7084" name="Freeform 15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7085" name="Freeform 15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7086" name="Oval 155"/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7087" name="Freeform 15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7088" name="AutoShape 157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7089" name="AutoShape 158"/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7090" name="Oval 159"/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7091" name="Oval 160"/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he-IL" altLang="he-IL" sz="1800">
                <a:solidFill>
                  <a:srgbClr val="FF0000"/>
                </a:solidFill>
                <a:ea typeface="MS PGothic" pitchFamily="34" charset="-128"/>
              </a:endParaRPr>
            </a:p>
          </p:txBody>
        </p:sp>
        <p:sp>
          <p:nvSpPr>
            <p:cNvPr id="127092" name="Oval 161"/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7093" name="Rectangle 162"/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</p:grpSp>
      <p:grpSp>
        <p:nvGrpSpPr>
          <p:cNvPr id="126982" name="Group 97"/>
          <p:cNvGrpSpPr>
            <a:grpSpLocks/>
          </p:cNvGrpSpPr>
          <p:nvPr/>
        </p:nvGrpSpPr>
        <p:grpSpPr bwMode="auto">
          <a:xfrm>
            <a:off x="2674938" y="4668838"/>
            <a:ext cx="511175" cy="693737"/>
            <a:chOff x="4140" y="429"/>
            <a:chExt cx="1425" cy="2396"/>
          </a:xfrm>
        </p:grpSpPr>
        <p:sp>
          <p:nvSpPr>
            <p:cNvPr id="127038" name="Freeform 9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9 h 2742"/>
                <a:gd name="T6" fmla="*/ 0 w 354"/>
                <a:gd name="T7" fmla="*/ 1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7039" name="Rectangle 99"/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7040" name="Freeform 10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7041" name="Freeform 10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7042" name="Rectangle 102"/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27043" name="Group 10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7068" name="AutoShape 104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7069" name="AutoShape 105"/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27044" name="Rectangle 106"/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27045" name="Group 10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7066" name="AutoShape 108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7067" name="AutoShape 109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27046" name="Rectangle 110"/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7047" name="Rectangle 111"/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27048" name="Group 11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7064" name="AutoShape 113"/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7065" name="AutoShape 114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27049" name="Freeform 11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127050" name="Group 11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7062" name="AutoShape 117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27063" name="AutoShape 118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27051" name="Rectangle 119"/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7052" name="Freeform 12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7053" name="Freeform 12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7054" name="Oval 122"/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7055" name="Freeform 12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7056" name="AutoShape 124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7057" name="AutoShape 125"/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7058" name="Oval 126"/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7059" name="Oval 127"/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he-IL" altLang="he-IL" sz="1800">
                <a:solidFill>
                  <a:srgbClr val="FF0000"/>
                </a:solidFill>
                <a:ea typeface="MS PGothic" pitchFamily="34" charset="-128"/>
              </a:endParaRPr>
            </a:p>
          </p:txBody>
        </p:sp>
        <p:sp>
          <p:nvSpPr>
            <p:cNvPr id="127060" name="Oval 128"/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27061" name="Rectangle 129"/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</p:grpSp>
      <p:pic>
        <p:nvPicPr>
          <p:cNvPr id="126983" name="Picture 83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4650" y="80168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6984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22225"/>
            <a:ext cx="8235950" cy="1143000"/>
          </a:xfrm>
        </p:spPr>
        <p:txBody>
          <a:bodyPr/>
          <a:lstStyle/>
          <a:p>
            <a:r>
              <a:rPr lang="en-US" altLang="he-IL" sz="3200" dirty="0"/>
              <a:t>Scenario: Alice sends a message to Bob</a:t>
            </a:r>
            <a:endParaRPr lang="en-US" altLang="he-IL" sz="3600" dirty="0"/>
          </a:p>
        </p:txBody>
      </p:sp>
      <p:sp>
        <p:nvSpPr>
          <p:cNvPr id="1269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810000" cy="32194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he-IL" sz="2200" dirty="0"/>
              <a:t>1) Alice uses UA to compose message </a:t>
            </a:r>
            <a:r>
              <a:rPr lang="ja-JP" altLang="en-US" sz="2200" dirty="0"/>
              <a:t>“</a:t>
            </a:r>
            <a:r>
              <a:rPr lang="en-US" altLang="ja-JP" sz="2200" dirty="0"/>
              <a:t>to</a:t>
            </a:r>
            <a:r>
              <a:rPr lang="ja-JP" altLang="en-US" sz="2200" dirty="0"/>
              <a:t>”</a:t>
            </a:r>
            <a:r>
              <a:rPr lang="en-US" altLang="ja-JP" sz="2200" dirty="0"/>
              <a:t> </a:t>
            </a:r>
            <a:r>
              <a:rPr lang="en-US" altLang="ja-JP" sz="2200" dirty="0">
                <a:latin typeface="Courier New" pitchFamily="49" charset="0"/>
              </a:rPr>
              <a:t>bob@someschool.edu</a:t>
            </a:r>
          </a:p>
          <a:p>
            <a:pPr>
              <a:buFont typeface="Wingdings" pitchFamily="2" charset="2"/>
              <a:buNone/>
            </a:pPr>
            <a:r>
              <a:rPr lang="en-US" altLang="he-IL" sz="2200" dirty="0"/>
              <a:t>2) Alice</a:t>
            </a:r>
            <a:r>
              <a:rPr lang="ja-JP" altLang="en-US" sz="2200" dirty="0"/>
              <a:t>’</a:t>
            </a:r>
            <a:r>
              <a:rPr lang="en-US" altLang="ja-JP" sz="2200" dirty="0"/>
              <a:t>s UA sends message to her mail server; message placed in message queue</a:t>
            </a:r>
          </a:p>
          <a:p>
            <a:pPr>
              <a:buFont typeface="Wingdings" pitchFamily="2" charset="2"/>
              <a:buNone/>
            </a:pPr>
            <a:r>
              <a:rPr lang="en-US" altLang="he-IL" sz="2200" dirty="0"/>
              <a:t>3) client side of SMTP opens TCP connection with Bob</a:t>
            </a:r>
            <a:r>
              <a:rPr lang="ja-JP" altLang="en-US" sz="2200" dirty="0"/>
              <a:t>’</a:t>
            </a:r>
            <a:r>
              <a:rPr lang="en-US" altLang="ja-JP" sz="2200" dirty="0"/>
              <a:t>s mail server</a:t>
            </a:r>
            <a:endParaRPr lang="en-US" altLang="he-IL" sz="2200" dirty="0"/>
          </a:p>
        </p:txBody>
      </p:sp>
      <p:sp>
        <p:nvSpPr>
          <p:cNvPr id="1269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1335088"/>
            <a:ext cx="3810000" cy="32686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he-IL" sz="2200" dirty="0"/>
              <a:t>4) SMTP client sends Alice</a:t>
            </a:r>
            <a:r>
              <a:rPr lang="ja-JP" altLang="en-US" sz="2200"/>
              <a:t>’</a:t>
            </a:r>
            <a:r>
              <a:rPr lang="en-US" altLang="ja-JP" sz="2200" dirty="0"/>
              <a:t>s message over the TCP connection</a:t>
            </a:r>
          </a:p>
          <a:p>
            <a:pPr>
              <a:buFont typeface="Wingdings" pitchFamily="2" charset="2"/>
              <a:buNone/>
            </a:pPr>
            <a:r>
              <a:rPr lang="en-US" altLang="he-IL" sz="2200" dirty="0"/>
              <a:t>5) Bob</a:t>
            </a:r>
            <a:r>
              <a:rPr lang="ja-JP" altLang="en-US" sz="2200"/>
              <a:t>’</a:t>
            </a:r>
            <a:r>
              <a:rPr lang="en-US" altLang="ja-JP" sz="2200" dirty="0"/>
              <a:t>s mail server places the message in Bob</a:t>
            </a:r>
            <a:r>
              <a:rPr lang="ja-JP" altLang="en-US" sz="2200"/>
              <a:t>’</a:t>
            </a:r>
            <a:r>
              <a:rPr lang="en-US" altLang="ja-JP" sz="2200" dirty="0"/>
              <a:t>s mailbox</a:t>
            </a:r>
          </a:p>
          <a:p>
            <a:pPr>
              <a:buFont typeface="Wingdings" pitchFamily="2" charset="2"/>
              <a:buNone/>
            </a:pPr>
            <a:r>
              <a:rPr lang="en-US" altLang="he-IL" sz="2200" dirty="0"/>
              <a:t>6) Bob invokes his user agent to read message</a:t>
            </a:r>
          </a:p>
          <a:p>
            <a:pPr>
              <a:buFont typeface="Wingdings" pitchFamily="2" charset="2"/>
              <a:buNone/>
            </a:pPr>
            <a:endParaRPr lang="en-US" altLang="he-IL" sz="2200" dirty="0"/>
          </a:p>
        </p:txBody>
      </p:sp>
      <p:grpSp>
        <p:nvGrpSpPr>
          <p:cNvPr id="126987" name="Group 20"/>
          <p:cNvGrpSpPr>
            <a:grpSpLocks/>
          </p:cNvGrpSpPr>
          <p:nvPr/>
        </p:nvGrpSpPr>
        <p:grpSpPr bwMode="auto">
          <a:xfrm>
            <a:off x="2808288" y="4956175"/>
            <a:ext cx="809625" cy="1049338"/>
            <a:chOff x="4296" y="2627"/>
            <a:chExt cx="510" cy="661"/>
          </a:xfrm>
        </p:grpSpPr>
        <p:sp>
          <p:nvSpPr>
            <p:cNvPr id="127023" name="Rectangle 21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27024" name="Text Box 22"/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he-IL" sz="1600">
                  <a:ea typeface="MS PGothic" pitchFamily="34" charset="-128"/>
                </a:rPr>
                <a:t>mail</a:t>
              </a:r>
            </a:p>
            <a:p>
              <a:pPr algn="ctr"/>
              <a:r>
                <a:rPr lang="en-US" altLang="he-IL" sz="1600">
                  <a:ea typeface="MS PGothic" pitchFamily="34" charset="-128"/>
                </a:rPr>
                <a:t>server</a:t>
              </a:r>
              <a:endParaRPr lang="en-US" altLang="he-IL" sz="2400">
                <a:ea typeface="MS PGothic" pitchFamily="34" charset="-128"/>
              </a:endParaRPr>
            </a:p>
          </p:txBody>
        </p:sp>
        <p:sp>
          <p:nvSpPr>
            <p:cNvPr id="127025" name="Rectangle 23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27026" name="Line 24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7027" name="Line 25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7028" name="Line 26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7029" name="Line 27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7030" name="Line 28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7031" name="Line 29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7032" name="Line 30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7033" name="Rectangle 31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27034" name="Rectangle 32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27035" name="Rectangle 33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27036" name="Rectangle 34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27037" name="Rectangle 35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</p:grpSp>
      <p:pic>
        <p:nvPicPr>
          <p:cNvPr id="126988" name="Picture 36" descr="Alic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225" y="5121275"/>
            <a:ext cx="561975" cy="69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6989" name="Picture 37" descr="Bob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93038" y="5026025"/>
            <a:ext cx="67627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6990" name="Group 48"/>
          <p:cNvGrpSpPr>
            <a:grpSpLocks/>
          </p:cNvGrpSpPr>
          <p:nvPr/>
        </p:nvGrpSpPr>
        <p:grpSpPr bwMode="auto">
          <a:xfrm>
            <a:off x="4999038" y="4902200"/>
            <a:ext cx="809625" cy="1049338"/>
            <a:chOff x="4296" y="2627"/>
            <a:chExt cx="510" cy="661"/>
          </a:xfrm>
        </p:grpSpPr>
        <p:sp>
          <p:nvSpPr>
            <p:cNvPr id="127008" name="Rectangle 49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27009" name="Text Box 50"/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he-IL" sz="1600">
                  <a:ea typeface="MS PGothic" pitchFamily="34" charset="-128"/>
                </a:rPr>
                <a:t>mail</a:t>
              </a:r>
            </a:p>
            <a:p>
              <a:pPr algn="ctr"/>
              <a:r>
                <a:rPr lang="en-US" altLang="he-IL" sz="1600">
                  <a:ea typeface="MS PGothic" pitchFamily="34" charset="-128"/>
                </a:rPr>
                <a:t>server</a:t>
              </a:r>
              <a:endParaRPr lang="en-US" altLang="he-IL" sz="2400">
                <a:ea typeface="MS PGothic" pitchFamily="34" charset="-128"/>
              </a:endParaRPr>
            </a:p>
          </p:txBody>
        </p:sp>
        <p:sp>
          <p:nvSpPr>
            <p:cNvPr id="127010" name="Rectangle 51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27011" name="Line 52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7012" name="Line 53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7013" name="Line 54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7014" name="Line 55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7015" name="Line 56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7016" name="Line 57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7017" name="Line 58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7018" name="Rectangle 59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27019" name="Rectangle 60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27020" name="Rectangle 61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27021" name="Rectangle 62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27022" name="Rectangle 63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</p:grpSp>
      <p:sp>
        <p:nvSpPr>
          <p:cNvPr id="126991" name="Line 69"/>
          <p:cNvSpPr>
            <a:spLocks noChangeShapeType="1"/>
          </p:cNvSpPr>
          <p:nvPr/>
        </p:nvSpPr>
        <p:spPr bwMode="auto">
          <a:xfrm>
            <a:off x="1928813" y="5494338"/>
            <a:ext cx="892175" cy="1460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26992" name="Line 70"/>
          <p:cNvSpPr>
            <a:spLocks noChangeShapeType="1"/>
          </p:cNvSpPr>
          <p:nvPr/>
        </p:nvSpPr>
        <p:spPr bwMode="auto">
          <a:xfrm>
            <a:off x="3614738" y="5629275"/>
            <a:ext cx="1379537" cy="2190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26993" name="Line 71"/>
          <p:cNvSpPr>
            <a:spLocks noChangeShapeType="1"/>
          </p:cNvSpPr>
          <p:nvPr/>
        </p:nvSpPr>
        <p:spPr bwMode="auto">
          <a:xfrm flipV="1">
            <a:off x="5845175" y="5408613"/>
            <a:ext cx="1027113" cy="42703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26994" name="Oval 72"/>
          <p:cNvSpPr>
            <a:spLocks noChangeArrowheads="1"/>
          </p:cNvSpPr>
          <p:nvPr/>
        </p:nvSpPr>
        <p:spPr bwMode="auto">
          <a:xfrm>
            <a:off x="1058863" y="4943475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600">
                <a:ea typeface="MS PGothic" pitchFamily="34" charset="-128"/>
              </a:rPr>
              <a:t>1</a:t>
            </a:r>
            <a:endParaRPr lang="en-US" altLang="he-IL" sz="2400">
              <a:ea typeface="MS PGothic" pitchFamily="34" charset="-128"/>
            </a:endParaRPr>
          </a:p>
        </p:txBody>
      </p:sp>
      <p:sp>
        <p:nvSpPr>
          <p:cNvPr id="126995" name="Oval 74"/>
          <p:cNvSpPr>
            <a:spLocks noChangeArrowheads="1"/>
          </p:cNvSpPr>
          <p:nvPr/>
        </p:nvSpPr>
        <p:spPr bwMode="auto">
          <a:xfrm>
            <a:off x="2168525" y="5438775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600">
                <a:ea typeface="MS PGothic" pitchFamily="34" charset="-128"/>
              </a:rPr>
              <a:t>2</a:t>
            </a:r>
            <a:endParaRPr lang="en-US" altLang="he-IL" sz="2400">
              <a:ea typeface="MS PGothic" pitchFamily="34" charset="-128"/>
            </a:endParaRPr>
          </a:p>
        </p:txBody>
      </p:sp>
      <p:sp>
        <p:nvSpPr>
          <p:cNvPr id="126996" name="Oval 75"/>
          <p:cNvSpPr>
            <a:spLocks noChangeArrowheads="1"/>
          </p:cNvSpPr>
          <p:nvPr/>
        </p:nvSpPr>
        <p:spPr bwMode="auto">
          <a:xfrm>
            <a:off x="3040063" y="551815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600">
                <a:ea typeface="MS PGothic" pitchFamily="34" charset="-128"/>
              </a:rPr>
              <a:t>3</a:t>
            </a:r>
            <a:endParaRPr lang="en-US" altLang="he-IL" sz="2400">
              <a:ea typeface="MS PGothic" pitchFamily="34" charset="-128"/>
            </a:endParaRPr>
          </a:p>
        </p:txBody>
      </p:sp>
      <p:sp>
        <p:nvSpPr>
          <p:cNvPr id="126997" name="Oval 76"/>
          <p:cNvSpPr>
            <a:spLocks noChangeArrowheads="1"/>
          </p:cNvSpPr>
          <p:nvPr/>
        </p:nvSpPr>
        <p:spPr bwMode="auto">
          <a:xfrm>
            <a:off x="4151313" y="5603875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600">
                <a:ea typeface="MS PGothic" pitchFamily="34" charset="-128"/>
              </a:rPr>
              <a:t>4</a:t>
            </a:r>
            <a:endParaRPr lang="en-US" altLang="he-IL" sz="2400">
              <a:ea typeface="MS PGothic" pitchFamily="34" charset="-128"/>
            </a:endParaRPr>
          </a:p>
        </p:txBody>
      </p:sp>
      <p:sp>
        <p:nvSpPr>
          <p:cNvPr id="126998" name="Oval 77"/>
          <p:cNvSpPr>
            <a:spLocks noChangeArrowheads="1"/>
          </p:cNvSpPr>
          <p:nvPr/>
        </p:nvSpPr>
        <p:spPr bwMode="auto">
          <a:xfrm>
            <a:off x="5256213" y="5935663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600">
                <a:ea typeface="MS PGothic" pitchFamily="34" charset="-128"/>
              </a:rPr>
              <a:t>5</a:t>
            </a:r>
            <a:endParaRPr lang="en-US" altLang="he-IL" sz="2400">
              <a:ea typeface="MS PGothic" pitchFamily="34" charset="-128"/>
            </a:endParaRPr>
          </a:p>
        </p:txBody>
      </p:sp>
      <p:sp>
        <p:nvSpPr>
          <p:cNvPr id="126999" name="Oval 78"/>
          <p:cNvSpPr>
            <a:spLocks noChangeArrowheads="1"/>
          </p:cNvSpPr>
          <p:nvPr/>
        </p:nvSpPr>
        <p:spPr bwMode="auto">
          <a:xfrm>
            <a:off x="6178550" y="550545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600">
                <a:ea typeface="MS PGothic" pitchFamily="34" charset="-128"/>
              </a:rPr>
              <a:t>6</a:t>
            </a:r>
            <a:endParaRPr lang="en-US" altLang="he-IL" sz="2400">
              <a:ea typeface="MS PGothic" pitchFamily="34" charset="-128"/>
            </a:endParaRPr>
          </a:p>
        </p:txBody>
      </p:sp>
      <p:sp>
        <p:nvSpPr>
          <p:cNvPr id="127000" name="Text Box 95"/>
          <p:cNvSpPr txBox="1">
            <a:spLocks noChangeArrowheads="1"/>
          </p:cNvSpPr>
          <p:nvPr/>
        </p:nvSpPr>
        <p:spPr bwMode="auto">
          <a:xfrm>
            <a:off x="2324100" y="6069013"/>
            <a:ext cx="1819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600">
                <a:ea typeface="MS PGothic" pitchFamily="34" charset="-128"/>
              </a:rPr>
              <a:t>Alice</a:t>
            </a:r>
            <a:r>
              <a:rPr lang="ja-JP" altLang="en-US" sz="1600">
                <a:ea typeface="MS PGothic" pitchFamily="34" charset="-128"/>
              </a:rPr>
              <a:t>’</a:t>
            </a:r>
            <a:r>
              <a:rPr lang="en-US" altLang="ja-JP" sz="1600">
                <a:ea typeface="MS PGothic" pitchFamily="34" charset="-128"/>
              </a:rPr>
              <a:t>s mail server</a:t>
            </a:r>
            <a:endParaRPr lang="en-US" altLang="he-IL" sz="1600">
              <a:ea typeface="MS PGothic" pitchFamily="34" charset="-128"/>
            </a:endParaRPr>
          </a:p>
        </p:txBody>
      </p:sp>
      <p:sp>
        <p:nvSpPr>
          <p:cNvPr id="127001" name="Text Box 96"/>
          <p:cNvSpPr txBox="1">
            <a:spLocks noChangeArrowheads="1"/>
          </p:cNvSpPr>
          <p:nvPr/>
        </p:nvSpPr>
        <p:spPr bwMode="auto">
          <a:xfrm>
            <a:off x="4598988" y="6132513"/>
            <a:ext cx="1741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600">
                <a:ea typeface="MS PGothic" pitchFamily="34" charset="-128"/>
              </a:rPr>
              <a:t>Bob</a:t>
            </a:r>
            <a:r>
              <a:rPr lang="ja-JP" altLang="en-US" sz="1600">
                <a:ea typeface="MS PGothic" pitchFamily="34" charset="-128"/>
              </a:rPr>
              <a:t>’</a:t>
            </a:r>
            <a:r>
              <a:rPr lang="en-US" altLang="ja-JP" sz="1600">
                <a:ea typeface="MS PGothic" pitchFamily="34" charset="-128"/>
              </a:rPr>
              <a:t>s mail server</a:t>
            </a:r>
            <a:endParaRPr lang="en-US" altLang="he-IL" sz="1600">
              <a:ea typeface="MS PGothic" pitchFamily="34" charset="-128"/>
            </a:endParaRPr>
          </a:p>
        </p:txBody>
      </p:sp>
      <p:grpSp>
        <p:nvGrpSpPr>
          <p:cNvPr id="127002" name="Group 169"/>
          <p:cNvGrpSpPr>
            <a:grpSpLocks/>
          </p:cNvGrpSpPr>
          <p:nvPr/>
        </p:nvGrpSpPr>
        <p:grpSpPr bwMode="auto">
          <a:xfrm>
            <a:off x="6672263" y="4808538"/>
            <a:ext cx="912812" cy="1054100"/>
            <a:chOff x="3574" y="550"/>
            <a:chExt cx="575" cy="664"/>
          </a:xfrm>
        </p:grpSpPr>
        <p:grpSp>
          <p:nvGrpSpPr>
            <p:cNvPr id="127003" name="Group 170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127006" name="Picture 1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7007" name="Freeform 17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607767 w 356"/>
                  <a:gd name="T3" fmla="*/ 273937 h 368"/>
                  <a:gd name="T4" fmla="*/ 3093555 w 356"/>
                  <a:gd name="T5" fmla="*/ 5706969 h 368"/>
                  <a:gd name="T6" fmla="*/ 681775 w 356"/>
                  <a:gd name="T7" fmla="*/ 713733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sp>
          <p:nvSpPr>
            <p:cNvPr id="127004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27005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he-IL" sz="1600">
                  <a:ea typeface="MS PGothic" pitchFamily="34" charset="-128"/>
                </a:rPr>
                <a:t>user</a:t>
              </a:r>
            </a:p>
            <a:p>
              <a:pPr algn="ctr"/>
              <a:r>
                <a:rPr lang="en-US" altLang="he-IL" sz="1600">
                  <a:ea typeface="MS PGothic" pitchFamily="34" charset="-128"/>
                </a:rPr>
                <a:t>agent</a:t>
              </a:r>
              <a:endParaRPr lang="en-US" altLang="he-IL" sz="2400">
                <a:ea typeface="MS PGothic" pitchFamily="34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1925"/>
            <a:ext cx="7772400" cy="1143000"/>
          </a:xfrm>
        </p:spPr>
        <p:txBody>
          <a:bodyPr/>
          <a:lstStyle/>
          <a:p>
            <a:pPr algn="ctr"/>
            <a:r>
              <a:rPr lang="en-US" altLang="he-IL" dirty="0"/>
              <a:t>SMTP </a:t>
            </a:r>
            <a:r>
              <a:rPr lang="en-US" altLang="he-IL" dirty="0" smtClean="0"/>
              <a:t>Vs. </a:t>
            </a:r>
            <a:r>
              <a:rPr lang="en-US" altLang="he-IL" dirty="0"/>
              <a:t>HTTP</a:t>
            </a:r>
          </a:p>
        </p:txBody>
      </p:sp>
      <p:sp>
        <p:nvSpPr>
          <p:cNvPr id="12903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90525" y="1511300"/>
            <a:ext cx="7915275" cy="4648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he-IL" dirty="0"/>
              <a:t>Push / Pull</a:t>
            </a:r>
          </a:p>
          <a:p>
            <a:pPr>
              <a:spcAft>
                <a:spcPct val="50000"/>
              </a:spcAft>
            </a:pPr>
            <a:r>
              <a:rPr lang="en-US" altLang="he-IL" dirty="0"/>
              <a:t>Message body format: only ASCII  / other formats</a:t>
            </a:r>
          </a:p>
          <a:p>
            <a:pPr>
              <a:spcAft>
                <a:spcPct val="50000"/>
              </a:spcAft>
            </a:pPr>
            <a:r>
              <a:rPr lang="en-US" altLang="he-IL" dirty="0"/>
              <a:t>Always persistent / not always persistent</a:t>
            </a:r>
          </a:p>
          <a:p>
            <a:r>
              <a:rPr lang="en-US" altLang="he-IL" dirty="0"/>
              <a:t>Multiple objects in one response </a:t>
            </a:r>
            <a:r>
              <a:rPr lang="en-US" altLang="he-IL" dirty="0" err="1"/>
              <a:t>msg</a:t>
            </a:r>
            <a:r>
              <a:rPr lang="en-US" altLang="he-IL" dirty="0"/>
              <a:t> / one object per </a:t>
            </a:r>
            <a:r>
              <a:rPr lang="en-US" altLang="he-IL" dirty="0" err="1"/>
              <a:t>msg</a:t>
            </a:r>
            <a:endParaRPr lang="en-US" altLang="he-IL" dirty="0"/>
          </a:p>
          <a:p>
            <a:endParaRPr lang="en-US" altLang="he-IL" dirty="0"/>
          </a:p>
          <a:p>
            <a:pPr>
              <a:spcAft>
                <a:spcPct val="50000"/>
              </a:spcAft>
            </a:pPr>
            <a:r>
              <a:rPr lang="en-US" altLang="he-IL" dirty="0"/>
              <a:t>both have ASCII command/response interaction, status codes</a:t>
            </a:r>
          </a:p>
        </p:txBody>
      </p:sp>
      <p:pic>
        <p:nvPicPr>
          <p:cNvPr id="129031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2975" y="996950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48" name="Group 133"/>
          <p:cNvGrpSpPr>
            <a:grpSpLocks/>
          </p:cNvGrpSpPr>
          <p:nvPr/>
        </p:nvGrpSpPr>
        <p:grpSpPr bwMode="auto">
          <a:xfrm>
            <a:off x="2962275" y="1284461"/>
            <a:ext cx="511175" cy="693738"/>
            <a:chOff x="4140" y="429"/>
            <a:chExt cx="1425" cy="2396"/>
          </a:xfrm>
        </p:grpSpPr>
        <p:sp>
          <p:nvSpPr>
            <p:cNvPr id="134240" name="Freeform 13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9 h 2742"/>
                <a:gd name="T6" fmla="*/ 0 w 354"/>
                <a:gd name="T7" fmla="*/ 1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4241" name="Rectangle 135"/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4242" name="Freeform 13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4243" name="Freeform 13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4244" name="Rectangle 138"/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34245" name="Group 13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4270" name="AutoShape 140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34271" name="AutoShape 141"/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34246" name="Rectangle 142"/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34247" name="Group 14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4268" name="AutoShape 144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34269" name="AutoShape 145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34248" name="Rectangle 146"/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4249" name="Rectangle 147"/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34250" name="Group 14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4266" name="AutoShape 149"/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34267" name="AutoShape 150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34251" name="Freeform 15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134252" name="Group 15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4264" name="AutoShape 153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34265" name="AutoShape 154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34253" name="Rectangle 155"/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4254" name="Freeform 15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4255" name="Freeform 15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4256" name="Oval 158"/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4257" name="Freeform 15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4258" name="AutoShape 160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4259" name="AutoShape 161"/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4260" name="Oval 162"/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4261" name="Oval 163"/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he-IL" altLang="he-IL" sz="1800">
                <a:solidFill>
                  <a:srgbClr val="FF0000"/>
                </a:solidFill>
                <a:ea typeface="MS PGothic" pitchFamily="34" charset="-128"/>
              </a:endParaRPr>
            </a:p>
          </p:txBody>
        </p:sp>
        <p:sp>
          <p:nvSpPr>
            <p:cNvPr id="134262" name="Oval 164"/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4263" name="Rectangle 165"/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</p:grpSp>
      <p:grpSp>
        <p:nvGrpSpPr>
          <p:cNvPr id="134149" name="Group 100"/>
          <p:cNvGrpSpPr>
            <a:grpSpLocks/>
          </p:cNvGrpSpPr>
          <p:nvPr/>
        </p:nvGrpSpPr>
        <p:grpSpPr bwMode="auto">
          <a:xfrm>
            <a:off x="4648200" y="1293986"/>
            <a:ext cx="511175" cy="693738"/>
            <a:chOff x="4140" y="429"/>
            <a:chExt cx="1425" cy="2396"/>
          </a:xfrm>
        </p:grpSpPr>
        <p:sp>
          <p:nvSpPr>
            <p:cNvPr id="134208" name="Freeform 10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9 h 2742"/>
                <a:gd name="T6" fmla="*/ 0 w 354"/>
                <a:gd name="T7" fmla="*/ 1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4209" name="Rectangle 102"/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4210" name="Freeform 10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4211" name="Freeform 10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4212" name="Rectangle 105"/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34213" name="Group 10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4238" name="AutoShape 107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34239" name="AutoShape 108"/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34214" name="Rectangle 109"/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34215" name="Group 11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4236" name="AutoShape 111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34237" name="AutoShape 112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34216" name="Rectangle 113"/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4217" name="Rectangle 114"/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34218" name="Group 11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4234" name="AutoShape 116"/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34235" name="AutoShape 117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34219" name="Freeform 11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134220" name="Group 11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4232" name="AutoShape 120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34233" name="AutoShape 121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34221" name="Rectangle 122"/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4222" name="Freeform 12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4223" name="Freeform 12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4224" name="Oval 125"/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4225" name="Freeform 12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4226" name="AutoShape 127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4227" name="AutoShape 128"/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4228" name="Oval 129"/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4229" name="Oval 130"/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he-IL" altLang="he-IL" sz="1800">
                <a:solidFill>
                  <a:srgbClr val="FF0000"/>
                </a:solidFill>
                <a:ea typeface="MS PGothic" pitchFamily="34" charset="-128"/>
              </a:endParaRPr>
            </a:p>
          </p:txBody>
        </p:sp>
        <p:sp>
          <p:nvSpPr>
            <p:cNvPr id="134230" name="Oval 131"/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4231" name="Rectangle 132"/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</p:grpSp>
      <p:pic>
        <p:nvPicPr>
          <p:cNvPr id="134150" name="Picture 9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7525" y="715256"/>
            <a:ext cx="5578475" cy="12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4151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7230"/>
            <a:ext cx="7772400" cy="893762"/>
          </a:xfrm>
        </p:spPr>
        <p:txBody>
          <a:bodyPr/>
          <a:lstStyle/>
          <a:p>
            <a:r>
              <a:rPr lang="en-US" altLang="he-IL" dirty="0"/>
              <a:t>Mail access protocols</a:t>
            </a:r>
          </a:p>
        </p:txBody>
      </p:sp>
      <p:sp>
        <p:nvSpPr>
          <p:cNvPr id="1341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7531" y="2894919"/>
            <a:ext cx="7381875" cy="3325079"/>
          </a:xfrm>
        </p:spPr>
        <p:txBody>
          <a:bodyPr/>
          <a:lstStyle/>
          <a:p>
            <a:r>
              <a:rPr lang="en-US" altLang="he-IL" sz="2400" dirty="0"/>
              <a:t>In the past, </a:t>
            </a:r>
            <a:r>
              <a:rPr lang="en-US" altLang="he-IL" sz="2400" dirty="0" smtClean="0"/>
              <a:t>users used to log into a mail server</a:t>
            </a:r>
          </a:p>
          <a:p>
            <a:pPr lvl="1"/>
            <a:r>
              <a:rPr lang="en-US" altLang="ja-JP" sz="2000" dirty="0" smtClean="0"/>
              <a:t>This is not the situation today </a:t>
            </a:r>
            <a:r>
              <a:rPr lang="en-IL" altLang="ja-JP" sz="2000" dirty="0" smtClean="0">
                <a:sym typeface="Wingdings" panose="05000000000000000000" pitchFamily="2" charset="2"/>
              </a:rPr>
              <a:t></a:t>
            </a:r>
            <a:r>
              <a:rPr lang="en-US" altLang="ja-JP" sz="2000" dirty="0" smtClean="0">
                <a:sym typeface="Wingdings" panose="05000000000000000000" pitchFamily="2" charset="2"/>
              </a:rPr>
              <a:t> </a:t>
            </a:r>
            <a:r>
              <a:rPr lang="en-US" altLang="ja-JP" sz="2000" dirty="0" smtClean="0"/>
              <a:t>A push / pull problem</a:t>
            </a:r>
          </a:p>
          <a:p>
            <a:r>
              <a:rPr lang="en-US" altLang="he-IL" sz="2400" dirty="0" smtClean="0"/>
              <a:t>Solution: mail access protocol, for retrieving the mails from the server</a:t>
            </a:r>
          </a:p>
          <a:p>
            <a:pPr lvl="1"/>
            <a:r>
              <a:rPr lang="en-US" altLang="he-IL" sz="2200" dirty="0" smtClean="0">
                <a:solidFill>
                  <a:srgbClr val="CC0000"/>
                </a:solidFill>
              </a:rPr>
              <a:t>POP</a:t>
            </a:r>
            <a:r>
              <a:rPr lang="en-US" altLang="he-IL" sz="2200" dirty="0">
                <a:solidFill>
                  <a:srgbClr val="CC0000"/>
                </a:solidFill>
              </a:rPr>
              <a:t>:</a:t>
            </a:r>
            <a:r>
              <a:rPr lang="en-US" altLang="he-IL" sz="2200" dirty="0"/>
              <a:t> Post Office Protocol </a:t>
            </a:r>
          </a:p>
          <a:p>
            <a:pPr lvl="1"/>
            <a:r>
              <a:rPr lang="en-US" altLang="he-IL" sz="2200" dirty="0">
                <a:solidFill>
                  <a:srgbClr val="CC0000"/>
                </a:solidFill>
              </a:rPr>
              <a:t>IMAP:</a:t>
            </a:r>
            <a:r>
              <a:rPr lang="en-US" altLang="he-IL" sz="2200" dirty="0"/>
              <a:t> Internet Mail Access Protocol: more features, including manipulation of stored messages on server</a:t>
            </a:r>
          </a:p>
          <a:p>
            <a:pPr lvl="2"/>
            <a:r>
              <a:rPr lang="en-US" altLang="he-IL" sz="1800" i="1" dirty="0"/>
              <a:t>Bob </a:t>
            </a:r>
            <a:r>
              <a:rPr lang="en-US" altLang="he-IL" sz="1800" dirty="0"/>
              <a:t>doesn’t have to be connected to the internet (but only to its local </a:t>
            </a:r>
            <a:r>
              <a:rPr lang="en-US" altLang="he-IL" sz="1800" dirty="0" smtClean="0"/>
              <a:t>mail server</a:t>
            </a:r>
            <a:r>
              <a:rPr lang="en-US" altLang="he-IL" sz="1800" dirty="0"/>
              <a:t>)</a:t>
            </a:r>
            <a:endParaRPr lang="en-US" altLang="he-IL" sz="1800" i="1" dirty="0"/>
          </a:p>
          <a:p>
            <a:pPr lvl="1"/>
            <a:endParaRPr lang="en-US" altLang="he-IL" sz="2200" dirty="0"/>
          </a:p>
        </p:txBody>
      </p:sp>
      <p:grpSp>
        <p:nvGrpSpPr>
          <p:cNvPr id="134153" name="Group 158"/>
          <p:cNvGrpSpPr>
            <a:grpSpLocks/>
          </p:cNvGrpSpPr>
          <p:nvPr/>
        </p:nvGrpSpPr>
        <p:grpSpPr bwMode="auto">
          <a:xfrm>
            <a:off x="2797175" y="1694036"/>
            <a:ext cx="1436688" cy="1131888"/>
            <a:chOff x="1796" y="1206"/>
            <a:chExt cx="905" cy="713"/>
          </a:xfrm>
        </p:grpSpPr>
        <p:sp>
          <p:nvSpPr>
            <p:cNvPr id="134192" name="Text Box 95"/>
            <p:cNvSpPr txBox="1">
              <a:spLocks noChangeArrowheads="1"/>
            </p:cNvSpPr>
            <p:nvPr/>
          </p:nvSpPr>
          <p:spPr bwMode="auto">
            <a:xfrm>
              <a:off x="1796" y="1583"/>
              <a:ext cx="905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he-IL" sz="1600">
                  <a:ea typeface="MS PGothic" pitchFamily="34" charset="-128"/>
                </a:rPr>
                <a:t>sender</a:t>
              </a:r>
              <a:r>
                <a:rPr lang="ja-JP" altLang="en-US" sz="1600">
                  <a:ea typeface="MS PGothic" pitchFamily="34" charset="-128"/>
                </a:rPr>
                <a:t>’</a:t>
              </a:r>
              <a:r>
                <a:rPr lang="en-US" altLang="ja-JP" sz="1600">
                  <a:ea typeface="MS PGothic" pitchFamily="34" charset="-128"/>
                </a:rPr>
                <a:t>s mail 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he-IL" sz="1600">
                  <a:ea typeface="MS PGothic" pitchFamily="34" charset="-128"/>
                </a:rPr>
                <a:t>server</a:t>
              </a:r>
              <a:endParaRPr lang="en-US" altLang="he-IL" sz="2400">
                <a:ea typeface="MS PGothic" pitchFamily="34" charset="-128"/>
              </a:endParaRPr>
            </a:p>
          </p:txBody>
        </p:sp>
        <p:grpSp>
          <p:nvGrpSpPr>
            <p:cNvPr id="134193" name="Group 157"/>
            <p:cNvGrpSpPr>
              <a:grpSpLocks/>
            </p:cNvGrpSpPr>
            <p:nvPr/>
          </p:nvGrpSpPr>
          <p:grpSpPr bwMode="auto">
            <a:xfrm>
              <a:off x="1992" y="1206"/>
              <a:ext cx="510" cy="354"/>
              <a:chOff x="2070" y="2004"/>
              <a:chExt cx="510" cy="354"/>
            </a:xfrm>
          </p:grpSpPr>
          <p:sp>
            <p:nvSpPr>
              <p:cNvPr id="134194" name="Rectangle 94"/>
              <p:cNvSpPr>
                <a:spLocks noChangeArrowheads="1"/>
              </p:cNvSpPr>
              <p:nvPr/>
            </p:nvSpPr>
            <p:spPr bwMode="auto">
              <a:xfrm>
                <a:off x="2070" y="2004"/>
                <a:ext cx="510" cy="354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34195" name="Rectangle 96"/>
              <p:cNvSpPr>
                <a:spLocks noChangeArrowheads="1"/>
              </p:cNvSpPr>
              <p:nvPr/>
            </p:nvSpPr>
            <p:spPr bwMode="auto">
              <a:xfrm>
                <a:off x="2094" y="207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34196" name="Line 97"/>
              <p:cNvSpPr>
                <a:spLocks noChangeShapeType="1"/>
              </p:cNvSpPr>
              <p:nvPr/>
            </p:nvSpPr>
            <p:spPr bwMode="auto">
              <a:xfrm>
                <a:off x="2143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34197" name="Line 98"/>
              <p:cNvSpPr>
                <a:spLocks noChangeShapeType="1"/>
              </p:cNvSpPr>
              <p:nvPr/>
            </p:nvSpPr>
            <p:spPr bwMode="auto">
              <a:xfrm>
                <a:off x="2252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34198" name="Line 99"/>
              <p:cNvSpPr>
                <a:spLocks noChangeShapeType="1"/>
              </p:cNvSpPr>
              <p:nvPr/>
            </p:nvSpPr>
            <p:spPr bwMode="auto">
              <a:xfrm>
                <a:off x="2307" y="210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34199" name="Line 100"/>
              <p:cNvSpPr>
                <a:spLocks noChangeShapeType="1"/>
              </p:cNvSpPr>
              <p:nvPr/>
            </p:nvSpPr>
            <p:spPr bwMode="auto">
              <a:xfrm>
                <a:off x="2364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34200" name="Line 101"/>
              <p:cNvSpPr>
                <a:spLocks noChangeShapeType="1"/>
              </p:cNvSpPr>
              <p:nvPr/>
            </p:nvSpPr>
            <p:spPr bwMode="auto">
              <a:xfrm>
                <a:off x="2425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34201" name="Line 102"/>
              <p:cNvSpPr>
                <a:spLocks noChangeShapeType="1"/>
              </p:cNvSpPr>
              <p:nvPr/>
            </p:nvSpPr>
            <p:spPr bwMode="auto">
              <a:xfrm>
                <a:off x="2481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34202" name="Line 103"/>
              <p:cNvSpPr>
                <a:spLocks noChangeShapeType="1"/>
              </p:cNvSpPr>
              <p:nvPr/>
            </p:nvSpPr>
            <p:spPr bwMode="auto">
              <a:xfrm>
                <a:off x="2196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34203" name="Rectangle 104"/>
              <p:cNvSpPr>
                <a:spLocks noChangeArrowheads="1"/>
              </p:cNvSpPr>
              <p:nvPr/>
            </p:nvSpPr>
            <p:spPr bwMode="auto">
              <a:xfrm>
                <a:off x="2102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34204" name="Rectangle 105"/>
              <p:cNvSpPr>
                <a:spLocks noChangeArrowheads="1"/>
              </p:cNvSpPr>
              <p:nvPr/>
            </p:nvSpPr>
            <p:spPr bwMode="auto">
              <a:xfrm>
                <a:off x="2188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34205" name="Rectangle 106"/>
              <p:cNvSpPr>
                <a:spLocks noChangeArrowheads="1"/>
              </p:cNvSpPr>
              <p:nvPr/>
            </p:nvSpPr>
            <p:spPr bwMode="auto">
              <a:xfrm>
                <a:off x="2274" y="224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34206" name="Rectangle 107"/>
              <p:cNvSpPr>
                <a:spLocks noChangeArrowheads="1"/>
              </p:cNvSpPr>
              <p:nvPr/>
            </p:nvSpPr>
            <p:spPr bwMode="auto">
              <a:xfrm>
                <a:off x="2371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34207" name="Rectangle 108"/>
              <p:cNvSpPr>
                <a:spLocks noChangeArrowheads="1"/>
              </p:cNvSpPr>
              <p:nvPr/>
            </p:nvSpPr>
            <p:spPr bwMode="auto">
              <a:xfrm>
                <a:off x="2467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</p:grpSp>
      <p:sp>
        <p:nvSpPr>
          <p:cNvPr id="134154" name="Text Box 121"/>
          <p:cNvSpPr txBox="1">
            <a:spLocks noChangeArrowheads="1"/>
          </p:cNvSpPr>
          <p:nvPr/>
        </p:nvSpPr>
        <p:spPr bwMode="auto">
          <a:xfrm>
            <a:off x="2017180" y="1173336"/>
            <a:ext cx="89800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he-IL" dirty="0">
                <a:solidFill>
                  <a:srgbClr val="CC0000"/>
                </a:solidFill>
                <a:ea typeface="MS PGothic" pitchFamily="34" charset="-128"/>
              </a:rPr>
              <a:t>SMTP</a:t>
            </a:r>
          </a:p>
          <a:p>
            <a:pPr algn="ctr"/>
            <a:endParaRPr lang="en-US" altLang="he-IL" sz="1050" dirty="0">
              <a:solidFill>
                <a:srgbClr val="CC0000"/>
              </a:solidFill>
              <a:ea typeface="MS PGothic" pitchFamily="34" charset="-128"/>
            </a:endParaRPr>
          </a:p>
          <a:p>
            <a:pPr algn="ctr"/>
            <a:r>
              <a:rPr lang="en-US" altLang="he-IL" sz="1600" dirty="0">
                <a:solidFill>
                  <a:srgbClr val="0000FF"/>
                </a:solidFill>
                <a:ea typeface="MS PGothic" pitchFamily="34" charset="-128"/>
              </a:rPr>
              <a:t>(push)</a:t>
            </a:r>
          </a:p>
        </p:txBody>
      </p:sp>
      <p:sp>
        <p:nvSpPr>
          <p:cNvPr id="134155" name="Rectangle 153"/>
          <p:cNvSpPr>
            <a:spLocks noChangeArrowheads="1"/>
          </p:cNvSpPr>
          <p:nvPr/>
        </p:nvSpPr>
        <p:spPr bwMode="auto">
          <a:xfrm>
            <a:off x="3781425" y="1163811"/>
            <a:ext cx="85725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he-IL" altLang="he-IL" sz="2400"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134156" name="Text Box 154"/>
          <p:cNvSpPr txBox="1">
            <a:spLocks noChangeArrowheads="1"/>
          </p:cNvSpPr>
          <p:nvPr/>
        </p:nvSpPr>
        <p:spPr bwMode="auto">
          <a:xfrm>
            <a:off x="3809468" y="1184449"/>
            <a:ext cx="898003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he-IL" dirty="0">
                <a:solidFill>
                  <a:srgbClr val="CC0000"/>
                </a:solidFill>
                <a:ea typeface="MS PGothic" pitchFamily="34" charset="-128"/>
              </a:rPr>
              <a:t>SMTP</a:t>
            </a:r>
          </a:p>
          <a:p>
            <a:pPr algn="ctr"/>
            <a:endParaRPr lang="en-US" altLang="he-IL" sz="700" dirty="0">
              <a:solidFill>
                <a:srgbClr val="CC0000"/>
              </a:solidFill>
              <a:ea typeface="MS PGothic" pitchFamily="34" charset="-128"/>
            </a:endParaRPr>
          </a:p>
          <a:p>
            <a:pPr algn="ctr"/>
            <a:r>
              <a:rPr lang="en-US" altLang="he-IL" sz="1600" dirty="0">
                <a:solidFill>
                  <a:srgbClr val="0000FF"/>
                </a:solidFill>
                <a:ea typeface="MS PGothic" pitchFamily="34" charset="-128"/>
              </a:rPr>
              <a:t>(push)</a:t>
            </a:r>
          </a:p>
        </p:txBody>
      </p:sp>
      <p:sp>
        <p:nvSpPr>
          <p:cNvPr id="134157" name="Text Box 156"/>
          <p:cNvSpPr txBox="1">
            <a:spLocks noChangeArrowheads="1"/>
          </p:cNvSpPr>
          <p:nvPr/>
        </p:nvSpPr>
        <p:spPr bwMode="auto">
          <a:xfrm>
            <a:off x="5484813" y="1014586"/>
            <a:ext cx="15113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he-IL" i="1">
                <a:solidFill>
                  <a:srgbClr val="CC0000"/>
                </a:solidFill>
                <a:ea typeface="MS PGothic" pitchFamily="34" charset="-128"/>
              </a:rPr>
              <a:t>mail access</a:t>
            </a:r>
          </a:p>
          <a:p>
            <a:pPr algn="ctr">
              <a:lnSpc>
                <a:spcPct val="85000"/>
              </a:lnSpc>
            </a:pPr>
            <a:r>
              <a:rPr lang="en-US" altLang="he-IL" i="1">
                <a:solidFill>
                  <a:srgbClr val="CC0000"/>
                </a:solidFill>
                <a:ea typeface="MS PGothic" pitchFamily="34" charset="-128"/>
              </a:rPr>
              <a:t>protocol</a:t>
            </a:r>
            <a:endParaRPr lang="en-US" altLang="he-IL" sz="1800">
              <a:solidFill>
                <a:srgbClr val="CC0000"/>
              </a:solidFill>
              <a:ea typeface="MS PGothic" pitchFamily="34" charset="-128"/>
            </a:endParaRPr>
          </a:p>
        </p:txBody>
      </p:sp>
      <p:sp>
        <p:nvSpPr>
          <p:cNvPr id="134158" name="Text Box 160"/>
          <p:cNvSpPr txBox="1">
            <a:spLocks noChangeArrowheads="1"/>
          </p:cNvSpPr>
          <p:nvPr/>
        </p:nvSpPr>
        <p:spPr bwMode="auto">
          <a:xfrm>
            <a:off x="4371975" y="2305224"/>
            <a:ext cx="15382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he-IL" sz="1600" dirty="0">
                <a:ea typeface="MS PGothic" pitchFamily="34" charset="-128"/>
              </a:rPr>
              <a:t>receiver</a:t>
            </a:r>
            <a:r>
              <a:rPr lang="ja-JP" altLang="en-US" sz="1600" dirty="0">
                <a:ea typeface="MS PGothic" pitchFamily="34" charset="-128"/>
              </a:rPr>
              <a:t>’</a:t>
            </a:r>
            <a:r>
              <a:rPr lang="en-US" altLang="ja-JP" sz="1600" dirty="0">
                <a:ea typeface="MS PGothic" pitchFamily="34" charset="-128"/>
              </a:rPr>
              <a:t>s mail </a:t>
            </a:r>
          </a:p>
          <a:p>
            <a:pPr algn="ctr">
              <a:lnSpc>
                <a:spcPct val="90000"/>
              </a:lnSpc>
            </a:pPr>
            <a:r>
              <a:rPr lang="en-US" altLang="he-IL" sz="1600" dirty="0">
                <a:ea typeface="MS PGothic" pitchFamily="34" charset="-128"/>
              </a:rPr>
              <a:t>server</a:t>
            </a:r>
            <a:endParaRPr lang="en-US" altLang="he-IL" sz="2400" dirty="0">
              <a:ea typeface="MS PGothic" pitchFamily="34" charset="-128"/>
            </a:endParaRPr>
          </a:p>
        </p:txBody>
      </p:sp>
      <p:grpSp>
        <p:nvGrpSpPr>
          <p:cNvPr id="134159" name="Group 161"/>
          <p:cNvGrpSpPr>
            <a:grpSpLocks/>
          </p:cNvGrpSpPr>
          <p:nvPr/>
        </p:nvGrpSpPr>
        <p:grpSpPr bwMode="auto">
          <a:xfrm>
            <a:off x="4800600" y="1706736"/>
            <a:ext cx="809625" cy="561975"/>
            <a:chOff x="2070" y="2004"/>
            <a:chExt cx="510" cy="354"/>
          </a:xfrm>
        </p:grpSpPr>
        <p:sp>
          <p:nvSpPr>
            <p:cNvPr id="134178" name="Rectangle 162"/>
            <p:cNvSpPr>
              <a:spLocks noChangeArrowheads="1"/>
            </p:cNvSpPr>
            <p:nvPr/>
          </p:nvSpPr>
          <p:spPr bwMode="auto">
            <a:xfrm>
              <a:off x="2070" y="2004"/>
              <a:ext cx="510" cy="354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34179" name="Rectangle 163"/>
            <p:cNvSpPr>
              <a:spLocks noChangeArrowheads="1"/>
            </p:cNvSpPr>
            <p:nvPr/>
          </p:nvSpPr>
          <p:spPr bwMode="auto">
            <a:xfrm>
              <a:off x="2094" y="207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34180" name="Line 164"/>
            <p:cNvSpPr>
              <a:spLocks noChangeShapeType="1"/>
            </p:cNvSpPr>
            <p:nvPr/>
          </p:nvSpPr>
          <p:spPr bwMode="auto">
            <a:xfrm>
              <a:off x="2143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4181" name="Line 165"/>
            <p:cNvSpPr>
              <a:spLocks noChangeShapeType="1"/>
            </p:cNvSpPr>
            <p:nvPr/>
          </p:nvSpPr>
          <p:spPr bwMode="auto">
            <a:xfrm>
              <a:off x="2252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4182" name="Line 166"/>
            <p:cNvSpPr>
              <a:spLocks noChangeShapeType="1"/>
            </p:cNvSpPr>
            <p:nvPr/>
          </p:nvSpPr>
          <p:spPr bwMode="auto">
            <a:xfrm>
              <a:off x="2307" y="210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4183" name="Line 167"/>
            <p:cNvSpPr>
              <a:spLocks noChangeShapeType="1"/>
            </p:cNvSpPr>
            <p:nvPr/>
          </p:nvSpPr>
          <p:spPr bwMode="auto">
            <a:xfrm>
              <a:off x="2364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4184" name="Line 168"/>
            <p:cNvSpPr>
              <a:spLocks noChangeShapeType="1"/>
            </p:cNvSpPr>
            <p:nvPr/>
          </p:nvSpPr>
          <p:spPr bwMode="auto">
            <a:xfrm>
              <a:off x="2425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4185" name="Line 169"/>
            <p:cNvSpPr>
              <a:spLocks noChangeShapeType="1"/>
            </p:cNvSpPr>
            <p:nvPr/>
          </p:nvSpPr>
          <p:spPr bwMode="auto">
            <a:xfrm>
              <a:off x="2481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4186" name="Line 170"/>
            <p:cNvSpPr>
              <a:spLocks noChangeShapeType="1"/>
            </p:cNvSpPr>
            <p:nvPr/>
          </p:nvSpPr>
          <p:spPr bwMode="auto">
            <a:xfrm>
              <a:off x="2196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4187" name="Rectangle 171"/>
            <p:cNvSpPr>
              <a:spLocks noChangeArrowheads="1"/>
            </p:cNvSpPr>
            <p:nvPr/>
          </p:nvSpPr>
          <p:spPr bwMode="auto">
            <a:xfrm>
              <a:off x="2102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34188" name="Rectangle 172"/>
            <p:cNvSpPr>
              <a:spLocks noChangeArrowheads="1"/>
            </p:cNvSpPr>
            <p:nvPr/>
          </p:nvSpPr>
          <p:spPr bwMode="auto">
            <a:xfrm>
              <a:off x="2188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34189" name="Rectangle 173"/>
            <p:cNvSpPr>
              <a:spLocks noChangeArrowheads="1"/>
            </p:cNvSpPr>
            <p:nvPr/>
          </p:nvSpPr>
          <p:spPr bwMode="auto">
            <a:xfrm>
              <a:off x="2274" y="224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34190" name="Rectangle 174"/>
            <p:cNvSpPr>
              <a:spLocks noChangeArrowheads="1"/>
            </p:cNvSpPr>
            <p:nvPr/>
          </p:nvSpPr>
          <p:spPr bwMode="auto">
            <a:xfrm>
              <a:off x="2371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34191" name="Rectangle 175"/>
            <p:cNvSpPr>
              <a:spLocks noChangeArrowheads="1"/>
            </p:cNvSpPr>
            <p:nvPr/>
          </p:nvSpPr>
          <p:spPr bwMode="auto">
            <a:xfrm>
              <a:off x="2467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latin typeface="Comic Sans MS" pitchFamily="66" charset="0"/>
                <a:ea typeface="MS PGothic" pitchFamily="34" charset="-128"/>
              </a:endParaRPr>
            </a:p>
          </p:txBody>
        </p:sp>
      </p:grpSp>
      <p:pic>
        <p:nvPicPr>
          <p:cNvPr id="134160" name="Picture 176" descr="Alic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4500" y="1263824"/>
            <a:ext cx="561975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161" name="Picture 179" descr="Bo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13700" y="1278111"/>
            <a:ext cx="67627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4162" name="Line 94"/>
          <p:cNvSpPr>
            <a:spLocks noChangeShapeType="1"/>
          </p:cNvSpPr>
          <p:nvPr/>
        </p:nvSpPr>
        <p:spPr bwMode="auto">
          <a:xfrm>
            <a:off x="2003425" y="1611486"/>
            <a:ext cx="9032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134163" name="Line 95"/>
          <p:cNvSpPr>
            <a:spLocks noChangeShapeType="1"/>
          </p:cNvSpPr>
          <p:nvPr/>
        </p:nvSpPr>
        <p:spPr bwMode="auto">
          <a:xfrm>
            <a:off x="3633788" y="1608311"/>
            <a:ext cx="90328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134164" name="Line 96"/>
          <p:cNvSpPr>
            <a:spLocks noChangeShapeType="1"/>
          </p:cNvSpPr>
          <p:nvPr/>
        </p:nvSpPr>
        <p:spPr bwMode="auto">
          <a:xfrm>
            <a:off x="5253038" y="1605136"/>
            <a:ext cx="1697037" cy="158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134165" name="Text Box 156"/>
          <p:cNvSpPr txBox="1">
            <a:spLocks noChangeArrowheads="1"/>
          </p:cNvSpPr>
          <p:nvPr/>
        </p:nvSpPr>
        <p:spPr bwMode="auto">
          <a:xfrm>
            <a:off x="5717717" y="1633711"/>
            <a:ext cx="1296317" cy="79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he-IL" sz="1800" i="1" dirty="0">
                <a:solidFill>
                  <a:srgbClr val="CC0000"/>
                </a:solidFill>
                <a:ea typeface="MS PGothic" pitchFamily="34" charset="-128"/>
              </a:rPr>
              <a:t>(e.g., </a:t>
            </a:r>
            <a:r>
              <a:rPr lang="en-US" altLang="he-IL" sz="1600" i="1" dirty="0">
                <a:solidFill>
                  <a:srgbClr val="CC0000"/>
                </a:solidFill>
                <a:ea typeface="MS PGothic" pitchFamily="34" charset="-128"/>
              </a:rPr>
              <a:t>POP, </a:t>
            </a:r>
          </a:p>
          <a:p>
            <a:pPr algn="ctr">
              <a:lnSpc>
                <a:spcPct val="85000"/>
              </a:lnSpc>
            </a:pPr>
            <a:r>
              <a:rPr lang="en-US" altLang="he-IL" sz="1600" i="1" dirty="0">
                <a:solidFill>
                  <a:srgbClr val="CC0000"/>
                </a:solidFill>
                <a:ea typeface="MS PGothic" pitchFamily="34" charset="-128"/>
              </a:rPr>
              <a:t>         IMAP</a:t>
            </a:r>
            <a:r>
              <a:rPr lang="en-US" altLang="he-IL" sz="1800" i="1" dirty="0">
                <a:solidFill>
                  <a:srgbClr val="CC0000"/>
                </a:solidFill>
                <a:ea typeface="MS PGothic" pitchFamily="34" charset="-128"/>
              </a:rPr>
              <a:t>)</a:t>
            </a:r>
          </a:p>
          <a:p>
            <a:pPr algn="ctr">
              <a:lnSpc>
                <a:spcPct val="85000"/>
              </a:lnSpc>
            </a:pPr>
            <a:r>
              <a:rPr lang="en-US" altLang="he-IL" sz="1800" dirty="0">
                <a:solidFill>
                  <a:srgbClr val="0000FF"/>
                </a:solidFill>
                <a:ea typeface="MS PGothic" pitchFamily="34" charset="-128"/>
              </a:rPr>
              <a:t>(pull)</a:t>
            </a:r>
          </a:p>
        </p:txBody>
      </p:sp>
      <p:grpSp>
        <p:nvGrpSpPr>
          <p:cNvPr id="134166" name="Group 166"/>
          <p:cNvGrpSpPr>
            <a:grpSpLocks/>
          </p:cNvGrpSpPr>
          <p:nvPr/>
        </p:nvGrpSpPr>
        <p:grpSpPr bwMode="auto">
          <a:xfrm>
            <a:off x="1066800" y="1125711"/>
            <a:ext cx="912813" cy="1054100"/>
            <a:chOff x="3574" y="550"/>
            <a:chExt cx="575" cy="664"/>
          </a:xfrm>
        </p:grpSpPr>
        <p:grpSp>
          <p:nvGrpSpPr>
            <p:cNvPr id="134173" name="Group 167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134176" name="Picture 1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4177" name="Freeform 16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607767 w 356"/>
                  <a:gd name="T3" fmla="*/ 273937 h 368"/>
                  <a:gd name="T4" fmla="*/ 3093555 w 356"/>
                  <a:gd name="T5" fmla="*/ 5706969 h 368"/>
                  <a:gd name="T6" fmla="*/ 681775 w 356"/>
                  <a:gd name="T7" fmla="*/ 713733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sp>
          <p:nvSpPr>
            <p:cNvPr id="134174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34175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he-IL" sz="1600">
                  <a:ea typeface="MS PGothic" pitchFamily="34" charset="-128"/>
                </a:rPr>
                <a:t>user</a:t>
              </a:r>
            </a:p>
            <a:p>
              <a:pPr algn="ctr"/>
              <a:r>
                <a:rPr lang="en-US" altLang="he-IL" sz="1600">
                  <a:ea typeface="MS PGothic" pitchFamily="34" charset="-128"/>
                </a:rPr>
                <a:t>agent</a:t>
              </a:r>
              <a:endParaRPr lang="en-US" altLang="he-IL" sz="2400">
                <a:ea typeface="MS PGothic" pitchFamily="34" charset="-128"/>
              </a:endParaRPr>
            </a:p>
          </p:txBody>
        </p:sp>
      </p:grpSp>
      <p:grpSp>
        <p:nvGrpSpPr>
          <p:cNvPr id="134167" name="Group 172"/>
          <p:cNvGrpSpPr>
            <a:grpSpLocks/>
          </p:cNvGrpSpPr>
          <p:nvPr/>
        </p:nvGrpSpPr>
        <p:grpSpPr bwMode="auto">
          <a:xfrm>
            <a:off x="6967538" y="1128886"/>
            <a:ext cx="912812" cy="1054100"/>
            <a:chOff x="3574" y="550"/>
            <a:chExt cx="575" cy="664"/>
          </a:xfrm>
        </p:grpSpPr>
        <p:grpSp>
          <p:nvGrpSpPr>
            <p:cNvPr id="134168" name="Group 173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134171" name="Picture 1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4172" name="Freeform 17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607767 w 356"/>
                  <a:gd name="T3" fmla="*/ 273937 h 368"/>
                  <a:gd name="T4" fmla="*/ 3093555 w 356"/>
                  <a:gd name="T5" fmla="*/ 5706969 h 368"/>
                  <a:gd name="T6" fmla="*/ 681775 w 356"/>
                  <a:gd name="T7" fmla="*/ 713733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sp>
          <p:nvSpPr>
            <p:cNvPr id="134169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34170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he-IL" sz="1600">
                  <a:ea typeface="MS PGothic" pitchFamily="34" charset="-128"/>
                </a:rPr>
                <a:t>user</a:t>
              </a:r>
            </a:p>
            <a:p>
              <a:pPr algn="ctr"/>
              <a:r>
                <a:rPr lang="en-US" altLang="he-IL" sz="1600">
                  <a:ea typeface="MS PGothic" pitchFamily="34" charset="-128"/>
                </a:rPr>
                <a:t>agent</a:t>
              </a:r>
              <a:endParaRPr lang="en-US" altLang="he-IL" sz="2400">
                <a:ea typeface="MS PGothic" pitchFamily="34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3"/>
          <p:cNvGrpSpPr>
            <a:grpSpLocks/>
          </p:cNvGrpSpPr>
          <p:nvPr/>
        </p:nvGrpSpPr>
        <p:grpSpPr bwMode="auto">
          <a:xfrm>
            <a:off x="2962275" y="1577975"/>
            <a:ext cx="511175" cy="693738"/>
            <a:chOff x="4140" y="429"/>
            <a:chExt cx="1425" cy="2396"/>
          </a:xfrm>
        </p:grpSpPr>
        <p:sp>
          <p:nvSpPr>
            <p:cNvPr id="134240" name="Freeform 13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9 h 2742"/>
                <a:gd name="T6" fmla="*/ 0 w 354"/>
                <a:gd name="T7" fmla="*/ 1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4241" name="Rectangle 135"/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4242" name="Freeform 13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4243" name="Freeform 13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4244" name="Rectangle 138"/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3" name="Group 13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4270" name="AutoShape 140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34271" name="AutoShape 141"/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34246" name="Rectangle 142"/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4" name="Group 14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4268" name="AutoShape 144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34269" name="AutoShape 145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34248" name="Rectangle 146"/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4249" name="Rectangle 147"/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5" name="Group 14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4266" name="AutoShape 149"/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34267" name="AutoShape 150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34251" name="Freeform 15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6" name="Group 15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4264" name="AutoShape 153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34265" name="AutoShape 154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34253" name="Rectangle 155"/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4254" name="Freeform 15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4255" name="Freeform 15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4256" name="Oval 158"/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4257" name="Freeform 15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4258" name="AutoShape 160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4259" name="AutoShape 161"/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4260" name="Oval 162"/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4261" name="Oval 163"/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he-IL" altLang="he-IL" sz="1800">
                <a:solidFill>
                  <a:srgbClr val="FF0000"/>
                </a:solidFill>
                <a:ea typeface="MS PGothic" pitchFamily="34" charset="-128"/>
              </a:endParaRPr>
            </a:p>
          </p:txBody>
        </p:sp>
        <p:sp>
          <p:nvSpPr>
            <p:cNvPr id="134262" name="Oval 164"/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4263" name="Rectangle 165"/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</p:grpSp>
      <p:grpSp>
        <p:nvGrpSpPr>
          <p:cNvPr id="7" name="Group 100"/>
          <p:cNvGrpSpPr>
            <a:grpSpLocks/>
          </p:cNvGrpSpPr>
          <p:nvPr/>
        </p:nvGrpSpPr>
        <p:grpSpPr bwMode="auto">
          <a:xfrm>
            <a:off x="4648200" y="1587500"/>
            <a:ext cx="511175" cy="693738"/>
            <a:chOff x="4140" y="429"/>
            <a:chExt cx="1425" cy="2396"/>
          </a:xfrm>
        </p:grpSpPr>
        <p:sp>
          <p:nvSpPr>
            <p:cNvPr id="134208" name="Freeform 10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9 h 2742"/>
                <a:gd name="T6" fmla="*/ 0 w 354"/>
                <a:gd name="T7" fmla="*/ 1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4209" name="Rectangle 102"/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4210" name="Freeform 10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4211" name="Freeform 10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4212" name="Rectangle 105"/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8" name="Group 10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4238" name="AutoShape 107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34239" name="AutoShape 108"/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34214" name="Rectangle 109"/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9" name="Group 11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4236" name="AutoShape 111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34237" name="AutoShape 112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34216" name="Rectangle 113"/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4217" name="Rectangle 114"/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grpSp>
          <p:nvGrpSpPr>
            <p:cNvPr id="10" name="Group 11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4234" name="AutoShape 116"/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34235" name="AutoShape 117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34219" name="Freeform 11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11" name="Group 11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4232" name="AutoShape 120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34233" name="AutoShape 121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>
                  <a:ea typeface="MS PGothic" pitchFamily="34" charset="-128"/>
                </a:endParaRPr>
              </a:p>
            </p:txBody>
          </p:sp>
        </p:grpSp>
        <p:sp>
          <p:nvSpPr>
            <p:cNvPr id="134221" name="Rectangle 122"/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4222" name="Freeform 12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4223" name="Freeform 12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4224" name="Oval 125"/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4225" name="Freeform 12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4226" name="AutoShape 127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4227" name="AutoShape 128"/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4228" name="Oval 129"/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4229" name="Oval 130"/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he-IL" altLang="he-IL" sz="1800">
                <a:solidFill>
                  <a:srgbClr val="FF0000"/>
                </a:solidFill>
                <a:ea typeface="MS PGothic" pitchFamily="34" charset="-128"/>
              </a:endParaRPr>
            </a:p>
          </p:txBody>
        </p:sp>
        <p:sp>
          <p:nvSpPr>
            <p:cNvPr id="134230" name="Oval 131"/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4231" name="Rectangle 132"/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>
                <a:ea typeface="MS PGothic" pitchFamily="34" charset="-128"/>
              </a:endParaRPr>
            </a:p>
          </p:txBody>
        </p:sp>
      </p:grpSp>
      <p:pic>
        <p:nvPicPr>
          <p:cNvPr id="134150" name="Picture 9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3425" y="963613"/>
            <a:ext cx="5027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4151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55588"/>
            <a:ext cx="7772400" cy="893762"/>
          </a:xfrm>
        </p:spPr>
        <p:txBody>
          <a:bodyPr/>
          <a:lstStyle/>
          <a:p>
            <a:pPr algn="ctr"/>
            <a:r>
              <a:rPr lang="en-US" altLang="he-IL" dirty="0"/>
              <a:t>Web-based email</a:t>
            </a:r>
          </a:p>
        </p:txBody>
      </p:sp>
      <p:sp>
        <p:nvSpPr>
          <p:cNvPr id="1341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3800475"/>
            <a:ext cx="7381875" cy="1639888"/>
          </a:xfrm>
        </p:spPr>
        <p:txBody>
          <a:bodyPr/>
          <a:lstStyle/>
          <a:p>
            <a:r>
              <a:rPr lang="en-US" altLang="he-IL" sz="2400" dirty="0" err="1"/>
              <a:t>Eg</a:t>
            </a:r>
            <a:r>
              <a:rPr lang="en-US" altLang="he-IL" sz="2400" dirty="0"/>
              <a:t> Gmail, Yahoo!, Walla</a:t>
            </a:r>
          </a:p>
          <a:p>
            <a:r>
              <a:rPr lang="en-US" altLang="ja-JP" sz="2400" dirty="0"/>
              <a:t>Both </a:t>
            </a:r>
            <a:r>
              <a:rPr lang="en-US" altLang="ja-JP" sz="2400" i="1" dirty="0"/>
              <a:t>Alice </a:t>
            </a:r>
            <a:r>
              <a:rPr lang="en-US" altLang="ja-JP" sz="2400" dirty="0"/>
              <a:t>and </a:t>
            </a:r>
            <a:r>
              <a:rPr lang="en-US" altLang="ja-JP" sz="2400" i="1" dirty="0"/>
              <a:t>Bob </a:t>
            </a:r>
            <a:r>
              <a:rPr lang="en-US" altLang="ja-JP" sz="2400" dirty="0"/>
              <a:t>have to be connected to the internet</a:t>
            </a:r>
          </a:p>
        </p:txBody>
      </p:sp>
      <p:grpSp>
        <p:nvGrpSpPr>
          <p:cNvPr id="12" name="Group 158"/>
          <p:cNvGrpSpPr>
            <a:grpSpLocks/>
          </p:cNvGrpSpPr>
          <p:nvPr/>
        </p:nvGrpSpPr>
        <p:grpSpPr bwMode="auto">
          <a:xfrm>
            <a:off x="2797175" y="1987550"/>
            <a:ext cx="1436688" cy="1131888"/>
            <a:chOff x="1796" y="1206"/>
            <a:chExt cx="905" cy="713"/>
          </a:xfrm>
        </p:grpSpPr>
        <p:sp>
          <p:nvSpPr>
            <p:cNvPr id="134192" name="Text Box 95"/>
            <p:cNvSpPr txBox="1">
              <a:spLocks noChangeArrowheads="1"/>
            </p:cNvSpPr>
            <p:nvPr/>
          </p:nvSpPr>
          <p:spPr bwMode="auto">
            <a:xfrm>
              <a:off x="1796" y="1583"/>
              <a:ext cx="905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he-IL" sz="1600">
                  <a:ea typeface="MS PGothic" pitchFamily="34" charset="-128"/>
                </a:rPr>
                <a:t>sender</a:t>
              </a:r>
              <a:r>
                <a:rPr lang="ja-JP" altLang="en-US" sz="1600">
                  <a:ea typeface="MS PGothic" pitchFamily="34" charset="-128"/>
                </a:rPr>
                <a:t>’</a:t>
              </a:r>
              <a:r>
                <a:rPr lang="en-US" altLang="ja-JP" sz="1600">
                  <a:ea typeface="MS PGothic" pitchFamily="34" charset="-128"/>
                </a:rPr>
                <a:t>s mail 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he-IL" sz="1600">
                  <a:ea typeface="MS PGothic" pitchFamily="34" charset="-128"/>
                </a:rPr>
                <a:t>server</a:t>
              </a:r>
              <a:endParaRPr lang="en-US" altLang="he-IL" sz="2400">
                <a:ea typeface="MS PGothic" pitchFamily="34" charset="-128"/>
              </a:endParaRPr>
            </a:p>
          </p:txBody>
        </p:sp>
        <p:grpSp>
          <p:nvGrpSpPr>
            <p:cNvPr id="13" name="Group 157"/>
            <p:cNvGrpSpPr>
              <a:grpSpLocks/>
            </p:cNvGrpSpPr>
            <p:nvPr/>
          </p:nvGrpSpPr>
          <p:grpSpPr bwMode="auto">
            <a:xfrm>
              <a:off x="1992" y="1206"/>
              <a:ext cx="510" cy="354"/>
              <a:chOff x="2070" y="2004"/>
              <a:chExt cx="510" cy="354"/>
            </a:xfrm>
          </p:grpSpPr>
          <p:sp>
            <p:nvSpPr>
              <p:cNvPr id="134194" name="Rectangle 94"/>
              <p:cNvSpPr>
                <a:spLocks noChangeArrowheads="1"/>
              </p:cNvSpPr>
              <p:nvPr/>
            </p:nvSpPr>
            <p:spPr bwMode="auto">
              <a:xfrm>
                <a:off x="2070" y="2004"/>
                <a:ext cx="510" cy="354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34195" name="Rectangle 96"/>
              <p:cNvSpPr>
                <a:spLocks noChangeArrowheads="1"/>
              </p:cNvSpPr>
              <p:nvPr/>
            </p:nvSpPr>
            <p:spPr bwMode="auto">
              <a:xfrm>
                <a:off x="2094" y="207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34196" name="Line 97"/>
              <p:cNvSpPr>
                <a:spLocks noChangeShapeType="1"/>
              </p:cNvSpPr>
              <p:nvPr/>
            </p:nvSpPr>
            <p:spPr bwMode="auto">
              <a:xfrm>
                <a:off x="2143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34197" name="Line 98"/>
              <p:cNvSpPr>
                <a:spLocks noChangeShapeType="1"/>
              </p:cNvSpPr>
              <p:nvPr/>
            </p:nvSpPr>
            <p:spPr bwMode="auto">
              <a:xfrm>
                <a:off x="2252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34198" name="Line 99"/>
              <p:cNvSpPr>
                <a:spLocks noChangeShapeType="1"/>
              </p:cNvSpPr>
              <p:nvPr/>
            </p:nvSpPr>
            <p:spPr bwMode="auto">
              <a:xfrm>
                <a:off x="2307" y="210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34199" name="Line 100"/>
              <p:cNvSpPr>
                <a:spLocks noChangeShapeType="1"/>
              </p:cNvSpPr>
              <p:nvPr/>
            </p:nvSpPr>
            <p:spPr bwMode="auto">
              <a:xfrm>
                <a:off x="2364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34200" name="Line 101"/>
              <p:cNvSpPr>
                <a:spLocks noChangeShapeType="1"/>
              </p:cNvSpPr>
              <p:nvPr/>
            </p:nvSpPr>
            <p:spPr bwMode="auto">
              <a:xfrm>
                <a:off x="2425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34201" name="Line 102"/>
              <p:cNvSpPr>
                <a:spLocks noChangeShapeType="1"/>
              </p:cNvSpPr>
              <p:nvPr/>
            </p:nvSpPr>
            <p:spPr bwMode="auto">
              <a:xfrm>
                <a:off x="2481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34202" name="Line 103"/>
              <p:cNvSpPr>
                <a:spLocks noChangeShapeType="1"/>
              </p:cNvSpPr>
              <p:nvPr/>
            </p:nvSpPr>
            <p:spPr bwMode="auto">
              <a:xfrm>
                <a:off x="2196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34203" name="Rectangle 104"/>
              <p:cNvSpPr>
                <a:spLocks noChangeArrowheads="1"/>
              </p:cNvSpPr>
              <p:nvPr/>
            </p:nvSpPr>
            <p:spPr bwMode="auto">
              <a:xfrm>
                <a:off x="2102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34204" name="Rectangle 105"/>
              <p:cNvSpPr>
                <a:spLocks noChangeArrowheads="1"/>
              </p:cNvSpPr>
              <p:nvPr/>
            </p:nvSpPr>
            <p:spPr bwMode="auto">
              <a:xfrm>
                <a:off x="2188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34205" name="Rectangle 106"/>
              <p:cNvSpPr>
                <a:spLocks noChangeArrowheads="1"/>
              </p:cNvSpPr>
              <p:nvPr/>
            </p:nvSpPr>
            <p:spPr bwMode="auto">
              <a:xfrm>
                <a:off x="2274" y="224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34206" name="Rectangle 107"/>
              <p:cNvSpPr>
                <a:spLocks noChangeArrowheads="1"/>
              </p:cNvSpPr>
              <p:nvPr/>
            </p:nvSpPr>
            <p:spPr bwMode="auto">
              <a:xfrm>
                <a:off x="2371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34207" name="Rectangle 108"/>
              <p:cNvSpPr>
                <a:spLocks noChangeArrowheads="1"/>
              </p:cNvSpPr>
              <p:nvPr/>
            </p:nvSpPr>
            <p:spPr bwMode="auto">
              <a:xfrm>
                <a:off x="2467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he-IL" altLang="he-IL" sz="2400"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</p:grpSp>
      <p:sp>
        <p:nvSpPr>
          <p:cNvPr id="134154" name="Text Box 121"/>
          <p:cNvSpPr txBox="1">
            <a:spLocks noChangeArrowheads="1"/>
          </p:cNvSpPr>
          <p:nvPr/>
        </p:nvSpPr>
        <p:spPr bwMode="auto">
          <a:xfrm>
            <a:off x="2021188" y="1466850"/>
            <a:ext cx="889987" cy="112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he-IL" dirty="0">
                <a:solidFill>
                  <a:srgbClr val="CC0000"/>
                </a:solidFill>
                <a:ea typeface="MS PGothic" pitchFamily="34" charset="-128"/>
              </a:rPr>
              <a:t>HTTP</a:t>
            </a:r>
          </a:p>
          <a:p>
            <a:pPr algn="ctr"/>
            <a:endParaRPr lang="en-US" altLang="he-IL" sz="1100" dirty="0">
              <a:solidFill>
                <a:srgbClr val="CC0000"/>
              </a:solidFill>
              <a:ea typeface="MS PGothic" pitchFamily="34" charset="-128"/>
            </a:endParaRPr>
          </a:p>
          <a:p>
            <a:pPr algn="ctr"/>
            <a:r>
              <a:rPr lang="en-US" altLang="he-IL" sz="1800" dirty="0">
                <a:solidFill>
                  <a:srgbClr val="0000FF"/>
                </a:solidFill>
                <a:ea typeface="MS PGothic" pitchFamily="34" charset="-128"/>
              </a:rPr>
              <a:t>(push /</a:t>
            </a:r>
          </a:p>
          <a:p>
            <a:pPr algn="ctr"/>
            <a:r>
              <a:rPr lang="en-US" altLang="he-IL" sz="1800" dirty="0">
                <a:solidFill>
                  <a:srgbClr val="0000FF"/>
                </a:solidFill>
                <a:ea typeface="MS PGothic" pitchFamily="34" charset="-128"/>
              </a:rPr>
              <a:t>Pull)</a:t>
            </a:r>
          </a:p>
        </p:txBody>
      </p:sp>
      <p:sp>
        <p:nvSpPr>
          <p:cNvPr id="134155" name="Rectangle 153"/>
          <p:cNvSpPr>
            <a:spLocks noChangeArrowheads="1"/>
          </p:cNvSpPr>
          <p:nvPr/>
        </p:nvSpPr>
        <p:spPr bwMode="auto">
          <a:xfrm>
            <a:off x="3781425" y="1457325"/>
            <a:ext cx="85725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he-IL" altLang="he-IL" sz="2400"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134156" name="Text Box 154"/>
          <p:cNvSpPr txBox="1">
            <a:spLocks noChangeArrowheads="1"/>
          </p:cNvSpPr>
          <p:nvPr/>
        </p:nvSpPr>
        <p:spPr bwMode="auto">
          <a:xfrm>
            <a:off x="3622675" y="1477963"/>
            <a:ext cx="890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he-IL">
                <a:solidFill>
                  <a:srgbClr val="CC0000"/>
                </a:solidFill>
                <a:ea typeface="MS PGothic" pitchFamily="34" charset="-128"/>
              </a:rPr>
              <a:t>SMTP</a:t>
            </a:r>
          </a:p>
        </p:txBody>
      </p:sp>
      <p:sp>
        <p:nvSpPr>
          <p:cNvPr id="134157" name="Text Box 156"/>
          <p:cNvSpPr txBox="1">
            <a:spLocks noChangeArrowheads="1"/>
          </p:cNvSpPr>
          <p:nvPr/>
        </p:nvSpPr>
        <p:spPr bwMode="auto">
          <a:xfrm>
            <a:off x="5427663" y="1584325"/>
            <a:ext cx="15113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he-IL" i="1" dirty="0">
                <a:solidFill>
                  <a:srgbClr val="CC0000"/>
                </a:solidFill>
                <a:ea typeface="MS PGothic" pitchFamily="34" charset="-128"/>
              </a:rPr>
              <a:t>HTTP</a:t>
            </a:r>
            <a:endParaRPr lang="en-US" altLang="he-IL" sz="1800" dirty="0">
              <a:solidFill>
                <a:srgbClr val="CC0000"/>
              </a:solidFill>
              <a:ea typeface="MS PGothic" pitchFamily="34" charset="-128"/>
            </a:endParaRPr>
          </a:p>
        </p:txBody>
      </p:sp>
      <p:sp>
        <p:nvSpPr>
          <p:cNvPr id="134158" name="Text Box 160"/>
          <p:cNvSpPr txBox="1">
            <a:spLocks noChangeArrowheads="1"/>
          </p:cNvSpPr>
          <p:nvPr/>
        </p:nvSpPr>
        <p:spPr bwMode="auto">
          <a:xfrm>
            <a:off x="4371975" y="2598738"/>
            <a:ext cx="15382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he-IL" sz="1600">
                <a:ea typeface="MS PGothic" pitchFamily="34" charset="-128"/>
              </a:rPr>
              <a:t>receiver</a:t>
            </a:r>
            <a:r>
              <a:rPr lang="ja-JP" altLang="en-US" sz="1600">
                <a:ea typeface="MS PGothic" pitchFamily="34" charset="-128"/>
              </a:rPr>
              <a:t>’</a:t>
            </a:r>
            <a:r>
              <a:rPr lang="en-US" altLang="ja-JP" sz="1600">
                <a:ea typeface="MS PGothic" pitchFamily="34" charset="-128"/>
              </a:rPr>
              <a:t>s mail </a:t>
            </a:r>
          </a:p>
          <a:p>
            <a:pPr algn="ctr">
              <a:lnSpc>
                <a:spcPct val="90000"/>
              </a:lnSpc>
            </a:pPr>
            <a:r>
              <a:rPr lang="en-US" altLang="he-IL" sz="1600">
                <a:ea typeface="MS PGothic" pitchFamily="34" charset="-128"/>
              </a:rPr>
              <a:t>server</a:t>
            </a:r>
            <a:endParaRPr lang="en-US" altLang="he-IL" sz="2400">
              <a:ea typeface="MS PGothic" pitchFamily="34" charset="-128"/>
            </a:endParaRPr>
          </a:p>
        </p:txBody>
      </p:sp>
      <p:grpSp>
        <p:nvGrpSpPr>
          <p:cNvPr id="14" name="Group 161"/>
          <p:cNvGrpSpPr>
            <a:grpSpLocks/>
          </p:cNvGrpSpPr>
          <p:nvPr/>
        </p:nvGrpSpPr>
        <p:grpSpPr bwMode="auto">
          <a:xfrm>
            <a:off x="4800600" y="2000250"/>
            <a:ext cx="809625" cy="561975"/>
            <a:chOff x="2070" y="2004"/>
            <a:chExt cx="510" cy="354"/>
          </a:xfrm>
        </p:grpSpPr>
        <p:sp>
          <p:nvSpPr>
            <p:cNvPr id="134178" name="Rectangle 162"/>
            <p:cNvSpPr>
              <a:spLocks noChangeArrowheads="1"/>
            </p:cNvSpPr>
            <p:nvPr/>
          </p:nvSpPr>
          <p:spPr bwMode="auto">
            <a:xfrm>
              <a:off x="2070" y="2004"/>
              <a:ext cx="510" cy="354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34179" name="Rectangle 163"/>
            <p:cNvSpPr>
              <a:spLocks noChangeArrowheads="1"/>
            </p:cNvSpPr>
            <p:nvPr/>
          </p:nvSpPr>
          <p:spPr bwMode="auto">
            <a:xfrm>
              <a:off x="2094" y="207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34180" name="Line 164"/>
            <p:cNvSpPr>
              <a:spLocks noChangeShapeType="1"/>
            </p:cNvSpPr>
            <p:nvPr/>
          </p:nvSpPr>
          <p:spPr bwMode="auto">
            <a:xfrm>
              <a:off x="2143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4181" name="Line 165"/>
            <p:cNvSpPr>
              <a:spLocks noChangeShapeType="1"/>
            </p:cNvSpPr>
            <p:nvPr/>
          </p:nvSpPr>
          <p:spPr bwMode="auto">
            <a:xfrm>
              <a:off x="2252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4182" name="Line 166"/>
            <p:cNvSpPr>
              <a:spLocks noChangeShapeType="1"/>
            </p:cNvSpPr>
            <p:nvPr/>
          </p:nvSpPr>
          <p:spPr bwMode="auto">
            <a:xfrm>
              <a:off x="2307" y="210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4183" name="Line 167"/>
            <p:cNvSpPr>
              <a:spLocks noChangeShapeType="1"/>
            </p:cNvSpPr>
            <p:nvPr/>
          </p:nvSpPr>
          <p:spPr bwMode="auto">
            <a:xfrm>
              <a:off x="2364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4184" name="Line 168"/>
            <p:cNvSpPr>
              <a:spLocks noChangeShapeType="1"/>
            </p:cNvSpPr>
            <p:nvPr/>
          </p:nvSpPr>
          <p:spPr bwMode="auto">
            <a:xfrm>
              <a:off x="2425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4185" name="Line 169"/>
            <p:cNvSpPr>
              <a:spLocks noChangeShapeType="1"/>
            </p:cNvSpPr>
            <p:nvPr/>
          </p:nvSpPr>
          <p:spPr bwMode="auto">
            <a:xfrm>
              <a:off x="2481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4186" name="Line 170"/>
            <p:cNvSpPr>
              <a:spLocks noChangeShapeType="1"/>
            </p:cNvSpPr>
            <p:nvPr/>
          </p:nvSpPr>
          <p:spPr bwMode="auto">
            <a:xfrm>
              <a:off x="2196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4187" name="Rectangle 171"/>
            <p:cNvSpPr>
              <a:spLocks noChangeArrowheads="1"/>
            </p:cNvSpPr>
            <p:nvPr/>
          </p:nvSpPr>
          <p:spPr bwMode="auto">
            <a:xfrm>
              <a:off x="2102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34188" name="Rectangle 172"/>
            <p:cNvSpPr>
              <a:spLocks noChangeArrowheads="1"/>
            </p:cNvSpPr>
            <p:nvPr/>
          </p:nvSpPr>
          <p:spPr bwMode="auto">
            <a:xfrm>
              <a:off x="2188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34189" name="Rectangle 173"/>
            <p:cNvSpPr>
              <a:spLocks noChangeArrowheads="1"/>
            </p:cNvSpPr>
            <p:nvPr/>
          </p:nvSpPr>
          <p:spPr bwMode="auto">
            <a:xfrm>
              <a:off x="2274" y="224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34190" name="Rectangle 174"/>
            <p:cNvSpPr>
              <a:spLocks noChangeArrowheads="1"/>
            </p:cNvSpPr>
            <p:nvPr/>
          </p:nvSpPr>
          <p:spPr bwMode="auto">
            <a:xfrm>
              <a:off x="2371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34191" name="Rectangle 175"/>
            <p:cNvSpPr>
              <a:spLocks noChangeArrowheads="1"/>
            </p:cNvSpPr>
            <p:nvPr/>
          </p:nvSpPr>
          <p:spPr bwMode="auto">
            <a:xfrm>
              <a:off x="2467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latin typeface="Comic Sans MS" pitchFamily="66" charset="0"/>
                <a:ea typeface="MS PGothic" pitchFamily="34" charset="-128"/>
              </a:endParaRPr>
            </a:p>
          </p:txBody>
        </p:sp>
      </p:grpSp>
      <p:pic>
        <p:nvPicPr>
          <p:cNvPr id="134160" name="Picture 176" descr="Alic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4500" y="1557338"/>
            <a:ext cx="561975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161" name="Picture 179" descr="Bo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13700" y="1571625"/>
            <a:ext cx="67627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4162" name="Line 94"/>
          <p:cNvSpPr>
            <a:spLocks noChangeShapeType="1"/>
          </p:cNvSpPr>
          <p:nvPr/>
        </p:nvSpPr>
        <p:spPr bwMode="auto">
          <a:xfrm>
            <a:off x="2003425" y="1905000"/>
            <a:ext cx="9032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134163" name="Line 95"/>
          <p:cNvSpPr>
            <a:spLocks noChangeShapeType="1"/>
          </p:cNvSpPr>
          <p:nvPr/>
        </p:nvSpPr>
        <p:spPr bwMode="auto">
          <a:xfrm>
            <a:off x="3633788" y="1901825"/>
            <a:ext cx="90328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134164" name="Line 96"/>
          <p:cNvSpPr>
            <a:spLocks noChangeShapeType="1"/>
          </p:cNvSpPr>
          <p:nvPr/>
        </p:nvSpPr>
        <p:spPr bwMode="auto">
          <a:xfrm>
            <a:off x="5253038" y="1898650"/>
            <a:ext cx="1697037" cy="158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134165" name="Text Box 156"/>
          <p:cNvSpPr txBox="1">
            <a:spLocks noChangeArrowheads="1"/>
          </p:cNvSpPr>
          <p:nvPr/>
        </p:nvSpPr>
        <p:spPr bwMode="auto">
          <a:xfrm>
            <a:off x="5717717" y="1927225"/>
            <a:ext cx="1296317" cy="135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he-IL" sz="1800" i="1" dirty="0">
                <a:solidFill>
                  <a:srgbClr val="CC0000"/>
                </a:solidFill>
                <a:ea typeface="MS PGothic" pitchFamily="34" charset="-128"/>
              </a:rPr>
              <a:t>(e.g., </a:t>
            </a:r>
            <a:r>
              <a:rPr lang="en-US" altLang="he-IL" sz="1600" i="1" dirty="0">
                <a:solidFill>
                  <a:srgbClr val="CC0000"/>
                </a:solidFill>
                <a:ea typeface="MS PGothic" pitchFamily="34" charset="-128"/>
              </a:rPr>
              <a:t>POP, </a:t>
            </a:r>
          </a:p>
          <a:p>
            <a:pPr algn="ctr">
              <a:lnSpc>
                <a:spcPct val="85000"/>
              </a:lnSpc>
            </a:pPr>
            <a:r>
              <a:rPr lang="en-US" altLang="he-IL" sz="1600" i="1" dirty="0">
                <a:solidFill>
                  <a:srgbClr val="CC0000"/>
                </a:solidFill>
                <a:ea typeface="MS PGothic" pitchFamily="34" charset="-128"/>
              </a:rPr>
              <a:t>         IMAP</a:t>
            </a:r>
            <a:r>
              <a:rPr lang="en-US" altLang="he-IL" sz="1800" i="1" dirty="0">
                <a:solidFill>
                  <a:srgbClr val="CC0000"/>
                </a:solidFill>
                <a:ea typeface="MS PGothic" pitchFamily="34" charset="-128"/>
              </a:rPr>
              <a:t>)</a:t>
            </a:r>
          </a:p>
          <a:p>
            <a:pPr algn="ctr"/>
            <a:r>
              <a:rPr lang="en-US" altLang="he-IL" sz="1800" dirty="0">
                <a:solidFill>
                  <a:srgbClr val="0000FF"/>
                </a:solidFill>
                <a:ea typeface="MS PGothic" pitchFamily="34" charset="-128"/>
              </a:rPr>
              <a:t>(push /</a:t>
            </a:r>
          </a:p>
          <a:p>
            <a:pPr algn="ctr"/>
            <a:r>
              <a:rPr lang="en-US" altLang="he-IL" sz="1800" dirty="0">
                <a:solidFill>
                  <a:srgbClr val="0000FF"/>
                </a:solidFill>
                <a:ea typeface="MS PGothic" pitchFamily="34" charset="-128"/>
              </a:rPr>
              <a:t>Pull)</a:t>
            </a:r>
          </a:p>
          <a:p>
            <a:pPr algn="ctr">
              <a:lnSpc>
                <a:spcPct val="85000"/>
              </a:lnSpc>
            </a:pPr>
            <a:endParaRPr lang="en-US" altLang="he-IL" sz="1800" i="1" dirty="0">
              <a:solidFill>
                <a:srgbClr val="CC0000"/>
              </a:solidFill>
              <a:ea typeface="MS PGothic" pitchFamily="34" charset="-128"/>
            </a:endParaRPr>
          </a:p>
        </p:txBody>
      </p:sp>
      <p:grpSp>
        <p:nvGrpSpPr>
          <p:cNvPr id="15" name="Group 166"/>
          <p:cNvGrpSpPr>
            <a:grpSpLocks/>
          </p:cNvGrpSpPr>
          <p:nvPr/>
        </p:nvGrpSpPr>
        <p:grpSpPr bwMode="auto">
          <a:xfrm>
            <a:off x="1066800" y="1419225"/>
            <a:ext cx="912813" cy="1054100"/>
            <a:chOff x="3574" y="550"/>
            <a:chExt cx="575" cy="664"/>
          </a:xfrm>
        </p:grpSpPr>
        <p:grpSp>
          <p:nvGrpSpPr>
            <p:cNvPr id="16" name="Group 167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134176" name="Picture 1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4177" name="Freeform 16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607767 w 356"/>
                  <a:gd name="T3" fmla="*/ 273937 h 368"/>
                  <a:gd name="T4" fmla="*/ 3093555 w 356"/>
                  <a:gd name="T5" fmla="*/ 5706969 h 368"/>
                  <a:gd name="T6" fmla="*/ 681775 w 356"/>
                  <a:gd name="T7" fmla="*/ 713733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sp>
          <p:nvSpPr>
            <p:cNvPr id="134174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34175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he-IL" sz="1600">
                  <a:ea typeface="MS PGothic" pitchFamily="34" charset="-128"/>
                </a:rPr>
                <a:t>user</a:t>
              </a:r>
            </a:p>
            <a:p>
              <a:pPr algn="ctr"/>
              <a:r>
                <a:rPr lang="en-US" altLang="he-IL" sz="1600">
                  <a:ea typeface="MS PGothic" pitchFamily="34" charset="-128"/>
                </a:rPr>
                <a:t>agent</a:t>
              </a:r>
              <a:endParaRPr lang="en-US" altLang="he-IL" sz="2400">
                <a:ea typeface="MS PGothic" pitchFamily="34" charset="-128"/>
              </a:endParaRPr>
            </a:p>
          </p:txBody>
        </p:sp>
      </p:grpSp>
      <p:grpSp>
        <p:nvGrpSpPr>
          <p:cNvPr id="17" name="Group 172"/>
          <p:cNvGrpSpPr>
            <a:grpSpLocks/>
          </p:cNvGrpSpPr>
          <p:nvPr/>
        </p:nvGrpSpPr>
        <p:grpSpPr bwMode="auto">
          <a:xfrm>
            <a:off x="6967538" y="1422400"/>
            <a:ext cx="912812" cy="1054100"/>
            <a:chOff x="3574" y="550"/>
            <a:chExt cx="575" cy="664"/>
          </a:xfrm>
        </p:grpSpPr>
        <p:grpSp>
          <p:nvGrpSpPr>
            <p:cNvPr id="18" name="Group 173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134171" name="Picture 1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4172" name="Freeform 17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607767 w 356"/>
                  <a:gd name="T3" fmla="*/ 273937 h 368"/>
                  <a:gd name="T4" fmla="*/ 3093555 w 356"/>
                  <a:gd name="T5" fmla="*/ 5706969 h 368"/>
                  <a:gd name="T6" fmla="*/ 681775 w 356"/>
                  <a:gd name="T7" fmla="*/ 713733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sp>
          <p:nvSpPr>
            <p:cNvPr id="134169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he-IL" altLang="he-IL" sz="2400">
                <a:ea typeface="MS PGothic" pitchFamily="34" charset="-128"/>
              </a:endParaRPr>
            </a:p>
          </p:txBody>
        </p:sp>
        <p:sp>
          <p:nvSpPr>
            <p:cNvPr id="134170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he-IL" sz="1600">
                  <a:ea typeface="MS PGothic" pitchFamily="34" charset="-128"/>
                </a:rPr>
                <a:t>user</a:t>
              </a:r>
            </a:p>
            <a:p>
              <a:pPr algn="ctr"/>
              <a:r>
                <a:rPr lang="en-US" altLang="he-IL" sz="1600">
                  <a:ea typeface="MS PGothic" pitchFamily="34" charset="-128"/>
                </a:rPr>
                <a:t>agent</a:t>
              </a:r>
              <a:endParaRPr lang="en-US" altLang="he-IL" sz="2400">
                <a:ea typeface="MS PGothic" pitchFamily="34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7475"/>
            <a:ext cx="7772400" cy="1143000"/>
          </a:xfrm>
        </p:spPr>
        <p:txBody>
          <a:bodyPr/>
          <a:lstStyle/>
          <a:p>
            <a:r>
              <a:rPr lang="en-US" altLang="he-IL" sz="4000" dirty="0"/>
              <a:t>DNS services</a:t>
            </a:r>
            <a:endParaRPr lang="en-US" altLang="he-IL" dirty="0"/>
          </a:p>
        </p:txBody>
      </p:sp>
      <p:sp>
        <p:nvSpPr>
          <p:cNvPr id="92166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731838" y="1300163"/>
            <a:ext cx="7673608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he-IL" sz="3200" i="1" dirty="0">
                <a:solidFill>
                  <a:srgbClr val="CC0000"/>
                </a:solidFill>
              </a:rPr>
              <a:t>DNS services</a:t>
            </a:r>
          </a:p>
          <a:p>
            <a:r>
              <a:rPr lang="en-US" altLang="he-IL" dirty="0"/>
              <a:t>Hostname </a:t>
            </a:r>
            <a:r>
              <a:rPr lang="en-US" altLang="he-IL" dirty="0">
                <a:sym typeface="Wingdings" pitchFamily="2" charset="2"/>
              </a:rPr>
              <a:t></a:t>
            </a:r>
            <a:r>
              <a:rPr lang="en-US" altLang="he-IL" dirty="0"/>
              <a:t> IP adr translation</a:t>
            </a:r>
          </a:p>
          <a:p>
            <a:r>
              <a:rPr lang="en-US" altLang="he-IL" dirty="0"/>
              <a:t>host and mail server aliasing</a:t>
            </a:r>
          </a:p>
          <a:p>
            <a:pPr lvl="1"/>
            <a:r>
              <a:rPr lang="en-US" altLang="he-IL" dirty="0"/>
              <a:t>alias </a:t>
            </a:r>
            <a:r>
              <a:rPr lang="en-US" altLang="he-IL" dirty="0">
                <a:sym typeface="Wingdings" pitchFamily="2" charset="2"/>
              </a:rPr>
              <a:t></a:t>
            </a:r>
            <a:r>
              <a:rPr lang="en-US" altLang="he-IL" dirty="0"/>
              <a:t>canonical names</a:t>
            </a:r>
          </a:p>
          <a:p>
            <a:pPr lvl="2"/>
            <a:r>
              <a:rPr lang="en-US" altLang="he-IL" sz="1800" dirty="0" err="1"/>
              <a:t>Eg</a:t>
            </a:r>
            <a:r>
              <a:rPr lang="en-US" altLang="he-IL" sz="1800" dirty="0"/>
              <a:t>: </a:t>
            </a:r>
            <a:r>
              <a:rPr lang="en-US" altLang="he-IL" sz="1800" dirty="0">
                <a:hlinkClick r:id="rId3"/>
              </a:rPr>
              <a:t>www.Gmail.com</a:t>
            </a:r>
            <a:r>
              <a:rPr lang="en-US" altLang="he-IL" sz="1800" dirty="0"/>
              <a:t> </a:t>
            </a:r>
            <a:r>
              <a:rPr lang="en-US" altLang="he-IL" sz="1800" dirty="0">
                <a:sym typeface="Wingdings" pitchFamily="2" charset="2"/>
              </a:rPr>
              <a:t> </a:t>
            </a:r>
            <a:r>
              <a:rPr lang="en-US" altLang="he-IL" sz="1800" dirty="0">
                <a:sym typeface="Wingdings" pitchFamily="2" charset="2"/>
                <a:hlinkClick r:id="rId4"/>
              </a:rPr>
              <a:t>www.</a:t>
            </a:r>
            <a:r>
              <a:rPr lang="en-US" altLang="he-IL" sz="1800" dirty="0">
                <a:hlinkClick r:id="rId4"/>
              </a:rPr>
              <a:t>mail.google.com</a:t>
            </a:r>
            <a:endParaRPr lang="en-US" altLang="he-IL" sz="1800" dirty="0"/>
          </a:p>
          <a:p>
            <a:r>
              <a:rPr lang="en-US" altLang="he-IL" dirty="0"/>
              <a:t>Load distribution</a:t>
            </a:r>
          </a:p>
          <a:p>
            <a:pPr lvl="1"/>
            <a:r>
              <a:rPr lang="en-US" altLang="he-IL" sz="2800" dirty="0"/>
              <a:t>Replicated web servers: many IP addresses correspond to one name</a:t>
            </a:r>
          </a:p>
          <a:p>
            <a:endParaRPr lang="en-US" altLang="he-IL" dirty="0"/>
          </a:p>
        </p:txBody>
      </p:sp>
      <p:pic>
        <p:nvPicPr>
          <p:cNvPr id="92167" name="Picture 10" descr="underline_base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1" y="902678"/>
            <a:ext cx="3039208" cy="186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EE384x, Packet Switch Architectures – lectures slides by Nick </a:t>
            </a:r>
            <a:r>
              <a:rPr lang="en-US" sz="2400" dirty="0" err="1"/>
              <a:t>McKeown</a:t>
            </a:r>
            <a:r>
              <a:rPr lang="en-US" sz="2400" dirty="0"/>
              <a:t> &amp; </a:t>
            </a:r>
            <a:r>
              <a:rPr lang="en-US" sz="2400" dirty="0" err="1"/>
              <a:t>Balaji</a:t>
            </a:r>
            <a:r>
              <a:rPr lang="en-US" sz="2400" dirty="0"/>
              <a:t> </a:t>
            </a:r>
            <a:r>
              <a:rPr lang="en-US" sz="2400" dirty="0" err="1"/>
              <a:t>Prabakhar</a:t>
            </a:r>
            <a:r>
              <a:rPr lang="en-US" sz="2400" dirty="0"/>
              <a:t>, spring 2012, Stanford University</a:t>
            </a:r>
          </a:p>
          <a:p>
            <a:pPr marL="0" indent="0" algn="r" rtl="1">
              <a:spcBef>
                <a:spcPct val="20000"/>
              </a:spcBef>
              <a:buClr>
                <a:schemeClr val="accent2"/>
              </a:buClr>
              <a:buSzPct val="85000"/>
              <a:buNone/>
            </a:pPr>
            <a:endParaRPr lang="he-IL" altLang="he-IL" sz="2400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  <a:p>
            <a:endParaRPr lang="en-US" sz="2400" dirty="0"/>
          </a:p>
          <a:p>
            <a:endParaRPr lang="he-I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714375"/>
          </a:xfrm>
        </p:spPr>
        <p:txBody>
          <a:bodyPr/>
          <a:lstStyle/>
          <a:p>
            <a:r>
              <a:rPr lang="en-US" altLang="he-IL" dirty="0"/>
              <a:t>Load balancing and replicating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81100"/>
            <a:ext cx="7772400" cy="5078413"/>
          </a:xfrm>
        </p:spPr>
        <p:txBody>
          <a:bodyPr/>
          <a:lstStyle/>
          <a:p>
            <a:r>
              <a:rPr lang="en-US" altLang="he-IL" dirty="0"/>
              <a:t>Simple approach: different names</a:t>
            </a:r>
          </a:p>
          <a:p>
            <a:pPr lvl="1"/>
            <a:r>
              <a:rPr lang="en-US" altLang="he-IL" dirty="0">
                <a:hlinkClick r:id="rId3"/>
              </a:rPr>
              <a:t>www1.cnn.com</a:t>
            </a:r>
            <a:r>
              <a:rPr lang="en-US" altLang="he-IL" dirty="0"/>
              <a:t>, </a:t>
            </a:r>
            <a:r>
              <a:rPr lang="en-US" altLang="he-IL" dirty="0">
                <a:hlinkClick r:id="rId3"/>
              </a:rPr>
              <a:t>www2.cnn.com</a:t>
            </a:r>
            <a:r>
              <a:rPr lang="en-US" altLang="he-IL" dirty="0"/>
              <a:t>, </a:t>
            </a:r>
            <a:r>
              <a:rPr lang="en-US" altLang="he-IL" dirty="0">
                <a:hlinkClick r:id="rId3"/>
              </a:rPr>
              <a:t>www3.cnn.com</a:t>
            </a:r>
            <a:endParaRPr lang="en-US" altLang="he-IL" dirty="0"/>
          </a:p>
          <a:p>
            <a:pPr lvl="2"/>
            <a:r>
              <a:rPr lang="en-US" altLang="he-IL" dirty="0"/>
              <a:t>But this requires users to select specific replicas</a:t>
            </a:r>
          </a:p>
          <a:p>
            <a:r>
              <a:rPr lang="en-US" altLang="he-IL" dirty="0"/>
              <a:t>More elegant approach: different IP addresses</a:t>
            </a:r>
          </a:p>
          <a:p>
            <a:pPr lvl="1"/>
            <a:r>
              <a:rPr lang="en-US" altLang="he-IL" dirty="0"/>
              <a:t>Single name (e.g., </a:t>
            </a:r>
            <a:r>
              <a:rPr lang="en-US" altLang="he-IL" dirty="0">
                <a:hlinkClick r:id="rId3"/>
              </a:rPr>
              <a:t>www.cnn.com</a:t>
            </a:r>
            <a:r>
              <a:rPr lang="en-US" altLang="he-IL" dirty="0"/>
              <a:t>), multiple addresses</a:t>
            </a:r>
          </a:p>
          <a:p>
            <a:pPr lvl="1"/>
            <a:r>
              <a:rPr lang="en-US" altLang="he-IL" dirty="0"/>
              <a:t>E.g., 64.236.16.20, 64.236.16.52, 64.236.16.84, …</a:t>
            </a:r>
          </a:p>
          <a:p>
            <a:r>
              <a:rPr lang="en-US" altLang="he-IL" i="1" dirty="0"/>
              <a:t>Authoritative</a:t>
            </a:r>
            <a:r>
              <a:rPr lang="en-US" altLang="he-IL" dirty="0"/>
              <a:t> DNS server returns many addresses</a:t>
            </a:r>
          </a:p>
          <a:p>
            <a:pPr lvl="1"/>
            <a:r>
              <a:rPr lang="en-US" altLang="he-IL" dirty="0"/>
              <a:t>Local DNS server selects one of them, or:</a:t>
            </a:r>
          </a:p>
          <a:p>
            <a:pPr lvl="1"/>
            <a:r>
              <a:rPr lang="en-US" altLang="he-IL" dirty="0"/>
              <a:t>Authoritative server may vary the order of addresses</a:t>
            </a:r>
          </a:p>
        </p:txBody>
      </p:sp>
      <p:pic>
        <p:nvPicPr>
          <p:cNvPr id="5" name="Picture 10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836003"/>
            <a:ext cx="8058149" cy="17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123825"/>
            <a:ext cx="7772400" cy="885825"/>
          </a:xfrm>
        </p:spPr>
        <p:txBody>
          <a:bodyPr/>
          <a:lstStyle/>
          <a:p>
            <a:r>
              <a:rPr lang="en-US" altLang="he-IL" dirty="0"/>
              <a:t>DNS Query in Web Download </a:t>
            </a:r>
          </a:p>
        </p:txBody>
      </p:sp>
      <p:sp>
        <p:nvSpPr>
          <p:cNvPr id="120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85850"/>
            <a:ext cx="7772400" cy="5173663"/>
          </a:xfrm>
        </p:spPr>
        <p:txBody>
          <a:bodyPr/>
          <a:lstStyle/>
          <a:p>
            <a:r>
              <a:rPr lang="en-US" altLang="he-IL" dirty="0"/>
              <a:t>User types or clicks on a URL</a:t>
            </a:r>
          </a:p>
          <a:p>
            <a:pPr lvl="1"/>
            <a:r>
              <a:rPr lang="en-US" altLang="he-IL" dirty="0"/>
              <a:t>E.g., </a:t>
            </a:r>
            <a:r>
              <a:rPr lang="en-US" altLang="he-IL" dirty="0">
                <a:hlinkClick r:id="rId3"/>
              </a:rPr>
              <a:t>http://www.cnn.com/2019/leadstory.html</a:t>
            </a:r>
            <a:endParaRPr lang="en-US" altLang="he-IL" dirty="0"/>
          </a:p>
          <a:p>
            <a:r>
              <a:rPr lang="en-US" altLang="he-IL" dirty="0"/>
              <a:t>Browser extracts the site name</a:t>
            </a:r>
          </a:p>
          <a:p>
            <a:pPr lvl="1"/>
            <a:r>
              <a:rPr lang="en-US" altLang="he-IL" dirty="0"/>
              <a:t>E.g., </a:t>
            </a:r>
            <a:r>
              <a:rPr lang="en-US" altLang="he-IL" dirty="0">
                <a:hlinkClick r:id="rId4"/>
              </a:rPr>
              <a:t>www.cnn.com</a:t>
            </a:r>
            <a:endParaRPr lang="en-US" altLang="he-IL" dirty="0"/>
          </a:p>
          <a:p>
            <a:r>
              <a:rPr lang="en-US" altLang="he-IL" dirty="0"/>
              <a:t>Browser queries the local DNS server to learn IP address</a:t>
            </a:r>
          </a:p>
          <a:p>
            <a:r>
              <a:rPr lang="en-US" altLang="he-IL" dirty="0"/>
              <a:t>Browser contacts the Web server</a:t>
            </a:r>
          </a:p>
          <a:p>
            <a:pPr lvl="1"/>
            <a:r>
              <a:rPr lang="en-US" altLang="he-IL" dirty="0"/>
              <a:t>Creates and connects socket</a:t>
            </a:r>
          </a:p>
          <a:p>
            <a:pPr lvl="1"/>
            <a:r>
              <a:rPr lang="en-US" altLang="he-IL" dirty="0"/>
              <a:t>Opens TCP</a:t>
            </a:r>
          </a:p>
          <a:p>
            <a:pPr lvl="1"/>
            <a:r>
              <a:rPr lang="en-US" altLang="he-IL" dirty="0"/>
              <a:t>Sends HTTP request</a:t>
            </a:r>
          </a:p>
        </p:txBody>
      </p:sp>
      <p:pic>
        <p:nvPicPr>
          <p:cNvPr id="5" name="Picture 10" descr="underline_base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6725" y="845528"/>
            <a:ext cx="8058149" cy="17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123825"/>
            <a:ext cx="7772400" cy="885825"/>
          </a:xfrm>
        </p:spPr>
        <p:txBody>
          <a:bodyPr/>
          <a:lstStyle/>
          <a:p>
            <a:r>
              <a:rPr lang="en-US" altLang="he-IL" dirty="0"/>
              <a:t>DNS Query in Web Download </a:t>
            </a:r>
          </a:p>
        </p:txBody>
      </p:sp>
      <p:sp>
        <p:nvSpPr>
          <p:cNvPr id="120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85850"/>
            <a:ext cx="7772400" cy="5173663"/>
          </a:xfrm>
        </p:spPr>
        <p:txBody>
          <a:bodyPr/>
          <a:lstStyle/>
          <a:p>
            <a:r>
              <a:rPr lang="en-US" altLang="he-IL" dirty="0"/>
              <a:t>User types or clicks on a URL</a:t>
            </a:r>
          </a:p>
          <a:p>
            <a:pPr lvl="1"/>
            <a:r>
              <a:rPr lang="en-US" altLang="he-IL" dirty="0"/>
              <a:t>E.g., </a:t>
            </a:r>
            <a:r>
              <a:rPr lang="en-US" altLang="he-IL" dirty="0">
                <a:hlinkClick r:id="rId3"/>
              </a:rPr>
              <a:t>http://www.cnn.com/2019/leadstory.html</a:t>
            </a:r>
            <a:endParaRPr lang="en-US" altLang="he-IL" dirty="0"/>
          </a:p>
          <a:p>
            <a:r>
              <a:rPr lang="en-US" altLang="he-IL" dirty="0"/>
              <a:t>Browser extracts the site name</a:t>
            </a:r>
          </a:p>
          <a:p>
            <a:pPr lvl="1"/>
            <a:r>
              <a:rPr lang="en-US" altLang="he-IL" dirty="0"/>
              <a:t>E.g., </a:t>
            </a:r>
            <a:r>
              <a:rPr lang="en-US" altLang="he-IL" dirty="0">
                <a:hlinkClick r:id="rId4"/>
              </a:rPr>
              <a:t>www.cnn.com</a:t>
            </a:r>
            <a:endParaRPr lang="en-US" altLang="he-IL" dirty="0"/>
          </a:p>
          <a:p>
            <a:r>
              <a:rPr lang="en-US" altLang="he-IL" dirty="0"/>
              <a:t>Browser calls </a:t>
            </a:r>
            <a:r>
              <a:rPr lang="en-US" altLang="he-IL" dirty="0" err="1">
                <a:hlinkClick r:id="rId5"/>
              </a:rPr>
              <a:t>getaddrinfo</a:t>
            </a:r>
            <a:r>
              <a:rPr lang="en-US" altLang="he-IL" dirty="0"/>
              <a:t> to learn IP address</a:t>
            </a:r>
          </a:p>
          <a:p>
            <a:pPr lvl="1"/>
            <a:r>
              <a:rPr lang="en-US" altLang="he-IL" dirty="0"/>
              <a:t>Triggers resolver code to query the local DNS server</a:t>
            </a:r>
          </a:p>
          <a:p>
            <a:r>
              <a:rPr lang="en-US" altLang="he-IL" dirty="0"/>
              <a:t>Eventually, the resolver gets a reply</a:t>
            </a:r>
          </a:p>
          <a:p>
            <a:pPr lvl="1"/>
            <a:r>
              <a:rPr lang="en-US" altLang="he-IL" dirty="0"/>
              <a:t>Resolver returns the IP address(</a:t>
            </a:r>
            <a:r>
              <a:rPr lang="en-US" altLang="he-IL" dirty="0" err="1"/>
              <a:t>es</a:t>
            </a:r>
            <a:r>
              <a:rPr lang="en-US" altLang="he-IL" dirty="0"/>
              <a:t>) to the browser</a:t>
            </a:r>
          </a:p>
          <a:p>
            <a:r>
              <a:rPr lang="en-US" altLang="he-IL" dirty="0"/>
              <a:t>The browser contacts the Web server</a:t>
            </a:r>
          </a:p>
          <a:p>
            <a:pPr lvl="1"/>
            <a:r>
              <a:rPr lang="en-US" altLang="he-IL" dirty="0"/>
              <a:t>Creates and connects socket, and sends HTTP request</a:t>
            </a:r>
          </a:p>
        </p:txBody>
      </p:sp>
      <p:pic>
        <p:nvPicPr>
          <p:cNvPr id="5" name="Picture 10" descr="underline_base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6725" y="845528"/>
            <a:ext cx="8058149" cy="17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727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0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20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20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206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206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206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20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20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20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20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6275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התאמה אישית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7030A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18088</TotalTime>
  <Words>3653</Words>
  <Application>Microsoft Office PowerPoint</Application>
  <PresentationFormat>On-screen Show (4:3)</PresentationFormat>
  <Paragraphs>793</Paragraphs>
  <Slides>60</Slides>
  <Notes>57</Notes>
  <HiddenSlides>7</HiddenSlides>
  <MMClips>1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6" baseType="lpstr">
      <vt:lpstr>MS PGothic</vt:lpstr>
      <vt:lpstr>MS PGothic</vt:lpstr>
      <vt:lpstr>Arial</vt:lpstr>
      <vt:lpstr>Calibri</vt:lpstr>
      <vt:lpstr>Comic Sans MS</vt:lpstr>
      <vt:lpstr>Courier New</vt:lpstr>
      <vt:lpstr>Gill Sans MT</vt:lpstr>
      <vt:lpstr>Symbol</vt:lpstr>
      <vt:lpstr>Tahoma</vt:lpstr>
      <vt:lpstr>Times New Roman</vt:lpstr>
      <vt:lpstr>Wingdings</vt:lpstr>
      <vt:lpstr>ZapfDingbats</vt:lpstr>
      <vt:lpstr>Default Design</vt:lpstr>
      <vt:lpstr>1_Default Design</vt:lpstr>
      <vt:lpstr>12_Default Design</vt:lpstr>
      <vt:lpstr>Chart</vt:lpstr>
      <vt:lpstr>PowerPoint Presentation</vt:lpstr>
      <vt:lpstr>Chapter 2.0 (reminder)</vt:lpstr>
      <vt:lpstr>Chapter 2.1: Outline</vt:lpstr>
      <vt:lpstr>DNS: motivation</vt:lpstr>
      <vt:lpstr>why not centralize DNS?</vt:lpstr>
      <vt:lpstr>DNS services</vt:lpstr>
      <vt:lpstr>Load balancing and replicating</vt:lpstr>
      <vt:lpstr>DNS Query in Web Download </vt:lpstr>
      <vt:lpstr>DNS Query in Web Download </vt:lpstr>
      <vt:lpstr>Multiple DNS Queries</vt:lpstr>
      <vt:lpstr>Eliminating Unnecessary DNS Queries</vt:lpstr>
      <vt:lpstr>DNS database</vt:lpstr>
      <vt:lpstr>Distributed Hierarchical Database</vt:lpstr>
      <vt:lpstr>DNS: Root name servers</vt:lpstr>
      <vt:lpstr>TLD, authoritative servers</vt:lpstr>
      <vt:lpstr>Local (default) DNS name server</vt:lpstr>
      <vt:lpstr>DNS name resolution example (alg’ PUPTIZ)</vt:lpstr>
      <vt:lpstr>PowerPoint Presentation</vt:lpstr>
      <vt:lpstr>PowerPoint Presentation</vt:lpstr>
      <vt:lpstr>DNS: caching, updating records</vt:lpstr>
      <vt:lpstr>Chapter 2.1: Outline</vt:lpstr>
      <vt:lpstr>DNS Resource Records</vt:lpstr>
      <vt:lpstr>DNS protocol, messages</vt:lpstr>
      <vt:lpstr>PowerPoint Presentation</vt:lpstr>
      <vt:lpstr>DNS Messages</vt:lpstr>
      <vt:lpstr>PowerPoint Presentation</vt:lpstr>
      <vt:lpstr>Chapter 2.1: Outline</vt:lpstr>
      <vt:lpstr>Exmaple: Inserting records into DNS</vt:lpstr>
      <vt:lpstr>Inserting records into DNS (Cont’)</vt:lpstr>
      <vt:lpstr>Inserting records into DNS (Cont’)</vt:lpstr>
      <vt:lpstr>Attacking DNS: Ddos attacks</vt:lpstr>
      <vt:lpstr>DNS poisoning</vt:lpstr>
      <vt:lpstr>Attacking DNS: poisoning</vt:lpstr>
      <vt:lpstr>Chapter 2.1: Outline</vt:lpstr>
      <vt:lpstr>P2P: motivation</vt:lpstr>
      <vt:lpstr> P2P: motivation</vt:lpstr>
      <vt:lpstr>P2P: motivation</vt:lpstr>
      <vt:lpstr>Motivation example for P2P:  File distribution time using client-server scheme</vt:lpstr>
      <vt:lpstr>Motivation example for P2P:  File distribution time using P2P scheme</vt:lpstr>
      <vt:lpstr>PowerPoint Presentation</vt:lpstr>
      <vt:lpstr>PowerPoint Presentation</vt:lpstr>
      <vt:lpstr>BitTorrent: basic terms </vt:lpstr>
      <vt:lpstr>BitTorrent: example sceanrio </vt:lpstr>
      <vt:lpstr>PowerPoint Presentation</vt:lpstr>
      <vt:lpstr>PowerPoint Presentation</vt:lpstr>
      <vt:lpstr>BitTorrent: tit-for-tat</vt:lpstr>
      <vt:lpstr>BT security</vt:lpstr>
      <vt:lpstr>Chapter 2.1: Outline</vt:lpstr>
      <vt:lpstr>File Transfer Protocol</vt:lpstr>
      <vt:lpstr>FTP: Out Of Band control</vt:lpstr>
      <vt:lpstr>FTP commands, responses</vt:lpstr>
      <vt:lpstr>Chapter 2.1: Outline</vt:lpstr>
      <vt:lpstr>Email</vt:lpstr>
      <vt:lpstr>Email: mail servers</vt:lpstr>
      <vt:lpstr> Simple Message Transfer Protocol</vt:lpstr>
      <vt:lpstr>Scenario: Alice sends a message to Bob</vt:lpstr>
      <vt:lpstr>SMTP Vs. HTTP</vt:lpstr>
      <vt:lpstr>Mail access protocols</vt:lpstr>
      <vt:lpstr>Web-based email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2</dc:title>
  <dc:creator>Jim Kurose and Keith Ross</dc:creator>
  <cp:lastModifiedBy>Itamar Cohen</cp:lastModifiedBy>
  <cp:revision>1763</cp:revision>
  <cp:lastPrinted>2011-09-19T12:20:55Z</cp:lastPrinted>
  <dcterms:created xsi:type="dcterms:W3CDTF">1999-10-08T19:08:27Z</dcterms:created>
  <dcterms:modified xsi:type="dcterms:W3CDTF">2019-03-11T18:27:06Z</dcterms:modified>
</cp:coreProperties>
</file>