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499" r:id="rId2"/>
    <p:sldId id="558" r:id="rId3"/>
    <p:sldId id="541" r:id="rId4"/>
    <p:sldId id="540" r:id="rId5"/>
    <p:sldId id="538" r:id="rId6"/>
    <p:sldId id="539" r:id="rId7"/>
    <p:sldId id="533" r:id="rId8"/>
    <p:sldId id="559" r:id="rId9"/>
    <p:sldId id="534" r:id="rId10"/>
    <p:sldId id="536" r:id="rId11"/>
    <p:sldId id="543" r:id="rId12"/>
    <p:sldId id="544" r:id="rId13"/>
    <p:sldId id="545" r:id="rId14"/>
    <p:sldId id="546" r:id="rId15"/>
    <p:sldId id="547" r:id="rId16"/>
    <p:sldId id="548" r:id="rId17"/>
    <p:sldId id="549" r:id="rId18"/>
    <p:sldId id="550" r:id="rId19"/>
    <p:sldId id="557" r:id="rId20"/>
    <p:sldId id="551" r:id="rId21"/>
    <p:sldId id="552" r:id="rId22"/>
    <p:sldId id="553" r:id="rId23"/>
    <p:sldId id="554" r:id="rId24"/>
    <p:sldId id="555" r:id="rId25"/>
    <p:sldId id="556" r:id="rId26"/>
  </p:sldIdLst>
  <p:sldSz cx="9144000" cy="6858000" type="screen4x3"/>
  <p:notesSz cx="70485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5pPr>
    <a:lvl6pPr marL="2286000" algn="r" defTabSz="914400" rtl="1" eaLnBrk="1" latinLnBrk="0" hangingPunct="1">
      <a:defRPr sz="16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6pPr>
    <a:lvl7pPr marL="2743200" algn="r" defTabSz="914400" rtl="1" eaLnBrk="1" latinLnBrk="0" hangingPunct="1">
      <a:defRPr sz="16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7pPr>
    <a:lvl8pPr marL="3200400" algn="r" defTabSz="914400" rtl="1" eaLnBrk="1" latinLnBrk="0" hangingPunct="1">
      <a:defRPr sz="16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8pPr>
    <a:lvl9pPr marL="3657600" algn="r" defTabSz="914400" rtl="1" eaLnBrk="1" latinLnBrk="0" hangingPunct="1">
      <a:defRPr sz="16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6600"/>
    <a:srgbClr val="FFFF00"/>
    <a:srgbClr val="DDDDDD"/>
    <a:srgbClr val="FFCCFF"/>
    <a:srgbClr val="FF99CC"/>
    <a:srgbClr val="CC0000"/>
    <a:srgbClr val="FF66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63253" autoAdjust="0"/>
  </p:normalViewPr>
  <p:slideViewPr>
    <p:cSldViewPr snapToGrid="0">
      <p:cViewPr varScale="1">
        <p:scale>
          <a:sx n="70" d="100"/>
          <a:sy n="70" d="100"/>
        </p:scale>
        <p:origin x="211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0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BA46AF9-B996-406B-958A-30BE0BBAE065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76448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416425"/>
            <a:ext cx="5168900" cy="4183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CA90839-8A2F-422F-AB8E-AD2B17092B89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119280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A90839-8A2F-422F-AB8E-AD2B17092B89}" type="slidenum">
              <a:rPr lang="en-US" altLang="he-IL" smtClean="0"/>
              <a:pPr>
                <a:defRPr/>
              </a:pPr>
              <a:t>1</a:t>
            </a:fld>
            <a:endParaRPr lang="en-US" altLang="he-I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489D66-A179-4448-995C-F48FE143D82F}" type="slidenum">
              <a:rPr lang="en-US" altLang="he-IL" smtClean="0"/>
              <a:pPr/>
              <a:t>11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91183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baseline="0" dirty="0"/>
              <a:t> &amp; W: </a:t>
            </a:r>
          </a:p>
          <a:p>
            <a:r>
              <a:rPr lang="en-US" baseline="0" dirty="0"/>
              <a:t>* Corrupted </a:t>
            </a:r>
            <a:r>
              <a:rPr lang="en-US" baseline="0" dirty="0" err="1"/>
              <a:t>pkt</a:t>
            </a:r>
            <a:r>
              <a:rPr lang="en-US" baseline="0" dirty="0"/>
              <a:t> </a:t>
            </a:r>
            <a:r>
              <a:rPr lang="en-US" baseline="0" dirty="0">
                <a:sym typeface="Wingdings" pitchFamily="2" charset="2"/>
              </a:rPr>
              <a:t> Use </a:t>
            </a:r>
            <a:r>
              <a:rPr lang="en-US" baseline="0" dirty="0" err="1">
                <a:sym typeface="Wingdings" pitchFamily="2" charset="2"/>
              </a:rPr>
              <a:t>Ack</a:t>
            </a:r>
            <a:r>
              <a:rPr lang="en-US" baseline="0" dirty="0">
                <a:sym typeface="Wingdings" pitchFamily="2" charset="2"/>
              </a:rPr>
              <a:t>, </a:t>
            </a:r>
            <a:r>
              <a:rPr lang="en-US" baseline="0" dirty="0" err="1">
                <a:sym typeface="Wingdings" pitchFamily="2" charset="2"/>
              </a:rPr>
              <a:t>Nack</a:t>
            </a:r>
            <a:r>
              <a:rPr lang="en-US" baseline="0" dirty="0">
                <a:sym typeface="Wingdings" pitchFamily="2" charset="2"/>
              </a:rPr>
              <a:t>.</a:t>
            </a:r>
          </a:p>
          <a:p>
            <a:r>
              <a:rPr lang="en-US" baseline="0" dirty="0">
                <a:sym typeface="Wingdings" pitchFamily="2" charset="2"/>
              </a:rPr>
              <a:t>* Corrupted </a:t>
            </a:r>
            <a:r>
              <a:rPr lang="en-US" baseline="0" dirty="0" err="1">
                <a:sym typeface="Wingdings" pitchFamily="2" charset="2"/>
              </a:rPr>
              <a:t>Acks</a:t>
            </a:r>
            <a:r>
              <a:rPr lang="en-US" baseline="0" dirty="0">
                <a:sym typeface="Wingdings" pitchFamily="2" charset="2"/>
              </a:rPr>
              <a:t>  resend the </a:t>
            </a:r>
            <a:r>
              <a:rPr lang="en-US" baseline="0" dirty="0" err="1">
                <a:sym typeface="Wingdings" pitchFamily="2" charset="2"/>
              </a:rPr>
              <a:t>pkt</a:t>
            </a:r>
            <a:r>
              <a:rPr lang="en-US" baseline="0" dirty="0">
                <a:sym typeface="Wingdings" pitchFamily="2" charset="2"/>
              </a:rPr>
              <a:t> anyway  problem: 11,00,11 (corrupted </a:t>
            </a:r>
            <a:r>
              <a:rPr lang="en-US" baseline="0" dirty="0" err="1">
                <a:sym typeface="Wingdings" pitchFamily="2" charset="2"/>
              </a:rPr>
              <a:t>Ack</a:t>
            </a:r>
            <a:r>
              <a:rPr lang="en-US" baseline="0" dirty="0">
                <a:sym typeface="Wingdings" pitchFamily="2" charset="2"/>
              </a:rPr>
              <a:t> for 00) will be understood as 11,00,00  (duplicated </a:t>
            </a:r>
            <a:r>
              <a:rPr lang="en-US" baseline="0" dirty="0" err="1">
                <a:sym typeface="Wingdings" pitchFamily="2" charset="2"/>
              </a:rPr>
              <a:t>pkts</a:t>
            </a:r>
            <a:r>
              <a:rPr lang="en-US" baseline="0" dirty="0">
                <a:sym typeface="Wingdings" pitchFamily="2" charset="2"/>
              </a:rPr>
              <a:t>).</a:t>
            </a:r>
          </a:p>
          <a:p>
            <a:pPr lvl="1">
              <a:buFont typeface="Wingdings" pitchFamily="2" charset="2"/>
              <a:buChar char="à"/>
            </a:pPr>
            <a:r>
              <a:rPr lang="en-US" baseline="0" dirty="0">
                <a:sym typeface="Wingdings" pitchFamily="2" charset="2"/>
              </a:rPr>
              <a:t>Seq. #. As we have only 1 </a:t>
            </a:r>
            <a:r>
              <a:rPr lang="en-US" baseline="0" dirty="0" err="1">
                <a:sym typeface="Wingdings" pitchFamily="2" charset="2"/>
              </a:rPr>
              <a:t>pkt</a:t>
            </a:r>
            <a:r>
              <a:rPr lang="en-US" baseline="0" dirty="0">
                <a:sym typeface="Wingdings" pitchFamily="2" charset="2"/>
              </a:rPr>
              <a:t> “on the fly”, 1 bit is enough. </a:t>
            </a:r>
          </a:p>
          <a:p>
            <a:pPr lvl="1">
              <a:buFont typeface="Wingdings" pitchFamily="2" charset="2"/>
              <a:buChar char="à"/>
            </a:pPr>
            <a:r>
              <a:rPr lang="en-US" baseline="0" dirty="0">
                <a:sym typeface="Wingdings" pitchFamily="2" charset="2"/>
              </a:rPr>
              <a:t>No need for </a:t>
            </a:r>
            <a:r>
              <a:rPr lang="en-US" baseline="0" dirty="0" err="1">
                <a:sym typeface="Wingdings" pitchFamily="2" charset="2"/>
              </a:rPr>
              <a:t>Nacks</a:t>
            </a:r>
            <a:r>
              <a:rPr lang="en-US" baseline="0" dirty="0">
                <a:sym typeface="Wingdings" pitchFamily="2" charset="2"/>
              </a:rPr>
              <a:t>. Send merely </a:t>
            </a:r>
            <a:r>
              <a:rPr lang="en-US" baseline="0" dirty="0" err="1">
                <a:sym typeface="Wingdings" pitchFamily="2" charset="2"/>
              </a:rPr>
              <a:t>Ack</a:t>
            </a:r>
            <a:r>
              <a:rPr lang="en-US" baseline="0" dirty="0">
                <a:sym typeface="Wingdings" pitchFamily="2" charset="2"/>
              </a:rPr>
              <a:t> for the last </a:t>
            </a:r>
            <a:r>
              <a:rPr lang="en-US" baseline="0" dirty="0" err="1">
                <a:sym typeface="Wingdings" pitchFamily="2" charset="2"/>
              </a:rPr>
              <a:t>pkt</a:t>
            </a:r>
            <a:r>
              <a:rPr lang="en-US" baseline="0" dirty="0">
                <a:sym typeface="Wingdings" pitchFamily="2" charset="2"/>
              </a:rPr>
              <a:t> which arrived correctly.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Lost</a:t>
            </a:r>
            <a:r>
              <a:rPr lang="en-US" baseline="0" dirty="0"/>
              <a:t> </a:t>
            </a:r>
            <a:r>
              <a:rPr lang="en-US" baseline="0" dirty="0" err="1"/>
              <a:t>pkts</a:t>
            </a:r>
            <a:r>
              <a:rPr lang="en-US" baseline="0" dirty="0"/>
              <a:t> / </a:t>
            </a:r>
            <a:r>
              <a:rPr lang="en-US" baseline="0" dirty="0" err="1"/>
              <a:t>Acks</a:t>
            </a:r>
            <a:r>
              <a:rPr lang="en-US" baseline="0" dirty="0"/>
              <a:t> </a:t>
            </a:r>
            <a:r>
              <a:rPr lang="en-US" baseline="0" dirty="0">
                <a:sym typeface="Wingdings" pitchFamily="2" charset="2"/>
              </a:rPr>
              <a:t> </a:t>
            </a:r>
            <a:r>
              <a:rPr lang="en-US" baseline="0" dirty="0" err="1">
                <a:sym typeface="Wingdings" pitchFamily="2" charset="2"/>
              </a:rPr>
              <a:t>TimeOut</a:t>
            </a:r>
            <a:r>
              <a:rPr lang="en-US" baseline="0" dirty="0">
                <a:sym typeface="Wingdings" pitchFamily="2" charset="2"/>
              </a:rPr>
              <a:t>. Too long: low </a:t>
            </a:r>
            <a:r>
              <a:rPr lang="en-US" baseline="0" dirty="0" err="1">
                <a:sym typeface="Wingdings" pitchFamily="2" charset="2"/>
              </a:rPr>
              <a:t>perf</a:t>
            </a:r>
            <a:r>
              <a:rPr lang="en-US" baseline="0" dirty="0">
                <a:sym typeface="Wingdings" pitchFamily="2" charset="2"/>
              </a:rPr>
              <a:t>’. Too short: many redundant </a:t>
            </a:r>
            <a:r>
              <a:rPr lang="en-US" baseline="0" dirty="0" err="1">
                <a:sym typeface="Wingdings" pitchFamily="2" charset="2"/>
              </a:rPr>
              <a:t>pkt</a:t>
            </a:r>
            <a:r>
              <a:rPr lang="en-US" baseline="0" dirty="0">
                <a:sym typeface="Wingdings" pitchFamily="2" charset="2"/>
              </a:rPr>
              <a:t> sends and duplicate </a:t>
            </a:r>
            <a:r>
              <a:rPr lang="en-US" baseline="0" dirty="0" err="1">
                <a:sym typeface="Wingdings" pitchFamily="2" charset="2"/>
              </a:rPr>
              <a:t>pkts</a:t>
            </a:r>
            <a:r>
              <a:rPr lang="en-US" baseline="0" dirty="0">
                <a:sym typeface="Wingdings" pitchFamily="2" charset="2"/>
              </a:rPr>
              <a:t>. Sender should ignore duplicate </a:t>
            </a:r>
            <a:r>
              <a:rPr lang="en-US" baseline="0" dirty="0" err="1">
                <a:sym typeface="Wingdings" pitchFamily="2" charset="2"/>
              </a:rPr>
              <a:t>Acks</a:t>
            </a:r>
            <a:r>
              <a:rPr lang="en-US" baseline="0" dirty="0">
                <a:sym typeface="Wingdings" pitchFamily="2" charset="2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>
                <a:sym typeface="Wingdings" pitchFamily="2" charset="2"/>
              </a:rPr>
              <a:t>Use Fig. 3.16.</a:t>
            </a:r>
          </a:p>
          <a:p>
            <a:pPr>
              <a:buFont typeface="Arial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7A8746-DC18-43C1-BAC3-6DBC6567ED05}" type="slidenum">
              <a:rPr lang="en-US" altLang="he-IL" smtClean="0"/>
              <a:pPr>
                <a:defRPr/>
              </a:pPr>
              <a:t>12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698809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489D66-A179-4448-995C-F48FE143D82F}" type="slidenum">
              <a:rPr lang="en-US" altLang="he-IL" smtClean="0"/>
              <a:pPr/>
              <a:t>13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91183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7A8746-DC18-43C1-BAC3-6DBC6567ED05}" type="slidenum">
              <a:rPr lang="en-US" altLang="he-IL" smtClean="0"/>
              <a:pPr>
                <a:defRPr/>
              </a:pPr>
              <a:t>14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34566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timeout event</a:t>
            </a:r>
            <a:r>
              <a:rPr lang="en-US" baseline="0" dirty="0" smtClean="0"/>
              <a:t> </a:t>
            </a:r>
            <a:r>
              <a:rPr lang="en-US" dirty="0" smtClean="0"/>
              <a:t>shown in this</a:t>
            </a:r>
            <a:r>
              <a:rPr lang="en-US" baseline="0" dirty="0" smtClean="0"/>
              <a:t> diagram doesn’t obey the rules in GBN’s FSM (3.20, p.251 in Ed. 7): According to the diagram there, only the oldest </a:t>
            </a:r>
            <a:r>
              <a:rPr lang="en-US" baseline="0" dirty="0" err="1" smtClean="0"/>
              <a:t>pkt</a:t>
            </a:r>
            <a:r>
              <a:rPr lang="en-US" baseline="0" dirty="0" smtClean="0"/>
              <a:t> (pkt0 in our case) restarts a timer; pkt2 should have no timer. Furthermore, once an </a:t>
            </a:r>
            <a:r>
              <a:rPr lang="en-US" baseline="0" dirty="0" err="1" smtClean="0"/>
              <a:t>Ack</a:t>
            </a:r>
            <a:r>
              <a:rPr lang="en-US" baseline="0" dirty="0" smtClean="0"/>
              <a:t> arrives (e.g., </a:t>
            </a:r>
            <a:r>
              <a:rPr lang="en-US" baseline="0" dirty="0" err="1" smtClean="0"/>
              <a:t>Ack</a:t>
            </a:r>
            <a:r>
              <a:rPr lang="en-US" baseline="0" dirty="0" smtClean="0"/>
              <a:t> 0, Ack1), the timer is restarted. These are </a:t>
            </a:r>
            <a:r>
              <a:rPr lang="en-US" baseline="0" dirty="0" smtClean="0"/>
              <a:t>also </a:t>
            </a:r>
            <a:r>
              <a:rPr lang="en-US" baseline="0" dirty="0" smtClean="0"/>
              <a:t>TCP’s re-</a:t>
            </a:r>
            <a:r>
              <a:rPr lang="en-US" baseline="0" dirty="0" err="1" smtClean="0"/>
              <a:t>xmt</a:t>
            </a:r>
            <a:r>
              <a:rPr lang="en-US" baseline="0" dirty="0" smtClean="0"/>
              <a:t> timer’s rules </a:t>
            </a:r>
            <a:r>
              <a:rPr lang="en-IL" baseline="0" dirty="0" smtClean="0"/>
              <a:t>–</a:t>
            </a:r>
            <a:r>
              <a:rPr lang="en-US" baseline="0" dirty="0" smtClean="0"/>
              <a:t> see RFC 6298:  https://tools.ietf.org/html/rfc6298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A90839-8A2F-422F-AB8E-AD2B17092B89}" type="slidenum">
              <a:rPr lang="en-US" altLang="he-IL" smtClean="0"/>
              <a:pPr>
                <a:defRPr/>
              </a:pPr>
              <a:t>17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36065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AU" altLang="he-IL" b="1" u="sng" dirty="0"/>
              <a:t>Examples </a:t>
            </a:r>
          </a:p>
          <a:p>
            <a:r>
              <a:rPr lang="en-AU" altLang="he-IL" baseline="0" dirty="0"/>
              <a:t>1. Window = 1 Mb, RTT = 10 </a:t>
            </a:r>
            <a:r>
              <a:rPr lang="en-AU" altLang="he-IL" baseline="0" dirty="0" err="1"/>
              <a:t>ms</a:t>
            </a:r>
            <a:r>
              <a:rPr lang="en-AU" altLang="he-IL" baseline="0" dirty="0"/>
              <a:t>.  TP=?  </a:t>
            </a:r>
          </a:p>
          <a:p>
            <a:r>
              <a:rPr lang="en-AU" altLang="he-IL" baseline="0" dirty="0"/>
              <a:t>2. BW = 10 </a:t>
            </a:r>
            <a:r>
              <a:rPr lang="en-AU" altLang="he-IL" baseline="0" dirty="0" err="1"/>
              <a:t>Gbps</a:t>
            </a:r>
            <a:r>
              <a:rPr lang="en-AU" altLang="he-IL" baseline="0" dirty="0"/>
              <a:t>, RTT = 100 </a:t>
            </a:r>
            <a:r>
              <a:rPr lang="en-AU" altLang="he-IL" baseline="0" dirty="0" err="1"/>
              <a:t>ms</a:t>
            </a:r>
            <a:r>
              <a:rPr lang="en-AU" altLang="he-IL" baseline="0" dirty="0"/>
              <a:t>.    W=10 Mb.    </a:t>
            </a:r>
          </a:p>
          <a:p>
            <a:pPr marL="228600" indent="-228600">
              <a:buAutoNum type="alphaUcPeriod"/>
            </a:pPr>
            <a:r>
              <a:rPr lang="en-AU" altLang="he-IL" baseline="0" dirty="0"/>
              <a:t>U=?   </a:t>
            </a:r>
          </a:p>
          <a:p>
            <a:pPr marL="228600" indent="-228600">
              <a:buAutoNum type="alphaUcPeriod"/>
            </a:pPr>
            <a:r>
              <a:rPr lang="en-AU" altLang="he-IL" baseline="0" dirty="0"/>
              <a:t>What’s W for getting U=100%?  How much data will be </a:t>
            </a:r>
            <a:r>
              <a:rPr lang="en-AU" altLang="he-IL" b="1" baseline="0" dirty="0"/>
              <a:t>in flight </a:t>
            </a:r>
            <a:r>
              <a:rPr lang="en-AU" altLang="he-IL" b="0" baseline="0" dirty="0"/>
              <a:t>in this case?</a:t>
            </a:r>
            <a:endParaRPr lang="en-AU" altLang="he-IL" baseline="0" dirty="0"/>
          </a:p>
          <a:p>
            <a:endParaRPr lang="en-AU" altLang="he-IL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altLang="he-IL" b="1" i="0" u="sng" baseline="0"/>
              <a:t>Answers</a:t>
            </a:r>
            <a:endParaRPr lang="en-AU" altLang="he-IL" b="1" i="0" u="sng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altLang="he-IL" baseline="0" dirty="0"/>
              <a:t>1. TP = W/RTT = 100 Mbps</a:t>
            </a:r>
          </a:p>
          <a:p>
            <a:r>
              <a:rPr lang="en-AU" altLang="he-IL" dirty="0"/>
              <a:t>2. A. TP = W/RTT = 100 Mbps.   U=TP/BW = 1%</a:t>
            </a:r>
          </a:p>
          <a:p>
            <a:r>
              <a:rPr lang="en-AU" altLang="he-IL" dirty="0"/>
              <a:t>B. W’ = BW*RTT</a:t>
            </a:r>
            <a:r>
              <a:rPr lang="en-AU" altLang="he-IL" baseline="0" dirty="0"/>
              <a:t> = 1 </a:t>
            </a:r>
            <a:r>
              <a:rPr lang="en-AU" altLang="he-IL" baseline="0" dirty="0" err="1"/>
              <a:t>Gb</a:t>
            </a:r>
            <a:r>
              <a:rPr lang="en-AU" altLang="he-IL" baseline="0" dirty="0"/>
              <a:t>. This is also the amount of data in flight; and of the buffers of routers on the way and / or the receiver’s reordering buffer!</a:t>
            </a:r>
          </a:p>
          <a:p>
            <a:r>
              <a:rPr lang="en-AU" altLang="he-IL" baseline="0" dirty="0"/>
              <a:t>This is called </a:t>
            </a:r>
            <a:r>
              <a:rPr lang="en-AU" altLang="he-IL" b="1" baseline="0" dirty="0"/>
              <a:t>large BDP (B</a:t>
            </a:r>
            <a:r>
              <a:rPr lang="en-AU" altLang="he-IL" b="0" baseline="0" dirty="0"/>
              <a:t>andwidth </a:t>
            </a:r>
            <a:r>
              <a:rPr lang="en-AU" altLang="he-IL" b="1" baseline="0" dirty="0"/>
              <a:t>D</a:t>
            </a:r>
            <a:r>
              <a:rPr lang="en-AU" altLang="he-IL" b="0" baseline="0" dirty="0"/>
              <a:t>elay </a:t>
            </a:r>
            <a:r>
              <a:rPr lang="en-AU" altLang="he-IL" b="1" baseline="0" dirty="0"/>
              <a:t>P</a:t>
            </a:r>
            <a:r>
              <a:rPr lang="en-AU" altLang="he-IL" b="0" baseline="0" dirty="0"/>
              <a:t>roduct).</a:t>
            </a:r>
            <a:endParaRPr lang="he-IL" altLang="he-IL" dirty="0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489D66-A179-4448-995C-F48FE143D82F}" type="slidenum">
              <a:rPr lang="en-US" altLang="he-IL" smtClean="0"/>
              <a:pPr/>
              <a:t>19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91183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A90839-8A2F-422F-AB8E-AD2B17092B89}" type="slidenum">
              <a:rPr lang="en-US" altLang="he-IL" smtClean="0"/>
              <a:pPr>
                <a:defRPr/>
              </a:pPr>
              <a:t>20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556642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489D66-A179-4448-995C-F48FE143D82F}" type="slidenum">
              <a:rPr lang="en-US" altLang="he-IL" smtClean="0"/>
              <a:pPr/>
              <a:t>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91183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08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9372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A90839-8A2F-422F-AB8E-AD2B17092B89}" type="slidenum">
              <a:rPr lang="en-US" altLang="he-IL" smtClean="0"/>
              <a:pPr>
                <a:defRPr/>
              </a:pPr>
              <a:t>5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609912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Notes Placeholder 4"/>
          <p:cNvSpPr>
            <a:spLocks noGrp="1"/>
          </p:cNvSpPr>
          <p:nvPr>
            <p:ph type="body" sz="quarter" idx="11"/>
          </p:nvPr>
        </p:nvSpPr>
        <p:spPr>
          <a:noFill/>
        </p:spPr>
        <p:txBody>
          <a:bodyPr/>
          <a:lstStyle/>
          <a:p>
            <a:endParaRPr lang="he-IL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250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489D66-A179-4448-995C-F48FE143D82F}" type="slidenum">
              <a:rPr lang="en-US" altLang="he-IL" smtClean="0"/>
              <a:pPr/>
              <a:t>8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91183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47500" lnSpcReduction="20000"/>
          </a:bodyPr>
          <a:lstStyle/>
          <a:p>
            <a:pPr marL="0" lvl="1" defTabSz="9339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u="sng" dirty="0"/>
              <a:t>UDP properties and purpose</a:t>
            </a:r>
          </a:p>
          <a:p>
            <a:pPr marL="0" lvl="1" defTabSz="9339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u="sng" dirty="0"/>
          </a:p>
          <a:p>
            <a:pPr marL="350238" indent="-350238" defTabSz="93396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r>
              <a:rPr lang="en-US" sz="2000" kern="0" dirty="0"/>
              <a:t>UDP enables a </a:t>
            </a:r>
            <a:r>
              <a:rPr lang="en-US" sz="2000" i="1" kern="0" dirty="0"/>
              <a:t>connectionless </a:t>
            </a:r>
            <a:r>
              <a:rPr lang="en-US" sz="2000" kern="0" dirty="0"/>
              <a:t>communication between host</a:t>
            </a:r>
          </a:p>
          <a:p>
            <a:pPr marL="817222" lvl="1" indent="-35023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r>
              <a:rPr lang="en-US" sz="2000" kern="0" dirty="0"/>
              <a:t>No congestion control, no </a:t>
            </a:r>
            <a:r>
              <a:rPr lang="en-US" sz="2000" kern="0" dirty="0" err="1"/>
              <a:t>acks</a:t>
            </a:r>
            <a:r>
              <a:rPr lang="en-US" sz="2000" kern="0" dirty="0"/>
              <a:t> / feedbacks</a:t>
            </a:r>
          </a:p>
          <a:p>
            <a:pPr marL="350238" indent="-350238" defTabSz="93396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r>
              <a:rPr lang="en-US" sz="2000" kern="0" dirty="0"/>
              <a:t>If the sender doesn’t receive a reply “on time”, it may either try again, or report the upper (application) layer it didn’t receive a reply</a:t>
            </a:r>
          </a:p>
          <a:p>
            <a:pPr marL="350238" indent="-350238" defTabSz="93396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r>
              <a:rPr lang="en-US" sz="2000" kern="0" dirty="0"/>
              <a:t>Example: host querying a </a:t>
            </a:r>
            <a:r>
              <a:rPr lang="en-US" sz="2000" i="1" kern="0" dirty="0"/>
              <a:t>Domain Name Server</a:t>
            </a:r>
          </a:p>
          <a:p>
            <a:pPr marL="817222" lvl="1" indent="-35023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r>
              <a:rPr lang="en-US" sz="2000" kern="0" dirty="0"/>
              <a:t>If no reply is received, UDP may either querying another server, or report the application that it can’t get a reply</a:t>
            </a:r>
          </a:p>
          <a:p>
            <a:pPr marL="350238" indent="-35023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r>
              <a:rPr lang="en-US" sz="2000" kern="0" dirty="0"/>
              <a:t>Another example: </a:t>
            </a:r>
            <a:r>
              <a:rPr lang="en-US" sz="2000" i="1" kern="0" dirty="0"/>
              <a:t>Real-Time </a:t>
            </a:r>
            <a:r>
              <a:rPr lang="en-US" sz="2000" kern="0" dirty="0"/>
              <a:t>applications</a:t>
            </a:r>
          </a:p>
          <a:p>
            <a:pPr marL="817222" lvl="1" indent="-35023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r>
              <a:rPr lang="en-US" sz="2000" kern="0" dirty="0"/>
              <a:t>Can’t afford long delays due to congestion control</a:t>
            </a:r>
          </a:p>
          <a:p>
            <a:pPr marL="817222" lvl="1" indent="-35023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r>
              <a:rPr lang="en-US" sz="2000" kern="0" dirty="0"/>
              <a:t>Can tolerate some data loss</a:t>
            </a:r>
          </a:p>
          <a:p>
            <a:pPr marL="817222" lvl="1" indent="-35023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r>
              <a:rPr lang="en-US" sz="2000" kern="0" dirty="0"/>
              <a:t>Additional functionality, if needed, can be implemented directly by the application layer</a:t>
            </a:r>
          </a:p>
          <a:p>
            <a:pPr marL="0" lvl="1" defTabSz="9339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u="sng" dirty="0"/>
          </a:p>
          <a:p>
            <a:pPr marL="0" lvl="1" defTabSz="9339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u="sng" dirty="0"/>
              <a:t>Why </a:t>
            </a:r>
            <a:r>
              <a:rPr lang="en-US" b="1" u="sng" dirty="0" err="1"/>
              <a:t>UDPing</a:t>
            </a:r>
            <a:r>
              <a:rPr lang="en-US" b="1" u="sng" dirty="0"/>
              <a:t> and not </a:t>
            </a:r>
            <a:r>
              <a:rPr lang="en-US" b="1" u="sng" dirty="0" err="1"/>
              <a:t>FTPing</a:t>
            </a:r>
            <a:r>
              <a:rPr lang="en-US" b="1" u="sng" dirty="0"/>
              <a:t>?</a:t>
            </a:r>
          </a:p>
          <a:p>
            <a:pPr marL="0" lvl="1" defTabSz="9339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marL="350238" indent="-350238" defTabSz="93396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r>
              <a:rPr lang="en-US" sz="2500" kern="0" dirty="0">
                <a:latin typeface="+mn-lt"/>
                <a:ea typeface="+mn-ea"/>
                <a:cs typeface="+mn-cs"/>
              </a:rPr>
              <a:t>Smaller delay</a:t>
            </a:r>
          </a:p>
          <a:p>
            <a:pPr marL="350238" indent="-350238" defTabSz="93396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r>
              <a:rPr lang="en-US" sz="2500" kern="0" dirty="0"/>
              <a:t>Smaller HW and SW overhead</a:t>
            </a:r>
          </a:p>
          <a:p>
            <a:pPr marL="817222" lvl="1" indent="-35023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r>
              <a:rPr lang="en-US" sz="2500" kern="0" dirty="0">
                <a:latin typeface="+mn-lt"/>
                <a:ea typeface="+mn-ea"/>
              </a:rPr>
              <a:t>TCP uses State variables, sending / </a:t>
            </a:r>
            <a:r>
              <a:rPr lang="en-US" sz="2500" kern="0" dirty="0" err="1">
                <a:latin typeface="+mn-lt"/>
                <a:ea typeface="+mn-ea"/>
              </a:rPr>
              <a:t>acks</a:t>
            </a:r>
            <a:r>
              <a:rPr lang="en-US" sz="2500" kern="0" dirty="0">
                <a:latin typeface="+mn-lt"/>
                <a:ea typeface="+mn-ea"/>
              </a:rPr>
              <a:t> numbers, receive buffers.</a:t>
            </a:r>
          </a:p>
          <a:p>
            <a:pPr marL="817222" lvl="1" indent="-35023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r>
              <a:rPr lang="en-US" sz="2500" kern="0" dirty="0"/>
              <a:t>TCP uses longer header</a:t>
            </a:r>
          </a:p>
          <a:p>
            <a:pPr marL="350238" indent="-35023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r>
              <a:rPr lang="en-US" sz="2500" kern="0" dirty="0">
                <a:latin typeface="+mn-lt"/>
                <a:ea typeface="+mn-ea"/>
                <a:cs typeface="+mn-cs"/>
              </a:rPr>
              <a:t>No retransmitting after</a:t>
            </a:r>
            <a:r>
              <a:rPr lang="en-US" sz="2500" kern="0" dirty="0"/>
              <a:t> data is not relevant anymore</a:t>
            </a:r>
          </a:p>
          <a:p>
            <a:pPr marL="817222" lvl="1" indent="-35023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r>
              <a:rPr lang="en-US" sz="2500" kern="0" dirty="0" err="1">
                <a:latin typeface="+mn-lt"/>
                <a:ea typeface="+mn-ea"/>
              </a:rPr>
              <a:t>Eg</a:t>
            </a:r>
            <a:r>
              <a:rPr lang="en-US" sz="2500" kern="0" dirty="0">
                <a:latin typeface="+mn-lt"/>
                <a:ea typeface="+mn-ea"/>
              </a:rPr>
              <a:t> real time applications</a:t>
            </a:r>
          </a:p>
          <a:p>
            <a:pPr marL="817222" lvl="1" indent="-35023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pPr>
            <a:endParaRPr lang="en-US" sz="2500" kern="0" dirty="0">
              <a:latin typeface="+mn-lt"/>
              <a:ea typeface="+mn-ea"/>
            </a:endParaRPr>
          </a:p>
          <a:p>
            <a:pPr marL="817222" lvl="1" indent="-35023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pPr>
            <a:r>
              <a:rPr lang="en-US" sz="2500" kern="0" dirty="0">
                <a:latin typeface="+mn-lt"/>
                <a:ea typeface="+mn-ea"/>
              </a:rPr>
              <a:t>UDP</a:t>
            </a:r>
            <a:r>
              <a:rPr lang="en-US" sz="2500" kern="0" baseline="0" dirty="0">
                <a:latin typeface="+mn-lt"/>
                <a:ea typeface="+mn-ea"/>
              </a:rPr>
              <a:t> is used also by </a:t>
            </a:r>
            <a:r>
              <a:rPr lang="en-US" sz="1600" dirty="0"/>
              <a:t>Simple Network Management Protocol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545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Notes Placeholder 4"/>
          <p:cNvSpPr>
            <a:spLocks noGrp="1"/>
          </p:cNvSpPr>
          <p:nvPr>
            <p:ph type="body" sz="quarter" idx="11"/>
          </p:nvPr>
        </p:nvSpPr>
        <p:spPr>
          <a:noFill/>
        </p:spPr>
        <p:txBody>
          <a:bodyPr/>
          <a:lstStyle/>
          <a:p>
            <a:endParaRPr lang="he-IL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681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9183D-83CB-4FB8-B8BA-EE1332186AB9}" type="slidenum">
              <a:rPr lang="en-US" altLang="he-IL"/>
              <a:pPr>
                <a:defRPr/>
              </a:pPr>
              <a:t>‹#›</a:t>
            </a:fld>
            <a:endParaRPr lang="en-US" altLang="he-I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548E2-5724-4591-8440-2819305A9D45}" type="slidenum">
              <a:rPr lang="en-US" altLang="he-IL"/>
              <a:pPr>
                <a:defRPr/>
              </a:pPr>
              <a:t>‹#›</a:t>
            </a:fld>
            <a:endParaRPr lang="en-US" altLang="he-I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7AB5E-04B9-46BB-A82C-36BAAE8BB843}" type="slidenum">
              <a:rPr lang="en-US" altLang="he-IL"/>
              <a:pPr>
                <a:defRPr/>
              </a:pPr>
              <a:t>‹#›</a:t>
            </a:fld>
            <a:endParaRPr lang="en-US" altLang="he-I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FB410-86AE-4F6D-9E25-1C6DFD2659A5}" type="slidenum">
              <a:rPr lang="en-US" altLang="he-IL"/>
              <a:pPr>
                <a:defRPr/>
              </a:pPr>
              <a:t>‹#›</a:t>
            </a:fld>
            <a:endParaRPr lang="en-US" altLang="he-I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6888" y="6445250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/>
              <a:t>3-</a:t>
            </a:r>
            <a:fld id="{79058B8D-ADBC-410A-ACDD-1AE9782AC40F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fld id="{B5C4BE94-C61A-49A2-BA1E-A128A41868FD}" type="slidenum">
              <a:rPr lang="en-US" altLang="he-IL"/>
              <a:pPr>
                <a:defRPr/>
              </a:pPr>
              <a:t>‹#›</a:t>
            </a:fld>
            <a:endParaRPr lang="en-US" altLang="he-I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youtube.com/watch?v=9BuaeEjIeQI" TargetMode="Externa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T8SkFyRRr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7.bin"/><Relationship Id="rId3" Type="http://schemas.openxmlformats.org/officeDocument/2006/relationships/notesSlide" Target="../notesSlides/notesSlide6.xml"/><Relationship Id="rId21" Type="http://schemas.openxmlformats.org/officeDocument/2006/relationships/oleObject" Target="../embeddings/oleObject10.bin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31.wmf"/><Relationship Id="rId25" Type="http://schemas.openxmlformats.org/officeDocument/2006/relationships/image" Target="../media/image34.png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6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28.wmf"/><Relationship Id="rId24" Type="http://schemas.openxmlformats.org/officeDocument/2006/relationships/oleObject" Target="../embeddings/oleObject13.bin"/><Relationship Id="rId5" Type="http://schemas.openxmlformats.org/officeDocument/2006/relationships/image" Target="../media/image33.png"/><Relationship Id="rId15" Type="http://schemas.openxmlformats.org/officeDocument/2006/relationships/image" Target="../media/image30.wmf"/><Relationship Id="rId23" Type="http://schemas.openxmlformats.org/officeDocument/2006/relationships/oleObject" Target="../embeddings/oleObject12.bin"/><Relationship Id="rId10" Type="http://schemas.openxmlformats.org/officeDocument/2006/relationships/oleObject" Target="../embeddings/oleObject3.bin"/><Relationship Id="rId19" Type="http://schemas.openxmlformats.org/officeDocument/2006/relationships/oleObject" Target="../embeddings/oleObject8.bin"/><Relationship Id="rId4" Type="http://schemas.openxmlformats.org/officeDocument/2006/relationships/image" Target="../media/image32.wmf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5.bin"/><Relationship Id="rId22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CDCE07A-9D3C-40B9-A22A-3C04420A8E0A}" type="slidenum">
              <a:rPr lang="en-US" altLang="he-IL" smtClean="0">
                <a:cs typeface="Arial" pitchFamily="34" charset="0"/>
              </a:rPr>
              <a:pPr/>
              <a:t>1</a:t>
            </a:fld>
            <a:endParaRPr lang="en-US" altLang="he-IL">
              <a:cs typeface="Arial" pitchFamily="34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8750" y="428625"/>
            <a:ext cx="6401506" cy="201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altLang="he-IL" sz="3200" dirty="0">
                <a:solidFill>
                  <a:srgbClr val="000099"/>
                </a:solidFill>
                <a:latin typeface="Gill Sans MT" pitchFamily="34" charset="0"/>
              </a:rPr>
              <a:t>Introduction to data communications </a:t>
            </a:r>
          </a:p>
          <a:p>
            <a:pPr eaLnBrk="1" hangingPunct="1">
              <a:lnSpc>
                <a:spcPct val="85000"/>
              </a:lnSpc>
            </a:pPr>
            <a:endParaRPr lang="en-US" altLang="he-IL" sz="3200" dirty="0">
              <a:solidFill>
                <a:srgbClr val="000099"/>
              </a:solidFill>
              <a:latin typeface="Gill Sans MT" pitchFamily="34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he-IL" sz="3200" dirty="0">
                <a:solidFill>
                  <a:srgbClr val="000099"/>
                </a:solidFill>
                <a:latin typeface="Gill Sans MT" pitchFamily="34" charset="0"/>
              </a:rPr>
              <a:t>Lecturer: </a:t>
            </a:r>
            <a:r>
              <a:rPr lang="en-US" altLang="he-IL" sz="3200" dirty="0" err="1">
                <a:solidFill>
                  <a:srgbClr val="000099"/>
                </a:solidFill>
                <a:latin typeface="Gill Sans MT" pitchFamily="34" charset="0"/>
              </a:rPr>
              <a:t>Itamar</a:t>
            </a:r>
            <a:r>
              <a:rPr lang="en-US" altLang="he-IL" sz="3200" dirty="0">
                <a:solidFill>
                  <a:srgbClr val="000099"/>
                </a:solidFill>
                <a:latin typeface="Gill Sans MT" pitchFamily="34" charset="0"/>
              </a:rPr>
              <a:t> Cohen</a:t>
            </a:r>
          </a:p>
          <a:p>
            <a:pPr eaLnBrk="1" hangingPunct="1">
              <a:lnSpc>
                <a:spcPct val="85000"/>
              </a:lnSpc>
            </a:pPr>
            <a:endParaRPr lang="en-US" sz="3200" dirty="0">
              <a:solidFill>
                <a:srgbClr val="000099"/>
              </a:solidFill>
              <a:latin typeface="Gill Sans MT" pitchFamily="34" charset="0"/>
              <a:cs typeface="Arial" pitchFamily="34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2800" b="1" dirty="0">
                <a:solidFill>
                  <a:srgbClr val="000099"/>
                </a:solidFill>
                <a:latin typeface="Gill Sans MT" pitchFamily="34" charset="0"/>
                <a:cs typeface="Arial" pitchFamily="34" charset="0"/>
              </a:rPr>
              <a:t>Chapter 3: The transport Layer: UDP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6184900" y="3078163"/>
            <a:ext cx="2881313" cy="286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85000"/>
              </a:lnSpc>
            </a:pPr>
            <a:r>
              <a:rPr lang="en-US" sz="2800" i="1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Computer Networking: A Top Down Approach </a:t>
            </a:r>
            <a:r>
              <a:rPr lang="en-US" sz="28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/>
            </a:r>
            <a:br>
              <a:rPr lang="en-US" sz="28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6</a:t>
            </a:r>
            <a:r>
              <a:rPr lang="en-US" sz="2000" baseline="30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th</a:t>
            </a:r>
            <a:r>
              <a:rPr 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 edition </a:t>
            </a:r>
            <a:br>
              <a:rPr 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Jim Kurose, Keith Ross</a:t>
            </a:r>
            <a:br>
              <a:rPr 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Addison-Wesley</a:t>
            </a:r>
            <a:br>
              <a:rPr 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March 2012</a:t>
            </a:r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347663" y="2878138"/>
            <a:ext cx="5378450" cy="420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latin typeface="Arial" pitchFamily="34" charset="0"/>
                <a:cs typeface="Arial" pitchFamily="34" charset="0"/>
              </a:rPr>
              <a:t>A note on the use of these ppt slides: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We</a:t>
            </a:r>
            <a:r>
              <a:rPr lang="ja-JP" altLang="en-US" sz="1200"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z="1200">
                <a:latin typeface="Arial" pitchFamily="34" charset="0"/>
                <a:cs typeface="Arial" pitchFamily="34" charset="0"/>
              </a:rPr>
              <a:t>re making these slides freely available to all (faculty, students, readers). They</a:t>
            </a:r>
            <a:r>
              <a:rPr lang="ja-JP" altLang="en-US" sz="1200"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z="1200">
                <a:latin typeface="Arial" pitchFamily="34" charset="0"/>
                <a:cs typeface="Arial" pitchFamily="34" charset="0"/>
              </a:rPr>
              <a:t>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>
                <a:latin typeface="Arial" pitchFamily="34" charset="0"/>
                <a:cs typeface="Arial" pitchFamily="34" charset="0"/>
              </a:rPr>
              <a:t>lot</a:t>
            </a:r>
            <a:r>
              <a:rPr lang="en-US" altLang="ja-JP" sz="1200">
                <a:latin typeface="Arial" pitchFamily="34" charset="0"/>
                <a:cs typeface="Arial" pitchFamily="34" charset="0"/>
              </a:rPr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sz="1400">
              <a:latin typeface="Gill Sans MT" pitchFamily="34" charset="0"/>
              <a:cs typeface="Arial" pitchFamily="34" charset="0"/>
            </a:endParaRPr>
          </a:p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1200">
                <a:latin typeface="Arial" pitchFamily="34" charset="0"/>
                <a:cs typeface="Arial" pitchFamily="34" charset="0"/>
              </a:rPr>
              <a:t>If you use these slides (e.g., in a class) that you mention their source (after all, we</a:t>
            </a:r>
            <a:r>
              <a:rPr lang="ja-JP" altLang="en-US" sz="1200"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z="1200">
                <a:latin typeface="Arial" pitchFamily="34" charset="0"/>
                <a:cs typeface="Arial" pitchFamily="34" charset="0"/>
              </a:rPr>
              <a:t>d like people to use our book!)</a:t>
            </a:r>
          </a:p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1200">
                <a:latin typeface="Arial" pitchFamily="34" charset="0"/>
                <a:cs typeface="Arial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>
              <a:buClr>
                <a:schemeClr val="accent2"/>
              </a:buClr>
              <a:buFont typeface="Wingdings" pitchFamily="2" charset="2"/>
              <a:buChar char="q"/>
            </a:pPr>
            <a:endParaRPr lang="en-US" sz="12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sz="1200">
                <a:latin typeface="Arial" pitchFamily="34" charset="0"/>
                <a:cs typeface="Arial" pitchFamily="34" charset="0"/>
              </a:rPr>
              <a:t>Thanks and enjoy!  JFK/KWR</a:t>
            </a:r>
          </a:p>
          <a:p>
            <a:pPr>
              <a:lnSpc>
                <a:spcPct val="85000"/>
              </a:lnSpc>
            </a:pPr>
            <a:endParaRPr lang="en-US" sz="12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5000"/>
              </a:lnSpc>
            </a:pPr>
            <a:r>
              <a:rPr lang="en-US" sz="1200">
                <a:latin typeface="Arial" pitchFamily="34" charset="0"/>
                <a:cs typeface="Arial" pitchFamily="34" charset="0"/>
              </a:rPr>
              <a:t>     All material copyright 1996-2012</a:t>
            </a:r>
          </a:p>
          <a:p>
            <a:pPr>
              <a:lnSpc>
                <a:spcPct val="85000"/>
              </a:lnSpc>
            </a:pPr>
            <a:r>
              <a:rPr lang="en-US" sz="1200">
                <a:latin typeface="Arial" pitchFamily="34" charset="0"/>
                <a:cs typeface="Arial" pitchFamily="34" charset="0"/>
              </a:rPr>
              <a:t>     J.F Kurose and K.W. Ross, All Rights Reserved </a:t>
            </a:r>
          </a:p>
          <a:p>
            <a:pPr>
              <a:lnSpc>
                <a:spcPct val="85000"/>
              </a:lnSpc>
            </a:pPr>
            <a:endParaRPr lang="en-US" sz="1200">
              <a:latin typeface="Arial" pitchFamily="34" charset="0"/>
              <a:cs typeface="Arial" pitchFamily="34" charset="0"/>
            </a:endParaRPr>
          </a:p>
          <a:p>
            <a:pPr algn="r">
              <a:lnSpc>
                <a:spcPct val="85000"/>
              </a:lnSpc>
            </a:pPr>
            <a:r>
              <a:rPr lang="he-IL" altLang="he-IL" sz="1200" b="1">
                <a:solidFill>
                  <a:srgbClr val="000000"/>
                </a:solidFill>
                <a:latin typeface="Calibri" pitchFamily="34" charset="0"/>
              </a:rPr>
              <a:t>מבוסס גם על שקפים של ד"ר בועז בן משה, פרופ' אמיר הרצברג, איציק קיטרוסר, שי אולשר, אלכס מיטנק, אליאב מנשה, ד"ר יורם חדד ופיליפ לויס</a:t>
            </a:r>
          </a:p>
          <a:p>
            <a:pPr>
              <a:lnSpc>
                <a:spcPct val="85000"/>
              </a:lnSpc>
            </a:pPr>
            <a:endParaRPr lang="en-US" sz="1200">
              <a:latin typeface="Arial" pitchFamily="34" charset="0"/>
              <a:cs typeface="Arial" pitchFamily="34" charset="0"/>
            </a:endParaRPr>
          </a:p>
          <a:p>
            <a:endParaRPr lang="en-US" altLang="ja-JP" sz="12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5000"/>
              </a:lnSpc>
            </a:pP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600" y="5942013"/>
            <a:ext cx="18732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9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863" y="2416175"/>
            <a:ext cx="6390393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1" descr="6e_cover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60256" y="511175"/>
            <a:ext cx="2306638" cy="277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1" name="TextBox 2"/>
          <p:cNvSpPr txBox="1">
            <a:spLocks noChangeArrowheads="1"/>
          </p:cNvSpPr>
          <p:nvPr/>
        </p:nvSpPr>
        <p:spPr bwMode="auto">
          <a:xfrm>
            <a:off x="-1995488" y="3043238"/>
            <a:ext cx="1841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he-IL" alt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UDP segment format</a:t>
            </a:r>
            <a:br>
              <a:rPr lang="en-US" dirty="0"/>
            </a:br>
            <a:endParaRPr lang="en-US" dirty="0"/>
          </a:p>
        </p:txBody>
      </p:sp>
      <p:sp>
        <p:nvSpPr>
          <p:cNvPr id="7171" name="Content Placeholder 8"/>
          <p:cNvSpPr>
            <a:spLocks noGrp="1"/>
          </p:cNvSpPr>
          <p:nvPr>
            <p:ph sz="half" idx="2"/>
          </p:nvPr>
        </p:nvSpPr>
        <p:spPr>
          <a:xfrm>
            <a:off x="1143000" y="4283671"/>
            <a:ext cx="6553200" cy="1725827"/>
          </a:xfrm>
        </p:spPr>
        <p:txBody>
          <a:bodyPr/>
          <a:lstStyle/>
          <a:p>
            <a:r>
              <a:rPr lang="en-US" sz="2000" dirty="0"/>
              <a:t>Total </a:t>
            </a:r>
            <a:r>
              <a:rPr lang="en-US" sz="2000" dirty="0" smtClean="0"/>
              <a:t>length: in bytes, including </a:t>
            </a:r>
            <a:r>
              <a:rPr lang="en-US" sz="2000" dirty="0"/>
              <a:t>header</a:t>
            </a:r>
          </a:p>
          <a:p>
            <a:r>
              <a:rPr lang="en-US" sz="2000" dirty="0"/>
              <a:t>Checksum is done over the </a:t>
            </a:r>
            <a:r>
              <a:rPr lang="en-US" sz="2000" b="1" dirty="0"/>
              <a:t>all </a:t>
            </a:r>
            <a:r>
              <a:rPr lang="en-US" sz="2000" dirty="0"/>
              <a:t>16-b words in the segment</a:t>
            </a:r>
          </a:p>
          <a:p>
            <a:r>
              <a:rPr lang="en-US" sz="2000" dirty="0"/>
              <a:t>Why to checksum?</a:t>
            </a:r>
          </a:p>
          <a:p>
            <a:pPr lvl="1"/>
            <a:r>
              <a:rPr lang="en-US" sz="1800" dirty="0"/>
              <a:t>Lower layers not always perform error correction</a:t>
            </a:r>
          </a:p>
          <a:p>
            <a:pPr lvl="1"/>
            <a:r>
              <a:rPr lang="en-US" sz="1800" dirty="0"/>
              <a:t>Errors may happen also within the routers</a:t>
            </a:r>
          </a:p>
          <a:p>
            <a:pPr lvl="1"/>
            <a:endParaRPr lang="en-US" sz="1600" dirty="0"/>
          </a:p>
        </p:txBody>
      </p:sp>
      <p:pic>
        <p:nvPicPr>
          <p:cNvPr id="7172" name="Picture 11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219200" y="1268622"/>
            <a:ext cx="6172200" cy="2819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Chapter 3: outline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1788"/>
            <a:ext cx="7977554" cy="4648200"/>
          </a:xfrm>
        </p:spPr>
        <p:txBody>
          <a:bodyPr/>
          <a:lstStyle/>
          <a:p>
            <a:pPr marL="457200" indent="-457200"/>
            <a:r>
              <a:rPr lang="en-US" altLang="he-IL" sz="3200" dirty="0"/>
              <a:t>Reminder: the transport layer</a:t>
            </a:r>
          </a:p>
          <a:p>
            <a:pPr marL="457200" indent="-457200"/>
            <a:r>
              <a:rPr lang="en-US" altLang="he-IL" sz="3200" dirty="0"/>
              <a:t>UDP</a:t>
            </a:r>
          </a:p>
          <a:p>
            <a:pPr marL="457200" indent="-457200"/>
            <a:r>
              <a:rPr lang="en-US" altLang="he-IL" sz="3200" b="1" dirty="0">
                <a:solidFill>
                  <a:srgbClr val="000099"/>
                </a:solidFill>
              </a:rPr>
              <a:t>Principles of reliable data transfer</a:t>
            </a:r>
          </a:p>
          <a:p>
            <a:pPr marL="803275" lvl="1" indent="-457200"/>
            <a:r>
              <a:rPr lang="en-US" altLang="he-IL" sz="2800" b="1" dirty="0">
                <a:solidFill>
                  <a:srgbClr val="000099"/>
                </a:solidFill>
              </a:rPr>
              <a:t>Stop &amp; Wait</a:t>
            </a:r>
          </a:p>
          <a:p>
            <a:pPr marL="803275" lvl="1" indent="-457200"/>
            <a:r>
              <a:rPr lang="en-US" altLang="he-IL" sz="2800" dirty="0"/>
              <a:t>Go-Back-N</a:t>
            </a:r>
          </a:p>
          <a:p>
            <a:pPr marL="803275" lvl="1" indent="-457200"/>
            <a:r>
              <a:rPr lang="en-US" altLang="he-IL" sz="2800" dirty="0"/>
              <a:t>Selective Repeat</a:t>
            </a:r>
          </a:p>
        </p:txBody>
      </p:sp>
      <p:pic>
        <p:nvPicPr>
          <p:cNvPr id="17415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663" y="1057275"/>
            <a:ext cx="430371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32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635" y="1297322"/>
            <a:ext cx="8070849" cy="17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63525"/>
            <a:ext cx="7772400" cy="1008063"/>
          </a:xfrm>
        </p:spPr>
        <p:txBody>
          <a:bodyPr/>
          <a:lstStyle/>
          <a:p>
            <a:pPr algn="ctr">
              <a:defRPr/>
            </a:pPr>
            <a:r>
              <a:rPr lang="en-US" sz="3600" dirty="0">
                <a:ea typeface="ＭＳ Ｐゴシック" charset="0"/>
                <a:cs typeface="+mj-cs"/>
              </a:rPr>
              <a:t>Automatic Repeat </a:t>
            </a:r>
            <a:r>
              <a:rPr lang="en-US" sz="3600" dirty="0" err="1">
                <a:ea typeface="ＭＳ Ｐゴシック" charset="0"/>
                <a:cs typeface="+mj-cs"/>
              </a:rPr>
              <a:t>reQuest</a:t>
            </a:r>
            <a:r>
              <a:rPr lang="en-US" sz="3600" dirty="0">
                <a:ea typeface="ＭＳ Ｐゴシック" charset="0"/>
                <a:cs typeface="+mj-cs"/>
              </a:rPr>
              <a:t> protocols: Stop &amp; Wait</a:t>
            </a:r>
          </a:p>
        </p:txBody>
      </p:sp>
      <p:sp>
        <p:nvSpPr>
          <p:cNvPr id="1031" name="Line 3"/>
          <p:cNvSpPr>
            <a:spLocks noChangeShapeType="1"/>
          </p:cNvSpPr>
          <p:nvPr/>
        </p:nvSpPr>
        <p:spPr bwMode="auto">
          <a:xfrm>
            <a:off x="3557588" y="2001838"/>
            <a:ext cx="2227262" cy="922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032" name="Text Box 4"/>
          <p:cNvSpPr txBox="1">
            <a:spLocks noChangeArrowheads="1"/>
          </p:cNvSpPr>
          <p:nvPr/>
        </p:nvSpPr>
        <p:spPr bwMode="auto">
          <a:xfrm>
            <a:off x="233363" y="1797050"/>
            <a:ext cx="3232150" cy="352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he-IL">
                <a:latin typeface="Arial" pitchFamily="34" charset="0"/>
              </a:rPr>
              <a:t>first packet bit transmitted, t = 0</a:t>
            </a:r>
          </a:p>
        </p:txBody>
      </p:sp>
      <p:sp>
        <p:nvSpPr>
          <p:cNvPr id="1033" name="Line 5"/>
          <p:cNvSpPr>
            <a:spLocks noChangeShapeType="1"/>
          </p:cNvSpPr>
          <p:nvPr/>
        </p:nvSpPr>
        <p:spPr bwMode="auto">
          <a:xfrm>
            <a:off x="3546475" y="1782763"/>
            <a:ext cx="23813" cy="291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1034" name="Line 6"/>
          <p:cNvSpPr>
            <a:spLocks noChangeShapeType="1"/>
          </p:cNvSpPr>
          <p:nvPr/>
        </p:nvSpPr>
        <p:spPr bwMode="auto">
          <a:xfrm>
            <a:off x="5773738" y="1795463"/>
            <a:ext cx="22225" cy="2890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1035" name="Text Box 7"/>
          <p:cNvSpPr txBox="1">
            <a:spLocks noChangeArrowheads="1"/>
          </p:cNvSpPr>
          <p:nvPr/>
        </p:nvSpPr>
        <p:spPr bwMode="auto">
          <a:xfrm>
            <a:off x="3017838" y="1446213"/>
            <a:ext cx="885825" cy="3508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he-IL">
                <a:latin typeface="Arial" pitchFamily="34" charset="0"/>
              </a:rPr>
              <a:t>sender</a:t>
            </a:r>
            <a:endParaRPr lang="en-US" altLang="he-IL">
              <a:latin typeface="Times New Roman" pitchFamily="18" charset="0"/>
            </a:endParaRPr>
          </a:p>
        </p:txBody>
      </p:sp>
      <p:sp>
        <p:nvSpPr>
          <p:cNvPr id="1036" name="Text Box 8"/>
          <p:cNvSpPr txBox="1">
            <a:spLocks noChangeArrowheads="1"/>
          </p:cNvSpPr>
          <p:nvPr/>
        </p:nvSpPr>
        <p:spPr bwMode="auto">
          <a:xfrm>
            <a:off x="5195888" y="1446213"/>
            <a:ext cx="946150" cy="3508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he-IL">
                <a:latin typeface="Arial" pitchFamily="34" charset="0"/>
              </a:rPr>
              <a:t>receiver</a:t>
            </a:r>
            <a:endParaRPr lang="en-US" altLang="he-IL">
              <a:latin typeface="Times New Roman" pitchFamily="18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>
            <a:off x="3570288" y="1997075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>
            <a:off x="3575050" y="4108450"/>
            <a:ext cx="21923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039" name="Line 11"/>
          <p:cNvSpPr>
            <a:spLocks noChangeShapeType="1"/>
          </p:cNvSpPr>
          <p:nvPr/>
        </p:nvSpPr>
        <p:spPr bwMode="auto">
          <a:xfrm flipV="1">
            <a:off x="3575050" y="3165475"/>
            <a:ext cx="2209800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040" name="Freeform 12"/>
          <p:cNvSpPr>
            <a:spLocks/>
          </p:cNvSpPr>
          <p:nvPr/>
        </p:nvSpPr>
        <p:spPr bwMode="auto">
          <a:xfrm>
            <a:off x="3552825" y="1995488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041" name="Line 13"/>
          <p:cNvSpPr>
            <a:spLocks noChangeShapeType="1"/>
          </p:cNvSpPr>
          <p:nvPr/>
        </p:nvSpPr>
        <p:spPr bwMode="auto">
          <a:xfrm flipH="1">
            <a:off x="3408363" y="19954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042" name="Line 14"/>
          <p:cNvSpPr>
            <a:spLocks noChangeShapeType="1"/>
          </p:cNvSpPr>
          <p:nvPr/>
        </p:nvSpPr>
        <p:spPr bwMode="auto">
          <a:xfrm flipH="1">
            <a:off x="3408363" y="22367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043" name="Line 15"/>
          <p:cNvSpPr>
            <a:spLocks noChangeShapeType="1"/>
          </p:cNvSpPr>
          <p:nvPr/>
        </p:nvSpPr>
        <p:spPr bwMode="auto">
          <a:xfrm flipH="1">
            <a:off x="3419475" y="4095750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044" name="Text Box 16"/>
          <p:cNvSpPr txBox="1">
            <a:spLocks noChangeArrowheads="1"/>
          </p:cNvSpPr>
          <p:nvPr/>
        </p:nvSpPr>
        <p:spPr bwMode="auto">
          <a:xfrm>
            <a:off x="2755900" y="2968625"/>
            <a:ext cx="847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he-IL">
                <a:solidFill>
                  <a:srgbClr val="CC0000"/>
                </a:solidFill>
                <a:latin typeface="Arial" pitchFamily="34" charset="0"/>
              </a:rPr>
              <a:t>RTT</a:t>
            </a:r>
            <a:r>
              <a:rPr lang="en-US" altLang="he-IL" sz="1000">
                <a:latin typeface="Arial" pitchFamily="34" charset="0"/>
              </a:rPr>
              <a:t> </a:t>
            </a:r>
            <a:endParaRPr lang="en-US" altLang="he-IL" sz="2400">
              <a:latin typeface="Times New Roman" pitchFamily="18" charset="0"/>
            </a:endParaRPr>
          </a:p>
        </p:txBody>
      </p:sp>
      <p:sp>
        <p:nvSpPr>
          <p:cNvPr id="1045" name="Line 17"/>
          <p:cNvSpPr>
            <a:spLocks noChangeShapeType="1"/>
          </p:cNvSpPr>
          <p:nvPr/>
        </p:nvSpPr>
        <p:spPr bwMode="auto">
          <a:xfrm>
            <a:off x="3443288" y="3276600"/>
            <a:ext cx="11112" cy="81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1046" name="Line 18"/>
          <p:cNvSpPr>
            <a:spLocks noChangeShapeType="1"/>
          </p:cNvSpPr>
          <p:nvPr/>
        </p:nvSpPr>
        <p:spPr bwMode="auto">
          <a:xfrm flipV="1">
            <a:off x="3448050" y="2259013"/>
            <a:ext cx="3175" cy="768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1047" name="Text Box 19"/>
          <p:cNvSpPr txBox="1">
            <a:spLocks noChangeArrowheads="1"/>
          </p:cNvSpPr>
          <p:nvPr/>
        </p:nvSpPr>
        <p:spPr bwMode="auto">
          <a:xfrm>
            <a:off x="0" y="2074863"/>
            <a:ext cx="34655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he-IL">
                <a:latin typeface="Arial" pitchFamily="34" charset="0"/>
              </a:rPr>
              <a:t>last packet bit transmitted, </a:t>
            </a:r>
            <a:r>
              <a:rPr lang="en-US" altLang="he-IL">
                <a:solidFill>
                  <a:srgbClr val="CC0000"/>
                </a:solidFill>
                <a:latin typeface="Arial" pitchFamily="34" charset="0"/>
              </a:rPr>
              <a:t>t = L / R</a:t>
            </a:r>
            <a:endParaRPr lang="en-US" altLang="he-IL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48" name="Line 20"/>
          <p:cNvSpPr>
            <a:spLocks noChangeShapeType="1"/>
          </p:cNvSpPr>
          <p:nvPr/>
        </p:nvSpPr>
        <p:spPr bwMode="auto">
          <a:xfrm flipH="1">
            <a:off x="5761038" y="2909888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049" name="Text Box 21"/>
          <p:cNvSpPr txBox="1">
            <a:spLocks noChangeArrowheads="1"/>
          </p:cNvSpPr>
          <p:nvPr/>
        </p:nvSpPr>
        <p:spPr bwMode="auto">
          <a:xfrm>
            <a:off x="5842000" y="2733675"/>
            <a:ext cx="24257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he-IL">
                <a:latin typeface="Arial" pitchFamily="34" charset="0"/>
              </a:rPr>
              <a:t>first packet bit arrives</a:t>
            </a:r>
            <a:endParaRPr lang="en-US" altLang="he-IL">
              <a:latin typeface="Times New Roman" pitchFamily="18" charset="0"/>
            </a:endParaRPr>
          </a:p>
        </p:txBody>
      </p:sp>
      <p:sp>
        <p:nvSpPr>
          <p:cNvPr id="1050" name="Line 22"/>
          <p:cNvSpPr>
            <a:spLocks noChangeShapeType="1"/>
          </p:cNvSpPr>
          <p:nvPr/>
        </p:nvSpPr>
        <p:spPr bwMode="auto">
          <a:xfrm>
            <a:off x="5784850" y="3159125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051" name="Text Box 23"/>
          <p:cNvSpPr txBox="1">
            <a:spLocks noChangeArrowheads="1"/>
          </p:cNvSpPr>
          <p:nvPr/>
        </p:nvSpPr>
        <p:spPr bwMode="auto">
          <a:xfrm>
            <a:off x="5848350" y="2986088"/>
            <a:ext cx="3114675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he-IL">
                <a:latin typeface="Arial" pitchFamily="34" charset="0"/>
              </a:rPr>
              <a:t>last packet bit arrives, send ACK</a:t>
            </a:r>
            <a:endParaRPr lang="en-US" altLang="he-IL">
              <a:latin typeface="Times New Roman" pitchFamily="18" charset="0"/>
            </a:endParaRPr>
          </a:p>
        </p:txBody>
      </p:sp>
      <p:sp>
        <p:nvSpPr>
          <p:cNvPr id="1052" name="Text Box 24"/>
          <p:cNvSpPr txBox="1">
            <a:spLocks noChangeArrowheads="1"/>
          </p:cNvSpPr>
          <p:nvPr/>
        </p:nvSpPr>
        <p:spPr bwMode="auto">
          <a:xfrm>
            <a:off x="825500" y="3768725"/>
            <a:ext cx="26860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he-IL">
                <a:latin typeface="Arial" pitchFamily="34" charset="0"/>
              </a:rPr>
              <a:t>ACK arrives, send next </a:t>
            </a:r>
          </a:p>
          <a:p>
            <a:pPr algn="r"/>
            <a:r>
              <a:rPr lang="en-US" altLang="he-IL">
                <a:latin typeface="Arial" pitchFamily="34" charset="0"/>
              </a:rPr>
              <a:t>packet, </a:t>
            </a:r>
            <a:r>
              <a:rPr lang="en-US" altLang="he-IL">
                <a:solidFill>
                  <a:srgbClr val="CC0000"/>
                </a:solidFill>
                <a:latin typeface="Arial" pitchFamily="34" charset="0"/>
              </a:rPr>
              <a:t>t = RTT + L / R</a:t>
            </a:r>
            <a:endParaRPr lang="en-US" altLang="he-IL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53" name="Freeform 25"/>
          <p:cNvSpPr>
            <a:spLocks/>
          </p:cNvSpPr>
          <p:nvPr/>
        </p:nvSpPr>
        <p:spPr bwMode="auto">
          <a:xfrm>
            <a:off x="3570288" y="4103688"/>
            <a:ext cx="1419225" cy="577850"/>
          </a:xfrm>
          <a:custGeom>
            <a:avLst/>
            <a:gdLst>
              <a:gd name="T0" fmla="*/ 0 w 1845"/>
              <a:gd name="T1" fmla="*/ 0 h 592"/>
              <a:gd name="T2" fmla="*/ 2147483647 w 1845"/>
              <a:gd name="T3" fmla="*/ 2147483647 h 592"/>
              <a:gd name="T4" fmla="*/ 2147483647 w 1845"/>
              <a:gd name="T5" fmla="*/ 2147483647 h 592"/>
              <a:gd name="T6" fmla="*/ 0 w 1845"/>
              <a:gd name="T7" fmla="*/ 2147483647 h 592"/>
              <a:gd name="T8" fmla="*/ 0 w 1845"/>
              <a:gd name="T9" fmla="*/ 0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45"/>
              <a:gd name="T16" fmla="*/ 0 h 592"/>
              <a:gd name="T17" fmla="*/ 1845 w 1845"/>
              <a:gd name="T18" fmla="*/ 592 h 5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45" h="592">
                <a:moveTo>
                  <a:pt x="0" y="0"/>
                </a:moveTo>
                <a:lnTo>
                  <a:pt x="1845" y="592"/>
                </a:lnTo>
                <a:lnTo>
                  <a:pt x="1095" y="592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3563938" y="4095750"/>
            <a:ext cx="1281112" cy="534988"/>
            <a:chOff x="12315" y="13225"/>
            <a:chExt cx="2775" cy="913"/>
          </a:xfrm>
        </p:grpSpPr>
        <p:sp>
          <p:nvSpPr>
            <p:cNvPr id="1057" name="Line 27"/>
            <p:cNvSpPr>
              <a:spLocks noChangeShapeType="1"/>
            </p:cNvSpPr>
            <p:nvPr/>
          </p:nvSpPr>
          <p:spPr bwMode="auto">
            <a:xfrm>
              <a:off x="12315" y="13225"/>
              <a:ext cx="1587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58" name="Line 28"/>
            <p:cNvSpPr>
              <a:spLocks noChangeShapeType="1"/>
            </p:cNvSpPr>
            <p:nvPr/>
          </p:nvSpPr>
          <p:spPr bwMode="auto">
            <a:xfrm>
              <a:off x="13915" y="13737"/>
              <a:ext cx="1175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1055" name="Line 29"/>
          <p:cNvSpPr>
            <a:spLocks noChangeShapeType="1"/>
          </p:cNvSpPr>
          <p:nvPr/>
        </p:nvSpPr>
        <p:spPr bwMode="auto">
          <a:xfrm>
            <a:off x="3563938" y="4337050"/>
            <a:ext cx="31750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056" name="Line 30"/>
          <p:cNvSpPr>
            <a:spLocks noChangeShapeType="1"/>
          </p:cNvSpPr>
          <p:nvPr/>
        </p:nvSpPr>
        <p:spPr bwMode="auto">
          <a:xfrm>
            <a:off x="3887788" y="4460875"/>
            <a:ext cx="541337" cy="2349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graphicFrame>
        <p:nvGraphicFramePr>
          <p:cNvPr id="1026" name="Object 35"/>
          <p:cNvGraphicFramePr>
            <a:graphicFrameLocks noChangeAspect="1"/>
          </p:cNvGraphicFramePr>
          <p:nvPr/>
        </p:nvGraphicFramePr>
        <p:xfrm>
          <a:off x="1207586" y="5596439"/>
          <a:ext cx="67484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6" name="Picture" r:id="rId5" imgW="3581400" imgH="495300" progId="Word.Picture.8">
                  <p:embed/>
                </p:oleObj>
              </mc:Choice>
              <mc:Fallback>
                <p:oleObj name="Picture" r:id="rId5" imgW="3581400" imgH="495300" progId="Word.Picture.8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7586" y="5596439"/>
                        <a:ext cx="6748462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179095" y="4944979"/>
            <a:ext cx="673768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/>
              <a:t>Utility of link: percentage of time, in which the link is busy (“utilized”). </a:t>
            </a:r>
            <a:r>
              <a:rPr lang="en-US" sz="1800" dirty="0" err="1"/>
              <a:t>Eg</a:t>
            </a:r>
            <a:r>
              <a:rPr lang="en-US" sz="1800" dirty="0"/>
              <a:t>: L/R = 8us, RTT=30ms </a:t>
            </a:r>
            <a:r>
              <a:rPr lang="en-US" sz="1800" dirty="0">
                <a:sym typeface="Wingdings" pitchFamily="2" charset="2"/>
              </a:rPr>
              <a:t></a:t>
            </a:r>
            <a:endParaRPr lang="he-IL" sz="1800" dirty="0"/>
          </a:p>
        </p:txBody>
      </p:sp>
      <p:sp>
        <p:nvSpPr>
          <p:cNvPr id="36" name="TextBox 35"/>
          <p:cNvSpPr txBox="1"/>
          <p:nvPr/>
        </p:nvSpPr>
        <p:spPr>
          <a:xfrm>
            <a:off x="6282835" y="4078706"/>
            <a:ext cx="198286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000099"/>
                </a:solidFill>
              </a:rPr>
              <a:t>See scenarios in the comments</a:t>
            </a:r>
            <a:endParaRPr lang="he-IL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Chapter 3: outline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11313"/>
            <a:ext cx="7977554" cy="4648200"/>
          </a:xfrm>
        </p:spPr>
        <p:txBody>
          <a:bodyPr/>
          <a:lstStyle/>
          <a:p>
            <a:pPr marL="457200" indent="-457200"/>
            <a:r>
              <a:rPr lang="en-US" altLang="he-IL" sz="3200" dirty="0"/>
              <a:t>Reminder: the transport layer</a:t>
            </a:r>
          </a:p>
          <a:p>
            <a:pPr marL="457200" indent="-457200"/>
            <a:r>
              <a:rPr lang="en-US" altLang="he-IL" sz="3200" dirty="0"/>
              <a:t>UDP</a:t>
            </a:r>
          </a:p>
          <a:p>
            <a:pPr marL="457200" indent="-457200"/>
            <a:r>
              <a:rPr lang="en-US" altLang="he-IL" sz="3200" b="1" dirty="0">
                <a:solidFill>
                  <a:srgbClr val="000099"/>
                </a:solidFill>
              </a:rPr>
              <a:t>Principles of reliable data transfer</a:t>
            </a:r>
          </a:p>
          <a:p>
            <a:pPr marL="803275" lvl="1" indent="-457200"/>
            <a:r>
              <a:rPr lang="en-US" altLang="he-IL" sz="2800" dirty="0"/>
              <a:t>Stop &amp; Wait</a:t>
            </a:r>
          </a:p>
          <a:p>
            <a:pPr marL="803275" lvl="1" indent="-457200"/>
            <a:r>
              <a:rPr lang="en-US" altLang="he-IL" sz="2800" b="1" dirty="0">
                <a:solidFill>
                  <a:srgbClr val="000099"/>
                </a:solidFill>
              </a:rPr>
              <a:t>Go-Back-N</a:t>
            </a:r>
          </a:p>
          <a:p>
            <a:pPr marL="803275" lvl="1" indent="-457200"/>
            <a:r>
              <a:rPr lang="en-US" altLang="he-IL" sz="2800" dirty="0"/>
              <a:t>Selective Repeat</a:t>
            </a:r>
          </a:p>
        </p:txBody>
      </p:sp>
      <p:pic>
        <p:nvPicPr>
          <p:cNvPr id="17415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663" y="1057275"/>
            <a:ext cx="430371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1F407A89-AD52-48CD-91D4-1DB5AFE6C18A}" type="slidenum">
              <a:rPr lang="en-US" altLang="he-IL" smtClean="0"/>
              <a:pPr/>
              <a:t>14</a:t>
            </a:fld>
            <a:endParaRPr lang="en-US" altLang="he-IL"/>
          </a:p>
        </p:txBody>
      </p:sp>
      <p:pic>
        <p:nvPicPr>
          <p:cNvPr id="2053" name="Picture 60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9913" y="842963"/>
            <a:ext cx="63992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3513"/>
            <a:ext cx="7772400" cy="963612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ea typeface="ＭＳ Ｐゴシック" charset="0"/>
                <a:cs typeface="+mj-cs"/>
              </a:rPr>
              <a:t>Pipelining: increased utilization</a:t>
            </a:r>
          </a:p>
        </p:txBody>
      </p:sp>
      <p:sp>
        <p:nvSpPr>
          <p:cNvPr id="2055" name="Line 3"/>
          <p:cNvSpPr>
            <a:spLocks noChangeShapeType="1"/>
          </p:cNvSpPr>
          <p:nvPr/>
        </p:nvSpPr>
        <p:spPr bwMode="auto">
          <a:xfrm>
            <a:off x="3171825" y="1585488"/>
            <a:ext cx="2082800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056" name="Text Box 4"/>
          <p:cNvSpPr txBox="1">
            <a:spLocks noChangeArrowheads="1"/>
          </p:cNvSpPr>
          <p:nvPr/>
        </p:nvSpPr>
        <p:spPr bwMode="auto">
          <a:xfrm>
            <a:off x="0" y="1379113"/>
            <a:ext cx="3086100" cy="3540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he-IL">
                <a:latin typeface="Arial" pitchFamily="34" charset="0"/>
              </a:rPr>
              <a:t>first packet bit transmitted, t = 0</a:t>
            </a:r>
            <a:endParaRPr lang="en-US" altLang="he-IL">
              <a:latin typeface="Times New Roman" pitchFamily="18" charset="0"/>
            </a:endParaRPr>
          </a:p>
        </p:txBody>
      </p:sp>
      <p:sp>
        <p:nvSpPr>
          <p:cNvPr id="2057" name="Line 5"/>
          <p:cNvSpPr>
            <a:spLocks noChangeShapeType="1"/>
          </p:cNvSpPr>
          <p:nvPr/>
        </p:nvSpPr>
        <p:spPr bwMode="auto">
          <a:xfrm>
            <a:off x="3162300" y="1363238"/>
            <a:ext cx="20638" cy="3284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2058" name="Line 6"/>
          <p:cNvSpPr>
            <a:spLocks noChangeShapeType="1"/>
          </p:cNvSpPr>
          <p:nvPr/>
        </p:nvSpPr>
        <p:spPr bwMode="auto">
          <a:xfrm>
            <a:off x="5243513" y="1375938"/>
            <a:ext cx="22225" cy="335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2059" name="Text Box 7"/>
          <p:cNvSpPr txBox="1">
            <a:spLocks noChangeArrowheads="1"/>
          </p:cNvSpPr>
          <p:nvPr/>
        </p:nvSpPr>
        <p:spPr bwMode="auto">
          <a:xfrm>
            <a:off x="2701925" y="1036213"/>
            <a:ext cx="1042988" cy="355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he-IL">
                <a:latin typeface="Arial" pitchFamily="34" charset="0"/>
              </a:rPr>
              <a:t>sender</a:t>
            </a:r>
            <a:endParaRPr lang="en-US" altLang="he-IL">
              <a:latin typeface="Times New Roman" pitchFamily="18" charset="0"/>
            </a:endParaRPr>
          </a:p>
        </p:txBody>
      </p:sp>
      <p:sp>
        <p:nvSpPr>
          <p:cNvPr id="2060" name="Text Box 8"/>
          <p:cNvSpPr txBox="1">
            <a:spLocks noChangeArrowheads="1"/>
          </p:cNvSpPr>
          <p:nvPr/>
        </p:nvSpPr>
        <p:spPr bwMode="auto">
          <a:xfrm>
            <a:off x="4730750" y="1036213"/>
            <a:ext cx="1108075" cy="355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he-IL">
                <a:latin typeface="Arial" pitchFamily="34" charset="0"/>
              </a:rPr>
              <a:t>receiver</a:t>
            </a:r>
            <a:endParaRPr lang="en-US" altLang="he-IL">
              <a:latin typeface="Times New Roman" pitchFamily="18" charset="0"/>
            </a:endParaRPr>
          </a:p>
        </p:txBody>
      </p:sp>
      <p:sp>
        <p:nvSpPr>
          <p:cNvPr id="2061" name="Line 9"/>
          <p:cNvSpPr>
            <a:spLocks noChangeShapeType="1"/>
          </p:cNvSpPr>
          <p:nvPr/>
        </p:nvSpPr>
        <p:spPr bwMode="auto">
          <a:xfrm>
            <a:off x="3182938" y="1580726"/>
            <a:ext cx="2049462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062" name="Line 10"/>
          <p:cNvSpPr>
            <a:spLocks noChangeShapeType="1"/>
          </p:cNvSpPr>
          <p:nvPr/>
        </p:nvSpPr>
        <p:spPr bwMode="auto">
          <a:xfrm>
            <a:off x="3189288" y="3712738"/>
            <a:ext cx="20494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063" name="Freeform 11"/>
          <p:cNvSpPr>
            <a:spLocks/>
          </p:cNvSpPr>
          <p:nvPr/>
        </p:nvSpPr>
        <p:spPr bwMode="auto">
          <a:xfrm>
            <a:off x="3167063" y="1577551"/>
            <a:ext cx="2087562" cy="1169987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064" name="Line 12"/>
          <p:cNvSpPr>
            <a:spLocks noChangeShapeType="1"/>
          </p:cNvSpPr>
          <p:nvPr/>
        </p:nvSpPr>
        <p:spPr bwMode="auto">
          <a:xfrm flipH="1">
            <a:off x="3032125" y="1577551"/>
            <a:ext cx="12382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065" name="Line 13"/>
          <p:cNvSpPr>
            <a:spLocks noChangeShapeType="1"/>
          </p:cNvSpPr>
          <p:nvPr/>
        </p:nvSpPr>
        <p:spPr bwMode="auto">
          <a:xfrm flipH="1">
            <a:off x="3032125" y="1822026"/>
            <a:ext cx="12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066" name="Text Box 14"/>
          <p:cNvSpPr txBox="1">
            <a:spLocks noChangeArrowheads="1"/>
          </p:cNvSpPr>
          <p:nvPr/>
        </p:nvSpPr>
        <p:spPr bwMode="auto">
          <a:xfrm>
            <a:off x="2251075" y="2561801"/>
            <a:ext cx="965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he-IL">
                <a:latin typeface="Arial" pitchFamily="34" charset="0"/>
              </a:rPr>
              <a:t>RTT </a:t>
            </a:r>
            <a:endParaRPr lang="en-US" altLang="he-IL">
              <a:latin typeface="Times New Roman" pitchFamily="18" charset="0"/>
            </a:endParaRPr>
          </a:p>
        </p:txBody>
      </p:sp>
      <p:sp>
        <p:nvSpPr>
          <p:cNvPr id="2067" name="Line 15"/>
          <p:cNvSpPr>
            <a:spLocks noChangeShapeType="1"/>
          </p:cNvSpPr>
          <p:nvPr/>
        </p:nvSpPr>
        <p:spPr bwMode="auto">
          <a:xfrm>
            <a:off x="3065463" y="2872951"/>
            <a:ext cx="9525" cy="820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2068" name="Line 16"/>
          <p:cNvSpPr>
            <a:spLocks noChangeShapeType="1"/>
          </p:cNvSpPr>
          <p:nvPr/>
        </p:nvSpPr>
        <p:spPr bwMode="auto">
          <a:xfrm flipV="1">
            <a:off x="3070225" y="1844251"/>
            <a:ext cx="1588" cy="776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2069" name="Text Box 17"/>
          <p:cNvSpPr txBox="1">
            <a:spLocks noChangeArrowheads="1"/>
          </p:cNvSpPr>
          <p:nvPr/>
        </p:nvSpPr>
        <p:spPr bwMode="auto">
          <a:xfrm>
            <a:off x="346075" y="1660101"/>
            <a:ext cx="274002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he-IL">
                <a:latin typeface="Arial" pitchFamily="34" charset="0"/>
              </a:rPr>
              <a:t>last bit transmitted, t = L / R</a:t>
            </a:r>
            <a:endParaRPr lang="en-US" altLang="he-IL">
              <a:latin typeface="Times New Roman" pitchFamily="18" charset="0"/>
            </a:endParaRPr>
          </a:p>
        </p:txBody>
      </p:sp>
      <p:sp>
        <p:nvSpPr>
          <p:cNvPr id="2070" name="Line 18"/>
          <p:cNvSpPr>
            <a:spLocks noChangeShapeType="1"/>
          </p:cNvSpPr>
          <p:nvPr/>
        </p:nvSpPr>
        <p:spPr bwMode="auto">
          <a:xfrm flipH="1">
            <a:off x="5232400" y="2503063"/>
            <a:ext cx="125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071" name="Text Box 19"/>
          <p:cNvSpPr txBox="1">
            <a:spLocks noChangeArrowheads="1"/>
          </p:cNvSpPr>
          <p:nvPr/>
        </p:nvSpPr>
        <p:spPr bwMode="auto">
          <a:xfrm>
            <a:off x="5308600" y="2325263"/>
            <a:ext cx="2641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he-IL">
                <a:latin typeface="Arial" pitchFamily="34" charset="0"/>
              </a:rPr>
              <a:t>first packet bit arrives</a:t>
            </a:r>
            <a:endParaRPr lang="en-US" altLang="he-IL">
              <a:latin typeface="Times New Roman" pitchFamily="18" charset="0"/>
            </a:endParaRPr>
          </a:p>
        </p:txBody>
      </p:sp>
      <p:sp>
        <p:nvSpPr>
          <p:cNvPr id="2072" name="Line 20"/>
          <p:cNvSpPr>
            <a:spLocks noChangeShapeType="1"/>
          </p:cNvSpPr>
          <p:nvPr/>
        </p:nvSpPr>
        <p:spPr bwMode="auto">
          <a:xfrm>
            <a:off x="5254625" y="2753888"/>
            <a:ext cx="119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073" name="Text Box 21"/>
          <p:cNvSpPr txBox="1">
            <a:spLocks noChangeArrowheads="1"/>
          </p:cNvSpPr>
          <p:nvPr/>
        </p:nvSpPr>
        <p:spPr bwMode="auto">
          <a:xfrm>
            <a:off x="5313363" y="2577676"/>
            <a:ext cx="3581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he-IL">
                <a:latin typeface="Arial" pitchFamily="34" charset="0"/>
              </a:rPr>
              <a:t>last packet bit arrives, send ACK</a:t>
            </a:r>
            <a:endParaRPr lang="en-US" altLang="he-IL">
              <a:latin typeface="Times New Roman" pitchFamily="18" charset="0"/>
            </a:endParaRPr>
          </a:p>
        </p:txBody>
      </p:sp>
      <p:sp>
        <p:nvSpPr>
          <p:cNvPr id="2074" name="Text Box 22"/>
          <p:cNvSpPr txBox="1">
            <a:spLocks noChangeArrowheads="1"/>
          </p:cNvSpPr>
          <p:nvPr/>
        </p:nvSpPr>
        <p:spPr bwMode="auto">
          <a:xfrm>
            <a:off x="493713" y="3369838"/>
            <a:ext cx="2635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he-IL">
                <a:latin typeface="Arial" pitchFamily="34" charset="0"/>
              </a:rPr>
              <a:t>ACK arrives, send next </a:t>
            </a:r>
          </a:p>
          <a:p>
            <a:pPr algn="r"/>
            <a:r>
              <a:rPr lang="en-US" altLang="he-IL">
                <a:latin typeface="Arial" pitchFamily="34" charset="0"/>
              </a:rPr>
              <a:t>packet, t = RTT + L / R</a:t>
            </a:r>
            <a:endParaRPr lang="en-US" altLang="he-IL">
              <a:latin typeface="Times New Roman" pitchFamily="18" charset="0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3043238" y="3700038"/>
            <a:ext cx="1466850" cy="608013"/>
            <a:chOff x="12502" y="21425"/>
            <a:chExt cx="3400" cy="1025"/>
          </a:xfrm>
        </p:grpSpPr>
        <p:sp>
          <p:nvSpPr>
            <p:cNvPr id="2103" name="Line 24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104" name="Freeform 25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30279419 w 1845"/>
                <a:gd name="T3" fmla="*/ 9780649 h 592"/>
                <a:gd name="T4" fmla="*/ 17971535 w 1845"/>
                <a:gd name="T5" fmla="*/ 9780649 h 592"/>
                <a:gd name="T6" fmla="*/ 0 w 1845"/>
                <a:gd name="T7" fmla="*/ 4081342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2108" name="Line 27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109" name="Line 28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2106" name="Line 29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107" name="Line 30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2076" name="Freeform 31"/>
          <p:cNvSpPr>
            <a:spLocks/>
          </p:cNvSpPr>
          <p:nvPr/>
        </p:nvSpPr>
        <p:spPr bwMode="auto">
          <a:xfrm>
            <a:off x="3171825" y="1829963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077" name="Freeform 32"/>
          <p:cNvSpPr>
            <a:spLocks/>
          </p:cNvSpPr>
          <p:nvPr/>
        </p:nvSpPr>
        <p:spPr bwMode="auto">
          <a:xfrm>
            <a:off x="3171825" y="2080788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078" name="Line 33"/>
          <p:cNvSpPr>
            <a:spLocks noChangeShapeType="1"/>
          </p:cNvSpPr>
          <p:nvPr/>
        </p:nvSpPr>
        <p:spPr bwMode="auto">
          <a:xfrm flipV="1">
            <a:off x="3189288" y="2761826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079" name="Line 34"/>
          <p:cNvSpPr>
            <a:spLocks noChangeShapeType="1"/>
          </p:cNvSpPr>
          <p:nvPr/>
        </p:nvSpPr>
        <p:spPr bwMode="auto">
          <a:xfrm flipV="1">
            <a:off x="3189288" y="3012651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3032125" y="3938163"/>
            <a:ext cx="1466850" cy="606425"/>
            <a:chOff x="12502" y="21425"/>
            <a:chExt cx="3400" cy="1025"/>
          </a:xfrm>
        </p:grpSpPr>
        <p:sp>
          <p:nvSpPr>
            <p:cNvPr id="2096" name="Line 36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097" name="Freeform 37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30279419 w 1845"/>
                <a:gd name="T3" fmla="*/ 9780649 h 592"/>
                <a:gd name="T4" fmla="*/ 17971535 w 1845"/>
                <a:gd name="T5" fmla="*/ 9780649 h 592"/>
                <a:gd name="T6" fmla="*/ 0 w 1845"/>
                <a:gd name="T7" fmla="*/ 4081342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5" name="Group 38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2101" name="Line 39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102" name="Line 40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2099" name="Line 41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100" name="Line 42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3043238" y="4188988"/>
            <a:ext cx="1466850" cy="606425"/>
            <a:chOff x="12502" y="21425"/>
            <a:chExt cx="3400" cy="1025"/>
          </a:xfrm>
        </p:grpSpPr>
        <p:sp>
          <p:nvSpPr>
            <p:cNvPr id="2089" name="Line 44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090" name="Freeform 45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30279419 w 1845"/>
                <a:gd name="T3" fmla="*/ 9780649 h 592"/>
                <a:gd name="T4" fmla="*/ 17971535 w 1845"/>
                <a:gd name="T5" fmla="*/ 9780649 h 592"/>
                <a:gd name="T6" fmla="*/ 0 w 1845"/>
                <a:gd name="T7" fmla="*/ 4081342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7" name="Group 46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2094" name="Line 47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95" name="Line 48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2092" name="Line 49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093" name="Line 50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2082" name="Line 51"/>
          <p:cNvSpPr>
            <a:spLocks noChangeShapeType="1"/>
          </p:cNvSpPr>
          <p:nvPr/>
        </p:nvSpPr>
        <p:spPr bwMode="auto">
          <a:xfrm flipV="1">
            <a:off x="3194050" y="3265063"/>
            <a:ext cx="2065338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083" name="Text Box 52"/>
          <p:cNvSpPr txBox="1">
            <a:spLocks noChangeArrowheads="1"/>
          </p:cNvSpPr>
          <p:nvPr/>
        </p:nvSpPr>
        <p:spPr bwMode="auto">
          <a:xfrm>
            <a:off x="5310188" y="2831676"/>
            <a:ext cx="383381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he-IL">
                <a:latin typeface="Arial" pitchFamily="34" charset="0"/>
              </a:rPr>
              <a:t>last bit of 2</a:t>
            </a:r>
            <a:r>
              <a:rPr lang="en-US" altLang="he-IL" baseline="30000">
                <a:latin typeface="Arial" pitchFamily="34" charset="0"/>
              </a:rPr>
              <a:t>nd</a:t>
            </a:r>
            <a:r>
              <a:rPr lang="en-US" altLang="he-IL">
                <a:latin typeface="Arial" pitchFamily="34" charset="0"/>
              </a:rPr>
              <a:t> packet arrives, send ACK</a:t>
            </a:r>
            <a:endParaRPr lang="en-US" altLang="he-IL">
              <a:latin typeface="Times New Roman" pitchFamily="18" charset="0"/>
            </a:endParaRPr>
          </a:p>
        </p:txBody>
      </p:sp>
      <p:sp>
        <p:nvSpPr>
          <p:cNvPr id="2084" name="Line 53"/>
          <p:cNvSpPr>
            <a:spLocks noChangeShapeType="1"/>
          </p:cNvSpPr>
          <p:nvPr/>
        </p:nvSpPr>
        <p:spPr bwMode="auto">
          <a:xfrm flipV="1">
            <a:off x="5254625" y="2990426"/>
            <a:ext cx="112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085" name="Line 54"/>
          <p:cNvSpPr>
            <a:spLocks noChangeShapeType="1"/>
          </p:cNvSpPr>
          <p:nvPr/>
        </p:nvSpPr>
        <p:spPr bwMode="auto">
          <a:xfrm flipV="1">
            <a:off x="5265738" y="3242838"/>
            <a:ext cx="112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086" name="Text Box 55"/>
          <p:cNvSpPr txBox="1">
            <a:spLocks noChangeArrowheads="1"/>
          </p:cNvSpPr>
          <p:nvPr/>
        </p:nvSpPr>
        <p:spPr bwMode="auto">
          <a:xfrm>
            <a:off x="5305425" y="3065038"/>
            <a:ext cx="38385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he-IL">
                <a:latin typeface="Arial" pitchFamily="34" charset="0"/>
              </a:rPr>
              <a:t>last bit of 3</a:t>
            </a:r>
            <a:r>
              <a:rPr lang="en-US" altLang="he-IL" baseline="30000">
                <a:latin typeface="Arial" pitchFamily="34" charset="0"/>
              </a:rPr>
              <a:t>rd</a:t>
            </a:r>
            <a:r>
              <a:rPr lang="en-US" altLang="he-IL">
                <a:latin typeface="Arial" pitchFamily="34" charset="0"/>
              </a:rPr>
              <a:t> packet arrives, send ACK</a:t>
            </a:r>
            <a:endParaRPr lang="en-US" altLang="he-IL">
              <a:latin typeface="Times New Roman" pitchFamily="18" charset="0"/>
            </a:endParaRPr>
          </a:p>
        </p:txBody>
      </p:sp>
      <p:sp>
        <p:nvSpPr>
          <p:cNvPr id="2087" name="Text Box 57"/>
          <p:cNvSpPr txBox="1">
            <a:spLocks noChangeArrowheads="1"/>
          </p:cNvSpPr>
          <p:nvPr/>
        </p:nvSpPr>
        <p:spPr bwMode="auto">
          <a:xfrm>
            <a:off x="5409866" y="4176956"/>
            <a:ext cx="34607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rgbClr val="CC0000"/>
                </a:solidFill>
                <a:latin typeface="Arial" pitchFamily="34" charset="0"/>
              </a:rPr>
              <a:t>n</a:t>
            </a:r>
            <a:r>
              <a:rPr lang="en-US" sz="2000" dirty="0">
                <a:solidFill>
                  <a:srgbClr val="CC0000"/>
                </a:solidFill>
                <a:latin typeface="Arial" pitchFamily="34" charset="0"/>
              </a:rPr>
              <a:t>-packet pipelining increases</a:t>
            </a:r>
          </a:p>
          <a:p>
            <a:pPr algn="ctr"/>
            <a:r>
              <a:rPr lang="en-US" sz="2000" dirty="0">
                <a:solidFill>
                  <a:srgbClr val="CC0000"/>
                </a:solidFill>
                <a:latin typeface="Arial" pitchFamily="34" charset="0"/>
              </a:rPr>
              <a:t> utilization by a factor of </a:t>
            </a:r>
            <a:r>
              <a:rPr lang="en-US" sz="2000" i="1" dirty="0">
                <a:solidFill>
                  <a:srgbClr val="CC0000"/>
                </a:solidFill>
                <a:latin typeface="Arial" pitchFamily="34" charset="0"/>
              </a:rPr>
              <a:t>n</a:t>
            </a:r>
            <a:r>
              <a:rPr lang="en-US" sz="2000" dirty="0">
                <a:solidFill>
                  <a:srgbClr val="CC0000"/>
                </a:solidFill>
                <a:latin typeface="Arial" pitchFamily="34" charset="0"/>
              </a:rPr>
              <a:t>!</a:t>
            </a:r>
          </a:p>
        </p:txBody>
      </p:sp>
      <p:graphicFrame>
        <p:nvGraphicFramePr>
          <p:cNvPr id="2050" name="Object 61"/>
          <p:cNvGraphicFramePr>
            <a:graphicFrameLocks noChangeAspect="1"/>
          </p:cNvGraphicFramePr>
          <p:nvPr/>
        </p:nvGraphicFramePr>
        <p:xfrm>
          <a:off x="1002298" y="5629359"/>
          <a:ext cx="67484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name="Picture" r:id="rId5" imgW="3581400" imgH="495300" progId="Word.Picture.8">
                  <p:embed/>
                </p:oleObj>
              </mc:Choice>
              <mc:Fallback>
                <p:oleObj name="Picture" r:id="rId5" imgW="3581400" imgH="495300" progId="Word.Picture.8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2298" y="5629359"/>
                        <a:ext cx="6748463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1179095" y="4993107"/>
            <a:ext cx="673768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/>
              <a:t>Utility of link: percentage of time, in which the link is busy (“utilized”). </a:t>
            </a:r>
            <a:r>
              <a:rPr lang="en-US" sz="1800" dirty="0" err="1"/>
              <a:t>Eg</a:t>
            </a:r>
            <a:r>
              <a:rPr lang="en-US" sz="1800" dirty="0"/>
              <a:t>: L/R = 8us, RTT=30ms </a:t>
            </a:r>
            <a:r>
              <a:rPr lang="en-US" sz="1800" dirty="0">
                <a:sym typeface="Wingdings" pitchFamily="2" charset="2"/>
              </a:rPr>
              <a:t></a:t>
            </a:r>
            <a:endParaRPr lang="he-IL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E91C3E0C-AC6A-47B9-A034-BDE9AE6C9779}" type="slidenum">
              <a:rPr lang="en-US" altLang="he-IL" smtClean="0"/>
              <a:pPr/>
              <a:t>15</a:t>
            </a:fld>
            <a:endParaRPr lang="en-US" altLang="he-IL"/>
          </a:p>
        </p:txBody>
      </p:sp>
      <p:pic>
        <p:nvPicPr>
          <p:cNvPr id="6148" name="Picture 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803275"/>
            <a:ext cx="4570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5725"/>
            <a:ext cx="7772400" cy="1008063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Pipelined protocols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1304925"/>
            <a:ext cx="75914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CC0000"/>
                </a:solidFill>
              </a:rPr>
              <a:t>pipelining:</a:t>
            </a:r>
            <a:r>
              <a:rPr lang="en-US"/>
              <a:t> sender allows multiple, </a:t>
            </a:r>
            <a:r>
              <a:rPr lang="ja-JP" altLang="en-US"/>
              <a:t>“</a:t>
            </a:r>
            <a:r>
              <a:rPr lang="en-US" altLang="ja-JP"/>
              <a:t>in-flight</a:t>
            </a:r>
            <a:r>
              <a:rPr lang="ja-JP" altLang="en-US"/>
              <a:t>”</a:t>
            </a:r>
            <a:r>
              <a:rPr lang="en-US" altLang="ja-JP"/>
              <a:t>, yet-to-be-acknowledged pkts</a:t>
            </a:r>
          </a:p>
          <a:p>
            <a:pPr lvl="1"/>
            <a:r>
              <a:rPr lang="en-US"/>
              <a:t>range of sequence numbers must be increased</a:t>
            </a:r>
          </a:p>
          <a:p>
            <a:pPr lvl="1"/>
            <a:r>
              <a:rPr lang="en-US"/>
              <a:t>buffering at sender and/or receiver</a:t>
            </a:r>
          </a:p>
        </p:txBody>
      </p:sp>
      <p:sp>
        <p:nvSpPr>
          <p:cNvPr id="4506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90550" y="5419725"/>
            <a:ext cx="8286750" cy="10763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two generic forms of pipelined protocols: </a:t>
            </a: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go-Back-N, selective repeat</a:t>
            </a:r>
          </a:p>
        </p:txBody>
      </p:sp>
      <p:pic>
        <p:nvPicPr>
          <p:cNvPr id="6152" name="Picture 5" descr="rdt_pipelined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2588" y="2946400"/>
            <a:ext cx="6105525" cy="237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398588" y="3624263"/>
            <a:ext cx="469900" cy="465137"/>
            <a:chOff x="881" y="2283"/>
            <a:chExt cx="296" cy="293"/>
          </a:xfrm>
        </p:grpSpPr>
        <p:sp>
          <p:nvSpPr>
            <p:cNvPr id="6226" name="Rectangle 43"/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grpSp>
          <p:nvGrpSpPr>
            <p:cNvPr id="3" name="Group 36"/>
            <p:cNvGrpSpPr>
              <a:grpSpLocks/>
            </p:cNvGrpSpPr>
            <p:nvPr/>
          </p:nvGrpSpPr>
          <p:grpSpPr bwMode="auto"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6228" name="Picture 3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229" name="Freeform 3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</p:grpSp>
      <p:sp>
        <p:nvSpPr>
          <p:cNvPr id="6154" name="Freeform 48"/>
          <p:cNvSpPr>
            <a:spLocks/>
          </p:cNvSpPr>
          <p:nvPr/>
        </p:nvSpPr>
        <p:spPr bwMode="auto">
          <a:xfrm>
            <a:off x="7339013" y="3636963"/>
            <a:ext cx="185737" cy="431800"/>
          </a:xfrm>
          <a:custGeom>
            <a:avLst/>
            <a:gdLst>
              <a:gd name="T0" fmla="*/ 2147483647 w 117"/>
              <a:gd name="T1" fmla="*/ 2147483647 h 272"/>
              <a:gd name="T2" fmla="*/ 2147483647 w 117"/>
              <a:gd name="T3" fmla="*/ 2147483647 h 272"/>
              <a:gd name="T4" fmla="*/ 2147483647 w 117"/>
              <a:gd name="T5" fmla="*/ 2147483647 h 272"/>
              <a:gd name="T6" fmla="*/ 0 w 117"/>
              <a:gd name="T7" fmla="*/ 2147483647 h 272"/>
              <a:gd name="T8" fmla="*/ 2147483647 w 117"/>
              <a:gd name="T9" fmla="*/ 2147483647 h 272"/>
              <a:gd name="T10" fmla="*/ 2147483647 w 117"/>
              <a:gd name="T11" fmla="*/ 2147483647 h 272"/>
              <a:gd name="T12" fmla="*/ 2147483647 w 117"/>
              <a:gd name="T13" fmla="*/ 0 h 272"/>
              <a:gd name="T14" fmla="*/ 2147483647 w 117"/>
              <a:gd name="T15" fmla="*/ 2147483647 h 2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7"/>
              <a:gd name="T25" fmla="*/ 0 h 272"/>
              <a:gd name="T26" fmla="*/ 117 w 117"/>
              <a:gd name="T27" fmla="*/ 272 h 27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7" h="272">
                <a:moveTo>
                  <a:pt x="6" y="6"/>
                </a:moveTo>
                <a:lnTo>
                  <a:pt x="3" y="77"/>
                </a:lnTo>
                <a:lnTo>
                  <a:pt x="59" y="120"/>
                </a:lnTo>
                <a:lnTo>
                  <a:pt x="0" y="146"/>
                </a:lnTo>
                <a:lnTo>
                  <a:pt x="3" y="270"/>
                </a:lnTo>
                <a:lnTo>
                  <a:pt x="117" y="272"/>
                </a:lnTo>
                <a:lnTo>
                  <a:pt x="114" y="0"/>
                </a:lnTo>
                <a:lnTo>
                  <a:pt x="6" y="6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4510088" y="3641725"/>
            <a:ext cx="469900" cy="465138"/>
            <a:chOff x="881" y="2283"/>
            <a:chExt cx="296" cy="293"/>
          </a:xfrm>
        </p:grpSpPr>
        <p:sp>
          <p:nvSpPr>
            <p:cNvPr id="6222" name="Rectangle 51"/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grpSp>
          <p:nvGrpSpPr>
            <p:cNvPr id="5" name="Group 52"/>
            <p:cNvGrpSpPr>
              <a:grpSpLocks/>
            </p:cNvGrpSpPr>
            <p:nvPr/>
          </p:nvGrpSpPr>
          <p:grpSpPr bwMode="auto"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6224" name="Picture 5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225" name="Freeform 5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</p:grp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4321175" y="3508375"/>
            <a:ext cx="223838" cy="501650"/>
            <a:chOff x="4140" y="429"/>
            <a:chExt cx="1425" cy="2396"/>
          </a:xfrm>
        </p:grpSpPr>
        <p:sp>
          <p:nvSpPr>
            <p:cNvPr id="6190" name="Freeform 5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5 w 354"/>
                <a:gd name="T3" fmla="*/ 11 h 2742"/>
                <a:gd name="T4" fmla="*/ 5 w 354"/>
                <a:gd name="T5" fmla="*/ 83 h 2742"/>
                <a:gd name="T6" fmla="*/ 0 w 354"/>
                <a:gd name="T7" fmla="*/ 86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6191" name="Rectangle 57"/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6192" name="Freeform 5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 w 211"/>
                <a:gd name="T3" fmla="*/ 8 h 2537"/>
                <a:gd name="T4" fmla="*/ 2 w 211"/>
                <a:gd name="T5" fmla="*/ 7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6193" name="Freeform 5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 w 328"/>
                <a:gd name="T3" fmla="*/ 5 h 226"/>
                <a:gd name="T4" fmla="*/ 5 w 328"/>
                <a:gd name="T5" fmla="*/ 8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6194" name="Rectangle 60"/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grpSp>
          <p:nvGrpSpPr>
            <p:cNvPr id="7" name="Group 6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220" name="AutoShape 6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6221" name="AutoShape 63"/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6196" name="Rectangle 64"/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grpSp>
          <p:nvGrpSpPr>
            <p:cNvPr id="8" name="Group 6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218" name="AutoShape 66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6219" name="AutoShape 67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6198" name="Rectangle 68"/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6199" name="Rectangle 69"/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grpSp>
          <p:nvGrpSpPr>
            <p:cNvPr id="9" name="Group 7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216" name="AutoShape 7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6217" name="AutoShape 72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6201" name="Freeform 7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 w 328"/>
                <a:gd name="T3" fmla="*/ 4 h 226"/>
                <a:gd name="T4" fmla="*/ 5 w 328"/>
                <a:gd name="T5" fmla="*/ 7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10" name="Group 7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214" name="AutoShape 75"/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6215" name="AutoShape 76"/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6203" name="Rectangle 77"/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6204" name="Freeform 7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 w 296"/>
                <a:gd name="T3" fmla="*/ 4 h 256"/>
                <a:gd name="T4" fmla="*/ 5 w 296"/>
                <a:gd name="T5" fmla="*/ 7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6205" name="Freeform 7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 w 304"/>
                <a:gd name="T3" fmla="*/ 6 h 288"/>
                <a:gd name="T4" fmla="*/ 4 w 304"/>
                <a:gd name="T5" fmla="*/ 9 h 288"/>
                <a:gd name="T6" fmla="*/ 2 w 304"/>
                <a:gd name="T7" fmla="*/ 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6206" name="Oval 80"/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6207" name="Freeform 8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 h 240"/>
                <a:gd name="T2" fmla="*/ 2 w 306"/>
                <a:gd name="T3" fmla="*/ 8 h 240"/>
                <a:gd name="T4" fmla="*/ 5 w 306"/>
                <a:gd name="T5" fmla="*/ 4 h 240"/>
                <a:gd name="T6" fmla="*/ 5 w 306"/>
                <a:gd name="T7" fmla="*/ 0 h 240"/>
                <a:gd name="T8" fmla="*/ 0 w 306"/>
                <a:gd name="T9" fmla="*/ 4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6208" name="AutoShape 82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6209" name="AutoShape 83"/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6210" name="Oval 84"/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6211" name="Oval 85"/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he-IL" sz="180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12" name="Oval 86"/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6213" name="Rectangle 87"/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</p:grpSp>
      <p:grpSp>
        <p:nvGrpSpPr>
          <p:cNvPr id="11" name="Group 88"/>
          <p:cNvGrpSpPr>
            <a:grpSpLocks/>
          </p:cNvGrpSpPr>
          <p:nvPr/>
        </p:nvGrpSpPr>
        <p:grpSpPr bwMode="auto">
          <a:xfrm>
            <a:off x="7385050" y="3503613"/>
            <a:ext cx="223838" cy="501650"/>
            <a:chOff x="4140" y="429"/>
            <a:chExt cx="1425" cy="2396"/>
          </a:xfrm>
        </p:grpSpPr>
        <p:sp>
          <p:nvSpPr>
            <p:cNvPr id="6158" name="Freeform 8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5 w 354"/>
                <a:gd name="T3" fmla="*/ 11 h 2742"/>
                <a:gd name="T4" fmla="*/ 5 w 354"/>
                <a:gd name="T5" fmla="*/ 83 h 2742"/>
                <a:gd name="T6" fmla="*/ 0 w 354"/>
                <a:gd name="T7" fmla="*/ 86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6159" name="Rectangle 90"/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6160" name="Freeform 9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 w 211"/>
                <a:gd name="T3" fmla="*/ 8 h 2537"/>
                <a:gd name="T4" fmla="*/ 2 w 211"/>
                <a:gd name="T5" fmla="*/ 7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6161" name="Freeform 9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 w 328"/>
                <a:gd name="T3" fmla="*/ 5 h 226"/>
                <a:gd name="T4" fmla="*/ 5 w 328"/>
                <a:gd name="T5" fmla="*/ 8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6162" name="Rectangle 93"/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grpSp>
          <p:nvGrpSpPr>
            <p:cNvPr id="12" name="Group 9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188" name="AutoShape 95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6189" name="AutoShape 96"/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6164" name="Rectangle 97"/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grpSp>
          <p:nvGrpSpPr>
            <p:cNvPr id="13" name="Group 9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186" name="AutoShape 99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6187" name="AutoShape 100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6166" name="Rectangle 101"/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6167" name="Rectangle 102"/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grpSp>
          <p:nvGrpSpPr>
            <p:cNvPr id="14" name="Group 10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184" name="AutoShape 104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6185" name="AutoShape 105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6169" name="Freeform 10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 w 328"/>
                <a:gd name="T3" fmla="*/ 4 h 226"/>
                <a:gd name="T4" fmla="*/ 5 w 328"/>
                <a:gd name="T5" fmla="*/ 7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15" name="Group 10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182" name="AutoShape 108"/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6183" name="AutoShape 109"/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6171" name="Rectangle 110"/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6172" name="Freeform 11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 w 296"/>
                <a:gd name="T3" fmla="*/ 4 h 256"/>
                <a:gd name="T4" fmla="*/ 5 w 296"/>
                <a:gd name="T5" fmla="*/ 7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6173" name="Freeform 11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 w 304"/>
                <a:gd name="T3" fmla="*/ 6 h 288"/>
                <a:gd name="T4" fmla="*/ 4 w 304"/>
                <a:gd name="T5" fmla="*/ 9 h 288"/>
                <a:gd name="T6" fmla="*/ 2 w 304"/>
                <a:gd name="T7" fmla="*/ 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6174" name="Oval 113"/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6175" name="Freeform 11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 h 240"/>
                <a:gd name="T2" fmla="*/ 2 w 306"/>
                <a:gd name="T3" fmla="*/ 8 h 240"/>
                <a:gd name="T4" fmla="*/ 5 w 306"/>
                <a:gd name="T5" fmla="*/ 4 h 240"/>
                <a:gd name="T6" fmla="*/ 5 w 306"/>
                <a:gd name="T7" fmla="*/ 0 h 240"/>
                <a:gd name="T8" fmla="*/ 0 w 306"/>
                <a:gd name="T9" fmla="*/ 4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6176" name="AutoShape 115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6177" name="AutoShape 116"/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6178" name="Oval 117"/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6179" name="Oval 118"/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he-IL" sz="180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80" name="Oval 119"/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6181" name="Rectangle 120"/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9110CDD3-B179-402A-B990-692D257E1FDB}" type="slidenum">
              <a:rPr lang="en-US" altLang="he-IL" smtClean="0"/>
              <a:pPr/>
              <a:t>16</a:t>
            </a:fld>
            <a:endParaRPr lang="en-US" altLang="he-IL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9525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Go-Back-N: sender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095508"/>
            <a:ext cx="8324850" cy="1219200"/>
          </a:xfrm>
        </p:spPr>
        <p:txBody>
          <a:bodyPr/>
          <a:lstStyle/>
          <a:p>
            <a:r>
              <a:rPr lang="en-US" sz="2400" dirty="0"/>
              <a:t>k-bit </a:t>
            </a:r>
            <a:r>
              <a:rPr lang="en-US" sz="2400" dirty="0" err="1"/>
              <a:t>seq</a:t>
            </a:r>
            <a:r>
              <a:rPr lang="en-US" sz="2400" dirty="0"/>
              <a:t> # in pkt header</a:t>
            </a:r>
          </a:p>
          <a:p>
            <a:r>
              <a:rPr lang="ja-JP" altLang="en-US" sz="2400" dirty="0"/>
              <a:t>“</a:t>
            </a:r>
            <a:r>
              <a:rPr lang="en-US" altLang="ja-JP" sz="2400" dirty="0"/>
              <a:t>window</a:t>
            </a:r>
            <a:r>
              <a:rPr lang="ja-JP" altLang="en-US" sz="2400" dirty="0"/>
              <a:t>”</a:t>
            </a:r>
            <a:r>
              <a:rPr lang="en-US" altLang="ja-JP" sz="2400" dirty="0"/>
              <a:t> of up to N consecutive </a:t>
            </a:r>
            <a:r>
              <a:rPr lang="en-US" altLang="ja-JP" sz="2400" dirty="0" err="1"/>
              <a:t>unack</a:t>
            </a:r>
            <a:r>
              <a:rPr lang="ja-JP" altLang="en-US" sz="2400" dirty="0"/>
              <a:t>’</a:t>
            </a:r>
            <a:r>
              <a:rPr lang="en-US" altLang="ja-JP" sz="2400" dirty="0" err="1"/>
              <a:t>ed</a:t>
            </a:r>
            <a:r>
              <a:rPr lang="en-US" altLang="ja-JP" sz="2400" dirty="0"/>
              <a:t> pkts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198" name="Picture 4" descr="gbn_seqn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075" y="2044833"/>
            <a:ext cx="8099425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9" name="Rectangle 5"/>
          <p:cNvSpPr>
            <a:spLocks noChangeArrowheads="1"/>
          </p:cNvSpPr>
          <p:nvPr/>
        </p:nvSpPr>
        <p:spPr bwMode="auto">
          <a:xfrm>
            <a:off x="476250" y="3870622"/>
            <a:ext cx="8324850" cy="2568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 dirty="0">
                <a:latin typeface="Gill Sans MT" pitchFamily="34" charset="0"/>
              </a:rPr>
              <a:t>ACK(n): </a:t>
            </a:r>
            <a:r>
              <a:rPr lang="en-US" sz="2400" dirty="0" smtClean="0">
                <a:latin typeface="Gill Sans MT" pitchFamily="34" charset="0"/>
              </a:rPr>
              <a:t>ACKs </a:t>
            </a:r>
            <a:r>
              <a:rPr lang="en-US" sz="2400" dirty="0">
                <a:latin typeface="Gill Sans MT" pitchFamily="34" charset="0"/>
              </a:rPr>
              <a:t>all pkts up to, including </a:t>
            </a:r>
            <a:r>
              <a:rPr lang="en-US" sz="2400" dirty="0" err="1">
                <a:latin typeface="Gill Sans MT" pitchFamily="34" charset="0"/>
              </a:rPr>
              <a:t>seq</a:t>
            </a:r>
            <a:r>
              <a:rPr lang="en-US" sz="2400" dirty="0">
                <a:latin typeface="Gill Sans MT" pitchFamily="34" charset="0"/>
              </a:rPr>
              <a:t> # n - </a:t>
            </a:r>
            <a:r>
              <a:rPr lang="ja-JP" altLang="en-US" sz="2400" i="1" dirty="0">
                <a:solidFill>
                  <a:srgbClr val="CC0000"/>
                </a:solidFill>
                <a:latin typeface="Gill Sans MT" pitchFamily="34" charset="0"/>
              </a:rPr>
              <a:t>“</a:t>
            </a:r>
            <a:r>
              <a:rPr lang="en-US" altLang="ja-JP" sz="2400" i="1" dirty="0">
                <a:solidFill>
                  <a:srgbClr val="CC0000"/>
                </a:solidFill>
                <a:latin typeface="Gill Sans MT" pitchFamily="34" charset="0"/>
              </a:rPr>
              <a:t>cumulative ACK</a:t>
            </a:r>
            <a:r>
              <a:rPr lang="ja-JP" altLang="en-US" sz="2400" i="1" dirty="0">
                <a:solidFill>
                  <a:srgbClr val="CC0000"/>
                </a:solidFill>
                <a:latin typeface="Gill Sans MT" pitchFamily="34" charset="0"/>
              </a:rPr>
              <a:t>”</a:t>
            </a:r>
            <a:endParaRPr lang="en-US" altLang="ja-JP" sz="2400" i="1" dirty="0">
              <a:solidFill>
                <a:srgbClr val="CC0000"/>
              </a:solidFill>
              <a:latin typeface="Gill Sans MT" pitchFamily="34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 smtClean="0">
                <a:latin typeface="Gill Sans MT" pitchFamily="34" charset="0"/>
              </a:rPr>
              <a:t>Timer(s)* </a:t>
            </a:r>
            <a:r>
              <a:rPr lang="en-US" sz="2400" dirty="0" smtClean="0">
                <a:latin typeface="Gill Sans MT" pitchFamily="34" charset="0"/>
              </a:rPr>
              <a:t>for sent </a:t>
            </a:r>
            <a:r>
              <a:rPr lang="en-US" sz="2400" dirty="0" err="1" smtClean="0">
                <a:latin typeface="Gill Sans MT" pitchFamily="34" charset="0"/>
              </a:rPr>
              <a:t>pkts</a:t>
            </a:r>
            <a:endParaRPr lang="en-US" sz="2400" dirty="0">
              <a:latin typeface="Gill Sans MT" pitchFamily="34" charset="0"/>
            </a:endParaRP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 dirty="0">
                <a:latin typeface="Gill Sans MT" pitchFamily="34" charset="0"/>
              </a:rPr>
              <a:t>If an </a:t>
            </a:r>
            <a:r>
              <a:rPr lang="en-US" sz="2400" dirty="0" err="1">
                <a:latin typeface="Gill Sans MT" pitchFamily="34" charset="0"/>
              </a:rPr>
              <a:t>Ack</a:t>
            </a:r>
            <a:r>
              <a:rPr lang="en-US" sz="2400" dirty="0">
                <a:latin typeface="Gill Sans MT" pitchFamily="34" charset="0"/>
              </a:rPr>
              <a:t> arrives and there’re pkts which were sent, but not yet </a:t>
            </a:r>
            <a:r>
              <a:rPr lang="en-US" sz="2400" dirty="0" err="1">
                <a:latin typeface="Gill Sans MT" pitchFamily="34" charset="0"/>
              </a:rPr>
              <a:t>acked</a:t>
            </a:r>
            <a:r>
              <a:rPr lang="en-US" sz="2400" dirty="0">
                <a:latin typeface="Gill Sans MT" pitchFamily="34" charset="0"/>
              </a:rPr>
              <a:t> – the timer is restarted 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 i="1" dirty="0">
                <a:latin typeface="Gill Sans MT" pitchFamily="34" charset="0"/>
              </a:rPr>
              <a:t>Upon T.O:</a:t>
            </a:r>
            <a:r>
              <a:rPr lang="en-US" sz="2400" dirty="0">
                <a:latin typeface="Gill Sans MT" pitchFamily="34" charset="0"/>
              </a:rPr>
              <a:t> retransmit the first non-</a:t>
            </a:r>
            <a:r>
              <a:rPr lang="en-US" sz="2400" dirty="0" err="1">
                <a:latin typeface="Gill Sans MT" pitchFamily="34" charset="0"/>
              </a:rPr>
              <a:t>acked</a:t>
            </a:r>
            <a:r>
              <a:rPr lang="en-US" sz="2400" dirty="0">
                <a:latin typeface="Gill Sans MT" pitchFamily="34" charset="0"/>
              </a:rPr>
              <a:t> pkt, and all higher seq # pkts in window</a:t>
            </a:r>
          </a:p>
        </p:txBody>
      </p:sp>
      <p:sp>
        <p:nvSpPr>
          <p:cNvPr id="8200" name="Rectangle 6"/>
          <p:cNvSpPr>
            <a:spLocks noChangeArrowheads="1"/>
          </p:cNvSpPr>
          <p:nvPr/>
        </p:nvSpPr>
        <p:spPr bwMode="auto">
          <a:xfrm>
            <a:off x="1639888" y="2570296"/>
            <a:ext cx="2206625" cy="636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pic>
        <p:nvPicPr>
          <p:cNvPr id="8201" name="Picture 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563" y="850900"/>
            <a:ext cx="5027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49865918-9E35-4255-9F87-84F80E06B0B4}" type="slidenum">
              <a:rPr lang="en-US" altLang="he-IL" smtClean="0"/>
              <a:pPr/>
              <a:t>17</a:t>
            </a:fld>
            <a:endParaRPr lang="en-US" altLang="he-IL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04788"/>
            <a:ext cx="7772400" cy="650875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GBN in action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2632075" y="1412875"/>
            <a:ext cx="1246188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800"/>
              <a:t>send  pkt0</a:t>
            </a:r>
          </a:p>
          <a:p>
            <a:pPr algn="r"/>
            <a:r>
              <a:rPr lang="en-US" sz="1800"/>
              <a:t>send  pkt1</a:t>
            </a:r>
          </a:p>
          <a:p>
            <a:pPr algn="r"/>
            <a:r>
              <a:rPr lang="en-US" sz="1800"/>
              <a:t>send  pkt2</a:t>
            </a:r>
          </a:p>
          <a:p>
            <a:pPr algn="r"/>
            <a:r>
              <a:rPr lang="en-US" sz="1800"/>
              <a:t>send  pkt3</a:t>
            </a:r>
          </a:p>
          <a:p>
            <a:pPr algn="r"/>
            <a:r>
              <a:rPr lang="en-US" sz="1800"/>
              <a:t>(wait)</a:t>
            </a: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2952750" y="1041400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i="1" u="sng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5983288" y="1060450"/>
            <a:ext cx="1071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i="1" u="sng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9224" name="Line 14"/>
          <p:cNvSpPr>
            <a:spLocks noChangeShapeType="1"/>
          </p:cNvSpPr>
          <p:nvPr/>
        </p:nvSpPr>
        <p:spPr bwMode="auto">
          <a:xfrm>
            <a:off x="6057900" y="1658938"/>
            <a:ext cx="11113" cy="4538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9225" name="Text Box 15"/>
          <p:cNvSpPr txBox="1">
            <a:spLocks noChangeArrowheads="1"/>
          </p:cNvSpPr>
          <p:nvPr/>
        </p:nvSpPr>
        <p:spPr bwMode="auto">
          <a:xfrm>
            <a:off x="6000750" y="1854200"/>
            <a:ext cx="256857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receive pkt0, send ack0</a:t>
            </a:r>
          </a:p>
          <a:p>
            <a:r>
              <a:rPr lang="en-US" sz="1800"/>
              <a:t>receive pkt1, send ack1</a:t>
            </a:r>
          </a:p>
          <a:p>
            <a:r>
              <a:rPr lang="en-US" sz="1800"/>
              <a:t> </a:t>
            </a:r>
          </a:p>
          <a:p>
            <a:r>
              <a:rPr lang="en-US" sz="1800"/>
              <a:t>receive pkt3, discard, </a:t>
            </a:r>
          </a:p>
          <a:p>
            <a:r>
              <a:rPr lang="en-US" sz="1800"/>
              <a:t>           (re)send ack1</a:t>
            </a:r>
          </a:p>
        </p:txBody>
      </p:sp>
      <p:sp>
        <p:nvSpPr>
          <p:cNvPr id="9226" name="Text Box 22"/>
          <p:cNvSpPr txBox="1">
            <a:spLocks noChangeArrowheads="1"/>
          </p:cNvSpPr>
          <p:nvPr/>
        </p:nvSpPr>
        <p:spPr bwMode="auto">
          <a:xfrm>
            <a:off x="1776413" y="3016250"/>
            <a:ext cx="215423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800"/>
              <a:t>rcv ack0, send pkt4</a:t>
            </a:r>
          </a:p>
          <a:p>
            <a:pPr algn="r"/>
            <a:r>
              <a:rPr lang="en-US" sz="1800"/>
              <a:t>rcv ack1, send pkt5</a:t>
            </a:r>
          </a:p>
          <a:p>
            <a:pPr algn="r"/>
            <a:endParaRPr lang="en-US" sz="1800"/>
          </a:p>
        </p:txBody>
      </p:sp>
      <p:pic>
        <p:nvPicPr>
          <p:cNvPr id="9227" name="Picture 34" descr="alarm_clock_ring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3100" y="4164013"/>
            <a:ext cx="4365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8" name="Text Box 35"/>
          <p:cNvSpPr txBox="1">
            <a:spLocks noChangeArrowheads="1"/>
          </p:cNvSpPr>
          <p:nvPr/>
        </p:nvSpPr>
        <p:spPr bwMode="auto">
          <a:xfrm>
            <a:off x="2311400" y="4379913"/>
            <a:ext cx="153828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75000"/>
              </a:lnSpc>
            </a:pPr>
            <a:r>
              <a:rPr lang="en-US" sz="1800" i="1" dirty="0" err="1">
                <a:solidFill>
                  <a:srgbClr val="FF0000"/>
                </a:solidFill>
              </a:rPr>
              <a:t>pkt</a:t>
            </a:r>
            <a:r>
              <a:rPr lang="en-US" sz="1800" i="1" dirty="0">
                <a:solidFill>
                  <a:srgbClr val="FF0000"/>
                </a:solidFill>
              </a:rPr>
              <a:t> </a:t>
            </a:r>
            <a:r>
              <a:rPr lang="en-US" sz="1800" i="1" dirty="0" smtClean="0">
                <a:solidFill>
                  <a:srgbClr val="FF0000"/>
                </a:solidFill>
              </a:rPr>
              <a:t>2 timeout</a:t>
            </a:r>
            <a:endParaRPr lang="en-US" sz="1800" i="1" dirty="0">
              <a:solidFill>
                <a:srgbClr val="FF0000"/>
              </a:solidFill>
            </a:endParaRPr>
          </a:p>
        </p:txBody>
      </p:sp>
      <p:sp>
        <p:nvSpPr>
          <p:cNvPr id="9229" name="Text Box 36"/>
          <p:cNvSpPr txBox="1">
            <a:spLocks noChangeArrowheads="1"/>
          </p:cNvSpPr>
          <p:nvPr/>
        </p:nvSpPr>
        <p:spPr bwMode="auto">
          <a:xfrm>
            <a:off x="2636838" y="4594225"/>
            <a:ext cx="1246187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800"/>
              <a:t>send  pkt2</a:t>
            </a:r>
          </a:p>
          <a:p>
            <a:pPr algn="r">
              <a:lnSpc>
                <a:spcPct val="90000"/>
              </a:lnSpc>
            </a:pPr>
            <a:r>
              <a:rPr lang="en-US" sz="1800"/>
              <a:t>send  pkt3</a:t>
            </a:r>
          </a:p>
          <a:p>
            <a:pPr algn="r">
              <a:lnSpc>
                <a:spcPct val="90000"/>
              </a:lnSpc>
            </a:pPr>
            <a:r>
              <a:rPr lang="en-US" sz="1800"/>
              <a:t>send  pkt4</a:t>
            </a:r>
          </a:p>
          <a:p>
            <a:pPr algn="r">
              <a:lnSpc>
                <a:spcPct val="90000"/>
              </a:lnSpc>
            </a:pPr>
            <a:r>
              <a:rPr lang="en-US" sz="1800"/>
              <a:t>send  pkt5</a:t>
            </a:r>
          </a:p>
        </p:txBody>
      </p:sp>
      <p:sp>
        <p:nvSpPr>
          <p:cNvPr id="9230" name="Line 7"/>
          <p:cNvSpPr>
            <a:spLocks noChangeShapeType="1"/>
          </p:cNvSpPr>
          <p:nvPr/>
        </p:nvSpPr>
        <p:spPr bwMode="auto">
          <a:xfrm>
            <a:off x="3922713" y="1606550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9231" name="Line 11"/>
          <p:cNvSpPr>
            <a:spLocks noChangeShapeType="1"/>
          </p:cNvSpPr>
          <p:nvPr/>
        </p:nvSpPr>
        <p:spPr bwMode="auto">
          <a:xfrm>
            <a:off x="3921125" y="1881188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9232" name="Line 12"/>
          <p:cNvSpPr>
            <a:spLocks noChangeShapeType="1"/>
          </p:cNvSpPr>
          <p:nvPr/>
        </p:nvSpPr>
        <p:spPr bwMode="auto">
          <a:xfrm>
            <a:off x="3937000" y="2144713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9233" name="Line 13"/>
          <p:cNvSpPr>
            <a:spLocks noChangeShapeType="1"/>
          </p:cNvSpPr>
          <p:nvPr/>
        </p:nvSpPr>
        <p:spPr bwMode="auto">
          <a:xfrm>
            <a:off x="3943350" y="2430463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9234" name="Line 17"/>
          <p:cNvSpPr>
            <a:spLocks noChangeShapeType="1"/>
          </p:cNvSpPr>
          <p:nvPr/>
        </p:nvSpPr>
        <p:spPr bwMode="auto">
          <a:xfrm flipH="1">
            <a:off x="3929063" y="2130425"/>
            <a:ext cx="2014537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4699000" y="2179638"/>
            <a:ext cx="3413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4857750" y="2200275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FF0000"/>
                </a:solidFill>
              </a:rPr>
              <a:t>loss</a:t>
            </a:r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 flipH="1">
            <a:off x="3925888" y="2416175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9238" name="Line 24"/>
          <p:cNvSpPr>
            <a:spLocks noChangeShapeType="1"/>
          </p:cNvSpPr>
          <p:nvPr/>
        </p:nvSpPr>
        <p:spPr bwMode="auto">
          <a:xfrm>
            <a:off x="3929063" y="3252788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9239" name="Line 25"/>
          <p:cNvSpPr>
            <a:spLocks noChangeShapeType="1"/>
          </p:cNvSpPr>
          <p:nvPr/>
        </p:nvSpPr>
        <p:spPr bwMode="auto">
          <a:xfrm>
            <a:off x="3960813" y="3571875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9240" name="Line 26"/>
          <p:cNvSpPr>
            <a:spLocks noChangeShapeType="1"/>
          </p:cNvSpPr>
          <p:nvPr/>
        </p:nvSpPr>
        <p:spPr bwMode="auto">
          <a:xfrm flipH="1">
            <a:off x="3957638" y="2946400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817938" y="2135188"/>
            <a:ext cx="103187" cy="2462212"/>
            <a:chOff x="3651" y="1878"/>
            <a:chExt cx="78" cy="963"/>
          </a:xfrm>
        </p:grpSpPr>
        <p:sp>
          <p:nvSpPr>
            <p:cNvPr id="9287" name="Line 30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9288" name="Line 31"/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9289" name="Line 32"/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sp>
        <p:nvSpPr>
          <p:cNvPr id="9242" name="Line 37"/>
          <p:cNvSpPr>
            <a:spLocks noChangeShapeType="1"/>
          </p:cNvSpPr>
          <p:nvPr/>
        </p:nvSpPr>
        <p:spPr bwMode="auto">
          <a:xfrm>
            <a:off x="3937000" y="4765675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9243" name="Line 38"/>
          <p:cNvSpPr>
            <a:spLocks noChangeShapeType="1"/>
          </p:cNvSpPr>
          <p:nvPr/>
        </p:nvSpPr>
        <p:spPr bwMode="auto">
          <a:xfrm>
            <a:off x="3929063" y="5010150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9244" name="Line 39"/>
          <p:cNvSpPr>
            <a:spLocks noChangeShapeType="1"/>
          </p:cNvSpPr>
          <p:nvPr/>
        </p:nvSpPr>
        <p:spPr bwMode="auto">
          <a:xfrm>
            <a:off x="3922713" y="5243513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9245" name="Line 40"/>
          <p:cNvSpPr>
            <a:spLocks noChangeShapeType="1"/>
          </p:cNvSpPr>
          <p:nvPr/>
        </p:nvSpPr>
        <p:spPr bwMode="auto">
          <a:xfrm>
            <a:off x="3925888" y="5476875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9246" name="Text Box 41"/>
          <p:cNvSpPr txBox="1">
            <a:spLocks noChangeArrowheads="1"/>
          </p:cNvSpPr>
          <p:nvPr/>
        </p:nvSpPr>
        <p:spPr bwMode="auto">
          <a:xfrm>
            <a:off x="5997575" y="3378200"/>
            <a:ext cx="241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receive pkt4, discard, </a:t>
            </a:r>
          </a:p>
          <a:p>
            <a:r>
              <a:rPr lang="en-US" sz="1800"/>
              <a:t>           (re)send ack1</a:t>
            </a:r>
          </a:p>
        </p:txBody>
      </p:sp>
      <p:sp>
        <p:nvSpPr>
          <p:cNvPr id="9247" name="Text Box 42"/>
          <p:cNvSpPr txBox="1">
            <a:spLocks noChangeArrowheads="1"/>
          </p:cNvSpPr>
          <p:nvPr/>
        </p:nvSpPr>
        <p:spPr bwMode="auto">
          <a:xfrm>
            <a:off x="6016625" y="3898900"/>
            <a:ext cx="241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receive pkt5, discard, </a:t>
            </a:r>
          </a:p>
          <a:p>
            <a:r>
              <a:rPr lang="en-US" sz="1800"/>
              <a:t>           (re)send ack1</a:t>
            </a:r>
          </a:p>
        </p:txBody>
      </p:sp>
      <p:sp>
        <p:nvSpPr>
          <p:cNvPr id="9248" name="Text Box 43"/>
          <p:cNvSpPr txBox="1">
            <a:spLocks noChangeArrowheads="1"/>
          </p:cNvSpPr>
          <p:nvPr/>
        </p:nvSpPr>
        <p:spPr bwMode="auto">
          <a:xfrm>
            <a:off x="6027738" y="5053013"/>
            <a:ext cx="296545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/>
              <a:t>rcv pkt2, deliver, send ack2</a:t>
            </a:r>
          </a:p>
          <a:p>
            <a:pPr>
              <a:lnSpc>
                <a:spcPct val="90000"/>
              </a:lnSpc>
            </a:pPr>
            <a:r>
              <a:rPr lang="en-US" sz="1800"/>
              <a:t>rcv pkt3, deliver, send ack3</a:t>
            </a:r>
          </a:p>
          <a:p>
            <a:pPr>
              <a:lnSpc>
                <a:spcPct val="90000"/>
              </a:lnSpc>
            </a:pPr>
            <a:r>
              <a:rPr lang="en-US" sz="1800"/>
              <a:t>rcv pkt4, deliver, send ack4</a:t>
            </a:r>
          </a:p>
          <a:p>
            <a:pPr>
              <a:lnSpc>
                <a:spcPct val="90000"/>
              </a:lnSpc>
            </a:pPr>
            <a:r>
              <a:rPr lang="en-US" sz="1800"/>
              <a:t>rcv pkt5, deliver, send ack5</a:t>
            </a:r>
          </a:p>
        </p:txBody>
      </p:sp>
      <p:sp>
        <p:nvSpPr>
          <p:cNvPr id="9249" name="Text Box 44"/>
          <p:cNvSpPr txBox="1">
            <a:spLocks noChangeArrowheads="1"/>
          </p:cNvSpPr>
          <p:nvPr/>
        </p:nvSpPr>
        <p:spPr bwMode="auto">
          <a:xfrm>
            <a:off x="2079625" y="3881438"/>
            <a:ext cx="18113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ignore duplicate ACK</a:t>
            </a:r>
          </a:p>
        </p:txBody>
      </p:sp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182563" y="1450975"/>
            <a:ext cx="1512887" cy="304800"/>
            <a:chOff x="115" y="914"/>
            <a:chExt cx="953" cy="192"/>
          </a:xfrm>
        </p:grpSpPr>
        <p:sp>
          <p:nvSpPr>
            <p:cNvPr id="9285" name="Rectangle 60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9286" name="Text Box 46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  <a:latin typeface="Arial" pitchFamily="34" charset="0"/>
                </a:rPr>
                <a:t>0 1 2 3 </a:t>
              </a:r>
              <a:r>
                <a:rPr lang="en-US" sz="1400">
                  <a:latin typeface="Arial" pitchFamily="34" charset="0"/>
                </a:rPr>
                <a:t>4 5 6 7 8 </a:t>
              </a:r>
            </a:p>
          </p:txBody>
        </p:sp>
      </p:grpSp>
      <p:sp>
        <p:nvSpPr>
          <p:cNvPr id="9251" name="Text Box 59"/>
          <p:cNvSpPr txBox="1">
            <a:spLocks noChangeArrowheads="1"/>
          </p:cNvSpPr>
          <p:nvPr/>
        </p:nvSpPr>
        <p:spPr bwMode="auto">
          <a:xfrm>
            <a:off x="139700" y="1104900"/>
            <a:ext cx="2146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i="1" u="sng">
                <a:solidFill>
                  <a:srgbClr val="000099"/>
                </a:solidFill>
              </a:rPr>
              <a:t>sender window (N=4)</a:t>
            </a:r>
          </a:p>
        </p:txBody>
      </p: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179388" y="1736725"/>
            <a:ext cx="1512887" cy="304800"/>
            <a:chOff x="115" y="914"/>
            <a:chExt cx="953" cy="192"/>
          </a:xfrm>
        </p:grpSpPr>
        <p:sp>
          <p:nvSpPr>
            <p:cNvPr id="9283" name="Rectangle 68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9284" name="Text Box 69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  <a:latin typeface="Arial" pitchFamily="34" charset="0"/>
                </a:rPr>
                <a:t>0 1 2 3 </a:t>
              </a:r>
              <a:r>
                <a:rPr lang="en-US" sz="1400">
                  <a:latin typeface="Arial" pitchFamily="34" charset="0"/>
                </a:rPr>
                <a:t>4 5 6 7 8 </a:t>
              </a:r>
            </a:p>
          </p:txBody>
        </p:sp>
      </p:grpSp>
      <p:grpSp>
        <p:nvGrpSpPr>
          <p:cNvPr id="5" name="Group 70"/>
          <p:cNvGrpSpPr>
            <a:grpSpLocks/>
          </p:cNvGrpSpPr>
          <p:nvPr/>
        </p:nvGrpSpPr>
        <p:grpSpPr bwMode="auto">
          <a:xfrm>
            <a:off x="187325" y="2022475"/>
            <a:ext cx="1512888" cy="304800"/>
            <a:chOff x="115" y="914"/>
            <a:chExt cx="953" cy="192"/>
          </a:xfrm>
        </p:grpSpPr>
        <p:sp>
          <p:nvSpPr>
            <p:cNvPr id="9281" name="Rectangle 71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9282" name="Text Box 72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  <a:latin typeface="Arial" pitchFamily="34" charset="0"/>
                </a:rPr>
                <a:t>0 1 2 3 </a:t>
              </a:r>
              <a:r>
                <a:rPr lang="en-US" sz="1400">
                  <a:latin typeface="Arial" pitchFamily="34" charset="0"/>
                </a:rPr>
                <a:t>4 5 6 7 8 </a:t>
              </a:r>
            </a:p>
          </p:txBody>
        </p:sp>
      </p:grpSp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184150" y="2297113"/>
            <a:ext cx="1512888" cy="304800"/>
            <a:chOff x="115" y="914"/>
            <a:chExt cx="953" cy="192"/>
          </a:xfrm>
        </p:grpSpPr>
        <p:sp>
          <p:nvSpPr>
            <p:cNvPr id="9279" name="Rectangle 74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9280" name="Text Box 75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  <a:latin typeface="Arial" pitchFamily="34" charset="0"/>
                </a:rPr>
                <a:t>0 1 2 3 </a:t>
              </a:r>
              <a:r>
                <a:rPr lang="en-US" sz="1400">
                  <a:latin typeface="Arial" pitchFamily="34" charset="0"/>
                </a:rPr>
                <a:t>4 5 6 7 8 </a:t>
              </a:r>
            </a:p>
          </p:txBody>
        </p:sp>
      </p:grpSp>
      <p:sp>
        <p:nvSpPr>
          <p:cNvPr id="9255" name="Rectangle 79"/>
          <p:cNvSpPr>
            <a:spLocks noChangeArrowheads="1"/>
          </p:cNvSpPr>
          <p:nvPr/>
        </p:nvSpPr>
        <p:spPr bwMode="auto">
          <a:xfrm>
            <a:off x="395288" y="3101975"/>
            <a:ext cx="628650" cy="2286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9256" name="Text Box 80"/>
          <p:cNvSpPr txBox="1">
            <a:spLocks noChangeArrowheads="1"/>
          </p:cNvSpPr>
          <p:nvPr/>
        </p:nvSpPr>
        <p:spPr bwMode="auto">
          <a:xfrm>
            <a:off x="180975" y="3067050"/>
            <a:ext cx="151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0 </a:t>
            </a:r>
            <a:r>
              <a:rPr lang="en-US" sz="1400">
                <a:solidFill>
                  <a:schemeClr val="bg1"/>
                </a:solidFill>
                <a:latin typeface="Arial" pitchFamily="34" charset="0"/>
              </a:rPr>
              <a:t>1 2 3 4</a:t>
            </a:r>
            <a:r>
              <a:rPr lang="en-US" sz="1400">
                <a:latin typeface="Arial" pitchFamily="34" charset="0"/>
              </a:rPr>
              <a:t> 5 6 7 8 </a:t>
            </a:r>
          </a:p>
        </p:txBody>
      </p:sp>
      <p:grpSp>
        <p:nvGrpSpPr>
          <p:cNvPr id="7" name="Group 84"/>
          <p:cNvGrpSpPr>
            <a:grpSpLocks/>
          </p:cNvGrpSpPr>
          <p:nvPr/>
        </p:nvGrpSpPr>
        <p:grpSpPr bwMode="auto">
          <a:xfrm>
            <a:off x="177800" y="3341688"/>
            <a:ext cx="1512888" cy="304800"/>
            <a:chOff x="112" y="2105"/>
            <a:chExt cx="953" cy="192"/>
          </a:xfrm>
        </p:grpSpPr>
        <p:sp>
          <p:nvSpPr>
            <p:cNvPr id="9277" name="Rectangle 8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9278" name="Text Box 8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pitchFamily="34" charset="0"/>
                </a:rPr>
                <a:t> 2 3 4 5</a:t>
              </a:r>
              <a:r>
                <a:rPr lang="en-US" sz="1400">
                  <a:latin typeface="Arial" pitchFamily="34" charset="0"/>
                </a:rPr>
                <a:t> 6 7 8 </a:t>
              </a:r>
            </a:p>
          </p:txBody>
        </p:sp>
      </p:grpSp>
      <p:grpSp>
        <p:nvGrpSpPr>
          <p:cNvPr id="8" name="Group 85"/>
          <p:cNvGrpSpPr>
            <a:grpSpLocks/>
          </p:cNvGrpSpPr>
          <p:nvPr/>
        </p:nvGrpSpPr>
        <p:grpSpPr bwMode="auto">
          <a:xfrm>
            <a:off x="166688" y="4635500"/>
            <a:ext cx="1512887" cy="304800"/>
            <a:chOff x="112" y="2105"/>
            <a:chExt cx="953" cy="192"/>
          </a:xfrm>
        </p:grpSpPr>
        <p:sp>
          <p:nvSpPr>
            <p:cNvPr id="9275" name="Rectangle 86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9276" name="Text Box 87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pitchFamily="34" charset="0"/>
                </a:rPr>
                <a:t> 2 3 4 5</a:t>
              </a:r>
              <a:r>
                <a:rPr lang="en-US" sz="1400">
                  <a:latin typeface="Arial" pitchFamily="34" charset="0"/>
                </a:rPr>
                <a:t> 6 7 8 </a:t>
              </a:r>
            </a:p>
          </p:txBody>
        </p:sp>
      </p:grpSp>
      <p:grpSp>
        <p:nvGrpSpPr>
          <p:cNvPr id="9" name="Group 88"/>
          <p:cNvGrpSpPr>
            <a:grpSpLocks/>
          </p:cNvGrpSpPr>
          <p:nvPr/>
        </p:nvGrpSpPr>
        <p:grpSpPr bwMode="auto">
          <a:xfrm>
            <a:off x="174625" y="4876800"/>
            <a:ext cx="1512888" cy="304800"/>
            <a:chOff x="112" y="2105"/>
            <a:chExt cx="953" cy="192"/>
          </a:xfrm>
        </p:grpSpPr>
        <p:sp>
          <p:nvSpPr>
            <p:cNvPr id="9273" name="Rectangle 89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9274" name="Text Box 90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pitchFamily="34" charset="0"/>
                </a:rPr>
                <a:t> 2 3 4 5</a:t>
              </a:r>
              <a:r>
                <a:rPr lang="en-US" sz="1400">
                  <a:latin typeface="Arial" pitchFamily="34" charset="0"/>
                </a:rPr>
                <a:t> 6 7 8 </a:t>
              </a:r>
            </a:p>
          </p:txBody>
        </p:sp>
      </p:grpSp>
      <p:grpSp>
        <p:nvGrpSpPr>
          <p:cNvPr id="10" name="Group 91"/>
          <p:cNvGrpSpPr>
            <a:grpSpLocks/>
          </p:cNvGrpSpPr>
          <p:nvPr/>
        </p:nvGrpSpPr>
        <p:grpSpPr bwMode="auto">
          <a:xfrm>
            <a:off x="171450" y="5140325"/>
            <a:ext cx="1512888" cy="304800"/>
            <a:chOff x="112" y="2105"/>
            <a:chExt cx="953" cy="192"/>
          </a:xfrm>
        </p:grpSpPr>
        <p:sp>
          <p:nvSpPr>
            <p:cNvPr id="9271" name="Rectangle 9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9272" name="Text Box 9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pitchFamily="34" charset="0"/>
                </a:rPr>
                <a:t> 2 3 4 5</a:t>
              </a:r>
              <a:r>
                <a:rPr lang="en-US" sz="1400">
                  <a:latin typeface="Arial" pitchFamily="34" charset="0"/>
                </a:rPr>
                <a:t> 6 7 8 </a:t>
              </a:r>
            </a:p>
          </p:txBody>
        </p:sp>
      </p:grpSp>
      <p:grpSp>
        <p:nvGrpSpPr>
          <p:cNvPr id="11" name="Group 94"/>
          <p:cNvGrpSpPr>
            <a:grpSpLocks/>
          </p:cNvGrpSpPr>
          <p:nvPr/>
        </p:nvGrpSpPr>
        <p:grpSpPr bwMode="auto">
          <a:xfrm>
            <a:off x="168275" y="5381625"/>
            <a:ext cx="1512888" cy="304800"/>
            <a:chOff x="112" y="2105"/>
            <a:chExt cx="953" cy="192"/>
          </a:xfrm>
        </p:grpSpPr>
        <p:sp>
          <p:nvSpPr>
            <p:cNvPr id="9269" name="Rectangle 95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9270" name="Text Box 96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pitchFamily="34" charset="0"/>
                </a:rPr>
                <a:t> 2 3 4 5</a:t>
              </a:r>
              <a:r>
                <a:rPr lang="en-US" sz="1400">
                  <a:latin typeface="Arial" pitchFamily="34" charset="0"/>
                </a:rPr>
                <a:t> 6 7 8 </a:t>
              </a:r>
            </a:p>
          </p:txBody>
        </p:sp>
      </p:grpSp>
      <p:pic>
        <p:nvPicPr>
          <p:cNvPr id="9262" name="Picture 97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4513" y="744538"/>
            <a:ext cx="36560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63" name="Line 98"/>
          <p:cNvSpPr>
            <a:spLocks noChangeShapeType="1"/>
          </p:cNvSpPr>
          <p:nvPr/>
        </p:nvSpPr>
        <p:spPr bwMode="auto">
          <a:xfrm flipH="1">
            <a:off x="4991100" y="3757613"/>
            <a:ext cx="1033463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9264" name="Line 99"/>
          <p:cNvSpPr>
            <a:spLocks noChangeShapeType="1"/>
          </p:cNvSpPr>
          <p:nvPr/>
        </p:nvSpPr>
        <p:spPr bwMode="auto">
          <a:xfrm flipH="1">
            <a:off x="4997450" y="4067175"/>
            <a:ext cx="1033463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9265" name="Line 100"/>
          <p:cNvSpPr>
            <a:spLocks noChangeShapeType="1"/>
          </p:cNvSpPr>
          <p:nvPr/>
        </p:nvSpPr>
        <p:spPr bwMode="auto">
          <a:xfrm flipH="1">
            <a:off x="4992688" y="5257800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9266" name="Line 101"/>
          <p:cNvSpPr>
            <a:spLocks noChangeShapeType="1"/>
          </p:cNvSpPr>
          <p:nvPr/>
        </p:nvSpPr>
        <p:spPr bwMode="auto">
          <a:xfrm flipH="1">
            <a:off x="4976813" y="5511800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9267" name="Line 102"/>
          <p:cNvSpPr>
            <a:spLocks noChangeShapeType="1"/>
          </p:cNvSpPr>
          <p:nvPr/>
        </p:nvSpPr>
        <p:spPr bwMode="auto">
          <a:xfrm flipH="1">
            <a:off x="4960938" y="5754688"/>
            <a:ext cx="1033462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9268" name="Line 103"/>
          <p:cNvSpPr>
            <a:spLocks noChangeShapeType="1"/>
          </p:cNvSpPr>
          <p:nvPr/>
        </p:nvSpPr>
        <p:spPr bwMode="auto">
          <a:xfrm flipH="1">
            <a:off x="4945063" y="5997575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74" name="Text Box 57"/>
          <p:cNvSpPr txBox="1">
            <a:spLocks noChangeArrowheads="1"/>
          </p:cNvSpPr>
          <p:nvPr/>
        </p:nvSpPr>
        <p:spPr bwMode="auto">
          <a:xfrm>
            <a:off x="332539" y="5921534"/>
            <a:ext cx="36378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rgbClr val="CC0000"/>
                </a:solidFill>
                <a:latin typeface="Arial" pitchFamily="34" charset="0"/>
                <a:hlinkClick r:id="rId5"/>
              </a:rPr>
              <a:t>Youtube</a:t>
            </a:r>
            <a:r>
              <a:rPr lang="en-US" sz="2400" b="1" dirty="0">
                <a:solidFill>
                  <a:srgbClr val="CC0000"/>
                </a:solidFill>
                <a:latin typeface="Arial" pitchFamily="34" charset="0"/>
                <a:hlinkClick r:id="rId5"/>
              </a:rPr>
              <a:t> show</a:t>
            </a:r>
            <a:r>
              <a:rPr lang="en-US" sz="2400" b="1" dirty="0">
                <a:solidFill>
                  <a:srgbClr val="CC0000"/>
                </a:solidFill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281544AE-0012-41DF-83EB-F137A81EC40A}" type="slidenum">
              <a:rPr lang="en-US" altLang="he-IL" smtClean="0"/>
              <a:pPr/>
              <a:t>18</a:t>
            </a:fld>
            <a:endParaRPr lang="en-US" altLang="he-IL"/>
          </a:p>
        </p:txBody>
      </p:sp>
      <p:pic>
        <p:nvPicPr>
          <p:cNvPr id="7172" name="Picture 7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613" y="904875"/>
            <a:ext cx="7313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7963"/>
            <a:ext cx="7772400" cy="930275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ea typeface="ＭＳ Ｐゴシック" charset="0"/>
                <a:cs typeface="+mj-cs"/>
              </a:rPr>
              <a:t>Go-Back-N pros. and cons.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55738"/>
            <a:ext cx="7515726" cy="4848225"/>
          </a:xfrm>
        </p:spPr>
        <p:txBody>
          <a:bodyPr/>
          <a:lstStyle/>
          <a:p>
            <a:pPr>
              <a:lnSpc>
                <a:spcPct val="75000"/>
              </a:lnSpc>
              <a:buNone/>
            </a:pPr>
            <a:r>
              <a:rPr lang="en-US" sz="4400" b="1" dirty="0">
                <a:solidFill>
                  <a:srgbClr val="00FF00"/>
                </a:solidFill>
                <a:sym typeface="Wingdings" pitchFamily="2" charset="2"/>
              </a:rPr>
              <a:t></a:t>
            </a:r>
            <a:r>
              <a:rPr lang="en-US" sz="3200" b="1" dirty="0">
                <a:solidFill>
                  <a:srgbClr val="FF0000"/>
                </a:solidFill>
                <a:sym typeface="Wingdings" pitchFamily="2" charset="2"/>
              </a:rPr>
              <a:t> </a:t>
            </a:r>
          </a:p>
          <a:p>
            <a:pPr>
              <a:lnSpc>
                <a:spcPct val="75000"/>
              </a:lnSpc>
            </a:pPr>
            <a:r>
              <a:rPr lang="en-US" sz="3200" dirty="0"/>
              <a:t>Easy to implement</a:t>
            </a:r>
          </a:p>
          <a:p>
            <a:pPr lvl="1">
              <a:lnSpc>
                <a:spcPct val="75000"/>
              </a:lnSpc>
            </a:pPr>
            <a:r>
              <a:rPr lang="en-US" sz="2800" dirty="0"/>
              <a:t>Simple code, few variables, small receiver buffer</a:t>
            </a:r>
          </a:p>
          <a:p>
            <a:pPr>
              <a:lnSpc>
                <a:spcPct val="75000"/>
              </a:lnSpc>
              <a:buNone/>
            </a:pPr>
            <a:r>
              <a:rPr lang="en-US" sz="4400" b="1" dirty="0">
                <a:solidFill>
                  <a:srgbClr val="FF0000"/>
                </a:solidFill>
                <a:sym typeface="Wingdings" pitchFamily="2" charset="2"/>
              </a:rPr>
              <a:t></a:t>
            </a:r>
            <a:r>
              <a:rPr lang="en-US" sz="3200" b="1" dirty="0">
                <a:solidFill>
                  <a:srgbClr val="00FF00"/>
                </a:solidFill>
                <a:sym typeface="Wingdings" pitchFamily="2" charset="2"/>
              </a:rPr>
              <a:t> </a:t>
            </a:r>
          </a:p>
          <a:p>
            <a:pPr>
              <a:lnSpc>
                <a:spcPct val="75000"/>
              </a:lnSpc>
            </a:pPr>
            <a:r>
              <a:rPr lang="en-US" sz="3200" dirty="0"/>
              <a:t>Many unnecessary retransmission</a:t>
            </a:r>
          </a:p>
          <a:p>
            <a:pPr lvl="1">
              <a:lnSpc>
                <a:spcPct val="75000"/>
              </a:lnSpc>
            </a:pPr>
            <a:r>
              <a:rPr lang="en-US" sz="2800" dirty="0"/>
              <a:t>Waste network’s resources</a:t>
            </a:r>
          </a:p>
          <a:p>
            <a:pPr lvl="1">
              <a:lnSpc>
                <a:spcPct val="75000"/>
              </a:lnSpc>
            </a:pPr>
            <a:r>
              <a:rPr lang="en-US" sz="2800" dirty="0"/>
              <a:t>Decrease performances</a:t>
            </a:r>
          </a:p>
          <a:p>
            <a:pPr>
              <a:lnSpc>
                <a:spcPct val="75000"/>
              </a:lnSpc>
            </a:pPr>
            <a:r>
              <a:rPr lang="en-US" sz="3200" dirty="0"/>
              <a:t>Solution?</a:t>
            </a:r>
          </a:p>
          <a:p>
            <a:pPr lvl="1">
              <a:lnSpc>
                <a:spcPct val="75000"/>
              </a:lnSpc>
            </a:pPr>
            <a:r>
              <a:rPr lang="en-US" sz="2800" dirty="0"/>
              <a:t>Selective Repeat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Chapter 3: outline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11313"/>
            <a:ext cx="7977554" cy="4648200"/>
          </a:xfrm>
        </p:spPr>
        <p:txBody>
          <a:bodyPr/>
          <a:lstStyle/>
          <a:p>
            <a:pPr marL="457200" indent="-457200"/>
            <a:r>
              <a:rPr lang="en-US" altLang="he-IL" sz="3200" dirty="0"/>
              <a:t>Reminder: the transport layer</a:t>
            </a:r>
          </a:p>
          <a:p>
            <a:pPr marL="457200" indent="-457200"/>
            <a:r>
              <a:rPr lang="en-US" altLang="he-IL" sz="3200" dirty="0"/>
              <a:t>UDP</a:t>
            </a:r>
          </a:p>
          <a:p>
            <a:pPr marL="457200" indent="-457200"/>
            <a:r>
              <a:rPr lang="en-US" altLang="he-IL" sz="3200" b="1" dirty="0">
                <a:solidFill>
                  <a:srgbClr val="000099"/>
                </a:solidFill>
              </a:rPr>
              <a:t>Principles of reliable data transfer</a:t>
            </a:r>
          </a:p>
          <a:p>
            <a:pPr marL="803275" lvl="1" indent="-457200"/>
            <a:r>
              <a:rPr lang="en-US" altLang="he-IL" sz="2800" dirty="0"/>
              <a:t>Stop &amp; Wait</a:t>
            </a:r>
          </a:p>
          <a:p>
            <a:pPr marL="803275" lvl="1" indent="-457200"/>
            <a:r>
              <a:rPr lang="en-US" altLang="he-IL" sz="2800" dirty="0"/>
              <a:t>Go-Back-N. Watch </a:t>
            </a:r>
            <a:r>
              <a:rPr lang="en-US" altLang="he-IL" sz="2800" dirty="0">
                <a:hlinkClick r:id="rId3"/>
              </a:rPr>
              <a:t>nice movie</a:t>
            </a:r>
            <a:endParaRPr lang="en-US" altLang="he-IL" sz="2800" dirty="0"/>
          </a:p>
          <a:p>
            <a:pPr marL="803275" lvl="1" indent="-457200"/>
            <a:r>
              <a:rPr lang="en-US" altLang="he-IL" sz="2800" b="1" dirty="0">
                <a:solidFill>
                  <a:srgbClr val="000099"/>
                </a:solidFill>
              </a:rPr>
              <a:t>Selective Repeat</a:t>
            </a:r>
          </a:p>
        </p:txBody>
      </p:sp>
      <p:pic>
        <p:nvPicPr>
          <p:cNvPr id="17415" name="Picture 11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663" y="1057275"/>
            <a:ext cx="430371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Chapter 3: outline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1788"/>
            <a:ext cx="7977554" cy="4648200"/>
          </a:xfrm>
        </p:spPr>
        <p:txBody>
          <a:bodyPr/>
          <a:lstStyle/>
          <a:p>
            <a:pPr marL="457200" indent="-457200"/>
            <a:r>
              <a:rPr lang="en-US" altLang="he-IL" sz="3200" b="1" dirty="0">
                <a:solidFill>
                  <a:srgbClr val="000099"/>
                </a:solidFill>
              </a:rPr>
              <a:t>Reminder: the transport layer</a:t>
            </a:r>
          </a:p>
          <a:p>
            <a:pPr marL="457200" indent="-457200"/>
            <a:r>
              <a:rPr lang="en-US" altLang="he-IL" sz="3200" dirty="0"/>
              <a:t>UDP</a:t>
            </a:r>
          </a:p>
          <a:p>
            <a:pPr marL="457200" indent="-457200"/>
            <a:r>
              <a:rPr lang="en-US" altLang="he-IL" sz="3200" dirty="0"/>
              <a:t>Principles of reliable data transfer</a:t>
            </a:r>
          </a:p>
        </p:txBody>
      </p:sp>
      <p:pic>
        <p:nvPicPr>
          <p:cNvPr id="17415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663" y="1057275"/>
            <a:ext cx="430371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3DA0410A-380F-410D-9C05-12205DB96EB5}" type="slidenum">
              <a:rPr lang="en-US" altLang="he-IL" smtClean="0"/>
              <a:pPr/>
              <a:t>20</a:t>
            </a:fld>
            <a:endParaRPr lang="en-US" altLang="he-IL"/>
          </a:p>
        </p:txBody>
      </p:sp>
      <p:pic>
        <p:nvPicPr>
          <p:cNvPr id="10244" name="Picture 4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850" y="1000125"/>
            <a:ext cx="3656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ea typeface="ＭＳ Ｐゴシック" charset="0"/>
                <a:cs typeface="+mj-cs"/>
              </a:rPr>
              <a:t>Selective Repeat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2450" y="1466850"/>
            <a:ext cx="7562850" cy="46482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dirty="0"/>
              <a:t>sender can have up to N </a:t>
            </a:r>
            <a:r>
              <a:rPr lang="en-US" dirty="0" err="1"/>
              <a:t>unack</a:t>
            </a:r>
            <a:r>
              <a:rPr lang="ja-JP" altLang="en-US" dirty="0"/>
              <a:t>’</a:t>
            </a:r>
            <a:r>
              <a:rPr lang="en-US" altLang="ja-JP" dirty="0" err="1"/>
              <a:t>ed</a:t>
            </a:r>
            <a:r>
              <a:rPr lang="en-US" altLang="ja-JP" dirty="0"/>
              <a:t> packets in pipeline</a:t>
            </a:r>
          </a:p>
          <a:p>
            <a:pPr>
              <a:lnSpc>
                <a:spcPct val="75000"/>
              </a:lnSpc>
            </a:pPr>
            <a:endParaRPr lang="en-US" dirty="0"/>
          </a:p>
          <a:p>
            <a:pPr>
              <a:lnSpc>
                <a:spcPct val="75000"/>
              </a:lnSpc>
            </a:pPr>
            <a:r>
              <a:rPr lang="en-US" dirty="0" err="1"/>
              <a:t>Rcvr</a:t>
            </a:r>
            <a:r>
              <a:rPr lang="en-US" dirty="0"/>
              <a:t> </a:t>
            </a:r>
            <a:r>
              <a:rPr lang="en-US" b="1" i="1" dirty="0"/>
              <a:t>individually </a:t>
            </a:r>
            <a:r>
              <a:rPr lang="en-US" b="1" i="1" dirty="0" err="1"/>
              <a:t>acks</a:t>
            </a:r>
            <a:r>
              <a:rPr lang="en-US" b="1" dirty="0"/>
              <a:t> </a:t>
            </a:r>
            <a:r>
              <a:rPr lang="en-US" dirty="0"/>
              <a:t>each packet</a:t>
            </a:r>
          </a:p>
          <a:p>
            <a:pPr>
              <a:lnSpc>
                <a:spcPct val="75000"/>
              </a:lnSpc>
            </a:pPr>
            <a:endParaRPr lang="en-US" dirty="0"/>
          </a:p>
          <a:p>
            <a:pPr>
              <a:lnSpc>
                <a:spcPct val="75000"/>
              </a:lnSpc>
            </a:pPr>
            <a:r>
              <a:rPr lang="en-US" dirty="0" err="1"/>
              <a:t>Rcvr</a:t>
            </a:r>
            <a:r>
              <a:rPr lang="en-US" dirty="0"/>
              <a:t> maintains a </a:t>
            </a:r>
            <a:r>
              <a:rPr lang="en-US" b="1" i="1" dirty="0"/>
              <a:t>reordering buffer</a:t>
            </a:r>
            <a:endParaRPr lang="en-US" b="1" dirty="0"/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dirty="0"/>
              <a:t>Sender maintains timer </a:t>
            </a:r>
            <a:r>
              <a:rPr lang="en-US" b="1" dirty="0"/>
              <a:t>for each </a:t>
            </a:r>
            <a:r>
              <a:rPr lang="en-US" dirty="0" err="1"/>
              <a:t>unacked</a:t>
            </a:r>
            <a:r>
              <a:rPr lang="en-US" dirty="0"/>
              <a:t> packet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when timer expires, retransmit only that packet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2926454A-68F5-4CB7-B870-19B8BC5991D4}" type="slidenum">
              <a:rPr lang="en-US" altLang="he-IL" smtClean="0"/>
              <a:pPr/>
              <a:t>21</a:t>
            </a:fld>
            <a:endParaRPr lang="en-US" altLang="he-IL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22403"/>
            <a:ext cx="8486775" cy="898525"/>
          </a:xfrm>
        </p:spPr>
        <p:txBody>
          <a:bodyPr/>
          <a:lstStyle/>
          <a:p>
            <a:pPr algn="ctr">
              <a:defRPr/>
            </a:pPr>
            <a:r>
              <a:rPr lang="en-US" sz="4000" dirty="0">
                <a:ea typeface="ＭＳ Ｐゴシック" charset="0"/>
                <a:cs typeface="+mj-cs"/>
              </a:rPr>
              <a:t>Selective Repeat</a:t>
            </a:r>
            <a:endParaRPr lang="en-US" sz="4800" dirty="0">
              <a:ea typeface="ＭＳ Ｐゴシック" charset="0"/>
              <a:cs typeface="+mj-cs"/>
            </a:endParaRPr>
          </a:p>
        </p:txBody>
      </p:sp>
      <p:pic>
        <p:nvPicPr>
          <p:cNvPr id="11269" name="Picture 3" descr="sr_seqn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" y="1404938"/>
            <a:ext cx="8235950" cy="491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1393825" y="1917700"/>
            <a:ext cx="2141538" cy="614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11271" name="Rectangle 5"/>
          <p:cNvSpPr>
            <a:spLocks noChangeArrowheads="1"/>
          </p:cNvSpPr>
          <p:nvPr/>
        </p:nvSpPr>
        <p:spPr bwMode="auto">
          <a:xfrm>
            <a:off x="2028825" y="4516438"/>
            <a:ext cx="2130425" cy="579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pic>
        <p:nvPicPr>
          <p:cNvPr id="11272" name="Picture 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6238" y="822325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7B3D5CA5-8696-435B-B790-E29729E81F37}" type="slidenum">
              <a:rPr lang="en-US" altLang="he-IL" smtClean="0"/>
              <a:pPr/>
              <a:t>22</a:t>
            </a:fld>
            <a:endParaRPr lang="en-US" altLang="he-IL"/>
          </a:p>
        </p:txBody>
      </p:sp>
      <p:pic>
        <p:nvPicPr>
          <p:cNvPr id="12292" name="Picture 13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838" y="898525"/>
            <a:ext cx="4113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24765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Selective repeat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1323" y="1600200"/>
            <a:ext cx="407044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data from above: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if next available </a:t>
            </a:r>
            <a:r>
              <a:rPr lang="en-US" sz="2400" dirty="0" err="1">
                <a:ea typeface="ＭＳ Ｐゴシック" charset="0"/>
                <a:cs typeface="+mn-cs"/>
              </a:rPr>
              <a:t>seq</a:t>
            </a:r>
            <a:r>
              <a:rPr lang="en-US" sz="2400" dirty="0">
                <a:ea typeface="ＭＳ Ｐゴシック" charset="0"/>
                <a:cs typeface="+mn-cs"/>
              </a:rPr>
              <a:t> # in window, send pkt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timeout(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n</a:t>
            </a: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):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resend pkt n, restart timer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C0000"/>
                </a:solidFill>
                <a:ea typeface="ＭＳ Ｐゴシック" charset="0"/>
                <a:cs typeface="+mn-cs"/>
              </a:rPr>
              <a:t>ACK(</a:t>
            </a:r>
            <a:r>
              <a:rPr lang="en-US" sz="2400" i="1" dirty="0">
                <a:solidFill>
                  <a:srgbClr val="CC0000"/>
                </a:solidFill>
                <a:ea typeface="ＭＳ Ｐゴシック" charset="0"/>
                <a:cs typeface="+mn-cs"/>
              </a:rPr>
              <a:t>n</a:t>
            </a:r>
            <a:r>
              <a:rPr lang="en-US" sz="2400" dirty="0">
                <a:solidFill>
                  <a:srgbClr val="CC0000"/>
                </a:solidFill>
                <a:ea typeface="ＭＳ Ｐゴシック" charset="0"/>
                <a:cs typeface="+mn-cs"/>
              </a:rPr>
              <a:t>)</a:t>
            </a:r>
            <a:r>
              <a:rPr lang="en-US" dirty="0">
                <a:solidFill>
                  <a:srgbClr val="FF0000"/>
                </a:solidFill>
                <a:ea typeface="ＭＳ Ｐゴシック" charset="0"/>
                <a:cs typeface="+mn-cs"/>
              </a:rPr>
              <a:t> </a:t>
            </a:r>
            <a:r>
              <a:rPr lang="en-US" sz="2400" dirty="0">
                <a:ea typeface="ＭＳ Ｐゴシック" charset="0"/>
                <a:cs typeface="+mn-cs"/>
              </a:rPr>
              <a:t>in </a:t>
            </a:r>
            <a:r>
              <a:rPr lang="en-US" sz="1800" dirty="0">
                <a:ea typeface="ＭＳ Ｐゴシック" charset="0"/>
                <a:cs typeface="+mn-cs"/>
              </a:rPr>
              <a:t>[</a:t>
            </a:r>
            <a:r>
              <a:rPr lang="en-US" sz="1800" dirty="0" smtClean="0">
                <a:ea typeface="ＭＳ Ｐゴシック" charset="0"/>
                <a:cs typeface="+mn-cs"/>
              </a:rPr>
              <a:t>sendbase,sendbase+N-1</a:t>
            </a:r>
            <a:r>
              <a:rPr lang="en-US" sz="1800" dirty="0">
                <a:ea typeface="ＭＳ Ｐゴシック" charset="0"/>
                <a:cs typeface="+mn-cs"/>
              </a:rPr>
              <a:t>]:</a:t>
            </a:r>
            <a:endParaRPr lang="en-US" sz="2400" dirty="0">
              <a:ea typeface="ＭＳ Ｐゴシック" charset="0"/>
              <a:cs typeface="+mn-cs"/>
            </a:endParaRP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mark pkt </a:t>
            </a:r>
            <a:r>
              <a:rPr lang="en-US" sz="2400" i="1" dirty="0">
                <a:ea typeface="ＭＳ Ｐゴシック" charset="0"/>
                <a:cs typeface="+mn-cs"/>
              </a:rPr>
              <a:t>n</a:t>
            </a:r>
            <a:r>
              <a:rPr lang="en-US" sz="2400" dirty="0">
                <a:ea typeface="ＭＳ Ｐゴシック" charset="0"/>
                <a:cs typeface="+mn-cs"/>
              </a:rPr>
              <a:t> as received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if </a:t>
            </a:r>
            <a:r>
              <a:rPr lang="en-US" sz="2400" i="1" dirty="0">
                <a:ea typeface="ＭＳ Ｐゴシック" charset="0"/>
                <a:cs typeface="+mn-cs"/>
              </a:rPr>
              <a:t>n </a:t>
            </a:r>
            <a:r>
              <a:rPr lang="en-US" sz="2400" dirty="0">
                <a:ea typeface="ＭＳ Ｐゴシック" charset="0"/>
                <a:cs typeface="+mn-cs"/>
              </a:rPr>
              <a:t>is smallest </a:t>
            </a:r>
            <a:r>
              <a:rPr lang="en-US" sz="2400" dirty="0" err="1">
                <a:ea typeface="ＭＳ Ｐゴシック" charset="0"/>
                <a:cs typeface="+mn-cs"/>
              </a:rPr>
              <a:t>unACKed</a:t>
            </a:r>
            <a:r>
              <a:rPr lang="en-US" sz="2400" dirty="0">
                <a:ea typeface="ＭＳ Ｐゴシック" charset="0"/>
                <a:cs typeface="+mn-cs"/>
              </a:rPr>
              <a:t> pkt, advance window base to next </a:t>
            </a:r>
            <a:r>
              <a:rPr lang="en-US" sz="2400" dirty="0" err="1">
                <a:ea typeface="ＭＳ Ｐゴシック" charset="0"/>
                <a:cs typeface="+mn-cs"/>
              </a:rPr>
              <a:t>unACKed</a:t>
            </a:r>
            <a:r>
              <a:rPr lang="en-US" sz="2400" dirty="0">
                <a:ea typeface="ＭＳ Ｐゴシック" charset="0"/>
                <a:cs typeface="+mn-cs"/>
              </a:rPr>
              <a:t> </a:t>
            </a:r>
            <a:r>
              <a:rPr lang="en-US" sz="2400" dirty="0" err="1">
                <a:ea typeface="ＭＳ Ｐゴシック" charset="0"/>
                <a:cs typeface="+mn-cs"/>
              </a:rPr>
              <a:t>seq</a:t>
            </a:r>
            <a:r>
              <a:rPr lang="en-US" sz="2400" dirty="0">
                <a:ea typeface="ＭＳ Ｐゴシック" charset="0"/>
                <a:cs typeface="+mn-cs"/>
              </a:rPr>
              <a:t> # </a:t>
            </a:r>
            <a:endParaRPr lang="en-US" dirty="0">
              <a:ea typeface="ＭＳ Ｐゴシック" charset="0"/>
              <a:cs typeface="+mn-cs"/>
            </a:endParaRPr>
          </a:p>
          <a:p>
            <a:pPr>
              <a:buFont typeface="Wingdings" charset="0"/>
              <a:buChar char="v"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12295" name="Rectangle 4"/>
          <p:cNvSpPr>
            <a:spLocks noChangeArrowheads="1"/>
          </p:cNvSpPr>
          <p:nvPr/>
        </p:nvSpPr>
        <p:spPr bwMode="auto">
          <a:xfrm>
            <a:off x="272955" y="1457325"/>
            <a:ext cx="4318095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98500" y="1155700"/>
            <a:ext cx="1160463" cy="519113"/>
            <a:chOff x="1100" y="3896"/>
            <a:chExt cx="731" cy="327"/>
          </a:xfrm>
        </p:grpSpPr>
        <p:sp>
          <p:nvSpPr>
            <p:cNvPr id="12302" name="Rectangle 6"/>
            <p:cNvSpPr>
              <a:spLocks noChangeArrowheads="1"/>
            </p:cNvSpPr>
            <p:nvPr/>
          </p:nvSpPr>
          <p:spPr bwMode="auto">
            <a:xfrm>
              <a:off x="1146" y="3984"/>
              <a:ext cx="612" cy="1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12303" name="Text Box 7"/>
            <p:cNvSpPr txBox="1">
              <a:spLocks noChangeArrowheads="1"/>
            </p:cNvSpPr>
            <p:nvPr/>
          </p:nvSpPr>
          <p:spPr bwMode="auto">
            <a:xfrm>
              <a:off x="1100" y="3896"/>
              <a:ext cx="731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>
                  <a:solidFill>
                    <a:srgbClr val="000099"/>
                  </a:solidFill>
                  <a:latin typeface="Gill Sans MT" pitchFamily="34" charset="0"/>
                </a:rPr>
                <a:t>sender</a:t>
              </a:r>
            </a:p>
          </p:txBody>
        </p:sp>
      </p:grpSp>
      <p:sp>
        <p:nvSpPr>
          <p:cNvPr id="12297" name="Rectangle 8"/>
          <p:cNvSpPr>
            <a:spLocks noChangeArrowheads="1"/>
          </p:cNvSpPr>
          <p:nvPr/>
        </p:nvSpPr>
        <p:spPr bwMode="auto">
          <a:xfrm>
            <a:off x="5000625" y="1581150"/>
            <a:ext cx="381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 dirty="0">
                <a:solidFill>
                  <a:srgbClr val="CC0000"/>
                </a:solidFill>
                <a:latin typeface="Gill Sans MT" pitchFamily="34" charset="0"/>
              </a:rPr>
              <a:t>pkt n in </a:t>
            </a:r>
            <a:r>
              <a:rPr lang="en-US" sz="1800" dirty="0">
                <a:solidFill>
                  <a:srgbClr val="CC0000"/>
                </a:solidFill>
                <a:latin typeface="Gill Sans MT" pitchFamily="34" charset="0"/>
              </a:rPr>
              <a:t>[</a:t>
            </a:r>
            <a:r>
              <a:rPr lang="en-US" sz="1800" dirty="0" err="1">
                <a:solidFill>
                  <a:srgbClr val="CC0000"/>
                </a:solidFill>
                <a:latin typeface="Gill Sans MT" pitchFamily="34" charset="0"/>
              </a:rPr>
              <a:t>rcvbase</a:t>
            </a:r>
            <a:r>
              <a:rPr lang="en-US" sz="1800" dirty="0">
                <a:solidFill>
                  <a:srgbClr val="CC0000"/>
                </a:solidFill>
                <a:latin typeface="Gill Sans MT" pitchFamily="34" charset="0"/>
              </a:rPr>
              <a:t>, rcvbase+N-1]</a:t>
            </a:r>
            <a:endParaRPr lang="en-US" sz="2800" dirty="0">
              <a:solidFill>
                <a:srgbClr val="CC0000"/>
              </a:solidFill>
              <a:latin typeface="Gill Sans MT" pitchFamily="34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 dirty="0">
                <a:latin typeface="Gill Sans MT" pitchFamily="34" charset="0"/>
              </a:rPr>
              <a:t>send ACK(n)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 dirty="0">
                <a:latin typeface="Gill Sans MT" pitchFamily="34" charset="0"/>
              </a:rPr>
              <a:t>out-of-order: buffer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 dirty="0">
                <a:latin typeface="Gill Sans MT" pitchFamily="34" charset="0"/>
              </a:rPr>
              <a:t>in-order: deliver all buffered, in-order </a:t>
            </a:r>
            <a:r>
              <a:rPr lang="en-US" sz="2400" dirty="0" err="1">
                <a:latin typeface="Gill Sans MT" pitchFamily="34" charset="0"/>
              </a:rPr>
              <a:t>pkts</a:t>
            </a:r>
            <a:r>
              <a:rPr lang="en-US" sz="2400" dirty="0">
                <a:latin typeface="Gill Sans MT" pitchFamily="34" charset="0"/>
              </a:rPr>
              <a:t>.  advance window to next not-yet-received pkt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 dirty="0">
                <a:solidFill>
                  <a:srgbClr val="CC0000"/>
                </a:solidFill>
                <a:latin typeface="Gill Sans MT" pitchFamily="34" charset="0"/>
              </a:rPr>
              <a:t>pkt n in </a:t>
            </a:r>
            <a:r>
              <a:rPr lang="en-US" sz="1800" dirty="0">
                <a:solidFill>
                  <a:srgbClr val="CC0000"/>
                </a:solidFill>
                <a:latin typeface="Gill Sans MT" pitchFamily="34" charset="0"/>
              </a:rPr>
              <a:t>[rcvbase-N,rcvbase-1]</a:t>
            </a:r>
            <a:endParaRPr lang="en-US" sz="2800" dirty="0">
              <a:solidFill>
                <a:srgbClr val="CC0000"/>
              </a:solidFill>
              <a:latin typeface="Gill Sans MT" pitchFamily="34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 dirty="0">
                <a:latin typeface="Gill Sans MT" pitchFamily="34" charset="0"/>
              </a:rPr>
              <a:t>ACK(</a:t>
            </a:r>
            <a:r>
              <a:rPr lang="en-US" sz="2400" i="1" dirty="0">
                <a:latin typeface="Gill Sans MT" pitchFamily="34" charset="0"/>
              </a:rPr>
              <a:t>n</a:t>
            </a:r>
            <a:r>
              <a:rPr lang="en-US" sz="2400" dirty="0">
                <a:latin typeface="Gill Sans MT" pitchFamily="34" charset="0"/>
              </a:rPr>
              <a:t>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 dirty="0">
                <a:solidFill>
                  <a:srgbClr val="CC0000"/>
                </a:solidFill>
                <a:latin typeface="Gill Sans MT" pitchFamily="34" charset="0"/>
              </a:rPr>
              <a:t>otherwise:</a:t>
            </a:r>
            <a:r>
              <a:rPr lang="en-US" sz="2400" dirty="0">
                <a:solidFill>
                  <a:srgbClr val="FF0000"/>
                </a:solidFill>
                <a:latin typeface="Gill Sans MT" pitchFamily="34" charset="0"/>
              </a:rPr>
              <a:t>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 dirty="0">
                <a:latin typeface="Gill Sans MT" pitchFamily="34" charset="0"/>
              </a:rPr>
              <a:t>ignore </a:t>
            </a:r>
            <a:endParaRPr lang="en-US" sz="2800" dirty="0">
              <a:latin typeface="Gill Sans MT" pitchFamily="34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sz="2800" dirty="0">
              <a:latin typeface="Gill Sans MT" pitchFamily="34" charset="0"/>
            </a:endParaRPr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4962525" y="1438275"/>
            <a:ext cx="3838575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186363" y="1127125"/>
            <a:ext cx="1365250" cy="519113"/>
            <a:chOff x="3339" y="158"/>
            <a:chExt cx="860" cy="327"/>
          </a:xfrm>
        </p:grpSpPr>
        <p:sp>
          <p:nvSpPr>
            <p:cNvPr id="12300" name="Rectangle 11"/>
            <p:cNvSpPr>
              <a:spLocks noChangeArrowheads="1"/>
            </p:cNvSpPr>
            <p:nvPr/>
          </p:nvSpPr>
          <p:spPr bwMode="auto">
            <a:xfrm>
              <a:off x="3360" y="264"/>
              <a:ext cx="822" cy="1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12301" name="Text Box 12"/>
            <p:cNvSpPr txBox="1">
              <a:spLocks noChangeArrowheads="1"/>
            </p:cNvSpPr>
            <p:nvPr/>
          </p:nvSpPr>
          <p:spPr bwMode="auto">
            <a:xfrm>
              <a:off x="3339" y="158"/>
              <a:ext cx="8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0099"/>
                  </a:solidFill>
                  <a:latin typeface="Gill Sans MT" pitchFamily="34" charset="0"/>
                </a:rPr>
                <a:t>receiver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5C9A09FB-120F-46AF-8ECA-A68F851F19F3}" type="slidenum">
              <a:rPr lang="en-US" altLang="he-IL" smtClean="0"/>
              <a:pPr/>
              <a:t>23</a:t>
            </a:fld>
            <a:endParaRPr lang="en-US" altLang="he-IL"/>
          </a:p>
        </p:txBody>
      </p:sp>
      <p:pic>
        <p:nvPicPr>
          <p:cNvPr id="13316" name="Picture 94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650" y="806450"/>
            <a:ext cx="5027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198438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Selective repeat in action</a:t>
            </a:r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2665413" y="1490663"/>
            <a:ext cx="1246187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800"/>
              <a:t>send  pkt0</a:t>
            </a:r>
          </a:p>
          <a:p>
            <a:pPr algn="r"/>
            <a:r>
              <a:rPr lang="en-US" sz="1800"/>
              <a:t>send  pkt1</a:t>
            </a:r>
          </a:p>
          <a:p>
            <a:pPr algn="r"/>
            <a:r>
              <a:rPr lang="en-US" sz="1800"/>
              <a:t>send  pkt2</a:t>
            </a:r>
          </a:p>
          <a:p>
            <a:pPr algn="r"/>
            <a:r>
              <a:rPr lang="en-US" sz="1800"/>
              <a:t>send  pkt3</a:t>
            </a:r>
          </a:p>
          <a:p>
            <a:pPr algn="r"/>
            <a:r>
              <a:rPr lang="en-US" sz="1800"/>
              <a:t>(wait)</a:t>
            </a:r>
          </a:p>
        </p:txBody>
      </p:sp>
      <p:sp>
        <p:nvSpPr>
          <p:cNvPr id="13319" name="Text Box 5"/>
          <p:cNvSpPr txBox="1">
            <a:spLocks noChangeArrowheads="1"/>
          </p:cNvSpPr>
          <p:nvPr/>
        </p:nvSpPr>
        <p:spPr bwMode="auto">
          <a:xfrm>
            <a:off x="2986088" y="1119188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i="1" u="sng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13320" name="Text Box 6"/>
          <p:cNvSpPr txBox="1">
            <a:spLocks noChangeArrowheads="1"/>
          </p:cNvSpPr>
          <p:nvPr/>
        </p:nvSpPr>
        <p:spPr bwMode="auto">
          <a:xfrm>
            <a:off x="6016625" y="1138238"/>
            <a:ext cx="1071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i="1" u="sng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13321" name="Line 7"/>
          <p:cNvSpPr>
            <a:spLocks noChangeShapeType="1"/>
          </p:cNvSpPr>
          <p:nvPr/>
        </p:nvSpPr>
        <p:spPr bwMode="auto">
          <a:xfrm>
            <a:off x="6091238" y="1736725"/>
            <a:ext cx="11112" cy="453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3322" name="Text Box 8"/>
          <p:cNvSpPr txBox="1">
            <a:spLocks noChangeArrowheads="1"/>
          </p:cNvSpPr>
          <p:nvPr/>
        </p:nvSpPr>
        <p:spPr bwMode="auto">
          <a:xfrm>
            <a:off x="6034088" y="1931988"/>
            <a:ext cx="2568575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receive pkt0, send ack0</a:t>
            </a:r>
          </a:p>
          <a:p>
            <a:r>
              <a:rPr lang="en-US" sz="1800"/>
              <a:t>receive pkt1, send ack1</a:t>
            </a:r>
          </a:p>
          <a:p>
            <a:r>
              <a:rPr lang="en-US" sz="1800"/>
              <a:t> </a:t>
            </a:r>
          </a:p>
          <a:p>
            <a:r>
              <a:rPr lang="en-US" sz="1800"/>
              <a:t>receive pkt3, buffer, </a:t>
            </a:r>
          </a:p>
          <a:p>
            <a:r>
              <a:rPr lang="en-US" sz="1800"/>
              <a:t>           send ack3</a:t>
            </a:r>
          </a:p>
        </p:txBody>
      </p:sp>
      <p:sp>
        <p:nvSpPr>
          <p:cNvPr id="13323" name="Text Box 9"/>
          <p:cNvSpPr txBox="1">
            <a:spLocks noChangeArrowheads="1"/>
          </p:cNvSpPr>
          <p:nvPr/>
        </p:nvSpPr>
        <p:spPr bwMode="auto">
          <a:xfrm>
            <a:off x="1809750" y="3094038"/>
            <a:ext cx="215423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800"/>
              <a:t>rcv ack0, send pkt4</a:t>
            </a:r>
          </a:p>
          <a:p>
            <a:pPr algn="r"/>
            <a:r>
              <a:rPr lang="en-US" sz="1800"/>
              <a:t>rcv ack1, send pkt5</a:t>
            </a:r>
          </a:p>
          <a:p>
            <a:pPr algn="r"/>
            <a:endParaRPr lang="en-US" sz="1800"/>
          </a:p>
        </p:txBody>
      </p:sp>
      <p:pic>
        <p:nvPicPr>
          <p:cNvPr id="13324" name="Picture 10" descr="alarm_clock_ring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6438" y="4241800"/>
            <a:ext cx="4365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5" name="Text Box 11"/>
          <p:cNvSpPr txBox="1">
            <a:spLocks noChangeArrowheads="1"/>
          </p:cNvSpPr>
          <p:nvPr/>
        </p:nvSpPr>
        <p:spPr bwMode="auto">
          <a:xfrm>
            <a:off x="2344738" y="4457700"/>
            <a:ext cx="153828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75000"/>
              </a:lnSpc>
            </a:pPr>
            <a:r>
              <a:rPr lang="en-US" sz="1800" i="1">
                <a:solidFill>
                  <a:srgbClr val="FF0000"/>
                </a:solidFill>
              </a:rPr>
              <a:t>pkt 2 timeout</a:t>
            </a:r>
          </a:p>
        </p:txBody>
      </p:sp>
      <p:sp>
        <p:nvSpPr>
          <p:cNvPr id="13326" name="Text Box 12"/>
          <p:cNvSpPr txBox="1">
            <a:spLocks noChangeArrowheads="1"/>
          </p:cNvSpPr>
          <p:nvPr/>
        </p:nvSpPr>
        <p:spPr bwMode="auto">
          <a:xfrm>
            <a:off x="2670175" y="4672013"/>
            <a:ext cx="12461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800"/>
              <a:t>send  pkt2</a:t>
            </a:r>
          </a:p>
        </p:txBody>
      </p:sp>
      <p:sp>
        <p:nvSpPr>
          <p:cNvPr id="13327" name="Line 14"/>
          <p:cNvSpPr>
            <a:spLocks noChangeShapeType="1"/>
          </p:cNvSpPr>
          <p:nvPr/>
        </p:nvSpPr>
        <p:spPr bwMode="auto">
          <a:xfrm>
            <a:off x="3956050" y="1684338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3328" name="Line 15"/>
          <p:cNvSpPr>
            <a:spLocks noChangeShapeType="1"/>
          </p:cNvSpPr>
          <p:nvPr/>
        </p:nvSpPr>
        <p:spPr bwMode="auto">
          <a:xfrm>
            <a:off x="3954463" y="1958975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3329" name="Line 16"/>
          <p:cNvSpPr>
            <a:spLocks noChangeShapeType="1"/>
          </p:cNvSpPr>
          <p:nvPr/>
        </p:nvSpPr>
        <p:spPr bwMode="auto">
          <a:xfrm>
            <a:off x="3970338" y="2222500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3330" name="Line 17"/>
          <p:cNvSpPr>
            <a:spLocks noChangeShapeType="1"/>
          </p:cNvSpPr>
          <p:nvPr/>
        </p:nvSpPr>
        <p:spPr bwMode="auto">
          <a:xfrm>
            <a:off x="3976688" y="2508250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3331" name="Line 18"/>
          <p:cNvSpPr>
            <a:spLocks noChangeShapeType="1"/>
          </p:cNvSpPr>
          <p:nvPr/>
        </p:nvSpPr>
        <p:spPr bwMode="auto">
          <a:xfrm flipH="1">
            <a:off x="3962400" y="2208213"/>
            <a:ext cx="2014538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3332" name="Text Box 19"/>
          <p:cNvSpPr txBox="1">
            <a:spLocks noChangeArrowheads="1"/>
          </p:cNvSpPr>
          <p:nvPr/>
        </p:nvSpPr>
        <p:spPr bwMode="auto">
          <a:xfrm>
            <a:off x="4732338" y="2257425"/>
            <a:ext cx="3413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333" name="Text Box 20"/>
          <p:cNvSpPr txBox="1">
            <a:spLocks noChangeArrowheads="1"/>
          </p:cNvSpPr>
          <p:nvPr/>
        </p:nvSpPr>
        <p:spPr bwMode="auto">
          <a:xfrm>
            <a:off x="4891088" y="2278063"/>
            <a:ext cx="522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FF0000"/>
                </a:solidFill>
              </a:rPr>
              <a:t>loss</a:t>
            </a:r>
          </a:p>
        </p:txBody>
      </p:sp>
      <p:sp>
        <p:nvSpPr>
          <p:cNvPr id="13334" name="Line 21"/>
          <p:cNvSpPr>
            <a:spLocks noChangeShapeType="1"/>
          </p:cNvSpPr>
          <p:nvPr/>
        </p:nvSpPr>
        <p:spPr bwMode="auto">
          <a:xfrm flipH="1">
            <a:off x="3959225" y="2493963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3335" name="Line 22"/>
          <p:cNvSpPr>
            <a:spLocks noChangeShapeType="1"/>
          </p:cNvSpPr>
          <p:nvPr/>
        </p:nvSpPr>
        <p:spPr bwMode="auto">
          <a:xfrm>
            <a:off x="3962400" y="3330575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3336" name="Line 23"/>
          <p:cNvSpPr>
            <a:spLocks noChangeShapeType="1"/>
          </p:cNvSpPr>
          <p:nvPr/>
        </p:nvSpPr>
        <p:spPr bwMode="auto">
          <a:xfrm>
            <a:off x="3994150" y="3649663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3337" name="Line 24"/>
          <p:cNvSpPr>
            <a:spLocks noChangeShapeType="1"/>
          </p:cNvSpPr>
          <p:nvPr/>
        </p:nvSpPr>
        <p:spPr bwMode="auto">
          <a:xfrm flipH="1">
            <a:off x="3990975" y="3024188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3851275" y="2212975"/>
            <a:ext cx="103188" cy="2462213"/>
            <a:chOff x="3651" y="1878"/>
            <a:chExt cx="78" cy="963"/>
          </a:xfrm>
        </p:grpSpPr>
        <p:sp>
          <p:nvSpPr>
            <p:cNvPr id="13381" name="Line 26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3382" name="Line 27"/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3383" name="Line 28"/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sp>
        <p:nvSpPr>
          <p:cNvPr id="13339" name="Line 29"/>
          <p:cNvSpPr>
            <a:spLocks noChangeShapeType="1"/>
          </p:cNvSpPr>
          <p:nvPr/>
        </p:nvSpPr>
        <p:spPr bwMode="auto">
          <a:xfrm>
            <a:off x="3992563" y="4843463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3340" name="Text Box 33"/>
          <p:cNvSpPr txBox="1">
            <a:spLocks noChangeArrowheads="1"/>
          </p:cNvSpPr>
          <p:nvPr/>
        </p:nvSpPr>
        <p:spPr bwMode="auto">
          <a:xfrm>
            <a:off x="6030913" y="3455988"/>
            <a:ext cx="23002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receive pkt4, buffer, </a:t>
            </a:r>
          </a:p>
          <a:p>
            <a:r>
              <a:rPr lang="en-US" sz="1800"/>
              <a:t>           send ack4</a:t>
            </a:r>
          </a:p>
        </p:txBody>
      </p:sp>
      <p:sp>
        <p:nvSpPr>
          <p:cNvPr id="13341" name="Text Box 34"/>
          <p:cNvSpPr txBox="1">
            <a:spLocks noChangeArrowheads="1"/>
          </p:cNvSpPr>
          <p:nvPr/>
        </p:nvSpPr>
        <p:spPr bwMode="auto">
          <a:xfrm>
            <a:off x="6049963" y="3976688"/>
            <a:ext cx="23002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receive pkt5, buffer, </a:t>
            </a:r>
          </a:p>
          <a:p>
            <a:r>
              <a:rPr lang="en-US" sz="1800"/>
              <a:t>           send ack5</a:t>
            </a:r>
          </a:p>
        </p:txBody>
      </p:sp>
      <p:sp>
        <p:nvSpPr>
          <p:cNvPr id="13342" name="Text Box 35"/>
          <p:cNvSpPr txBox="1">
            <a:spLocks noChangeArrowheads="1"/>
          </p:cNvSpPr>
          <p:nvPr/>
        </p:nvSpPr>
        <p:spPr bwMode="auto">
          <a:xfrm>
            <a:off x="6061075" y="5130800"/>
            <a:ext cx="2960688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/>
              <a:t>rcv pkt2; deliver pkt2,</a:t>
            </a:r>
          </a:p>
          <a:p>
            <a:pPr>
              <a:lnSpc>
                <a:spcPct val="90000"/>
              </a:lnSpc>
            </a:pPr>
            <a:r>
              <a:rPr lang="en-US" sz="1800"/>
              <a:t>pkt3, pkt4, pkt5; send ack2</a:t>
            </a:r>
          </a:p>
        </p:txBody>
      </p:sp>
      <p:sp>
        <p:nvSpPr>
          <p:cNvPr id="13343" name="Text Box 36"/>
          <p:cNvSpPr txBox="1">
            <a:spLocks noChangeArrowheads="1"/>
          </p:cNvSpPr>
          <p:nvPr/>
        </p:nvSpPr>
        <p:spPr bwMode="auto">
          <a:xfrm>
            <a:off x="2174875" y="3959225"/>
            <a:ext cx="1698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record ack3 arrived</a:t>
            </a:r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215900" y="1528763"/>
            <a:ext cx="1512888" cy="304800"/>
            <a:chOff x="115" y="914"/>
            <a:chExt cx="953" cy="192"/>
          </a:xfrm>
        </p:grpSpPr>
        <p:sp>
          <p:nvSpPr>
            <p:cNvPr id="13379" name="Rectangle 38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13380" name="Text Box 39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  <a:latin typeface="Arial" pitchFamily="34" charset="0"/>
                </a:rPr>
                <a:t>0 1 2 3 </a:t>
              </a:r>
              <a:r>
                <a:rPr lang="en-US" sz="1400">
                  <a:latin typeface="Arial" pitchFamily="34" charset="0"/>
                </a:rPr>
                <a:t>4 5 6 7 8 </a:t>
              </a:r>
            </a:p>
          </p:txBody>
        </p:sp>
      </p:grpSp>
      <p:sp>
        <p:nvSpPr>
          <p:cNvPr id="13345" name="Text Box 40"/>
          <p:cNvSpPr txBox="1">
            <a:spLocks noChangeArrowheads="1"/>
          </p:cNvSpPr>
          <p:nvPr/>
        </p:nvSpPr>
        <p:spPr bwMode="auto">
          <a:xfrm>
            <a:off x="173038" y="1182688"/>
            <a:ext cx="2146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i="1" u="sng">
                <a:solidFill>
                  <a:srgbClr val="000099"/>
                </a:solidFill>
              </a:rPr>
              <a:t>sender window (N=4)</a:t>
            </a:r>
          </a:p>
        </p:txBody>
      </p:sp>
      <p:sp>
        <p:nvSpPr>
          <p:cNvPr id="13346" name="Rectangle 41"/>
          <p:cNvSpPr>
            <a:spLocks noChangeArrowheads="1"/>
          </p:cNvSpPr>
          <p:nvPr/>
        </p:nvSpPr>
        <p:spPr bwMode="auto">
          <a:xfrm>
            <a:off x="287338" y="2692400"/>
            <a:ext cx="606425" cy="2286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212725" y="1814513"/>
            <a:ext cx="1512888" cy="304800"/>
            <a:chOff x="115" y="914"/>
            <a:chExt cx="953" cy="192"/>
          </a:xfrm>
        </p:grpSpPr>
        <p:sp>
          <p:nvSpPr>
            <p:cNvPr id="13377" name="Rectangle 43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13378" name="Text Box 44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  <a:latin typeface="Arial" pitchFamily="34" charset="0"/>
                </a:rPr>
                <a:t>0 1 2 3 </a:t>
              </a:r>
              <a:r>
                <a:rPr lang="en-US" sz="1400">
                  <a:latin typeface="Arial" pitchFamily="34" charset="0"/>
                </a:rPr>
                <a:t>4 5 6 7 8 </a:t>
              </a:r>
            </a:p>
          </p:txBody>
        </p: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220663" y="2100263"/>
            <a:ext cx="1512887" cy="304800"/>
            <a:chOff x="115" y="914"/>
            <a:chExt cx="953" cy="192"/>
          </a:xfrm>
        </p:grpSpPr>
        <p:sp>
          <p:nvSpPr>
            <p:cNvPr id="13375" name="Rectangle 46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13376" name="Text Box 47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  <a:latin typeface="Arial" pitchFamily="34" charset="0"/>
                </a:rPr>
                <a:t>0 1 2 3 </a:t>
              </a:r>
              <a:r>
                <a:rPr lang="en-US" sz="1400">
                  <a:latin typeface="Arial" pitchFamily="34" charset="0"/>
                </a:rPr>
                <a:t>4 5 6 7 8 </a:t>
              </a:r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217488" y="2374900"/>
            <a:ext cx="1512887" cy="304800"/>
            <a:chOff x="115" y="914"/>
            <a:chExt cx="953" cy="192"/>
          </a:xfrm>
        </p:grpSpPr>
        <p:sp>
          <p:nvSpPr>
            <p:cNvPr id="13373" name="Rectangle 49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13374" name="Text Box 50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  <a:latin typeface="Arial" pitchFamily="34" charset="0"/>
                </a:rPr>
                <a:t>0 1 2 3 </a:t>
              </a:r>
              <a:r>
                <a:rPr lang="en-US" sz="1400">
                  <a:latin typeface="Arial" pitchFamily="34" charset="0"/>
                </a:rPr>
                <a:t>4 5 6 7 8 </a:t>
              </a:r>
            </a:p>
          </p:txBody>
        </p:sp>
      </p:grpSp>
      <p:sp>
        <p:nvSpPr>
          <p:cNvPr id="13350" name="Rectangle 51"/>
          <p:cNvSpPr>
            <a:spLocks noChangeArrowheads="1"/>
          </p:cNvSpPr>
          <p:nvPr/>
        </p:nvSpPr>
        <p:spPr bwMode="auto">
          <a:xfrm>
            <a:off x="428625" y="3179763"/>
            <a:ext cx="628650" cy="2286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13351" name="Text Box 52"/>
          <p:cNvSpPr txBox="1">
            <a:spLocks noChangeArrowheads="1"/>
          </p:cNvSpPr>
          <p:nvPr/>
        </p:nvSpPr>
        <p:spPr bwMode="auto">
          <a:xfrm>
            <a:off x="214313" y="3144838"/>
            <a:ext cx="15128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0 </a:t>
            </a:r>
            <a:r>
              <a:rPr lang="en-US" sz="1400">
                <a:solidFill>
                  <a:schemeClr val="bg1"/>
                </a:solidFill>
                <a:latin typeface="Arial" pitchFamily="34" charset="0"/>
              </a:rPr>
              <a:t>1 2 3 4</a:t>
            </a:r>
            <a:r>
              <a:rPr lang="en-US" sz="1400">
                <a:latin typeface="Arial" pitchFamily="34" charset="0"/>
              </a:rPr>
              <a:t> 5 6 7 8 </a:t>
            </a:r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211138" y="3419475"/>
            <a:ext cx="1512887" cy="304800"/>
            <a:chOff x="112" y="2105"/>
            <a:chExt cx="953" cy="192"/>
          </a:xfrm>
        </p:grpSpPr>
        <p:sp>
          <p:nvSpPr>
            <p:cNvPr id="13371" name="Rectangle 54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13372" name="Text Box 55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pitchFamily="34" charset="0"/>
                </a:rPr>
                <a:t> 2 3 4 5</a:t>
              </a:r>
              <a:r>
                <a:rPr lang="en-US" sz="1400">
                  <a:latin typeface="Arial" pitchFamily="34" charset="0"/>
                </a:rPr>
                <a:t> 6 7 8 </a:t>
              </a:r>
            </a:p>
          </p:txBody>
        </p: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200025" y="4713288"/>
            <a:ext cx="1512888" cy="304800"/>
            <a:chOff x="112" y="2105"/>
            <a:chExt cx="953" cy="192"/>
          </a:xfrm>
        </p:grpSpPr>
        <p:sp>
          <p:nvSpPr>
            <p:cNvPr id="13369" name="Rectangle 57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13370" name="Text Box 58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pitchFamily="34" charset="0"/>
                </a:rPr>
                <a:t> 2 3 4 5</a:t>
              </a:r>
              <a:r>
                <a:rPr lang="en-US" sz="1400">
                  <a:latin typeface="Arial" pitchFamily="34" charset="0"/>
                </a:rPr>
                <a:t> 6 7 8 </a:t>
              </a:r>
            </a:p>
          </p:txBody>
        </p:sp>
      </p:grp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207963" y="4954588"/>
            <a:ext cx="1512887" cy="304800"/>
            <a:chOff x="112" y="2105"/>
            <a:chExt cx="953" cy="192"/>
          </a:xfrm>
        </p:grpSpPr>
        <p:sp>
          <p:nvSpPr>
            <p:cNvPr id="13367" name="Rectangle 60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13368" name="Text Box 61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pitchFamily="34" charset="0"/>
                </a:rPr>
                <a:t> 2 3 4 5</a:t>
              </a:r>
              <a:r>
                <a:rPr lang="en-US" sz="1400">
                  <a:latin typeface="Arial" pitchFamily="34" charset="0"/>
                </a:rPr>
                <a:t> 6 7 8 </a:t>
              </a:r>
            </a:p>
          </p:txBody>
        </p:sp>
      </p:grpSp>
      <p:grpSp>
        <p:nvGrpSpPr>
          <p:cNvPr id="10" name="Group 62"/>
          <p:cNvGrpSpPr>
            <a:grpSpLocks/>
          </p:cNvGrpSpPr>
          <p:nvPr/>
        </p:nvGrpSpPr>
        <p:grpSpPr bwMode="auto">
          <a:xfrm>
            <a:off x="204788" y="5218113"/>
            <a:ext cx="1512887" cy="304800"/>
            <a:chOff x="112" y="2105"/>
            <a:chExt cx="953" cy="192"/>
          </a:xfrm>
        </p:grpSpPr>
        <p:sp>
          <p:nvSpPr>
            <p:cNvPr id="13365" name="Rectangle 63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13366" name="Text Box 64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pitchFamily="34" charset="0"/>
                </a:rPr>
                <a:t> 2 3 4 5</a:t>
              </a:r>
              <a:r>
                <a:rPr lang="en-US" sz="1400">
                  <a:latin typeface="Arial" pitchFamily="34" charset="0"/>
                </a:rPr>
                <a:t> 6 7 8 </a:t>
              </a:r>
            </a:p>
          </p:txBody>
        </p:sp>
      </p:grpSp>
      <p:grpSp>
        <p:nvGrpSpPr>
          <p:cNvPr id="11" name="Group 65"/>
          <p:cNvGrpSpPr>
            <a:grpSpLocks/>
          </p:cNvGrpSpPr>
          <p:nvPr/>
        </p:nvGrpSpPr>
        <p:grpSpPr bwMode="auto">
          <a:xfrm>
            <a:off x="201613" y="5459413"/>
            <a:ext cx="1512887" cy="304800"/>
            <a:chOff x="112" y="2105"/>
            <a:chExt cx="953" cy="192"/>
          </a:xfrm>
        </p:grpSpPr>
        <p:sp>
          <p:nvSpPr>
            <p:cNvPr id="13363" name="Rectangle 66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13364" name="Text Box 67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pitchFamily="34" charset="0"/>
                </a:rPr>
                <a:t> 2 3 4 5</a:t>
              </a:r>
              <a:r>
                <a:rPr lang="en-US" sz="1400">
                  <a:latin typeface="Arial" pitchFamily="34" charset="0"/>
                </a:rPr>
                <a:t> 6 7 8 </a:t>
              </a:r>
            </a:p>
          </p:txBody>
        </p:sp>
      </p:grpSp>
      <p:sp>
        <p:nvSpPr>
          <p:cNvPr id="13357" name="Line 88"/>
          <p:cNvSpPr>
            <a:spLocks noChangeShapeType="1"/>
          </p:cNvSpPr>
          <p:nvPr/>
        </p:nvSpPr>
        <p:spPr bwMode="auto">
          <a:xfrm flipH="1">
            <a:off x="3965575" y="3833813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3358" name="Line 89"/>
          <p:cNvSpPr>
            <a:spLocks noChangeShapeType="1"/>
          </p:cNvSpPr>
          <p:nvPr/>
        </p:nvSpPr>
        <p:spPr bwMode="auto">
          <a:xfrm flipH="1">
            <a:off x="4017963" y="4141788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3359" name="Text Box 90"/>
          <p:cNvSpPr txBox="1">
            <a:spLocks noChangeArrowheads="1"/>
          </p:cNvSpPr>
          <p:nvPr/>
        </p:nvSpPr>
        <p:spPr bwMode="auto">
          <a:xfrm>
            <a:off x="2290763" y="5003800"/>
            <a:ext cx="1698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record ack4 arrived</a:t>
            </a:r>
          </a:p>
        </p:txBody>
      </p:sp>
      <p:sp>
        <p:nvSpPr>
          <p:cNvPr id="13360" name="Text Box 91"/>
          <p:cNvSpPr txBox="1">
            <a:spLocks noChangeArrowheads="1"/>
          </p:cNvSpPr>
          <p:nvPr/>
        </p:nvSpPr>
        <p:spPr bwMode="auto">
          <a:xfrm>
            <a:off x="2309813" y="5300663"/>
            <a:ext cx="1698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record ack5 </a:t>
            </a:r>
            <a:r>
              <a:rPr lang="en-US" sz="1400" dirty="0"/>
              <a:t>arrived</a:t>
            </a:r>
          </a:p>
        </p:txBody>
      </p:sp>
      <p:sp>
        <p:nvSpPr>
          <p:cNvPr id="13361" name="Line 92"/>
          <p:cNvSpPr>
            <a:spLocks noChangeShapeType="1"/>
          </p:cNvSpPr>
          <p:nvPr/>
        </p:nvSpPr>
        <p:spPr bwMode="auto">
          <a:xfrm flipH="1">
            <a:off x="5129213" y="5353050"/>
            <a:ext cx="922337" cy="5746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3362" name="Text Box 93"/>
          <p:cNvSpPr txBox="1">
            <a:spLocks noChangeArrowheads="1"/>
          </p:cNvSpPr>
          <p:nvPr/>
        </p:nvSpPr>
        <p:spPr bwMode="auto">
          <a:xfrm>
            <a:off x="2384425" y="5861050"/>
            <a:ext cx="3498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i="1"/>
              <a:t>Q: what happens when ack2 arrives?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E3ECEDFF-D754-437D-9C76-4D7D6CF73C58}" type="slidenum">
              <a:rPr lang="en-US" altLang="he-IL" smtClean="0"/>
              <a:pPr/>
              <a:t>24</a:t>
            </a:fld>
            <a:endParaRPr lang="en-US" altLang="he-IL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338932" y="238439"/>
            <a:ext cx="3811587" cy="1143000"/>
          </a:xfrm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en-US" sz="3600" dirty="0">
                <a:ea typeface="ＭＳ Ｐゴシック" charset="0"/>
                <a:cs typeface="+mj-cs"/>
              </a:rPr>
              <a:t>Too small window: </a:t>
            </a:r>
            <a:br>
              <a:rPr lang="en-US" sz="3600" dirty="0">
                <a:ea typeface="ＭＳ Ｐゴシック" charset="0"/>
                <a:cs typeface="+mj-cs"/>
              </a:rPr>
            </a:br>
            <a:r>
              <a:rPr lang="en-US" sz="3600" dirty="0">
                <a:ea typeface="ＭＳ Ｐゴシック" charset="0"/>
                <a:cs typeface="+mj-cs"/>
              </a:rPr>
              <a:t>dilemma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524000"/>
            <a:ext cx="3276600" cy="3530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example: </a:t>
            </a:r>
          </a:p>
          <a:p>
            <a:pPr>
              <a:lnSpc>
                <a:spcPct val="80000"/>
              </a:lnSpc>
            </a:pPr>
            <a:r>
              <a:rPr lang="en-US" sz="2400"/>
              <a:t>seq #</a:t>
            </a:r>
            <a:r>
              <a:rPr lang="ja-JP" altLang="en-US" sz="2400"/>
              <a:t>’</a:t>
            </a:r>
            <a:r>
              <a:rPr lang="en-US" altLang="ja-JP" sz="2400"/>
              <a:t>s: 0, 1, 2, 3</a:t>
            </a:r>
          </a:p>
          <a:p>
            <a:pPr>
              <a:lnSpc>
                <a:spcPct val="80000"/>
              </a:lnSpc>
            </a:pPr>
            <a:r>
              <a:rPr lang="en-US" sz="2400"/>
              <a:t>window size=3</a:t>
            </a:r>
            <a:endParaRPr lang="en-US"/>
          </a:p>
        </p:txBody>
      </p:sp>
      <p:sp>
        <p:nvSpPr>
          <p:cNvPr id="14342" name="Text Box 40"/>
          <p:cNvSpPr txBox="1">
            <a:spLocks noChangeArrowheads="1"/>
          </p:cNvSpPr>
          <p:nvPr/>
        </p:nvSpPr>
        <p:spPr bwMode="auto">
          <a:xfrm>
            <a:off x="7094538" y="195263"/>
            <a:ext cx="14589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receiver window</a:t>
            </a:r>
          </a:p>
          <a:p>
            <a:r>
              <a:rPr lang="en-US" sz="1400"/>
              <a:t>(after receipt)</a:t>
            </a:r>
          </a:p>
        </p:txBody>
      </p:sp>
      <p:sp>
        <p:nvSpPr>
          <p:cNvPr id="14343" name="Text Box 41"/>
          <p:cNvSpPr txBox="1">
            <a:spLocks noChangeArrowheads="1"/>
          </p:cNvSpPr>
          <p:nvPr/>
        </p:nvSpPr>
        <p:spPr bwMode="auto">
          <a:xfrm>
            <a:off x="4333875" y="198438"/>
            <a:ext cx="13652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sender window</a:t>
            </a:r>
          </a:p>
          <a:p>
            <a:r>
              <a:rPr lang="en-US" sz="1400"/>
              <a:t>(after receipt)</a:t>
            </a:r>
          </a:p>
        </p:txBody>
      </p:sp>
      <p:sp>
        <p:nvSpPr>
          <p:cNvPr id="14344" name="Line 58"/>
          <p:cNvSpPr>
            <a:spLocks noChangeShapeType="1"/>
          </p:cNvSpPr>
          <p:nvPr/>
        </p:nvSpPr>
        <p:spPr bwMode="auto">
          <a:xfrm>
            <a:off x="4419600" y="688975"/>
            <a:ext cx="1109663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4345" name="Line 59"/>
          <p:cNvSpPr>
            <a:spLocks noChangeShapeType="1"/>
          </p:cNvSpPr>
          <p:nvPr/>
        </p:nvSpPr>
        <p:spPr bwMode="auto">
          <a:xfrm>
            <a:off x="7200900" y="688975"/>
            <a:ext cx="1109663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grpSp>
        <p:nvGrpSpPr>
          <p:cNvPr id="2" name="Group 129"/>
          <p:cNvGrpSpPr>
            <a:grpSpLocks/>
          </p:cNvGrpSpPr>
          <p:nvPr/>
        </p:nvGrpSpPr>
        <p:grpSpPr bwMode="auto">
          <a:xfrm>
            <a:off x="4437063" y="4025902"/>
            <a:ext cx="4278313" cy="2427289"/>
            <a:chOff x="2795" y="2536"/>
            <a:chExt cx="2695" cy="1529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808" y="2584"/>
              <a:ext cx="649" cy="173"/>
              <a:chOff x="1895" y="3931"/>
              <a:chExt cx="649" cy="173"/>
            </a:xfrm>
          </p:grpSpPr>
          <p:sp>
            <p:nvSpPr>
              <p:cNvPr id="14424" name="Rectangle 7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14425" name="Text Box 6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>
                    <a:solidFill>
                      <a:schemeClr val="bg1"/>
                    </a:solidFill>
                    <a:latin typeface="Arial" pitchFamily="34" charset="0"/>
                  </a:rPr>
                  <a:t>0 1 2</a:t>
                </a:r>
                <a:r>
                  <a:rPr lang="en-US" sz="1200">
                    <a:latin typeface="Arial" pitchFamily="34" charset="0"/>
                  </a:rPr>
                  <a:t> 3 0 1 2</a:t>
                </a: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2820" y="2757"/>
              <a:ext cx="649" cy="173"/>
              <a:chOff x="1895" y="3931"/>
              <a:chExt cx="649" cy="173"/>
            </a:xfrm>
          </p:grpSpPr>
          <p:sp>
            <p:nvSpPr>
              <p:cNvPr id="14422" name="Rectangle 10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14423" name="Text Box 11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>
                    <a:solidFill>
                      <a:schemeClr val="bg1"/>
                    </a:solidFill>
                    <a:latin typeface="Arial" pitchFamily="34" charset="0"/>
                  </a:rPr>
                  <a:t>0 1 2</a:t>
                </a:r>
                <a:r>
                  <a:rPr lang="en-US" sz="1200">
                    <a:latin typeface="Arial" pitchFamily="34" charset="0"/>
                  </a:rPr>
                  <a:t> 3 0 1 2</a:t>
                </a: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2825" y="2923"/>
              <a:ext cx="649" cy="173"/>
              <a:chOff x="1895" y="3931"/>
              <a:chExt cx="649" cy="173"/>
            </a:xfrm>
          </p:grpSpPr>
          <p:sp>
            <p:nvSpPr>
              <p:cNvPr id="14420" name="Rectangle 13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14421" name="Text Box 14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>
                    <a:solidFill>
                      <a:schemeClr val="bg1"/>
                    </a:solidFill>
                    <a:latin typeface="Arial" pitchFamily="34" charset="0"/>
                  </a:rPr>
                  <a:t>0 1 2</a:t>
                </a:r>
                <a:r>
                  <a:rPr lang="en-US" sz="1200">
                    <a:latin typeface="Arial" pitchFamily="34" charset="0"/>
                  </a:rPr>
                  <a:t> 3 0 1 2</a:t>
                </a:r>
              </a:p>
            </p:txBody>
          </p:sp>
        </p:grpSp>
        <p:sp>
          <p:nvSpPr>
            <p:cNvPr id="14393" name="Line 15"/>
            <p:cNvSpPr>
              <a:spLocks noChangeShapeType="1"/>
            </p:cNvSpPr>
            <p:nvPr/>
          </p:nvSpPr>
          <p:spPr bwMode="auto">
            <a:xfrm>
              <a:off x="3449" y="2671"/>
              <a:ext cx="1151" cy="1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4394" name="Line 16"/>
            <p:cNvSpPr>
              <a:spLocks noChangeShapeType="1"/>
            </p:cNvSpPr>
            <p:nvPr/>
          </p:nvSpPr>
          <p:spPr bwMode="auto">
            <a:xfrm>
              <a:off x="3468" y="2851"/>
              <a:ext cx="1139" cy="14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4395" name="Line 17"/>
            <p:cNvSpPr>
              <a:spLocks noChangeShapeType="1"/>
            </p:cNvSpPr>
            <p:nvPr/>
          </p:nvSpPr>
          <p:spPr bwMode="auto">
            <a:xfrm>
              <a:off x="3487" y="3031"/>
              <a:ext cx="1124" cy="13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4396" name="Text Box 18"/>
            <p:cNvSpPr txBox="1">
              <a:spLocks noChangeArrowheads="1"/>
            </p:cNvSpPr>
            <p:nvPr/>
          </p:nvSpPr>
          <p:spPr bwMode="auto">
            <a:xfrm>
              <a:off x="3520" y="2536"/>
              <a:ext cx="3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pkt0</a:t>
              </a:r>
            </a:p>
          </p:txBody>
        </p:sp>
        <p:sp>
          <p:nvSpPr>
            <p:cNvPr id="14397" name="Text Box 19"/>
            <p:cNvSpPr txBox="1">
              <a:spLocks noChangeArrowheads="1"/>
            </p:cNvSpPr>
            <p:nvPr/>
          </p:nvSpPr>
          <p:spPr bwMode="auto">
            <a:xfrm>
              <a:off x="3518" y="2716"/>
              <a:ext cx="3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pkt1</a:t>
              </a:r>
            </a:p>
          </p:txBody>
        </p:sp>
        <p:sp>
          <p:nvSpPr>
            <p:cNvPr id="14398" name="Text Box 20"/>
            <p:cNvSpPr txBox="1">
              <a:spLocks noChangeArrowheads="1"/>
            </p:cNvSpPr>
            <p:nvPr/>
          </p:nvSpPr>
          <p:spPr bwMode="auto">
            <a:xfrm>
              <a:off x="3516" y="2896"/>
              <a:ext cx="3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pkt2</a:t>
              </a:r>
            </a:p>
          </p:txBody>
        </p: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2827" y="3573"/>
              <a:ext cx="649" cy="173"/>
              <a:chOff x="1895" y="3931"/>
              <a:chExt cx="649" cy="173"/>
            </a:xfrm>
          </p:grpSpPr>
          <p:sp>
            <p:nvSpPr>
              <p:cNvPr id="14418" name="Rectangle 24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14419" name="Text Box 25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>
                    <a:solidFill>
                      <a:schemeClr val="bg1"/>
                    </a:solidFill>
                    <a:latin typeface="Arial" pitchFamily="34" charset="0"/>
                  </a:rPr>
                  <a:t>0 1 2</a:t>
                </a:r>
                <a:r>
                  <a:rPr lang="en-US" sz="1200">
                    <a:latin typeface="Arial" pitchFamily="34" charset="0"/>
                  </a:rPr>
                  <a:t> 3 0 1 2</a:t>
                </a:r>
              </a:p>
            </p:txBody>
          </p:sp>
        </p:grpSp>
        <p:sp>
          <p:nvSpPr>
            <p:cNvPr id="14400" name="Line 32"/>
            <p:cNvSpPr>
              <a:spLocks noChangeShapeType="1"/>
            </p:cNvSpPr>
            <p:nvPr/>
          </p:nvSpPr>
          <p:spPr bwMode="auto">
            <a:xfrm>
              <a:off x="3489" y="3657"/>
              <a:ext cx="1124" cy="14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4401" name="Text Box 35"/>
            <p:cNvSpPr txBox="1">
              <a:spLocks noChangeArrowheads="1"/>
            </p:cNvSpPr>
            <p:nvPr/>
          </p:nvSpPr>
          <p:spPr bwMode="auto">
            <a:xfrm>
              <a:off x="3542" y="3522"/>
              <a:ext cx="3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pkt0</a:t>
              </a:r>
            </a:p>
          </p:txBody>
        </p:sp>
        <p:sp>
          <p:nvSpPr>
            <p:cNvPr id="14402" name="Text Box 39"/>
            <p:cNvSpPr txBox="1">
              <a:spLocks noChangeArrowheads="1"/>
            </p:cNvSpPr>
            <p:nvPr/>
          </p:nvSpPr>
          <p:spPr bwMode="auto">
            <a:xfrm>
              <a:off x="2817" y="3322"/>
              <a:ext cx="871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/>
                <a:t>timeout</a:t>
              </a:r>
            </a:p>
            <a:p>
              <a:pPr>
                <a:lnSpc>
                  <a:spcPct val="90000"/>
                </a:lnSpc>
              </a:pPr>
              <a:r>
                <a:rPr lang="en-US" sz="1400"/>
                <a:t>retransmit pkt0</a:t>
              </a:r>
            </a:p>
          </p:txBody>
        </p:sp>
        <p:sp>
          <p:nvSpPr>
            <p:cNvPr id="14403" name="Rectangle 45"/>
            <p:cNvSpPr>
              <a:spLocks noChangeArrowheads="1"/>
            </p:cNvSpPr>
            <p:nvPr/>
          </p:nvSpPr>
          <p:spPr bwMode="auto">
            <a:xfrm>
              <a:off x="4729" y="2774"/>
              <a:ext cx="253" cy="119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14404" name="Text Box 46"/>
            <p:cNvSpPr txBox="1">
              <a:spLocks noChangeArrowheads="1"/>
            </p:cNvSpPr>
            <p:nvPr/>
          </p:nvSpPr>
          <p:spPr bwMode="auto">
            <a:xfrm>
              <a:off x="4610" y="2743"/>
              <a:ext cx="64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latin typeface="Arial" pitchFamily="34" charset="0"/>
                </a:rPr>
                <a:t>0</a:t>
              </a:r>
              <a:r>
                <a:rPr lang="en-US" sz="1200">
                  <a:solidFill>
                    <a:schemeClr val="bg1"/>
                  </a:solidFill>
                  <a:latin typeface="Arial" pitchFamily="34" charset="0"/>
                </a:rPr>
                <a:t> 1 2 3</a:t>
              </a:r>
              <a:r>
                <a:rPr lang="en-US" sz="1200">
                  <a:latin typeface="Arial" pitchFamily="34" charset="0"/>
                </a:rPr>
                <a:t> 0 1 2</a:t>
              </a:r>
            </a:p>
          </p:txBody>
        </p:sp>
        <p:sp>
          <p:nvSpPr>
            <p:cNvPr id="14405" name="Rectangle 50"/>
            <p:cNvSpPr>
              <a:spLocks noChangeArrowheads="1"/>
            </p:cNvSpPr>
            <p:nvPr/>
          </p:nvSpPr>
          <p:spPr bwMode="auto">
            <a:xfrm>
              <a:off x="4805" y="2945"/>
              <a:ext cx="253" cy="119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14406" name="Text Box 51"/>
            <p:cNvSpPr txBox="1">
              <a:spLocks noChangeArrowheads="1"/>
            </p:cNvSpPr>
            <p:nvPr/>
          </p:nvSpPr>
          <p:spPr bwMode="auto">
            <a:xfrm>
              <a:off x="4608" y="2916"/>
              <a:ext cx="64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latin typeface="Arial" pitchFamily="34" charset="0"/>
                </a:rPr>
                <a:t>0 1</a:t>
              </a:r>
              <a:r>
                <a:rPr lang="en-US" sz="1200">
                  <a:solidFill>
                    <a:schemeClr val="bg1"/>
                  </a:solidFill>
                  <a:latin typeface="Arial" pitchFamily="34" charset="0"/>
                </a:rPr>
                <a:t> 2 3 0</a:t>
              </a:r>
              <a:r>
                <a:rPr lang="en-US" sz="1200">
                  <a:latin typeface="Arial" pitchFamily="34" charset="0"/>
                </a:rPr>
                <a:t> 1 2</a:t>
              </a:r>
            </a:p>
          </p:txBody>
        </p:sp>
        <p:sp>
          <p:nvSpPr>
            <p:cNvPr id="14407" name="Rectangle 53"/>
            <p:cNvSpPr>
              <a:spLocks noChangeArrowheads="1"/>
            </p:cNvSpPr>
            <p:nvPr/>
          </p:nvSpPr>
          <p:spPr bwMode="auto">
            <a:xfrm>
              <a:off x="4887" y="3111"/>
              <a:ext cx="253" cy="119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14408" name="Text Box 54"/>
            <p:cNvSpPr txBox="1">
              <a:spLocks noChangeArrowheads="1"/>
            </p:cNvSpPr>
            <p:nvPr/>
          </p:nvSpPr>
          <p:spPr bwMode="auto">
            <a:xfrm>
              <a:off x="4610" y="3082"/>
              <a:ext cx="64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latin typeface="Arial" pitchFamily="34" charset="0"/>
                </a:rPr>
                <a:t>0 1 2 </a:t>
              </a:r>
              <a:r>
                <a:rPr lang="en-US" sz="1200">
                  <a:solidFill>
                    <a:schemeClr val="bg1"/>
                  </a:solidFill>
                  <a:latin typeface="Arial" pitchFamily="34" charset="0"/>
                </a:rPr>
                <a:t>3 0 1</a:t>
              </a:r>
              <a:r>
                <a:rPr lang="en-US" sz="1200">
                  <a:latin typeface="Arial" pitchFamily="34" charset="0"/>
                </a:rPr>
                <a:t> 2</a:t>
              </a:r>
            </a:p>
          </p:txBody>
        </p:sp>
        <p:sp>
          <p:nvSpPr>
            <p:cNvPr id="14409" name="Line 62"/>
            <p:cNvSpPr>
              <a:spLocks noChangeShapeType="1"/>
            </p:cNvSpPr>
            <p:nvPr/>
          </p:nvSpPr>
          <p:spPr bwMode="auto">
            <a:xfrm flipH="1">
              <a:off x="3744" y="2826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4410" name="Line 63"/>
            <p:cNvSpPr>
              <a:spLocks noChangeShapeType="1"/>
            </p:cNvSpPr>
            <p:nvPr/>
          </p:nvSpPr>
          <p:spPr bwMode="auto">
            <a:xfrm flipH="1">
              <a:off x="3763" y="2992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4411" name="Line 64"/>
            <p:cNvSpPr>
              <a:spLocks noChangeShapeType="1"/>
            </p:cNvSpPr>
            <p:nvPr/>
          </p:nvSpPr>
          <p:spPr bwMode="auto">
            <a:xfrm flipH="1">
              <a:off x="3782" y="3158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4412" name="Text Box 65"/>
            <p:cNvSpPr txBox="1">
              <a:spLocks noChangeArrowheads="1"/>
            </p:cNvSpPr>
            <p:nvPr/>
          </p:nvSpPr>
          <p:spPr bwMode="auto">
            <a:xfrm>
              <a:off x="3628" y="3048"/>
              <a:ext cx="2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4413" name="Text Box 66"/>
            <p:cNvSpPr txBox="1">
              <a:spLocks noChangeArrowheads="1"/>
            </p:cNvSpPr>
            <p:nvPr/>
          </p:nvSpPr>
          <p:spPr bwMode="auto">
            <a:xfrm>
              <a:off x="3640" y="3228"/>
              <a:ext cx="2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4414" name="Text Box 67"/>
            <p:cNvSpPr txBox="1">
              <a:spLocks noChangeArrowheads="1"/>
            </p:cNvSpPr>
            <p:nvPr/>
          </p:nvSpPr>
          <p:spPr bwMode="auto">
            <a:xfrm>
              <a:off x="3659" y="3387"/>
              <a:ext cx="2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4415" name="Text Box 68"/>
            <p:cNvSpPr txBox="1">
              <a:spLocks noChangeArrowheads="1"/>
            </p:cNvSpPr>
            <p:nvPr/>
          </p:nvSpPr>
          <p:spPr bwMode="auto">
            <a:xfrm>
              <a:off x="4578" y="3650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i="1">
                  <a:solidFill>
                    <a:srgbClr val="CC0000"/>
                  </a:solidFill>
                </a:rPr>
                <a:t>will accept packet</a:t>
              </a:r>
            </a:p>
            <a:p>
              <a:r>
                <a:rPr lang="en-US" sz="1200" i="1">
                  <a:solidFill>
                    <a:srgbClr val="CC0000"/>
                  </a:solidFill>
                </a:rPr>
                <a:t>with seq number 0</a:t>
              </a:r>
            </a:p>
          </p:txBody>
        </p:sp>
        <p:sp>
          <p:nvSpPr>
            <p:cNvPr id="14416" name="Line 69"/>
            <p:cNvSpPr>
              <a:spLocks noChangeShapeType="1"/>
            </p:cNvSpPr>
            <p:nvPr/>
          </p:nvSpPr>
          <p:spPr bwMode="auto">
            <a:xfrm flipV="1">
              <a:off x="5022" y="3269"/>
              <a:ext cx="0" cy="4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4417" name="Text Box 117"/>
            <p:cNvSpPr txBox="1">
              <a:spLocks noChangeArrowheads="1"/>
            </p:cNvSpPr>
            <p:nvPr/>
          </p:nvSpPr>
          <p:spPr bwMode="auto">
            <a:xfrm>
              <a:off x="2795" y="3813"/>
              <a:ext cx="63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BANG!</a:t>
              </a:r>
            </a:p>
          </p:txBody>
        </p:sp>
      </p:grpSp>
      <p:grpSp>
        <p:nvGrpSpPr>
          <p:cNvPr id="7" name="Group 128"/>
          <p:cNvGrpSpPr>
            <a:grpSpLocks/>
          </p:cNvGrpSpPr>
          <p:nvPr/>
        </p:nvGrpSpPr>
        <p:grpSpPr bwMode="auto">
          <a:xfrm>
            <a:off x="4449763" y="825500"/>
            <a:ext cx="4294187" cy="2138363"/>
            <a:chOff x="2803" y="520"/>
            <a:chExt cx="2705" cy="1347"/>
          </a:xfrm>
        </p:grpSpPr>
        <p:grpSp>
          <p:nvGrpSpPr>
            <p:cNvPr id="8" name="Group 72"/>
            <p:cNvGrpSpPr>
              <a:grpSpLocks/>
            </p:cNvGrpSpPr>
            <p:nvPr/>
          </p:nvGrpSpPr>
          <p:grpSpPr bwMode="auto">
            <a:xfrm>
              <a:off x="2819" y="568"/>
              <a:ext cx="649" cy="173"/>
              <a:chOff x="1895" y="3931"/>
              <a:chExt cx="649" cy="173"/>
            </a:xfrm>
          </p:grpSpPr>
          <p:sp>
            <p:nvSpPr>
              <p:cNvPr id="14388" name="Rectangle 73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14389" name="Text Box 74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>
                    <a:solidFill>
                      <a:schemeClr val="bg1"/>
                    </a:solidFill>
                    <a:latin typeface="Arial" pitchFamily="34" charset="0"/>
                  </a:rPr>
                  <a:t>0 1 2</a:t>
                </a:r>
                <a:r>
                  <a:rPr lang="en-US" sz="1200">
                    <a:latin typeface="Arial" pitchFamily="34" charset="0"/>
                  </a:rPr>
                  <a:t> 3 0 1 2</a:t>
                </a:r>
              </a:p>
            </p:txBody>
          </p:sp>
        </p:grpSp>
        <p:grpSp>
          <p:nvGrpSpPr>
            <p:cNvPr id="9" name="Group 75"/>
            <p:cNvGrpSpPr>
              <a:grpSpLocks/>
            </p:cNvGrpSpPr>
            <p:nvPr/>
          </p:nvGrpSpPr>
          <p:grpSpPr bwMode="auto">
            <a:xfrm>
              <a:off x="2831" y="741"/>
              <a:ext cx="649" cy="173"/>
              <a:chOff x="1895" y="3931"/>
              <a:chExt cx="649" cy="173"/>
            </a:xfrm>
          </p:grpSpPr>
          <p:sp>
            <p:nvSpPr>
              <p:cNvPr id="14386" name="Rectangle 76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14387" name="Text Box 77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>
                    <a:solidFill>
                      <a:schemeClr val="bg1"/>
                    </a:solidFill>
                    <a:latin typeface="Arial" pitchFamily="34" charset="0"/>
                  </a:rPr>
                  <a:t>0 1 2</a:t>
                </a:r>
                <a:r>
                  <a:rPr lang="en-US" sz="1200">
                    <a:latin typeface="Arial" pitchFamily="34" charset="0"/>
                  </a:rPr>
                  <a:t> 3 0 1 2</a:t>
                </a:r>
              </a:p>
            </p:txBody>
          </p:sp>
        </p:grpSp>
        <p:grpSp>
          <p:nvGrpSpPr>
            <p:cNvPr id="10" name="Group 78"/>
            <p:cNvGrpSpPr>
              <a:grpSpLocks/>
            </p:cNvGrpSpPr>
            <p:nvPr/>
          </p:nvGrpSpPr>
          <p:grpSpPr bwMode="auto">
            <a:xfrm>
              <a:off x="2836" y="907"/>
              <a:ext cx="649" cy="173"/>
              <a:chOff x="1895" y="3931"/>
              <a:chExt cx="649" cy="173"/>
            </a:xfrm>
          </p:grpSpPr>
          <p:sp>
            <p:nvSpPr>
              <p:cNvPr id="14384" name="Rectangle 79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14385" name="Text Box 80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>
                    <a:solidFill>
                      <a:schemeClr val="bg1"/>
                    </a:solidFill>
                    <a:latin typeface="Arial" pitchFamily="34" charset="0"/>
                  </a:rPr>
                  <a:t>0 1 2</a:t>
                </a:r>
                <a:r>
                  <a:rPr lang="en-US" sz="1200">
                    <a:latin typeface="Arial" pitchFamily="34" charset="0"/>
                  </a:rPr>
                  <a:t> 3 0 1 2</a:t>
                </a:r>
              </a:p>
            </p:txBody>
          </p:sp>
        </p:grpSp>
        <p:sp>
          <p:nvSpPr>
            <p:cNvPr id="14357" name="Line 81"/>
            <p:cNvSpPr>
              <a:spLocks noChangeShapeType="1"/>
            </p:cNvSpPr>
            <p:nvPr/>
          </p:nvSpPr>
          <p:spPr bwMode="auto">
            <a:xfrm>
              <a:off x="3460" y="655"/>
              <a:ext cx="1151" cy="1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4358" name="Line 82"/>
            <p:cNvSpPr>
              <a:spLocks noChangeShapeType="1"/>
            </p:cNvSpPr>
            <p:nvPr/>
          </p:nvSpPr>
          <p:spPr bwMode="auto">
            <a:xfrm>
              <a:off x="3479" y="835"/>
              <a:ext cx="1139" cy="14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4359" name="Line 83"/>
            <p:cNvSpPr>
              <a:spLocks noChangeShapeType="1"/>
            </p:cNvSpPr>
            <p:nvPr/>
          </p:nvSpPr>
          <p:spPr bwMode="auto">
            <a:xfrm>
              <a:off x="3498" y="1015"/>
              <a:ext cx="1124" cy="13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4360" name="Text Box 84"/>
            <p:cNvSpPr txBox="1">
              <a:spLocks noChangeArrowheads="1"/>
            </p:cNvSpPr>
            <p:nvPr/>
          </p:nvSpPr>
          <p:spPr bwMode="auto">
            <a:xfrm>
              <a:off x="3489" y="520"/>
              <a:ext cx="3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pkt0</a:t>
              </a:r>
            </a:p>
          </p:txBody>
        </p:sp>
        <p:sp>
          <p:nvSpPr>
            <p:cNvPr id="14361" name="Text Box 85"/>
            <p:cNvSpPr txBox="1">
              <a:spLocks noChangeArrowheads="1"/>
            </p:cNvSpPr>
            <p:nvPr/>
          </p:nvSpPr>
          <p:spPr bwMode="auto">
            <a:xfrm>
              <a:off x="3529" y="700"/>
              <a:ext cx="3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pkt1</a:t>
              </a:r>
            </a:p>
          </p:txBody>
        </p:sp>
        <p:sp>
          <p:nvSpPr>
            <p:cNvPr id="14362" name="Text Box 86"/>
            <p:cNvSpPr txBox="1">
              <a:spLocks noChangeArrowheads="1"/>
            </p:cNvSpPr>
            <p:nvPr/>
          </p:nvSpPr>
          <p:spPr bwMode="auto">
            <a:xfrm>
              <a:off x="3527" y="880"/>
              <a:ext cx="3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pkt2</a:t>
              </a:r>
            </a:p>
          </p:txBody>
        </p:sp>
        <p:sp>
          <p:nvSpPr>
            <p:cNvPr id="14363" name="Rectangle 88"/>
            <p:cNvSpPr>
              <a:spLocks noChangeArrowheads="1"/>
            </p:cNvSpPr>
            <p:nvPr/>
          </p:nvSpPr>
          <p:spPr bwMode="auto">
            <a:xfrm>
              <a:off x="3035" y="1394"/>
              <a:ext cx="253" cy="119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14364" name="Text Box 89"/>
            <p:cNvSpPr txBox="1">
              <a:spLocks noChangeArrowheads="1"/>
            </p:cNvSpPr>
            <p:nvPr/>
          </p:nvSpPr>
          <p:spPr bwMode="auto">
            <a:xfrm>
              <a:off x="2838" y="1365"/>
              <a:ext cx="64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latin typeface="Arial" pitchFamily="34" charset="0"/>
                </a:rPr>
                <a:t>0 1</a:t>
              </a:r>
              <a:r>
                <a:rPr lang="en-US" sz="1200">
                  <a:solidFill>
                    <a:schemeClr val="bg1"/>
                  </a:solidFill>
                  <a:latin typeface="Arial" pitchFamily="34" charset="0"/>
                </a:rPr>
                <a:t> 2</a:t>
              </a:r>
              <a:r>
                <a:rPr lang="en-US" sz="1200">
                  <a:latin typeface="Arial" pitchFamily="34" charset="0"/>
                </a:rPr>
                <a:t> </a:t>
              </a:r>
              <a:r>
                <a:rPr lang="en-US" sz="1200">
                  <a:solidFill>
                    <a:schemeClr val="bg1"/>
                  </a:solidFill>
                  <a:latin typeface="Arial" pitchFamily="34" charset="0"/>
                </a:rPr>
                <a:t>3 0</a:t>
              </a:r>
              <a:r>
                <a:rPr lang="en-US" sz="1200">
                  <a:latin typeface="Arial" pitchFamily="34" charset="0"/>
                </a:rPr>
                <a:t> 1 2</a:t>
              </a:r>
            </a:p>
          </p:txBody>
        </p:sp>
        <p:sp>
          <p:nvSpPr>
            <p:cNvPr id="14365" name="Line 90"/>
            <p:cNvSpPr>
              <a:spLocks noChangeShapeType="1"/>
            </p:cNvSpPr>
            <p:nvPr/>
          </p:nvSpPr>
          <p:spPr bwMode="auto">
            <a:xfrm>
              <a:off x="3480" y="1473"/>
              <a:ext cx="1124" cy="14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4366" name="Text Box 91"/>
            <p:cNvSpPr txBox="1">
              <a:spLocks noChangeArrowheads="1"/>
            </p:cNvSpPr>
            <p:nvPr/>
          </p:nvSpPr>
          <p:spPr bwMode="auto">
            <a:xfrm>
              <a:off x="3545" y="1478"/>
              <a:ext cx="3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pkt0</a:t>
              </a:r>
            </a:p>
          </p:txBody>
        </p:sp>
        <p:sp>
          <p:nvSpPr>
            <p:cNvPr id="14367" name="Rectangle 95"/>
            <p:cNvSpPr>
              <a:spLocks noChangeArrowheads="1"/>
            </p:cNvSpPr>
            <p:nvPr/>
          </p:nvSpPr>
          <p:spPr bwMode="auto">
            <a:xfrm>
              <a:off x="4740" y="758"/>
              <a:ext cx="253" cy="119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14368" name="Text Box 96"/>
            <p:cNvSpPr txBox="1">
              <a:spLocks noChangeArrowheads="1"/>
            </p:cNvSpPr>
            <p:nvPr/>
          </p:nvSpPr>
          <p:spPr bwMode="auto">
            <a:xfrm>
              <a:off x="4621" y="727"/>
              <a:ext cx="64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latin typeface="Arial" pitchFamily="34" charset="0"/>
                </a:rPr>
                <a:t>0</a:t>
              </a:r>
              <a:r>
                <a:rPr lang="en-US" sz="1200">
                  <a:solidFill>
                    <a:schemeClr val="bg1"/>
                  </a:solidFill>
                  <a:latin typeface="Arial" pitchFamily="34" charset="0"/>
                </a:rPr>
                <a:t> 1 2 3</a:t>
              </a:r>
              <a:r>
                <a:rPr lang="en-US" sz="1200">
                  <a:latin typeface="Arial" pitchFamily="34" charset="0"/>
                </a:rPr>
                <a:t> 0 1 2</a:t>
              </a:r>
            </a:p>
          </p:txBody>
        </p:sp>
        <p:sp>
          <p:nvSpPr>
            <p:cNvPr id="14369" name="Rectangle 97"/>
            <p:cNvSpPr>
              <a:spLocks noChangeArrowheads="1"/>
            </p:cNvSpPr>
            <p:nvPr/>
          </p:nvSpPr>
          <p:spPr bwMode="auto">
            <a:xfrm>
              <a:off x="4816" y="929"/>
              <a:ext cx="253" cy="119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14370" name="Text Box 98"/>
            <p:cNvSpPr txBox="1">
              <a:spLocks noChangeArrowheads="1"/>
            </p:cNvSpPr>
            <p:nvPr/>
          </p:nvSpPr>
          <p:spPr bwMode="auto">
            <a:xfrm>
              <a:off x="4619" y="900"/>
              <a:ext cx="64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latin typeface="Arial" pitchFamily="34" charset="0"/>
                </a:rPr>
                <a:t>0 1</a:t>
              </a:r>
              <a:r>
                <a:rPr lang="en-US" sz="1200">
                  <a:solidFill>
                    <a:schemeClr val="bg1"/>
                  </a:solidFill>
                  <a:latin typeface="Arial" pitchFamily="34" charset="0"/>
                </a:rPr>
                <a:t> 2 3 0</a:t>
              </a:r>
              <a:r>
                <a:rPr lang="en-US" sz="1200">
                  <a:latin typeface="Arial" pitchFamily="34" charset="0"/>
                </a:rPr>
                <a:t> 1 2</a:t>
              </a:r>
            </a:p>
          </p:txBody>
        </p:sp>
        <p:sp>
          <p:nvSpPr>
            <p:cNvPr id="14371" name="Rectangle 99"/>
            <p:cNvSpPr>
              <a:spLocks noChangeArrowheads="1"/>
            </p:cNvSpPr>
            <p:nvPr/>
          </p:nvSpPr>
          <p:spPr bwMode="auto">
            <a:xfrm>
              <a:off x="4898" y="1095"/>
              <a:ext cx="253" cy="119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14372" name="Text Box 100"/>
            <p:cNvSpPr txBox="1">
              <a:spLocks noChangeArrowheads="1"/>
            </p:cNvSpPr>
            <p:nvPr/>
          </p:nvSpPr>
          <p:spPr bwMode="auto">
            <a:xfrm>
              <a:off x="4621" y="1066"/>
              <a:ext cx="64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latin typeface="Arial" pitchFamily="34" charset="0"/>
                </a:rPr>
                <a:t>0 1 2 </a:t>
              </a:r>
              <a:r>
                <a:rPr lang="en-US" sz="1200">
                  <a:solidFill>
                    <a:schemeClr val="bg1"/>
                  </a:solidFill>
                  <a:latin typeface="Arial" pitchFamily="34" charset="0"/>
                </a:rPr>
                <a:t>3 0 1</a:t>
              </a:r>
              <a:r>
                <a:rPr lang="en-US" sz="1200">
                  <a:latin typeface="Arial" pitchFamily="34" charset="0"/>
                </a:rPr>
                <a:t> 2</a:t>
              </a:r>
            </a:p>
          </p:txBody>
        </p:sp>
        <p:sp>
          <p:nvSpPr>
            <p:cNvPr id="14373" name="Line 103"/>
            <p:cNvSpPr>
              <a:spLocks noChangeShapeType="1"/>
            </p:cNvSpPr>
            <p:nvPr/>
          </p:nvSpPr>
          <p:spPr bwMode="auto">
            <a:xfrm flipH="1">
              <a:off x="3453" y="810"/>
              <a:ext cx="1124" cy="46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4374" name="Line 104"/>
            <p:cNvSpPr>
              <a:spLocks noChangeShapeType="1"/>
            </p:cNvSpPr>
            <p:nvPr/>
          </p:nvSpPr>
          <p:spPr bwMode="auto">
            <a:xfrm flipH="1">
              <a:off x="3465" y="976"/>
              <a:ext cx="1131" cy="47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4375" name="Text Box 107"/>
            <p:cNvSpPr txBox="1">
              <a:spLocks noChangeArrowheads="1"/>
            </p:cNvSpPr>
            <p:nvPr/>
          </p:nvSpPr>
          <p:spPr bwMode="auto">
            <a:xfrm>
              <a:off x="3780" y="1245"/>
              <a:ext cx="2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4376" name="Text Box 109"/>
            <p:cNvSpPr txBox="1">
              <a:spLocks noChangeArrowheads="1"/>
            </p:cNvSpPr>
            <p:nvPr/>
          </p:nvSpPr>
          <p:spPr bwMode="auto">
            <a:xfrm>
              <a:off x="4596" y="1501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i="1">
                  <a:solidFill>
                    <a:srgbClr val="CC0000"/>
                  </a:solidFill>
                </a:rPr>
                <a:t>will accept packet</a:t>
              </a:r>
            </a:p>
            <a:p>
              <a:r>
                <a:rPr lang="en-US" sz="1200" i="1">
                  <a:solidFill>
                    <a:srgbClr val="CC0000"/>
                  </a:solidFill>
                </a:rPr>
                <a:t>with seq number 0</a:t>
              </a:r>
            </a:p>
          </p:txBody>
        </p:sp>
        <p:sp>
          <p:nvSpPr>
            <p:cNvPr id="14377" name="Line 110"/>
            <p:cNvSpPr>
              <a:spLocks noChangeShapeType="1"/>
            </p:cNvSpPr>
            <p:nvPr/>
          </p:nvSpPr>
          <p:spPr bwMode="auto">
            <a:xfrm flipH="1" flipV="1">
              <a:off x="5033" y="1253"/>
              <a:ext cx="0" cy="28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4378" name="Line 112"/>
            <p:cNvSpPr>
              <a:spLocks noChangeShapeType="1"/>
            </p:cNvSpPr>
            <p:nvPr/>
          </p:nvSpPr>
          <p:spPr bwMode="auto">
            <a:xfrm>
              <a:off x="3475" y="1290"/>
              <a:ext cx="372" cy="46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  <p:grpSp>
          <p:nvGrpSpPr>
            <p:cNvPr id="11" name="Group 115"/>
            <p:cNvGrpSpPr>
              <a:grpSpLocks/>
            </p:cNvGrpSpPr>
            <p:nvPr/>
          </p:nvGrpSpPr>
          <p:grpSpPr bwMode="auto">
            <a:xfrm>
              <a:off x="2838" y="1185"/>
              <a:ext cx="649" cy="173"/>
              <a:chOff x="2667" y="3750"/>
              <a:chExt cx="649" cy="173"/>
            </a:xfrm>
          </p:grpSpPr>
          <p:sp>
            <p:nvSpPr>
              <p:cNvPr id="14382" name="Rectangle 113"/>
              <p:cNvSpPr>
                <a:spLocks noChangeArrowheads="1"/>
              </p:cNvSpPr>
              <p:nvPr/>
            </p:nvSpPr>
            <p:spPr bwMode="auto">
              <a:xfrm>
                <a:off x="2786" y="3779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14383" name="Text Box 114"/>
              <p:cNvSpPr txBox="1">
                <a:spLocks noChangeArrowheads="1"/>
              </p:cNvSpPr>
              <p:nvPr/>
            </p:nvSpPr>
            <p:spPr bwMode="auto">
              <a:xfrm>
                <a:off x="2667" y="3750"/>
                <a:ext cx="64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>
                    <a:latin typeface="Arial" pitchFamily="34" charset="0"/>
                  </a:rPr>
                  <a:t>0 </a:t>
                </a:r>
                <a:r>
                  <a:rPr lang="en-US" sz="1200">
                    <a:solidFill>
                      <a:schemeClr val="bg1"/>
                    </a:solidFill>
                    <a:latin typeface="Arial" pitchFamily="34" charset="0"/>
                  </a:rPr>
                  <a:t>1 2</a:t>
                </a:r>
                <a:r>
                  <a:rPr lang="en-US" sz="1200">
                    <a:latin typeface="Arial" pitchFamily="34" charset="0"/>
                  </a:rPr>
                  <a:t> </a:t>
                </a:r>
                <a:r>
                  <a:rPr lang="en-US" sz="1200">
                    <a:solidFill>
                      <a:schemeClr val="bg1"/>
                    </a:solidFill>
                    <a:latin typeface="Arial" pitchFamily="34" charset="0"/>
                  </a:rPr>
                  <a:t>3 </a:t>
                </a:r>
                <a:r>
                  <a:rPr lang="en-US" sz="1200">
                    <a:latin typeface="Arial" pitchFamily="34" charset="0"/>
                  </a:rPr>
                  <a:t>0 1 2</a:t>
                </a:r>
              </a:p>
            </p:txBody>
          </p:sp>
        </p:grpSp>
        <p:sp>
          <p:nvSpPr>
            <p:cNvPr id="14380" name="Text Box 116"/>
            <p:cNvSpPr txBox="1">
              <a:spLocks noChangeArrowheads="1"/>
            </p:cNvSpPr>
            <p:nvPr/>
          </p:nvSpPr>
          <p:spPr bwMode="auto">
            <a:xfrm>
              <a:off x="3547" y="1154"/>
              <a:ext cx="3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pkt3</a:t>
              </a:r>
            </a:p>
          </p:txBody>
        </p:sp>
        <p:sp>
          <p:nvSpPr>
            <p:cNvPr id="14381" name="Text Box 119"/>
            <p:cNvSpPr txBox="1">
              <a:spLocks noChangeArrowheads="1"/>
            </p:cNvSpPr>
            <p:nvPr/>
          </p:nvSpPr>
          <p:spPr bwMode="auto">
            <a:xfrm>
              <a:off x="2803" y="1655"/>
              <a:ext cx="9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(a) no problem</a:t>
              </a:r>
            </a:p>
          </p:txBody>
        </p:sp>
      </p:grpSp>
      <p:grpSp>
        <p:nvGrpSpPr>
          <p:cNvPr id="12" name="Group 122"/>
          <p:cNvGrpSpPr>
            <a:grpSpLocks/>
          </p:cNvGrpSpPr>
          <p:nvPr/>
        </p:nvGrpSpPr>
        <p:grpSpPr bwMode="auto">
          <a:xfrm>
            <a:off x="6434138" y="890588"/>
            <a:ext cx="517525" cy="5278437"/>
            <a:chOff x="3821" y="550"/>
            <a:chExt cx="326" cy="3325"/>
          </a:xfrm>
        </p:grpSpPr>
        <p:pic>
          <p:nvPicPr>
            <p:cNvPr id="14352" name="Picture 5" descr="curtai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23" y="550"/>
              <a:ext cx="284" cy="1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3" name="Picture 111" descr="curtai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21" y="2564"/>
              <a:ext cx="326" cy="1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3881" name="Text Box 121"/>
          <p:cNvSpPr txBox="1">
            <a:spLocks noChangeArrowheads="1"/>
          </p:cNvSpPr>
          <p:nvPr/>
        </p:nvSpPr>
        <p:spPr bwMode="auto">
          <a:xfrm>
            <a:off x="4695825" y="3049588"/>
            <a:ext cx="38354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i="1"/>
              <a:t>receiver can</a:t>
            </a:r>
            <a:r>
              <a:rPr lang="ja-JP" altLang="en-US" i="1"/>
              <a:t>’</a:t>
            </a:r>
            <a:r>
              <a:rPr lang="en-US" altLang="ja-JP" i="1"/>
              <a:t>t see sender side.</a:t>
            </a:r>
          </a:p>
          <a:p>
            <a:pPr algn="ctr"/>
            <a:r>
              <a:rPr lang="en-US" i="1"/>
              <a:t>receiver behavior identical in both cases!</a:t>
            </a:r>
          </a:p>
          <a:p>
            <a:pPr algn="ctr"/>
            <a:r>
              <a:rPr lang="en-US" i="1">
                <a:solidFill>
                  <a:srgbClr val="CC0000"/>
                </a:solidFill>
              </a:rPr>
              <a:t>something</a:t>
            </a:r>
            <a:r>
              <a:rPr lang="ja-JP" altLang="en-US" i="1">
                <a:solidFill>
                  <a:srgbClr val="CC0000"/>
                </a:solidFill>
              </a:rPr>
              <a:t>’</a:t>
            </a:r>
            <a:r>
              <a:rPr lang="en-US" altLang="ja-JP" i="1">
                <a:solidFill>
                  <a:srgbClr val="CC0000"/>
                </a:solidFill>
              </a:rPr>
              <a:t>s (very) wrong!</a:t>
            </a:r>
            <a:endParaRPr lang="en-US" i="1">
              <a:solidFill>
                <a:srgbClr val="CC0000"/>
              </a:solidFill>
            </a:endParaRPr>
          </a:p>
        </p:txBody>
      </p:sp>
      <p:pic>
        <p:nvPicPr>
          <p:cNvPr id="14350" name="Picture 123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863" y="1143292"/>
            <a:ext cx="3865562" cy="142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3884" name="Rectangle 124"/>
          <p:cNvSpPr>
            <a:spLocks noChangeArrowheads="1"/>
          </p:cNvSpPr>
          <p:nvPr/>
        </p:nvSpPr>
        <p:spPr bwMode="auto">
          <a:xfrm>
            <a:off x="546100" y="2732088"/>
            <a:ext cx="3276600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receiver sees no difference in two scenarios!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duplicate data accepted as new in (b)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endParaRPr lang="en-US" sz="2400">
              <a:latin typeface="Gill Sans MT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400">
                <a:solidFill>
                  <a:srgbClr val="CC0000"/>
                </a:solidFill>
                <a:latin typeface="Gill Sans MT" pitchFamily="34" charset="0"/>
              </a:rPr>
              <a:t>Q:</a:t>
            </a:r>
            <a:r>
              <a:rPr lang="en-US" sz="2400">
                <a:latin typeface="Gill Sans MT" pitchFamily="34" charset="0"/>
              </a:rPr>
              <a:t> what relationship between seq # size and window size to avoid problem in (b)?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7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881" grpId="0"/>
      <p:bldP spid="37388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כותרת תחתונה 4"/>
          <p:cNvSpPr>
            <a:spLocks noGrp="1"/>
          </p:cNvSpPr>
          <p:nvPr>
            <p:ph type="ftr" sz="quarter" idx="4294967295"/>
          </p:nvPr>
        </p:nvSpPr>
        <p:spPr>
          <a:xfrm>
            <a:off x="5576888" y="6445250"/>
            <a:ext cx="2895600" cy="2873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Transport</a:t>
            </a:r>
            <a:r>
              <a:rPr lang="en-US" sz="1400">
                <a:latin typeface="+mn-lt"/>
              </a:rPr>
              <a:t> </a:t>
            </a:r>
            <a:r>
              <a:rPr lang="en-US"/>
              <a:t>Layer</a:t>
            </a:r>
          </a:p>
        </p:txBody>
      </p:sp>
      <p:sp>
        <p:nvSpPr>
          <p:cNvPr id="15363" name="מציין מיקום של מספר שקופית 5"/>
          <p:cNvSpPr>
            <a:spLocks noGrp="1"/>
          </p:cNvSpPr>
          <p:nvPr>
            <p:ph type="sldNum" sz="quarter" idx="4294967295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>
                <a:latin typeface="Arial" pitchFamily="34" charset="0"/>
              </a:rPr>
              <a:t>3-</a:t>
            </a:r>
            <a:fld id="{49171AE7-9C9B-4616-A16C-4683FFD1AD46}" type="slidenum">
              <a:rPr lang="en-US" altLang="he-IL" smtClean="0">
                <a:latin typeface="Arial" pitchFamily="34" charset="0"/>
              </a:rPr>
              <a:pPr/>
              <a:t>25</a:t>
            </a:fld>
            <a:endParaRPr lang="en-US" altLang="he-IL">
              <a:latin typeface="Arial" pitchFamily="34" charset="0"/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 cstate="print"/>
          <a:srcRect l="31731" t="11308" r="15048" b="8154"/>
          <a:stretch>
            <a:fillRect/>
          </a:stretch>
        </p:blipFill>
        <p:spPr bwMode="auto">
          <a:xfrm>
            <a:off x="738188" y="-26988"/>
            <a:ext cx="7280275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Reminder: where are we ?</a:t>
            </a:r>
          </a:p>
        </p:txBody>
      </p:sp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431324"/>
            <a:ext cx="6900862" cy="482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[</a:t>
            </a:r>
            <a:r>
              <a:rPr lang="en-US" dirty="0" err="1"/>
              <a:t>En|de</a:t>
            </a:r>
            <a:r>
              <a:rPr lang="en-US" dirty="0"/>
              <a:t>]capsulation</a:t>
            </a:r>
          </a:p>
        </p:txBody>
      </p:sp>
      <p:pic>
        <p:nvPicPr>
          <p:cNvPr id="8195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33400" y="1787525"/>
            <a:ext cx="7772400" cy="42735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25ED4536-F895-4ECB-A7CA-FAF7EE2DE308}" type="slidenum">
              <a:rPr lang="en-US" altLang="he-IL" smtClean="0"/>
              <a:pPr/>
              <a:t>5</a:t>
            </a:fld>
            <a:endParaRPr lang="en-US" altLang="he-IL"/>
          </a:p>
        </p:txBody>
      </p:sp>
      <p:grpSp>
        <p:nvGrpSpPr>
          <p:cNvPr id="4100" name="Group 894"/>
          <p:cNvGrpSpPr>
            <a:grpSpLocks/>
          </p:cNvGrpSpPr>
          <p:nvPr/>
        </p:nvGrpSpPr>
        <p:grpSpPr bwMode="auto">
          <a:xfrm>
            <a:off x="5102225" y="1601788"/>
            <a:ext cx="3540125" cy="4545012"/>
            <a:chOff x="3277" y="974"/>
            <a:chExt cx="2230" cy="2863"/>
          </a:xfrm>
        </p:grpSpPr>
        <p:sp>
          <p:nvSpPr>
            <p:cNvPr id="4129" name="Freeform 895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2395 w 1036"/>
                <a:gd name="T1" fmla="*/ 11 h 675"/>
                <a:gd name="T2" fmla="*/ 1441 w 1036"/>
                <a:gd name="T3" fmla="*/ 53 h 675"/>
                <a:gd name="T4" fmla="*/ 762 w 1036"/>
                <a:gd name="T5" fmla="*/ 129 h 675"/>
                <a:gd name="T6" fmla="*/ 565 w 1036"/>
                <a:gd name="T7" fmla="*/ 229 h 675"/>
                <a:gd name="T8" fmla="*/ 79 w 1036"/>
                <a:gd name="T9" fmla="*/ 297 h 675"/>
                <a:gd name="T10" fmla="*/ 63 w 1036"/>
                <a:gd name="T11" fmla="*/ 459 h 675"/>
                <a:gd name="T12" fmla="*/ 489 w 1036"/>
                <a:gd name="T13" fmla="*/ 489 h 675"/>
                <a:gd name="T14" fmla="*/ 1695 w 1036"/>
                <a:gd name="T15" fmla="*/ 489 h 675"/>
                <a:gd name="T16" fmla="*/ 2208 w 1036"/>
                <a:gd name="T17" fmla="*/ 555 h 675"/>
                <a:gd name="T18" fmla="*/ 2777 w 1036"/>
                <a:gd name="T19" fmla="*/ 657 h 675"/>
                <a:gd name="T20" fmla="*/ 3214 w 1036"/>
                <a:gd name="T21" fmla="*/ 661 h 675"/>
                <a:gd name="T22" fmla="*/ 3514 w 1036"/>
                <a:gd name="T23" fmla="*/ 603 h 675"/>
                <a:gd name="T24" fmla="*/ 3667 w 1036"/>
                <a:gd name="T25" fmla="*/ 445 h 675"/>
                <a:gd name="T26" fmla="*/ 3762 w 1036"/>
                <a:gd name="T27" fmla="*/ 291 h 675"/>
                <a:gd name="T28" fmla="*/ 3773 w 1036"/>
                <a:gd name="T29" fmla="*/ 107 h 675"/>
                <a:gd name="T30" fmla="*/ 3451 w 1036"/>
                <a:gd name="T31" fmla="*/ 17 h 675"/>
                <a:gd name="T32" fmla="*/ 2866 w 1036"/>
                <a:gd name="T33" fmla="*/ 3 h 675"/>
                <a:gd name="T34" fmla="*/ 2395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4130" name="Group 896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4508" name="Rectangle 897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509" name="AutoShape 898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sz="2400">
                  <a:solidFill>
                    <a:srgbClr val="00CCFF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131" name="Freeform 899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132" name="Line 900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133" name="Line 901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134" name="Line 902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135" name="Line 903"/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136" name="Line 904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137" name="Line 905"/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138" name="Line 906"/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139" name="Line 907"/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140" name="Line 908"/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141" name="Line 909"/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142" name="Line 910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143" name="Line 911"/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144" name="Line 912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145" name="Line 913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4146" name="Group 914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4506" name="Picture 915" descr="access_point_stylized_smal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507" name="Picture 916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147" name="Freeform 917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148" name="Freeform 918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2079067 w 765"/>
                <a:gd name="T1" fmla="*/ 336024 h 459"/>
                <a:gd name="T2" fmla="*/ 1408908 w 765"/>
                <a:gd name="T3" fmla="*/ 2386034 h 459"/>
                <a:gd name="T4" fmla="*/ 471327 w 765"/>
                <a:gd name="T5" fmla="*/ 3395904 h 459"/>
                <a:gd name="T6" fmla="*/ 67349 w 765"/>
                <a:gd name="T7" fmla="*/ 11443390 h 459"/>
                <a:gd name="T8" fmla="*/ 881548 w 765"/>
                <a:gd name="T9" fmla="*/ 15119911 h 459"/>
                <a:gd name="T10" fmla="*/ 1694611 w 765"/>
                <a:gd name="T11" fmla="*/ 14492543 h 459"/>
                <a:gd name="T12" fmla="*/ 2860308 w 765"/>
                <a:gd name="T13" fmla="*/ 15119911 h 459"/>
                <a:gd name="T14" fmla="*/ 3422791 w 765"/>
                <a:gd name="T15" fmla="*/ 14768939 h 459"/>
                <a:gd name="T16" fmla="*/ 3684326 w 765"/>
                <a:gd name="T17" fmla="*/ 12671606 h 459"/>
                <a:gd name="T18" fmla="*/ 3677854 w 765"/>
                <a:gd name="T19" fmla="*/ 5378629 h 459"/>
                <a:gd name="T20" fmla="*/ 3245884 w 765"/>
                <a:gd name="T21" fmla="*/ 1173290 h 459"/>
                <a:gd name="T22" fmla="*/ 2079067 w 765"/>
                <a:gd name="T23" fmla="*/ 336024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149" name="Line 919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150" name="Line 920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151" name="Line 921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152" name="Line 922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153" name="Line 923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154" name="Line 924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155" name="Line 925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156" name="Line 926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157" name="Line 927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158" name="Line 928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159" name="Line 929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160" name="Line 930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161" name="Line 931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162" name="Line 932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163" name="Line 933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164" name="Line 934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165" name="Line 935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4166" name="Group 936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4489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4490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4491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4492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4493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4494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4495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4496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4497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4498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4499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4500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4501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4502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4503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4504" name="Oval 952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pic>
            <p:nvPicPr>
              <p:cNvPr id="4505" name="Picture 953" descr="cell_tower_radiation_gray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167" name="Group 954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4480" name="Line 955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481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82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83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4484" name="Group 959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4487" name="Freeform 9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488" name="Freeform 9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4485" name="Line 962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486" name="Line 963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4168" name="Group 964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447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7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7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4475" name="Group 96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78" name="Freeform 96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479" name="Freeform 97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4476" name="Line 97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477" name="Line 97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4169" name="Group 973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446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6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6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4467" name="Group 97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70" name="Freeform 97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471" name="Freeform 97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4468" name="Line 98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469" name="Line 98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4170" name="Group 982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445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5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5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4459" name="Group 98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62" name="Freeform 98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463" name="Freeform 98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4460" name="Line 98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461" name="Line 99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" name="Group 991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444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4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5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4451" name="Group 99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54" name="Freeform 99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455" name="Freeform 99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4452" name="Line 99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453" name="Line 99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4172" name="Group 1000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444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4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4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4443" name="Group 100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46" name="Freeform 100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447" name="Freeform 100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4444" name="Line 100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445" name="Line 100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4173" name="Line 1009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3" name="Group 1010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443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3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3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4435" name="Group 101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38" name="Freeform 101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439" name="Freeform 101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4436" name="Line 101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437" name="Line 101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4" name="Group 1019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442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2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2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4427" name="Group 102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30" name="Freeform 102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431" name="Freeform 102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4428" name="Line 102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429" name="Line 102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4176" name="Group 1028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441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1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1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4419" name="Group 103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22" name="Freeform 103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423" name="Freeform 103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4420" name="Line 103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421" name="Line 103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4177" name="Group 1037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440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0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1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4411" name="Group 104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14" name="Freeform 10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415" name="Freeform 10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4412" name="Line 104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413" name="Line 104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4178" name="Group 1046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440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0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0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4403" name="Group 105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06" name="Freeform 105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407" name="Freeform 105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4404" name="Line 105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405" name="Line 105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4179" name="Group 1055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439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39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39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4395" name="Group 105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398" name="Freeform 10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399" name="Freeform 10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4396" name="Line 106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397" name="Line 106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4180" name="Group 1064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4378" name="Group 1065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4380" name="Freeform 1066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381" name="Freeform 1067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382" name="Freeform 1068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383" name="Freeform 1069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384" name="Freeform 1070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385" name="Freeform 1071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386" name="Freeform 1072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387" name="Freeform 1073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388" name="Freeform 1074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389" name="Freeform 1075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390" name="Freeform 1076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391" name="Freeform 1077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pic>
            <p:nvPicPr>
              <p:cNvPr id="4379" name="Picture 1078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181" name="Group 1079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4364" name="Group 1080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4366" name="Freeform 1081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367" name="Freeform 1082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368" name="Freeform 1083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369" name="Freeform 1084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370" name="Freeform 1085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371" name="Freeform 1086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372" name="Freeform 1087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373" name="Freeform 1088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374" name="Freeform 1089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375" name="Freeform 1090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376" name="Freeform 1091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377" name="Freeform 1092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pic>
            <p:nvPicPr>
              <p:cNvPr id="4365" name="Picture 1093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182" name="Line 1094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4183" name="Group 1095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4362" name="Picture 109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363" name="Freeform 109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4184" name="Group 1098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4360" name="Picture 109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361" name="Freeform 1100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4185" name="Group 1101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4358" name="Picture 110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359" name="Freeform 110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4186" name="Group 1104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4356" name="Picture 110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357" name="Freeform 110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pic>
          <p:nvPicPr>
            <p:cNvPr id="4187" name="Picture 1107" descr="car_icon_small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188" name="Group 1108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4354" name="Picture 1109" descr="iphone_stylized_small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355" name="Picture 1110" descr="antenna_radiation_stylized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189" name="Group 1111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4322" name="Freeform 111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5 h 2742"/>
                  <a:gd name="T4" fmla="*/ 2 w 354"/>
                  <a:gd name="T5" fmla="*/ 33 h 2742"/>
                  <a:gd name="T6" fmla="*/ 0 w 354"/>
                  <a:gd name="T7" fmla="*/ 35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323" name="Rectangle 1113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324" name="Freeform 111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32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325" name="Freeform 111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326" name="Rectangle 1116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4327" name="Group 111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52" name="AutoShape 1118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353" name="AutoShape 1119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</p:grpSp>
          <p:sp>
            <p:nvSpPr>
              <p:cNvPr id="4328" name="Rectangle 1120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4329" name="Group 112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350" name="AutoShape 1122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351" name="AutoShape 1123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</p:grpSp>
          <p:sp>
            <p:nvSpPr>
              <p:cNvPr id="4330" name="Rectangle 1124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331" name="Rectangle 1125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4332" name="Group 112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348" name="AutoShape 1127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349" name="AutoShape 1128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</p:grpSp>
          <p:sp>
            <p:nvSpPr>
              <p:cNvPr id="4333" name="Freeform 112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4334" name="Group 113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346" name="AutoShape 1131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347" name="AutoShape 1132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</p:grpSp>
          <p:sp>
            <p:nvSpPr>
              <p:cNvPr id="4335" name="Rectangle 1133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336" name="Freeform 113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337" name="Freeform 113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2 h 288"/>
                  <a:gd name="T4" fmla="*/ 2 w 304"/>
                  <a:gd name="T5" fmla="*/ 4 h 288"/>
                  <a:gd name="T6" fmla="*/ 2 w 304"/>
                  <a:gd name="T7" fmla="*/ 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338" name="Oval 1136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339" name="Freeform 113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340" name="AutoShape 1138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341" name="AutoShape 1139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342" name="Oval 1140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343" name="Oval 1141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he-IL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44" name="Oval 1142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345" name="Rectangle 1143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190" name="Group 1144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4290" name="Freeform 1145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5 h 2742"/>
                  <a:gd name="T4" fmla="*/ 2 w 354"/>
                  <a:gd name="T5" fmla="*/ 33 h 2742"/>
                  <a:gd name="T6" fmla="*/ 0 w 354"/>
                  <a:gd name="T7" fmla="*/ 35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91" name="Rectangle 1146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292" name="Freeform 1147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32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93" name="Freeform 1148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94" name="Rectangle 1149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4295" name="Group 1150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20" name="AutoShape 1151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321" name="AutoShape 1152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</p:grpSp>
          <p:sp>
            <p:nvSpPr>
              <p:cNvPr id="4296" name="Rectangle 1153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4297" name="Group 1154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318" name="AutoShape 1155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319" name="AutoShape 1156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</p:grpSp>
          <p:sp>
            <p:nvSpPr>
              <p:cNvPr id="4298" name="Rectangle 1157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299" name="Rectangle 1158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4300" name="Group 1159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316" name="AutoShape 1160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317" name="AutoShape 1161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</p:grpSp>
          <p:sp>
            <p:nvSpPr>
              <p:cNvPr id="4301" name="Freeform 1162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4302" name="Group 1163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314" name="AutoShape 1164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315" name="AutoShape 1165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</p:grpSp>
          <p:sp>
            <p:nvSpPr>
              <p:cNvPr id="4303" name="Rectangle 1166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304" name="Freeform 1167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305" name="Freeform 1168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2 h 288"/>
                  <a:gd name="T4" fmla="*/ 2 w 304"/>
                  <a:gd name="T5" fmla="*/ 4 h 288"/>
                  <a:gd name="T6" fmla="*/ 2 w 304"/>
                  <a:gd name="T7" fmla="*/ 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306" name="Oval 1169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307" name="Freeform 1170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308" name="AutoShape 1171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309" name="AutoShape 1172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310" name="Oval 1173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311" name="Oval 1174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he-IL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12" name="Oval 1175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313" name="Rectangle 1176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191" name="Group 1177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4267" name="Picture 1178" descr="antenna_stylized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268" name="Picture 1179" descr="laptop_keyboard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69" name="Freeform 118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pic>
            <p:nvPicPr>
              <p:cNvPr id="4270" name="Picture 1181" descr="screen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71" name="Freeform 118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72" name="Freeform 118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73" name="Freeform 118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74" name="Freeform 118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75" name="Freeform 118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76" name="Freeform 118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4277" name="Group 118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284" name="Freeform 118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285" name="Freeform 119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286" name="Freeform 119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287" name="Freeform 119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288" name="Freeform 119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289" name="Freeform 119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4278" name="Freeform 119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79" name="Freeform 119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80" name="Freeform 119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81" name="Freeform 119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82" name="Freeform 119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83" name="Freeform 120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4192" name="Group 1201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4244" name="Picture 1202" descr="antenna_stylize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245" name="Picture 1203" descr="laptop_keyboard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46" name="Freeform 1204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pic>
            <p:nvPicPr>
              <p:cNvPr id="4247" name="Picture 1205" descr="screen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48" name="Freeform 1206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49" name="Freeform 1207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50" name="Freeform 1208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51" name="Freeform 1209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52" name="Freeform 1210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53" name="Freeform 1211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4254" name="Group 1212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261" name="Freeform 121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262" name="Freeform 121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263" name="Freeform 121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264" name="Freeform 121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265" name="Freeform 121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266" name="Freeform 121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4255" name="Freeform 1219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56" name="Freeform 1220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57" name="Freeform 1221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58" name="Freeform 1222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59" name="Freeform 1223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60" name="Freeform 1224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4193" name="Group 1225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4221" name="Picture 1226" descr="antenna_stylized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222" name="Picture 1227" descr="laptop_keyboard"/>
              <p:cNvPicPr>
                <a:picLocks noChangeAspect="1" noChangeArrowheads="1"/>
              </p:cNvPicPr>
              <p:nvPr/>
            </p:nvPicPr>
            <p:blipFill>
              <a:blip r:embed="rId21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23" name="Freeform 1228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pic>
            <p:nvPicPr>
              <p:cNvPr id="4224" name="Picture 1229" descr="screen"/>
              <p:cNvPicPr>
                <a:picLocks noChangeAspect="1" noChangeArrowheads="1"/>
              </p:cNvPicPr>
              <p:nvPr/>
            </p:nvPicPr>
            <p:blipFill>
              <a:blip r:embed="rId22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25" name="Freeform 1230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26" name="Freeform 1231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27" name="Freeform 1232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28" name="Freeform 1233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29" name="Freeform 1234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30" name="Freeform 1235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4231" name="Group 1236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238" name="Freeform 1237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239" name="Freeform 1238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240" name="Freeform 1239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241" name="Freeform 1240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242" name="Freeform 1241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243" name="Freeform 1242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4232" name="Freeform 1243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33" name="Freeform 1244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34" name="Freeform 1245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35" name="Freeform 1246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36" name="Freeform 1247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37" name="Freeform 1248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4194" name="Group 1249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4219" name="Picture 12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20" name="Freeform 125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4195" name="Group 1252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4196" name="Picture 1253" descr="antenna_stylize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197" name="Picture 1254" descr="laptop_keyboard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198" name="Freeform 125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pic>
            <p:nvPicPr>
              <p:cNvPr id="4199" name="Picture 1256" descr="screen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00" name="Freeform 125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01" name="Freeform 125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02" name="Freeform 125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03" name="Freeform 126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04" name="Freeform 126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05" name="Freeform 126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4206" name="Group 126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213" name="Freeform 126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214" name="Freeform 126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215" name="Freeform 126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216" name="Freeform 126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217" name="Freeform 126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218" name="Freeform 126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4207" name="Freeform 127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08" name="Freeform 127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09" name="Freeform 127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10" name="Freeform 127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11" name="Freeform 127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12" name="Freeform 127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</p:grpSp>
      <p:pic>
        <p:nvPicPr>
          <p:cNvPr id="4101" name="Picture 864" descr="underline_base"/>
          <p:cNvPicPr>
            <a:picLocks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404813" y="1035050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Transport services and protocols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511300"/>
            <a:ext cx="4086225" cy="51149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000" dirty="0">
                <a:ea typeface="ＭＳ Ｐゴシック" charset="0"/>
                <a:cs typeface="+mn-cs"/>
              </a:rPr>
              <a:t>provide</a:t>
            </a:r>
            <a:r>
              <a:rPr lang="en-US" sz="2000" i="1" dirty="0">
                <a:solidFill>
                  <a:srgbClr val="FF0000"/>
                </a:solidFill>
                <a:ea typeface="ＭＳ Ｐゴシック" charset="0"/>
                <a:cs typeface="+mn-cs"/>
              </a:rPr>
              <a:t> </a:t>
            </a:r>
            <a:r>
              <a:rPr lang="en-US" sz="2000" i="1" dirty="0">
                <a:solidFill>
                  <a:srgbClr val="CC0000"/>
                </a:solidFill>
                <a:ea typeface="ＭＳ Ｐゴシック" charset="0"/>
                <a:cs typeface="+mn-cs"/>
              </a:rPr>
              <a:t>logical communication</a:t>
            </a:r>
            <a:r>
              <a:rPr lang="en-US" sz="2000" dirty="0">
                <a:ea typeface="ＭＳ Ｐゴシック" charset="0"/>
                <a:cs typeface="+mn-cs"/>
              </a:rPr>
              <a:t> between app processes running on different hosts</a:t>
            </a:r>
          </a:p>
          <a:p>
            <a:pPr>
              <a:buFont typeface="Wingdings" charset="0"/>
              <a:buChar char="v"/>
              <a:defRPr/>
            </a:pPr>
            <a:r>
              <a:rPr lang="en-US" sz="2000" dirty="0">
                <a:ea typeface="ＭＳ Ｐゴシック" charset="0"/>
                <a:cs typeface="+mn-cs"/>
              </a:rPr>
              <a:t>transport protocols run in end systems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 dirty="0">
                <a:ea typeface="ＭＳ Ｐゴシック" charset="0"/>
              </a:rPr>
              <a:t>send side: breaks app messages into </a:t>
            </a:r>
            <a:r>
              <a:rPr lang="en-US" sz="2000" i="1" dirty="0">
                <a:solidFill>
                  <a:srgbClr val="CC0000"/>
                </a:solidFill>
                <a:ea typeface="ＭＳ Ｐゴシック" charset="0"/>
              </a:rPr>
              <a:t>segments</a:t>
            </a:r>
            <a:r>
              <a:rPr lang="en-US" sz="2000" dirty="0">
                <a:ea typeface="ＭＳ Ｐゴシック" charset="0"/>
              </a:rPr>
              <a:t>, passes to  network layer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 dirty="0" err="1">
                <a:ea typeface="ＭＳ Ｐゴシック" charset="0"/>
              </a:rPr>
              <a:t>rcv</a:t>
            </a:r>
            <a:r>
              <a:rPr lang="en-US" sz="2000" dirty="0">
                <a:ea typeface="ＭＳ Ｐゴシック" charset="0"/>
              </a:rPr>
              <a:t> side: reassembles segments into messages, passes to app layer</a:t>
            </a:r>
          </a:p>
          <a:p>
            <a:pPr>
              <a:buFont typeface="Wingdings" charset="0"/>
              <a:buChar char="v"/>
              <a:defRPr/>
            </a:pPr>
            <a:r>
              <a:rPr lang="en-US" sz="2000" dirty="0">
                <a:ea typeface="ＭＳ Ｐゴシック" charset="0"/>
                <a:cs typeface="+mn-cs"/>
              </a:rPr>
              <a:t>Common transport protocols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 dirty="0">
                <a:ea typeface="ＭＳ Ｐゴシック" charset="0"/>
              </a:rPr>
              <a:t>TCP, UDP, SCTP</a:t>
            </a:r>
          </a:p>
        </p:txBody>
      </p:sp>
      <p:grpSp>
        <p:nvGrpSpPr>
          <p:cNvPr id="4171" name="Group 669"/>
          <p:cNvGrpSpPr>
            <a:grpSpLocks/>
          </p:cNvGrpSpPr>
          <p:nvPr/>
        </p:nvGrpSpPr>
        <p:grpSpPr bwMode="auto">
          <a:xfrm>
            <a:off x="7856538" y="4454525"/>
            <a:ext cx="1057275" cy="957263"/>
            <a:chOff x="-153" y="1680"/>
            <a:chExt cx="666" cy="603"/>
          </a:xfrm>
        </p:grpSpPr>
        <p:grpSp>
          <p:nvGrpSpPr>
            <p:cNvPr id="4120" name="Group 670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4122" name="Rectangle 671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123" name="Rectangle 672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124" name="Rectangle 673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125" name="Text Box 674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dirty="0"/>
                  <a:t>application</a:t>
                </a:r>
              </a:p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transport</a:t>
                </a:r>
                <a:endParaRPr lang="en-US" sz="1000" dirty="0"/>
              </a:p>
              <a:p>
                <a:pPr algn="ctr"/>
                <a:r>
                  <a:rPr lang="en-US" sz="1000" dirty="0"/>
                  <a:t>network</a:t>
                </a:r>
              </a:p>
              <a:p>
                <a:pPr algn="ctr"/>
                <a:r>
                  <a:rPr lang="en-US" sz="1000" dirty="0"/>
                  <a:t>data link</a:t>
                </a:r>
              </a:p>
              <a:p>
                <a:pPr algn="ctr"/>
                <a:r>
                  <a:rPr lang="en-US" sz="1000" dirty="0"/>
                  <a:t>physical</a:t>
                </a:r>
                <a:endParaRPr lang="en-US" sz="2400" dirty="0"/>
              </a:p>
            </p:txBody>
          </p:sp>
          <p:sp>
            <p:nvSpPr>
              <p:cNvPr id="4126" name="Line 675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4127" name="Line 676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4128" name="Line 677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4121" name="Freeform 678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4174" name="Group 298"/>
          <p:cNvGrpSpPr>
            <a:grpSpLocks/>
          </p:cNvGrpSpPr>
          <p:nvPr/>
        </p:nvGrpSpPr>
        <p:grpSpPr bwMode="auto">
          <a:xfrm rot="2937887">
            <a:off x="5389563" y="3022600"/>
            <a:ext cx="3781425" cy="434975"/>
            <a:chOff x="2937" y="3579"/>
            <a:chExt cx="2382" cy="274"/>
          </a:xfrm>
        </p:grpSpPr>
        <p:sp>
          <p:nvSpPr>
            <p:cNvPr id="4116" name="Rectangle 295"/>
            <p:cNvSpPr>
              <a:spLocks noChangeArrowheads="1"/>
            </p:cNvSpPr>
            <p:nvPr/>
          </p:nvSpPr>
          <p:spPr bwMode="auto">
            <a:xfrm>
              <a:off x="3165" y="3631"/>
              <a:ext cx="1920" cy="17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4117" name="Text Box 293"/>
            <p:cNvSpPr txBox="1">
              <a:spLocks noChangeArrowheads="1"/>
            </p:cNvSpPr>
            <p:nvPr/>
          </p:nvSpPr>
          <p:spPr bwMode="auto">
            <a:xfrm>
              <a:off x="3384" y="3612"/>
              <a:ext cx="15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logical end-end transport</a:t>
              </a:r>
              <a:endParaRPr lang="en-US"/>
            </a:p>
          </p:txBody>
        </p:sp>
        <p:sp>
          <p:nvSpPr>
            <p:cNvPr id="4118" name="Freeform 296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119" name="Freeform 297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4175" name="Group 865"/>
          <p:cNvGrpSpPr>
            <a:grpSpLocks/>
          </p:cNvGrpSpPr>
          <p:nvPr/>
        </p:nvGrpSpPr>
        <p:grpSpPr bwMode="auto">
          <a:xfrm>
            <a:off x="5462588" y="1296988"/>
            <a:ext cx="1057275" cy="957262"/>
            <a:chOff x="-153" y="1680"/>
            <a:chExt cx="666" cy="603"/>
          </a:xfrm>
        </p:grpSpPr>
        <p:grpSp>
          <p:nvGrpSpPr>
            <p:cNvPr id="4107" name="Group 866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4109" name="Rectangle 867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110" name="Rectangle 868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111" name="Rectangle 869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112" name="Text Box 870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/>
                  <a:t>application</a:t>
                </a:r>
              </a:p>
              <a:p>
                <a:pPr algn="ctr"/>
                <a:r>
                  <a:rPr lang="en-US" sz="1000">
                    <a:solidFill>
                      <a:schemeClr val="bg1"/>
                    </a:solidFill>
                  </a:rPr>
                  <a:t>transport</a:t>
                </a:r>
                <a:endParaRPr lang="en-US" sz="1000"/>
              </a:p>
              <a:p>
                <a:pPr algn="ctr"/>
                <a:r>
                  <a:rPr lang="en-US" sz="1000"/>
                  <a:t>network</a:t>
                </a:r>
              </a:p>
              <a:p>
                <a:pPr algn="ctr"/>
                <a:r>
                  <a:rPr lang="en-US" sz="1000"/>
                  <a:t>data link</a:t>
                </a:r>
              </a:p>
              <a:p>
                <a:pPr algn="ctr"/>
                <a:r>
                  <a:rPr lang="en-US" sz="1000"/>
                  <a:t>physical</a:t>
                </a:r>
                <a:endParaRPr lang="en-US" sz="2400"/>
              </a:p>
            </p:txBody>
          </p:sp>
          <p:sp>
            <p:nvSpPr>
              <p:cNvPr id="4113" name="Line 871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4114" name="Line 872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4115" name="Line 873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4108" name="Freeform 874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4245E5F8-0CE0-4C68-ADEE-9903C8F13BC5}" type="slidenum">
              <a:rPr lang="en-US" altLang="he-IL" smtClean="0"/>
              <a:pPr/>
              <a:t>6</a:t>
            </a:fld>
            <a:endParaRPr lang="en-US" altLang="he-IL"/>
          </a:p>
        </p:txBody>
      </p:sp>
      <p:pic>
        <p:nvPicPr>
          <p:cNvPr id="5124" name="Picture 10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" y="1039813"/>
            <a:ext cx="658177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Transport vs. network layer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89088"/>
            <a:ext cx="3810000" cy="4648200"/>
          </a:xfrm>
        </p:spPr>
        <p:txBody>
          <a:bodyPr/>
          <a:lstStyle/>
          <a:p>
            <a:pPr>
              <a:lnSpc>
                <a:spcPct val="70000"/>
              </a:lnSpc>
              <a:buFont typeface="Wingdings" charset="0"/>
              <a:buChar char="v"/>
              <a:defRPr/>
            </a:pPr>
            <a:r>
              <a:rPr lang="en-US" sz="3200" i="1" dirty="0">
                <a:solidFill>
                  <a:srgbClr val="000099"/>
                </a:solidFill>
                <a:ea typeface="ＭＳ Ｐゴシック" charset="0"/>
                <a:cs typeface="+mn-cs"/>
              </a:rPr>
              <a:t>network layer:</a:t>
            </a:r>
            <a:r>
              <a:rPr lang="en-US" sz="3200" dirty="0">
                <a:ea typeface="ＭＳ Ｐゴシック" charset="0"/>
                <a:cs typeface="+mn-cs"/>
              </a:rPr>
              <a:t> logical communication between hosts</a:t>
            </a:r>
          </a:p>
          <a:p>
            <a:pPr>
              <a:lnSpc>
                <a:spcPct val="70000"/>
              </a:lnSpc>
              <a:buFont typeface="Wingdings" charset="0"/>
              <a:buChar char="v"/>
              <a:defRPr/>
            </a:pPr>
            <a:r>
              <a:rPr lang="en-US" sz="3200" i="1" dirty="0">
                <a:solidFill>
                  <a:srgbClr val="000099"/>
                </a:solidFill>
                <a:ea typeface="ＭＳ Ｐゴシック" charset="0"/>
                <a:cs typeface="+mn-cs"/>
              </a:rPr>
              <a:t>transport layer:</a:t>
            </a:r>
            <a:r>
              <a:rPr lang="en-US" sz="3200" dirty="0">
                <a:ea typeface="ＭＳ Ｐゴシック" charset="0"/>
                <a:cs typeface="+mn-cs"/>
              </a:rPr>
              <a:t> logical communication between processes</a:t>
            </a:r>
            <a:r>
              <a:rPr lang="en-US" dirty="0">
                <a:ea typeface="ＭＳ Ｐゴシック" charset="0"/>
                <a:cs typeface="+mn-cs"/>
              </a:rPr>
              <a:t> </a:t>
            </a:r>
          </a:p>
          <a:p>
            <a:pPr lvl="1">
              <a:lnSpc>
                <a:spcPct val="70000"/>
              </a:lnSpc>
              <a:buFont typeface="Wingdings" charset="0"/>
              <a:buChar char="§"/>
              <a:defRPr/>
            </a:pPr>
            <a:r>
              <a:rPr lang="en-US" sz="2800" dirty="0">
                <a:ea typeface="ＭＳ Ｐゴシック" charset="0"/>
              </a:rPr>
              <a:t>relies on, enhances, network layer services</a:t>
            </a:r>
          </a:p>
        </p:txBody>
      </p:sp>
      <p:sp>
        <p:nvSpPr>
          <p:cNvPr id="512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60913" y="2230438"/>
            <a:ext cx="3967162" cy="4249737"/>
          </a:xfrm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400" i="1" dirty="0"/>
              <a:t>12 kids in Ann</a:t>
            </a:r>
            <a:r>
              <a:rPr lang="ja-JP" altLang="en-US" sz="2400" i="1"/>
              <a:t>’</a:t>
            </a:r>
            <a:r>
              <a:rPr lang="en-US" altLang="ja-JP" sz="2400" i="1" dirty="0"/>
              <a:t>s house sending letters to 12 kids in Bill</a:t>
            </a:r>
            <a:r>
              <a:rPr lang="ja-JP" altLang="en-US" sz="2400" i="1"/>
              <a:t>’</a:t>
            </a:r>
            <a:r>
              <a:rPr lang="en-US" altLang="ja-JP" sz="2400" i="1" dirty="0"/>
              <a:t>s house:</a:t>
            </a:r>
            <a:endParaRPr lang="en-US" altLang="ja-JP" sz="2400" dirty="0"/>
          </a:p>
          <a:p>
            <a:pPr>
              <a:lnSpc>
                <a:spcPct val="70000"/>
              </a:lnSpc>
            </a:pPr>
            <a:r>
              <a:rPr lang="en-US" sz="2400" dirty="0"/>
              <a:t>hosts = houses</a:t>
            </a:r>
          </a:p>
          <a:p>
            <a:pPr>
              <a:lnSpc>
                <a:spcPct val="70000"/>
              </a:lnSpc>
            </a:pPr>
            <a:r>
              <a:rPr lang="en-US" sz="2400" dirty="0"/>
              <a:t>processes = kids</a:t>
            </a:r>
          </a:p>
          <a:p>
            <a:pPr>
              <a:lnSpc>
                <a:spcPct val="70000"/>
              </a:lnSpc>
            </a:pPr>
            <a:r>
              <a:rPr lang="en-US" sz="2400" dirty="0"/>
              <a:t>app messages = letters in envelopes</a:t>
            </a:r>
          </a:p>
          <a:p>
            <a:pPr>
              <a:lnSpc>
                <a:spcPct val="70000"/>
              </a:lnSpc>
            </a:pPr>
            <a:r>
              <a:rPr lang="en-US" sz="2400" dirty="0"/>
              <a:t>transport protocol = Ann and Bill who </a:t>
            </a:r>
            <a:r>
              <a:rPr lang="en-US" sz="2400" dirty="0" err="1"/>
              <a:t>demux</a:t>
            </a:r>
            <a:r>
              <a:rPr lang="en-US" sz="2400" dirty="0"/>
              <a:t> to in-house siblings</a:t>
            </a:r>
          </a:p>
          <a:p>
            <a:pPr>
              <a:lnSpc>
                <a:spcPct val="70000"/>
              </a:lnSpc>
            </a:pPr>
            <a:r>
              <a:rPr lang="en-US" sz="2400" dirty="0"/>
              <a:t>network-layer protocol = postal service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4779963" y="1947863"/>
            <a:ext cx="4016375" cy="3836987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5129" name="Text Box 11"/>
          <p:cNvSpPr txBox="1">
            <a:spLocks noChangeArrowheads="1"/>
          </p:cNvSpPr>
          <p:nvPr/>
        </p:nvSpPr>
        <p:spPr bwMode="auto">
          <a:xfrm>
            <a:off x="5172467" y="1724025"/>
            <a:ext cx="3419598" cy="4333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45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 i="1" dirty="0">
                <a:solidFill>
                  <a:srgbClr val="000099"/>
                </a:solidFill>
                <a:latin typeface="Gill Sans MT" pitchFamily="34" charset="0"/>
              </a:rPr>
              <a:t>household analogy:</a:t>
            </a:r>
            <a:endParaRPr lang="en-US" sz="2800" i="1" dirty="0">
              <a:latin typeface="Gill Sans MT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77946" y="5931243"/>
            <a:ext cx="331984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b="1" dirty="0">
                <a:solidFill>
                  <a:srgbClr val="FF6600"/>
                </a:solidFill>
              </a:rPr>
              <a:t>Data (de)multiplexing</a:t>
            </a:r>
            <a:endParaRPr lang="he-IL" sz="1800" b="1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0"/>
            <a:ext cx="8566150" cy="1143000"/>
          </a:xfrm>
        </p:spPr>
        <p:txBody>
          <a:bodyPr/>
          <a:lstStyle/>
          <a:p>
            <a:r>
              <a:rPr lang="en-US"/>
              <a:t>Internet transport-layer protocols</a:t>
            </a:r>
          </a:p>
        </p:txBody>
      </p:sp>
      <p:sp>
        <p:nvSpPr>
          <p:cNvPr id="10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400175"/>
            <a:ext cx="3971925" cy="5114925"/>
          </a:xfrm>
        </p:spPr>
        <p:txBody>
          <a:bodyPr/>
          <a:lstStyle/>
          <a:p>
            <a:r>
              <a:rPr lang="en-US" sz="2400"/>
              <a:t>reliable, in-order delivery (TCP)</a:t>
            </a:r>
          </a:p>
          <a:p>
            <a:pPr lvl="1"/>
            <a:r>
              <a:rPr lang="en-US" sz="2000"/>
              <a:t>congestion control </a:t>
            </a:r>
          </a:p>
          <a:p>
            <a:pPr lvl="1"/>
            <a:r>
              <a:rPr lang="en-US" sz="2000"/>
              <a:t>flow control</a:t>
            </a:r>
          </a:p>
          <a:p>
            <a:pPr lvl="1"/>
            <a:r>
              <a:rPr lang="en-US" sz="2000"/>
              <a:t>connection setup</a:t>
            </a:r>
            <a:endParaRPr lang="en-US"/>
          </a:p>
          <a:p>
            <a:r>
              <a:rPr lang="en-US" sz="2400"/>
              <a:t>unreliable, unordered delivery: UDP</a:t>
            </a:r>
          </a:p>
          <a:p>
            <a:pPr lvl="1"/>
            <a:r>
              <a:rPr lang="en-US" sz="2000"/>
              <a:t>no-frills extension of “best-effort” IP</a:t>
            </a:r>
          </a:p>
          <a:p>
            <a:r>
              <a:rPr lang="en-US" sz="2400"/>
              <a:t>services not available: </a:t>
            </a:r>
          </a:p>
          <a:p>
            <a:pPr lvl="1"/>
            <a:r>
              <a:rPr lang="en-US" sz="2000"/>
              <a:t>delay guarantees</a:t>
            </a:r>
          </a:p>
          <a:p>
            <a:pPr lvl="1"/>
            <a:r>
              <a:rPr lang="en-US" sz="2000"/>
              <a:t>bandwidth guarantees</a:t>
            </a:r>
          </a:p>
        </p:txBody>
      </p:sp>
      <p:sp>
        <p:nvSpPr>
          <p:cNvPr id="1041" name="Freeform 275"/>
          <p:cNvSpPr>
            <a:spLocks/>
          </p:cNvSpPr>
          <p:nvPr/>
        </p:nvSpPr>
        <p:spPr bwMode="auto">
          <a:xfrm>
            <a:off x="6737350" y="3430588"/>
            <a:ext cx="1314450" cy="674687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042" name="Freeform 276"/>
          <p:cNvSpPr>
            <a:spLocks/>
          </p:cNvSpPr>
          <p:nvPr/>
        </p:nvSpPr>
        <p:spPr bwMode="auto">
          <a:xfrm>
            <a:off x="6756400" y="1905000"/>
            <a:ext cx="1730375" cy="1044575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043" name="Freeform 277"/>
          <p:cNvSpPr>
            <a:spLocks/>
          </p:cNvSpPr>
          <p:nvPr/>
        </p:nvSpPr>
        <p:spPr bwMode="auto">
          <a:xfrm>
            <a:off x="5016500" y="1612900"/>
            <a:ext cx="1644650" cy="1071563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grpSp>
        <p:nvGrpSpPr>
          <p:cNvPr id="1044" name="Group 278"/>
          <p:cNvGrpSpPr>
            <a:grpSpLocks/>
          </p:cNvGrpSpPr>
          <p:nvPr/>
        </p:nvGrpSpPr>
        <p:grpSpPr bwMode="auto">
          <a:xfrm>
            <a:off x="5103813" y="2947988"/>
            <a:ext cx="1458912" cy="933450"/>
            <a:chOff x="2889" y="1631"/>
            <a:chExt cx="980" cy="743"/>
          </a:xfrm>
        </p:grpSpPr>
        <p:sp>
          <p:nvSpPr>
            <p:cNvPr id="1420" name="Rectangle 27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21" name="AutoShape 28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solidFill>
                  <a:srgbClr val="00CC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045" name="Group 281"/>
          <p:cNvGrpSpPr>
            <a:grpSpLocks/>
          </p:cNvGrpSpPr>
          <p:nvPr/>
        </p:nvGrpSpPr>
        <p:grpSpPr bwMode="auto">
          <a:xfrm>
            <a:off x="5805488" y="1804988"/>
            <a:ext cx="336550" cy="531812"/>
            <a:chOff x="3796" y="1043"/>
            <a:chExt cx="865" cy="1237"/>
          </a:xfrm>
        </p:grpSpPr>
        <p:sp>
          <p:nvSpPr>
            <p:cNvPr id="1390" name="Line 282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391" name="Line 283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392" name="Line 284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393" name="Line 285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394" name="Line 286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395" name="Line 287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396" name="Line 288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397" name="Line 289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398" name="Line 290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399" name="Line 291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400" name="Line 292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401" name="Line 293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402" name="Line 294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403" name="Line 295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404" name="Line 296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grpSp>
          <p:nvGrpSpPr>
            <p:cNvPr id="1405" name="Group 297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1416" name="Line 298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417" name="Line 299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418" name="Line 300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419" name="Line 301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1406" name="Group 302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1412" name="Line 303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413" name="Line 304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414" name="Line 305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415" name="Line 306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1407" name="Group 307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1408" name="Line 308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409" name="Line 309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410" name="Line 310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411" name="Line 311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</p:grpSp>
      <p:sp>
        <p:nvSpPr>
          <p:cNvPr id="1046" name="Oval 312"/>
          <p:cNvSpPr>
            <a:spLocks noChangeArrowheads="1"/>
          </p:cNvSpPr>
          <p:nvPr/>
        </p:nvSpPr>
        <p:spPr bwMode="auto">
          <a:xfrm>
            <a:off x="6862763" y="3625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047" name="Line 313"/>
          <p:cNvSpPr>
            <a:spLocks noChangeShapeType="1"/>
          </p:cNvSpPr>
          <p:nvPr/>
        </p:nvSpPr>
        <p:spPr bwMode="auto">
          <a:xfrm>
            <a:off x="6862763" y="3617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048" name="Line 314"/>
          <p:cNvSpPr>
            <a:spLocks noChangeShapeType="1"/>
          </p:cNvSpPr>
          <p:nvPr/>
        </p:nvSpPr>
        <p:spPr bwMode="auto">
          <a:xfrm>
            <a:off x="7221538" y="3617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049" name="Rectangle 315"/>
          <p:cNvSpPr>
            <a:spLocks noChangeArrowheads="1"/>
          </p:cNvSpPr>
          <p:nvPr/>
        </p:nvSpPr>
        <p:spPr bwMode="auto">
          <a:xfrm>
            <a:off x="6862763" y="36179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e-IL" sz="2400">
              <a:latin typeface="Times New Roman" pitchFamily="18" charset="0"/>
            </a:endParaRPr>
          </a:p>
        </p:txBody>
      </p:sp>
      <p:sp>
        <p:nvSpPr>
          <p:cNvPr id="1050" name="Oval 316"/>
          <p:cNvSpPr>
            <a:spLocks noChangeArrowheads="1"/>
          </p:cNvSpPr>
          <p:nvPr/>
        </p:nvSpPr>
        <p:spPr bwMode="auto">
          <a:xfrm>
            <a:off x="6859588" y="35496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pSp>
        <p:nvGrpSpPr>
          <p:cNvPr id="1051" name="Group 317"/>
          <p:cNvGrpSpPr>
            <a:grpSpLocks/>
          </p:cNvGrpSpPr>
          <p:nvPr/>
        </p:nvGrpSpPr>
        <p:grpSpPr bwMode="auto">
          <a:xfrm>
            <a:off x="6945313" y="3573463"/>
            <a:ext cx="179387" cy="65087"/>
            <a:chOff x="2848" y="848"/>
            <a:chExt cx="140" cy="98"/>
          </a:xfrm>
        </p:grpSpPr>
        <p:sp>
          <p:nvSpPr>
            <p:cNvPr id="1387" name="Line 31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88" name="Line 31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89" name="Line 32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1052" name="Group 321"/>
          <p:cNvGrpSpPr>
            <a:grpSpLocks/>
          </p:cNvGrpSpPr>
          <p:nvPr/>
        </p:nvGrpSpPr>
        <p:grpSpPr bwMode="auto">
          <a:xfrm flipV="1">
            <a:off x="6945313" y="3573463"/>
            <a:ext cx="179387" cy="65087"/>
            <a:chOff x="2848" y="848"/>
            <a:chExt cx="140" cy="98"/>
          </a:xfrm>
        </p:grpSpPr>
        <p:sp>
          <p:nvSpPr>
            <p:cNvPr id="1384" name="Line 32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85" name="Line 32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86" name="Line 32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1053" name="Oval 325"/>
          <p:cNvSpPr>
            <a:spLocks noChangeArrowheads="1"/>
          </p:cNvSpPr>
          <p:nvPr/>
        </p:nvSpPr>
        <p:spPr bwMode="auto">
          <a:xfrm>
            <a:off x="7218363" y="39052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054" name="Line 326"/>
          <p:cNvSpPr>
            <a:spLocks noChangeShapeType="1"/>
          </p:cNvSpPr>
          <p:nvPr/>
        </p:nvSpPr>
        <p:spPr bwMode="auto">
          <a:xfrm>
            <a:off x="7218363" y="38973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055" name="Line 327"/>
          <p:cNvSpPr>
            <a:spLocks noChangeShapeType="1"/>
          </p:cNvSpPr>
          <p:nvPr/>
        </p:nvSpPr>
        <p:spPr bwMode="auto">
          <a:xfrm>
            <a:off x="7577138" y="38973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056" name="Rectangle 328"/>
          <p:cNvSpPr>
            <a:spLocks noChangeArrowheads="1"/>
          </p:cNvSpPr>
          <p:nvPr/>
        </p:nvSpPr>
        <p:spPr bwMode="auto">
          <a:xfrm>
            <a:off x="7218363" y="38973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e-IL" sz="2400">
              <a:latin typeface="Times New Roman" pitchFamily="18" charset="0"/>
            </a:endParaRPr>
          </a:p>
        </p:txBody>
      </p:sp>
      <p:sp>
        <p:nvSpPr>
          <p:cNvPr id="1057" name="Oval 329"/>
          <p:cNvSpPr>
            <a:spLocks noChangeArrowheads="1"/>
          </p:cNvSpPr>
          <p:nvPr/>
        </p:nvSpPr>
        <p:spPr bwMode="auto">
          <a:xfrm>
            <a:off x="7215188" y="38290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pSp>
        <p:nvGrpSpPr>
          <p:cNvPr id="1058" name="Group 330"/>
          <p:cNvGrpSpPr>
            <a:grpSpLocks/>
          </p:cNvGrpSpPr>
          <p:nvPr/>
        </p:nvGrpSpPr>
        <p:grpSpPr bwMode="auto">
          <a:xfrm>
            <a:off x="7300913" y="3852863"/>
            <a:ext cx="179387" cy="65087"/>
            <a:chOff x="2848" y="848"/>
            <a:chExt cx="140" cy="98"/>
          </a:xfrm>
        </p:grpSpPr>
        <p:sp>
          <p:nvSpPr>
            <p:cNvPr id="1381" name="Line 33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82" name="Line 33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83" name="Line 33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1059" name="Group 334"/>
          <p:cNvGrpSpPr>
            <a:grpSpLocks/>
          </p:cNvGrpSpPr>
          <p:nvPr/>
        </p:nvGrpSpPr>
        <p:grpSpPr bwMode="auto">
          <a:xfrm flipV="1">
            <a:off x="7300913" y="3852863"/>
            <a:ext cx="179387" cy="65087"/>
            <a:chOff x="2848" y="848"/>
            <a:chExt cx="140" cy="98"/>
          </a:xfrm>
        </p:grpSpPr>
        <p:sp>
          <p:nvSpPr>
            <p:cNvPr id="1378" name="Line 33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79" name="Line 33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80" name="Line 33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1060" name="Oval 338"/>
          <p:cNvSpPr>
            <a:spLocks noChangeArrowheads="1"/>
          </p:cNvSpPr>
          <p:nvPr/>
        </p:nvSpPr>
        <p:spPr bwMode="auto">
          <a:xfrm>
            <a:off x="7497763" y="36385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061" name="Line 339"/>
          <p:cNvSpPr>
            <a:spLocks noChangeShapeType="1"/>
          </p:cNvSpPr>
          <p:nvPr/>
        </p:nvSpPr>
        <p:spPr bwMode="auto">
          <a:xfrm>
            <a:off x="7497763" y="36306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062" name="Line 340"/>
          <p:cNvSpPr>
            <a:spLocks noChangeShapeType="1"/>
          </p:cNvSpPr>
          <p:nvPr/>
        </p:nvSpPr>
        <p:spPr bwMode="auto">
          <a:xfrm>
            <a:off x="7856538" y="36306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063" name="Rectangle 341"/>
          <p:cNvSpPr>
            <a:spLocks noChangeArrowheads="1"/>
          </p:cNvSpPr>
          <p:nvPr/>
        </p:nvSpPr>
        <p:spPr bwMode="auto">
          <a:xfrm>
            <a:off x="7497763" y="36306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e-IL" sz="2400">
              <a:latin typeface="Times New Roman" pitchFamily="18" charset="0"/>
            </a:endParaRPr>
          </a:p>
        </p:txBody>
      </p:sp>
      <p:sp>
        <p:nvSpPr>
          <p:cNvPr id="1064" name="Oval 342"/>
          <p:cNvSpPr>
            <a:spLocks noChangeArrowheads="1"/>
          </p:cNvSpPr>
          <p:nvPr/>
        </p:nvSpPr>
        <p:spPr bwMode="auto">
          <a:xfrm>
            <a:off x="7494588" y="35623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pSp>
        <p:nvGrpSpPr>
          <p:cNvPr id="1065" name="Group 343"/>
          <p:cNvGrpSpPr>
            <a:grpSpLocks/>
          </p:cNvGrpSpPr>
          <p:nvPr/>
        </p:nvGrpSpPr>
        <p:grpSpPr bwMode="auto">
          <a:xfrm>
            <a:off x="7580313" y="3586163"/>
            <a:ext cx="179387" cy="65087"/>
            <a:chOff x="2848" y="848"/>
            <a:chExt cx="140" cy="98"/>
          </a:xfrm>
        </p:grpSpPr>
        <p:sp>
          <p:nvSpPr>
            <p:cNvPr id="1375" name="Line 34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76" name="Line 34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77" name="Line 34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1066" name="Group 347"/>
          <p:cNvGrpSpPr>
            <a:grpSpLocks/>
          </p:cNvGrpSpPr>
          <p:nvPr/>
        </p:nvGrpSpPr>
        <p:grpSpPr bwMode="auto">
          <a:xfrm flipV="1">
            <a:off x="7580313" y="3586163"/>
            <a:ext cx="179387" cy="65087"/>
            <a:chOff x="2848" y="848"/>
            <a:chExt cx="140" cy="98"/>
          </a:xfrm>
        </p:grpSpPr>
        <p:sp>
          <p:nvSpPr>
            <p:cNvPr id="1372" name="Line 34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73" name="Line 34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74" name="Line 35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1067" name="Oval 351"/>
          <p:cNvSpPr>
            <a:spLocks noChangeArrowheads="1"/>
          </p:cNvSpPr>
          <p:nvPr/>
        </p:nvSpPr>
        <p:spPr bwMode="auto">
          <a:xfrm>
            <a:off x="6962775" y="2476500"/>
            <a:ext cx="347663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068" name="Line 352"/>
          <p:cNvSpPr>
            <a:spLocks noChangeShapeType="1"/>
          </p:cNvSpPr>
          <p:nvPr/>
        </p:nvSpPr>
        <p:spPr bwMode="auto">
          <a:xfrm>
            <a:off x="6962775" y="2468563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069" name="Line 353"/>
          <p:cNvSpPr>
            <a:spLocks noChangeShapeType="1"/>
          </p:cNvSpPr>
          <p:nvPr/>
        </p:nvSpPr>
        <p:spPr bwMode="auto">
          <a:xfrm>
            <a:off x="7310438" y="2468563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070" name="Rectangle 354"/>
          <p:cNvSpPr>
            <a:spLocks noChangeArrowheads="1"/>
          </p:cNvSpPr>
          <p:nvPr/>
        </p:nvSpPr>
        <p:spPr bwMode="auto">
          <a:xfrm>
            <a:off x="6962775" y="2468563"/>
            <a:ext cx="344488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e-IL" sz="2400">
              <a:latin typeface="Times New Roman" pitchFamily="18" charset="0"/>
            </a:endParaRPr>
          </a:p>
        </p:txBody>
      </p:sp>
      <p:sp>
        <p:nvSpPr>
          <p:cNvPr id="1071" name="Oval 355"/>
          <p:cNvSpPr>
            <a:spLocks noChangeArrowheads="1"/>
          </p:cNvSpPr>
          <p:nvPr/>
        </p:nvSpPr>
        <p:spPr bwMode="auto">
          <a:xfrm>
            <a:off x="6959600" y="2405063"/>
            <a:ext cx="347663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pSp>
        <p:nvGrpSpPr>
          <p:cNvPr id="1072" name="Group 356"/>
          <p:cNvGrpSpPr>
            <a:grpSpLocks/>
          </p:cNvGrpSpPr>
          <p:nvPr/>
        </p:nvGrpSpPr>
        <p:grpSpPr bwMode="auto">
          <a:xfrm>
            <a:off x="7043738" y="2427288"/>
            <a:ext cx="171450" cy="61912"/>
            <a:chOff x="2848" y="848"/>
            <a:chExt cx="140" cy="98"/>
          </a:xfrm>
        </p:grpSpPr>
        <p:sp>
          <p:nvSpPr>
            <p:cNvPr id="1369" name="Line 35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70" name="Line 35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71" name="Line 35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1073" name="Group 360"/>
          <p:cNvGrpSpPr>
            <a:grpSpLocks/>
          </p:cNvGrpSpPr>
          <p:nvPr/>
        </p:nvGrpSpPr>
        <p:grpSpPr bwMode="auto">
          <a:xfrm flipV="1">
            <a:off x="7043738" y="2427288"/>
            <a:ext cx="171450" cy="60325"/>
            <a:chOff x="2848" y="848"/>
            <a:chExt cx="140" cy="98"/>
          </a:xfrm>
        </p:grpSpPr>
        <p:sp>
          <p:nvSpPr>
            <p:cNvPr id="1366" name="Line 36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67" name="Line 36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68" name="Line 36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1074" name="Oval 364"/>
          <p:cNvSpPr>
            <a:spLocks noChangeArrowheads="1"/>
          </p:cNvSpPr>
          <p:nvPr/>
        </p:nvSpPr>
        <p:spPr bwMode="auto">
          <a:xfrm>
            <a:off x="6961188" y="2736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075" name="Line 365"/>
          <p:cNvSpPr>
            <a:spLocks noChangeShapeType="1"/>
          </p:cNvSpPr>
          <p:nvPr/>
        </p:nvSpPr>
        <p:spPr bwMode="auto">
          <a:xfrm>
            <a:off x="6961188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076" name="Line 366"/>
          <p:cNvSpPr>
            <a:spLocks noChangeShapeType="1"/>
          </p:cNvSpPr>
          <p:nvPr/>
        </p:nvSpPr>
        <p:spPr bwMode="auto">
          <a:xfrm>
            <a:off x="7319963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077" name="Rectangle 367"/>
          <p:cNvSpPr>
            <a:spLocks noChangeArrowheads="1"/>
          </p:cNvSpPr>
          <p:nvPr/>
        </p:nvSpPr>
        <p:spPr bwMode="auto">
          <a:xfrm>
            <a:off x="6961188" y="27289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e-IL" sz="2400">
              <a:latin typeface="Times New Roman" pitchFamily="18" charset="0"/>
            </a:endParaRPr>
          </a:p>
        </p:txBody>
      </p:sp>
      <p:sp>
        <p:nvSpPr>
          <p:cNvPr id="1078" name="Oval 368"/>
          <p:cNvSpPr>
            <a:spLocks noChangeArrowheads="1"/>
          </p:cNvSpPr>
          <p:nvPr/>
        </p:nvSpPr>
        <p:spPr bwMode="auto">
          <a:xfrm>
            <a:off x="6958013" y="26606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pSp>
        <p:nvGrpSpPr>
          <p:cNvPr id="1079" name="Group 369"/>
          <p:cNvGrpSpPr>
            <a:grpSpLocks/>
          </p:cNvGrpSpPr>
          <p:nvPr/>
        </p:nvGrpSpPr>
        <p:grpSpPr bwMode="auto">
          <a:xfrm>
            <a:off x="7043738" y="2684463"/>
            <a:ext cx="179387" cy="65087"/>
            <a:chOff x="2848" y="848"/>
            <a:chExt cx="140" cy="98"/>
          </a:xfrm>
        </p:grpSpPr>
        <p:sp>
          <p:nvSpPr>
            <p:cNvPr id="1363" name="Line 37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64" name="Line 37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65" name="Line 37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1080" name="Group 373"/>
          <p:cNvGrpSpPr>
            <a:grpSpLocks/>
          </p:cNvGrpSpPr>
          <p:nvPr/>
        </p:nvGrpSpPr>
        <p:grpSpPr bwMode="auto">
          <a:xfrm flipV="1">
            <a:off x="7043738" y="2684463"/>
            <a:ext cx="179387" cy="65087"/>
            <a:chOff x="2848" y="848"/>
            <a:chExt cx="140" cy="98"/>
          </a:xfrm>
        </p:grpSpPr>
        <p:sp>
          <p:nvSpPr>
            <p:cNvPr id="1360" name="Line 37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61" name="Line 37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62" name="Line 37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1081" name="Oval 377"/>
          <p:cNvSpPr>
            <a:spLocks noChangeArrowheads="1"/>
          </p:cNvSpPr>
          <p:nvPr/>
        </p:nvSpPr>
        <p:spPr bwMode="auto">
          <a:xfrm>
            <a:off x="7437438" y="2378075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082" name="Line 378"/>
          <p:cNvSpPr>
            <a:spLocks noChangeShapeType="1"/>
          </p:cNvSpPr>
          <p:nvPr/>
        </p:nvSpPr>
        <p:spPr bwMode="auto">
          <a:xfrm>
            <a:off x="7437438" y="2371725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083" name="Line 379"/>
          <p:cNvSpPr>
            <a:spLocks noChangeShapeType="1"/>
          </p:cNvSpPr>
          <p:nvPr/>
        </p:nvSpPr>
        <p:spPr bwMode="auto">
          <a:xfrm>
            <a:off x="7767638" y="2371725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084" name="Rectangle 380"/>
          <p:cNvSpPr>
            <a:spLocks noChangeArrowheads="1"/>
          </p:cNvSpPr>
          <p:nvPr/>
        </p:nvSpPr>
        <p:spPr bwMode="auto">
          <a:xfrm>
            <a:off x="7437438" y="2371725"/>
            <a:ext cx="327025" cy="5238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e-IL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085" name="Oval 381"/>
          <p:cNvSpPr>
            <a:spLocks noChangeArrowheads="1"/>
          </p:cNvSpPr>
          <p:nvPr/>
        </p:nvSpPr>
        <p:spPr bwMode="auto">
          <a:xfrm>
            <a:off x="7434263" y="2309813"/>
            <a:ext cx="330200" cy="1000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pSp>
        <p:nvGrpSpPr>
          <p:cNvPr id="1086" name="Group 382"/>
          <p:cNvGrpSpPr>
            <a:grpSpLocks/>
          </p:cNvGrpSpPr>
          <p:nvPr/>
        </p:nvGrpSpPr>
        <p:grpSpPr bwMode="auto">
          <a:xfrm>
            <a:off x="7513638" y="2332038"/>
            <a:ext cx="163512" cy="57150"/>
            <a:chOff x="2848" y="848"/>
            <a:chExt cx="140" cy="98"/>
          </a:xfrm>
        </p:grpSpPr>
        <p:sp>
          <p:nvSpPr>
            <p:cNvPr id="1357" name="Line 38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58" name="Line 38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59" name="Line 38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1087" name="Group 386"/>
          <p:cNvGrpSpPr>
            <a:grpSpLocks/>
          </p:cNvGrpSpPr>
          <p:nvPr/>
        </p:nvGrpSpPr>
        <p:grpSpPr bwMode="auto">
          <a:xfrm flipV="1">
            <a:off x="7513638" y="2330450"/>
            <a:ext cx="163512" cy="58738"/>
            <a:chOff x="2848" y="848"/>
            <a:chExt cx="140" cy="98"/>
          </a:xfrm>
        </p:grpSpPr>
        <p:sp>
          <p:nvSpPr>
            <p:cNvPr id="1354" name="Line 38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55" name="Line 38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56" name="Line 38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1088" name="Oval 390"/>
          <p:cNvSpPr>
            <a:spLocks noChangeArrowheads="1"/>
          </p:cNvSpPr>
          <p:nvPr/>
        </p:nvSpPr>
        <p:spPr bwMode="auto">
          <a:xfrm>
            <a:off x="7523163" y="2736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089" name="Line 391"/>
          <p:cNvSpPr>
            <a:spLocks noChangeShapeType="1"/>
          </p:cNvSpPr>
          <p:nvPr/>
        </p:nvSpPr>
        <p:spPr bwMode="auto">
          <a:xfrm>
            <a:off x="7523163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090" name="Line 392"/>
          <p:cNvSpPr>
            <a:spLocks noChangeShapeType="1"/>
          </p:cNvSpPr>
          <p:nvPr/>
        </p:nvSpPr>
        <p:spPr bwMode="auto">
          <a:xfrm>
            <a:off x="7881938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091" name="Rectangle 393"/>
          <p:cNvSpPr>
            <a:spLocks noChangeArrowheads="1"/>
          </p:cNvSpPr>
          <p:nvPr/>
        </p:nvSpPr>
        <p:spPr bwMode="auto">
          <a:xfrm>
            <a:off x="7523163" y="27289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e-IL" sz="2400">
              <a:latin typeface="Times New Roman" pitchFamily="18" charset="0"/>
            </a:endParaRPr>
          </a:p>
        </p:txBody>
      </p:sp>
      <p:sp>
        <p:nvSpPr>
          <p:cNvPr id="1092" name="Oval 394"/>
          <p:cNvSpPr>
            <a:spLocks noChangeArrowheads="1"/>
          </p:cNvSpPr>
          <p:nvPr/>
        </p:nvSpPr>
        <p:spPr bwMode="auto">
          <a:xfrm>
            <a:off x="7519988" y="26606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pSp>
        <p:nvGrpSpPr>
          <p:cNvPr id="1093" name="Group 395"/>
          <p:cNvGrpSpPr>
            <a:grpSpLocks/>
          </p:cNvGrpSpPr>
          <p:nvPr/>
        </p:nvGrpSpPr>
        <p:grpSpPr bwMode="auto">
          <a:xfrm>
            <a:off x="7605713" y="2684463"/>
            <a:ext cx="179387" cy="65087"/>
            <a:chOff x="2848" y="848"/>
            <a:chExt cx="140" cy="98"/>
          </a:xfrm>
        </p:grpSpPr>
        <p:sp>
          <p:nvSpPr>
            <p:cNvPr id="1351" name="Line 39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52" name="Line 39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53" name="Line 39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1094" name="Group 399"/>
          <p:cNvGrpSpPr>
            <a:grpSpLocks/>
          </p:cNvGrpSpPr>
          <p:nvPr/>
        </p:nvGrpSpPr>
        <p:grpSpPr bwMode="auto">
          <a:xfrm flipV="1">
            <a:off x="7605713" y="2684463"/>
            <a:ext cx="179387" cy="65087"/>
            <a:chOff x="2848" y="848"/>
            <a:chExt cx="140" cy="98"/>
          </a:xfrm>
        </p:grpSpPr>
        <p:sp>
          <p:nvSpPr>
            <p:cNvPr id="1348" name="Line 40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49" name="Line 40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50" name="Line 40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1095" name="Oval 403"/>
          <p:cNvSpPr>
            <a:spLocks noChangeArrowheads="1"/>
          </p:cNvSpPr>
          <p:nvPr/>
        </p:nvSpPr>
        <p:spPr bwMode="auto">
          <a:xfrm>
            <a:off x="6113463" y="2471738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096" name="Line 404"/>
          <p:cNvSpPr>
            <a:spLocks noChangeShapeType="1"/>
          </p:cNvSpPr>
          <p:nvPr/>
        </p:nvSpPr>
        <p:spPr bwMode="auto">
          <a:xfrm>
            <a:off x="6113463" y="246380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097" name="Line 405"/>
          <p:cNvSpPr>
            <a:spLocks noChangeShapeType="1"/>
          </p:cNvSpPr>
          <p:nvPr/>
        </p:nvSpPr>
        <p:spPr bwMode="auto">
          <a:xfrm>
            <a:off x="6459538" y="246380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098" name="Rectangle 406"/>
          <p:cNvSpPr>
            <a:spLocks noChangeArrowheads="1"/>
          </p:cNvSpPr>
          <p:nvPr/>
        </p:nvSpPr>
        <p:spPr bwMode="auto">
          <a:xfrm>
            <a:off x="6113463" y="2463800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e-IL" sz="2400">
              <a:latin typeface="Times New Roman" pitchFamily="18" charset="0"/>
            </a:endParaRPr>
          </a:p>
        </p:txBody>
      </p:sp>
      <p:sp>
        <p:nvSpPr>
          <p:cNvPr id="1099" name="Oval 407"/>
          <p:cNvSpPr>
            <a:spLocks noChangeArrowheads="1"/>
          </p:cNvSpPr>
          <p:nvPr/>
        </p:nvSpPr>
        <p:spPr bwMode="auto">
          <a:xfrm>
            <a:off x="6110288" y="2400300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pSp>
        <p:nvGrpSpPr>
          <p:cNvPr id="1100" name="Group 408"/>
          <p:cNvGrpSpPr>
            <a:grpSpLocks/>
          </p:cNvGrpSpPr>
          <p:nvPr/>
        </p:nvGrpSpPr>
        <p:grpSpPr bwMode="auto">
          <a:xfrm>
            <a:off x="6194425" y="2422525"/>
            <a:ext cx="171450" cy="60325"/>
            <a:chOff x="2848" y="848"/>
            <a:chExt cx="140" cy="98"/>
          </a:xfrm>
        </p:grpSpPr>
        <p:sp>
          <p:nvSpPr>
            <p:cNvPr id="1345" name="Line 40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46" name="Line 41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47" name="Line 41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1101" name="Group 412"/>
          <p:cNvGrpSpPr>
            <a:grpSpLocks/>
          </p:cNvGrpSpPr>
          <p:nvPr/>
        </p:nvGrpSpPr>
        <p:grpSpPr bwMode="auto">
          <a:xfrm flipV="1">
            <a:off x="6194425" y="2422525"/>
            <a:ext cx="171450" cy="58738"/>
            <a:chOff x="2848" y="848"/>
            <a:chExt cx="140" cy="98"/>
          </a:xfrm>
        </p:grpSpPr>
        <p:sp>
          <p:nvSpPr>
            <p:cNvPr id="1342" name="Line 41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43" name="Line 41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44" name="Line 41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1102" name="Oval 416"/>
          <p:cNvSpPr>
            <a:spLocks noChangeArrowheads="1"/>
          </p:cNvSpPr>
          <p:nvPr/>
        </p:nvSpPr>
        <p:spPr bwMode="auto">
          <a:xfrm>
            <a:off x="5807075" y="3621088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103" name="Line 417"/>
          <p:cNvSpPr>
            <a:spLocks noChangeShapeType="1"/>
          </p:cNvSpPr>
          <p:nvPr/>
        </p:nvSpPr>
        <p:spPr bwMode="auto">
          <a:xfrm>
            <a:off x="5807075" y="361315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104" name="Line 418"/>
          <p:cNvSpPr>
            <a:spLocks noChangeShapeType="1"/>
          </p:cNvSpPr>
          <p:nvPr/>
        </p:nvSpPr>
        <p:spPr bwMode="auto">
          <a:xfrm>
            <a:off x="6153150" y="361315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105" name="Rectangle 419"/>
          <p:cNvSpPr>
            <a:spLocks noChangeArrowheads="1"/>
          </p:cNvSpPr>
          <p:nvPr/>
        </p:nvSpPr>
        <p:spPr bwMode="auto">
          <a:xfrm>
            <a:off x="5807075" y="3613150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e-IL" sz="2400">
              <a:latin typeface="Times New Roman" pitchFamily="18" charset="0"/>
            </a:endParaRPr>
          </a:p>
        </p:txBody>
      </p:sp>
      <p:sp>
        <p:nvSpPr>
          <p:cNvPr id="1106" name="Oval 420"/>
          <p:cNvSpPr>
            <a:spLocks noChangeArrowheads="1"/>
          </p:cNvSpPr>
          <p:nvPr/>
        </p:nvSpPr>
        <p:spPr bwMode="auto">
          <a:xfrm>
            <a:off x="5803900" y="3549650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pSp>
        <p:nvGrpSpPr>
          <p:cNvPr id="1107" name="Group 421"/>
          <p:cNvGrpSpPr>
            <a:grpSpLocks/>
          </p:cNvGrpSpPr>
          <p:nvPr/>
        </p:nvGrpSpPr>
        <p:grpSpPr bwMode="auto">
          <a:xfrm>
            <a:off x="5888038" y="3571875"/>
            <a:ext cx="171450" cy="60325"/>
            <a:chOff x="2848" y="848"/>
            <a:chExt cx="140" cy="98"/>
          </a:xfrm>
        </p:grpSpPr>
        <p:sp>
          <p:nvSpPr>
            <p:cNvPr id="1339" name="Line 42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40" name="Line 42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41" name="Line 42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1108" name="Group 425"/>
          <p:cNvGrpSpPr>
            <a:grpSpLocks/>
          </p:cNvGrpSpPr>
          <p:nvPr/>
        </p:nvGrpSpPr>
        <p:grpSpPr bwMode="auto">
          <a:xfrm flipV="1">
            <a:off x="5888038" y="3571875"/>
            <a:ext cx="171450" cy="58738"/>
            <a:chOff x="2848" y="848"/>
            <a:chExt cx="140" cy="98"/>
          </a:xfrm>
        </p:grpSpPr>
        <p:sp>
          <p:nvSpPr>
            <p:cNvPr id="1336" name="Line 42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37" name="Line 42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38" name="Line 42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1109" name="Line 429"/>
          <p:cNvSpPr>
            <a:spLocks noChangeShapeType="1"/>
          </p:cNvSpPr>
          <p:nvPr/>
        </p:nvSpPr>
        <p:spPr bwMode="auto">
          <a:xfrm flipV="1">
            <a:off x="7005638" y="3978275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110" name="Line 430"/>
          <p:cNvSpPr>
            <a:spLocks noChangeShapeType="1"/>
          </p:cNvSpPr>
          <p:nvPr/>
        </p:nvSpPr>
        <p:spPr bwMode="auto">
          <a:xfrm>
            <a:off x="7129463" y="3716338"/>
            <a:ext cx="163512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111" name="Line 431"/>
          <p:cNvSpPr>
            <a:spLocks noChangeShapeType="1"/>
          </p:cNvSpPr>
          <p:nvPr/>
        </p:nvSpPr>
        <p:spPr bwMode="auto">
          <a:xfrm>
            <a:off x="7226300" y="3636963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112" name="Line 432"/>
          <p:cNvSpPr>
            <a:spLocks noChangeShapeType="1"/>
          </p:cNvSpPr>
          <p:nvPr/>
        </p:nvSpPr>
        <p:spPr bwMode="auto">
          <a:xfrm flipV="1">
            <a:off x="7462838" y="3722688"/>
            <a:ext cx="134937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113" name="Line 433"/>
          <p:cNvSpPr>
            <a:spLocks noChangeShapeType="1"/>
          </p:cNvSpPr>
          <p:nvPr/>
        </p:nvSpPr>
        <p:spPr bwMode="auto">
          <a:xfrm>
            <a:off x="6161088" y="3643313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114" name="Line 434"/>
          <p:cNvSpPr>
            <a:spLocks noChangeShapeType="1"/>
          </p:cNvSpPr>
          <p:nvPr/>
        </p:nvSpPr>
        <p:spPr bwMode="auto">
          <a:xfrm>
            <a:off x="6456363" y="2490788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115" name="Line 435"/>
          <p:cNvSpPr>
            <a:spLocks noChangeShapeType="1"/>
          </p:cNvSpPr>
          <p:nvPr/>
        </p:nvSpPr>
        <p:spPr bwMode="auto">
          <a:xfrm>
            <a:off x="6022975" y="2319338"/>
            <a:ext cx="15240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116" name="Freeform 436"/>
          <p:cNvSpPr>
            <a:spLocks/>
          </p:cNvSpPr>
          <p:nvPr/>
        </p:nvSpPr>
        <p:spPr bwMode="auto">
          <a:xfrm>
            <a:off x="5343525" y="4325938"/>
            <a:ext cx="2979738" cy="1455737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117" name="Line 437"/>
          <p:cNvSpPr>
            <a:spLocks noChangeShapeType="1"/>
          </p:cNvSpPr>
          <p:nvPr/>
        </p:nvSpPr>
        <p:spPr bwMode="auto">
          <a:xfrm rot="-5400000">
            <a:off x="7578725" y="5062538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118" name="Line 438"/>
          <p:cNvSpPr>
            <a:spLocks noChangeShapeType="1"/>
          </p:cNvSpPr>
          <p:nvPr/>
        </p:nvSpPr>
        <p:spPr bwMode="auto">
          <a:xfrm rot="5400000" flipV="1">
            <a:off x="7724775" y="5343525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119" name="Line 439"/>
          <p:cNvSpPr>
            <a:spLocks noChangeShapeType="1"/>
          </p:cNvSpPr>
          <p:nvPr/>
        </p:nvSpPr>
        <p:spPr bwMode="auto">
          <a:xfrm rot="-5400000">
            <a:off x="7910513" y="5019675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pSp>
        <p:nvGrpSpPr>
          <p:cNvPr id="1120" name="Group 440"/>
          <p:cNvGrpSpPr>
            <a:grpSpLocks/>
          </p:cNvGrpSpPr>
          <p:nvPr/>
        </p:nvGrpSpPr>
        <p:grpSpPr bwMode="auto">
          <a:xfrm>
            <a:off x="7489825" y="4729163"/>
            <a:ext cx="501650" cy="234950"/>
            <a:chOff x="4701" y="2996"/>
            <a:chExt cx="316" cy="148"/>
          </a:xfrm>
        </p:grpSpPr>
        <p:sp>
          <p:nvSpPr>
            <p:cNvPr id="1323" name="Oval 441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24" name="Line 442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25" name="Line 443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26" name="Rectangle 444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</a:endParaRPr>
            </a:p>
          </p:txBody>
        </p:sp>
        <p:sp>
          <p:nvSpPr>
            <p:cNvPr id="1327" name="Oval 445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1328" name="Group 446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1333" name="Line 44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334" name="Line 44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335" name="Line 44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grpSp>
          <p:nvGrpSpPr>
            <p:cNvPr id="1329" name="Group 450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1330" name="Line 4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331" name="Line 4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332" name="Line 4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</p:grpSp>
      <p:grpSp>
        <p:nvGrpSpPr>
          <p:cNvPr id="1121" name="Group 454"/>
          <p:cNvGrpSpPr>
            <a:grpSpLocks/>
          </p:cNvGrpSpPr>
          <p:nvPr/>
        </p:nvGrpSpPr>
        <p:grpSpPr bwMode="auto">
          <a:xfrm>
            <a:off x="6673850" y="4452938"/>
            <a:ext cx="501650" cy="234950"/>
            <a:chOff x="3600" y="219"/>
            <a:chExt cx="360" cy="175"/>
          </a:xfrm>
        </p:grpSpPr>
        <p:sp>
          <p:nvSpPr>
            <p:cNvPr id="1310" name="Oval 45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11" name="Line 45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12" name="Line 45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13" name="Rectangle 45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</a:endParaRPr>
            </a:p>
          </p:txBody>
        </p:sp>
        <p:sp>
          <p:nvSpPr>
            <p:cNvPr id="1314" name="Oval 45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1315" name="Group 46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320" name="Line 46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321" name="Line 46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322" name="Line 46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grpSp>
          <p:nvGrpSpPr>
            <p:cNvPr id="1316" name="Group 46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317" name="Line 46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318" name="Line 46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319" name="Line 46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</p:grpSp>
      <p:grpSp>
        <p:nvGrpSpPr>
          <p:cNvPr id="1122" name="Group 468"/>
          <p:cNvGrpSpPr>
            <a:grpSpLocks/>
          </p:cNvGrpSpPr>
          <p:nvPr/>
        </p:nvGrpSpPr>
        <p:grpSpPr bwMode="auto">
          <a:xfrm>
            <a:off x="6008688" y="4757738"/>
            <a:ext cx="501650" cy="234950"/>
            <a:chOff x="3600" y="219"/>
            <a:chExt cx="360" cy="175"/>
          </a:xfrm>
        </p:grpSpPr>
        <p:sp>
          <p:nvSpPr>
            <p:cNvPr id="1297" name="Oval 46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98" name="Line 47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99" name="Line 47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00" name="Rectangle 47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</a:endParaRPr>
            </a:p>
          </p:txBody>
        </p:sp>
        <p:sp>
          <p:nvSpPr>
            <p:cNvPr id="1301" name="Oval 47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1302" name="Group 47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307" name="Line 4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308" name="Line 4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309" name="Line 4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grpSp>
          <p:nvGrpSpPr>
            <p:cNvPr id="1303" name="Group 47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304" name="Line 4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305" name="Line 4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306" name="Line 4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</p:grpSp>
      <p:sp>
        <p:nvSpPr>
          <p:cNvPr id="1123" name="Line 482"/>
          <p:cNvSpPr>
            <a:spLocks noChangeShapeType="1"/>
          </p:cNvSpPr>
          <p:nvPr/>
        </p:nvSpPr>
        <p:spPr bwMode="auto">
          <a:xfrm>
            <a:off x="7123113" y="4664075"/>
            <a:ext cx="358775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124" name="Line 483"/>
          <p:cNvSpPr>
            <a:spLocks noChangeShapeType="1"/>
          </p:cNvSpPr>
          <p:nvPr/>
        </p:nvSpPr>
        <p:spPr bwMode="auto">
          <a:xfrm flipV="1">
            <a:off x="6470650" y="4676775"/>
            <a:ext cx="277813" cy="1095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125" name="Line 484"/>
          <p:cNvSpPr>
            <a:spLocks noChangeShapeType="1"/>
          </p:cNvSpPr>
          <p:nvPr/>
        </p:nvSpPr>
        <p:spPr bwMode="auto">
          <a:xfrm flipV="1">
            <a:off x="6513513" y="4879975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126" name="Line 485"/>
          <p:cNvSpPr>
            <a:spLocks noChangeShapeType="1"/>
          </p:cNvSpPr>
          <p:nvPr/>
        </p:nvSpPr>
        <p:spPr bwMode="auto">
          <a:xfrm flipH="1">
            <a:off x="5808663" y="4625975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127" name="Line 486"/>
          <p:cNvSpPr>
            <a:spLocks noChangeShapeType="1"/>
          </p:cNvSpPr>
          <p:nvPr/>
        </p:nvSpPr>
        <p:spPr bwMode="auto">
          <a:xfrm>
            <a:off x="5834063" y="4676775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128" name="Line 487"/>
          <p:cNvSpPr>
            <a:spLocks noChangeShapeType="1"/>
          </p:cNvSpPr>
          <p:nvPr/>
        </p:nvSpPr>
        <p:spPr bwMode="auto">
          <a:xfrm>
            <a:off x="5694363" y="5013325"/>
            <a:ext cx="1539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129" name="Line 488"/>
          <p:cNvSpPr>
            <a:spLocks noChangeShapeType="1"/>
          </p:cNvSpPr>
          <p:nvPr/>
        </p:nvSpPr>
        <p:spPr bwMode="auto">
          <a:xfrm>
            <a:off x="5946775" y="5092700"/>
            <a:ext cx="4905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130" name="Line 489"/>
          <p:cNvSpPr>
            <a:spLocks noChangeShapeType="1"/>
          </p:cNvSpPr>
          <p:nvPr/>
        </p:nvSpPr>
        <p:spPr bwMode="auto">
          <a:xfrm flipH="1">
            <a:off x="6186488" y="5000625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131" name="Line 490"/>
          <p:cNvSpPr>
            <a:spLocks noChangeShapeType="1"/>
          </p:cNvSpPr>
          <p:nvPr/>
        </p:nvSpPr>
        <p:spPr bwMode="auto">
          <a:xfrm>
            <a:off x="5999163" y="5089525"/>
            <a:ext cx="1587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132" name="Line 491"/>
          <p:cNvSpPr>
            <a:spLocks noChangeShapeType="1"/>
          </p:cNvSpPr>
          <p:nvPr/>
        </p:nvSpPr>
        <p:spPr bwMode="auto">
          <a:xfrm flipH="1" flipV="1">
            <a:off x="6396038" y="5097463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133" name="Line 492"/>
          <p:cNvSpPr>
            <a:spLocks noChangeShapeType="1"/>
          </p:cNvSpPr>
          <p:nvPr/>
        </p:nvSpPr>
        <p:spPr bwMode="auto">
          <a:xfrm>
            <a:off x="6477000" y="4956175"/>
            <a:ext cx="503238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134" name="Line 493"/>
          <p:cNvSpPr>
            <a:spLocks noChangeShapeType="1"/>
          </p:cNvSpPr>
          <p:nvPr/>
        </p:nvSpPr>
        <p:spPr bwMode="auto">
          <a:xfrm>
            <a:off x="5926138" y="4891088"/>
            <a:ext cx="809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grpSp>
        <p:nvGrpSpPr>
          <p:cNvPr id="1135" name="Group 494"/>
          <p:cNvGrpSpPr>
            <a:grpSpLocks/>
          </p:cNvGrpSpPr>
          <p:nvPr/>
        </p:nvGrpSpPr>
        <p:grpSpPr bwMode="auto">
          <a:xfrm>
            <a:off x="5111750" y="1651000"/>
            <a:ext cx="3021013" cy="3981450"/>
            <a:chOff x="-1203" y="1352"/>
            <a:chExt cx="1903" cy="2508"/>
          </a:xfrm>
        </p:grpSpPr>
        <p:grpSp>
          <p:nvGrpSpPr>
            <p:cNvPr id="1270" name="Group 495"/>
            <p:cNvGrpSpPr>
              <a:grpSpLocks/>
            </p:cNvGrpSpPr>
            <p:nvPr/>
          </p:nvGrpSpPr>
          <p:grpSpPr bwMode="auto"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1294" name="Picture 496" descr="lgv_fqmg[1]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95" name="Line 497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296" name="Line 498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pic>
          <p:nvPicPr>
            <p:cNvPr id="1271" name="Picture 499" descr="imgyjavg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1027" y="1466"/>
              <a:ext cx="232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272" name="Group 500"/>
            <p:cNvGrpSpPr>
              <a:grpSpLocks/>
            </p:cNvGrpSpPr>
            <p:nvPr/>
          </p:nvGrpSpPr>
          <p:grpSpPr bwMode="auto"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1037" name="Object 2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85" name="Clip" r:id="rId6" imgW="826829" imgH="840406" progId="">
                      <p:embed/>
                    </p:oleObj>
                  </mc:Choice>
                  <mc:Fallback>
                    <p:oleObj name="Clip" r:id="rId6" imgW="826829" imgH="840406" progId="">
                      <p:embed/>
                      <p:pic>
                        <p:nvPicPr>
                          <p:cNvPr id="0" name="Picture 3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8" name="Object 3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86" name="Clip" r:id="rId8" imgW="1268295" imgH="1199426" progId="">
                      <p:embed/>
                    </p:oleObj>
                  </mc:Choice>
                  <mc:Fallback>
                    <p:oleObj name="Clip" r:id="rId8" imgW="1268295" imgH="1199426" progId="">
                      <p:embed/>
                      <p:pic>
                        <p:nvPicPr>
                          <p:cNvPr id="0" name="Picture 3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73" name="Group 503"/>
            <p:cNvGrpSpPr>
              <a:grpSpLocks/>
            </p:cNvGrpSpPr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1035" name="Object 4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87" name="Clip" r:id="rId10" imgW="826829" imgH="840406" progId="">
                      <p:embed/>
                    </p:oleObj>
                  </mc:Choice>
                  <mc:Fallback>
                    <p:oleObj name="Clip" r:id="rId10" imgW="826829" imgH="840406" progId="">
                      <p:embed/>
                      <p:pic>
                        <p:nvPicPr>
                          <p:cNvPr id="0" name="Picture 3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6" name="Object 5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88" name="Clip" r:id="rId12" imgW="1268295" imgH="1199426" progId="">
                      <p:embed/>
                    </p:oleObj>
                  </mc:Choice>
                  <mc:Fallback>
                    <p:oleObj name="Clip" r:id="rId12" imgW="1268295" imgH="1199426" progId="">
                      <p:embed/>
                      <p:pic>
                        <p:nvPicPr>
                          <p:cNvPr id="0" name="Picture 3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26" name="Object 6"/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9" name="Clip" r:id="rId14" imgW="1307263" imgH="1084139" progId="">
                    <p:embed/>
                  </p:oleObj>
                </mc:Choice>
                <mc:Fallback>
                  <p:oleObj name="Clip" r:id="rId14" imgW="1307263" imgH="1084139" progId="">
                    <p:embed/>
                    <p:pic>
                      <p:nvPicPr>
                        <p:cNvPr id="0" name="Picture 3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32" y="2289"/>
                          <a:ext cx="207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74" name="Group 507"/>
            <p:cNvGrpSpPr>
              <a:grpSpLocks/>
            </p:cNvGrpSpPr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1286" name="AutoShape 508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87" name="Rectangle 509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88" name="Rectangle 510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89" name="AutoShape 511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90" name="Line 512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91" name="Line 513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92" name="Rectangle 514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93" name="Rectangle 515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graphicFrame>
          <p:nvGraphicFramePr>
            <p:cNvPr id="1027" name="Object 7"/>
            <p:cNvGraphicFramePr>
              <a:graphicFrameLocks noChangeAspect="1"/>
            </p:cNvGraphicFramePr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0" name="Clip" r:id="rId16" imgW="1307263" imgH="1084139" progId="">
                    <p:embed/>
                  </p:oleObj>
                </mc:Choice>
                <mc:Fallback>
                  <p:oleObj name="Clip" r:id="rId16" imgW="1307263" imgH="1084139" progId="">
                    <p:embed/>
                    <p:pic>
                      <p:nvPicPr>
                        <p:cNvPr id="0" name="Picture 3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75" y="33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8"/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1" name="Clip" r:id="rId18" imgW="1307263" imgH="1084139" progId="">
                    <p:embed/>
                  </p:oleObj>
                </mc:Choice>
                <mc:Fallback>
                  <p:oleObj name="Clip" r:id="rId18" imgW="1307263" imgH="1084139" progId="">
                    <p:embed/>
                    <p:pic>
                      <p:nvPicPr>
                        <p:cNvPr id="0" name="Picture 3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71" y="31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9"/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2" name="Clip" r:id="rId19" imgW="1307263" imgH="1084139" progId="">
                    <p:embed/>
                  </p:oleObj>
                </mc:Choice>
                <mc:Fallback>
                  <p:oleObj name="Clip" r:id="rId19" imgW="1307263" imgH="1084139" progId="">
                    <p:embed/>
                    <p:pic>
                      <p:nvPicPr>
                        <p:cNvPr id="0" name="Picture 3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03" y="354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0" name="Object 10"/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3" name="Clip" r:id="rId20" imgW="1307263" imgH="1084139" progId="">
                    <p:embed/>
                  </p:oleObj>
                </mc:Choice>
                <mc:Fallback>
                  <p:oleObj name="Clip" r:id="rId20" imgW="1307263" imgH="1084139" progId="">
                    <p:embed/>
                    <p:pic>
                      <p:nvPicPr>
                        <p:cNvPr id="0" name="Picture 3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89" y="35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75" name="Group 520"/>
            <p:cNvGrpSpPr>
              <a:grpSpLocks/>
            </p:cNvGrpSpPr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1033" name="Object 1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94" name="Clip" r:id="rId21" imgW="826829" imgH="840406" progId="">
                      <p:embed/>
                    </p:oleObj>
                  </mc:Choice>
                  <mc:Fallback>
                    <p:oleObj name="Clip" r:id="rId21" imgW="826829" imgH="840406" progId="">
                      <p:embed/>
                      <p:pic>
                        <p:nvPicPr>
                          <p:cNvPr id="0" name="Picture 3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4" name="Object 1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95" name="Clip" r:id="rId22" imgW="1268295" imgH="1199426" progId="">
                      <p:embed/>
                    </p:oleObj>
                  </mc:Choice>
                  <mc:Fallback>
                    <p:oleObj name="Clip" r:id="rId22" imgW="1268295" imgH="1199426" progId="">
                      <p:embed/>
                      <p:pic>
                        <p:nvPicPr>
                          <p:cNvPr id="0" name="Picture 3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76" name="Group 523"/>
            <p:cNvGrpSpPr>
              <a:grpSpLocks/>
            </p:cNvGrpSpPr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1031" name="Object 13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96" name="Clip" r:id="rId23" imgW="826829" imgH="840406" progId="">
                      <p:embed/>
                    </p:oleObj>
                  </mc:Choice>
                  <mc:Fallback>
                    <p:oleObj name="Clip" r:id="rId23" imgW="826829" imgH="840406" progId="">
                      <p:embed/>
                      <p:pic>
                        <p:nvPicPr>
                          <p:cNvPr id="0" name="Picture 3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2" name="Object 14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97" name="Clip" r:id="rId24" imgW="1268295" imgH="1199426" progId="">
                      <p:embed/>
                    </p:oleObj>
                  </mc:Choice>
                  <mc:Fallback>
                    <p:oleObj name="Clip" r:id="rId24" imgW="1268295" imgH="1199426" progId="">
                      <p:embed/>
                      <p:pic>
                        <p:nvPicPr>
                          <p:cNvPr id="0" name="Picture 3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77" name="Group 526"/>
            <p:cNvGrpSpPr>
              <a:grpSpLocks/>
            </p:cNvGrpSpPr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1278" name="AutoShape 52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79" name="Rectangle 52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80" name="Rectangle 52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81" name="AutoShape 53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82" name="Line 53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83" name="Line 53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84" name="Rectangle 53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85" name="Rectangle 53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</p:grpSp>
      <p:sp>
        <p:nvSpPr>
          <p:cNvPr id="1136" name="Line 535"/>
          <p:cNvSpPr>
            <a:spLocks noChangeShapeType="1"/>
          </p:cNvSpPr>
          <p:nvPr/>
        </p:nvSpPr>
        <p:spPr bwMode="auto">
          <a:xfrm flipH="1">
            <a:off x="6015038" y="3413125"/>
            <a:ext cx="3175" cy="144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137" name="Line 536"/>
          <p:cNvSpPr>
            <a:spLocks noChangeShapeType="1"/>
          </p:cNvSpPr>
          <p:nvPr/>
        </p:nvSpPr>
        <p:spPr bwMode="auto">
          <a:xfrm flipV="1">
            <a:off x="7312025" y="2395538"/>
            <a:ext cx="123825" cy="873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138" name="Line 537"/>
          <p:cNvSpPr>
            <a:spLocks noChangeShapeType="1"/>
          </p:cNvSpPr>
          <p:nvPr/>
        </p:nvSpPr>
        <p:spPr bwMode="auto">
          <a:xfrm>
            <a:off x="7138988" y="2568575"/>
            <a:ext cx="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139" name="Line 538"/>
          <p:cNvSpPr>
            <a:spLocks noChangeShapeType="1"/>
          </p:cNvSpPr>
          <p:nvPr/>
        </p:nvSpPr>
        <p:spPr bwMode="auto">
          <a:xfrm flipV="1">
            <a:off x="7310438" y="2465388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140" name="Line 539"/>
          <p:cNvSpPr>
            <a:spLocks noChangeShapeType="1"/>
          </p:cNvSpPr>
          <p:nvPr/>
        </p:nvSpPr>
        <p:spPr bwMode="auto">
          <a:xfrm>
            <a:off x="7675563" y="2463800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141" name="Line 540"/>
          <p:cNvSpPr>
            <a:spLocks noChangeShapeType="1"/>
          </p:cNvSpPr>
          <p:nvPr/>
        </p:nvSpPr>
        <p:spPr bwMode="auto">
          <a:xfrm>
            <a:off x="7329488" y="2770188"/>
            <a:ext cx="18891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142" name="Line 541"/>
          <p:cNvSpPr>
            <a:spLocks noChangeShapeType="1"/>
          </p:cNvSpPr>
          <p:nvPr/>
        </p:nvSpPr>
        <p:spPr bwMode="auto">
          <a:xfrm flipV="1">
            <a:off x="5624513" y="3636963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143" name="Line 542"/>
          <p:cNvSpPr>
            <a:spLocks noChangeShapeType="1"/>
          </p:cNvSpPr>
          <p:nvPr/>
        </p:nvSpPr>
        <p:spPr bwMode="auto">
          <a:xfrm flipV="1">
            <a:off x="7743825" y="2163763"/>
            <a:ext cx="238125" cy="1682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144" name="Line 543"/>
          <p:cNvSpPr>
            <a:spLocks noChangeShapeType="1"/>
          </p:cNvSpPr>
          <p:nvPr/>
        </p:nvSpPr>
        <p:spPr bwMode="auto">
          <a:xfrm>
            <a:off x="7883525" y="2760663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145" name="Line 544"/>
          <p:cNvSpPr>
            <a:spLocks noChangeShapeType="1"/>
          </p:cNvSpPr>
          <p:nvPr/>
        </p:nvSpPr>
        <p:spPr bwMode="auto">
          <a:xfrm flipH="1">
            <a:off x="7029450" y="2836863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146" name="Line 545"/>
          <p:cNvSpPr>
            <a:spLocks noChangeShapeType="1"/>
          </p:cNvSpPr>
          <p:nvPr/>
        </p:nvSpPr>
        <p:spPr bwMode="auto">
          <a:xfrm flipH="1">
            <a:off x="7620000" y="2836863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grpSp>
        <p:nvGrpSpPr>
          <p:cNvPr id="1147" name="Group 546"/>
          <p:cNvGrpSpPr>
            <a:grpSpLocks/>
          </p:cNvGrpSpPr>
          <p:nvPr/>
        </p:nvGrpSpPr>
        <p:grpSpPr bwMode="auto">
          <a:xfrm>
            <a:off x="6672263" y="4454525"/>
            <a:ext cx="501650" cy="234950"/>
            <a:chOff x="4701" y="2996"/>
            <a:chExt cx="316" cy="148"/>
          </a:xfrm>
        </p:grpSpPr>
        <p:sp>
          <p:nvSpPr>
            <p:cNvPr id="1257" name="Oval 547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58" name="Line 548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59" name="Line 549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60" name="Rectangle 550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</a:endParaRPr>
            </a:p>
          </p:txBody>
        </p:sp>
        <p:sp>
          <p:nvSpPr>
            <p:cNvPr id="1261" name="Oval 551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1262" name="Group 552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1267" name="Line 5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68" name="Line 5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69" name="Line 5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grpSp>
          <p:nvGrpSpPr>
            <p:cNvPr id="1263" name="Group 556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1264" name="Line 55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65" name="Line 55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66" name="Line 55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</p:grpSp>
      <p:grpSp>
        <p:nvGrpSpPr>
          <p:cNvPr id="1148" name="Group 560"/>
          <p:cNvGrpSpPr>
            <a:grpSpLocks/>
          </p:cNvGrpSpPr>
          <p:nvPr/>
        </p:nvGrpSpPr>
        <p:grpSpPr bwMode="auto">
          <a:xfrm>
            <a:off x="6007100" y="4756150"/>
            <a:ext cx="501650" cy="234950"/>
            <a:chOff x="4701" y="2996"/>
            <a:chExt cx="316" cy="148"/>
          </a:xfrm>
        </p:grpSpPr>
        <p:sp>
          <p:nvSpPr>
            <p:cNvPr id="1244" name="Oval 561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45" name="Line 562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46" name="Line 563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47" name="Rectangle 564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</a:endParaRPr>
            </a:p>
          </p:txBody>
        </p:sp>
        <p:sp>
          <p:nvSpPr>
            <p:cNvPr id="1248" name="Oval 565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1249" name="Group 566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1254" name="Line 56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55" name="Line 56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56" name="Line 56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grpSp>
          <p:nvGrpSpPr>
            <p:cNvPr id="1250" name="Group 570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1251" name="Line 57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52" name="Line 57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53" name="Line 57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</p:grpSp>
      <p:grpSp>
        <p:nvGrpSpPr>
          <p:cNvPr id="1149" name="Group 574"/>
          <p:cNvGrpSpPr>
            <a:grpSpLocks/>
          </p:cNvGrpSpPr>
          <p:nvPr/>
        </p:nvGrpSpPr>
        <p:grpSpPr bwMode="auto">
          <a:xfrm>
            <a:off x="6837363" y="4941888"/>
            <a:ext cx="290512" cy="404812"/>
            <a:chOff x="4290" y="3130"/>
            <a:chExt cx="183" cy="255"/>
          </a:xfrm>
        </p:grpSpPr>
        <p:pic>
          <p:nvPicPr>
            <p:cNvPr id="1226" name="Picture 575" descr="31u_bnrz[1]"/>
            <p:cNvPicPr>
              <a:picLocks noChangeAspect="1" noChangeArrowheads="1"/>
            </p:cNvPicPr>
            <p:nvPr/>
          </p:nvPicPr>
          <p:blipFill>
            <a:blip r:embed="rId25" cstate="print"/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1227" name="Freeform 576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28" name="Freeform 577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29" name="Freeform 578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30" name="Freeform 579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31" name="Freeform 580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32" name="Freeform 581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33" name="Freeform 582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34" name="Freeform 583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35" name="Freeform 584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36" name="Freeform 585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37" name="Freeform 586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38" name="Freeform 587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39" name="Freeform 588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40" name="Freeform 589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41" name="Freeform 590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42" name="Freeform 591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43" name="Freeform 592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1150" name="Group 593"/>
          <p:cNvGrpSpPr>
            <a:grpSpLocks/>
          </p:cNvGrpSpPr>
          <p:nvPr/>
        </p:nvGrpSpPr>
        <p:grpSpPr bwMode="auto">
          <a:xfrm>
            <a:off x="5394325" y="3403600"/>
            <a:ext cx="290513" cy="404813"/>
            <a:chOff x="4290" y="3130"/>
            <a:chExt cx="183" cy="255"/>
          </a:xfrm>
        </p:grpSpPr>
        <p:pic>
          <p:nvPicPr>
            <p:cNvPr id="1208" name="Picture 594" descr="31u_bnrz[1]"/>
            <p:cNvPicPr>
              <a:picLocks noChangeAspect="1" noChangeArrowheads="1"/>
            </p:cNvPicPr>
            <p:nvPr/>
          </p:nvPicPr>
          <p:blipFill>
            <a:blip r:embed="rId25" cstate="print"/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1209" name="Freeform 595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10" name="Freeform 596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11" name="Freeform 597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12" name="Freeform 598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13" name="Freeform 599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14" name="Freeform 600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15" name="Freeform 601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16" name="Freeform 602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17" name="Freeform 603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18" name="Freeform 604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19" name="Freeform 605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20" name="Freeform 606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21" name="Freeform 607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22" name="Freeform 608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23" name="Freeform 609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24" name="Freeform 610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25" name="Freeform 611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1151" name="Group 613"/>
          <p:cNvGrpSpPr>
            <a:grpSpLocks/>
          </p:cNvGrpSpPr>
          <p:nvPr/>
        </p:nvGrpSpPr>
        <p:grpSpPr bwMode="auto">
          <a:xfrm>
            <a:off x="5214938" y="1423988"/>
            <a:ext cx="814387" cy="854075"/>
            <a:chOff x="4180" y="744"/>
            <a:chExt cx="513" cy="538"/>
          </a:xfrm>
        </p:grpSpPr>
        <p:sp>
          <p:nvSpPr>
            <p:cNvPr id="1201" name="Rectangle 614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02" name="Rectangle 615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03" name="Rectangle 616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04" name="Text Box 617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application</a:t>
              </a:r>
            </a:p>
            <a:p>
              <a:r>
                <a:rPr lang="en-US" sz="1000">
                  <a:solidFill>
                    <a:schemeClr val="bg1"/>
                  </a:solidFill>
                </a:rPr>
                <a:t>transport</a:t>
              </a:r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05" name="Line 618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06" name="Line 619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07" name="Line 620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1152" name="Group 245"/>
          <p:cNvGrpSpPr>
            <a:grpSpLocks/>
          </p:cNvGrpSpPr>
          <p:nvPr/>
        </p:nvGrpSpPr>
        <p:grpSpPr bwMode="auto">
          <a:xfrm>
            <a:off x="5961063" y="1987550"/>
            <a:ext cx="814387" cy="701675"/>
            <a:chOff x="2923" y="3345"/>
            <a:chExt cx="513" cy="442"/>
          </a:xfrm>
        </p:grpSpPr>
        <p:sp>
          <p:nvSpPr>
            <p:cNvPr id="1196" name="Rectangle 24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97" name="Rectangle 24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98" name="Text Box 24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99" name="Line 24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00" name="Line 25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1153" name="Group 637"/>
          <p:cNvGrpSpPr>
            <a:grpSpLocks/>
          </p:cNvGrpSpPr>
          <p:nvPr/>
        </p:nvGrpSpPr>
        <p:grpSpPr bwMode="auto">
          <a:xfrm>
            <a:off x="7132638" y="4359275"/>
            <a:ext cx="814387" cy="701675"/>
            <a:chOff x="2923" y="3345"/>
            <a:chExt cx="513" cy="442"/>
          </a:xfrm>
        </p:grpSpPr>
        <p:sp>
          <p:nvSpPr>
            <p:cNvPr id="1191" name="Rectangle 63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92" name="Rectangle 63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93" name="Text Box 64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94" name="Line 64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95" name="Line 64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1154" name="Group 643"/>
          <p:cNvGrpSpPr>
            <a:grpSpLocks/>
          </p:cNvGrpSpPr>
          <p:nvPr/>
        </p:nvGrpSpPr>
        <p:grpSpPr bwMode="auto">
          <a:xfrm>
            <a:off x="6400800" y="4011613"/>
            <a:ext cx="814388" cy="701675"/>
            <a:chOff x="2923" y="3345"/>
            <a:chExt cx="513" cy="442"/>
          </a:xfrm>
        </p:grpSpPr>
        <p:sp>
          <p:nvSpPr>
            <p:cNvPr id="1186" name="Rectangle 64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87" name="Rectangle 64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88" name="Text Box 64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89" name="Line 64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90" name="Line 64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1155" name="Group 649"/>
          <p:cNvGrpSpPr>
            <a:grpSpLocks/>
          </p:cNvGrpSpPr>
          <p:nvPr/>
        </p:nvGrpSpPr>
        <p:grpSpPr bwMode="auto">
          <a:xfrm>
            <a:off x="6942138" y="3538538"/>
            <a:ext cx="814387" cy="701675"/>
            <a:chOff x="2923" y="3345"/>
            <a:chExt cx="513" cy="442"/>
          </a:xfrm>
        </p:grpSpPr>
        <p:sp>
          <p:nvSpPr>
            <p:cNvPr id="1181" name="Rectangle 65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82" name="Rectangle 65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83" name="Text Box 65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84" name="Line 65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85" name="Line 65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1156" name="Group 655"/>
          <p:cNvGrpSpPr>
            <a:grpSpLocks/>
          </p:cNvGrpSpPr>
          <p:nvPr/>
        </p:nvGrpSpPr>
        <p:grpSpPr bwMode="auto">
          <a:xfrm>
            <a:off x="6494463" y="3176588"/>
            <a:ext cx="814387" cy="701675"/>
            <a:chOff x="2923" y="3345"/>
            <a:chExt cx="513" cy="442"/>
          </a:xfrm>
        </p:grpSpPr>
        <p:sp>
          <p:nvSpPr>
            <p:cNvPr id="1176" name="Rectangle 65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77" name="Rectangle 65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78" name="Text Box 65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79" name="Line 65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80" name="Line 66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1157" name="Group 661"/>
          <p:cNvGrpSpPr>
            <a:grpSpLocks/>
          </p:cNvGrpSpPr>
          <p:nvPr/>
        </p:nvGrpSpPr>
        <p:grpSpPr bwMode="auto">
          <a:xfrm>
            <a:off x="6775450" y="2228850"/>
            <a:ext cx="814388" cy="701675"/>
            <a:chOff x="2923" y="3345"/>
            <a:chExt cx="513" cy="442"/>
          </a:xfrm>
        </p:grpSpPr>
        <p:sp>
          <p:nvSpPr>
            <p:cNvPr id="1171" name="Rectangle 66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72" name="Rectangle 66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73" name="Text Box 66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74" name="Line 66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75" name="Line 66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1158" name="Group 623"/>
          <p:cNvGrpSpPr>
            <a:grpSpLocks/>
          </p:cNvGrpSpPr>
          <p:nvPr/>
        </p:nvGrpSpPr>
        <p:grpSpPr bwMode="auto">
          <a:xfrm>
            <a:off x="7972425" y="4392613"/>
            <a:ext cx="814388" cy="854075"/>
            <a:chOff x="4180" y="744"/>
            <a:chExt cx="513" cy="538"/>
          </a:xfrm>
        </p:grpSpPr>
        <p:sp>
          <p:nvSpPr>
            <p:cNvPr id="1164" name="Rectangle 624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65" name="Rectangle 625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66" name="Rectangle 626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67" name="Text Box 627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application</a:t>
              </a:r>
            </a:p>
            <a:p>
              <a:r>
                <a:rPr lang="en-US" sz="1000">
                  <a:solidFill>
                    <a:schemeClr val="bg1"/>
                  </a:solidFill>
                </a:rPr>
                <a:t>transport</a:t>
              </a:r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68" name="Line 628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69" name="Line 629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70" name="Line 630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1159" name="Group 632"/>
          <p:cNvGrpSpPr>
            <a:grpSpLocks/>
          </p:cNvGrpSpPr>
          <p:nvPr/>
        </p:nvGrpSpPr>
        <p:grpSpPr bwMode="auto">
          <a:xfrm rot="2937887">
            <a:off x="5241925" y="2987675"/>
            <a:ext cx="3781425" cy="434975"/>
            <a:chOff x="2937" y="3579"/>
            <a:chExt cx="2382" cy="274"/>
          </a:xfrm>
        </p:grpSpPr>
        <p:sp>
          <p:nvSpPr>
            <p:cNvPr id="1160" name="Rectangle 633"/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61" name="Text Box 634"/>
            <p:cNvSpPr txBox="1">
              <a:spLocks noChangeArrowheads="1"/>
            </p:cNvSpPr>
            <p:nvPr/>
          </p:nvSpPr>
          <p:spPr bwMode="auto">
            <a:xfrm>
              <a:off x="3343" y="3617"/>
              <a:ext cx="16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logical end-end transport</a:t>
              </a:r>
              <a:endParaRPr lang="en-US"/>
            </a:p>
          </p:txBody>
        </p:sp>
        <p:sp>
          <p:nvSpPr>
            <p:cNvPr id="1162" name="Freeform 635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63" name="Freeform 636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Chapter 3: outline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1788"/>
            <a:ext cx="7977554" cy="4648200"/>
          </a:xfrm>
        </p:spPr>
        <p:txBody>
          <a:bodyPr/>
          <a:lstStyle/>
          <a:p>
            <a:pPr marL="457200" indent="-457200"/>
            <a:r>
              <a:rPr lang="en-US" altLang="he-IL" sz="3200" dirty="0"/>
              <a:t>Reminder: the transport layer</a:t>
            </a:r>
          </a:p>
          <a:p>
            <a:pPr marL="457200" indent="-457200"/>
            <a:r>
              <a:rPr lang="en-US" altLang="he-IL" sz="3200" b="1" dirty="0">
                <a:solidFill>
                  <a:srgbClr val="000099"/>
                </a:solidFill>
              </a:rPr>
              <a:t>User Datagram Protocol</a:t>
            </a:r>
          </a:p>
          <a:p>
            <a:pPr marL="457200" indent="-457200"/>
            <a:r>
              <a:rPr lang="en-US" altLang="he-IL" sz="3200" dirty="0"/>
              <a:t>Principles of reliable data transfer</a:t>
            </a:r>
          </a:p>
        </p:txBody>
      </p:sp>
      <p:pic>
        <p:nvPicPr>
          <p:cNvPr id="17415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663" y="1057275"/>
            <a:ext cx="430371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343900" cy="1143000"/>
          </a:xfrm>
        </p:spPr>
        <p:txBody>
          <a:bodyPr/>
          <a:lstStyle/>
          <a:p>
            <a:r>
              <a:rPr lang="en-US" sz="3600" dirty="0"/>
              <a:t>UDP: User Datagram Protocol </a:t>
            </a:r>
            <a:r>
              <a:rPr lang="en-US" sz="2800" dirty="0"/>
              <a:t>[RFC 768]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904" y="990600"/>
            <a:ext cx="4876800" cy="5867400"/>
          </a:xfrm>
        </p:spPr>
        <p:txBody>
          <a:bodyPr/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connectionless</a:t>
            </a:r>
            <a:r>
              <a:rPr lang="en-US" sz="2400" i="1" dirty="0">
                <a:solidFill>
                  <a:srgbClr val="FF0000"/>
                </a:solidFill>
              </a:rPr>
              <a:t>:</a:t>
            </a:r>
            <a:endParaRPr lang="en-US" sz="2400" dirty="0"/>
          </a:p>
          <a:p>
            <a:pPr lvl="1"/>
            <a:r>
              <a:rPr lang="en-US" sz="2000" dirty="0"/>
              <a:t>no handshaking between </a:t>
            </a:r>
            <a:r>
              <a:rPr lang="en-US" sz="2000" dirty="0" smtClean="0"/>
              <a:t>sender</a:t>
            </a:r>
            <a:r>
              <a:rPr lang="en-US" sz="2000" dirty="0"/>
              <a:t>, receiver</a:t>
            </a:r>
          </a:p>
          <a:p>
            <a:pPr lvl="1"/>
            <a:r>
              <a:rPr lang="en-US" sz="2000" dirty="0"/>
              <a:t>each UDP segment handled </a:t>
            </a:r>
            <a:r>
              <a:rPr lang="en-US" sz="2000" dirty="0" smtClean="0"/>
              <a:t>independently</a:t>
            </a:r>
            <a:endParaRPr lang="en-US" sz="2000" dirty="0"/>
          </a:p>
          <a:p>
            <a:r>
              <a:rPr lang="en-US" sz="2000" dirty="0"/>
              <a:t>often used for streaming multimedia apps</a:t>
            </a:r>
          </a:p>
          <a:p>
            <a:pPr lvl="1"/>
            <a:r>
              <a:rPr lang="en-US" sz="2000" dirty="0"/>
              <a:t>loss tolerant</a:t>
            </a:r>
          </a:p>
          <a:p>
            <a:pPr lvl="1"/>
            <a:r>
              <a:rPr lang="en-US" sz="2000" dirty="0"/>
              <a:t>rate sensitive</a:t>
            </a:r>
          </a:p>
          <a:p>
            <a:r>
              <a:rPr lang="en-US" sz="2000" dirty="0"/>
              <a:t>Used also by</a:t>
            </a:r>
          </a:p>
          <a:p>
            <a:pPr lvl="1"/>
            <a:r>
              <a:rPr lang="en-US" sz="1800" dirty="0"/>
              <a:t>Domain Name System</a:t>
            </a:r>
          </a:p>
          <a:p>
            <a:r>
              <a:rPr lang="en-US" sz="2000" dirty="0" smtClean="0"/>
              <a:t>Application layer may add reliability, e.g. by asking to re-send, or by error recovery</a:t>
            </a:r>
            <a:endParaRPr lang="en-US" sz="2000" dirty="0"/>
          </a:p>
          <a:p>
            <a:endParaRPr 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29200" y="1752600"/>
            <a:ext cx="3810000" cy="3819525"/>
          </a:xfrm>
        </p:spPr>
        <p:txBody>
          <a:bodyPr/>
          <a:lstStyle/>
          <a:p>
            <a:pPr>
              <a:buFont typeface="ZapfDingbats"/>
              <a:buNone/>
            </a:pPr>
            <a:r>
              <a:rPr lang="en-US" sz="2400" dirty="0">
                <a:solidFill>
                  <a:srgbClr val="FF0000"/>
                </a:solidFill>
              </a:rPr>
              <a:t>Why is there a UDP?</a:t>
            </a:r>
            <a:endParaRPr lang="en-US" sz="2400" dirty="0"/>
          </a:p>
          <a:p>
            <a:r>
              <a:rPr lang="en-US" sz="2400" dirty="0"/>
              <a:t>no </a:t>
            </a:r>
            <a:r>
              <a:rPr lang="en-US" sz="2400" dirty="0" smtClean="0"/>
              <a:t>overhead for connection establishment and state</a:t>
            </a:r>
            <a:endParaRPr lang="en-US" sz="2400" dirty="0"/>
          </a:p>
          <a:p>
            <a:r>
              <a:rPr lang="en-US" sz="2400" dirty="0" smtClean="0"/>
              <a:t>small header</a:t>
            </a:r>
            <a:endParaRPr lang="en-US" sz="2400" dirty="0"/>
          </a:p>
          <a:p>
            <a:r>
              <a:rPr lang="en-US" sz="2400" dirty="0"/>
              <a:t>no congestion control: UDP can blast away as fast as desired</a:t>
            </a:r>
            <a:endParaRPr lang="en-US" dirty="0"/>
          </a:p>
          <a:p>
            <a:endParaRPr lang="en-US" sz="2400" dirty="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953000" y="1684638"/>
            <a:ext cx="3845011" cy="38385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7030A0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2278</Words>
  <Application>Microsoft Office PowerPoint</Application>
  <PresentationFormat>On-screen Show (4:3)</PresentationFormat>
  <Paragraphs>423</Paragraphs>
  <Slides>25</Slides>
  <Notes>16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ＭＳ Ｐゴシック</vt:lpstr>
      <vt:lpstr>ＭＳ Ｐゴシック</vt:lpstr>
      <vt:lpstr>Arial</vt:lpstr>
      <vt:lpstr>Calibri</vt:lpstr>
      <vt:lpstr>Gill Sans MT</vt:lpstr>
      <vt:lpstr>Tahoma</vt:lpstr>
      <vt:lpstr>Times New Roman</vt:lpstr>
      <vt:lpstr>Wingdings</vt:lpstr>
      <vt:lpstr>ZapfDingbats</vt:lpstr>
      <vt:lpstr>Default Design</vt:lpstr>
      <vt:lpstr>Clip</vt:lpstr>
      <vt:lpstr>Picture</vt:lpstr>
      <vt:lpstr>PowerPoint Presentation</vt:lpstr>
      <vt:lpstr>Chapter 3: outline</vt:lpstr>
      <vt:lpstr>Reminder: where are we ?</vt:lpstr>
      <vt:lpstr>[En|de]capsulation</vt:lpstr>
      <vt:lpstr>Transport services and protocols</vt:lpstr>
      <vt:lpstr>Transport vs. network layer</vt:lpstr>
      <vt:lpstr>Internet transport-layer protocols</vt:lpstr>
      <vt:lpstr>Chapter 3: outline</vt:lpstr>
      <vt:lpstr>UDP: User Datagram Protocol [RFC 768]</vt:lpstr>
      <vt:lpstr> UDP segment format </vt:lpstr>
      <vt:lpstr>Chapter 3: outline</vt:lpstr>
      <vt:lpstr>Automatic Repeat reQuest protocols: Stop &amp; Wait</vt:lpstr>
      <vt:lpstr>Chapter 3: outline</vt:lpstr>
      <vt:lpstr>Pipelining: increased utilization</vt:lpstr>
      <vt:lpstr>Pipelined protocols</vt:lpstr>
      <vt:lpstr>Go-Back-N: sender</vt:lpstr>
      <vt:lpstr>GBN in action</vt:lpstr>
      <vt:lpstr>Go-Back-N pros. and cons.</vt:lpstr>
      <vt:lpstr>Chapter 3: outline</vt:lpstr>
      <vt:lpstr>Selective Repeat</vt:lpstr>
      <vt:lpstr>Selective Repeat</vt:lpstr>
      <vt:lpstr>Selective repeat</vt:lpstr>
      <vt:lpstr>Selective repeat in action</vt:lpstr>
      <vt:lpstr>Too small window:  dilemma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3</dc:title>
  <dc:creator>Jim Kurose &amp; Keith Ross</dc:creator>
  <cp:lastModifiedBy>Itamar Cohen</cp:lastModifiedBy>
  <cp:revision>429</cp:revision>
  <cp:lastPrinted>2000-04-27T09:23:27Z</cp:lastPrinted>
  <dcterms:created xsi:type="dcterms:W3CDTF">1999-10-08T19:08:27Z</dcterms:created>
  <dcterms:modified xsi:type="dcterms:W3CDTF">2019-03-25T13:36:53Z</dcterms:modified>
</cp:coreProperties>
</file>