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531" r:id="rId2"/>
    <p:sldId id="532" r:id="rId3"/>
    <p:sldId id="556" r:id="rId4"/>
    <p:sldId id="534" r:id="rId5"/>
    <p:sldId id="535" r:id="rId6"/>
    <p:sldId id="321" r:id="rId7"/>
    <p:sldId id="557" r:id="rId8"/>
    <p:sldId id="485" r:id="rId9"/>
    <p:sldId id="537" r:id="rId10"/>
    <p:sldId id="379" r:id="rId11"/>
    <p:sldId id="381" r:id="rId12"/>
    <p:sldId id="538" r:id="rId13"/>
    <p:sldId id="384" r:id="rId14"/>
    <p:sldId id="478" r:id="rId15"/>
    <p:sldId id="326" r:id="rId16"/>
    <p:sldId id="480" r:id="rId17"/>
    <p:sldId id="325" r:id="rId18"/>
    <p:sldId id="546" r:id="rId19"/>
    <p:sldId id="386" r:id="rId20"/>
    <p:sldId id="451" r:id="rId21"/>
    <p:sldId id="539" r:id="rId22"/>
    <p:sldId id="482" r:id="rId23"/>
    <p:sldId id="483" r:id="rId24"/>
    <p:sldId id="508" r:id="rId25"/>
    <p:sldId id="509" r:id="rId26"/>
    <p:sldId id="510" r:id="rId27"/>
    <p:sldId id="558" r:id="rId28"/>
    <p:sldId id="544" r:id="rId29"/>
    <p:sldId id="545" r:id="rId30"/>
    <p:sldId id="540" r:id="rId31"/>
    <p:sldId id="486" r:id="rId32"/>
    <p:sldId id="487" r:id="rId33"/>
    <p:sldId id="566" r:id="rId34"/>
    <p:sldId id="567" r:id="rId35"/>
    <p:sldId id="489" r:id="rId36"/>
    <p:sldId id="490" r:id="rId37"/>
    <p:sldId id="547" r:id="rId38"/>
    <p:sldId id="492" r:id="rId39"/>
    <p:sldId id="491" r:id="rId40"/>
    <p:sldId id="524" r:id="rId41"/>
    <p:sldId id="525" r:id="rId42"/>
    <p:sldId id="543" r:id="rId43"/>
    <p:sldId id="514" r:id="rId44"/>
    <p:sldId id="548" r:id="rId45"/>
    <p:sldId id="549" r:id="rId46"/>
    <p:sldId id="541" r:id="rId47"/>
    <p:sldId id="518" r:id="rId48"/>
    <p:sldId id="517" r:id="rId49"/>
    <p:sldId id="516" r:id="rId50"/>
    <p:sldId id="515" r:id="rId51"/>
    <p:sldId id="519" r:id="rId52"/>
    <p:sldId id="520" r:id="rId53"/>
    <p:sldId id="334" r:id="rId54"/>
    <p:sldId id="340" r:id="rId55"/>
    <p:sldId id="552" r:id="rId56"/>
    <p:sldId id="550" r:id="rId57"/>
    <p:sldId id="551" r:id="rId58"/>
    <p:sldId id="395" r:id="rId59"/>
    <p:sldId id="575" r:id="rId60"/>
    <p:sldId id="576" r:id="rId61"/>
    <p:sldId id="577" r:id="rId62"/>
    <p:sldId id="571" r:id="rId63"/>
    <p:sldId id="570" r:id="rId64"/>
    <p:sldId id="572" r:id="rId65"/>
    <p:sldId id="573" r:id="rId66"/>
    <p:sldId id="400" r:id="rId67"/>
    <p:sldId id="443" r:id="rId68"/>
    <p:sldId id="579" r:id="rId69"/>
    <p:sldId id="347" r:id="rId70"/>
    <p:sldId id="348" r:id="rId71"/>
    <p:sldId id="401" r:id="rId72"/>
    <p:sldId id="563" r:id="rId73"/>
    <p:sldId id="559" r:id="rId74"/>
    <p:sldId id="560" r:id="rId75"/>
    <p:sldId id="564" r:id="rId76"/>
    <p:sldId id="578" r:id="rId77"/>
  </p:sldIdLst>
  <p:sldSz cx="9144000" cy="6858000" type="screen4x3"/>
  <p:notesSz cx="70485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16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6600"/>
    <a:srgbClr val="FFFF00"/>
    <a:srgbClr val="DDDDDD"/>
    <a:srgbClr val="FFCCFF"/>
    <a:srgbClr val="FF99CC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76981" autoAdjust="0"/>
  </p:normalViewPr>
  <p:slideViewPr>
    <p:cSldViewPr snapToGrid="0">
      <p:cViewPr>
        <p:scale>
          <a:sx n="75" d="100"/>
          <a:sy n="75" d="100"/>
        </p:scale>
        <p:origin x="114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5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B89F8F1-F44D-4773-A85D-E5FFF75FAE74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6386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77A8746-DC18-43C1-BAC3-6DBC6567ED05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70347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681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21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25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341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30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he-IL" dirty="0">
                <a:latin typeface="Times New Roman" pitchFamily="18" charset="0"/>
              </a:rPr>
              <a:t>Two issues here: </a:t>
            </a:r>
            <a:r>
              <a:rPr lang="en-US" altLang="he-IL" dirty="0" err="1">
                <a:latin typeface="Times New Roman" pitchFamily="18" charset="0"/>
              </a:rPr>
              <a:t>ack</a:t>
            </a:r>
            <a:r>
              <a:rPr lang="en-US" altLang="he-IL" dirty="0">
                <a:latin typeface="Times New Roman" pitchFamily="18" charset="0"/>
              </a:rPr>
              <a:t> by the initiating part (3 way handshake and not 2 way)</a:t>
            </a:r>
          </a:p>
          <a:p>
            <a:r>
              <a:rPr lang="en-US" altLang="he-IL" dirty="0">
                <a:latin typeface="Times New Roman" pitchFamily="18" charset="0"/>
              </a:rPr>
              <a:t>And the closing part.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8A2E2C-E090-4FB0-A80D-586D4D30D170}" type="slidenum">
              <a:rPr lang="en-US" altLang="he-IL" smtClean="0"/>
              <a:pPr/>
              <a:t>34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54324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37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 altLang="he-I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44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he-IL" dirty="0">
                <a:latin typeface="Times New Roman" pitchFamily="18" charset="0"/>
              </a:rPr>
              <a:t>- http://packetlife.net/blog/2010/jun/7/understanding-tcp-sequence-acknowledgment-numbers</a:t>
            </a:r>
            <a:endParaRPr lang="he-IL" altLang="he-IL" dirty="0">
              <a:latin typeface="Times New Roman" pitchFamily="18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5A3165-39DD-4CB9-92DD-C8862ACC18F5}" type="slidenum">
              <a:rPr lang="en-US" altLang="he-IL" smtClean="0"/>
              <a:pPr/>
              <a:t>41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89786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reset</a:t>
            </a:r>
            <a:r>
              <a:rPr lang="en-US" baseline="0" dirty="0"/>
              <a:t> used by C</a:t>
            </a:r>
            <a:r>
              <a:rPr lang="en-US" dirty="0"/>
              <a:t>omcast and by China</a:t>
            </a:r>
            <a:r>
              <a:rPr lang="en-US" baseline="0" dirty="0"/>
              <a:t> censorship:</a:t>
            </a:r>
          </a:p>
          <a:p>
            <a:r>
              <a:rPr lang="en-US" dirty="0"/>
              <a:t>https://www.eff.org/deeplinks/2007/10/eff-tests-agree-ap-comcast-forging-packets-to-interfere</a:t>
            </a:r>
          </a:p>
          <a:p>
            <a:r>
              <a:rPr lang="en-US" dirty="0"/>
              <a:t>http://www.nbcnews.com/id/21376597/#.VlANj8fovcs</a:t>
            </a:r>
          </a:p>
          <a:p>
            <a:r>
              <a:rPr lang="en-US" dirty="0"/>
              <a:t>https://en.wikipedia.org/wiki/TCP_reset_attack#cite_note-5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8746-DC18-43C1-BAC3-6DBC6567ED05}" type="slidenum">
              <a:rPr lang="en-US" altLang="he-IL" smtClean="0"/>
              <a:pPr>
                <a:defRPr/>
              </a:pPr>
              <a:t>42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9867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 dirty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6166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44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33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46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Funnel -</a:t>
            </a:r>
            <a:r>
              <a:rPr lang="en-AU" baseline="0" dirty="0"/>
              <a:t> </a:t>
            </a:r>
            <a:r>
              <a:rPr lang="he-IL" baseline="0" dirty="0"/>
              <a:t>משפך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8746-DC18-43C1-BAC3-6DBC6567ED05}" type="slidenum">
              <a:rPr lang="en-US" altLang="he-IL" smtClean="0"/>
              <a:pPr>
                <a:defRPr/>
              </a:pPr>
              <a:t>52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0042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exact formula is:</a:t>
            </a:r>
          </a:p>
          <a:p>
            <a:r>
              <a:rPr lang="en-US" baseline="0" dirty="0"/>
              <a:t>Upon reception of an </a:t>
            </a:r>
            <a:r>
              <a:rPr lang="en-US" baseline="0" dirty="0" err="1"/>
              <a:t>Ack</a:t>
            </a:r>
            <a:r>
              <a:rPr lang="en-US" baseline="0" dirty="0"/>
              <a:t> (assume all segments are MSS)</a:t>
            </a:r>
          </a:p>
          <a:p>
            <a:r>
              <a:rPr lang="en-US" baseline="0" dirty="0" err="1"/>
              <a:t>Cwnd</a:t>
            </a:r>
            <a:r>
              <a:rPr lang="en-US" baseline="0" dirty="0"/>
              <a:t> += MSS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8746-DC18-43C1-BAC3-6DBC6567ED05}" type="slidenum">
              <a:rPr lang="en-US" altLang="he-IL" smtClean="0"/>
              <a:pPr>
                <a:defRPr/>
              </a:pPr>
              <a:t>56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64947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exact formula is:</a:t>
            </a:r>
          </a:p>
          <a:p>
            <a:r>
              <a:rPr lang="en-US" baseline="0" dirty="0"/>
              <a:t>Upon reception of an </a:t>
            </a:r>
            <a:r>
              <a:rPr lang="en-US" baseline="0" dirty="0" err="1"/>
              <a:t>Ack</a:t>
            </a:r>
            <a:r>
              <a:rPr lang="en-US" baseline="0" dirty="0"/>
              <a:t> (assume all segments are MSS)</a:t>
            </a:r>
          </a:p>
          <a:p>
            <a:r>
              <a:rPr lang="en-US" baseline="0" dirty="0" err="1"/>
              <a:t>Cwnd</a:t>
            </a:r>
            <a:r>
              <a:rPr lang="en-US" baseline="0" dirty="0"/>
              <a:t> += MSS * MSS / </a:t>
            </a:r>
            <a:r>
              <a:rPr lang="en-US" baseline="0" dirty="0" err="1"/>
              <a:t>cwnd</a:t>
            </a:r>
            <a:r>
              <a:rPr lang="en-US" baseline="0" dirty="0"/>
              <a:t>. See RFC 5681</a:t>
            </a:r>
          </a:p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https://tools.ietf.org/html/rfc5681</a:t>
            </a:r>
            <a:endParaRPr lang="en-US" dirty="0">
              <a:solidFill>
                <a:schemeClr val="accent2"/>
              </a:solidFill>
            </a:endParaRPr>
          </a:p>
          <a:p>
            <a:endParaRPr lang="en-US" baseline="0" dirty="0"/>
          </a:p>
          <a:p>
            <a:r>
              <a:rPr lang="en-US" baseline="0" dirty="0" err="1"/>
              <a:t>Eg</a:t>
            </a:r>
            <a:r>
              <a:rPr lang="en-US" baseline="0" dirty="0"/>
              <a:t>: MSS = 100, </a:t>
            </a:r>
            <a:r>
              <a:rPr lang="en-US" baseline="0" dirty="0" err="1"/>
              <a:t>Cwnd</a:t>
            </a:r>
            <a:r>
              <a:rPr lang="en-US" baseline="0" dirty="0"/>
              <a:t> = 1000. Then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</a:p>
          <a:p>
            <a:r>
              <a:rPr lang="en-US" baseline="0" dirty="0" err="1">
                <a:sym typeface="Wingdings" panose="05000000000000000000" pitchFamily="2" charset="2"/>
              </a:rPr>
              <a:t>Cwnd</a:t>
            </a:r>
            <a:r>
              <a:rPr lang="en-US" baseline="0" dirty="0">
                <a:sym typeface="Wingdings" panose="05000000000000000000" pitchFamily="2" charset="2"/>
              </a:rPr>
              <a:t> = 1000 + 100 * (100 / 1000) = 1010</a:t>
            </a:r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Cwnd</a:t>
            </a:r>
            <a:r>
              <a:rPr lang="en-US" baseline="0" dirty="0"/>
              <a:t> = 1010 + </a:t>
            </a:r>
            <a:r>
              <a:rPr lang="en-US" baseline="0" dirty="0">
                <a:sym typeface="Wingdings" panose="05000000000000000000" pitchFamily="2" charset="2"/>
              </a:rPr>
              <a:t>100 * (100 / 1010) =~ 1020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The exact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cwnd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 values are: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1000</a:t>
            </a:r>
            <a:r>
              <a:rPr lang="en-AU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1010</a:t>
            </a:r>
            <a:r>
              <a:rPr lang="en-AU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1019.901</a:t>
            </a:r>
            <a:r>
              <a:rPr lang="en-AU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1029.706</a:t>
            </a:r>
            <a:r>
              <a:rPr lang="en-AU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1039.417</a:t>
            </a:r>
            <a:r>
              <a:rPr lang="en-AU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1049.038</a:t>
            </a:r>
            <a:r>
              <a:rPr lang="en-AU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1058.571</a:t>
            </a:r>
            <a:r>
              <a:rPr lang="en-AU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1068.017</a:t>
            </a:r>
            <a:r>
              <a:rPr lang="en-AU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1077.381</a:t>
            </a:r>
            <a:r>
              <a:rPr lang="en-AU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1086.662</a:t>
            </a:r>
            <a:r>
              <a:rPr lang="en-AU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itchFamily="34" charset="-128"/>
                <a:cs typeface="ＭＳ Ｐゴシック" charset="0"/>
              </a:rPr>
              <a:t>1095.865</a:t>
            </a:r>
            <a:r>
              <a:rPr lang="en-AU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7448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0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0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כחול – חבילה.</a:t>
            </a:r>
          </a:p>
          <a:p>
            <a:r>
              <a:rPr lang="he-IL" dirty="0" err="1"/>
              <a:t>סיאן</a:t>
            </a:r>
            <a:r>
              <a:rPr lang="he-IL" dirty="0"/>
              <a:t> – </a:t>
            </a:r>
            <a:r>
              <a:rPr lang="en-US" dirty="0"/>
              <a:t>Ack</a:t>
            </a:r>
            <a:r>
              <a:rPr lang="he-IL" dirty="0"/>
              <a:t> שנשלח </a:t>
            </a:r>
          </a:p>
          <a:p>
            <a:r>
              <a:rPr lang="he-IL" dirty="0"/>
              <a:t>ירוק – גודל חלון.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7A8746-DC18-43C1-BAC3-6DBC6567ED05}" type="slidenum">
              <a:rPr lang="en-US" altLang="he-IL" smtClean="0"/>
              <a:pPr>
                <a:defRPr/>
              </a:pPr>
              <a:t>65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74442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-109" charset="0"/>
                <a:ea typeface="ＭＳ Ｐゴシック" charset="0"/>
                <a:cs typeface="ＭＳ Ｐゴシック" charset="0"/>
              </a:rPr>
              <a:t>e.g., link of rate R with 9 existing connections: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new app asks for 1 TCP, gets rate R/10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new app asks for 11 TCPs, gets R/2  ? (I</a:t>
            </a:r>
            <a:r>
              <a:rPr lang="en-US" sz="2000" baseline="0" dirty="0">
                <a:ea typeface="ＭＳ Ｐゴシック" charset="0"/>
              </a:rPr>
              <a:t> think it should be 9 TCPs)</a:t>
            </a:r>
            <a:endParaRPr lang="en-US" sz="2000" dirty="0">
              <a:ea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endParaRPr lang="en-US" sz="2000" kern="1200" dirty="0">
              <a:solidFill>
                <a:schemeClr val="tx1"/>
              </a:solidFill>
              <a:latin typeface="Times New Roman" pitchFamily="-109" charset="0"/>
              <a:ea typeface="ＭＳ Ｐゴシック" charset="0"/>
              <a:cs typeface="ＭＳ Ｐゴシック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8746-DC18-43C1-BAC3-6DBC6567ED05}" type="slidenum">
              <a:rPr lang="en-US" altLang="he-IL" smtClean="0"/>
              <a:pPr>
                <a:defRPr/>
              </a:pPr>
              <a:t>71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3876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2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72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6638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3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he-IL" dirty="0">
              <a:latin typeface="Times New Roman" pitchFamily="18" charset="0"/>
            </a:endParaRPr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DBEBF3-EBDC-4ABF-ADD8-B54C44F5CE0A}" type="slidenum">
              <a:rPr lang="en-US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69841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seq</a:t>
            </a:r>
            <a:r>
              <a:rPr lang="en-US" baseline="0" dirty="0"/>
              <a:t> # is incremented either according to the payload’s size. If SYN or FIN flag is set, the </a:t>
            </a:r>
            <a:r>
              <a:rPr lang="en-US" baseline="0" dirty="0" err="1"/>
              <a:t>seq</a:t>
            </a:r>
            <a:r>
              <a:rPr lang="en-US" baseline="0" dirty="0"/>
              <a:t> # of incremented by 1. Note that when either SYN / FIN is set, the TCP set. Contains no payload.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A8746-DC18-43C1-BAC3-6DBC6567ED05}" type="slidenum">
              <a:rPr lang="en-US" altLang="he-IL" smtClean="0"/>
              <a:pPr>
                <a:defRPr/>
              </a:pPr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6308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he-IL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89D66-A179-4448-995C-F48FE143D82F}" type="slidenum">
              <a:rPr lang="en-US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18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61137A-18A2-44D2-B137-8F5D8824FAE8}" type="slidenum">
              <a:rPr lang="en-US" altLang="he-IL" smtClean="0"/>
              <a:pPr/>
              <a:t>15</a:t>
            </a:fld>
            <a:endParaRPr lang="en-US" altLang="he-IL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/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8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EE9C90-EE26-4CB3-90B5-AA6BAA43C9A6}" type="slidenum">
              <a:rPr lang="en-US" altLang="he-IL" smtClean="0"/>
              <a:pPr/>
              <a:t>16</a:t>
            </a:fld>
            <a:endParaRPr lang="en-US" altLang="he-IL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27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334"/>
            <a:ext cx="77724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40933"/>
            <a:ext cx="7772400" cy="4707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94134" y="6462713"/>
            <a:ext cx="906992" cy="2762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TCP 3-</a:t>
            </a:r>
            <a:fld id="{658140FC-3974-4DFE-B8AD-0AD4E7E5312A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7932" y="6462713"/>
            <a:ext cx="98319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TCP  </a:t>
            </a:r>
            <a:r>
              <a:rPr lang="en-US" altLang="he-IL" dirty="0"/>
              <a:t>3-</a:t>
            </a:r>
            <a:fld id="{8271860E-9304-4984-895E-8459BD3DEC5A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feature=endscreen&amp;v=Wcjxpmh7C4U&amp;NR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endscreen&amp;v=_sxeFJRVSXw&amp;NR=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ynesian_economics" TargetMode="External"/><Relationship Id="rId2" Type="http://schemas.openxmlformats.org/officeDocument/2006/relationships/hyperlink" Target="https://tools.ietf.org/html/rfc568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hyperlink" Target="https://en.wikipedia.org/wiki/File:Keynes_1933.jpg" TargetMode="Externa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>
                <a:cs typeface="Arial" pitchFamily="34" charset="0"/>
              </a:rPr>
              <a:t>3-</a:t>
            </a:r>
            <a:fld id="{D6A7DFE7-D776-4554-AD40-78589814D772}" type="slidenum">
              <a:rPr lang="en-US" altLang="he-IL" smtClean="0">
                <a:cs typeface="Arial" pitchFamily="34" charset="0"/>
              </a:rPr>
              <a:pPr/>
              <a:t>1</a:t>
            </a:fld>
            <a:endParaRPr lang="en-US" altLang="he-IL">
              <a:cs typeface="Arial" pitchFamily="34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4541" y="265340"/>
            <a:ext cx="6310313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altLang="he-IL" sz="3200">
                <a:solidFill>
                  <a:srgbClr val="000099"/>
                </a:solidFill>
                <a:latin typeface="Gill Sans MT" pitchFamily="34" charset="0"/>
              </a:rPr>
              <a:t>Introduction to data communications </a:t>
            </a:r>
          </a:p>
          <a:p>
            <a:pPr eaLnBrk="1" hangingPunct="1">
              <a:lnSpc>
                <a:spcPct val="85000"/>
              </a:lnSpc>
            </a:pPr>
            <a:endParaRPr lang="en-US" altLang="he-IL" sz="1100" b="1" dirty="0">
              <a:solidFill>
                <a:srgbClr val="000099"/>
              </a:solidFill>
              <a:latin typeface="Gill Sans M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he-IL" sz="3200" b="1" dirty="0">
                <a:solidFill>
                  <a:srgbClr val="000099"/>
                </a:solidFill>
                <a:latin typeface="Gill Sans MT" pitchFamily="34" charset="0"/>
              </a:rPr>
              <a:t>Lecturer: </a:t>
            </a:r>
            <a:r>
              <a:rPr lang="en-US" altLang="he-IL" sz="3200" b="1" dirty="0" err="1">
                <a:solidFill>
                  <a:srgbClr val="000099"/>
                </a:solidFill>
                <a:latin typeface="Gill Sans MT" pitchFamily="34" charset="0"/>
              </a:rPr>
              <a:t>Itamar</a:t>
            </a:r>
            <a:r>
              <a:rPr lang="en-US" altLang="he-IL" sz="3200" b="1" dirty="0">
                <a:solidFill>
                  <a:srgbClr val="000099"/>
                </a:solidFill>
                <a:latin typeface="Gill Sans MT" pitchFamily="34" charset="0"/>
              </a:rPr>
              <a:t> Cohen</a:t>
            </a:r>
          </a:p>
          <a:p>
            <a:pPr eaLnBrk="1" hangingPunct="1">
              <a:lnSpc>
                <a:spcPct val="85000"/>
              </a:lnSpc>
            </a:pPr>
            <a:endParaRPr lang="en-US" altLang="he-IL" sz="1000" b="1" dirty="0">
              <a:solidFill>
                <a:srgbClr val="000099"/>
              </a:solidFill>
              <a:latin typeface="Gill Sans M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sz="3200" b="1" dirty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Chapter 3 (Cont’): TCP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47663" y="2878138"/>
            <a:ext cx="5378450" cy="42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A note on the use of these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ppt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slides: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We</a:t>
            </a:r>
            <a:r>
              <a:rPr lang="ja-JP" altLang="en-US" sz="1200" dirty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re making these slides freely available to all (faculty, students, readers). They</a:t>
            </a:r>
            <a:r>
              <a:rPr lang="ja-JP" altLang="en-US" sz="1200" dirty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>
                <a:latin typeface="Arial" pitchFamily="34" charset="0"/>
                <a:cs typeface="Arial" pitchFamily="34" charset="0"/>
              </a:rPr>
              <a:t>lot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>
              <a:latin typeface="Gill Sans MT" pitchFamily="34" charset="0"/>
              <a:cs typeface="Arial" pitchFamily="34" charset="0"/>
            </a:endParaRP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If you use these slides (e.g., in a class) that you mention their source (after all, we</a:t>
            </a:r>
            <a:r>
              <a:rPr lang="ja-JP" altLang="en-US" sz="1200" dirty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d like people to use our book!)</a:t>
            </a:r>
          </a:p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All material copyright 1996-2012</a:t>
            </a:r>
          </a:p>
          <a:p>
            <a:pPr>
              <a:lnSpc>
                <a:spcPct val="85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J.F Kurose and K.W. Ross, All Rights Reserved </a:t>
            </a:r>
          </a:p>
          <a:p>
            <a:pPr>
              <a:lnSpc>
                <a:spcPct val="85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85000"/>
              </a:lnSpc>
            </a:pPr>
            <a:r>
              <a:rPr lang="he-IL" altLang="he-IL" sz="1200" b="1" dirty="0">
                <a:solidFill>
                  <a:srgbClr val="000000"/>
                </a:solidFill>
                <a:latin typeface="Calibri" pitchFamily="34" charset="0"/>
              </a:rPr>
              <a:t>מבוסס גם על שקפים של ד"ר יורם </a:t>
            </a:r>
            <a:r>
              <a:rPr lang="he-IL" altLang="he-IL" sz="1200" b="1" dirty="0" err="1">
                <a:solidFill>
                  <a:srgbClr val="000000"/>
                </a:solidFill>
                <a:latin typeface="Calibri" pitchFamily="34" charset="0"/>
              </a:rPr>
              <a:t>חדאד</a:t>
            </a:r>
            <a:r>
              <a:rPr lang="he-IL" altLang="he-IL" sz="1200" b="1" dirty="0">
                <a:solidFill>
                  <a:srgbClr val="000000"/>
                </a:solidFill>
                <a:latin typeface="Calibri" pitchFamily="34" charset="0"/>
              </a:rPr>
              <a:t>, ד"ר בועז בן משה, פרופ' אמיר </a:t>
            </a:r>
            <a:r>
              <a:rPr lang="he-IL" altLang="he-IL" sz="1200" b="1" dirty="0" err="1">
                <a:solidFill>
                  <a:srgbClr val="000000"/>
                </a:solidFill>
                <a:latin typeface="Calibri" pitchFamily="34" charset="0"/>
              </a:rPr>
              <a:t>הרצברג</a:t>
            </a:r>
            <a:r>
              <a:rPr lang="he-IL" altLang="he-IL" sz="1200" b="1" dirty="0">
                <a:solidFill>
                  <a:srgbClr val="000000"/>
                </a:solidFill>
                <a:latin typeface="Calibri" pitchFamily="34" charset="0"/>
              </a:rPr>
              <a:t>, איציק </a:t>
            </a:r>
            <a:r>
              <a:rPr lang="he-IL" altLang="he-IL" sz="1200" b="1" dirty="0" err="1">
                <a:solidFill>
                  <a:srgbClr val="000000"/>
                </a:solidFill>
                <a:latin typeface="Calibri" pitchFamily="34" charset="0"/>
              </a:rPr>
              <a:t>קיטרוסר</a:t>
            </a:r>
            <a:r>
              <a:rPr lang="he-IL" altLang="he-IL" sz="1200" b="1" dirty="0">
                <a:solidFill>
                  <a:srgbClr val="000000"/>
                </a:solidFill>
                <a:latin typeface="Calibri" pitchFamily="34" charset="0"/>
              </a:rPr>
              <a:t>, שי </a:t>
            </a:r>
            <a:r>
              <a:rPr lang="he-IL" altLang="he-IL" sz="1200" b="1" dirty="0" err="1">
                <a:solidFill>
                  <a:srgbClr val="000000"/>
                </a:solidFill>
                <a:latin typeface="Calibri" pitchFamily="34" charset="0"/>
              </a:rPr>
              <a:t>אולשר</a:t>
            </a:r>
            <a:r>
              <a:rPr lang="he-IL" altLang="he-IL" sz="1200" b="1" dirty="0">
                <a:solidFill>
                  <a:srgbClr val="000000"/>
                </a:solidFill>
                <a:latin typeface="Calibri" pitchFamily="34" charset="0"/>
              </a:rPr>
              <a:t>, אלכס </a:t>
            </a:r>
            <a:r>
              <a:rPr lang="he-IL" altLang="he-IL" sz="1200" b="1" dirty="0" err="1">
                <a:solidFill>
                  <a:srgbClr val="000000"/>
                </a:solidFill>
                <a:latin typeface="Calibri" pitchFamily="34" charset="0"/>
              </a:rPr>
              <a:t>מיטנק</a:t>
            </a:r>
            <a:r>
              <a:rPr lang="he-IL" altLang="he-IL" sz="1200" b="1" dirty="0">
                <a:solidFill>
                  <a:srgbClr val="000000"/>
                </a:solidFill>
                <a:latin typeface="Calibri" pitchFamily="34" charset="0"/>
              </a:rPr>
              <a:t>, אליאב מנשה ופיליפ </a:t>
            </a:r>
            <a:r>
              <a:rPr lang="he-IL" altLang="he-IL" sz="1200" b="1" dirty="0" err="1">
                <a:solidFill>
                  <a:srgbClr val="000000"/>
                </a:solidFill>
                <a:latin typeface="Calibri" pitchFamily="34" charset="0"/>
              </a:rPr>
              <a:t>לויס</a:t>
            </a:r>
            <a:endParaRPr lang="he-IL" altLang="he-IL" sz="12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altLang="ja-JP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441" y="2228284"/>
            <a:ext cx="50339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" descr="6e_cov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7834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he-IL" alt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14341"/>
            <a:ext cx="7772400" cy="762000"/>
          </a:xfrm>
        </p:spPr>
        <p:txBody>
          <a:bodyPr/>
          <a:lstStyle/>
          <a:p>
            <a:pPr algn="ctr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dirty="0">
                <a:ea typeface="ＭＳ Ｐゴシック" charset="0"/>
                <a:cs typeface="+mj-cs"/>
              </a:rPr>
              <a:t>RTT estimation</a:t>
            </a:r>
            <a:r>
              <a:rPr lang="he-IL" dirty="0">
                <a:ea typeface="ＭＳ Ｐゴシック" charset="0"/>
                <a:cs typeface="+mj-cs"/>
              </a:rPr>
              <a:t>: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sz="3600" dirty="0">
                <a:latin typeface="Gill Sans MT" pitchFamily="34" charset="0"/>
              </a:rPr>
              <a:t>Exponential weighted moving average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3BDE5A41-1DE1-4F1F-A2C7-CBFD4C4536E7}" type="slidenum">
              <a:rPr lang="en-US" altLang="he-IL" smtClean="0"/>
              <a:pPr/>
              <a:t>10</a:t>
            </a:fld>
            <a:endParaRPr lang="en-US" altLang="he-IL"/>
          </a:p>
        </p:txBody>
      </p:sp>
      <p:grpSp>
        <p:nvGrpSpPr>
          <p:cNvPr id="23556" name="Group 14"/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23571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2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err="1">
                <a:latin typeface="Courier New" pitchFamily="49" charset="0"/>
              </a:rPr>
              <a:t>EstimatedRTT</a:t>
            </a:r>
            <a:r>
              <a:rPr lang="en-US" sz="2000" b="1" dirty="0">
                <a:latin typeface="Courier New" pitchFamily="49" charset="0"/>
              </a:rPr>
              <a:t> = (1-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 dirty="0">
                <a:latin typeface="Courier New" pitchFamily="49" charset="0"/>
              </a:rPr>
              <a:t>)*</a:t>
            </a:r>
            <a:r>
              <a:rPr lang="en-US" sz="2000" b="1" dirty="0" err="1">
                <a:latin typeface="Courier New" pitchFamily="49" charset="0"/>
              </a:rPr>
              <a:t>EstimatedRTT</a:t>
            </a:r>
            <a:r>
              <a:rPr lang="en-US" sz="2000" b="1" dirty="0">
                <a:latin typeface="Courier New" pitchFamily="49" charset="0"/>
              </a:rPr>
              <a:t> +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</a:rPr>
              <a:t>SampleRTT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dirty="0">
                <a:latin typeface="Gill Sans MT" pitchFamily="34" charset="0"/>
              </a:rPr>
              <a:t>influence of past sample decreases exponentially fast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dirty="0">
                <a:latin typeface="Gill Sans MT" pitchFamily="34" charset="0"/>
              </a:rPr>
              <a:t>typical value: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 =</a:t>
            </a:r>
            <a:r>
              <a:rPr lang="en-US" sz="2400" dirty="0">
                <a:latin typeface="Gill Sans MT" pitchFamily="34" charset="0"/>
              </a:rPr>
              <a:t> 0.125</a:t>
            </a:r>
          </a:p>
        </p:txBody>
      </p:sp>
      <p:pic>
        <p:nvPicPr>
          <p:cNvPr id="23559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200" y="1056200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Text Box 18"/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/>
            <a:r>
              <a:rPr lang="en-US"/>
              <a:t>RTT (milliseconds)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RTT:</a:t>
            </a:r>
            <a:r>
              <a:rPr lang="en-US" sz="140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1400">
                <a:latin typeface="Arial" pitchFamily="34" charset="0"/>
              </a:rPr>
              <a:t>gaia.cs.umass.edu</a:t>
            </a:r>
            <a:r>
              <a:rPr lang="en-US" sz="140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1400">
                <a:latin typeface="Arial" pitchFamily="34" charset="0"/>
              </a:rPr>
              <a:t>to</a:t>
            </a:r>
            <a:r>
              <a:rPr lang="en-US" sz="140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1400">
                <a:latin typeface="Arial" pitchFamily="34" charset="0"/>
              </a:rPr>
              <a:t>fantasia.eurecom.fr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sampleRTT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EstimatedRTT</a:t>
            </a:r>
          </a:p>
        </p:txBody>
      </p:sp>
      <p:sp>
        <p:nvSpPr>
          <p:cNvPr id="23565" name="AutoShape 22"/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3566" name="AutoShape 23"/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3567" name="Rectangle 24"/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pSp>
        <p:nvGrpSpPr>
          <p:cNvPr id="23568" name="Group 15"/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time (seconds)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+mj-cs"/>
              </a:rPr>
              <a:t>RTT variations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 periods when the RTT highly varies, sender should wait a little further before retransmission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dirty="0">
                <a:sym typeface="Wingdings" panose="05000000000000000000" pitchFamily="2" charset="2"/>
              </a:rPr>
              <a:t> E</a:t>
            </a:r>
            <a:r>
              <a:rPr lang="en-US" sz="2400" dirty="0"/>
              <a:t>stimate both </a:t>
            </a:r>
            <a:r>
              <a:rPr lang="en-US" sz="2400" i="1" dirty="0" err="1"/>
              <a:t>SampleRTT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 err="1"/>
              <a:t>DevRTT</a:t>
            </a:r>
            <a:endParaRPr lang="en-US" sz="2400" i="1" dirty="0"/>
          </a:p>
          <a:p>
            <a:pPr>
              <a:lnSpc>
                <a:spcPct val="90000"/>
              </a:lnSpc>
              <a:spcBef>
                <a:spcPct val="35000"/>
              </a:spcBef>
            </a:pPr>
            <a:endParaRPr lang="en-US" sz="2400" i="1" dirty="0"/>
          </a:p>
          <a:p>
            <a:pPr>
              <a:lnSpc>
                <a:spcPct val="90000"/>
              </a:lnSpc>
              <a:spcBef>
                <a:spcPct val="35000"/>
              </a:spcBef>
            </a:pPr>
            <a:endParaRPr lang="en-US" sz="2400" i="1" dirty="0"/>
          </a:p>
          <a:p>
            <a:pPr>
              <a:lnSpc>
                <a:spcPct val="90000"/>
              </a:lnSpc>
              <a:spcBef>
                <a:spcPct val="35000"/>
              </a:spcBef>
            </a:pPr>
            <a:endParaRPr lang="en-US" sz="2400" i="1" dirty="0"/>
          </a:p>
          <a:p>
            <a:pPr>
              <a:lnSpc>
                <a:spcPct val="90000"/>
              </a:lnSpc>
              <a:spcBef>
                <a:spcPct val="35000"/>
              </a:spcBef>
            </a:pPr>
            <a:endParaRPr lang="en-US" sz="2400" i="1" dirty="0"/>
          </a:p>
          <a:p>
            <a:pPr>
              <a:lnSpc>
                <a:spcPct val="90000"/>
              </a:lnSpc>
              <a:spcBef>
                <a:spcPct val="35000"/>
              </a:spcBef>
            </a:pPr>
            <a:endParaRPr lang="en-US" sz="2400" i="1" dirty="0"/>
          </a:p>
          <a:p>
            <a:pPr>
              <a:lnSpc>
                <a:spcPct val="90000"/>
              </a:lnSpc>
              <a:spcBef>
                <a:spcPct val="35000"/>
              </a:spcBef>
            </a:pPr>
            <a:endParaRPr lang="en-US" sz="2400" i="1" dirty="0"/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 dirty="0" err="1">
                <a:hlinkClick r:id="rId2"/>
              </a:rPr>
              <a:t>Youtube</a:t>
            </a:r>
            <a:r>
              <a:rPr lang="en-US" sz="2400" dirty="0">
                <a:hlinkClick r:id="rId2"/>
              </a:rPr>
              <a:t> lecture about RTT estimation</a:t>
            </a:r>
            <a:endParaRPr lang="en-US" sz="2400" dirty="0"/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A90BFBC7-5DCC-4A55-91E2-4CCB004609D9}" type="slidenum">
              <a:rPr lang="en-US" altLang="he-IL" smtClean="0"/>
              <a:pPr/>
              <a:t>11</a:t>
            </a:fld>
            <a:endParaRPr lang="en-US" altLang="he-IL"/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06413" y="3076486"/>
            <a:ext cx="78263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itchFamily="49" charset="0"/>
              </a:rPr>
              <a:t>DevRTT</a:t>
            </a:r>
            <a:r>
              <a:rPr lang="en-US" sz="2000" b="1" dirty="0">
                <a:latin typeface="Courier New" pitchFamily="49" charset="0"/>
              </a:rPr>
              <a:t> = (1-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 dirty="0">
                <a:latin typeface="Courier New" pitchFamily="49" charset="0"/>
              </a:rPr>
              <a:t>)*</a:t>
            </a:r>
            <a:r>
              <a:rPr lang="en-US" sz="2000" b="1" dirty="0" err="1">
                <a:latin typeface="Courier New" pitchFamily="49" charset="0"/>
              </a:rPr>
              <a:t>DevRTT</a:t>
            </a:r>
            <a:r>
              <a:rPr lang="en-US" sz="2000" b="1" dirty="0">
                <a:latin typeface="Courier New" pitchFamily="49" charset="0"/>
              </a:rPr>
              <a:t> +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 dirty="0">
                <a:latin typeface="Courier New" pitchFamily="49" charset="0"/>
              </a:rPr>
              <a:t>*|</a:t>
            </a:r>
            <a:r>
              <a:rPr lang="en-US" sz="2000" b="1" dirty="0" err="1">
                <a:latin typeface="Courier New" pitchFamily="49" charset="0"/>
              </a:rPr>
              <a:t>SampleRTT-EstimatedRTT</a:t>
            </a:r>
            <a:r>
              <a:rPr lang="en-US" sz="2000" b="1" dirty="0">
                <a:latin typeface="Courier New" pitchFamily="49" charset="0"/>
              </a:rPr>
              <a:t>|</a:t>
            </a:r>
          </a:p>
        </p:txBody>
      </p:sp>
      <p:pic>
        <p:nvPicPr>
          <p:cNvPr id="24582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2928144" y="3660775"/>
            <a:ext cx="338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(typically,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b="1" dirty="0" err="1">
                <a:latin typeface="Courier New" pitchFamily="49" charset="0"/>
              </a:rPr>
              <a:t>TimeoutInterval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EstimatedRTT</a:t>
            </a:r>
            <a:r>
              <a:rPr lang="en-US" sz="2400" b="1" dirty="0">
                <a:latin typeface="Courier New" pitchFamily="49" charset="0"/>
              </a:rPr>
              <a:t> + 4*</a:t>
            </a:r>
            <a:r>
              <a:rPr lang="en-US" sz="2400" b="1" dirty="0" err="1">
                <a:latin typeface="Courier New" pitchFamily="49" charset="0"/>
              </a:rPr>
              <a:t>DevRTT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0099"/>
                </a:solidFill>
              </a:rPr>
              <a:t>estimated RTT</a:t>
            </a:r>
          </a:p>
        </p:txBody>
      </p:sp>
      <p:sp>
        <p:nvSpPr>
          <p:cNvPr id="24587" name="Text Box 16"/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000">
                <a:solidFill>
                  <a:srgbClr val="000099"/>
                </a:solidFill>
              </a:rPr>
              <a:t>“</a:t>
            </a:r>
            <a:r>
              <a:rPr lang="en-US" altLang="ja-JP" sz="2000">
                <a:solidFill>
                  <a:srgbClr val="000099"/>
                </a:solidFill>
              </a:rPr>
              <a:t>safety margin</a:t>
            </a:r>
            <a:r>
              <a:rPr lang="ja-JP" altLang="en-US" sz="2000">
                <a:solidFill>
                  <a:srgbClr val="000099"/>
                </a:solidFill>
              </a:rPr>
              <a:t>”</a:t>
            </a:r>
            <a:endParaRPr lang="en-US" sz="2000">
              <a:solidFill>
                <a:srgbClr val="000099"/>
              </a:solidFill>
            </a:endParaRPr>
          </a:p>
        </p:txBody>
      </p:sp>
      <p:sp>
        <p:nvSpPr>
          <p:cNvPr id="24588" name="Line 17"/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4589" name="Line 19"/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pic>
        <p:nvPicPr>
          <p:cNvPr id="24590" name="Picture 20" descr="alarm_clock_ring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Segments &amp; </a:t>
            </a:r>
            <a:r>
              <a:rPr lang="en-US" altLang="he-IL" sz="3200" dirty="0" err="1"/>
              <a:t>Acks</a:t>
            </a:r>
            <a:endParaRPr lang="en-US" altLang="he-IL" sz="3200" dirty="0"/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Reliable data transfer</a:t>
            </a:r>
          </a:p>
          <a:p>
            <a:pPr marL="457200" indent="-457200"/>
            <a:r>
              <a:rPr lang="en-US" altLang="he-IL" sz="3200" dirty="0"/>
              <a:t>Flow control</a:t>
            </a:r>
          </a:p>
          <a:p>
            <a:pPr marL="457200" indent="-457200"/>
            <a:r>
              <a:rPr lang="en-US" altLang="he-IL" sz="3200" dirty="0"/>
              <a:t>Connection management</a:t>
            </a:r>
          </a:p>
          <a:p>
            <a:pPr marL="457200" indent="-457200"/>
            <a:r>
              <a:rPr lang="en-US" altLang="he-IL" sz="3200" dirty="0"/>
              <a:t>Congestion control</a:t>
            </a:r>
          </a:p>
          <a:p>
            <a:pPr marL="457200" indent="-457200"/>
            <a:endParaRPr lang="en-US" altLang="he-IL" sz="3200" dirty="0"/>
          </a:p>
          <a:p>
            <a:pPr marL="457200" indent="-457200"/>
            <a:endParaRPr lang="en-US" altLang="he-IL" sz="2400" dirty="0"/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 dirty="0"/>
              <a:t>3-</a:t>
            </a:r>
            <a:fld id="{0EA38C89-AB1B-4705-A03C-5DC2E1C696D6}" type="slidenum">
              <a:rPr lang="en-US" altLang="he-IL" smtClean="0"/>
              <a:pPr/>
              <a:t>12</a:t>
            </a:fld>
            <a:endParaRPr lang="en-US" altLang="he-IL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57275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Simplified TCP sender events: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159933"/>
            <a:ext cx="4622800" cy="470746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Data rcvd from app: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Create segment </a:t>
            </a:r>
          </a:p>
          <a:p>
            <a:pPr lvl="1">
              <a:buFont typeface="Wingdings" charset="0"/>
              <a:buChar char="v"/>
              <a:defRPr/>
            </a:pPr>
            <a:r>
              <a:rPr lang="en-US" dirty="0" err="1">
                <a:ea typeface="ＭＳ Ｐゴシック" charset="0"/>
                <a:cs typeface="+mn-cs"/>
              </a:rPr>
              <a:t>seq</a:t>
            </a:r>
            <a:r>
              <a:rPr lang="en-US" dirty="0">
                <a:ea typeface="ＭＳ Ｐゴシック" charset="0"/>
                <a:cs typeface="+mn-cs"/>
              </a:rPr>
              <a:t> # = first data byte in segment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start timer if not already running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think of timer as for oldest </a:t>
            </a:r>
            <a:r>
              <a:rPr lang="en-US" dirty="0" err="1">
                <a:ea typeface="ＭＳ Ｐゴシック" charset="0"/>
              </a:rPr>
              <a:t>unacked</a:t>
            </a:r>
            <a:r>
              <a:rPr lang="en-US" dirty="0">
                <a:ea typeface="ＭＳ Ｐゴシック" charset="0"/>
              </a:rPr>
              <a:t>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expiration interval: </a:t>
            </a:r>
            <a:r>
              <a:rPr lang="en-US" sz="2400" b="1" dirty="0" err="1">
                <a:latin typeface="Courier New" charset="0"/>
                <a:ea typeface="ＭＳ Ｐゴシック" charset="0"/>
              </a:rPr>
              <a:t>TimeOutInterval</a:t>
            </a:r>
            <a:r>
              <a:rPr lang="en-US" sz="3200" dirty="0">
                <a:latin typeface="Courier New" charset="0"/>
                <a:ea typeface="ＭＳ Ｐゴシック" charset="0"/>
              </a:rPr>
              <a:t> </a:t>
            </a:r>
            <a:endParaRPr lang="en-US" sz="3200" dirty="0">
              <a:ea typeface="ＭＳ Ｐゴシック" charset="0"/>
            </a:endParaRP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95014BC4-BBC8-4B78-9CEC-E26D43385777}" type="slidenum">
              <a:rPr lang="en-US" altLang="he-IL" smtClean="0"/>
              <a:pPr/>
              <a:t>13</a:t>
            </a:fld>
            <a:endParaRPr lang="en-US" altLang="he-IL"/>
          </a:p>
        </p:txBody>
      </p:sp>
      <p:sp>
        <p:nvSpPr>
          <p:cNvPr id="67590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5143500" y="11668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Timeout:</a:t>
            </a:r>
          </a:p>
          <a:p>
            <a:pPr>
              <a:buFont typeface="Wingdings" charset="0"/>
              <a:buChar char="v"/>
              <a:defRPr/>
            </a:pPr>
            <a:r>
              <a:rPr lang="en-US" sz="2800" dirty="0">
                <a:ea typeface="ＭＳ Ｐゴシック" charset="0"/>
                <a:cs typeface="+mn-cs"/>
              </a:rPr>
              <a:t>retransmit segment that caused timeout</a:t>
            </a:r>
          </a:p>
          <a:p>
            <a:pPr>
              <a:buFont typeface="Wingdings" charset="0"/>
              <a:buChar char="v"/>
              <a:defRPr/>
            </a:pPr>
            <a:r>
              <a:rPr lang="en-US" sz="2800" dirty="0">
                <a:ea typeface="ＭＳ Ｐゴシック" charset="0"/>
                <a:cs typeface="+mn-cs"/>
              </a:rPr>
              <a:t>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800" dirty="0">
                <a:ea typeface="ＭＳ Ｐゴシック" charset="0"/>
                <a:cs typeface="+mn-cs"/>
              </a:rPr>
              <a:t> </a:t>
            </a:r>
            <a:r>
              <a:rPr lang="en-US" sz="2800" i="1" dirty="0" err="1">
                <a:solidFill>
                  <a:srgbClr val="CC0000"/>
                </a:solidFill>
                <a:ea typeface="ＭＳ Ｐゴシック" charset="0"/>
                <a:cs typeface="+mn-cs"/>
              </a:rPr>
              <a:t>Ack</a:t>
            </a:r>
            <a:r>
              <a:rPr lang="en-US" sz="28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 rcvd:</a:t>
            </a:r>
          </a:p>
          <a:p>
            <a:pPr>
              <a:buFont typeface="Wingdings" charset="0"/>
              <a:buChar char="v"/>
              <a:defRPr/>
            </a:pPr>
            <a:r>
              <a:rPr lang="en-US" sz="2800" dirty="0">
                <a:ea typeface="ＭＳ Ｐゴシック" charset="0"/>
                <a:cs typeface="+mn-cs"/>
              </a:rPr>
              <a:t>if </a:t>
            </a:r>
            <a:r>
              <a:rPr lang="en-US" sz="2800" dirty="0" err="1">
                <a:ea typeface="ＭＳ Ｐゴシック" charset="0"/>
                <a:cs typeface="+mn-cs"/>
              </a:rPr>
              <a:t>ack</a:t>
            </a:r>
            <a:r>
              <a:rPr lang="en-US" sz="2800" dirty="0">
                <a:ea typeface="ＭＳ Ｐゴシック" charset="0"/>
                <a:cs typeface="+mn-cs"/>
              </a:rPr>
              <a:t> acknowledges previously </a:t>
            </a:r>
            <a:r>
              <a:rPr lang="en-US" sz="2800" dirty="0" err="1">
                <a:ea typeface="ＭＳ Ｐゴシック" charset="0"/>
                <a:cs typeface="+mn-cs"/>
              </a:rPr>
              <a:t>unacked</a:t>
            </a:r>
            <a:r>
              <a:rPr lang="en-US" sz="2800" dirty="0">
                <a:ea typeface="ＭＳ Ｐゴシック" charset="0"/>
                <a:cs typeface="+mn-cs"/>
              </a:rPr>
              <a:t> segments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update what is known to be </a:t>
            </a:r>
            <a:r>
              <a:rPr lang="en-US" sz="2400" dirty="0" err="1">
                <a:ea typeface="ＭＳ Ｐゴシック" charset="0"/>
              </a:rPr>
              <a:t>ACKed</a:t>
            </a:r>
            <a:endParaRPr lang="en-US" sz="2400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start timer if there are  still </a:t>
            </a:r>
            <a:r>
              <a:rPr lang="en-US" sz="2400" dirty="0" err="1">
                <a:ea typeface="ＭＳ Ｐゴシック" charset="0"/>
              </a:rPr>
              <a:t>unacked</a:t>
            </a:r>
            <a:r>
              <a:rPr lang="en-US" sz="2400" dirty="0">
                <a:ea typeface="ＭＳ Ｐゴシック" charset="0"/>
              </a:rPr>
              <a:t> segments</a:t>
            </a:r>
          </a:p>
        </p:txBody>
      </p:sp>
      <p:pic>
        <p:nvPicPr>
          <p:cNvPr id="27655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402" y="731838"/>
            <a:ext cx="6977062" cy="19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sender </a:t>
            </a:r>
            <a:r>
              <a:rPr lang="en-US" sz="3200">
                <a:ea typeface="ＭＳ Ｐゴシック" charset="0"/>
                <a:cs typeface="+mj-cs"/>
              </a:rPr>
              <a:t>(simplified)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81C879A6-66BA-4B3E-8D6A-96A187262440}" type="slidenum">
              <a:rPr lang="en-US" altLang="he-IL" smtClean="0"/>
              <a:pPr/>
              <a:t>14</a:t>
            </a:fld>
            <a:endParaRPr lang="en-US" altLang="he-IL"/>
          </a:p>
        </p:txBody>
      </p:sp>
      <p:pic>
        <p:nvPicPr>
          <p:cNvPr id="28676" name="Picture 2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89852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Oval 7"/>
          <p:cNvSpPr>
            <a:spLocks noChangeArrowheads="1"/>
          </p:cNvSpPr>
          <p:nvPr/>
        </p:nvSpPr>
        <p:spPr bwMode="auto">
          <a:xfrm>
            <a:off x="2897188" y="2596388"/>
            <a:ext cx="1071562" cy="97155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822575" y="2644013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2979738" y="2647188"/>
            <a:ext cx="742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wait</a:t>
            </a:r>
          </a:p>
          <a:p>
            <a:pPr algn="ctr"/>
            <a:r>
              <a:rPr lang="en-US" sz="1800">
                <a:latin typeface="Arial" pitchFamily="34" charset="0"/>
              </a:rPr>
              <a:t>for </a:t>
            </a:r>
          </a:p>
          <a:p>
            <a:pPr algn="ctr"/>
            <a:r>
              <a:rPr lang="en-US" sz="1800">
                <a:latin typeface="Arial" pitchFamily="34" charset="0"/>
              </a:rPr>
              <a:t>event</a:t>
            </a: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1855788" y="2113788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314325" y="2740851"/>
            <a:ext cx="2546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NextSeqNum = InitialSeqNum</a:t>
            </a:r>
          </a:p>
          <a:p>
            <a:r>
              <a:rPr lang="en-US" sz="1400">
                <a:latin typeface="Arial" pitchFamily="34" charset="0"/>
              </a:rPr>
              <a:t>SendBase = InitialSeqNum</a:t>
            </a: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417513" y="2755138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1287463" y="2437638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Symbol" pitchFamily="18" charset="2"/>
              </a:rPr>
              <a:t>L</a:t>
            </a:r>
          </a:p>
        </p:txBody>
      </p:sp>
      <p:grpSp>
        <p:nvGrpSpPr>
          <p:cNvPr id="28685" name="Group 23"/>
          <p:cNvGrpSpPr>
            <a:grpSpLocks/>
          </p:cNvGrpSpPr>
          <p:nvPr/>
        </p:nvGrpSpPr>
        <p:grpSpPr bwMode="auto">
          <a:xfrm>
            <a:off x="4605338" y="1199388"/>
            <a:ext cx="4251325" cy="1928813"/>
            <a:chOff x="3003" y="1263"/>
            <a:chExt cx="2678" cy="1215"/>
          </a:xfrm>
        </p:grpSpPr>
        <p:sp>
          <p:nvSpPr>
            <p:cNvPr id="28697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/>
                <a:t>create segment, seq. #: NextSeqNum</a:t>
              </a:r>
            </a:p>
            <a:p>
              <a:pPr>
                <a:lnSpc>
                  <a:spcPct val="105000"/>
                </a:lnSpc>
              </a:pPr>
              <a:r>
                <a:rPr lang="en-US"/>
                <a:t>pass segment to IP (i.e., </a:t>
              </a:r>
              <a:r>
                <a:rPr lang="ja-JP" altLang="en-US"/>
                <a:t>“</a:t>
              </a:r>
              <a:r>
                <a:rPr lang="en-US" altLang="ja-JP"/>
                <a:t>send</a:t>
              </a:r>
              <a:r>
                <a:rPr lang="ja-JP" altLang="en-US"/>
                <a:t>”</a:t>
              </a:r>
              <a:r>
                <a:rPr lang="en-US" altLang="ja-JP"/>
                <a:t>)</a:t>
              </a:r>
            </a:p>
            <a:p>
              <a:pPr>
                <a:lnSpc>
                  <a:spcPct val="105000"/>
                </a:lnSpc>
              </a:pPr>
              <a:r>
                <a:rPr lang="en-US"/>
                <a:t>NextSeqNum = NextSeqNum + length(data) </a:t>
              </a:r>
            </a:p>
            <a:p>
              <a:pPr>
                <a:lnSpc>
                  <a:spcPct val="105000"/>
                </a:lnSpc>
              </a:pPr>
              <a:r>
                <a:rPr lang="en-US"/>
                <a:t>if (timer currently not running)</a:t>
              </a:r>
            </a:p>
            <a:p>
              <a:pPr>
                <a:lnSpc>
                  <a:spcPct val="105000"/>
                </a:lnSpc>
              </a:pPr>
              <a:r>
                <a:rPr lang="en-US"/>
                <a:t>    start timer</a:t>
              </a:r>
            </a:p>
            <a:p>
              <a:r>
                <a:rPr lang="en-US"/>
                <a:t>                 </a:t>
              </a:r>
            </a:p>
          </p:txBody>
        </p:sp>
        <p:sp>
          <p:nvSpPr>
            <p:cNvPr id="28698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data received from application above</a:t>
              </a:r>
            </a:p>
          </p:txBody>
        </p:sp>
        <p:sp>
          <p:nvSpPr>
            <p:cNvPr id="28699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28686" name="Group 20"/>
          <p:cNvGrpSpPr>
            <a:grpSpLocks/>
          </p:cNvGrpSpPr>
          <p:nvPr/>
        </p:nvGrpSpPr>
        <p:grpSpPr bwMode="auto">
          <a:xfrm>
            <a:off x="4805363" y="3272663"/>
            <a:ext cx="3298825" cy="1147763"/>
            <a:chOff x="1270" y="3518"/>
            <a:chExt cx="2078" cy="723"/>
          </a:xfrm>
        </p:grpSpPr>
        <p:sp>
          <p:nvSpPr>
            <p:cNvPr id="28694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retransmit not-yet-acked segment         	with smallest seq. #</a:t>
              </a:r>
            </a:p>
            <a:p>
              <a:r>
                <a:rPr lang="en-US"/>
                <a:t>start timer</a:t>
              </a:r>
            </a:p>
          </p:txBody>
        </p:sp>
        <p:sp>
          <p:nvSpPr>
            <p:cNvPr id="28695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timeout</a:t>
              </a:r>
            </a:p>
          </p:txBody>
        </p:sp>
        <p:sp>
          <p:nvSpPr>
            <p:cNvPr id="28696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28687" name="Group 24"/>
          <p:cNvGrpSpPr>
            <a:grpSpLocks/>
          </p:cNvGrpSpPr>
          <p:nvPr/>
        </p:nvGrpSpPr>
        <p:grpSpPr bwMode="auto">
          <a:xfrm>
            <a:off x="952500" y="4379151"/>
            <a:ext cx="4703763" cy="2181225"/>
            <a:chOff x="678" y="2592"/>
            <a:chExt cx="2963" cy="1374"/>
          </a:xfrm>
        </p:grpSpPr>
        <p:sp>
          <p:nvSpPr>
            <p:cNvPr id="28691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</a:rPr>
                <a:t>if (y &gt; SendBase) { </a:t>
              </a:r>
            </a:p>
            <a:p>
              <a:r>
                <a:rPr lang="en-US">
                  <a:latin typeface="Arial" pitchFamily="34" charset="0"/>
                </a:rPr>
                <a:t>    SendBase = y </a:t>
              </a:r>
            </a:p>
            <a:p>
              <a:r>
                <a:rPr lang="en-US">
                  <a:latin typeface="Arial" pitchFamily="34" charset="0"/>
                </a:rPr>
                <a:t>    /* SendBase–1: last cumulatively ACKed byte */</a:t>
              </a:r>
            </a:p>
            <a:p>
              <a:r>
                <a:rPr lang="en-US">
                  <a:latin typeface="Arial" pitchFamily="34" charset="0"/>
                </a:rPr>
                <a:t>    if (there are currently not-yet-acked segments)</a:t>
              </a:r>
            </a:p>
            <a:p>
              <a:r>
                <a:rPr lang="en-US">
                  <a:latin typeface="Arial" pitchFamily="34" charset="0"/>
                </a:rPr>
                <a:t>         start timer</a:t>
              </a:r>
            </a:p>
            <a:p>
              <a:r>
                <a:rPr lang="en-US">
                  <a:latin typeface="Arial" pitchFamily="34" charset="0"/>
                </a:rPr>
                <a:t>       else stop timer </a:t>
              </a:r>
            </a:p>
            <a:p>
              <a:r>
                <a:rPr lang="en-US">
                  <a:latin typeface="Arial" pitchFamily="34" charset="0"/>
                </a:rPr>
                <a:t>     } </a:t>
              </a:r>
            </a:p>
          </p:txBody>
        </p:sp>
        <p:sp>
          <p:nvSpPr>
            <p:cNvPr id="28692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ACK received, with ACK field value y </a:t>
              </a:r>
            </a:p>
          </p:txBody>
        </p:sp>
        <p:sp>
          <p:nvSpPr>
            <p:cNvPr id="28693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28688" name="Freeform 26"/>
          <p:cNvSpPr>
            <a:spLocks/>
          </p:cNvSpPr>
          <p:nvPr/>
        </p:nvSpPr>
        <p:spPr bwMode="auto">
          <a:xfrm>
            <a:off x="3649663" y="1510538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8689" name="Freeform 27"/>
          <p:cNvSpPr>
            <a:spLocks/>
          </p:cNvSpPr>
          <p:nvPr/>
        </p:nvSpPr>
        <p:spPr bwMode="auto">
          <a:xfrm rot="4468137">
            <a:off x="3972719" y="2982945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8690" name="Freeform 28"/>
          <p:cNvSpPr>
            <a:spLocks/>
          </p:cNvSpPr>
          <p:nvPr/>
        </p:nvSpPr>
        <p:spPr bwMode="auto">
          <a:xfrm rot="10674503">
            <a:off x="1914525" y="3482213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TCP: retransmission scenarios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C8D2C616-5008-4231-9AE7-13AAD0DEE87C}" type="slidenum">
              <a:rPr lang="en-US" altLang="he-IL" smtClean="0"/>
              <a:pPr/>
              <a:t>15</a:t>
            </a:fld>
            <a:endParaRPr lang="en-US" altLang="he-IL"/>
          </a:p>
        </p:txBody>
      </p:sp>
      <p:sp>
        <p:nvSpPr>
          <p:cNvPr id="29701" name="Text Box 105"/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lost ACK scenario</a:t>
            </a:r>
            <a:endParaRPr lang="en-US" sz="1000"/>
          </a:p>
        </p:txBody>
      </p:sp>
      <p:sp>
        <p:nvSpPr>
          <p:cNvPr id="29702" name="Line 99"/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9703" name="Line 100"/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9704" name="Line 104"/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9705" name="Text Box 107"/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Host B</a:t>
            </a:r>
          </a:p>
        </p:txBody>
      </p:sp>
      <p:sp>
        <p:nvSpPr>
          <p:cNvPr id="29706" name="Text Box 111"/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Host A</a:t>
            </a:r>
          </a:p>
        </p:txBody>
      </p:sp>
      <p:sp>
        <p:nvSpPr>
          <p:cNvPr id="29707" name="Rectangle 112"/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9708" name="Text Box 113"/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Seq=92, 8 bytes of data</a:t>
            </a:r>
          </a:p>
        </p:txBody>
      </p:sp>
      <p:sp>
        <p:nvSpPr>
          <p:cNvPr id="29709" name="Rectangle 114"/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9710" name="Text Box 115"/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9711" name="Line 118"/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9712" name="Line 119"/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9713" name="Rectangle 122"/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9714" name="Text Box 123"/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Seq=92, 8 bytes of data</a:t>
            </a:r>
          </a:p>
        </p:txBody>
      </p:sp>
      <p:sp>
        <p:nvSpPr>
          <p:cNvPr id="29715" name="Text Box 124"/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716" name="Text Box 126"/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/>
            <a:r>
              <a:rPr lang="en-US" sz="1400"/>
              <a:t>timeout</a:t>
            </a:r>
          </a:p>
        </p:txBody>
      </p:sp>
      <p:sp>
        <p:nvSpPr>
          <p:cNvPr id="29717" name="Line 127"/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9718" name="Rectangle 128"/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9719" name="Text Box 129"/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29720" name="Group 134"/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29774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29775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29721" name="Group 135"/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29772" name="Line 136"/>
            <p:cNvSpPr>
              <a:spLocks noChangeShapeType="1"/>
            </p:cNvSpPr>
            <p:nvPr/>
          </p:nvSpPr>
          <p:spPr bwMode="auto">
            <a:xfrm flipV="1">
              <a:off x="3130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29773" name="Line 137"/>
            <p:cNvSpPr>
              <a:spLocks noChangeShapeType="1"/>
            </p:cNvSpPr>
            <p:nvPr/>
          </p:nvSpPr>
          <p:spPr bwMode="auto">
            <a:xfrm>
              <a:off x="3100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29722" name="Text Box 172"/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premature timeout</a:t>
            </a:r>
            <a:endParaRPr lang="en-US" sz="1000"/>
          </a:p>
        </p:txBody>
      </p:sp>
      <p:sp>
        <p:nvSpPr>
          <p:cNvPr id="29723" name="Line 173"/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9724" name="Line 174"/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9725" name="Line 175"/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9726" name="Text Box 177"/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Host B</a:t>
            </a:r>
          </a:p>
        </p:txBody>
      </p:sp>
      <p:sp>
        <p:nvSpPr>
          <p:cNvPr id="29727" name="Text Box 181"/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Host A</a:t>
            </a:r>
          </a:p>
        </p:txBody>
      </p:sp>
      <p:sp>
        <p:nvSpPr>
          <p:cNvPr id="29728" name="Rectangle 182"/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9729" name="Text Box 183"/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Seq=92, 8 bytes of data</a:t>
            </a:r>
          </a:p>
        </p:txBody>
      </p:sp>
      <p:grpSp>
        <p:nvGrpSpPr>
          <p:cNvPr id="29730" name="Group 202"/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29770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29771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29731" name="Line 186"/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9732" name="Line 187"/>
          <p:cNvSpPr>
            <a:spLocks noChangeShapeType="1"/>
          </p:cNvSpPr>
          <p:nvPr/>
        </p:nvSpPr>
        <p:spPr bwMode="auto">
          <a:xfrm>
            <a:off x="8199438" y="217646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9733" name="Rectangle 188"/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9734" name="Text Box 189"/>
          <p:cNvSpPr txBox="1">
            <a:spLocks noChangeArrowheads="1"/>
          </p:cNvSpPr>
          <p:nvPr/>
        </p:nvSpPr>
        <p:spPr bwMode="auto">
          <a:xfrm>
            <a:off x="6727825" y="4341813"/>
            <a:ext cx="1212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Seq=92,  8</a:t>
            </a:r>
          </a:p>
          <a:p>
            <a:r>
              <a:rPr lang="en-US" sz="1400"/>
              <a:t>bytes of data</a:t>
            </a:r>
          </a:p>
        </p:txBody>
      </p:sp>
      <p:sp>
        <p:nvSpPr>
          <p:cNvPr id="29735" name="Text Box 191"/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/>
            <a:r>
              <a:rPr lang="en-US" sz="1400"/>
              <a:t>timeout</a:t>
            </a:r>
          </a:p>
        </p:txBody>
      </p:sp>
      <p:sp>
        <p:nvSpPr>
          <p:cNvPr id="29736" name="Line 192"/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9737" name="Rectangle 193"/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9738" name="Text Box 194"/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29739" name="Group 195"/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29768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29769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29740" name="Group 198"/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29766" name="Line 199"/>
            <p:cNvSpPr>
              <a:spLocks noChangeShapeType="1"/>
            </p:cNvSpPr>
            <p:nvPr/>
          </p:nvSpPr>
          <p:spPr bwMode="auto">
            <a:xfrm flipV="1">
              <a:off x="3145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29767" name="Line 200"/>
            <p:cNvSpPr>
              <a:spLocks noChangeShapeType="1"/>
            </p:cNvSpPr>
            <p:nvPr/>
          </p:nvSpPr>
          <p:spPr bwMode="auto">
            <a:xfrm>
              <a:off x="3115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29741" name="Group 206"/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29763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64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29765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Seq=100, 20 bytes of data</a:t>
              </a:r>
            </a:p>
          </p:txBody>
        </p:sp>
      </p:grpSp>
      <p:sp>
        <p:nvSpPr>
          <p:cNvPr id="29742" name="Line 207"/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9743" name="Group 208"/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29761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29762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ACK=120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29744" name="Text Box 211"/>
          <p:cNvSpPr txBox="1">
            <a:spLocks noChangeArrowheads="1"/>
          </p:cNvSpPr>
          <p:nvPr/>
        </p:nvSpPr>
        <p:spPr bwMode="auto">
          <a:xfrm>
            <a:off x="4427538" y="4495800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SendBase=100</a:t>
            </a:r>
          </a:p>
        </p:txBody>
      </p:sp>
      <p:sp>
        <p:nvSpPr>
          <p:cNvPr id="29745" name="Text Box 212"/>
          <p:cNvSpPr txBox="1">
            <a:spLocks noChangeArrowheads="1"/>
          </p:cNvSpPr>
          <p:nvPr/>
        </p:nvSpPr>
        <p:spPr bwMode="auto">
          <a:xfrm>
            <a:off x="4446588" y="4837113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SendBase=120</a:t>
            </a:r>
          </a:p>
        </p:txBody>
      </p:sp>
      <p:sp>
        <p:nvSpPr>
          <p:cNvPr id="29746" name="Text Box 213"/>
          <p:cNvSpPr txBox="1">
            <a:spLocks noChangeArrowheads="1"/>
          </p:cNvSpPr>
          <p:nvPr/>
        </p:nvSpPr>
        <p:spPr bwMode="auto">
          <a:xfrm>
            <a:off x="4465638" y="5511800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SendBase=120</a:t>
            </a:r>
          </a:p>
        </p:txBody>
      </p:sp>
      <p:sp>
        <p:nvSpPr>
          <p:cNvPr id="29747" name="Text Box 214"/>
          <p:cNvSpPr txBox="1">
            <a:spLocks noChangeArrowheads="1"/>
          </p:cNvSpPr>
          <p:nvPr/>
        </p:nvSpPr>
        <p:spPr bwMode="auto">
          <a:xfrm>
            <a:off x="4492625" y="2266950"/>
            <a:ext cx="12668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SendBase=92</a:t>
            </a:r>
          </a:p>
        </p:txBody>
      </p:sp>
      <p:pic>
        <p:nvPicPr>
          <p:cNvPr id="29748" name="Picture 2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749" name="Group 219"/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29759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60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29750" name="Group 225"/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29757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58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29751" name="Group 228"/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29755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56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29752" name="Group 231"/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29753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54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TCP: retransmission scenarios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3FCE7D45-FE20-4884-9755-A4C68F53F75A}" type="slidenum">
              <a:rPr lang="en-US" altLang="he-IL" smtClean="0"/>
              <a:pPr/>
              <a:t>16</a:t>
            </a:fld>
            <a:endParaRPr lang="en-US" altLang="he-IL"/>
          </a:p>
        </p:txBody>
      </p:sp>
      <p:sp>
        <p:nvSpPr>
          <p:cNvPr id="30725" name="Text Box 22"/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726" name="Text Box 34"/>
          <p:cNvSpPr txBox="1">
            <a:spLocks noChangeArrowheads="1"/>
          </p:cNvSpPr>
          <p:nvPr/>
        </p:nvSpPr>
        <p:spPr bwMode="auto">
          <a:xfrm>
            <a:off x="1639888" y="5975350"/>
            <a:ext cx="1751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cumulative ACK</a:t>
            </a:r>
            <a:endParaRPr lang="en-US" sz="1000"/>
          </a:p>
        </p:txBody>
      </p:sp>
      <p:sp>
        <p:nvSpPr>
          <p:cNvPr id="30727" name="Line 35"/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28" name="Line 36"/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29" name="Line 37"/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0730" name="Text Box 39"/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Host B</a:t>
            </a:r>
          </a:p>
        </p:txBody>
      </p:sp>
      <p:sp>
        <p:nvSpPr>
          <p:cNvPr id="30731" name="Text Box 43"/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Host A</a:t>
            </a:r>
          </a:p>
        </p:txBody>
      </p:sp>
      <p:sp>
        <p:nvSpPr>
          <p:cNvPr id="30732" name="Rectangle 44"/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0733" name="Text Box 45"/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Seq=92, 8 bytes of data</a:t>
            </a:r>
          </a:p>
        </p:txBody>
      </p:sp>
      <p:grpSp>
        <p:nvGrpSpPr>
          <p:cNvPr id="30734" name="Group 46"/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30763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0764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30735" name="Line 49"/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0736" name="Line 50"/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0737" name="Rectangle 51"/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0738" name="Text Box 52"/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Seq=120,  15 bytes of data</a:t>
            </a:r>
          </a:p>
        </p:txBody>
      </p:sp>
      <p:sp>
        <p:nvSpPr>
          <p:cNvPr id="30739" name="Rectangle 55"/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pSp>
        <p:nvGrpSpPr>
          <p:cNvPr id="30740" name="Group 75"/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30756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/>
              <a:r>
                <a:rPr lang="en-US" sz="1400"/>
                <a:t>timeout</a:t>
              </a:r>
            </a:p>
          </p:txBody>
        </p:sp>
        <p:grpSp>
          <p:nvGrpSpPr>
            <p:cNvPr id="30757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30761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30762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30758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30759" name="Line 61"/>
              <p:cNvSpPr>
                <a:spLocks noChangeShapeType="1"/>
              </p:cNvSpPr>
              <p:nvPr/>
            </p:nvSpPr>
            <p:spPr bwMode="auto">
              <a:xfrm flipV="1">
                <a:off x="3130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30760" name="Line 62"/>
              <p:cNvSpPr>
                <a:spLocks noChangeShapeType="1"/>
              </p:cNvSpPr>
              <p:nvPr/>
            </p:nvSpPr>
            <p:spPr bwMode="auto">
              <a:xfrm>
                <a:off x="3100" y="1753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grpSp>
        <p:nvGrpSpPr>
          <p:cNvPr id="30741" name="Group 63"/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30753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754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0755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Seq=100, 20 bytes of data</a:t>
              </a:r>
            </a:p>
          </p:txBody>
        </p:sp>
      </p:grpSp>
      <p:sp>
        <p:nvSpPr>
          <p:cNvPr id="30742" name="Line 67"/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30743" name="Group 68"/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30751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0752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ACK=120</a:t>
              </a:r>
              <a:endParaRPr lang="en-US" sz="1000">
                <a:latin typeface="Times New Roman" pitchFamily="18" charset="0"/>
              </a:endParaRPr>
            </a:p>
          </p:txBody>
        </p:sp>
      </p:grpSp>
      <p:pic>
        <p:nvPicPr>
          <p:cNvPr id="30744" name="Picture 7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45" name="Group 84"/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30749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50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30746" name="Group 87"/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30747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48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 ACK generation</a:t>
            </a:r>
            <a:r>
              <a:rPr lang="en-US">
                <a:ea typeface="ＭＳ Ｐゴシック" charset="0"/>
                <a:cs typeface="+mj-cs"/>
              </a:rPr>
              <a:t> </a:t>
            </a:r>
            <a:r>
              <a:rPr lang="en-US" sz="1800">
                <a:ea typeface="ＭＳ Ｐゴシック" charset="0"/>
                <a:cs typeface="+mj-cs"/>
              </a:rPr>
              <a:t>[RFC 1122, RFC 2581]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ABADD69F-B3FC-476A-B0AE-B8E358A7D6D1}" type="slidenum">
              <a:rPr lang="en-US" altLang="he-IL" smtClean="0"/>
              <a:pPr/>
              <a:t>17</a:t>
            </a:fld>
            <a:endParaRPr lang="en-US" altLang="he-IL"/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CC0000"/>
                </a:solidFill>
                <a:latin typeface="Arial" pitchFamily="34" charset="0"/>
              </a:rPr>
              <a:t>event at receiver</a:t>
            </a:r>
            <a:endParaRPr lang="en-US" sz="1800" i="1">
              <a:solidFill>
                <a:srgbClr val="CC0000"/>
              </a:solidFill>
              <a:latin typeface="Arial" pitchFamily="34" charset="0"/>
            </a:endParaRPr>
          </a:p>
          <a:p>
            <a:endParaRPr lang="en-US" sz="1800" i="1">
              <a:solidFill>
                <a:srgbClr val="CC0000"/>
              </a:solidFill>
              <a:latin typeface="Arial" pitchFamily="34" charset="0"/>
            </a:endParaRPr>
          </a:p>
          <a:p>
            <a:r>
              <a:rPr lang="en-US" sz="1800">
                <a:latin typeface="Arial" pitchFamily="34" charset="0"/>
              </a:rPr>
              <a:t>arrival of in-order segment with</a:t>
            </a:r>
          </a:p>
          <a:p>
            <a:r>
              <a:rPr lang="en-US" sz="1800">
                <a:latin typeface="Arial" pitchFamily="34" charset="0"/>
              </a:rPr>
              <a:t>expected seq #. All data up to</a:t>
            </a:r>
          </a:p>
          <a:p>
            <a:r>
              <a:rPr lang="en-US" sz="1800">
                <a:latin typeface="Arial" pitchFamily="34" charset="0"/>
              </a:rPr>
              <a:t>expected seq # already ACKed</a:t>
            </a:r>
          </a:p>
          <a:p>
            <a:endParaRPr lang="en-US" sz="1800">
              <a:latin typeface="Arial" pitchFamily="34" charset="0"/>
            </a:endParaRPr>
          </a:p>
          <a:p>
            <a:r>
              <a:rPr lang="en-US" sz="1800">
                <a:latin typeface="Arial" pitchFamily="34" charset="0"/>
              </a:rPr>
              <a:t>arrival of in-order segment with</a:t>
            </a:r>
          </a:p>
          <a:p>
            <a:r>
              <a:rPr lang="en-US" sz="1800">
                <a:latin typeface="Arial" pitchFamily="34" charset="0"/>
              </a:rPr>
              <a:t>expected seq #. One other </a:t>
            </a:r>
          </a:p>
          <a:p>
            <a:r>
              <a:rPr lang="en-US" sz="1800">
                <a:latin typeface="Arial" pitchFamily="34" charset="0"/>
              </a:rPr>
              <a:t>segment has ACK pending</a:t>
            </a:r>
          </a:p>
          <a:p>
            <a:endParaRPr lang="en-US" sz="1800">
              <a:latin typeface="Arial" pitchFamily="34" charset="0"/>
            </a:endParaRPr>
          </a:p>
          <a:p>
            <a:r>
              <a:rPr lang="en-US" sz="1800">
                <a:latin typeface="Arial" pitchFamily="34" charset="0"/>
              </a:rPr>
              <a:t>arrival of out-of-order segment</a:t>
            </a:r>
          </a:p>
          <a:p>
            <a:r>
              <a:rPr lang="en-US" sz="1800">
                <a:latin typeface="Arial" pitchFamily="34" charset="0"/>
              </a:rPr>
              <a:t>higher-than-expect seq. # .</a:t>
            </a:r>
          </a:p>
          <a:p>
            <a:r>
              <a:rPr lang="en-US" sz="1800">
                <a:latin typeface="Arial" pitchFamily="34" charset="0"/>
              </a:rPr>
              <a:t>Gap detected</a:t>
            </a:r>
          </a:p>
          <a:p>
            <a:endParaRPr lang="en-US" sz="1800">
              <a:latin typeface="Arial" pitchFamily="34" charset="0"/>
            </a:endParaRPr>
          </a:p>
          <a:p>
            <a:r>
              <a:rPr lang="en-US" sz="1800">
                <a:latin typeface="Arial" pitchFamily="34" charset="0"/>
              </a:rPr>
              <a:t>arrival of segment that </a:t>
            </a:r>
          </a:p>
          <a:p>
            <a:r>
              <a:rPr lang="en-US" sz="1800">
                <a:latin typeface="Arial" pitchFamily="34" charset="0"/>
              </a:rPr>
              <a:t>partially or completely fills gap</a:t>
            </a:r>
          </a:p>
          <a:p>
            <a:endParaRPr lang="en-US" sz="1800">
              <a:latin typeface="Arial" pitchFamily="34" charset="0"/>
            </a:endParaRPr>
          </a:p>
          <a:p>
            <a:endParaRPr lang="en-US" sz="1000">
              <a:latin typeface="Times New Roman" pitchFamily="18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10881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CC0000"/>
                </a:solidFill>
                <a:latin typeface="Arial" pitchFamily="34" charset="0"/>
              </a:rPr>
              <a:t>TCP receiver action</a:t>
            </a:r>
            <a:endParaRPr lang="en-US" sz="1800" i="1" dirty="0">
              <a:solidFill>
                <a:srgbClr val="CC0000"/>
              </a:solidFill>
              <a:latin typeface="Arial" pitchFamily="34" charset="0"/>
            </a:endParaRPr>
          </a:p>
          <a:p>
            <a:endParaRPr lang="en-US" sz="1800" i="1" dirty="0">
              <a:solidFill>
                <a:srgbClr val="CC0000"/>
              </a:solidFill>
              <a:latin typeface="Arial" pitchFamily="34" charset="0"/>
            </a:endParaRPr>
          </a:p>
          <a:p>
            <a:r>
              <a:rPr lang="en-US" sz="1800" dirty="0">
                <a:latin typeface="Arial" pitchFamily="34" charset="0"/>
              </a:rPr>
              <a:t>delayed ACK. Wait up to a some</a:t>
            </a:r>
          </a:p>
          <a:p>
            <a:r>
              <a:rPr lang="en-US" sz="1800" dirty="0">
                <a:latin typeface="Arial" pitchFamily="34" charset="0"/>
              </a:rPr>
              <a:t>limit (</a:t>
            </a:r>
            <a:r>
              <a:rPr lang="en-US" sz="1800" dirty="0" err="1">
                <a:latin typeface="Arial" pitchFamily="34" charset="0"/>
              </a:rPr>
              <a:t>eg</a:t>
            </a:r>
            <a:r>
              <a:rPr lang="en-US" sz="1800" dirty="0">
                <a:latin typeface="Arial" pitchFamily="34" charset="0"/>
              </a:rPr>
              <a:t>, 1ms) for next segment. </a:t>
            </a:r>
          </a:p>
          <a:p>
            <a:r>
              <a:rPr lang="en-US" sz="1800">
                <a:latin typeface="Arial" pitchFamily="34" charset="0"/>
              </a:rPr>
              <a:t>If </a:t>
            </a:r>
            <a:r>
              <a:rPr lang="en-US" sz="1800" dirty="0">
                <a:latin typeface="Arial" pitchFamily="34" charset="0"/>
              </a:rPr>
              <a:t>no next </a:t>
            </a:r>
            <a:r>
              <a:rPr lang="en-US" sz="1800">
                <a:latin typeface="Arial" pitchFamily="34" charset="0"/>
              </a:rPr>
              <a:t>segment, send </a:t>
            </a:r>
            <a:r>
              <a:rPr lang="en-US" sz="1800" dirty="0">
                <a:latin typeface="Arial" pitchFamily="34" charset="0"/>
              </a:rPr>
              <a:t>ACK</a:t>
            </a:r>
          </a:p>
          <a:p>
            <a:endParaRPr lang="en-US" sz="1800" dirty="0">
              <a:latin typeface="Arial" pitchFamily="34" charset="0"/>
            </a:endParaRPr>
          </a:p>
          <a:p>
            <a:r>
              <a:rPr lang="en-US" sz="1800" dirty="0">
                <a:latin typeface="Arial" pitchFamily="34" charset="0"/>
              </a:rPr>
              <a:t>immediately send single cumulative </a:t>
            </a:r>
          </a:p>
          <a:p>
            <a:r>
              <a:rPr lang="en-US" sz="1800" dirty="0">
                <a:latin typeface="Arial" pitchFamily="34" charset="0"/>
              </a:rPr>
              <a:t>ACK, </a:t>
            </a:r>
            <a:r>
              <a:rPr lang="en-US" sz="1800" dirty="0" err="1">
                <a:latin typeface="Arial" pitchFamily="34" charset="0"/>
              </a:rPr>
              <a:t>ACKing</a:t>
            </a:r>
            <a:r>
              <a:rPr lang="en-US" sz="1800" dirty="0">
                <a:latin typeface="Arial" pitchFamily="34" charset="0"/>
              </a:rPr>
              <a:t> both in-order segments </a:t>
            </a:r>
          </a:p>
          <a:p>
            <a:endParaRPr lang="en-US" sz="1800" dirty="0">
              <a:latin typeface="Arial" pitchFamily="34" charset="0"/>
            </a:endParaRPr>
          </a:p>
          <a:p>
            <a:endParaRPr lang="en-US" sz="1800" dirty="0">
              <a:latin typeface="Arial" pitchFamily="34" charset="0"/>
            </a:endParaRPr>
          </a:p>
          <a:p>
            <a:r>
              <a:rPr lang="en-US" sz="1800" dirty="0">
                <a:latin typeface="Arial" pitchFamily="34" charset="0"/>
              </a:rPr>
              <a:t>immediately send </a:t>
            </a:r>
            <a:r>
              <a:rPr lang="en-US" sz="1800" i="1" dirty="0">
                <a:solidFill>
                  <a:srgbClr val="CC0000"/>
                </a:solidFill>
                <a:latin typeface="Arial" pitchFamily="34" charset="0"/>
              </a:rPr>
              <a:t>duplicate ACK</a:t>
            </a:r>
            <a:r>
              <a:rPr lang="en-US" sz="1800" dirty="0">
                <a:solidFill>
                  <a:srgbClr val="CC0000"/>
                </a:solidFill>
                <a:latin typeface="Arial" pitchFamily="34" charset="0"/>
              </a:rPr>
              <a:t>,</a:t>
            </a:r>
            <a:r>
              <a:rPr lang="en-US" sz="1800" dirty="0">
                <a:latin typeface="Arial" pitchFamily="34" charset="0"/>
              </a:rPr>
              <a:t> </a:t>
            </a:r>
          </a:p>
          <a:p>
            <a:r>
              <a:rPr lang="en-US" sz="1800" dirty="0">
                <a:latin typeface="Arial" pitchFamily="34" charset="0"/>
              </a:rPr>
              <a:t>indicating seq. # of next expected byte</a:t>
            </a:r>
          </a:p>
          <a:p>
            <a:endParaRPr lang="en-US" sz="1800" dirty="0">
              <a:latin typeface="Arial" pitchFamily="34" charset="0"/>
            </a:endParaRPr>
          </a:p>
          <a:p>
            <a:endParaRPr lang="en-US" sz="1800" dirty="0">
              <a:latin typeface="Arial" pitchFamily="34" charset="0"/>
            </a:endParaRPr>
          </a:p>
          <a:p>
            <a:r>
              <a:rPr lang="en-US" sz="1800" dirty="0">
                <a:latin typeface="Arial" pitchFamily="34" charset="0"/>
              </a:rPr>
              <a:t>immediate send ACK, provided that</a:t>
            </a:r>
          </a:p>
          <a:p>
            <a:r>
              <a:rPr lang="en-US" sz="1800" dirty="0">
                <a:latin typeface="Arial" pitchFamily="34" charset="0"/>
              </a:rPr>
              <a:t>segment starts at lower end of gap</a:t>
            </a:r>
          </a:p>
          <a:p>
            <a:endParaRPr lang="en-US" sz="1800" dirty="0">
              <a:latin typeface="Arial" pitchFamily="34" charset="0"/>
            </a:endParaRPr>
          </a:p>
          <a:p>
            <a:endParaRPr lang="en-US" sz="1000" dirty="0">
              <a:latin typeface="Times New Roman" pitchFamily="18" charset="0"/>
            </a:endParaRPr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31752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3" name="Line 11"/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7699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7635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TCP ACK generations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92201"/>
            <a:ext cx="7772400" cy="5156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If sending data, must include(piggyback) an ACK giving next sequence number expected </a:t>
            </a:r>
            <a:r>
              <a:rPr lang="en-US" sz="2000" dirty="0">
                <a:sym typeface="Wingdings" pitchFamily="2" charset="2"/>
              </a:rPr>
              <a:t> reduce traffic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If no data to send, and received only one in-order segment, delay the ACK until another segment arrives or until period of time (e.g. 500ms) has passed prevents extra traffic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If new in order segment, and past in order segment not already ACK , send immediately ACK ( straightforward of 2)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If out of order segment received, send immediately an ACK with next expected </a:t>
            </a:r>
            <a:r>
              <a:rPr lang="en-US" sz="2000" dirty="0" err="1">
                <a:sym typeface="Wingdings" pitchFamily="2" charset="2"/>
              </a:rPr>
              <a:t>SeqNo</a:t>
            </a:r>
            <a:r>
              <a:rPr lang="en-US" sz="2000" dirty="0">
                <a:sym typeface="Wingdings" pitchFamily="2" charset="2"/>
              </a:rPr>
              <a:t>  leads to fast retransmission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When missing segment arrives, send an ACK  informs sender that missing segments received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If duplicate segment arrives, send immediately ACK  solve </a:t>
            </a:r>
            <a:r>
              <a:rPr lang="en-US" sz="2000" dirty="0" err="1">
                <a:sym typeface="Wingdings" pitchFamily="2" charset="2"/>
              </a:rPr>
              <a:t>pb</a:t>
            </a:r>
            <a:r>
              <a:rPr lang="en-US" sz="2000" dirty="0">
                <a:sym typeface="Wingdings" pitchFamily="2" charset="2"/>
              </a:rPr>
              <a:t> of lost 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3-</a:t>
            </a:r>
            <a:fld id="{9074F630-2A12-4102-9761-56AE10DD506F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400" kern="120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idx="1"/>
          </p:nvPr>
        </p:nvSpPr>
        <p:spPr>
          <a:xfrm>
            <a:off x="285751" y="1322652"/>
            <a:ext cx="4546600" cy="46704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time-out period often relatively long: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long delay before resending lost packet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detect lost segments via duplicate ACKs.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if segment is lost, there will likely be many duplicate ACKs.</a:t>
            </a:r>
          </a:p>
          <a:p>
            <a:pPr lvl="1">
              <a:buFont typeface="Wingdings" charset="0"/>
              <a:buChar char="§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1D6650BF-F1A7-4720-B7B7-0FDD634A664C}" type="slidenum">
              <a:rPr lang="en-US" altLang="he-IL" smtClean="0"/>
              <a:pPr/>
              <a:t>19</a:t>
            </a:fld>
            <a:endParaRPr lang="en-US" altLang="he-IL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5284788" y="1647825"/>
            <a:ext cx="3567112" cy="3813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dirty="0">
                <a:latin typeface="Gill Sans MT" pitchFamily="34" charset="0"/>
              </a:rPr>
              <a:t>if sender receives 3 ACKs for same data,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ja-JP" sz="2800" dirty="0">
                <a:latin typeface="Gill Sans MT" pitchFamily="34" charset="0"/>
              </a:rPr>
              <a:t>resend </a:t>
            </a:r>
            <a:r>
              <a:rPr lang="en-US" altLang="ja-JP" sz="2800" dirty="0" err="1">
                <a:latin typeface="Gill Sans MT" pitchFamily="34" charset="0"/>
              </a:rPr>
              <a:t>unacked</a:t>
            </a:r>
            <a:r>
              <a:rPr lang="en-US" altLang="ja-JP" sz="2800" dirty="0">
                <a:latin typeface="Gill Sans MT" pitchFamily="34" charset="0"/>
              </a:rPr>
              <a:t> segment with smallest </a:t>
            </a:r>
            <a:r>
              <a:rPr lang="en-US" altLang="ja-JP" sz="2800" dirty="0" err="1">
                <a:latin typeface="Gill Sans MT" pitchFamily="34" charset="0"/>
              </a:rPr>
              <a:t>seq</a:t>
            </a:r>
            <a:r>
              <a:rPr lang="en-US" altLang="ja-JP" sz="2800" dirty="0">
                <a:latin typeface="Gill Sans MT" pitchFamily="34" charset="0"/>
              </a:rPr>
              <a:t> #</a:t>
            </a:r>
          </a:p>
          <a:p>
            <a:pPr marL="463550" lvl="1" indent="-2381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dirty="0">
                <a:latin typeface="Gill Sans MT" pitchFamily="34" charset="0"/>
              </a:rPr>
              <a:t>Why?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200650" y="1423459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340350" y="1184275"/>
            <a:ext cx="27733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rgbClr val="CC0000"/>
                </a:solidFill>
              </a:rPr>
              <a:t>TCP fast retransmit</a:t>
            </a:r>
          </a:p>
        </p:txBody>
      </p:sp>
      <p:pic>
        <p:nvPicPr>
          <p:cNvPr id="32778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Motivation</a:t>
            </a:r>
          </a:p>
          <a:p>
            <a:pPr marL="803275" lvl="1" indent="-457200"/>
            <a:r>
              <a:rPr lang="en-US" altLang="he-IL" dirty="0"/>
              <a:t>TCP highly affects both user’s experience</a:t>
            </a:r>
          </a:p>
          <a:p>
            <a:pPr marL="803275" lvl="1" indent="-457200"/>
            <a:r>
              <a:rPr lang="en-US" altLang="he-IL"/>
              <a:t>TCP </a:t>
            </a:r>
            <a:r>
              <a:rPr lang="en-US" altLang="he-IL" dirty="0"/>
              <a:t>is a </a:t>
            </a:r>
            <a:r>
              <a:rPr lang="en-US" altLang="he-IL" i="1" dirty="0"/>
              <a:t>jack of all trades and master of none</a:t>
            </a:r>
            <a:endParaRPr lang="en-US" altLang="he-IL" b="1" dirty="0">
              <a:solidFill>
                <a:srgbClr val="000099"/>
              </a:solidFill>
            </a:endParaRPr>
          </a:p>
          <a:p>
            <a:pPr marL="457200" indent="-457200"/>
            <a:r>
              <a:rPr lang="en-US" altLang="he-IL" sz="3200" dirty="0"/>
              <a:t>Segments &amp; </a:t>
            </a:r>
            <a:r>
              <a:rPr lang="en-US" altLang="he-IL" sz="3200" dirty="0" err="1"/>
              <a:t>Acks</a:t>
            </a:r>
            <a:endParaRPr lang="en-US" altLang="he-IL" sz="3200" dirty="0"/>
          </a:p>
          <a:p>
            <a:pPr marL="457200" indent="-457200"/>
            <a:r>
              <a:rPr lang="en-US" altLang="he-IL" sz="3200" dirty="0"/>
              <a:t>Reliable data transfer</a:t>
            </a:r>
          </a:p>
          <a:p>
            <a:pPr marL="457200" indent="-457200"/>
            <a:r>
              <a:rPr lang="en-US" altLang="he-IL" sz="3200" dirty="0"/>
              <a:t>Flow control</a:t>
            </a:r>
          </a:p>
          <a:p>
            <a:pPr marL="457200" indent="-457200"/>
            <a:r>
              <a:rPr lang="en-US" altLang="he-IL" sz="3200" dirty="0"/>
              <a:t>Connection management</a:t>
            </a:r>
          </a:p>
          <a:p>
            <a:pPr marL="457200" indent="-457200"/>
            <a:r>
              <a:rPr lang="en-US" altLang="he-IL" sz="3200" dirty="0"/>
              <a:t>Congestion control</a:t>
            </a:r>
          </a:p>
          <a:p>
            <a:pPr marL="457200" indent="-457200"/>
            <a:endParaRPr lang="en-US" altLang="he-IL" sz="3200" dirty="0"/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729031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5B27710F-CE16-4750-823D-1643555891E9}" type="slidenum">
              <a:rPr lang="en-US" altLang="he-IL" smtClean="0"/>
              <a:pPr/>
              <a:t>20</a:t>
            </a:fld>
            <a:endParaRPr lang="en-US" altLang="he-IL"/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797" name="Line 9"/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798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799" name="Line 11"/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801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803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804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805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807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" pitchFamily="34" charset="0"/>
              </a:rPr>
              <a:t>X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3808" name="Line 24"/>
          <p:cNvSpPr>
            <a:spLocks noChangeShapeType="1"/>
          </p:cNvSpPr>
          <p:nvPr/>
        </p:nvSpPr>
        <p:spPr bwMode="auto">
          <a:xfrm>
            <a:off x="3094038" y="46323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809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fast retransmit after sender </a:t>
            </a:r>
          </a:p>
          <a:p>
            <a:pPr algn="ctr"/>
            <a:r>
              <a:rPr lang="en-US" sz="1800"/>
              <a:t>receipt of triple duplicate ACK</a:t>
            </a:r>
            <a:endParaRPr lang="en-US" sz="1000"/>
          </a:p>
        </p:txBody>
      </p:sp>
      <p:sp>
        <p:nvSpPr>
          <p:cNvPr id="33810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Host B</a:t>
            </a:r>
          </a:p>
        </p:txBody>
      </p:sp>
      <p:sp>
        <p:nvSpPr>
          <p:cNvPr id="33811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Host A</a:t>
            </a:r>
          </a:p>
        </p:txBody>
      </p:sp>
      <p:sp>
        <p:nvSpPr>
          <p:cNvPr id="33812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Seq=92, 8 bytes of data</a:t>
            </a:r>
          </a:p>
        </p:txBody>
      </p:sp>
      <p:grpSp>
        <p:nvGrpSpPr>
          <p:cNvPr id="33813" name="Group 41"/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33843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3844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grpSp>
        <p:nvGrpSpPr>
          <p:cNvPr id="33814" name="Group 78"/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33836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/>
              <a:r>
                <a:rPr lang="en-US" sz="1400"/>
                <a:t>timeout</a:t>
              </a:r>
            </a:p>
          </p:txBody>
        </p:sp>
        <p:grpSp>
          <p:nvGrpSpPr>
            <p:cNvPr id="33837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33841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33842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33838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33839" name="Line 55"/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33840" name="Line 56"/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grpSp>
        <p:nvGrpSpPr>
          <p:cNvPr id="33815" name="Group 71"/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33834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3835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grpSp>
        <p:nvGrpSpPr>
          <p:cNvPr id="33816" name="Group 72"/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33832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3833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33830" name="Rectangle 76"/>
          <p:cNvSpPr>
            <a:spLocks noChangeArrowheads="1"/>
          </p:cNvSpPr>
          <p:nvPr/>
        </p:nvSpPr>
        <p:spPr bwMode="auto">
          <a:xfrm>
            <a:off x="3279775" y="4481520"/>
            <a:ext cx="747713" cy="201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pic>
        <p:nvPicPr>
          <p:cNvPr id="33819" name="Picture 8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20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3821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Seq=100, 20 bytes of data</a:t>
            </a:r>
          </a:p>
        </p:txBody>
      </p:sp>
      <p:sp>
        <p:nvSpPr>
          <p:cNvPr id="33822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3823" name="Text Box 86"/>
          <p:cNvSpPr txBox="1">
            <a:spLocks noChangeArrowheads="1"/>
          </p:cNvSpPr>
          <p:nvPr/>
        </p:nvSpPr>
        <p:spPr bwMode="auto">
          <a:xfrm>
            <a:off x="3169444" y="4749801"/>
            <a:ext cx="228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Seq</a:t>
            </a:r>
            <a:r>
              <a:rPr lang="en-US" sz="1400" dirty="0"/>
              <a:t>=100, 20 bytes of data</a:t>
            </a:r>
          </a:p>
        </p:txBody>
      </p:sp>
      <p:grpSp>
        <p:nvGrpSpPr>
          <p:cNvPr id="33824" name="Group 93"/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33828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29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33825" name="Group 96"/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33826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27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Segments &amp; </a:t>
            </a:r>
            <a:r>
              <a:rPr lang="en-US" altLang="he-IL" sz="3200" dirty="0" err="1"/>
              <a:t>Acks</a:t>
            </a:r>
            <a:endParaRPr lang="en-US" altLang="he-IL" sz="3200" dirty="0"/>
          </a:p>
          <a:p>
            <a:pPr marL="457200" indent="-457200"/>
            <a:r>
              <a:rPr lang="en-US" altLang="he-IL" sz="3200" dirty="0"/>
              <a:t>Reliable data transfer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Flow control</a:t>
            </a:r>
          </a:p>
          <a:p>
            <a:pPr marL="457200" indent="-457200"/>
            <a:r>
              <a:rPr lang="en-US" altLang="he-IL" sz="3200" dirty="0"/>
              <a:t>Connection management</a:t>
            </a:r>
          </a:p>
          <a:p>
            <a:pPr marL="457200" indent="-457200"/>
            <a:r>
              <a:rPr lang="en-US" altLang="he-IL" sz="3200" dirty="0"/>
              <a:t>Congestion control</a:t>
            </a:r>
          </a:p>
          <a:p>
            <a:pPr marL="457200" indent="-457200"/>
            <a:endParaRPr lang="en-US" altLang="he-IL" sz="3200" dirty="0"/>
          </a:p>
          <a:p>
            <a:pPr marL="457200" indent="-457200"/>
            <a:endParaRPr lang="en-US" altLang="he-IL" sz="2400" dirty="0"/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 dirty="0"/>
              <a:t>3-</a:t>
            </a:r>
            <a:fld id="{0EA38C89-AB1B-4705-A03C-5DC2E1C696D6}" type="slidenum">
              <a:rPr lang="en-US" altLang="he-IL" smtClean="0"/>
              <a:pPr/>
              <a:t>21</a:t>
            </a:fld>
            <a:endParaRPr lang="en-US" altLang="he-IL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063" y="713052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E0F219BF-F0B7-4452-9F31-C6B83B3B25B5}" type="slidenum">
              <a:rPr lang="en-US" altLang="he-IL" smtClean="0"/>
              <a:pPr/>
              <a:t>22</a:t>
            </a:fld>
            <a:endParaRPr lang="en-US" altLang="he-IL"/>
          </a:p>
        </p:txBody>
      </p:sp>
      <p:sp>
        <p:nvSpPr>
          <p:cNvPr id="35845" name="Rectangle 72"/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5846" name="Freeform 32"/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5847" name="Rectangle 40"/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5848" name="Oval 31"/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application</a:t>
            </a:r>
          </a:p>
          <a:p>
            <a:pPr algn="ctr"/>
            <a:r>
              <a:rPr lang="en-US">
                <a:latin typeface="Arial" pitchFamily="34" charset="0"/>
              </a:rPr>
              <a:t>process</a:t>
            </a:r>
          </a:p>
        </p:txBody>
      </p:sp>
      <p:grpSp>
        <p:nvGrpSpPr>
          <p:cNvPr id="35849" name="Group 47"/>
          <p:cNvGrpSpPr>
            <a:grpSpLocks/>
          </p:cNvGrpSpPr>
          <p:nvPr/>
        </p:nvGrpSpPr>
        <p:grpSpPr bwMode="auto"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35895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5896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TCP socket</a:t>
              </a:r>
            </a:p>
            <a:p>
              <a:pPr algn="ctr"/>
              <a:r>
                <a:rPr lang="en-US"/>
                <a:t>receiver buffers</a:t>
              </a:r>
            </a:p>
          </p:txBody>
        </p:sp>
      </p:grpSp>
      <p:sp>
        <p:nvSpPr>
          <p:cNvPr id="35850" name="Oval 48"/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>
              <a:latin typeface="Arial" pitchFamily="34" charset="0"/>
            </a:endParaRPr>
          </a:p>
        </p:txBody>
      </p:sp>
      <p:sp>
        <p:nvSpPr>
          <p:cNvPr id="35851" name="Text Box 64"/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TCP</a:t>
            </a:r>
          </a:p>
          <a:p>
            <a:r>
              <a:rPr lang="en-US" sz="1400"/>
              <a:t>code</a:t>
            </a:r>
          </a:p>
        </p:txBody>
      </p:sp>
      <p:sp>
        <p:nvSpPr>
          <p:cNvPr id="35852" name="Oval 65"/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>
              <a:latin typeface="Arial" pitchFamily="34" charset="0"/>
            </a:endParaRPr>
          </a:p>
        </p:txBody>
      </p:sp>
      <p:sp>
        <p:nvSpPr>
          <p:cNvPr id="35853" name="Text Box 66"/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IP</a:t>
            </a:r>
          </a:p>
          <a:p>
            <a:r>
              <a:rPr lang="en-US" sz="1400"/>
              <a:t>code</a:t>
            </a:r>
          </a:p>
        </p:txBody>
      </p:sp>
      <p:sp>
        <p:nvSpPr>
          <p:cNvPr id="35854" name="Freeform 61"/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  <a:gd name="T9" fmla="*/ 0 w 412"/>
              <a:gd name="T10" fmla="*/ 0 h 2005"/>
              <a:gd name="T11" fmla="*/ 412 w 412"/>
              <a:gd name="T12" fmla="*/ 2005 h 20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5855" name="Line 68"/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5856" name="Line 69"/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35857" name="Group 56"/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35891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5892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5893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5894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  <p:sp>
        <p:nvSpPr>
          <p:cNvPr id="35858" name="Freeform 63"/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  <a:gd name="T9" fmla="*/ 0 w 412"/>
              <a:gd name="T10" fmla="*/ 0 h 2005"/>
              <a:gd name="T11" fmla="*/ 412 w 412"/>
              <a:gd name="T12" fmla="*/ 2005 h 20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35859" name="Group 77"/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35888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5889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35890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35860" name="Rectangle 80"/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5861" name="Rectangle 86"/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5862" name="Rectangle 91"/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5863" name="Rectangle 92"/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pSp>
        <p:nvGrpSpPr>
          <p:cNvPr id="35864" name="Group 99"/>
          <p:cNvGrpSpPr>
            <a:grpSpLocks/>
          </p:cNvGrpSpPr>
          <p:nvPr/>
        </p:nvGrpSpPr>
        <p:grpSpPr bwMode="auto"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35885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application</a:t>
              </a:r>
            </a:p>
          </p:txBody>
        </p:sp>
        <p:sp>
          <p:nvSpPr>
            <p:cNvPr id="35886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OS</a:t>
              </a:r>
            </a:p>
          </p:txBody>
        </p:sp>
        <p:sp>
          <p:nvSpPr>
            <p:cNvPr id="35887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35865" name="Text Box 103"/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receiver protocol stack</a:t>
            </a:r>
          </a:p>
        </p:txBody>
      </p:sp>
      <p:sp>
        <p:nvSpPr>
          <p:cNvPr id="35866" name="Text Box 104"/>
          <p:cNvSpPr txBox="1">
            <a:spLocks noChangeArrowheads="1"/>
          </p:cNvSpPr>
          <p:nvPr/>
        </p:nvSpPr>
        <p:spPr bwMode="auto">
          <a:xfrm>
            <a:off x="2014538" y="1314450"/>
            <a:ext cx="31924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application may </a:t>
            </a:r>
          </a:p>
          <a:p>
            <a:pPr algn="r"/>
            <a:r>
              <a:rPr lang="en-US"/>
              <a:t>remove data from </a:t>
            </a:r>
          </a:p>
          <a:p>
            <a:pPr algn="r"/>
            <a:r>
              <a:rPr lang="en-US"/>
              <a:t>TCP socket buffers …. </a:t>
            </a:r>
          </a:p>
        </p:txBody>
      </p:sp>
      <p:sp>
        <p:nvSpPr>
          <p:cNvPr id="35867" name="Line 105"/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5868" name="Text Box 106"/>
          <p:cNvSpPr txBox="1">
            <a:spLocks noChangeArrowheads="1"/>
          </p:cNvSpPr>
          <p:nvPr/>
        </p:nvSpPr>
        <p:spPr bwMode="auto">
          <a:xfrm>
            <a:off x="3098800" y="2525713"/>
            <a:ext cx="20812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… slower than TCP </a:t>
            </a:r>
          </a:p>
          <a:p>
            <a:pPr algn="r"/>
            <a:r>
              <a:rPr lang="en-US"/>
              <a:t>receiver is delivering</a:t>
            </a:r>
          </a:p>
          <a:p>
            <a:pPr algn="r"/>
            <a:r>
              <a:rPr lang="en-US"/>
              <a:t>(sender is sending)</a:t>
            </a:r>
          </a:p>
        </p:txBody>
      </p:sp>
      <p:sp>
        <p:nvSpPr>
          <p:cNvPr id="35869" name="Line 108"/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5870" name="Line 115"/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5871" name="Text Box 116"/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from sender</a:t>
            </a:r>
          </a:p>
        </p:txBody>
      </p: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363538" y="4194175"/>
            <a:ext cx="5395912" cy="1371600"/>
            <a:chOff x="221" y="2091"/>
            <a:chExt cx="3399" cy="864"/>
          </a:xfrm>
        </p:grpSpPr>
        <p:sp>
          <p:nvSpPr>
            <p:cNvPr id="35878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35879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7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35880" name="Text Box 111"/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>
                  <a:latin typeface="Gill Sans MT" pitchFamily="34" charset="0"/>
                </a:rPr>
                <a:t>receiver controls sender, so sender won</a:t>
              </a:r>
              <a:r>
                <a:rPr lang="ja-JP" altLang="en-US" sz="2000" dirty="0">
                  <a:latin typeface="Gill Sans MT" pitchFamily="34" charset="0"/>
                </a:rPr>
                <a:t>’</a:t>
              </a:r>
              <a:r>
                <a:rPr lang="en-US" altLang="ja-JP" sz="2000" dirty="0">
                  <a:latin typeface="Gill Sans MT" pitchFamily="34" charset="0"/>
                </a:rPr>
                <a:t>t overflow receiver</a:t>
              </a:r>
              <a:r>
                <a:rPr lang="ja-JP" altLang="en-US" sz="2000" dirty="0">
                  <a:latin typeface="Gill Sans MT" pitchFamily="34" charset="0"/>
                </a:rPr>
                <a:t>’</a:t>
              </a:r>
              <a:r>
                <a:rPr lang="en-US" altLang="ja-JP" sz="2000" dirty="0">
                  <a:latin typeface="Gill Sans MT" pitchFamily="34" charset="0"/>
                </a:rPr>
                <a:t>s buffer</a:t>
              </a:r>
              <a:endParaRPr lang="en-US" sz="1000" dirty="0">
                <a:latin typeface="Gill Sans MT" pitchFamily="34" charset="0"/>
              </a:endParaRPr>
            </a:p>
          </p:txBody>
        </p:sp>
        <p:grpSp>
          <p:nvGrpSpPr>
            <p:cNvPr id="35881" name="Group 112"/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35883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35884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i="1">
                    <a:solidFill>
                      <a:srgbClr val="CC0000"/>
                    </a:solidFill>
                    <a:latin typeface="Gill Sans MT" pitchFamily="34" charset="0"/>
                  </a:rPr>
                  <a:t>flow control</a:t>
                </a:r>
              </a:p>
            </p:txBody>
          </p:sp>
        </p:grpSp>
        <p:sp>
          <p:nvSpPr>
            <p:cNvPr id="35882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35873" name="Line 118"/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pic>
        <p:nvPicPr>
          <p:cNvPr id="35874" name="Picture 12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69400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75" name="Group 124"/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35876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77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sp>
        <p:nvSpPr>
          <p:cNvPr id="36882" name="Rectangle 75"/>
          <p:cNvSpPr>
            <a:spLocks noGrp="1" noChangeArrowheads="1"/>
          </p:cNvSpPr>
          <p:nvPr>
            <p:ph idx="1"/>
          </p:nvPr>
        </p:nvSpPr>
        <p:spPr>
          <a:xfrm>
            <a:off x="533400" y="1156229"/>
            <a:ext cx="7772400" cy="5092171"/>
          </a:xfrm>
        </p:spPr>
        <p:txBody>
          <a:bodyPr/>
          <a:lstStyle/>
          <a:p>
            <a:r>
              <a:rPr lang="en-US" sz="2400" dirty="0"/>
              <a:t>Receiver </a:t>
            </a:r>
            <a:r>
              <a:rPr lang="ja-JP" altLang="en-US" sz="2400" dirty="0"/>
              <a:t>“</a:t>
            </a:r>
            <a:r>
              <a:rPr lang="en-US" altLang="ja-JP" sz="2400" dirty="0"/>
              <a:t>advertises</a:t>
            </a:r>
            <a:r>
              <a:rPr lang="ja-JP" altLang="en-US" sz="2400" dirty="0"/>
              <a:t>”</a:t>
            </a:r>
            <a:r>
              <a:rPr lang="en-US" altLang="ja-JP" sz="2400" dirty="0"/>
              <a:t> its free buffer space in the </a:t>
            </a:r>
            <a:r>
              <a:rPr lang="en-US" altLang="ja-JP" sz="2400" b="1" dirty="0" err="1">
                <a:latin typeface="Courier New" pitchFamily="49" charset="0"/>
              </a:rPr>
              <a:t>rwnd</a:t>
            </a:r>
            <a:r>
              <a:rPr lang="en-US" altLang="ja-JP" sz="2400" dirty="0"/>
              <a:t> field in TCP header </a:t>
            </a:r>
          </a:p>
          <a:p>
            <a:r>
              <a:rPr lang="en-US" sz="2400" dirty="0"/>
              <a:t>Sender limits amount of </a:t>
            </a:r>
            <a:r>
              <a:rPr lang="en-US" sz="2400" dirty="0" err="1"/>
              <a:t>unacked</a:t>
            </a:r>
            <a:r>
              <a:rPr lang="en-US" sz="2400" dirty="0"/>
              <a:t> (</a:t>
            </a:r>
            <a:r>
              <a:rPr lang="ja-JP" altLang="en-US" sz="2400" dirty="0"/>
              <a:t>“</a:t>
            </a:r>
            <a:r>
              <a:rPr lang="en-US" altLang="ja-JP" sz="2400" b="1" dirty="0"/>
              <a:t>in-flight</a:t>
            </a:r>
            <a:r>
              <a:rPr lang="ja-JP" altLang="en-US" sz="2400" dirty="0"/>
              <a:t>”</a:t>
            </a:r>
            <a:r>
              <a:rPr lang="en-US" altLang="ja-JP" sz="2400" dirty="0"/>
              <a:t>) data to </a:t>
            </a:r>
            <a:r>
              <a:rPr lang="en-AU" altLang="ja-JP" sz="2400" dirty="0" err="1"/>
              <a:t>thi</a:t>
            </a:r>
            <a:r>
              <a:rPr lang="en-US" altLang="ja-JP" sz="2400" dirty="0"/>
              <a:t>s value </a:t>
            </a:r>
          </a:p>
          <a:p>
            <a:r>
              <a:rPr lang="en-US" altLang="ja-JP" sz="2400" dirty="0"/>
              <a:t>Maximal </a:t>
            </a:r>
            <a:r>
              <a:rPr lang="en-US" altLang="ja-JP" sz="2400" b="1" dirty="0" err="1"/>
              <a:t>rwnd</a:t>
            </a:r>
            <a:r>
              <a:rPr lang="en-US" altLang="ja-JP" sz="2400" dirty="0"/>
              <a:t> is limited also by the field’s size in the header </a:t>
            </a:r>
          </a:p>
          <a:p>
            <a:pPr lvl="1"/>
            <a:r>
              <a:rPr lang="en-US" altLang="ja-JP" sz="2000" b="1" dirty="0"/>
              <a:t>16b field </a:t>
            </a:r>
            <a:r>
              <a:rPr lang="en-US" altLang="ja-JP" sz="2000" b="1" dirty="0">
                <a:sym typeface="Wingdings" pitchFamily="2" charset="2"/>
              </a:rPr>
              <a:t> Max </a:t>
            </a:r>
            <a:r>
              <a:rPr lang="en-US" altLang="ja-JP" sz="2000" b="1" dirty="0" err="1">
                <a:sym typeface="Wingdings" pitchFamily="2" charset="2"/>
              </a:rPr>
              <a:t>rwnd</a:t>
            </a:r>
            <a:r>
              <a:rPr lang="en-US" altLang="ja-JP" sz="2000" b="1" dirty="0">
                <a:sym typeface="Wingdings" pitchFamily="2" charset="2"/>
              </a:rPr>
              <a:t> =</a:t>
            </a:r>
          </a:p>
          <a:p>
            <a:pPr lvl="1"/>
            <a:r>
              <a:rPr lang="en-US" altLang="ja-JP" sz="2000" dirty="0">
                <a:sym typeface="Wingdings" pitchFamily="2" charset="2"/>
              </a:rPr>
              <a:t>Can be scaled using Header </a:t>
            </a:r>
            <a:r>
              <a:rPr lang="en-US" altLang="ja-JP" sz="2000" i="1" dirty="0">
                <a:sym typeface="Wingdings" pitchFamily="2" charset="2"/>
              </a:rPr>
              <a:t>Options</a:t>
            </a:r>
            <a:endParaRPr lang="en-US" altLang="ja-JP" sz="2000" dirty="0"/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C5B74A07-E2CD-444B-999A-C4090F080A76}" type="slidenum">
              <a:rPr lang="en-US" altLang="he-IL" smtClean="0"/>
              <a:pPr/>
              <a:t>23</a:t>
            </a:fld>
            <a:endParaRPr lang="en-US" altLang="he-IL"/>
          </a:p>
        </p:txBody>
      </p:sp>
      <p:pic>
        <p:nvPicPr>
          <p:cNvPr id="36869" name="Picture 5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438" y="692335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4908550" y="3076573"/>
            <a:ext cx="3683000" cy="3381377"/>
            <a:chOff x="4722813" y="1865313"/>
            <a:chExt cx="3851275" cy="3549650"/>
          </a:xfrm>
        </p:grpSpPr>
        <p:grpSp>
          <p:nvGrpSpPr>
            <p:cNvPr id="36870" name="Group 72"/>
            <p:cNvGrpSpPr>
              <a:grpSpLocks/>
            </p:cNvGrpSpPr>
            <p:nvPr/>
          </p:nvGrpSpPr>
          <p:grpSpPr bwMode="auto">
            <a:xfrm>
              <a:off x="5995988" y="2230438"/>
              <a:ext cx="2578100" cy="2155825"/>
              <a:chOff x="512" y="1294"/>
              <a:chExt cx="1888" cy="1358"/>
            </a:xfrm>
          </p:grpSpPr>
          <p:grpSp>
            <p:nvGrpSpPr>
              <p:cNvPr id="36884" name="Group 17"/>
              <p:cNvGrpSpPr>
                <a:grpSpLocks/>
              </p:cNvGrpSpPr>
              <p:nvPr/>
            </p:nvGrpSpPr>
            <p:grpSpPr bwMode="auto">
              <a:xfrm>
                <a:off x="1232" y="1410"/>
                <a:ext cx="336" cy="130"/>
                <a:chOff x="2003" y="1816"/>
                <a:chExt cx="336" cy="130"/>
              </a:xfrm>
            </p:grpSpPr>
            <p:sp>
              <p:nvSpPr>
                <p:cNvPr id="36893" name="Rectangle 18"/>
                <p:cNvSpPr>
                  <a:spLocks noChangeArrowheads="1"/>
                </p:cNvSpPr>
                <p:nvPr/>
              </p:nvSpPr>
              <p:spPr bwMode="auto">
                <a:xfrm>
                  <a:off x="2003" y="1816"/>
                  <a:ext cx="336" cy="13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894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5" y="1833"/>
                  <a:ext cx="108" cy="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895" name="Rectangle 20"/>
                <p:cNvSpPr>
                  <a:spLocks noChangeArrowheads="1"/>
                </p:cNvSpPr>
                <p:nvPr/>
              </p:nvSpPr>
              <p:spPr bwMode="auto">
                <a:xfrm>
                  <a:off x="2228" y="1891"/>
                  <a:ext cx="28" cy="35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896" name="Rectangle 21"/>
                <p:cNvSpPr>
                  <a:spLocks noChangeArrowheads="1"/>
                </p:cNvSpPr>
                <p:nvPr/>
              </p:nvSpPr>
              <p:spPr bwMode="auto">
                <a:xfrm>
                  <a:off x="2056" y="1892"/>
                  <a:ext cx="29" cy="35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rgbClr val="CC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36885" name="Rectangle 52"/>
              <p:cNvSpPr>
                <a:spLocks noChangeArrowheads="1"/>
              </p:cNvSpPr>
              <p:nvPr/>
            </p:nvSpPr>
            <p:spPr bwMode="auto">
              <a:xfrm>
                <a:off x="526" y="1522"/>
                <a:ext cx="1871" cy="8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36886" name="Line 53"/>
              <p:cNvSpPr>
                <a:spLocks noChangeShapeType="1"/>
              </p:cNvSpPr>
              <p:nvPr/>
            </p:nvSpPr>
            <p:spPr bwMode="auto">
              <a:xfrm>
                <a:off x="512" y="1863"/>
                <a:ext cx="18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36887" name="AutoShape 54"/>
              <p:cNvSpPr>
                <a:spLocks noChangeArrowheads="1"/>
              </p:cNvSpPr>
              <p:nvPr/>
            </p:nvSpPr>
            <p:spPr bwMode="auto">
              <a:xfrm>
                <a:off x="1310" y="1294"/>
                <a:ext cx="157" cy="288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36888" name="Rectangle 55" descr="Dark upward diagonal"/>
              <p:cNvSpPr>
                <a:spLocks noChangeArrowheads="1"/>
              </p:cNvSpPr>
              <p:nvPr/>
            </p:nvSpPr>
            <p:spPr bwMode="auto">
              <a:xfrm>
                <a:off x="534" y="1856"/>
                <a:ext cx="1848" cy="555"/>
              </a:xfrm>
              <a:prstGeom prst="rect">
                <a:avLst/>
              </a:prstGeom>
              <a:pattFill prst="dkUpDiag">
                <a:fgClr>
                  <a:srgbClr val="FFFF00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36889" name="AutoShape 56"/>
              <p:cNvSpPr>
                <a:spLocks noChangeArrowheads="1"/>
              </p:cNvSpPr>
              <p:nvPr/>
            </p:nvSpPr>
            <p:spPr bwMode="auto">
              <a:xfrm>
                <a:off x="1312" y="2364"/>
                <a:ext cx="157" cy="288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36890" name="Text Box 57"/>
              <p:cNvSpPr txBox="1">
                <a:spLocks noChangeArrowheads="1"/>
              </p:cNvSpPr>
              <p:nvPr/>
            </p:nvSpPr>
            <p:spPr bwMode="auto">
              <a:xfrm>
                <a:off x="814" y="1568"/>
                <a:ext cx="12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buffered data</a:t>
                </a:r>
              </a:p>
            </p:txBody>
          </p:sp>
          <p:sp>
            <p:nvSpPr>
              <p:cNvPr id="36891" name="Line 58"/>
              <p:cNvSpPr>
                <a:spLocks noChangeShapeType="1"/>
              </p:cNvSpPr>
              <p:nvPr/>
            </p:nvSpPr>
            <p:spPr bwMode="auto">
              <a:xfrm>
                <a:off x="522" y="1857"/>
                <a:ext cx="1878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36892" name="Text Box 59"/>
              <p:cNvSpPr txBox="1">
                <a:spLocks noChangeArrowheads="1"/>
              </p:cNvSpPr>
              <p:nvPr/>
            </p:nvSpPr>
            <p:spPr bwMode="auto">
              <a:xfrm>
                <a:off x="653" y="2020"/>
                <a:ext cx="15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/>
                  <a:t>free buffer space</a:t>
                </a:r>
              </a:p>
            </p:txBody>
          </p:sp>
        </p:grpSp>
        <p:sp>
          <p:nvSpPr>
            <p:cNvPr id="36871" name="Text Box 62"/>
            <p:cNvSpPr txBox="1">
              <a:spLocks noChangeArrowheads="1"/>
            </p:cNvSpPr>
            <p:nvPr/>
          </p:nvSpPr>
          <p:spPr bwMode="auto">
            <a:xfrm>
              <a:off x="5108575" y="3375025"/>
              <a:ext cx="6731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rwnd</a:t>
              </a:r>
            </a:p>
          </p:txBody>
        </p:sp>
        <p:sp>
          <p:nvSpPr>
            <p:cNvPr id="36872" name="Line 64"/>
            <p:cNvSpPr>
              <a:spLocks noChangeShapeType="1"/>
            </p:cNvSpPr>
            <p:nvPr/>
          </p:nvSpPr>
          <p:spPr bwMode="auto">
            <a:xfrm>
              <a:off x="5619750" y="3108325"/>
              <a:ext cx="0" cy="322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36873" name="Line 65"/>
            <p:cNvSpPr>
              <a:spLocks noChangeShapeType="1"/>
            </p:cNvSpPr>
            <p:nvPr/>
          </p:nvSpPr>
          <p:spPr bwMode="auto">
            <a:xfrm flipV="1">
              <a:off x="5619750" y="3633788"/>
              <a:ext cx="0" cy="322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36874" name="Line 66"/>
            <p:cNvSpPr>
              <a:spLocks noChangeShapeType="1"/>
            </p:cNvSpPr>
            <p:nvPr/>
          </p:nvSpPr>
          <p:spPr bwMode="auto">
            <a:xfrm>
              <a:off x="5465763" y="3965575"/>
              <a:ext cx="476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36875" name="Line 67"/>
            <p:cNvSpPr>
              <a:spLocks noChangeShapeType="1"/>
            </p:cNvSpPr>
            <p:nvPr/>
          </p:nvSpPr>
          <p:spPr bwMode="auto">
            <a:xfrm>
              <a:off x="5514975" y="3097213"/>
              <a:ext cx="196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36876" name="Line 68"/>
            <p:cNvSpPr>
              <a:spLocks noChangeShapeType="1"/>
            </p:cNvSpPr>
            <p:nvPr/>
          </p:nvSpPr>
          <p:spPr bwMode="auto">
            <a:xfrm>
              <a:off x="5487988" y="2571750"/>
              <a:ext cx="476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36877" name="Line 69"/>
            <p:cNvSpPr>
              <a:spLocks noChangeShapeType="1"/>
            </p:cNvSpPr>
            <p:nvPr/>
          </p:nvSpPr>
          <p:spPr bwMode="auto">
            <a:xfrm>
              <a:off x="5876925" y="2576513"/>
              <a:ext cx="0" cy="17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36878" name="Line 70"/>
            <p:cNvSpPr>
              <a:spLocks noChangeShapeType="1"/>
            </p:cNvSpPr>
            <p:nvPr/>
          </p:nvSpPr>
          <p:spPr bwMode="auto">
            <a:xfrm flipH="1">
              <a:off x="5875338" y="3000375"/>
              <a:ext cx="0" cy="954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36879" name="Text Box 71"/>
            <p:cNvSpPr txBox="1">
              <a:spLocks noChangeArrowheads="1"/>
            </p:cNvSpPr>
            <p:nvPr/>
          </p:nvSpPr>
          <p:spPr bwMode="auto">
            <a:xfrm>
              <a:off x="4722813" y="2736850"/>
              <a:ext cx="12842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>
                  <a:latin typeface="Courier New" pitchFamily="49" charset="0"/>
                </a:rPr>
                <a:t>RcvBuffer</a:t>
              </a:r>
            </a:p>
          </p:txBody>
        </p:sp>
        <p:sp>
          <p:nvSpPr>
            <p:cNvPr id="36880" name="Text Box 73"/>
            <p:cNvSpPr txBox="1">
              <a:spLocks noChangeArrowheads="1"/>
            </p:cNvSpPr>
            <p:nvPr/>
          </p:nvSpPr>
          <p:spPr bwMode="auto">
            <a:xfrm>
              <a:off x="6153150" y="4365625"/>
              <a:ext cx="22209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i="1"/>
                <a:t>TCP segment payloads</a:t>
              </a:r>
            </a:p>
          </p:txBody>
        </p:sp>
        <p:sp>
          <p:nvSpPr>
            <p:cNvPr id="36881" name="Text Box 74"/>
            <p:cNvSpPr txBox="1">
              <a:spLocks noChangeArrowheads="1"/>
            </p:cNvSpPr>
            <p:nvPr/>
          </p:nvSpPr>
          <p:spPr bwMode="auto">
            <a:xfrm>
              <a:off x="6226175" y="1865313"/>
              <a:ext cx="21304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/>
                <a:t>to application process</a:t>
              </a:r>
            </a:p>
          </p:txBody>
        </p:sp>
        <p:sp>
          <p:nvSpPr>
            <p:cNvPr id="36883" name="Text Box 76"/>
            <p:cNvSpPr txBox="1">
              <a:spLocks noChangeArrowheads="1"/>
            </p:cNvSpPr>
            <p:nvPr/>
          </p:nvSpPr>
          <p:spPr bwMode="auto">
            <a:xfrm>
              <a:off x="5837238" y="5018088"/>
              <a:ext cx="2695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/>
                <a:t>receiver-side buffering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78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9900"/>
            <a:ext cx="91440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891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8275EF4A-86A3-4FA8-B1B6-0AC23BAFCE08}" type="slidenum">
              <a:rPr lang="en-US" altLang="he-IL" smtClean="0"/>
              <a:pPr/>
              <a:t>25</a:t>
            </a:fld>
            <a:endParaRPr lang="en-US" altLang="he-IL"/>
          </a:p>
        </p:txBody>
      </p:sp>
      <p:pic>
        <p:nvPicPr>
          <p:cNvPr id="389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5425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99E5803C-B430-427A-9071-A80A6F479B63}" type="slidenum">
              <a:rPr lang="en-US" altLang="he-IL" smtClean="0"/>
              <a:pPr/>
              <a:t>26</a:t>
            </a:fld>
            <a:endParaRPr lang="en-US" altLang="he-IL"/>
          </a:p>
        </p:txBody>
      </p:sp>
      <p:pic>
        <p:nvPicPr>
          <p:cNvPr id="399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2450"/>
            <a:ext cx="9002713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Ctrl: Receiver side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dirty="0"/>
              <a:t>The </a:t>
            </a:r>
            <a:r>
              <a:rPr lang="en-US" altLang="he-IL" dirty="0" err="1"/>
              <a:t>RcvBuffer</a:t>
            </a:r>
            <a:r>
              <a:rPr lang="en-US" altLang="he-IL" dirty="0"/>
              <a:t> size is set via socket options </a:t>
            </a:r>
          </a:p>
          <a:p>
            <a:r>
              <a:rPr lang="en-US" altLang="he-IL" dirty="0"/>
              <a:t>The application may upscale it</a:t>
            </a:r>
          </a:p>
          <a:p>
            <a:r>
              <a:rPr lang="en-US" altLang="he-IL" dirty="0"/>
              <a:t>The size of the </a:t>
            </a:r>
            <a:r>
              <a:rPr lang="en-US" altLang="he-IL" i="1" dirty="0" err="1"/>
              <a:t>rwnd</a:t>
            </a:r>
            <a:r>
              <a:rPr lang="en-US" altLang="he-IL" i="1" dirty="0"/>
              <a:t> </a:t>
            </a:r>
            <a:r>
              <a:rPr lang="en-US" altLang="he-IL" dirty="0"/>
              <a:t>field in TCP’s Header (16-b) also limits the maximal possible advertized value</a:t>
            </a:r>
          </a:p>
          <a:p>
            <a:pPr lvl="1"/>
            <a:r>
              <a:rPr lang="en-US" altLang="he-IL" dirty="0"/>
              <a:t>TCP </a:t>
            </a:r>
            <a:r>
              <a:rPr lang="en-US" altLang="he-IL" i="1" dirty="0"/>
              <a:t>Options </a:t>
            </a:r>
            <a:r>
              <a:rPr lang="en-US" altLang="he-IL" dirty="0"/>
              <a:t>allow get around this limit</a:t>
            </a:r>
            <a:endParaRPr lang="he-IL" alt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3-</a:t>
            </a:r>
            <a:fld id="{658140FC-3974-4DFE-B8AD-0AD4E7E5312A}" type="slidenum">
              <a:rPr lang="en-US" altLang="he-IL" smtClean="0"/>
              <a:pPr>
                <a:defRPr/>
              </a:pPr>
              <a:t>27</a:t>
            </a:fld>
            <a:endParaRPr lang="en-US" altLang="he-IL"/>
          </a:p>
        </p:txBody>
      </p:sp>
      <p:pic>
        <p:nvPicPr>
          <p:cNvPr id="6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7162" y="679714"/>
            <a:ext cx="6040437" cy="23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9204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silly window syndrome 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the receiver processes the incoming data slowly, it may repeatedly advertise very small receive window to the sender.</a:t>
            </a:r>
          </a:p>
          <a:p>
            <a:pPr lvl="1"/>
            <a:r>
              <a:rPr lang="en-US" sz="2400" dirty="0"/>
              <a:t>This may make the sender sending many tiny segments</a:t>
            </a:r>
          </a:p>
          <a:p>
            <a:pPr lvl="1"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Very inefficient</a:t>
            </a:r>
            <a:endParaRPr lang="en-US" dirty="0"/>
          </a:p>
          <a:p>
            <a:r>
              <a:rPr lang="en-US" sz="2800" dirty="0"/>
              <a:t>Similar problem may happen when the sending process wants to send many small data chunks.</a:t>
            </a:r>
          </a:p>
          <a:p>
            <a:pPr>
              <a:buNone/>
            </a:pPr>
            <a:endParaRPr lang="en-US" sz="36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US" sz="3600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3-</a:t>
            </a:r>
            <a:fld id="{9D0371FA-3FC2-498E-B090-26FBC49302CC}" type="slidenum">
              <a:rPr lang="en-US" sz="14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6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" y="700352"/>
            <a:ext cx="6434137" cy="22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silly window syndrome: solutions 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side: </a:t>
            </a:r>
            <a:r>
              <a:rPr lang="en-US" b="1" dirty="0"/>
              <a:t>Nagle’s algorithm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One segment may be sent even if it is small.</a:t>
            </a:r>
          </a:p>
          <a:p>
            <a:pPr lvl="1"/>
            <a:r>
              <a:rPr lang="en-US" dirty="0"/>
              <a:t>For the consecutive segments, however, as long as the sender didn’t receive ACK for the previous (small) segment, the sender will send a new segment only when it has at least MSS data to send.</a:t>
            </a:r>
          </a:p>
          <a:p>
            <a:r>
              <a:rPr lang="en-US" dirty="0"/>
              <a:t>Receiver side: </a:t>
            </a:r>
            <a:r>
              <a:rPr lang="en-US" b="1" dirty="0"/>
              <a:t>David Clark’s algorithm</a:t>
            </a:r>
          </a:p>
          <a:p>
            <a:pPr lvl="1"/>
            <a:r>
              <a:rPr lang="en-US" dirty="0"/>
              <a:t>The receiver advertises a new positive window only when</a:t>
            </a: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/>
              <a:t> window &gt;= Min (MSS, </a:t>
            </a:r>
            <a:r>
              <a:rPr lang="en-US" dirty="0" err="1"/>
              <a:t>Buffer_size</a:t>
            </a:r>
            <a:r>
              <a:rPr lang="en-US" dirty="0"/>
              <a:t>/2)</a:t>
            </a:r>
            <a:endParaRPr lang="en-US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3-</a:t>
            </a:r>
            <a:fld id="{9D0371FA-3FC2-498E-B090-26FBC49302CC}" type="slidenum">
              <a:rPr lang="en-US" sz="14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z="14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6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062" y="674952"/>
            <a:ext cx="7158037" cy="20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  <a:endParaRPr lang="en-US" altLang="he-IL" dirty="0"/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Segments &amp; </a:t>
            </a:r>
            <a:r>
              <a:rPr lang="en-US" altLang="he-IL" sz="3200" b="1" dirty="0" err="1">
                <a:solidFill>
                  <a:srgbClr val="000099"/>
                </a:solidFill>
              </a:rPr>
              <a:t>Acks</a:t>
            </a:r>
            <a:endParaRPr lang="en-US" altLang="he-IL" sz="3200" b="1" dirty="0">
              <a:solidFill>
                <a:srgbClr val="000099"/>
              </a:solidFill>
            </a:endParaRPr>
          </a:p>
          <a:p>
            <a:pPr marL="457200" indent="-457200"/>
            <a:r>
              <a:rPr lang="en-US" altLang="he-IL" sz="3200" dirty="0"/>
              <a:t>Reliable data transfer</a:t>
            </a:r>
          </a:p>
          <a:p>
            <a:pPr marL="457200" indent="-457200"/>
            <a:r>
              <a:rPr lang="en-US" altLang="he-IL" sz="3200" dirty="0"/>
              <a:t>Flow control</a:t>
            </a:r>
          </a:p>
          <a:p>
            <a:pPr marL="457200" indent="-457200"/>
            <a:r>
              <a:rPr lang="en-US" altLang="he-IL" sz="3200" dirty="0"/>
              <a:t>Connection management</a:t>
            </a:r>
          </a:p>
          <a:p>
            <a:pPr marL="457200" indent="-457200"/>
            <a:r>
              <a:rPr lang="en-US" altLang="he-IL" sz="3200" dirty="0"/>
              <a:t>Congestion control</a:t>
            </a:r>
          </a:p>
          <a:p>
            <a:pPr marL="457200" indent="-457200"/>
            <a:endParaRPr lang="en-US" altLang="he-IL" sz="3200" dirty="0"/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717308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568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Segments &amp; </a:t>
            </a:r>
            <a:r>
              <a:rPr lang="en-US" altLang="he-IL" sz="3200" dirty="0" err="1"/>
              <a:t>Acks</a:t>
            </a:r>
            <a:endParaRPr lang="en-US" altLang="he-IL" sz="3200" dirty="0"/>
          </a:p>
          <a:p>
            <a:pPr marL="457200" indent="-457200"/>
            <a:r>
              <a:rPr lang="en-US" altLang="he-IL" sz="3200" dirty="0"/>
              <a:t>Reliable data transfer</a:t>
            </a:r>
          </a:p>
          <a:p>
            <a:pPr marL="457200" indent="-457200"/>
            <a:r>
              <a:rPr lang="en-US" altLang="he-IL" sz="3200" dirty="0"/>
              <a:t>Flow control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Connection management</a:t>
            </a:r>
          </a:p>
          <a:p>
            <a:pPr marL="803275" lvl="1" indent="-457200"/>
            <a:r>
              <a:rPr lang="en-US" altLang="he-IL" b="1" dirty="0">
                <a:solidFill>
                  <a:srgbClr val="000099"/>
                </a:solidFill>
              </a:rPr>
              <a:t>Establishing a connection</a:t>
            </a:r>
          </a:p>
          <a:p>
            <a:pPr marL="803275" lvl="1" indent="-457200"/>
            <a:r>
              <a:rPr lang="en-US" altLang="he-IL" dirty="0"/>
              <a:t>Closing a connection</a:t>
            </a:r>
          </a:p>
          <a:p>
            <a:pPr marL="803275" lvl="1" indent="-457200"/>
            <a:r>
              <a:rPr lang="en-US" altLang="he-IL" dirty="0"/>
              <a:t>TCP timers</a:t>
            </a:r>
          </a:p>
          <a:p>
            <a:pPr marL="457200" indent="-457200"/>
            <a:r>
              <a:rPr lang="en-US" altLang="he-IL" sz="3200" dirty="0"/>
              <a:t>Congestion control</a:t>
            </a:r>
          </a:p>
          <a:p>
            <a:pPr marL="457200" indent="-457200"/>
            <a:endParaRPr lang="en-US" altLang="he-IL" sz="3200" dirty="0"/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56709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Establishing a connection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43016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980547"/>
            <a:ext cx="8467726" cy="1823083"/>
          </a:xfrm>
        </p:spPr>
        <p:txBody>
          <a:bodyPr/>
          <a:lstStyle/>
          <a:p>
            <a:r>
              <a:rPr lang="en-US" sz="2800" dirty="0"/>
              <a:t>Before exchanging data, sender/receiver </a:t>
            </a:r>
            <a:r>
              <a:rPr lang="ja-JP" altLang="en-US" sz="2800" dirty="0"/>
              <a:t>“</a:t>
            </a:r>
            <a:r>
              <a:rPr lang="en-US" altLang="ja-JP" sz="2800" dirty="0"/>
              <a:t>handshake</a:t>
            </a:r>
            <a:r>
              <a:rPr lang="ja-JP" altLang="en-US" sz="2800" dirty="0"/>
              <a:t>”</a:t>
            </a:r>
            <a:endParaRPr lang="en-US" altLang="ja-JP" sz="2800" dirty="0"/>
          </a:p>
          <a:p>
            <a:r>
              <a:rPr lang="en-US" sz="2400" dirty="0"/>
              <a:t>Agree on connection parameters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14AF23FC-09BE-44C2-BAD3-9BAD2FF53837}" type="slidenum">
              <a:rPr lang="en-US" altLang="he-IL" smtClean="0"/>
              <a:pPr/>
              <a:t>31</a:t>
            </a:fld>
            <a:endParaRPr lang="en-US" altLang="he-IL"/>
          </a:p>
        </p:txBody>
      </p:sp>
      <p:pic>
        <p:nvPicPr>
          <p:cNvPr id="43012" name="Picture 8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" y="72019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7" name="Rectangle 63"/>
          <p:cNvSpPr>
            <a:spLocks noChangeArrowheads="1"/>
          </p:cNvSpPr>
          <p:nvPr/>
        </p:nvSpPr>
        <p:spPr bwMode="auto">
          <a:xfrm>
            <a:off x="5551488" y="299402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43028" name="Rectangle 64"/>
          <p:cNvSpPr>
            <a:spLocks noChangeArrowheads="1"/>
          </p:cNvSpPr>
          <p:nvPr/>
        </p:nvSpPr>
        <p:spPr bwMode="auto">
          <a:xfrm>
            <a:off x="5511800" y="30480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43029" name="Line 65"/>
          <p:cNvSpPr>
            <a:spLocks noChangeShapeType="1"/>
          </p:cNvSpPr>
          <p:nvPr/>
        </p:nvSpPr>
        <p:spPr bwMode="auto">
          <a:xfrm>
            <a:off x="5511800" y="34893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3030" name="Text Box 66"/>
          <p:cNvSpPr txBox="1">
            <a:spLocks noChangeArrowheads="1"/>
          </p:cNvSpPr>
          <p:nvPr/>
        </p:nvSpPr>
        <p:spPr bwMode="auto">
          <a:xfrm>
            <a:off x="5526088" y="3602038"/>
            <a:ext cx="23352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Connection state: ESTAB</a:t>
            </a:r>
          </a:p>
          <a:p>
            <a:r>
              <a:rPr lang="en-US" sz="1400" dirty="0"/>
              <a:t>Connection variables: </a:t>
            </a:r>
          </a:p>
          <a:p>
            <a:r>
              <a:rPr lang="en-US" sz="1400" dirty="0"/>
              <a:t>  client-to-server </a:t>
            </a:r>
            <a:r>
              <a:rPr lang="en-US" sz="1400" dirty="0" err="1"/>
              <a:t>seq</a:t>
            </a:r>
            <a:r>
              <a:rPr lang="en-US" sz="1400" dirty="0"/>
              <a:t> #  </a:t>
            </a:r>
          </a:p>
          <a:p>
            <a:r>
              <a:rPr lang="en-US" sz="1400" dirty="0"/>
              <a:t>  server-to-client </a:t>
            </a:r>
            <a:r>
              <a:rPr lang="en-US" sz="1400" dirty="0" err="1"/>
              <a:t>seq</a:t>
            </a:r>
            <a:r>
              <a:rPr lang="en-US" sz="1400" dirty="0"/>
              <a:t> #   </a:t>
            </a:r>
          </a:p>
          <a:p>
            <a:r>
              <a:rPr lang="en-US" sz="1400" dirty="0"/>
              <a:t>  </a:t>
            </a:r>
            <a:r>
              <a:rPr lang="en-US" sz="1400" b="1" dirty="0" err="1">
                <a:latin typeface="Courier New" pitchFamily="49" charset="0"/>
              </a:rPr>
              <a:t>rcvBuffer</a:t>
            </a:r>
            <a:r>
              <a:rPr lang="en-US" sz="1400" dirty="0"/>
              <a:t> size at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server,client</a:t>
            </a:r>
            <a:r>
              <a:rPr lang="en-US" sz="1400" dirty="0"/>
              <a:t> </a:t>
            </a:r>
          </a:p>
          <a:p>
            <a:r>
              <a:rPr lang="en-US" sz="1400" dirty="0"/>
              <a:t>  TCP Options</a:t>
            </a:r>
          </a:p>
          <a:p>
            <a:pPr marL="230188" lvl="1"/>
            <a:r>
              <a:rPr lang="en-US" sz="1400" dirty="0"/>
              <a:t>         </a:t>
            </a:r>
          </a:p>
        </p:txBody>
      </p:sp>
      <p:grpSp>
        <p:nvGrpSpPr>
          <p:cNvPr id="43031" name="Group 67"/>
          <p:cNvGrpSpPr>
            <a:grpSpLocks/>
          </p:cNvGrpSpPr>
          <p:nvPr/>
        </p:nvGrpSpPr>
        <p:grpSpPr bwMode="auto">
          <a:xfrm>
            <a:off x="6459538" y="3403600"/>
            <a:ext cx="438150" cy="206375"/>
            <a:chOff x="344" y="1846"/>
            <a:chExt cx="336" cy="130"/>
          </a:xfrm>
        </p:grpSpPr>
        <p:sp>
          <p:nvSpPr>
            <p:cNvPr id="43077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78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79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80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  <p:sp>
        <p:nvSpPr>
          <p:cNvPr id="43032" name="Text Box 72"/>
          <p:cNvSpPr txBox="1">
            <a:spLocks noChangeArrowheads="1"/>
          </p:cNvSpPr>
          <p:nvPr/>
        </p:nvSpPr>
        <p:spPr bwMode="auto">
          <a:xfrm>
            <a:off x="5456238" y="310515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43033" name="Line 73"/>
          <p:cNvSpPr>
            <a:spLocks noChangeShapeType="1"/>
          </p:cNvSpPr>
          <p:nvPr/>
        </p:nvSpPr>
        <p:spPr bwMode="auto">
          <a:xfrm>
            <a:off x="5516563" y="5367338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3035" name="Rectangle 75"/>
          <p:cNvSpPr>
            <a:spLocks noChangeArrowheads="1"/>
          </p:cNvSpPr>
          <p:nvPr/>
        </p:nvSpPr>
        <p:spPr bwMode="auto">
          <a:xfrm>
            <a:off x="5483225" y="540702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43036" name="Line 76"/>
          <p:cNvSpPr>
            <a:spLocks noChangeShapeType="1"/>
          </p:cNvSpPr>
          <p:nvPr/>
        </p:nvSpPr>
        <p:spPr bwMode="auto">
          <a:xfrm>
            <a:off x="5511800" y="53959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3037" name="Line 77"/>
          <p:cNvSpPr>
            <a:spLocks noChangeShapeType="1"/>
          </p:cNvSpPr>
          <p:nvPr/>
        </p:nvSpPr>
        <p:spPr bwMode="auto">
          <a:xfrm>
            <a:off x="7775575" y="53673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3038" name="Freeform 78"/>
          <p:cNvSpPr>
            <a:spLocks/>
          </p:cNvSpPr>
          <p:nvPr/>
        </p:nvSpPr>
        <p:spPr bwMode="auto">
          <a:xfrm>
            <a:off x="7793038" y="29845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3013" name="Rectangle 62"/>
          <p:cNvSpPr>
            <a:spLocks noChangeArrowheads="1"/>
          </p:cNvSpPr>
          <p:nvPr/>
        </p:nvSpPr>
        <p:spPr bwMode="auto">
          <a:xfrm>
            <a:off x="1249363" y="301307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43014" name="Rectangle 45"/>
          <p:cNvSpPr>
            <a:spLocks noChangeArrowheads="1"/>
          </p:cNvSpPr>
          <p:nvPr/>
        </p:nvSpPr>
        <p:spPr bwMode="auto">
          <a:xfrm>
            <a:off x="1209675" y="30670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43017" name="Line 55"/>
          <p:cNvSpPr>
            <a:spLocks noChangeShapeType="1"/>
          </p:cNvSpPr>
          <p:nvPr/>
        </p:nvSpPr>
        <p:spPr bwMode="auto">
          <a:xfrm>
            <a:off x="1209675" y="35083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3018" name="Text Box 6"/>
          <p:cNvSpPr txBox="1">
            <a:spLocks noChangeArrowheads="1"/>
          </p:cNvSpPr>
          <p:nvPr/>
        </p:nvSpPr>
        <p:spPr bwMode="auto">
          <a:xfrm>
            <a:off x="1223963" y="3621088"/>
            <a:ext cx="23352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Connection state: ESTAB</a:t>
            </a:r>
          </a:p>
          <a:p>
            <a:r>
              <a:rPr lang="en-US" sz="1400" dirty="0"/>
              <a:t>Connection variables: </a:t>
            </a:r>
          </a:p>
          <a:p>
            <a:r>
              <a:rPr lang="en-US" sz="1400" dirty="0"/>
              <a:t>  client-to-server </a:t>
            </a:r>
            <a:r>
              <a:rPr lang="en-US" sz="1400" dirty="0" err="1"/>
              <a:t>seq</a:t>
            </a:r>
            <a:r>
              <a:rPr lang="en-US" sz="1400" dirty="0"/>
              <a:t> #  </a:t>
            </a:r>
          </a:p>
          <a:p>
            <a:r>
              <a:rPr lang="en-US" sz="1400" dirty="0"/>
              <a:t>  server-to-client </a:t>
            </a:r>
            <a:r>
              <a:rPr lang="en-US" sz="1400" dirty="0" err="1"/>
              <a:t>seq</a:t>
            </a:r>
            <a:r>
              <a:rPr lang="en-US" sz="1400" dirty="0"/>
              <a:t> #   </a:t>
            </a:r>
          </a:p>
          <a:p>
            <a:r>
              <a:rPr lang="en-US" sz="1400" dirty="0"/>
              <a:t>  </a:t>
            </a:r>
            <a:r>
              <a:rPr lang="en-US" sz="1400" b="1" dirty="0" err="1">
                <a:latin typeface="Courier New" pitchFamily="49" charset="0"/>
              </a:rPr>
              <a:t>rcvBuffer</a:t>
            </a:r>
            <a:r>
              <a:rPr lang="en-US" sz="1400" dirty="0"/>
              <a:t> size at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server,client</a:t>
            </a:r>
            <a:r>
              <a:rPr lang="en-US" sz="1400" dirty="0"/>
              <a:t> </a:t>
            </a:r>
          </a:p>
          <a:p>
            <a:r>
              <a:rPr lang="en-US" sz="1400" dirty="0"/>
              <a:t>  TCP Options</a:t>
            </a:r>
          </a:p>
          <a:p>
            <a:pPr marL="230188" lvl="1"/>
            <a:r>
              <a:rPr lang="en-US" sz="1400" dirty="0"/>
              <a:t>           </a:t>
            </a:r>
          </a:p>
        </p:txBody>
      </p:sp>
      <p:grpSp>
        <p:nvGrpSpPr>
          <p:cNvPr id="43019" name="Group 46"/>
          <p:cNvGrpSpPr>
            <a:grpSpLocks/>
          </p:cNvGrpSpPr>
          <p:nvPr/>
        </p:nvGrpSpPr>
        <p:grpSpPr bwMode="auto">
          <a:xfrm>
            <a:off x="2157413" y="3422650"/>
            <a:ext cx="438150" cy="206375"/>
            <a:chOff x="344" y="1846"/>
            <a:chExt cx="336" cy="130"/>
          </a:xfrm>
        </p:grpSpPr>
        <p:sp>
          <p:nvSpPr>
            <p:cNvPr id="43081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82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83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84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  <p:sp>
        <p:nvSpPr>
          <p:cNvPr id="43020" name="Text Box 54"/>
          <p:cNvSpPr txBox="1">
            <a:spLocks noChangeArrowheads="1"/>
          </p:cNvSpPr>
          <p:nvPr/>
        </p:nvSpPr>
        <p:spPr bwMode="auto">
          <a:xfrm>
            <a:off x="1154113" y="312420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43021" name="Line 56"/>
          <p:cNvSpPr>
            <a:spLocks noChangeShapeType="1"/>
          </p:cNvSpPr>
          <p:nvPr/>
        </p:nvSpPr>
        <p:spPr bwMode="auto">
          <a:xfrm>
            <a:off x="1181100" y="5230918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3023" name="Rectangle 58"/>
          <p:cNvSpPr>
            <a:spLocks noChangeArrowheads="1"/>
          </p:cNvSpPr>
          <p:nvPr/>
        </p:nvSpPr>
        <p:spPr bwMode="auto">
          <a:xfrm>
            <a:off x="1181100" y="542607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43024" name="Line 59"/>
          <p:cNvSpPr>
            <a:spLocks noChangeShapeType="1"/>
          </p:cNvSpPr>
          <p:nvPr/>
        </p:nvSpPr>
        <p:spPr bwMode="auto">
          <a:xfrm>
            <a:off x="1209675" y="54149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3025" name="Line 60"/>
          <p:cNvSpPr>
            <a:spLocks noChangeShapeType="1"/>
          </p:cNvSpPr>
          <p:nvPr/>
        </p:nvSpPr>
        <p:spPr bwMode="auto">
          <a:xfrm>
            <a:off x="3473450" y="53863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3026" name="Freeform 8"/>
          <p:cNvSpPr>
            <a:spLocks/>
          </p:cNvSpPr>
          <p:nvPr/>
        </p:nvSpPr>
        <p:spPr bwMode="auto">
          <a:xfrm flipH="1">
            <a:off x="736600" y="30702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43041" name="Group 89"/>
          <p:cNvGrpSpPr>
            <a:grpSpLocks/>
          </p:cNvGrpSpPr>
          <p:nvPr/>
        </p:nvGrpSpPr>
        <p:grpSpPr bwMode="auto">
          <a:xfrm>
            <a:off x="260350" y="5102225"/>
            <a:ext cx="698500" cy="612775"/>
            <a:chOff x="-44" y="1473"/>
            <a:chExt cx="981" cy="1105"/>
          </a:xfrm>
        </p:grpSpPr>
        <p:pic>
          <p:nvPicPr>
            <p:cNvPr id="43075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76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43042" name="Group 92"/>
          <p:cNvGrpSpPr>
            <a:grpSpLocks/>
          </p:cNvGrpSpPr>
          <p:nvPr/>
        </p:nvGrpSpPr>
        <p:grpSpPr bwMode="auto">
          <a:xfrm>
            <a:off x="8075613" y="4975225"/>
            <a:ext cx="415925" cy="627063"/>
            <a:chOff x="4140" y="429"/>
            <a:chExt cx="1425" cy="2396"/>
          </a:xfrm>
        </p:grpSpPr>
        <p:sp>
          <p:nvSpPr>
            <p:cNvPr id="43043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3044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45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3046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3047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43048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073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074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3049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43050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071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072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3051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52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43053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69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070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3054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43055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67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3068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3056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57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3058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3059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60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3061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62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63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64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65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3066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07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2-way handshaking: why isn’t it enough?</a:t>
            </a: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A31DC92B-C3BA-4821-8E01-F9C2B7ADEDF3}" type="slidenum">
              <a:rPr lang="en-US" altLang="he-IL" smtClean="0"/>
              <a:pPr/>
              <a:t>32</a:t>
            </a:fld>
            <a:endParaRPr lang="en-US" altLang="he-IL"/>
          </a:p>
        </p:txBody>
      </p:sp>
      <p:pic>
        <p:nvPicPr>
          <p:cNvPr id="44066" name="Picture 9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2" y="693207"/>
            <a:ext cx="78216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2892425" y="1336412"/>
            <a:ext cx="3368675" cy="4522787"/>
            <a:chOff x="512763" y="1335088"/>
            <a:chExt cx="3368675" cy="4522787"/>
          </a:xfrm>
        </p:grpSpPr>
        <p:pic>
          <p:nvPicPr>
            <p:cNvPr id="44037" name="Picture 62" descr="Alic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1113" y="1957388"/>
              <a:ext cx="508000" cy="627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8" name="Picture 63" descr="Bo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00350" y="1992313"/>
              <a:ext cx="6223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39" name="Text Box 49"/>
            <p:cNvSpPr txBox="1">
              <a:spLocks noChangeArrowheads="1"/>
            </p:cNvSpPr>
            <p:nvPr/>
          </p:nvSpPr>
          <p:spPr bwMode="auto">
            <a:xfrm>
              <a:off x="541338" y="1335088"/>
              <a:ext cx="26527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2-way handshake:</a:t>
              </a:r>
            </a:p>
          </p:txBody>
        </p:sp>
        <p:sp>
          <p:nvSpPr>
            <p:cNvPr id="44040" name="Line 50"/>
            <p:cNvSpPr>
              <a:spLocks noChangeShapeType="1"/>
            </p:cNvSpPr>
            <p:nvPr/>
          </p:nvSpPr>
          <p:spPr bwMode="auto">
            <a:xfrm>
              <a:off x="1590675" y="2689225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4041" name="Line 51"/>
            <p:cNvSpPr>
              <a:spLocks noChangeShapeType="1"/>
            </p:cNvSpPr>
            <p:nvPr/>
          </p:nvSpPr>
          <p:spPr bwMode="auto">
            <a:xfrm>
              <a:off x="1546225" y="2606675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4042" name="Line 53"/>
            <p:cNvSpPr>
              <a:spLocks noChangeShapeType="1"/>
            </p:cNvSpPr>
            <p:nvPr/>
          </p:nvSpPr>
          <p:spPr bwMode="auto">
            <a:xfrm>
              <a:off x="3076575" y="2633663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4043" name="Line 54"/>
            <p:cNvSpPr>
              <a:spLocks noChangeShapeType="1"/>
            </p:cNvSpPr>
            <p:nvPr/>
          </p:nvSpPr>
          <p:spPr bwMode="auto">
            <a:xfrm flipH="1">
              <a:off x="1543050" y="3086100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4044" name="Rectangle 56"/>
            <p:cNvSpPr>
              <a:spLocks noChangeArrowheads="1"/>
            </p:cNvSpPr>
            <p:nvPr/>
          </p:nvSpPr>
          <p:spPr bwMode="auto">
            <a:xfrm>
              <a:off x="1828800" y="2674938"/>
              <a:ext cx="890588" cy="327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4045" name="Text Box 55"/>
            <p:cNvSpPr txBox="1">
              <a:spLocks noChangeArrowheads="1"/>
            </p:cNvSpPr>
            <p:nvPr/>
          </p:nvSpPr>
          <p:spPr bwMode="auto">
            <a:xfrm>
              <a:off x="1795463" y="2652713"/>
              <a:ext cx="979487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Let</a:t>
              </a:r>
              <a:r>
                <a:rPr lang="ja-JP" altLang="en-US"/>
                <a:t>’</a:t>
              </a:r>
              <a:r>
                <a:rPr lang="en-US" altLang="ja-JP"/>
                <a:t>s talk</a:t>
              </a:r>
              <a:endParaRPr lang="en-US"/>
            </a:p>
          </p:txBody>
        </p:sp>
        <p:sp>
          <p:nvSpPr>
            <p:cNvPr id="44046" name="Rectangle 57"/>
            <p:cNvSpPr>
              <a:spLocks noChangeArrowheads="1"/>
            </p:cNvSpPr>
            <p:nvPr/>
          </p:nvSpPr>
          <p:spPr bwMode="auto">
            <a:xfrm>
              <a:off x="2085975" y="3098800"/>
              <a:ext cx="439738" cy="327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4047" name="Text Box 58"/>
            <p:cNvSpPr txBox="1">
              <a:spLocks noChangeArrowheads="1"/>
            </p:cNvSpPr>
            <p:nvPr/>
          </p:nvSpPr>
          <p:spPr bwMode="auto">
            <a:xfrm>
              <a:off x="2070100" y="3076575"/>
              <a:ext cx="447675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OK</a:t>
              </a:r>
            </a:p>
          </p:txBody>
        </p:sp>
        <p:sp>
          <p:nvSpPr>
            <p:cNvPr id="44048" name="Text Box 60"/>
            <p:cNvSpPr txBox="1">
              <a:spLocks noChangeArrowheads="1"/>
            </p:cNvSpPr>
            <p:nvPr/>
          </p:nvSpPr>
          <p:spPr bwMode="auto">
            <a:xfrm>
              <a:off x="3081338" y="2909888"/>
              <a:ext cx="771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44049" name="Text Box 61"/>
            <p:cNvSpPr txBox="1">
              <a:spLocks noChangeArrowheads="1"/>
            </p:cNvSpPr>
            <p:nvPr/>
          </p:nvSpPr>
          <p:spPr bwMode="auto">
            <a:xfrm>
              <a:off x="688975" y="3243263"/>
              <a:ext cx="771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44050" name="Oval 66"/>
            <p:cNvSpPr>
              <a:spLocks noChangeArrowheads="1"/>
            </p:cNvSpPr>
            <p:nvPr/>
          </p:nvSpPr>
          <p:spPr bwMode="auto">
            <a:xfrm>
              <a:off x="1500188" y="3360738"/>
              <a:ext cx="90487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CC0000"/>
                </a:solidFill>
              </a:endParaRPr>
            </a:p>
          </p:txBody>
        </p:sp>
        <p:sp>
          <p:nvSpPr>
            <p:cNvPr id="44051" name="Oval 67"/>
            <p:cNvSpPr>
              <a:spLocks noChangeArrowheads="1"/>
            </p:cNvSpPr>
            <p:nvPr/>
          </p:nvSpPr>
          <p:spPr bwMode="auto">
            <a:xfrm>
              <a:off x="3028950" y="3017838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CC0000"/>
                </a:solidFill>
              </a:endParaRPr>
            </a:p>
          </p:txBody>
        </p:sp>
        <p:sp>
          <p:nvSpPr>
            <p:cNvPr id="44052" name="Text Box 72"/>
            <p:cNvSpPr txBox="1">
              <a:spLocks noChangeArrowheads="1"/>
            </p:cNvSpPr>
            <p:nvPr/>
          </p:nvSpPr>
          <p:spPr bwMode="auto">
            <a:xfrm>
              <a:off x="512763" y="4645025"/>
              <a:ext cx="973137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choose x</a:t>
              </a:r>
            </a:p>
            <a:p>
              <a:pPr algn="r"/>
              <a:endParaRPr lang="en-US"/>
            </a:p>
          </p:txBody>
        </p:sp>
        <p:sp>
          <p:nvSpPr>
            <p:cNvPr id="44053" name="Line 73"/>
            <p:cNvSpPr>
              <a:spLocks noChangeShapeType="1"/>
            </p:cNvSpPr>
            <p:nvPr/>
          </p:nvSpPr>
          <p:spPr bwMode="auto">
            <a:xfrm>
              <a:off x="1619250" y="4818063"/>
              <a:ext cx="1479550" cy="3159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4054" name="Line 74"/>
            <p:cNvSpPr>
              <a:spLocks noChangeShapeType="1"/>
            </p:cNvSpPr>
            <p:nvPr/>
          </p:nvSpPr>
          <p:spPr bwMode="auto">
            <a:xfrm>
              <a:off x="1574800" y="4735513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4055" name="Line 75"/>
            <p:cNvSpPr>
              <a:spLocks noChangeShapeType="1"/>
            </p:cNvSpPr>
            <p:nvPr/>
          </p:nvSpPr>
          <p:spPr bwMode="auto">
            <a:xfrm>
              <a:off x="3105150" y="4762500"/>
              <a:ext cx="0" cy="10953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4056" name="Line 76"/>
            <p:cNvSpPr>
              <a:spLocks noChangeShapeType="1"/>
            </p:cNvSpPr>
            <p:nvPr/>
          </p:nvSpPr>
          <p:spPr bwMode="auto">
            <a:xfrm flipH="1">
              <a:off x="1571625" y="5214938"/>
              <a:ext cx="1479550" cy="3159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4057" name="Rectangle 77"/>
            <p:cNvSpPr>
              <a:spLocks noChangeArrowheads="1"/>
            </p:cNvSpPr>
            <p:nvPr/>
          </p:nvSpPr>
          <p:spPr bwMode="auto">
            <a:xfrm>
              <a:off x="1936750" y="4803775"/>
              <a:ext cx="777875" cy="327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4058" name="Text Box 78"/>
            <p:cNvSpPr txBox="1">
              <a:spLocks noChangeArrowheads="1"/>
            </p:cNvSpPr>
            <p:nvPr/>
          </p:nvSpPr>
          <p:spPr bwMode="auto">
            <a:xfrm>
              <a:off x="1706563" y="4770438"/>
              <a:ext cx="12731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req_conn(x)</a:t>
              </a:r>
            </a:p>
          </p:txBody>
        </p:sp>
        <p:sp>
          <p:nvSpPr>
            <p:cNvPr id="44059" name="Rectangle 79"/>
            <p:cNvSpPr>
              <a:spLocks noChangeArrowheads="1"/>
            </p:cNvSpPr>
            <p:nvPr/>
          </p:nvSpPr>
          <p:spPr bwMode="auto">
            <a:xfrm>
              <a:off x="2114550" y="5227638"/>
              <a:ext cx="439738" cy="3270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4060" name="Text Box 81"/>
            <p:cNvSpPr txBox="1">
              <a:spLocks noChangeArrowheads="1"/>
            </p:cNvSpPr>
            <p:nvPr/>
          </p:nvSpPr>
          <p:spPr bwMode="auto">
            <a:xfrm>
              <a:off x="3109913" y="5038725"/>
              <a:ext cx="771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44061" name="Text Box 82"/>
            <p:cNvSpPr txBox="1">
              <a:spLocks noChangeArrowheads="1"/>
            </p:cNvSpPr>
            <p:nvPr/>
          </p:nvSpPr>
          <p:spPr bwMode="auto">
            <a:xfrm>
              <a:off x="717550" y="5372100"/>
              <a:ext cx="771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44062" name="Oval 83"/>
            <p:cNvSpPr>
              <a:spLocks noChangeArrowheads="1"/>
            </p:cNvSpPr>
            <p:nvPr/>
          </p:nvSpPr>
          <p:spPr bwMode="auto">
            <a:xfrm>
              <a:off x="1528763" y="5489575"/>
              <a:ext cx="90487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CC0000"/>
                </a:solidFill>
              </a:endParaRPr>
            </a:p>
          </p:txBody>
        </p:sp>
        <p:sp>
          <p:nvSpPr>
            <p:cNvPr id="44063" name="Oval 84"/>
            <p:cNvSpPr>
              <a:spLocks noChangeArrowheads="1"/>
            </p:cNvSpPr>
            <p:nvPr/>
          </p:nvSpPr>
          <p:spPr bwMode="auto">
            <a:xfrm>
              <a:off x="3057525" y="5146675"/>
              <a:ext cx="90488" cy="889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CC0000"/>
                </a:solidFill>
              </a:endParaRPr>
            </a:p>
          </p:txBody>
        </p:sp>
        <p:sp>
          <p:nvSpPr>
            <p:cNvPr id="44064" name="Rectangle 86"/>
            <p:cNvSpPr>
              <a:spLocks noChangeArrowheads="1"/>
            </p:cNvSpPr>
            <p:nvPr/>
          </p:nvSpPr>
          <p:spPr bwMode="auto">
            <a:xfrm>
              <a:off x="1816100" y="5233988"/>
              <a:ext cx="1071563" cy="2603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4065" name="Text Box 85"/>
            <p:cNvSpPr txBox="1">
              <a:spLocks noChangeArrowheads="1"/>
            </p:cNvSpPr>
            <p:nvPr/>
          </p:nvSpPr>
          <p:spPr bwMode="auto">
            <a:xfrm>
              <a:off x="1700213" y="5195888"/>
              <a:ext cx="127476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acc_conn(x)</a:t>
              </a:r>
            </a:p>
          </p:txBody>
        </p:sp>
        <p:grpSp>
          <p:nvGrpSpPr>
            <p:cNvPr id="44068" name="Group 92"/>
            <p:cNvGrpSpPr>
              <a:grpSpLocks/>
            </p:cNvGrpSpPr>
            <p:nvPr/>
          </p:nvGrpSpPr>
          <p:grpSpPr bwMode="auto">
            <a:xfrm>
              <a:off x="1209675" y="4202113"/>
              <a:ext cx="574675" cy="520700"/>
              <a:chOff x="-44" y="1473"/>
              <a:chExt cx="981" cy="1105"/>
            </a:xfrm>
          </p:grpSpPr>
          <p:pic>
            <p:nvPicPr>
              <p:cNvPr id="44102" name="Picture 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103" name="Freeform 9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44069" name="Group 95"/>
            <p:cNvGrpSpPr>
              <a:grpSpLocks/>
            </p:cNvGrpSpPr>
            <p:nvPr/>
          </p:nvGrpSpPr>
          <p:grpSpPr bwMode="auto">
            <a:xfrm>
              <a:off x="2971800" y="4183063"/>
              <a:ext cx="336550" cy="512762"/>
              <a:chOff x="4140" y="429"/>
              <a:chExt cx="1425" cy="2396"/>
            </a:xfrm>
          </p:grpSpPr>
          <p:sp>
            <p:nvSpPr>
              <p:cNvPr id="44070" name="Freeform 96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5 w 354"/>
                  <a:gd name="T3" fmla="*/ 11 h 2742"/>
                  <a:gd name="T4" fmla="*/ 5 w 354"/>
                  <a:gd name="T5" fmla="*/ 83 h 2742"/>
                  <a:gd name="T6" fmla="*/ 0 w 354"/>
                  <a:gd name="T7" fmla="*/ 86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071" name="Rectangle 97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4072" name="Freeform 98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 w 211"/>
                  <a:gd name="T3" fmla="*/ 8 h 2537"/>
                  <a:gd name="T4" fmla="*/ 2 w 211"/>
                  <a:gd name="T5" fmla="*/ 7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073" name="Freeform 99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5 h 226"/>
                  <a:gd name="T4" fmla="*/ 5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074" name="Rectangle 100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4075" name="Group 10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100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4101" name="AutoShape 103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4076" name="Rectangle 104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4077" name="Group 10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098" name="AutoShape 106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4099" name="AutoShape 107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4078" name="Rectangle 108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4079" name="Rectangle 109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4080" name="Group 11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096" name="AutoShape 111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4097" name="AutoShape 112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4081" name="Freeform 113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4 h 226"/>
                  <a:gd name="T4" fmla="*/ 5 w 328"/>
                  <a:gd name="T5" fmla="*/ 7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44082" name="Group 11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4094" name="AutoShape 115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4095" name="AutoShape 116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4083" name="Rectangle 117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4084" name="Freeform 118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 w 296"/>
                  <a:gd name="T3" fmla="*/ 4 h 256"/>
                  <a:gd name="T4" fmla="*/ 5 w 296"/>
                  <a:gd name="T5" fmla="*/ 7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085" name="Freeform 119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 w 304"/>
                  <a:gd name="T3" fmla="*/ 6 h 288"/>
                  <a:gd name="T4" fmla="*/ 4 w 304"/>
                  <a:gd name="T5" fmla="*/ 9 h 288"/>
                  <a:gd name="T6" fmla="*/ 2 w 304"/>
                  <a:gd name="T7" fmla="*/ 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086" name="Oval 120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4087" name="Freeform 121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 h 240"/>
                  <a:gd name="T2" fmla="*/ 2 w 306"/>
                  <a:gd name="T3" fmla="*/ 8 h 240"/>
                  <a:gd name="T4" fmla="*/ 5 w 306"/>
                  <a:gd name="T5" fmla="*/ 4 h 240"/>
                  <a:gd name="T6" fmla="*/ 5 w 306"/>
                  <a:gd name="T7" fmla="*/ 0 h 240"/>
                  <a:gd name="T8" fmla="*/ 0 w 306"/>
                  <a:gd name="T9" fmla="*/ 4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4088" name="AutoShape 122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4089" name="AutoShape 123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4090" name="Oval 124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4091" name="Oval 125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92" name="Oval 126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4093" name="Rectangle 127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2-way handshaking failure scenario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460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E985E106-00AA-4752-B5F5-1F4C50BE1EAE}" type="slidenum">
              <a:rPr lang="en-US" altLang="he-IL" smtClean="0"/>
              <a:pPr/>
              <a:t>33</a:t>
            </a:fld>
            <a:endParaRPr lang="en-US" altLang="he-IL"/>
          </a:p>
        </p:txBody>
      </p:sp>
      <p:pic>
        <p:nvPicPr>
          <p:cNvPr id="46084" name="Picture 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25" y="73342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Line 25"/>
          <p:cNvSpPr>
            <a:spLocks noChangeShapeType="1"/>
          </p:cNvSpPr>
          <p:nvPr/>
        </p:nvSpPr>
        <p:spPr bwMode="auto">
          <a:xfrm flipH="1">
            <a:off x="1793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46088" name="Line 39"/>
          <p:cNvSpPr>
            <a:spLocks noChangeShapeType="1"/>
          </p:cNvSpPr>
          <p:nvPr/>
        </p:nvSpPr>
        <p:spPr bwMode="auto">
          <a:xfrm flipH="1">
            <a:off x="3322638" y="2374900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490538" y="2927350"/>
            <a:ext cx="3646487" cy="3549650"/>
            <a:chOff x="309" y="1844"/>
            <a:chExt cx="2297" cy="2236"/>
          </a:xfrm>
        </p:grpSpPr>
        <p:sp>
          <p:nvSpPr>
            <p:cNvPr id="46219" name="Text Box 42"/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/>
                <a:t>retransmit</a:t>
              </a:r>
            </a:p>
            <a:p>
              <a:pPr algn="r">
                <a:lnSpc>
                  <a:spcPct val="85000"/>
                </a:lnSpc>
              </a:pPr>
              <a:r>
                <a:rPr lang="en-US"/>
                <a:t>req_conn(x)</a:t>
              </a:r>
            </a:p>
            <a:p>
              <a:pPr algn="r"/>
              <a:endParaRPr lang="en-US"/>
            </a:p>
          </p:txBody>
        </p:sp>
        <p:sp>
          <p:nvSpPr>
            <p:cNvPr id="46220" name="Freeform 43"/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6221" name="Text Box 44"/>
            <p:cNvSpPr txBox="1">
              <a:spLocks noChangeArrowheads="1"/>
            </p:cNvSpPr>
            <p:nvPr/>
          </p:nvSpPr>
          <p:spPr bwMode="auto">
            <a:xfrm>
              <a:off x="2120" y="3517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46222" name="Oval 45"/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CC0000"/>
                </a:solidFill>
              </a:endParaRPr>
            </a:p>
          </p:txBody>
        </p:sp>
        <p:grpSp>
          <p:nvGrpSpPr>
            <p:cNvPr id="46223" name="Group 46"/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46225" name="Rectangle 4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226" name="Text Box 4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req_conn(x)</a:t>
                </a:r>
              </a:p>
            </p:txBody>
          </p:sp>
        </p:grpSp>
        <p:sp>
          <p:nvSpPr>
            <p:cNvPr id="46224" name="Text Box 49"/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half open connection!</a:t>
              </a:r>
            </a:p>
            <a:p>
              <a:pPr algn="ctr"/>
              <a:r>
                <a:rPr lang="en-US"/>
                <a:t>(no client!)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622300" y="4456113"/>
            <a:ext cx="3830638" cy="715962"/>
            <a:chOff x="406" y="2807"/>
            <a:chExt cx="2413" cy="451"/>
          </a:xfrm>
        </p:grpSpPr>
        <p:sp>
          <p:nvSpPr>
            <p:cNvPr id="46215" name="Line 40"/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6216" name="Text Box 83"/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/>
                <a:t>client terminates</a:t>
              </a:r>
            </a:p>
          </p:txBody>
        </p:sp>
        <p:sp>
          <p:nvSpPr>
            <p:cNvPr id="46217" name="Text Box 84"/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/>
                <a:t>server</a:t>
              </a:r>
            </a:p>
            <a:p>
              <a:pPr>
                <a:lnSpc>
                  <a:spcPct val="85000"/>
                </a:lnSpc>
              </a:pPr>
              <a:r>
                <a:rPr lang="en-US"/>
                <a:t>forgets x</a:t>
              </a:r>
            </a:p>
          </p:txBody>
        </p:sp>
        <p:sp>
          <p:nvSpPr>
            <p:cNvPr id="46218" name="Text Box 85"/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/>
                <a:t>connection 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/>
                <a:t>x completes</a:t>
              </a: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4810125" y="2914650"/>
            <a:ext cx="4048125" cy="3417888"/>
            <a:chOff x="3030" y="1831"/>
            <a:chExt cx="2550" cy="2153"/>
          </a:xfrm>
        </p:grpSpPr>
        <p:sp>
          <p:nvSpPr>
            <p:cNvPr id="46204" name="Text Box 69"/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/>
                <a:t>retransmit</a:t>
              </a:r>
            </a:p>
            <a:p>
              <a:pPr algn="r">
                <a:lnSpc>
                  <a:spcPct val="85000"/>
                </a:lnSpc>
              </a:pPr>
              <a:r>
                <a:rPr lang="en-US"/>
                <a:t>req_conn(x)</a:t>
              </a:r>
            </a:p>
            <a:p>
              <a:pPr algn="r"/>
              <a:endParaRPr lang="en-US"/>
            </a:p>
          </p:txBody>
        </p:sp>
        <p:sp>
          <p:nvSpPr>
            <p:cNvPr id="46205" name="Freeform 70"/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6206" name="Text Box 71"/>
            <p:cNvSpPr txBox="1">
              <a:spLocks noChangeArrowheads="1"/>
            </p:cNvSpPr>
            <p:nvPr/>
          </p:nvSpPr>
          <p:spPr bwMode="auto">
            <a:xfrm>
              <a:off x="4841" y="3504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46207" name="Oval 72"/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CC0000"/>
                </a:solidFill>
              </a:endParaRPr>
            </a:p>
          </p:txBody>
        </p:sp>
        <p:sp>
          <p:nvSpPr>
            <p:cNvPr id="46208" name="Rectangle 74"/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6209" name="Text Box 75"/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req_conn(x)</a:t>
              </a:r>
            </a:p>
          </p:txBody>
        </p:sp>
        <p:sp>
          <p:nvSpPr>
            <p:cNvPr id="46210" name="Freeform 86"/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6"/>
                <a:gd name="T13" fmla="*/ 0 h 1195"/>
                <a:gd name="T14" fmla="*/ 946 w 946"/>
                <a:gd name="T15" fmla="*/ 1195 h 1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6211" name="Rectangle 88"/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6212" name="Text Box 87"/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data(x+1)</a:t>
              </a:r>
            </a:p>
          </p:txBody>
        </p:sp>
        <p:sp>
          <p:nvSpPr>
            <p:cNvPr id="46213" name="Text Box 89"/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/>
                <a:t>retransmit</a:t>
              </a:r>
            </a:p>
            <a:p>
              <a:pPr algn="r">
                <a:lnSpc>
                  <a:spcPct val="85000"/>
                </a:lnSpc>
              </a:pPr>
              <a:r>
                <a:rPr lang="en-US"/>
                <a:t>data(x+1)</a:t>
              </a:r>
            </a:p>
            <a:p>
              <a:pPr algn="r"/>
              <a:endParaRPr lang="en-US"/>
            </a:p>
          </p:txBody>
        </p:sp>
        <p:sp>
          <p:nvSpPr>
            <p:cNvPr id="46214" name="Text Box 90"/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/>
                <a:t>accept</a:t>
              </a:r>
            </a:p>
            <a:p>
              <a:pPr>
                <a:lnSpc>
                  <a:spcPct val="85000"/>
                </a:lnSpc>
              </a:pPr>
              <a:r>
                <a:rPr lang="en-US"/>
                <a:t>data(x+1)</a:t>
              </a:r>
            </a:p>
          </p:txBody>
        </p:sp>
      </p:grpSp>
      <p:grpSp>
        <p:nvGrpSpPr>
          <p:cNvPr id="46092" name="Group 102"/>
          <p:cNvGrpSpPr>
            <a:grpSpLocks/>
          </p:cNvGrpSpPr>
          <p:nvPr/>
        </p:nvGrpSpPr>
        <p:grpSpPr bwMode="auto">
          <a:xfrm>
            <a:off x="768350" y="1746250"/>
            <a:ext cx="3389313" cy="2136775"/>
            <a:chOff x="484" y="1100"/>
            <a:chExt cx="2135" cy="1346"/>
          </a:xfrm>
        </p:grpSpPr>
        <p:sp>
          <p:nvSpPr>
            <p:cNvPr id="46155" name="Text Box 103"/>
            <p:cNvSpPr txBox="1">
              <a:spLocks noChangeArrowheads="1"/>
            </p:cNvSpPr>
            <p:nvPr/>
          </p:nvSpPr>
          <p:spPr bwMode="auto">
            <a:xfrm>
              <a:off x="484" y="1393"/>
              <a:ext cx="61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choose x</a:t>
              </a:r>
            </a:p>
            <a:p>
              <a:pPr algn="r"/>
              <a:endParaRPr lang="en-US"/>
            </a:p>
          </p:txBody>
        </p:sp>
        <p:sp>
          <p:nvSpPr>
            <p:cNvPr id="46156" name="Line 104"/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6157" name="Line 105"/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6158" name="Rectangle 106"/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6159" name="Text Box 107"/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req_conn(x)</a:t>
              </a:r>
            </a:p>
          </p:txBody>
        </p:sp>
        <p:sp>
          <p:nvSpPr>
            <p:cNvPr id="46160" name="Rectangle 108"/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6161" name="Text Box 109"/>
            <p:cNvSpPr txBox="1">
              <a:spLocks noChangeArrowheads="1"/>
            </p:cNvSpPr>
            <p:nvPr/>
          </p:nvSpPr>
          <p:spPr bwMode="auto">
            <a:xfrm>
              <a:off x="2133" y="1649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46162" name="Text Box 110"/>
            <p:cNvSpPr txBox="1">
              <a:spLocks noChangeArrowheads="1"/>
            </p:cNvSpPr>
            <p:nvPr/>
          </p:nvSpPr>
          <p:spPr bwMode="auto">
            <a:xfrm>
              <a:off x="583" y="2234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46163" name="Oval 111"/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CC0000"/>
                </a:solidFill>
              </a:endParaRPr>
            </a:p>
          </p:txBody>
        </p:sp>
        <p:sp>
          <p:nvSpPr>
            <p:cNvPr id="46164" name="Oval 112"/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CC0000"/>
                </a:solidFill>
              </a:endParaRPr>
            </a:p>
          </p:txBody>
        </p:sp>
        <p:grpSp>
          <p:nvGrpSpPr>
            <p:cNvPr id="46165" name="Group 113"/>
            <p:cNvGrpSpPr>
              <a:grpSpLocks/>
            </p:cNvGrpSpPr>
            <p:nvPr/>
          </p:nvGrpSpPr>
          <p:grpSpPr bwMode="auto">
            <a:xfrm>
              <a:off x="1277" y="1861"/>
              <a:ext cx="803" cy="212"/>
              <a:chOff x="1065" y="2085"/>
              <a:chExt cx="803" cy="212"/>
            </a:xfrm>
          </p:grpSpPr>
          <p:sp>
            <p:nvSpPr>
              <p:cNvPr id="46202" name="Rectangle 114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203" name="Text Box 115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acc_conn(x)</a:t>
                </a:r>
              </a:p>
            </p:txBody>
          </p:sp>
        </p:grpSp>
        <p:grpSp>
          <p:nvGrpSpPr>
            <p:cNvPr id="46166" name="Group 116"/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46200" name="Picture 11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201" name="Freeform 11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46167" name="Group 119"/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46168" name="Freeform 12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5 w 354"/>
                  <a:gd name="T3" fmla="*/ 11 h 2742"/>
                  <a:gd name="T4" fmla="*/ 5 w 354"/>
                  <a:gd name="T5" fmla="*/ 83 h 2742"/>
                  <a:gd name="T6" fmla="*/ 0 w 354"/>
                  <a:gd name="T7" fmla="*/ 86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69" name="Rectangle 121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70" name="Freeform 12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 w 211"/>
                  <a:gd name="T3" fmla="*/ 8 h 2537"/>
                  <a:gd name="T4" fmla="*/ 2 w 211"/>
                  <a:gd name="T5" fmla="*/ 7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71" name="Freeform 12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5 h 226"/>
                  <a:gd name="T4" fmla="*/ 5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72" name="Rectangle 124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6173" name="Group 12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198" name="AutoShape 126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6199" name="AutoShape 127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6174" name="Rectangle 128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6175" name="Group 12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196" name="AutoShape 130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6197" name="AutoShape 131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6176" name="Rectangle 132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77" name="Rectangle 133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6178" name="Group 13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194" name="AutoShape 135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6195" name="AutoShape 136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6179" name="Freeform 13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4 h 226"/>
                  <a:gd name="T4" fmla="*/ 5 w 328"/>
                  <a:gd name="T5" fmla="*/ 7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46180" name="Group 13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192" name="AutoShape 139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6193" name="AutoShape 140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6181" name="Rectangle 141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82" name="Freeform 14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 w 296"/>
                  <a:gd name="T3" fmla="*/ 4 h 256"/>
                  <a:gd name="T4" fmla="*/ 5 w 296"/>
                  <a:gd name="T5" fmla="*/ 7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83" name="Freeform 14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 w 304"/>
                  <a:gd name="T3" fmla="*/ 6 h 288"/>
                  <a:gd name="T4" fmla="*/ 4 w 304"/>
                  <a:gd name="T5" fmla="*/ 9 h 288"/>
                  <a:gd name="T6" fmla="*/ 2 w 304"/>
                  <a:gd name="T7" fmla="*/ 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84" name="Oval 144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85" name="Freeform 14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 h 240"/>
                  <a:gd name="T2" fmla="*/ 2 w 306"/>
                  <a:gd name="T3" fmla="*/ 8 h 240"/>
                  <a:gd name="T4" fmla="*/ 5 w 306"/>
                  <a:gd name="T5" fmla="*/ 4 h 240"/>
                  <a:gd name="T6" fmla="*/ 5 w 306"/>
                  <a:gd name="T7" fmla="*/ 0 h 240"/>
                  <a:gd name="T8" fmla="*/ 0 w 306"/>
                  <a:gd name="T9" fmla="*/ 4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86" name="AutoShape 146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87" name="AutoShape 147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88" name="Oval 148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89" name="Oval 149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190" name="Oval 150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91" name="Rectangle 151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5000625" y="1757363"/>
            <a:ext cx="3933825" cy="4568825"/>
            <a:chOff x="3150" y="1107"/>
            <a:chExt cx="2478" cy="2878"/>
          </a:xfrm>
        </p:grpSpPr>
        <p:sp>
          <p:nvSpPr>
            <p:cNvPr id="46094" name="Line 153"/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6095" name="Text Box 154"/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/>
                <a:t>client terminates</a:t>
              </a:r>
            </a:p>
          </p:txBody>
        </p:sp>
        <p:sp>
          <p:nvSpPr>
            <p:cNvPr id="46096" name="Line 155"/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6097" name="Line 156"/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6098" name="Rectangle 157"/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6099" name="Text Box 158"/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46100" name="Oval 159"/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CC0000"/>
                </a:solidFill>
              </a:endParaRPr>
            </a:p>
          </p:txBody>
        </p:sp>
        <p:sp>
          <p:nvSpPr>
            <p:cNvPr id="46101" name="Text Box 160"/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choose x</a:t>
              </a:r>
            </a:p>
            <a:p>
              <a:pPr algn="r"/>
              <a:endParaRPr lang="en-US"/>
            </a:p>
          </p:txBody>
        </p:sp>
        <p:sp>
          <p:nvSpPr>
            <p:cNvPr id="46102" name="Line 161"/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6103" name="Rectangle 162"/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6104" name="Text Box 163"/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req_conn(x)</a:t>
              </a:r>
            </a:p>
          </p:txBody>
        </p:sp>
        <p:sp>
          <p:nvSpPr>
            <p:cNvPr id="46105" name="Text Box 164"/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46106" name="Oval 165"/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CC0000"/>
                </a:solidFill>
              </a:endParaRPr>
            </a:p>
          </p:txBody>
        </p:sp>
        <p:grpSp>
          <p:nvGrpSpPr>
            <p:cNvPr id="46107" name="Group 166"/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46153" name="Rectangle 16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54" name="Text Box 16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acc_conn(x)</a:t>
                </a:r>
              </a:p>
            </p:txBody>
          </p:sp>
        </p:grpSp>
        <p:sp>
          <p:nvSpPr>
            <p:cNvPr id="46108" name="Line 169"/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6109" name="Rectangle 170"/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6110" name="Text Box 171"/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data(x+1)</a:t>
              </a:r>
            </a:p>
          </p:txBody>
        </p:sp>
        <p:sp>
          <p:nvSpPr>
            <p:cNvPr id="46111" name="Oval 172"/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>
                <a:solidFill>
                  <a:srgbClr val="CC0000"/>
                </a:solidFill>
              </a:endParaRPr>
            </a:p>
          </p:txBody>
        </p:sp>
        <p:sp>
          <p:nvSpPr>
            <p:cNvPr id="46112" name="Text Box 173"/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/>
                <a:t>accept</a:t>
              </a:r>
            </a:p>
            <a:p>
              <a:pPr>
                <a:lnSpc>
                  <a:spcPct val="85000"/>
                </a:lnSpc>
              </a:pPr>
              <a:r>
                <a:rPr lang="en-US"/>
                <a:t>data(x+1)</a:t>
              </a:r>
            </a:p>
          </p:txBody>
        </p:sp>
        <p:grpSp>
          <p:nvGrpSpPr>
            <p:cNvPr id="46113" name="Group 174"/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46151" name="Line 175"/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46152" name="Text Box 176"/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/>
                  <a:t>connection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400"/>
                  <a:t>x completes</a:t>
                </a:r>
              </a:p>
            </p:txBody>
          </p:sp>
        </p:grpSp>
        <p:sp>
          <p:nvSpPr>
            <p:cNvPr id="46114" name="Text Box 177"/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/>
                <a:t>server</a:t>
              </a:r>
            </a:p>
            <a:p>
              <a:pPr>
                <a:lnSpc>
                  <a:spcPct val="85000"/>
                </a:lnSpc>
              </a:pPr>
              <a:r>
                <a:rPr lang="en-US"/>
                <a:t>forgets x</a:t>
              </a:r>
            </a:p>
          </p:txBody>
        </p:sp>
        <p:grpSp>
          <p:nvGrpSpPr>
            <p:cNvPr id="46115" name="Group 178"/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46149" name="Picture 17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150" name="Freeform 18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46116" name="Group 181"/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46117" name="Freeform 1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5 w 354"/>
                  <a:gd name="T3" fmla="*/ 11 h 2742"/>
                  <a:gd name="T4" fmla="*/ 5 w 354"/>
                  <a:gd name="T5" fmla="*/ 83 h 2742"/>
                  <a:gd name="T6" fmla="*/ 0 w 354"/>
                  <a:gd name="T7" fmla="*/ 86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18" name="Rectangle 18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19" name="Freeform 1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 w 211"/>
                  <a:gd name="T3" fmla="*/ 8 h 2537"/>
                  <a:gd name="T4" fmla="*/ 2 w 211"/>
                  <a:gd name="T5" fmla="*/ 7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20" name="Freeform 1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5 h 226"/>
                  <a:gd name="T4" fmla="*/ 5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21" name="Rectangle 18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6122" name="Group 1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147" name="AutoShape 18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6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6123" name="Rectangle 19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6124" name="Group 1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6145" name="AutoShape 19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6146" name="AutoShape 19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6125" name="Rectangle 19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26" name="Rectangle 19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6127" name="Group 1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143" name="AutoShape 19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6144" name="AutoShape 19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6128" name="Freeform 1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4 h 226"/>
                  <a:gd name="T4" fmla="*/ 5 w 328"/>
                  <a:gd name="T5" fmla="*/ 7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46129" name="Group 2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6141" name="AutoShape 20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6142" name="AutoShape 20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6130" name="Rectangle 20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31" name="Freeform 2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 w 296"/>
                  <a:gd name="T3" fmla="*/ 4 h 256"/>
                  <a:gd name="T4" fmla="*/ 5 w 296"/>
                  <a:gd name="T5" fmla="*/ 7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32" name="Freeform 2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 w 304"/>
                  <a:gd name="T3" fmla="*/ 6 h 288"/>
                  <a:gd name="T4" fmla="*/ 4 w 304"/>
                  <a:gd name="T5" fmla="*/ 9 h 288"/>
                  <a:gd name="T6" fmla="*/ 2 w 304"/>
                  <a:gd name="T7" fmla="*/ 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33" name="Oval 20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34" name="Freeform 2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 h 240"/>
                  <a:gd name="T2" fmla="*/ 2 w 306"/>
                  <a:gd name="T3" fmla="*/ 8 h 240"/>
                  <a:gd name="T4" fmla="*/ 5 w 306"/>
                  <a:gd name="T5" fmla="*/ 4 h 240"/>
                  <a:gd name="T6" fmla="*/ 5 w 306"/>
                  <a:gd name="T7" fmla="*/ 0 h 240"/>
                  <a:gd name="T8" fmla="*/ 0 w 306"/>
                  <a:gd name="T9" fmla="*/ 4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6135" name="AutoShape 20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36" name="AutoShape 20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37" name="Oval 21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38" name="Oval 21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139" name="Oval 21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6140" name="Rectangle 21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03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33400" y="42334"/>
            <a:ext cx="8051800" cy="762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2-way handshaking failure scenario</a:t>
            </a:r>
            <a:endParaRPr lang="en-US" dirty="0"/>
          </a:p>
        </p:txBody>
      </p:sp>
      <p:sp>
        <p:nvSpPr>
          <p:cNvPr id="450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 user asks for a connection</a:t>
            </a:r>
          </a:p>
          <a:p>
            <a:r>
              <a:rPr lang="en-US" sz="2000"/>
              <a:t>Due to congestion the packet is caught in a </a:t>
            </a:r>
            <a:r>
              <a:rPr lang="en-US" sz="2000" i="1"/>
              <a:t>traffic jam</a:t>
            </a:r>
          </a:p>
          <a:p>
            <a:r>
              <a:rPr lang="en-US" sz="2000"/>
              <a:t>The user asks again for the connection</a:t>
            </a:r>
          </a:p>
          <a:p>
            <a:r>
              <a:rPr lang="en-US" sz="2000"/>
              <a:t>Destination accepts 2</a:t>
            </a:r>
            <a:r>
              <a:rPr lang="en-US" sz="2000" baseline="30000"/>
              <a:t>nd</a:t>
            </a:r>
            <a:r>
              <a:rPr lang="en-US" sz="2000"/>
              <a:t> connection request</a:t>
            </a:r>
          </a:p>
          <a:p>
            <a:r>
              <a:rPr lang="en-US" sz="2000"/>
              <a:t>User sends info to dest.</a:t>
            </a:r>
          </a:p>
          <a:p>
            <a:r>
              <a:rPr lang="en-US" sz="2000"/>
              <a:t>Info gets caught in a traffic jam</a:t>
            </a:r>
          </a:p>
          <a:p>
            <a:r>
              <a:rPr lang="en-US" sz="2000"/>
              <a:t>User sends info again</a:t>
            </a:r>
          </a:p>
          <a:p>
            <a:r>
              <a:rPr lang="en-US" sz="2000"/>
              <a:t>Dest receives the info</a:t>
            </a:r>
          </a:p>
          <a:p>
            <a:r>
              <a:rPr lang="en-US" sz="2000"/>
              <a:t>Connection is closed by both parties</a:t>
            </a:r>
          </a:p>
          <a:p>
            <a:r>
              <a:rPr lang="en-US" sz="2000"/>
              <a:t>The original connection request and user info find their way to the destination.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16237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3-way handshake</a:t>
            </a:r>
            <a:endParaRPr lang="en-US" sz="4800" dirty="0">
              <a:ea typeface="ＭＳ Ｐゴシック" charset="0"/>
              <a:cs typeface="+mj-cs"/>
            </a:endParaRP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B2DD2E40-E820-4381-AB2F-B5C11C67F9B6}" type="slidenum">
              <a:rPr lang="en-US" altLang="he-IL" smtClean="0"/>
              <a:pPr/>
              <a:t>35</a:t>
            </a:fld>
            <a:endParaRPr lang="en-US" altLang="he-IL"/>
          </a:p>
        </p:txBody>
      </p:sp>
      <p:pic>
        <p:nvPicPr>
          <p:cNvPr id="47108" name="Picture 8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79463"/>
            <a:ext cx="476250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Line 5"/>
          <p:cNvSpPr>
            <a:spLocks noChangeShapeType="1"/>
          </p:cNvSpPr>
          <p:nvPr/>
        </p:nvSpPr>
        <p:spPr bwMode="auto">
          <a:xfrm flipH="1">
            <a:off x="3282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947741" y="2241550"/>
            <a:ext cx="4843465" cy="955675"/>
            <a:chOff x="590" y="1363"/>
            <a:chExt cx="3051" cy="602"/>
          </a:xfrm>
        </p:grpSpPr>
        <p:sp>
          <p:nvSpPr>
            <p:cNvPr id="47176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7177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7178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SYNbit</a:t>
              </a:r>
              <a:r>
                <a:rPr lang="en-US" dirty="0"/>
                <a:t>=1, </a:t>
              </a:r>
              <a:r>
                <a:rPr lang="en-US" dirty="0" err="1"/>
                <a:t>Seq</a:t>
              </a:r>
              <a:r>
                <a:rPr lang="en-US" dirty="0"/>
                <a:t>=</a:t>
              </a:r>
              <a:r>
                <a:rPr lang="en-US" i="1" dirty="0"/>
                <a:t>x</a:t>
              </a:r>
            </a:p>
          </p:txBody>
        </p:sp>
        <p:sp>
          <p:nvSpPr>
            <p:cNvPr id="47179" name="Text Box 21"/>
            <p:cNvSpPr txBox="1">
              <a:spLocks noChangeArrowheads="1"/>
            </p:cNvSpPr>
            <p:nvPr/>
          </p:nvSpPr>
          <p:spPr bwMode="auto">
            <a:xfrm>
              <a:off x="590" y="1363"/>
              <a:ext cx="149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/>
                <a:t>Randomizes init </a:t>
              </a:r>
              <a:r>
                <a:rPr lang="en-US" sz="1400" dirty="0" err="1"/>
                <a:t>seq</a:t>
              </a:r>
              <a:r>
                <a:rPr lang="en-US" sz="1400" dirty="0"/>
                <a:t> num, </a:t>
              </a:r>
              <a:r>
                <a:rPr lang="en-US" sz="1400" i="1" dirty="0"/>
                <a:t>x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/>
                <a:t>send TCP SYN </a:t>
              </a:r>
              <a:r>
                <a:rPr lang="en-US" sz="1400" dirty="0" err="1"/>
                <a:t>msg</a:t>
              </a:r>
              <a:endParaRPr lang="en-US" sz="1400" dirty="0"/>
            </a:p>
          </p:txBody>
        </p:sp>
      </p:grpSp>
      <p:sp>
        <p:nvSpPr>
          <p:cNvPr id="47112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ESTAB</a:t>
            </a:r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3281363" y="2911475"/>
            <a:ext cx="4894265" cy="1425575"/>
            <a:chOff x="2060" y="1785"/>
            <a:chExt cx="3083" cy="898"/>
          </a:xfrm>
        </p:grpSpPr>
        <p:sp>
          <p:nvSpPr>
            <p:cNvPr id="47172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7173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7174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SYNbit</a:t>
              </a:r>
              <a:r>
                <a:rPr lang="en-US" dirty="0"/>
                <a:t>=1, </a:t>
              </a:r>
              <a:r>
                <a:rPr lang="en-US" dirty="0" err="1"/>
                <a:t>Seq</a:t>
              </a:r>
              <a:r>
                <a:rPr lang="en-US" dirty="0"/>
                <a:t>=</a:t>
              </a:r>
              <a:r>
                <a:rPr lang="en-US" i="1" dirty="0"/>
                <a:t>y</a:t>
              </a:r>
            </a:p>
            <a:p>
              <a:pPr algn="ctr"/>
              <a:r>
                <a:rPr lang="en-US" dirty="0" err="1"/>
                <a:t>ACKbit</a:t>
              </a:r>
              <a:r>
                <a:rPr lang="en-US" dirty="0"/>
                <a:t>=1; </a:t>
              </a:r>
              <a:r>
                <a:rPr lang="en-US" dirty="0" err="1"/>
                <a:t>ACKnum</a:t>
              </a:r>
              <a:r>
                <a:rPr lang="en-US" dirty="0"/>
                <a:t>=</a:t>
              </a:r>
              <a:r>
                <a:rPr lang="en-US" i="1" dirty="0"/>
                <a:t>x+1</a:t>
              </a:r>
            </a:p>
          </p:txBody>
        </p:sp>
        <p:sp>
          <p:nvSpPr>
            <p:cNvPr id="47175" name="Text Box 93"/>
            <p:cNvSpPr txBox="1">
              <a:spLocks noChangeArrowheads="1"/>
            </p:cNvSpPr>
            <p:nvPr/>
          </p:nvSpPr>
          <p:spPr bwMode="auto">
            <a:xfrm>
              <a:off x="3652" y="1785"/>
              <a:ext cx="1491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Randomizes init </a:t>
              </a:r>
              <a:r>
                <a:rPr lang="en-US" sz="1400" dirty="0" err="1"/>
                <a:t>seq</a:t>
              </a:r>
              <a:r>
                <a:rPr lang="en-US" sz="1400" dirty="0"/>
                <a:t> num, </a:t>
              </a:r>
              <a:r>
                <a:rPr lang="en-US" sz="1400" i="1" dirty="0"/>
                <a:t>y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/>
                <a:t>send TCP SYNACK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 err="1"/>
                <a:t>msg</a:t>
              </a:r>
              <a:r>
                <a:rPr lang="en-US" sz="1400" dirty="0"/>
                <a:t>, </a:t>
              </a:r>
              <a:r>
                <a:rPr lang="en-US" sz="1400" dirty="0" err="1"/>
                <a:t>acking</a:t>
              </a:r>
              <a:r>
                <a:rPr lang="en-US" sz="1400" dirty="0"/>
                <a:t> SYN</a:t>
              </a:r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47167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47168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47169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ACKbit</a:t>
              </a:r>
              <a:r>
                <a:rPr lang="en-US" dirty="0"/>
                <a:t>=1, </a:t>
              </a:r>
              <a:r>
                <a:rPr lang="en-US" dirty="0" err="1"/>
                <a:t>ACKnum</a:t>
              </a:r>
              <a:r>
                <a:rPr lang="en-US" dirty="0"/>
                <a:t>=</a:t>
              </a:r>
              <a:r>
                <a:rPr lang="en-US" i="1" dirty="0"/>
                <a:t>y+1</a:t>
              </a:r>
            </a:p>
          </p:txBody>
        </p:sp>
        <p:sp>
          <p:nvSpPr>
            <p:cNvPr id="47170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/>
                <a:t>received SYNACK(</a:t>
              </a:r>
              <a:r>
                <a:rPr lang="en-US" sz="1400" i="1" dirty="0"/>
                <a:t>x</a:t>
              </a:r>
              <a:r>
                <a:rPr lang="en-US" sz="1400" dirty="0"/>
                <a:t>) 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/>
                <a:t>indicates server is live;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/>
                <a:t>send ACK for SYNACK;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/>
                <a:t>this segment may contain 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/>
                <a:t>client-to-server data</a:t>
              </a:r>
            </a:p>
          </p:txBody>
        </p:sp>
        <p:sp>
          <p:nvSpPr>
            <p:cNvPr id="47171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received ACK(</a:t>
              </a:r>
              <a:r>
                <a:rPr lang="en-US" sz="1400" i="1" dirty="0"/>
                <a:t>y</a:t>
              </a:r>
              <a:r>
                <a:rPr lang="en-US" sz="1400" dirty="0"/>
                <a:t>) 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/>
                <a:t>indicates client is live</a:t>
              </a:r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47165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SYNSENT</a:t>
              </a:r>
            </a:p>
          </p:txBody>
        </p:sp>
        <p:sp>
          <p:nvSpPr>
            <p:cNvPr id="47166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47163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47164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" name="Group 108"/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47161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SYN RCVD</a:t>
              </a:r>
            </a:p>
          </p:txBody>
        </p:sp>
        <p:sp>
          <p:nvSpPr>
            <p:cNvPr id="47162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47120" name="Group 113"/>
          <p:cNvGrpSpPr>
            <a:grpSpLocks/>
          </p:cNvGrpSpPr>
          <p:nvPr/>
        </p:nvGrpSpPr>
        <p:grpSpPr bwMode="auto"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47121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i="1">
                  <a:solidFill>
                    <a:srgbClr val="000099"/>
                  </a:solidFill>
                </a:rPr>
                <a:t>client state</a:t>
              </a:r>
            </a:p>
            <a:p>
              <a:pPr algn="r"/>
              <a:endParaRPr lang="en-US" i="1">
                <a:solidFill>
                  <a:srgbClr val="000099"/>
                </a:solidFill>
              </a:endParaRPr>
            </a:p>
          </p:txBody>
        </p:sp>
        <p:sp>
          <p:nvSpPr>
            <p:cNvPr id="47122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LISTEN</a:t>
              </a:r>
            </a:p>
          </p:txBody>
        </p:sp>
        <p:sp>
          <p:nvSpPr>
            <p:cNvPr id="47123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i="1">
                  <a:solidFill>
                    <a:srgbClr val="000099"/>
                  </a:solidFill>
                </a:rPr>
                <a:t>server state</a:t>
              </a:r>
            </a:p>
            <a:p>
              <a:pPr algn="r"/>
              <a:endParaRPr lang="en-US" i="1">
                <a:solidFill>
                  <a:srgbClr val="000099"/>
                </a:solidFill>
              </a:endParaRPr>
            </a:p>
          </p:txBody>
        </p:sp>
        <p:sp>
          <p:nvSpPr>
            <p:cNvPr id="47124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LISTEN</a:t>
              </a:r>
            </a:p>
          </p:txBody>
        </p:sp>
        <p:grpSp>
          <p:nvGrpSpPr>
            <p:cNvPr id="47125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47159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60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grpSp>
          <p:nvGrpSpPr>
            <p:cNvPr id="47126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47127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5 w 354"/>
                  <a:gd name="T3" fmla="*/ 11 h 2742"/>
                  <a:gd name="T4" fmla="*/ 5 w 354"/>
                  <a:gd name="T5" fmla="*/ 83 h 2742"/>
                  <a:gd name="T6" fmla="*/ 0 w 354"/>
                  <a:gd name="T7" fmla="*/ 86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128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7129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 w 211"/>
                  <a:gd name="T3" fmla="*/ 8 h 2537"/>
                  <a:gd name="T4" fmla="*/ 2 w 211"/>
                  <a:gd name="T5" fmla="*/ 7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130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5 h 226"/>
                  <a:gd name="T4" fmla="*/ 5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131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7132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7157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7158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7133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7134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7155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7156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7135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7136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7137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7153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7154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7138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4 h 226"/>
                  <a:gd name="T4" fmla="*/ 5 w 328"/>
                  <a:gd name="T5" fmla="*/ 7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47139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7151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7152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47140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7141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 w 296"/>
                  <a:gd name="T3" fmla="*/ 4 h 256"/>
                  <a:gd name="T4" fmla="*/ 5 w 296"/>
                  <a:gd name="T5" fmla="*/ 7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142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 w 304"/>
                  <a:gd name="T3" fmla="*/ 6 h 288"/>
                  <a:gd name="T4" fmla="*/ 4 w 304"/>
                  <a:gd name="T5" fmla="*/ 9 h 288"/>
                  <a:gd name="T6" fmla="*/ 2 w 304"/>
                  <a:gd name="T7" fmla="*/ 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143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7144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 h 240"/>
                  <a:gd name="T2" fmla="*/ 2 w 306"/>
                  <a:gd name="T3" fmla="*/ 8 h 240"/>
                  <a:gd name="T4" fmla="*/ 5 w 306"/>
                  <a:gd name="T5" fmla="*/ 4 h 240"/>
                  <a:gd name="T6" fmla="*/ 5 w 306"/>
                  <a:gd name="T7" fmla="*/ 0 h 240"/>
                  <a:gd name="T8" fmla="*/ 0 w 306"/>
                  <a:gd name="T9" fmla="*/ 4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145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7146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7147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7148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he-IL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149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47150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  <p:bldP spid="3943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3600" dirty="0">
                <a:ea typeface="ＭＳ Ｐゴシック" charset="0"/>
                <a:cs typeface="+mj-cs"/>
              </a:rPr>
              <a:t>TCP 3-way handshake: FSM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5CE1275F-C4A0-4115-B354-9C905A59A75D}" type="slidenum">
              <a:rPr lang="en-US" altLang="he-IL" smtClean="0"/>
              <a:pPr/>
              <a:t>36</a:t>
            </a:fld>
            <a:endParaRPr lang="en-US" altLang="he-IL"/>
          </a:p>
        </p:txBody>
      </p:sp>
      <p:pic>
        <p:nvPicPr>
          <p:cNvPr id="50181" name="Picture 4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050" y="827088"/>
            <a:ext cx="74231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0182" name="Group 47"/>
          <p:cNvGrpSpPr>
            <a:grpSpLocks/>
          </p:cNvGrpSpPr>
          <p:nvPr/>
        </p:nvGrpSpPr>
        <p:grpSpPr bwMode="auto">
          <a:xfrm>
            <a:off x="3690938" y="1246188"/>
            <a:ext cx="876300" cy="827087"/>
            <a:chOff x="1778" y="1720"/>
            <a:chExt cx="722" cy="642"/>
          </a:xfrm>
        </p:grpSpPr>
        <p:sp>
          <p:nvSpPr>
            <p:cNvPr id="50220" name="Oval 4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0221" name="Oval 4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  <p:sp>
        <p:nvSpPr>
          <p:cNvPr id="50183" name="Text Box 43"/>
          <p:cNvSpPr txBox="1">
            <a:spLocks noChangeArrowheads="1"/>
          </p:cNvSpPr>
          <p:nvPr/>
        </p:nvSpPr>
        <p:spPr bwMode="auto">
          <a:xfrm>
            <a:off x="3686175" y="146685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closed</a:t>
            </a:r>
          </a:p>
        </p:txBody>
      </p:sp>
      <p:sp>
        <p:nvSpPr>
          <p:cNvPr id="50184" name="Text Box 46"/>
          <p:cNvSpPr txBox="1">
            <a:spLocks noChangeArrowheads="1"/>
          </p:cNvSpPr>
          <p:nvPr/>
        </p:nvSpPr>
        <p:spPr bwMode="auto">
          <a:xfrm>
            <a:off x="3597275" y="2498725"/>
            <a:ext cx="34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Symbol" pitchFamily="18" charset="2"/>
              </a:rPr>
              <a:t>L</a:t>
            </a:r>
          </a:p>
        </p:txBody>
      </p:sp>
      <p:grpSp>
        <p:nvGrpSpPr>
          <p:cNvPr id="50185" name="Group 48"/>
          <p:cNvGrpSpPr>
            <a:grpSpLocks/>
          </p:cNvGrpSpPr>
          <p:nvPr/>
        </p:nvGrpSpPr>
        <p:grpSpPr bwMode="auto">
          <a:xfrm>
            <a:off x="3652838" y="3175000"/>
            <a:ext cx="876300" cy="827088"/>
            <a:chOff x="1778" y="1720"/>
            <a:chExt cx="722" cy="642"/>
          </a:xfrm>
        </p:grpSpPr>
        <p:sp>
          <p:nvSpPr>
            <p:cNvPr id="50218" name="Oval 49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0219" name="Oval 50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  <p:sp>
        <p:nvSpPr>
          <p:cNvPr id="50186" name="Text Box 51"/>
          <p:cNvSpPr txBox="1">
            <a:spLocks noChangeArrowheads="1"/>
          </p:cNvSpPr>
          <p:nvPr/>
        </p:nvSpPr>
        <p:spPr bwMode="auto">
          <a:xfrm>
            <a:off x="3711575" y="339566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listen</a:t>
            </a:r>
          </a:p>
        </p:txBody>
      </p:sp>
      <p:grpSp>
        <p:nvGrpSpPr>
          <p:cNvPr id="50187" name="Group 52"/>
          <p:cNvGrpSpPr>
            <a:grpSpLocks/>
          </p:cNvGrpSpPr>
          <p:nvPr/>
        </p:nvGrpSpPr>
        <p:grpSpPr bwMode="auto">
          <a:xfrm>
            <a:off x="1643063" y="4227513"/>
            <a:ext cx="876300" cy="827087"/>
            <a:chOff x="1778" y="1720"/>
            <a:chExt cx="722" cy="642"/>
          </a:xfrm>
        </p:grpSpPr>
        <p:sp>
          <p:nvSpPr>
            <p:cNvPr id="50216" name="Oval 53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0217" name="Oval 54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  <p:sp>
        <p:nvSpPr>
          <p:cNvPr id="50188" name="Text Box 55"/>
          <p:cNvSpPr txBox="1">
            <a:spLocks noChangeArrowheads="1"/>
          </p:cNvSpPr>
          <p:nvPr/>
        </p:nvSpPr>
        <p:spPr bwMode="auto">
          <a:xfrm>
            <a:off x="1733550" y="4425950"/>
            <a:ext cx="6540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>
                <a:latin typeface="Arial" pitchFamily="34" charset="0"/>
              </a:rPr>
              <a:t>SYN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latin typeface="Arial" pitchFamily="34" charset="0"/>
              </a:rPr>
              <a:t>rcvd</a:t>
            </a:r>
          </a:p>
        </p:txBody>
      </p:sp>
      <p:grpSp>
        <p:nvGrpSpPr>
          <p:cNvPr id="50189" name="Group 56"/>
          <p:cNvGrpSpPr>
            <a:grpSpLocks/>
          </p:cNvGrpSpPr>
          <p:nvPr/>
        </p:nvGrpSpPr>
        <p:grpSpPr bwMode="auto">
          <a:xfrm>
            <a:off x="5119688" y="4189413"/>
            <a:ext cx="876300" cy="827087"/>
            <a:chOff x="1778" y="1720"/>
            <a:chExt cx="722" cy="642"/>
          </a:xfrm>
        </p:grpSpPr>
        <p:sp>
          <p:nvSpPr>
            <p:cNvPr id="50214" name="Oval 57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0215" name="Oval 58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  <p:sp>
        <p:nvSpPr>
          <p:cNvPr id="50190" name="Text Box 59"/>
          <p:cNvSpPr txBox="1">
            <a:spLocks noChangeArrowheads="1"/>
          </p:cNvSpPr>
          <p:nvPr/>
        </p:nvSpPr>
        <p:spPr bwMode="auto">
          <a:xfrm>
            <a:off x="5210175" y="4387850"/>
            <a:ext cx="6540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>
                <a:latin typeface="Arial" pitchFamily="34" charset="0"/>
              </a:rPr>
              <a:t>SYN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latin typeface="Arial" pitchFamily="34" charset="0"/>
              </a:rPr>
              <a:t>sent</a:t>
            </a:r>
          </a:p>
        </p:txBody>
      </p:sp>
      <p:grpSp>
        <p:nvGrpSpPr>
          <p:cNvPr id="50191" name="Group 60"/>
          <p:cNvGrpSpPr>
            <a:grpSpLocks/>
          </p:cNvGrpSpPr>
          <p:nvPr/>
        </p:nvGrpSpPr>
        <p:grpSpPr bwMode="auto">
          <a:xfrm>
            <a:off x="3686175" y="5060950"/>
            <a:ext cx="876300" cy="827088"/>
            <a:chOff x="1778" y="1720"/>
            <a:chExt cx="722" cy="642"/>
          </a:xfrm>
        </p:grpSpPr>
        <p:sp>
          <p:nvSpPr>
            <p:cNvPr id="50212" name="Oval 6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0213" name="Oval 6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  <p:sp>
        <p:nvSpPr>
          <p:cNvPr id="50192" name="Text Box 63"/>
          <p:cNvSpPr txBox="1">
            <a:spLocks noChangeArrowheads="1"/>
          </p:cNvSpPr>
          <p:nvPr/>
        </p:nvSpPr>
        <p:spPr bwMode="auto">
          <a:xfrm>
            <a:off x="3648075" y="5348288"/>
            <a:ext cx="9334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>
                <a:latin typeface="Arial" pitchFamily="34" charset="0"/>
              </a:rPr>
              <a:t>ESTAB</a:t>
            </a:r>
          </a:p>
        </p:txBody>
      </p:sp>
      <p:sp>
        <p:nvSpPr>
          <p:cNvPr id="50193" name="Text Box 66"/>
          <p:cNvSpPr txBox="1">
            <a:spLocks noChangeArrowheads="1"/>
          </p:cNvSpPr>
          <p:nvPr/>
        </p:nvSpPr>
        <p:spPr bwMode="auto">
          <a:xfrm>
            <a:off x="5526088" y="2890838"/>
            <a:ext cx="2894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ctr"/>
            <a:r>
              <a:rPr lang="en-US" sz="1200" b="1" dirty="0">
                <a:latin typeface="Courier New" pitchFamily="49" charset="0"/>
              </a:rPr>
              <a:t>Application asks to open a TCP connection</a:t>
            </a:r>
          </a:p>
        </p:txBody>
      </p:sp>
      <p:sp>
        <p:nvSpPr>
          <p:cNvPr id="50194" name="Line 67"/>
          <p:cNvSpPr>
            <a:spLocks noChangeShapeType="1"/>
          </p:cNvSpPr>
          <p:nvPr/>
        </p:nvSpPr>
        <p:spPr bwMode="auto">
          <a:xfrm>
            <a:off x="5656263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0195" name="Text Box 68"/>
          <p:cNvSpPr txBox="1">
            <a:spLocks noChangeArrowheads="1"/>
          </p:cNvSpPr>
          <p:nvPr/>
        </p:nvSpPr>
        <p:spPr bwMode="auto">
          <a:xfrm>
            <a:off x="5621338" y="3351213"/>
            <a:ext cx="1262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SYN(seq=x)</a:t>
            </a:r>
          </a:p>
        </p:txBody>
      </p:sp>
      <p:sp>
        <p:nvSpPr>
          <p:cNvPr id="50196" name="Freeform 69"/>
          <p:cNvSpPr>
            <a:spLocks/>
          </p:cNvSpPr>
          <p:nvPr/>
        </p:nvSpPr>
        <p:spPr bwMode="auto">
          <a:xfrm>
            <a:off x="4583113" y="1727200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7 w 576"/>
              <a:gd name="T3" fmla="*/ 0 h 1138"/>
              <a:gd name="T4" fmla="*/ 2147483647 w 576"/>
              <a:gd name="T5" fmla="*/ 2147483647 h 1138"/>
              <a:gd name="T6" fmla="*/ 0 60000 65536"/>
              <a:gd name="T7" fmla="*/ 0 60000 65536"/>
              <a:gd name="T8" fmla="*/ 0 60000 65536"/>
              <a:gd name="T9" fmla="*/ 0 w 576"/>
              <a:gd name="T10" fmla="*/ 0 h 1138"/>
              <a:gd name="T11" fmla="*/ 576 w 576"/>
              <a:gd name="T12" fmla="*/ 1138 h 1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0197" name="Line 70"/>
          <p:cNvSpPr>
            <a:spLocks noChangeShapeType="1"/>
          </p:cNvSpPr>
          <p:nvPr/>
        </p:nvSpPr>
        <p:spPr bwMode="auto">
          <a:xfrm>
            <a:off x="4075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0198" name="Text Box 71"/>
          <p:cNvSpPr txBox="1">
            <a:spLocks noChangeArrowheads="1"/>
          </p:cNvSpPr>
          <p:nvPr/>
        </p:nvSpPr>
        <p:spPr bwMode="auto">
          <a:xfrm>
            <a:off x="1460500" y="1922463"/>
            <a:ext cx="2578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ctr"/>
            <a:r>
              <a:rPr lang="en-US" sz="1200" b="1" dirty="0">
                <a:latin typeface="Courier New" pitchFamily="49" charset="0"/>
              </a:rPr>
              <a:t>Application opens server, which listens to requests</a:t>
            </a:r>
          </a:p>
        </p:txBody>
      </p:sp>
      <p:sp>
        <p:nvSpPr>
          <p:cNvPr id="50199" name="Line 72"/>
          <p:cNvSpPr>
            <a:spLocks noChangeShapeType="1"/>
          </p:cNvSpPr>
          <p:nvPr/>
        </p:nvSpPr>
        <p:spPr bwMode="auto">
          <a:xfrm>
            <a:off x="1882775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0200" name="Freeform 73"/>
          <p:cNvSpPr>
            <a:spLocks/>
          </p:cNvSpPr>
          <p:nvPr/>
        </p:nvSpPr>
        <p:spPr bwMode="auto">
          <a:xfrm>
            <a:off x="2051050" y="3836988"/>
            <a:ext cx="1579563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  <a:gd name="T9" fmla="*/ 0 w 1123"/>
              <a:gd name="T10" fmla="*/ 0 h 235"/>
              <a:gd name="T11" fmla="*/ 1123 w 1123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0201" name="Text Box 74"/>
          <p:cNvSpPr txBox="1">
            <a:spLocks noChangeArrowheads="1"/>
          </p:cNvSpPr>
          <p:nvPr/>
        </p:nvSpPr>
        <p:spPr bwMode="auto">
          <a:xfrm>
            <a:off x="1785938" y="2838450"/>
            <a:ext cx="804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SYN(x)</a:t>
            </a:r>
          </a:p>
        </p:txBody>
      </p:sp>
      <p:sp>
        <p:nvSpPr>
          <p:cNvPr id="50202" name="Line 75"/>
          <p:cNvSpPr>
            <a:spLocks noChangeShapeType="1"/>
          </p:cNvSpPr>
          <p:nvPr/>
        </p:nvSpPr>
        <p:spPr bwMode="auto">
          <a:xfrm>
            <a:off x="1246188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0203" name="Text Box 76"/>
          <p:cNvSpPr txBox="1">
            <a:spLocks noChangeArrowheads="1"/>
          </p:cNvSpPr>
          <p:nvPr/>
        </p:nvSpPr>
        <p:spPr bwMode="auto">
          <a:xfrm>
            <a:off x="930275" y="2989263"/>
            <a:ext cx="26066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sz="1400"/>
          </a:p>
          <a:p>
            <a:pPr algn="ctr">
              <a:lnSpc>
                <a:spcPct val="90000"/>
              </a:lnSpc>
            </a:pPr>
            <a:r>
              <a:rPr lang="en-US" sz="1400"/>
              <a:t>SYNACK(seq=y,ACKnum=x+1)</a:t>
            </a:r>
          </a:p>
          <a:p>
            <a:pPr algn="ctr">
              <a:lnSpc>
                <a:spcPct val="90000"/>
              </a:lnSpc>
            </a:pPr>
            <a:r>
              <a:rPr lang="en-US" sz="1400"/>
              <a:t>create new socket for </a:t>
            </a:r>
          </a:p>
          <a:p>
            <a:pPr algn="ctr">
              <a:lnSpc>
                <a:spcPct val="90000"/>
              </a:lnSpc>
            </a:pPr>
            <a:r>
              <a:rPr lang="en-US" sz="1400"/>
              <a:t>communication back to client</a:t>
            </a:r>
          </a:p>
        </p:txBody>
      </p:sp>
      <p:sp>
        <p:nvSpPr>
          <p:cNvPr id="50204" name="Freeform 77"/>
          <p:cNvSpPr>
            <a:spLocks/>
          </p:cNvSpPr>
          <p:nvPr/>
        </p:nvSpPr>
        <p:spPr bwMode="auto">
          <a:xfrm flipV="1">
            <a:off x="2046288" y="5076825"/>
            <a:ext cx="1579562" cy="373063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  <a:gd name="T9" fmla="*/ 0 w 1123"/>
              <a:gd name="T10" fmla="*/ 0 h 235"/>
              <a:gd name="T11" fmla="*/ 1123 w 1123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0205" name="Freeform 78"/>
          <p:cNvSpPr>
            <a:spLocks/>
          </p:cNvSpPr>
          <p:nvPr/>
        </p:nvSpPr>
        <p:spPr bwMode="auto">
          <a:xfrm flipH="1" flipV="1">
            <a:off x="4613275" y="5094288"/>
            <a:ext cx="947738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  <a:gd name="T9" fmla="*/ 0 w 1123"/>
              <a:gd name="T10" fmla="*/ 0 h 235"/>
              <a:gd name="T11" fmla="*/ 1123 w 1123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0206" name="Text Box 79"/>
          <p:cNvSpPr txBox="1">
            <a:spLocks noChangeArrowheads="1"/>
          </p:cNvSpPr>
          <p:nvPr/>
        </p:nvSpPr>
        <p:spPr bwMode="auto">
          <a:xfrm>
            <a:off x="5608638" y="4970463"/>
            <a:ext cx="26066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sz="1400"/>
          </a:p>
          <a:p>
            <a:pPr algn="ctr">
              <a:lnSpc>
                <a:spcPct val="90000"/>
              </a:lnSpc>
            </a:pPr>
            <a:r>
              <a:rPr lang="en-US" sz="1400"/>
              <a:t>SYNACK(seq=y,ACKnum=x+1)</a:t>
            </a:r>
          </a:p>
          <a:p>
            <a:pPr algn="ctr">
              <a:lnSpc>
                <a:spcPct val="90000"/>
              </a:lnSpc>
            </a:pPr>
            <a:endParaRPr lang="en-US" sz="1400"/>
          </a:p>
        </p:txBody>
      </p:sp>
      <p:sp>
        <p:nvSpPr>
          <p:cNvPr id="50207" name="Line 80"/>
          <p:cNvSpPr>
            <a:spLocks noChangeShapeType="1"/>
          </p:cNvSpPr>
          <p:nvPr/>
        </p:nvSpPr>
        <p:spPr bwMode="auto">
          <a:xfrm>
            <a:off x="5718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0208" name="Text Box 81"/>
          <p:cNvSpPr txBox="1">
            <a:spLocks noChangeArrowheads="1"/>
          </p:cNvSpPr>
          <p:nvPr/>
        </p:nvSpPr>
        <p:spPr bwMode="auto">
          <a:xfrm>
            <a:off x="6018213" y="5248275"/>
            <a:ext cx="17446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sz="1400"/>
          </a:p>
          <a:p>
            <a:pPr algn="ctr">
              <a:lnSpc>
                <a:spcPct val="90000"/>
              </a:lnSpc>
            </a:pPr>
            <a:r>
              <a:rPr lang="en-US" sz="1400"/>
              <a:t>ACK(ACKnum=y+1)</a:t>
            </a:r>
          </a:p>
          <a:p>
            <a:pPr algn="ctr">
              <a:lnSpc>
                <a:spcPct val="90000"/>
              </a:lnSpc>
            </a:pPr>
            <a:endParaRPr lang="en-US" sz="1400"/>
          </a:p>
        </p:txBody>
      </p:sp>
      <p:sp>
        <p:nvSpPr>
          <p:cNvPr id="50209" name="Line 82"/>
          <p:cNvSpPr>
            <a:spLocks noChangeShapeType="1"/>
          </p:cNvSpPr>
          <p:nvPr/>
        </p:nvSpPr>
        <p:spPr bwMode="auto">
          <a:xfrm>
            <a:off x="849313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0210" name="Text Box 83"/>
          <p:cNvSpPr txBox="1">
            <a:spLocks noChangeArrowheads="1"/>
          </p:cNvSpPr>
          <p:nvPr/>
        </p:nvSpPr>
        <p:spPr bwMode="auto">
          <a:xfrm>
            <a:off x="909638" y="5356225"/>
            <a:ext cx="17446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sz="1400"/>
          </a:p>
          <a:p>
            <a:pPr algn="ctr">
              <a:lnSpc>
                <a:spcPct val="90000"/>
              </a:lnSpc>
            </a:pPr>
            <a:r>
              <a:rPr lang="en-US" sz="1400"/>
              <a:t>ACK(ACKnum=y+1)</a:t>
            </a:r>
          </a:p>
          <a:p>
            <a:pPr algn="ctr">
              <a:lnSpc>
                <a:spcPct val="90000"/>
              </a:lnSpc>
            </a:pPr>
            <a:endParaRPr lang="en-US" sz="1400"/>
          </a:p>
        </p:txBody>
      </p:sp>
      <p:sp>
        <p:nvSpPr>
          <p:cNvPr id="50211" name="Text Box 84"/>
          <p:cNvSpPr txBox="1">
            <a:spLocks noChangeArrowheads="1"/>
          </p:cNvSpPr>
          <p:nvPr/>
        </p:nvSpPr>
        <p:spPr bwMode="auto">
          <a:xfrm>
            <a:off x="1560513" y="5788025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Segments &amp; </a:t>
            </a:r>
            <a:r>
              <a:rPr lang="en-US" altLang="he-IL" sz="3200" dirty="0" err="1"/>
              <a:t>Acks</a:t>
            </a:r>
            <a:endParaRPr lang="en-US" altLang="he-IL" sz="3200" dirty="0"/>
          </a:p>
          <a:p>
            <a:pPr marL="457200" indent="-457200"/>
            <a:r>
              <a:rPr lang="en-US" altLang="he-IL" sz="3200" dirty="0"/>
              <a:t>Reliable data transfer</a:t>
            </a:r>
          </a:p>
          <a:p>
            <a:pPr marL="457200" indent="-457200"/>
            <a:r>
              <a:rPr lang="en-US" altLang="he-IL" sz="3200" dirty="0"/>
              <a:t>Flow control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Connection management</a:t>
            </a:r>
          </a:p>
          <a:p>
            <a:pPr marL="803275" lvl="1" indent="-457200"/>
            <a:r>
              <a:rPr lang="en-US" altLang="he-IL" dirty="0"/>
              <a:t>Establishing a connection</a:t>
            </a:r>
          </a:p>
          <a:p>
            <a:pPr marL="803275" lvl="1" indent="-457200"/>
            <a:r>
              <a:rPr lang="en-US" altLang="he-IL" b="1" dirty="0">
                <a:solidFill>
                  <a:srgbClr val="000099"/>
                </a:solidFill>
              </a:rPr>
              <a:t>Closing a connection</a:t>
            </a:r>
          </a:p>
          <a:p>
            <a:pPr marL="803275" lvl="1" indent="-457200"/>
            <a:r>
              <a:rPr lang="en-US" altLang="he-IL" dirty="0"/>
              <a:t>TCP timers</a:t>
            </a:r>
          </a:p>
          <a:p>
            <a:pPr marL="457200" indent="-457200"/>
            <a:r>
              <a:rPr lang="en-US" altLang="he-IL" sz="3200" dirty="0"/>
              <a:t>Congestion control</a:t>
            </a:r>
          </a:p>
          <a:p>
            <a:pPr marL="457200" indent="-457200"/>
            <a:endParaRPr lang="en-US" altLang="he-IL" sz="3200" dirty="0"/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57275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TCP: closing a connection</a:t>
            </a:r>
          </a:p>
        </p:txBody>
      </p:sp>
      <p:sp>
        <p:nvSpPr>
          <p:cNvPr id="83974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client, server each close their side of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 TCP segment with FIN bit = 1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respond to received FIN with ACK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on receiving FIN, ACK can be combined with own FIN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simultaneous FIN exchanges can be handled</a:t>
            </a:r>
          </a:p>
        </p:txBody>
      </p:sp>
      <p:sp>
        <p:nvSpPr>
          <p:cNvPr id="512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05C5D22C-FAFF-4A69-9FBF-B8F7F37FC053}" type="slidenum">
              <a:rPr lang="en-US" altLang="he-IL" smtClean="0"/>
              <a:pPr/>
              <a:t>38</a:t>
            </a:fld>
            <a:endParaRPr lang="en-US" altLang="he-IL"/>
          </a:p>
        </p:txBody>
      </p:sp>
      <p:pic>
        <p:nvPicPr>
          <p:cNvPr id="51204" name="Picture 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TCP: closing a connection</a:t>
            </a: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98015204-1085-424F-B31F-AFEADD79614A}" type="slidenum">
              <a:rPr lang="en-US" altLang="he-IL" smtClean="0"/>
              <a:pPr/>
              <a:t>39</a:t>
            </a:fld>
            <a:endParaRPr lang="en-US" altLang="he-IL"/>
          </a:p>
        </p:txBody>
      </p:sp>
      <p:pic>
        <p:nvPicPr>
          <p:cNvPr id="52228" name="Picture 6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52230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52317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FIN_WAIT_2</a:t>
              </a:r>
            </a:p>
          </p:txBody>
        </p:sp>
        <p:sp>
          <p:nvSpPr>
            <p:cNvPr id="52318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52315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CLOSE_WAIT</a:t>
              </a:r>
            </a:p>
          </p:txBody>
        </p:sp>
        <p:sp>
          <p:nvSpPr>
            <p:cNvPr id="52316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52312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52313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314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FINbit=1, seq=y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52309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52310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311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ACKbit=1; ACKnum=y+1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52304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52305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306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ACKbit=1; ACKnum=x+1</a:t>
              </a:r>
            </a:p>
          </p:txBody>
        </p:sp>
        <p:sp>
          <p:nvSpPr>
            <p:cNvPr id="52307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/>
                <a:t> wait for server</a:t>
              </a:r>
            </a:p>
            <a:p>
              <a:pPr algn="r">
                <a:lnSpc>
                  <a:spcPct val="90000"/>
                </a:lnSpc>
              </a:pPr>
              <a:r>
                <a:rPr lang="en-US" sz="1400"/>
                <a:t>close</a:t>
              </a:r>
            </a:p>
          </p:txBody>
        </p:sp>
        <p:sp>
          <p:nvSpPr>
            <p:cNvPr id="52308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/>
                <a:t>can still</a:t>
              </a:r>
            </a:p>
            <a:p>
              <a:pPr>
                <a:lnSpc>
                  <a:spcPct val="90000"/>
                </a:lnSpc>
              </a:pPr>
              <a:r>
                <a:rPr lang="en-US" sz="1400"/>
                <a:t>send data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52300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/>
                <a:t>can no longer</a:t>
              </a:r>
            </a:p>
            <a:p>
              <a:pPr>
                <a:lnSpc>
                  <a:spcPct val="90000"/>
                </a:lnSpc>
              </a:pPr>
              <a:r>
                <a:rPr lang="en-US" sz="1400"/>
                <a:t>send data</a:t>
              </a:r>
            </a:p>
          </p:txBody>
        </p:sp>
        <p:grpSp>
          <p:nvGrpSpPr>
            <p:cNvPr id="52301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52302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52303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LAST_ACK</a:t>
                </a:r>
              </a:p>
            </p:txBody>
          </p:sp>
        </p:grp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52298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CLOSED</a:t>
              </a:r>
            </a:p>
          </p:txBody>
        </p:sp>
        <p:sp>
          <p:nvSpPr>
            <p:cNvPr id="52299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52296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TIMED_WAIT</a:t>
              </a:r>
            </a:p>
          </p:txBody>
        </p:sp>
        <p:sp>
          <p:nvSpPr>
            <p:cNvPr id="52297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52290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52291" name="Text Box 51"/>
            <p:cNvSpPr txBox="1">
              <a:spLocks noChangeArrowheads="1"/>
            </p:cNvSpPr>
            <p:nvPr/>
          </p:nvSpPr>
          <p:spPr bwMode="auto">
            <a:xfrm>
              <a:off x="1030" y="3093"/>
              <a:ext cx="1123" cy="4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b="1" dirty="0">
                  <a:solidFill>
                    <a:srgbClr val="FF6600"/>
                  </a:solidFill>
                </a:rPr>
                <a:t> timed wait 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b="1" dirty="0">
                  <a:solidFill>
                    <a:srgbClr val="FF6600"/>
                  </a:solidFill>
                </a:rPr>
                <a:t>for 2*Max 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b="1" dirty="0">
                  <a:solidFill>
                    <a:srgbClr val="FF6600"/>
                  </a:solidFill>
                </a:rPr>
                <a:t>Segment Lifetime</a:t>
              </a:r>
            </a:p>
          </p:txBody>
        </p:sp>
        <p:sp>
          <p:nvSpPr>
            <p:cNvPr id="52292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52293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52294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CLOSED</a:t>
              </a:r>
            </a:p>
          </p:txBody>
        </p:sp>
        <p:sp>
          <p:nvSpPr>
            <p:cNvPr id="52295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52288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FIN_WAIT_1</a:t>
              </a:r>
            </a:p>
          </p:txBody>
        </p:sp>
        <p:sp>
          <p:nvSpPr>
            <p:cNvPr id="52289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52283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52284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285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FINbit=1, seq=x</a:t>
              </a:r>
            </a:p>
          </p:txBody>
        </p:sp>
        <p:sp>
          <p:nvSpPr>
            <p:cNvPr id="52286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/>
                <a:t>can no longer</a:t>
              </a:r>
            </a:p>
            <a:p>
              <a:pPr algn="r">
                <a:lnSpc>
                  <a:spcPct val="90000"/>
                </a:lnSpc>
              </a:pPr>
              <a:r>
                <a:rPr lang="en-US" sz="1400"/>
                <a:t>send but can</a:t>
              </a:r>
            </a:p>
            <a:p>
              <a:pPr algn="r">
                <a:lnSpc>
                  <a:spcPct val="90000"/>
                </a:lnSpc>
              </a:pPr>
              <a:r>
                <a:rPr lang="en-US" sz="1400"/>
                <a:t> receive data</a:t>
              </a:r>
            </a:p>
          </p:txBody>
        </p:sp>
        <p:sp>
          <p:nvSpPr>
            <p:cNvPr id="52287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ourier New" pitchFamily="49" charset="0"/>
                </a:rPr>
                <a:t>clientSocket.close()</a:t>
              </a:r>
            </a:p>
          </p:txBody>
        </p:sp>
      </p:grpSp>
      <p:sp>
        <p:nvSpPr>
          <p:cNvPr id="52243" name="Text Box 84"/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i="1">
                <a:solidFill>
                  <a:srgbClr val="000099"/>
                </a:solidFill>
              </a:rPr>
              <a:t>client state</a:t>
            </a:r>
          </a:p>
          <a:p>
            <a:pPr algn="r"/>
            <a:endParaRPr lang="en-US" i="1">
              <a:solidFill>
                <a:srgbClr val="000099"/>
              </a:solidFill>
            </a:endParaRPr>
          </a:p>
        </p:txBody>
      </p:sp>
      <p:sp>
        <p:nvSpPr>
          <p:cNvPr id="52244" name="Text Box 85"/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i="1">
                <a:solidFill>
                  <a:srgbClr val="000099"/>
                </a:solidFill>
              </a:rPr>
              <a:t>server state</a:t>
            </a:r>
          </a:p>
          <a:p>
            <a:pPr algn="r"/>
            <a:endParaRPr lang="en-US" i="1">
              <a:solidFill>
                <a:srgbClr val="000099"/>
              </a:solidFill>
            </a:endParaRPr>
          </a:p>
        </p:txBody>
      </p:sp>
      <p:sp>
        <p:nvSpPr>
          <p:cNvPr id="52245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ESTAB</a:t>
            </a:r>
          </a:p>
        </p:txBody>
      </p:sp>
      <p:sp>
        <p:nvSpPr>
          <p:cNvPr id="52246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ESTAB</a:t>
            </a:r>
          </a:p>
        </p:txBody>
      </p:sp>
      <p:grpSp>
        <p:nvGrpSpPr>
          <p:cNvPr id="52247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52281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82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52248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52249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250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251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252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253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52254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2279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52280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52255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52256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2277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52278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52257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258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52259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275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52276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52260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52261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273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52274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52262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263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264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265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266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267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268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269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270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71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52272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Byte Stream Service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89025" algn="l"/>
                <a:tab pos="5661025" algn="l"/>
              </a:tabLst>
            </a:pPr>
            <a:r>
              <a:rPr lang="en-US" sz="2400" dirty="0"/>
              <a:t>To the lower layers, TCP handles data in segments.</a:t>
            </a:r>
          </a:p>
          <a:p>
            <a:pPr>
              <a:tabLst>
                <a:tab pos="1089025" algn="l"/>
                <a:tab pos="5661025" algn="l"/>
              </a:tabLst>
            </a:pPr>
            <a:r>
              <a:rPr lang="en-US" sz="2400" dirty="0"/>
              <a:t>To the higher layers TCP handles data as a sequence of bytes and does not identify boundaries between segments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71258"/>
              </p:ext>
            </p:extLst>
          </p:nvPr>
        </p:nvGraphicFramePr>
        <p:xfrm>
          <a:off x="820617" y="2730394"/>
          <a:ext cx="7369709" cy="274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VISIO" r:id="rId4" imgW="8866632" imgH="4261104" progId="">
                  <p:embed/>
                </p:oleObj>
              </mc:Choice>
              <mc:Fallback>
                <p:oleObj name="VISIO" r:id="rId4" imgW="8866632" imgH="4261104" progId="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617" y="2730394"/>
                        <a:ext cx="7369709" cy="274428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444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 txBox="1">
            <a:spLocks noGrp="1" noChangeArrowheads="1"/>
          </p:cNvSpPr>
          <p:nvPr/>
        </p:nvSpPr>
        <p:spPr bwMode="auto">
          <a:xfrm>
            <a:off x="-1588" y="6570663"/>
            <a:ext cx="504826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C9631306-8AC9-47F3-92E9-47A2400491C3}" type="slidenum">
              <a:rPr lang="he-IL" altLang="he-IL"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40</a:t>
            </a:fld>
            <a:endParaRPr lang="en-US" altLang="he-IL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433388" y="241300"/>
            <a:ext cx="828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 eaLnBrk="1" hangingPunct="1">
              <a:spcBef>
                <a:spcPct val="50000"/>
              </a:spcBef>
            </a:pPr>
            <a:endParaRPr lang="en-US" altLang="he-IL" sz="4000" u="sng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3252" name="Picture 5" descr="transServ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70025"/>
            <a:ext cx="8183562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2"/>
          <p:cNvSpPr txBox="1">
            <a:spLocks noChangeArrowheads="1"/>
          </p:cNvSpPr>
          <p:nvPr/>
        </p:nvSpPr>
        <p:spPr>
          <a:xfrm>
            <a:off x="433388" y="241300"/>
            <a:ext cx="7772400" cy="7270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ＭＳ Ｐゴシック" charset="0"/>
                <a:cs typeface="+mj-cs"/>
              </a:rPr>
              <a:t>TCP server life cycle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dirty="0">
                <a:ea typeface="ＭＳ Ｐゴシック" charset="0"/>
              </a:rPr>
              <a:t>TCP’s FSM</a:t>
            </a:r>
            <a:endParaRPr lang="en-AU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23B0C9A7-D0D2-4469-989A-A8F262E47336}" type="slidenum">
              <a:rPr lang="he-IL" altLang="he-IL" sz="1200" smtClean="0">
                <a:latin typeface="Tahoma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41</a:t>
            </a:fld>
            <a:endParaRPr lang="en-US" altLang="he-IL" sz="1200">
              <a:latin typeface="Tahoma" pitchFamily="34" charset="0"/>
            </a:endParaRP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 cstate="print"/>
          <a:srcRect l="45106" t="10561" r="22935" b="8621"/>
          <a:stretch>
            <a:fillRect/>
          </a:stretch>
        </p:blipFill>
        <p:spPr bwMode="auto">
          <a:xfrm>
            <a:off x="990600" y="912032"/>
            <a:ext cx="4432710" cy="533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5052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2"/>
          <p:cNvSpPr txBox="1">
            <a:spLocks noChangeArrowheads="1"/>
          </p:cNvSpPr>
          <p:nvPr/>
        </p:nvSpPr>
        <p:spPr>
          <a:xfrm>
            <a:off x="5791610" y="1181100"/>
            <a:ext cx="2895600" cy="51689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rPr>
              <a:t>T</a:t>
            </a:r>
            <a:r>
              <a:rPr lang="en-US" sz="2400" kern="0" noProof="0" dirty="0">
                <a:latin typeface="+mj-lt"/>
                <a:ea typeface="ＭＳ Ｐゴシック" charset="0"/>
                <a:cs typeface="+mj-cs"/>
              </a:rPr>
              <a:t>ransmission </a:t>
            </a:r>
            <a:r>
              <a:rPr lang="en-US" sz="2400" kern="0" noProof="0" dirty="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rPr>
              <a:t>C</a:t>
            </a:r>
            <a:r>
              <a:rPr lang="en-US" sz="2400" kern="0" noProof="0" dirty="0">
                <a:latin typeface="+mj-lt"/>
                <a:ea typeface="ＭＳ Ｐゴシック" charset="0"/>
                <a:cs typeface="+mj-cs"/>
              </a:rPr>
              <a:t>ontrol</a:t>
            </a:r>
            <a:r>
              <a:rPr lang="en-US" sz="2400" kern="0" noProof="0" dirty="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rPr>
              <a:t> B</a:t>
            </a:r>
            <a:r>
              <a:rPr lang="en-US" sz="2400" kern="0" noProof="0" dirty="0">
                <a:latin typeface="+mj-lt"/>
                <a:ea typeface="ＭＳ Ｐゴシック" charset="0"/>
                <a:cs typeface="+mj-cs"/>
              </a:rPr>
              <a:t>lock – holds </a:t>
            </a:r>
            <a:r>
              <a:rPr lang="en-US" sz="2400" kern="0" dirty="0">
                <a:latin typeface="+mj-lt"/>
                <a:ea typeface="ＭＳ Ｐゴシック" charset="0"/>
                <a:cs typeface="+mj-cs"/>
              </a:rPr>
              <a:t>state info for one TCP connection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+mj-cs"/>
              </a:rPr>
              <a:t>Ports’ numbers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+mj-cs"/>
              </a:rPr>
              <a:t>Buffers’ location in memory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kern="0" dirty="0">
                <a:latin typeface="+mj-lt"/>
                <a:ea typeface="ＭＳ Ｐゴシック" charset="0"/>
                <a:cs typeface="+mj-cs"/>
              </a:rPr>
              <a:t>State variables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+mj-cs"/>
              </a:rPr>
              <a:t>Windows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2400" kern="0" dirty="0" err="1">
                <a:latin typeface="+mj-lt"/>
                <a:ea typeface="ＭＳ Ｐゴシック" charset="0"/>
                <a:cs typeface="+mj-cs"/>
              </a:rPr>
              <a:t>Seq</a:t>
            </a:r>
            <a:r>
              <a:rPr lang="en-US" sz="2400" kern="0" dirty="0">
                <a:latin typeface="+mj-lt"/>
                <a:ea typeface="ＭＳ Ｐゴシック" charset="0"/>
                <a:cs typeface="+mj-cs"/>
              </a:rPr>
              <a:t> #, </a:t>
            </a:r>
            <a:r>
              <a:rPr lang="en-US" sz="2400" kern="0" dirty="0" err="1">
                <a:latin typeface="+mj-lt"/>
                <a:ea typeface="ＭＳ Ｐゴシック" charset="0"/>
                <a:cs typeface="+mj-cs"/>
              </a:rPr>
              <a:t>ack</a:t>
            </a:r>
            <a:r>
              <a:rPr lang="en-US" sz="2400" kern="0" dirty="0">
                <a:latin typeface="+mj-lt"/>
                <a:ea typeface="ＭＳ Ｐゴシック" charset="0"/>
                <a:cs typeface="+mj-cs"/>
              </a:rPr>
              <a:t> #</a:t>
            </a:r>
            <a:endParaRPr lang="he-IL" sz="2400" kern="0" dirty="0">
              <a:latin typeface="+mj-lt"/>
              <a:ea typeface="ＭＳ Ｐゴシック" charset="0"/>
              <a:cs typeface="+mj-cs"/>
            </a:endParaRPr>
          </a:p>
          <a:p>
            <a:pPr lvl="2"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+mj-cs"/>
              </a:rPr>
              <a:t>Options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+mj-cs"/>
              </a:rPr>
              <a:t>TCP </a:t>
            </a:r>
            <a:r>
              <a:rPr lang="en-US" dirty="0" err="1">
                <a:ea typeface="ＭＳ Ｐゴシック" charset="0"/>
                <a:cs typeface="+mj-cs"/>
              </a:rPr>
              <a:t>Rst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83974" name="Rectangle 47"/>
          <p:cNvSpPr>
            <a:spLocks noGrp="1" noChangeArrowheads="1"/>
          </p:cNvSpPr>
          <p:nvPr>
            <p:ph idx="1"/>
          </p:nvPr>
        </p:nvSpPr>
        <p:spPr>
          <a:xfrm>
            <a:off x="533400" y="1083733"/>
            <a:ext cx="7772400" cy="4707467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800" dirty="0">
                <a:ea typeface="ＭＳ Ｐゴシック" charset="0"/>
                <a:cs typeface="+mn-cs"/>
              </a:rPr>
              <a:t>The </a:t>
            </a:r>
            <a:r>
              <a:rPr lang="en-US" sz="2800" dirty="0" err="1">
                <a:ea typeface="ＭＳ Ｐゴシック" charset="0"/>
                <a:cs typeface="+mn-cs"/>
              </a:rPr>
              <a:t>Rst</a:t>
            </a:r>
            <a:r>
              <a:rPr lang="en-US" sz="2800" dirty="0">
                <a:ea typeface="ＭＳ Ｐゴシック" charset="0"/>
                <a:cs typeface="+mn-cs"/>
              </a:rPr>
              <a:t> flag in the header is usually set to 0</a:t>
            </a:r>
          </a:p>
          <a:p>
            <a:pPr>
              <a:buFont typeface="Wingdings" charset="0"/>
              <a:buChar char="v"/>
              <a:defRPr/>
            </a:pPr>
            <a:r>
              <a:rPr lang="en-US" sz="2800" dirty="0">
                <a:ea typeface="ＭＳ Ｐゴシック" charset="0"/>
                <a:cs typeface="+mn-cs"/>
              </a:rPr>
              <a:t>Setting it to 1 asks the </a:t>
            </a:r>
            <a:r>
              <a:rPr lang="en-US" sz="2800" dirty="0" err="1">
                <a:ea typeface="ＭＳ Ｐゴシック" charset="0"/>
                <a:cs typeface="+mn-cs"/>
              </a:rPr>
              <a:t>rcvr</a:t>
            </a:r>
            <a:r>
              <a:rPr lang="en-US" sz="2800" dirty="0">
                <a:ea typeface="ＭＳ Ｐゴシック" charset="0"/>
                <a:cs typeface="+mn-cs"/>
              </a:rPr>
              <a:t> to immediately finish the connection</a:t>
            </a:r>
          </a:p>
          <a:p>
            <a:pPr>
              <a:buFont typeface="Wingdings" charset="0"/>
              <a:buChar char="v"/>
              <a:defRPr/>
            </a:pPr>
            <a:r>
              <a:rPr lang="en-US" sz="2800" dirty="0">
                <a:ea typeface="ＭＳ Ｐゴシック" charset="0"/>
                <a:cs typeface="+mn-cs"/>
              </a:rPr>
              <a:t>Used for</a:t>
            </a:r>
          </a:p>
          <a:p>
            <a:pPr lvl="1"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Case of error / crash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2000" dirty="0">
                <a:ea typeface="ＭＳ Ｐゴシック" charset="0"/>
                <a:cs typeface="+mn-cs"/>
              </a:rPr>
              <a:t>Prevent stale packets from old connection from re-appearing</a:t>
            </a:r>
          </a:p>
          <a:p>
            <a:pPr lvl="1"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</a:rPr>
              <a:t>A server saying to client “I discard your request for connection”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2000" dirty="0">
                <a:ea typeface="ＭＳ Ｐゴシック" charset="0"/>
              </a:rPr>
              <a:t>E.g., as a part of a firewall or ad-blocking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2000" dirty="0">
                <a:ea typeface="ＭＳ Ｐゴシック" charset="0"/>
              </a:rPr>
              <a:t>Or of traffic</a:t>
            </a:r>
            <a:r>
              <a:rPr lang="en-US" sz="1400" dirty="0"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filtering &amp; </a:t>
            </a:r>
            <a:r>
              <a:rPr lang="en-US" sz="2000" dirty="0" err="1">
                <a:ea typeface="ＭＳ Ｐゴシック" charset="0"/>
              </a:rPr>
              <a:t>QoS</a:t>
            </a:r>
            <a:endParaRPr lang="en-US" sz="2000" dirty="0">
              <a:ea typeface="ＭＳ Ｐゴシック" charset="0"/>
            </a:endParaRPr>
          </a:p>
          <a:p>
            <a:pPr lvl="1"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</a:rPr>
              <a:t>Attacks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2000" dirty="0">
                <a:ea typeface="ＭＳ Ｐゴシック" charset="0"/>
              </a:rPr>
              <a:t>If the attacker intercepts real TCP packets, it can forge a TCP </a:t>
            </a:r>
            <a:r>
              <a:rPr lang="en-US" sz="2000" dirty="0" err="1">
                <a:ea typeface="ＭＳ Ｐゴシック" charset="0"/>
              </a:rPr>
              <a:t>rst</a:t>
            </a:r>
            <a:r>
              <a:rPr lang="en-US" sz="2000" dirty="0">
                <a:ea typeface="ＭＳ Ｐゴシック" charset="0"/>
              </a:rPr>
              <a:t> packet, thus maliciously closing the connection</a:t>
            </a:r>
          </a:p>
        </p:txBody>
      </p:sp>
      <p:sp>
        <p:nvSpPr>
          <p:cNvPr id="512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05C5D22C-FAFF-4A69-9FBF-B8F7F37FC053}" type="slidenum">
              <a:rPr lang="en-US" altLang="he-IL" smtClean="0"/>
              <a:pPr/>
              <a:t>42</a:t>
            </a:fld>
            <a:endParaRPr lang="en-US" altLang="he-IL"/>
          </a:p>
        </p:txBody>
      </p:sp>
      <p:pic>
        <p:nvPicPr>
          <p:cNvPr id="51204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725" y="629184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530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D9D9EB15-F631-466C-AB5E-620B288CFF99}" type="slidenum">
              <a:rPr lang="en-US" altLang="he-IL" smtClean="0"/>
              <a:pPr/>
              <a:t>43</a:t>
            </a:fld>
            <a:endParaRPr lang="en-US" altLang="he-IL"/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0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Chapter 3: outline</a:t>
            </a:r>
            <a:endParaRPr lang="en-US" altLang="he-IL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Segments &amp; </a:t>
            </a:r>
            <a:r>
              <a:rPr lang="en-US" altLang="he-IL" sz="3200" dirty="0" err="1"/>
              <a:t>Acks</a:t>
            </a:r>
            <a:endParaRPr lang="en-US" altLang="he-IL" sz="3200" dirty="0"/>
          </a:p>
          <a:p>
            <a:pPr marL="457200" indent="-457200"/>
            <a:r>
              <a:rPr lang="en-US" altLang="he-IL" sz="3200" dirty="0"/>
              <a:t>Reliable data transfer</a:t>
            </a:r>
          </a:p>
          <a:p>
            <a:pPr marL="457200" indent="-457200"/>
            <a:r>
              <a:rPr lang="en-US" altLang="he-IL" sz="3200" dirty="0"/>
              <a:t>Flow control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Connection management</a:t>
            </a:r>
          </a:p>
          <a:p>
            <a:pPr marL="803275" lvl="1" indent="-457200"/>
            <a:r>
              <a:rPr lang="en-US" altLang="he-IL" dirty="0"/>
              <a:t>Establishing a connection</a:t>
            </a:r>
          </a:p>
          <a:p>
            <a:pPr marL="803275" lvl="1" indent="-457200"/>
            <a:r>
              <a:rPr lang="en-US" altLang="he-IL" dirty="0"/>
              <a:t>Closing a connection</a:t>
            </a:r>
          </a:p>
          <a:p>
            <a:pPr marL="803275" lvl="1" indent="-457200"/>
            <a:r>
              <a:rPr lang="en-US" altLang="he-IL" b="1" dirty="0">
                <a:solidFill>
                  <a:srgbClr val="000099"/>
                </a:solidFill>
              </a:rPr>
              <a:t>TCP timers</a:t>
            </a:r>
          </a:p>
          <a:p>
            <a:pPr marL="457200" indent="-457200"/>
            <a:r>
              <a:rPr lang="en-US" altLang="he-IL" sz="3200" dirty="0"/>
              <a:t>Congestion control</a:t>
            </a:r>
          </a:p>
          <a:p>
            <a:pPr marL="457200" indent="-457200"/>
            <a:endParaRPr lang="en-US" altLang="he-IL" sz="3200" dirty="0"/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57275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-26305"/>
            <a:ext cx="7772400" cy="762000"/>
          </a:xfrm>
        </p:spPr>
        <p:txBody>
          <a:bodyPr/>
          <a:lstStyle/>
          <a:p>
            <a:pPr algn="ctr"/>
            <a:r>
              <a:rPr lang="en-US" dirty="0"/>
              <a:t>TCP timers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89000" y="2048933"/>
            <a:ext cx="7772400" cy="4707467"/>
          </a:xfrm>
        </p:spPr>
        <p:txBody>
          <a:bodyPr/>
          <a:lstStyle/>
          <a:p>
            <a:r>
              <a:rPr lang="en-US" sz="2400" dirty="0"/>
              <a:t>Retransmission </a:t>
            </a:r>
            <a:r>
              <a:rPr lang="en-US" sz="2400" dirty="0" err="1"/>
              <a:t>TimeOut</a:t>
            </a:r>
            <a:endParaRPr lang="en-US" sz="2400" dirty="0"/>
          </a:p>
          <a:p>
            <a:pPr lvl="1"/>
            <a:r>
              <a:rPr lang="en-US" sz="2000" dirty="0"/>
              <a:t>Retransmit a packet after </a:t>
            </a:r>
            <a:r>
              <a:rPr lang="en-US" sz="2000" i="1" dirty="0" err="1"/>
              <a:t>EstRTT</a:t>
            </a:r>
            <a:r>
              <a:rPr lang="en-US" sz="2000" i="1" dirty="0"/>
              <a:t> + 4DevRTT</a:t>
            </a:r>
          </a:p>
          <a:p>
            <a:r>
              <a:rPr lang="en-US" sz="2400" dirty="0"/>
              <a:t>Persistence timer</a:t>
            </a:r>
          </a:p>
          <a:p>
            <a:pPr lvl="1"/>
            <a:r>
              <a:rPr lang="en-US" sz="2000" dirty="0"/>
              <a:t>Used for preventing deadlock in the case when the </a:t>
            </a:r>
            <a:r>
              <a:rPr lang="en-US" sz="2000" dirty="0" err="1"/>
              <a:t>ack</a:t>
            </a:r>
            <a:r>
              <a:rPr lang="en-US" sz="2000" dirty="0"/>
              <a:t> increasing the </a:t>
            </a:r>
            <a:r>
              <a:rPr lang="en-US" sz="2000" i="1" dirty="0" err="1"/>
              <a:t>rwnd</a:t>
            </a:r>
            <a:r>
              <a:rPr lang="en-US" sz="2000" dirty="0"/>
              <a:t> above 0 is lost</a:t>
            </a:r>
          </a:p>
          <a:p>
            <a:r>
              <a:rPr lang="en-US" sz="2400" dirty="0"/>
              <a:t>TIME-WAIT</a:t>
            </a:r>
          </a:p>
          <a:p>
            <a:pPr lvl="1"/>
            <a:r>
              <a:rPr lang="en-US" sz="2000" dirty="0"/>
              <a:t>Used during connection termination = 2*Maximum Segment Lifetime </a:t>
            </a:r>
          </a:p>
          <a:p>
            <a:r>
              <a:rPr lang="en-US" sz="2400" dirty="0" err="1"/>
              <a:t>Keepalive</a:t>
            </a:r>
            <a:r>
              <a:rPr lang="en-US" sz="2400" dirty="0"/>
              <a:t> timer</a:t>
            </a:r>
          </a:p>
          <a:p>
            <a:pPr lvl="1"/>
            <a:r>
              <a:rPr lang="en-US" sz="2000" dirty="0"/>
              <a:t>Destined to prevent “zombie” non-active connections</a:t>
            </a:r>
          </a:p>
          <a:p>
            <a:pPr lvl="1"/>
            <a:r>
              <a:rPr lang="en-US" sz="2000" dirty="0"/>
              <a:t>If no segment was sent for a long period, each hosts periodically sends an “empty” TCP packet to its peer</a:t>
            </a:r>
          </a:p>
          <a:p>
            <a:pPr lvl="1"/>
            <a:r>
              <a:rPr lang="en-US" sz="2000" dirty="0"/>
              <a:t>If a few probes are unanswered, the connections is closed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453895" y="735695"/>
            <a:ext cx="6202681" cy="121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Segments &amp; </a:t>
            </a:r>
            <a:r>
              <a:rPr lang="en-US" altLang="he-IL" sz="3200" dirty="0" err="1"/>
              <a:t>Acks</a:t>
            </a:r>
            <a:endParaRPr lang="en-US" altLang="he-IL" sz="3200" dirty="0"/>
          </a:p>
          <a:p>
            <a:pPr marL="457200" indent="-457200"/>
            <a:r>
              <a:rPr lang="en-US" altLang="he-IL" sz="3200" dirty="0"/>
              <a:t>Reliable data transfer</a:t>
            </a:r>
          </a:p>
          <a:p>
            <a:pPr marL="457200" indent="-457200"/>
            <a:r>
              <a:rPr lang="en-US" altLang="he-IL" sz="3200" dirty="0"/>
              <a:t>Flow control</a:t>
            </a:r>
          </a:p>
          <a:p>
            <a:pPr marL="457200" indent="-457200"/>
            <a:r>
              <a:rPr lang="en-US" altLang="he-IL" sz="3200" dirty="0"/>
              <a:t>Connection management</a:t>
            </a:r>
          </a:p>
          <a:p>
            <a:pPr marL="457200" indent="-457200"/>
            <a:r>
              <a:rPr lang="en-US" altLang="he-IL" sz="3200" b="1" dirty="0">
                <a:solidFill>
                  <a:srgbClr val="000099"/>
                </a:solidFill>
              </a:rPr>
              <a:t>Congestion control</a:t>
            </a:r>
          </a:p>
          <a:p>
            <a:pPr marL="457200" indent="-457200"/>
            <a:endParaRPr lang="en-US" altLang="he-IL" sz="3200" dirty="0"/>
          </a:p>
          <a:p>
            <a:pPr marL="457200" indent="-457200"/>
            <a:endParaRPr lang="en-US" altLang="he-IL" sz="2400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57275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7350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941FF165-0616-4B2E-AD69-73B383F2F025}" type="slidenum">
              <a:rPr lang="en-US" altLang="he-IL" smtClean="0"/>
              <a:pPr/>
              <a:t>47</a:t>
            </a:fld>
            <a:endParaRPr lang="en-US" altLang="he-IL"/>
          </a:p>
        </p:txBody>
      </p:sp>
      <p:pic>
        <p:nvPicPr>
          <p:cNvPr id="573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8374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25CB5B1A-D1D2-42B6-A517-44F362A58804}" type="slidenum">
              <a:rPr lang="en-US" altLang="he-IL" smtClean="0"/>
              <a:pPr/>
              <a:t>48</a:t>
            </a:fld>
            <a:endParaRPr lang="en-US" altLang="he-IL"/>
          </a:p>
        </p:txBody>
      </p:sp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939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8450757B-53E2-478B-B210-FA0D6041C814}" type="slidenum">
              <a:rPr lang="en-US" altLang="he-IL" smtClean="0"/>
              <a:pPr/>
              <a:t>49</a:t>
            </a:fld>
            <a:endParaRPr lang="en-US" altLang="he-IL"/>
          </a:p>
        </p:txBody>
      </p:sp>
      <p:pic>
        <p:nvPicPr>
          <p:cNvPr id="593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7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Sending and receiving buffers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0530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042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3BAAEB90-DB9D-488D-8A4C-FA33EFD9DC03}" type="slidenum">
              <a:rPr lang="en-US" altLang="he-IL" smtClean="0"/>
              <a:pPr/>
              <a:t>50</a:t>
            </a:fld>
            <a:endParaRPr lang="en-US" altLang="he-IL"/>
          </a:p>
        </p:txBody>
      </p:sp>
      <p:pic>
        <p:nvPicPr>
          <p:cNvPr id="604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0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144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7A9C873A-E740-408D-95D3-24B2C488D18B}" type="slidenum">
              <a:rPr lang="en-US" altLang="he-IL" smtClean="0"/>
              <a:pPr/>
              <a:t>51</a:t>
            </a:fld>
            <a:endParaRPr lang="en-US" altLang="he-IL"/>
          </a:p>
        </p:txBody>
      </p:sp>
      <p:pic>
        <p:nvPicPr>
          <p:cNvPr id="614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24938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24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543" y="24482"/>
            <a:ext cx="8482920" cy="673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Principles of congestion control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i="1" dirty="0">
                <a:solidFill>
                  <a:srgbClr val="CC0000"/>
                </a:solidFill>
              </a:rPr>
              <a:t>congestion</a:t>
            </a:r>
            <a:r>
              <a:rPr lang="en-US" sz="3200" dirty="0">
                <a:solidFill>
                  <a:srgbClr val="CC0000"/>
                </a:solidFill>
              </a:rPr>
              <a:t>:</a:t>
            </a:r>
            <a:endParaRPr lang="en-US" dirty="0">
              <a:solidFill>
                <a:srgbClr val="CC0000"/>
              </a:solidFill>
            </a:endParaRPr>
          </a:p>
          <a:p>
            <a:r>
              <a:rPr lang="en-US" dirty="0"/>
              <a:t>informally: </a:t>
            </a:r>
            <a:r>
              <a:rPr lang="ja-JP" altLang="en-US" dirty="0"/>
              <a:t>“</a:t>
            </a:r>
            <a:r>
              <a:rPr lang="en-US" altLang="ja-JP" dirty="0"/>
              <a:t>too many sources sending too much data too fast for </a:t>
            </a:r>
            <a:r>
              <a:rPr lang="en-US" altLang="ja-JP" i="1" dirty="0">
                <a:solidFill>
                  <a:srgbClr val="000099"/>
                </a:solidFill>
              </a:rPr>
              <a:t>network</a:t>
            </a:r>
            <a:r>
              <a:rPr lang="en-US" altLang="ja-JP" dirty="0"/>
              <a:t> to handle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dirty="0"/>
              <a:t>different from flow control</a:t>
            </a:r>
          </a:p>
          <a:p>
            <a:r>
              <a:rPr lang="en-US" dirty="0"/>
              <a:t>manifestations:</a:t>
            </a:r>
          </a:p>
          <a:p>
            <a:pPr lvl="1"/>
            <a:r>
              <a:rPr lang="en-US" sz="2800" dirty="0"/>
              <a:t>lost packets (buffer overflow at routers)</a:t>
            </a:r>
          </a:p>
          <a:p>
            <a:pPr lvl="1"/>
            <a:r>
              <a:rPr lang="en-US" sz="2800" dirty="0"/>
              <a:t>long delays (queuing in router buffers)</a:t>
            </a:r>
          </a:p>
          <a:p>
            <a:endParaRPr lang="en-US" sz="2400" dirty="0"/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AED424BF-C38F-4071-8994-27C2236044A1}" type="slidenum">
              <a:rPr lang="en-US" altLang="he-IL" smtClean="0"/>
              <a:pPr/>
              <a:t>53</a:t>
            </a:fld>
            <a:endParaRPr lang="en-US" altLang="he-IL"/>
          </a:p>
        </p:txBody>
      </p:sp>
      <p:pic>
        <p:nvPicPr>
          <p:cNvPr id="63493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Approaches towards congestion control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7289" name="Rectangle 3"/>
          <p:cNvSpPr>
            <a:spLocks noGrp="1" noChangeArrowheads="1"/>
          </p:cNvSpPr>
          <p:nvPr>
            <p:ph idx="1"/>
          </p:nvPr>
        </p:nvSpPr>
        <p:spPr>
          <a:xfrm>
            <a:off x="603249" y="2263775"/>
            <a:ext cx="3733801" cy="41989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end-end congestion control: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no explicit feedback from network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congestion inferred from end-system observed loss, delay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This approach obeys the E2E principle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b="1">
                <a:solidFill>
                  <a:srgbClr val="FF6600"/>
                </a:solidFill>
                <a:ea typeface="ＭＳ Ｐゴシック" charset="0"/>
                <a:cs typeface="+mn-cs"/>
              </a:rPr>
              <a:t>TCP concentrates </a:t>
            </a:r>
            <a:r>
              <a:rPr lang="en-US" sz="2400" b="1" dirty="0">
                <a:solidFill>
                  <a:srgbClr val="FF6600"/>
                </a:solidFill>
                <a:ea typeface="ＭＳ Ｐゴシック" charset="0"/>
                <a:cs typeface="+mn-cs"/>
              </a:rPr>
              <a:t>in this approach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B5083DA9-9EF8-420E-B8E1-FF11B81E0E44}" type="slidenum">
              <a:rPr lang="en-US" altLang="he-IL" smtClean="0"/>
              <a:pPr/>
              <a:t>54</a:t>
            </a:fld>
            <a:endParaRPr lang="en-US" altLang="he-IL"/>
          </a:p>
        </p:txBody>
      </p:sp>
      <p:sp>
        <p:nvSpPr>
          <p:cNvPr id="97292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756150" y="2216150"/>
            <a:ext cx="3549650" cy="4213225"/>
          </a:xfrm>
        </p:spPr>
        <p:txBody>
          <a:bodyPr/>
          <a:lstStyle/>
          <a:p>
            <a:pPr marL="282575" indent="-282575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network-assisted congestion control:</a:t>
            </a:r>
          </a:p>
          <a:p>
            <a:pPr marL="282575" indent="-282575"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routers provide feedback to end systems</a:t>
            </a:r>
          </a:p>
          <a:p>
            <a:pPr marL="576263" lvl="1" indent="-179388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Flag bits indicating congestion</a:t>
            </a:r>
          </a:p>
          <a:p>
            <a:pPr marL="576263" lvl="1" indent="-179388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We will later (shortly) study this approach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533400" y="1208617"/>
            <a:ext cx="815498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dirty="0">
                <a:latin typeface="Gill Sans MT" pitchFamily="34" charset="0"/>
              </a:rPr>
              <a:t>Two broad approaches towards congestion control:</a:t>
            </a:r>
          </a:p>
        </p:txBody>
      </p:sp>
      <p:pic>
        <p:nvPicPr>
          <p:cNvPr id="64518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7" y="679716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Rectangle 8"/>
          <p:cNvSpPr>
            <a:spLocks noChangeArrowheads="1"/>
          </p:cNvSpPr>
          <p:nvPr/>
        </p:nvSpPr>
        <p:spPr bwMode="auto">
          <a:xfrm>
            <a:off x="507999" y="2095500"/>
            <a:ext cx="3829051" cy="463708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4685506" y="2136775"/>
            <a:ext cx="3690937" cy="43275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2" grpId="0" build="p"/>
      <p:bldP spid="645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+mj-cs"/>
              </a:rPr>
              <a:t>CWND (Cong. Window)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5081589"/>
            <a:ext cx="7599363" cy="9699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b="1" dirty="0" err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dirty="0">
                <a:ea typeface="ＭＳ Ｐゴシック" charset="0"/>
                <a:cs typeface="+mn-cs"/>
              </a:rPr>
              <a:t> is dynamic, function of perceived network congestion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25DCCC69-218A-4F8A-9C22-AE736228A51D}" type="slidenum">
              <a:rPr lang="en-US" altLang="he-IL" smtClean="0"/>
              <a:pPr/>
              <a:t>55</a:t>
            </a:fld>
            <a:endParaRPr lang="en-US" altLang="he-IL"/>
          </a:p>
        </p:txBody>
      </p:sp>
      <p:sp>
        <p:nvSpPr>
          <p:cNvPr id="102407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5238977" y="1354138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ea typeface="ＭＳ Ｐゴシック" charset="0"/>
                <a:cs typeface="+mn-cs"/>
              </a:rPr>
              <a:t>TCP sending rate: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roughly:</a:t>
            </a:r>
            <a:r>
              <a:rPr lang="en-US" dirty="0">
                <a:ea typeface="ＭＳ Ｐゴシック" charset="0"/>
                <a:cs typeface="+mn-cs"/>
              </a:rPr>
              <a:t> send </a:t>
            </a:r>
            <a:r>
              <a:rPr lang="en-US" dirty="0" err="1">
                <a:ea typeface="ＭＳ Ｐゴシック" charset="0"/>
                <a:cs typeface="+mn-cs"/>
              </a:rPr>
              <a:t>cwnd</a:t>
            </a:r>
            <a:r>
              <a:rPr lang="en-US" dirty="0">
                <a:ea typeface="ＭＳ Ｐゴシック" charset="0"/>
                <a:cs typeface="+mn-cs"/>
              </a:rPr>
              <a:t> bytes, wait RTT for ACKS, then send more bytes</a:t>
            </a:r>
          </a:p>
        </p:txBody>
      </p:sp>
      <p:pic>
        <p:nvPicPr>
          <p:cNvPr id="68612" name="Picture 8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6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17" name="Rectangle 13"/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18" name="Rectangle 14"/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19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20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21" name="Rectangle 17"/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22" name="Rectangle 18"/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23" name="Rectangle 19"/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24" name="Rectangle 20"/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25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26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27" name="Rectangle 23"/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28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29" name="Rectangle 25"/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30" name="Rectangle 26"/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31" name="Rectangle 27"/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32" name="Rectangle 28"/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33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34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35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36" name="Rectangle 32"/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37" name="Rectangle 33"/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38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39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40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41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42" name="Rectangle 38"/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43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44" name="Rectangle 40"/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45" name="Rectangle 41"/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46" name="Rectangle 42"/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47" name="Rectangle 43"/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48" name="Rectangle 44"/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49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50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51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52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53" name="Line 51"/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8654" name="Freeform 53"/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8655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8656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last byte</a:t>
            </a:r>
          </a:p>
          <a:p>
            <a:pPr>
              <a:lnSpc>
                <a:spcPct val="90000"/>
              </a:lnSpc>
            </a:pPr>
            <a:r>
              <a:rPr lang="en-US" sz="1400"/>
              <a:t>ACKed</a:t>
            </a:r>
          </a:p>
        </p:txBody>
      </p:sp>
      <p:sp>
        <p:nvSpPr>
          <p:cNvPr id="68657" name="Text Box 58"/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sent, not-yet ACKed</a:t>
            </a:r>
          </a:p>
          <a:p>
            <a:pPr>
              <a:lnSpc>
                <a:spcPct val="90000"/>
              </a:lnSpc>
            </a:pPr>
            <a:r>
              <a:rPr lang="en-US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sz="1400"/>
          </a:p>
        </p:txBody>
      </p:sp>
      <p:sp>
        <p:nvSpPr>
          <p:cNvPr id="68658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last byte sent</a:t>
            </a:r>
          </a:p>
        </p:txBody>
      </p:sp>
      <p:sp>
        <p:nvSpPr>
          <p:cNvPr id="68659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latin typeface="Courier New" pitchFamily="49" charset="0"/>
              </a:rPr>
              <a:t>cwnd</a:t>
            </a:r>
            <a:endParaRPr lang="en-US" sz="1400" b="1" i="1">
              <a:latin typeface="Courier New" pitchFamily="49" charset="0"/>
            </a:endParaRPr>
          </a:p>
        </p:txBody>
      </p:sp>
      <p:grpSp>
        <p:nvGrpSpPr>
          <p:cNvPr id="68660" name="Group 62"/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68682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8683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68661" name="Group 65"/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68680" name="Line 66"/>
            <p:cNvSpPr>
              <a:spLocks noChangeShapeType="1"/>
            </p:cNvSpPr>
            <p:nvPr/>
          </p:nvSpPr>
          <p:spPr bwMode="auto">
            <a:xfrm>
              <a:off x="4270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68681" name="Line 67"/>
            <p:cNvSpPr>
              <a:spLocks noChangeShapeType="1"/>
            </p:cNvSpPr>
            <p:nvPr/>
          </p:nvSpPr>
          <p:spPr bwMode="auto">
            <a:xfrm>
              <a:off x="4642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68662" name="Freeform 69"/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8663" name="Text Box 71"/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LastByteSent-</a:t>
            </a:r>
          </a:p>
          <a:p>
            <a:pPr marL="225425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LastByteAcked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68664" name="Group 74"/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68678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&lt;</a:t>
              </a:r>
            </a:p>
          </p:txBody>
        </p:sp>
        <p:sp>
          <p:nvSpPr>
            <p:cNvPr id="68679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68665" name="Text Box 75"/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cwnd</a:t>
            </a:r>
          </a:p>
        </p:txBody>
      </p:sp>
      <p:sp>
        <p:nvSpPr>
          <p:cNvPr id="68666" name="Rectangle 76"/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8667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sender sequence number space </a:t>
            </a:r>
          </a:p>
        </p:txBody>
      </p:sp>
      <p:sp>
        <p:nvSpPr>
          <p:cNvPr id="68668" name="Text Box 79"/>
          <p:cNvSpPr txBox="1">
            <a:spLocks noChangeArrowheads="1"/>
          </p:cNvSpPr>
          <p:nvPr/>
        </p:nvSpPr>
        <p:spPr bwMode="auto">
          <a:xfrm>
            <a:off x="5495925" y="372745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pitchFamily="34" charset="0"/>
              </a:rPr>
              <a:t>rate</a:t>
            </a:r>
          </a:p>
        </p:txBody>
      </p:sp>
      <p:grpSp>
        <p:nvGrpSpPr>
          <p:cNvPr id="68669" name="Group 82"/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68676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~</a:t>
              </a:r>
            </a:p>
          </p:txBody>
        </p:sp>
        <p:sp>
          <p:nvSpPr>
            <p:cNvPr id="68677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~</a:t>
              </a:r>
            </a:p>
          </p:txBody>
        </p:sp>
      </p:grpSp>
      <p:grpSp>
        <p:nvGrpSpPr>
          <p:cNvPr id="68670" name="Group 86"/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68673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cwnd</a:t>
              </a:r>
            </a:p>
          </p:txBody>
        </p:sp>
        <p:sp>
          <p:nvSpPr>
            <p:cNvPr id="68674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RTT</a:t>
              </a:r>
            </a:p>
          </p:txBody>
        </p:sp>
        <p:sp>
          <p:nvSpPr>
            <p:cNvPr id="68675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68671" name="Text Box 87"/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bytes/sec</a:t>
            </a:r>
          </a:p>
        </p:txBody>
      </p:sp>
      <p:sp>
        <p:nvSpPr>
          <p:cNvPr id="68672" name="Rectangle 88"/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42122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Slow Start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idx="1"/>
          </p:nvPr>
        </p:nvSpPr>
        <p:spPr>
          <a:xfrm>
            <a:off x="418049" y="1008063"/>
            <a:ext cx="4698276" cy="509111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when connection begins, increase rate exponentially until first loss event: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ea typeface="ＭＳ Ｐゴシック" charset="0"/>
              </a:rPr>
              <a:t>Init</a:t>
            </a:r>
            <a:r>
              <a:rPr lang="en-US" dirty="0">
                <a:ea typeface="ＭＳ Ｐゴシック" charset="0"/>
              </a:rPr>
              <a:t>: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= 1 MSS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Increment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by MSS for every ACK received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dirty="0" err="1">
                <a:ea typeface="ＭＳ Ｐゴシック" charset="0"/>
              </a:rPr>
              <a:t>Efectively</a:t>
            </a:r>
            <a:r>
              <a:rPr lang="en-US" dirty="0">
                <a:ea typeface="ＭＳ Ｐゴシック" charset="0"/>
              </a:rPr>
              <a:t> doubles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every RTT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Upon reaching </a:t>
            </a:r>
            <a:r>
              <a:rPr lang="en-US" i="1" dirty="0" err="1">
                <a:ea typeface="ＭＳ Ｐゴシック" charset="0"/>
              </a:rPr>
              <a:t>ssthresh</a:t>
            </a:r>
            <a:r>
              <a:rPr lang="en-US" i="1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(Slow Start Threshold): switch to congestion avoidance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 err="1">
                <a:ea typeface="ＭＳ Ｐゴシック" charset="0"/>
                <a:hlinkClick r:id="rId3"/>
              </a:rPr>
              <a:t>Youtube</a:t>
            </a:r>
            <a:r>
              <a:rPr lang="en-US" i="1" dirty="0">
                <a:ea typeface="ＭＳ Ｐゴシック" charset="0"/>
                <a:hlinkClick r:id="rId3"/>
              </a:rPr>
              <a:t> lesson</a:t>
            </a:r>
            <a:endParaRPr lang="en-US" i="1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696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0B896BAD-6176-4A60-B57D-FF24EC8DB8B6}" type="slidenum">
              <a:rPr lang="en-US" altLang="he-IL" smtClean="0"/>
              <a:pPr/>
              <a:t>56</a:t>
            </a:fld>
            <a:endParaRPr lang="en-US" altLang="he-IL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5213350" y="117157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Host A</a:t>
            </a: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 rot="408567">
            <a:off x="6623050" y="2276475"/>
            <a:ext cx="1208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one segment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 rot="-5400000">
            <a:off x="5174456" y="2513807"/>
            <a:ext cx="528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RTT</a:t>
            </a:r>
            <a:endParaRPr lang="en-US" sz="1000">
              <a:latin typeface="Arial" pitchFamily="34" charset="0"/>
            </a:endParaRPr>
          </a:p>
        </p:txBody>
      </p:sp>
      <p:sp>
        <p:nvSpPr>
          <p:cNvPr id="69642" name="Text Box 12"/>
          <p:cNvSpPr txBox="1">
            <a:spLocks noChangeArrowheads="1"/>
          </p:cNvSpPr>
          <p:nvPr/>
        </p:nvSpPr>
        <p:spPr bwMode="auto">
          <a:xfrm>
            <a:off x="7650163" y="11572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Host B</a:t>
            </a:r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9644" name="Line 14"/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9647" name="Line 17"/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840663" y="5456238"/>
            <a:ext cx="615950" cy="366712"/>
            <a:chOff x="3317" y="3527"/>
            <a:chExt cx="388" cy="231"/>
          </a:xfrm>
        </p:grpSpPr>
        <p:sp>
          <p:nvSpPr>
            <p:cNvPr id="69702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9703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time</a:t>
              </a:r>
              <a:endParaRPr lang="en-US" sz="1000">
                <a:latin typeface="Arial" pitchFamily="34" charset="0"/>
              </a:endParaRPr>
            </a:p>
          </p:txBody>
        </p:sp>
      </p:grpSp>
      <p:sp>
        <p:nvSpPr>
          <p:cNvPr id="69649" name="Line 21"/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9650" name="Line 22"/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9651" name="Line 23"/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9652" name="Line 24"/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9653" name="Text Box 25"/>
          <p:cNvSpPr txBox="1">
            <a:spLocks noChangeArrowheads="1"/>
          </p:cNvSpPr>
          <p:nvPr/>
        </p:nvSpPr>
        <p:spPr bwMode="auto">
          <a:xfrm rot="408567">
            <a:off x="6621463" y="3062288"/>
            <a:ext cx="1277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two segments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69654" name="Text Box 26"/>
          <p:cNvSpPr txBox="1">
            <a:spLocks noChangeArrowheads="1"/>
          </p:cNvSpPr>
          <p:nvPr/>
        </p:nvSpPr>
        <p:spPr bwMode="auto">
          <a:xfrm rot="408567">
            <a:off x="6713538" y="4076700"/>
            <a:ext cx="1306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four segments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69698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9699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9700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9701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69694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9695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9696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9697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pic>
        <p:nvPicPr>
          <p:cNvPr id="69657" name="Picture 39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019" y="676804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69692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93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69660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9661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9662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9663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9664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690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9691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9666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8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688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9689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9668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9669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9686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9687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9671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684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69685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9673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9674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9675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9676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9677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9678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9679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9680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9681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he-IL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82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69683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ea typeface="ＭＳ Ｐゴシック" charset="0"/>
                <a:cs typeface="+mj-cs"/>
              </a:rPr>
              <a:t>Congestion Avoidance: Additive increase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7772400" cy="5334000"/>
          </a:xfrm>
        </p:spPr>
        <p:txBody>
          <a:bodyPr/>
          <a:lstStyle/>
          <a:p>
            <a:r>
              <a:rPr lang="en-US" dirty="0"/>
              <a:t>Each time segment acknowledged </a:t>
            </a:r>
            <a:r>
              <a:rPr lang="en-US" dirty="0" err="1"/>
              <a:t>cwnd</a:t>
            </a:r>
            <a:r>
              <a:rPr lang="en-US" dirty="0"/>
              <a:t> increased by one until congestion detected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3-</a:t>
            </a:r>
            <a:fld id="{9074F630-2A12-4102-9761-56AE10DD506F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sz="1400" kern="120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81200"/>
            <a:ext cx="559435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6435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4000" dirty="0">
                <a:ea typeface="ＭＳ Ｐゴシック" charset="0"/>
                <a:cs typeface="+mj-cs"/>
              </a:rPr>
              <a:t>Congestion avoidance: AIMD</a:t>
            </a:r>
            <a:endParaRPr lang="en-US" sz="3200" dirty="0">
              <a:ea typeface="ＭＳ Ｐゴシック" charset="0"/>
              <a:cs typeface="+mj-cs"/>
            </a:endParaRP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61A419CA-54AE-4425-B41F-452E32D37C33}" type="slidenum">
              <a:rPr lang="en-US" altLang="he-IL" smtClean="0"/>
              <a:pPr/>
              <a:t>58</a:t>
            </a:fld>
            <a:endParaRPr lang="en-US" altLang="he-IL"/>
          </a:p>
        </p:txBody>
      </p:sp>
      <p:pic>
        <p:nvPicPr>
          <p:cNvPr id="67588" name="Picture 1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5" y="741363"/>
            <a:ext cx="81883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0" name="Rectangle 8"/>
          <p:cNvSpPr>
            <a:spLocks noChangeArrowheads="1"/>
          </p:cNvSpPr>
          <p:nvPr/>
        </p:nvSpPr>
        <p:spPr bwMode="auto">
          <a:xfrm>
            <a:off x="425450" y="1069447"/>
            <a:ext cx="8375650" cy="225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3200" i="1" dirty="0">
                <a:solidFill>
                  <a:srgbClr val="CC0000"/>
                </a:solidFill>
                <a:latin typeface="Gill Sans MT" pitchFamily="34" charset="0"/>
              </a:rPr>
              <a:t>Additive Increase:</a:t>
            </a:r>
            <a:r>
              <a:rPr lang="en-US" sz="3200" dirty="0">
                <a:latin typeface="Gill Sans MT" pitchFamily="34" charset="0"/>
              </a:rPr>
              <a:t> increase  </a:t>
            </a:r>
            <a:r>
              <a:rPr lang="en-US" sz="3200" b="1" dirty="0" err="1">
                <a:latin typeface="Courier New" pitchFamily="49" charset="0"/>
              </a:rPr>
              <a:t>cwnd</a:t>
            </a:r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>
                <a:latin typeface="Gill Sans MT" pitchFamily="34" charset="0"/>
              </a:rPr>
              <a:t>by 1 MSS every RTT until loss detected</a:t>
            </a:r>
            <a:endParaRPr lang="en-US" sz="3200" i="1" dirty="0">
              <a:latin typeface="Gill Sans MT" pitchFamily="34" charset="0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3200" i="1" dirty="0">
                <a:solidFill>
                  <a:srgbClr val="CC0000"/>
                </a:solidFill>
                <a:latin typeface="Gill Sans MT" pitchFamily="34" charset="0"/>
              </a:rPr>
              <a:t>Multiplicative Decrease</a:t>
            </a:r>
            <a:r>
              <a:rPr lang="en-US" sz="3200" dirty="0">
                <a:solidFill>
                  <a:srgbClr val="CC0000"/>
                </a:solidFill>
                <a:latin typeface="Gill Sans MT" pitchFamily="34" charset="0"/>
              </a:rPr>
              <a:t>:</a:t>
            </a:r>
            <a:r>
              <a:rPr lang="en-US" sz="3200" dirty="0">
                <a:latin typeface="Gill Sans MT" pitchFamily="34" charset="0"/>
              </a:rPr>
              <a:t> cut </a:t>
            </a:r>
            <a:r>
              <a:rPr lang="en-US" sz="3200" b="1" dirty="0" err="1">
                <a:latin typeface="Courier New" pitchFamily="49" charset="0"/>
              </a:rPr>
              <a:t>cwnd</a:t>
            </a:r>
            <a:r>
              <a:rPr lang="en-US" sz="3200" b="1" dirty="0">
                <a:latin typeface="Courier New" pitchFamily="49" charset="0"/>
              </a:rPr>
              <a:t> </a:t>
            </a:r>
            <a:r>
              <a:rPr lang="en-US" sz="3200" dirty="0">
                <a:latin typeface="Gill Sans MT" pitchFamily="34" charset="0"/>
              </a:rPr>
              <a:t>in half after loss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 dirty="0">
              <a:latin typeface="Gill Sans MT" pitchFamily="34" charset="0"/>
            </a:endParaRPr>
          </a:p>
        </p:txBody>
      </p:sp>
      <p:sp>
        <p:nvSpPr>
          <p:cNvPr id="67591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latin typeface="Courier New" pitchFamily="49" charset="0"/>
              </a:rPr>
              <a:t>cwnd:</a:t>
            </a:r>
            <a:r>
              <a:rPr lang="en-US" sz="1400">
                <a:latin typeface="Arial" pitchFamily="34" charset="0"/>
              </a:rPr>
              <a:t> TCP sender </a:t>
            </a:r>
          </a:p>
          <a:p>
            <a:pPr algn="ctr"/>
            <a:r>
              <a:rPr lang="en-US" sz="1400">
                <a:latin typeface="Arial" pitchFamily="34" charset="0"/>
              </a:rPr>
              <a:t>congestion window size</a:t>
            </a:r>
          </a:p>
        </p:txBody>
      </p:sp>
      <p:sp>
        <p:nvSpPr>
          <p:cNvPr id="67593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pitchFamily="34" charset="0"/>
              </a:rPr>
              <a:t>AIMD saw tooth</a:t>
            </a:r>
          </a:p>
          <a:p>
            <a:pPr algn="r"/>
            <a:r>
              <a:rPr lang="en-US" sz="2000">
                <a:latin typeface="Arial" pitchFamily="34" charset="0"/>
              </a:rPr>
              <a:t>behavior: probing</a:t>
            </a:r>
          </a:p>
          <a:p>
            <a:pPr algn="r"/>
            <a:r>
              <a:rPr lang="en-US" sz="2000">
                <a:latin typeface="Arial" pitchFamily="34" charset="0"/>
              </a:rPr>
              <a:t>for bandwidth</a:t>
            </a:r>
          </a:p>
        </p:txBody>
      </p:sp>
      <p:sp>
        <p:nvSpPr>
          <p:cNvPr id="67594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7595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grpSp>
          <p:nvGrpSpPr>
            <p:cNvPr id="67608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67609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7610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7611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7612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7613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67614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</p:grpSp>
      <p:sp>
        <p:nvSpPr>
          <p:cNvPr id="67601" name="Text Box 32"/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additively increase window size …</a:t>
            </a:r>
          </a:p>
          <a:p>
            <a:r>
              <a:rPr lang="en-US"/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  <a:gd name="T9" fmla="*/ 0 w 541"/>
              <a:gd name="T10" fmla="*/ 0 h 640"/>
              <a:gd name="T11" fmla="*/ 541 w 541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502"/>
              <a:gd name="T13" fmla="*/ 0 h 630"/>
              <a:gd name="T14" fmla="*/ 502 w 50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  <a:gd name="T9" fmla="*/ 0 w 256"/>
              <a:gd name="T10" fmla="*/ 0 h 736"/>
              <a:gd name="T11" fmla="*/ 256 w 25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  <a:gd name="T9" fmla="*/ 0 w 106"/>
              <a:gd name="T10" fmla="*/ 0 h 400"/>
              <a:gd name="T11" fmla="*/ 106 w 10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67606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7" grpId="0" animBg="1"/>
      <p:bldP spid="268308" grpId="0" animBg="1"/>
      <p:bldP spid="268309" grpId="0" animBg="1"/>
      <p:bldP spid="268310" grpId="0" animBg="1"/>
      <p:bldP spid="268321" grpId="0" animBg="1"/>
      <p:bldP spid="268321" grpId="1" animBg="1"/>
      <p:bldP spid="268322" grpId="0" animBg="1"/>
      <p:bldP spid="268322" grpId="1" animBg="1"/>
      <p:bldP spid="268323" grpId="0" animBg="1"/>
      <p:bldP spid="268323" grpId="1" animBg="1"/>
      <p:bldP spid="2683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Congestion control example</a:t>
            </a:r>
          </a:p>
        </p:txBody>
      </p:sp>
      <p:pic>
        <p:nvPicPr>
          <p:cNvPr id="6" name="Picture 1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r="17647"/>
          <a:stretch/>
        </p:blipFill>
        <p:spPr bwMode="auto">
          <a:xfrm>
            <a:off x="533400" y="1854242"/>
            <a:ext cx="6400800" cy="408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3-</a:t>
            </a:r>
            <a:fld id="{9074F630-2A12-4102-9761-56AE10DD506F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sz="1400" kern="120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7268" y="3649455"/>
            <a:ext cx="14703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3 dup-</a:t>
            </a:r>
            <a:r>
              <a:rPr lang="en-US" sz="1800" dirty="0" err="1"/>
              <a:t>acks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113407" y="4453984"/>
            <a:ext cx="16495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78145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5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2590" y="858457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Header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4" cstate="print"/>
          <a:srcRect l="15000" t="13431" r="2969" b="53561"/>
          <a:stretch>
            <a:fillRect/>
          </a:stretch>
        </p:blipFill>
        <p:spPr bwMode="auto">
          <a:xfrm>
            <a:off x="0" y="1047750"/>
            <a:ext cx="899520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TCP 3-</a:t>
            </a:r>
            <a:fld id="{658140FC-3974-4DFE-B8AD-0AD4E7E5312A}" type="slidenum">
              <a:rPr lang="en-US" altLang="he-IL" smtClean="0"/>
              <a:pPr>
                <a:defRPr/>
              </a:pPr>
              <a:t>60</a:t>
            </a:fld>
            <a:endParaRPr lang="en-US" altLang="he-IL" dirty="0"/>
          </a:p>
        </p:txBody>
      </p:sp>
      <p:pic>
        <p:nvPicPr>
          <p:cNvPr id="4098" name="Picture 2" descr="Image result for tcp reno vs tahoe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071562"/>
            <a:ext cx="7653888" cy="445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835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  <a:cs typeface="+mj-cs"/>
              </a:rPr>
              <a:t>TCP Reno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idx="1"/>
          </p:nvPr>
        </p:nvSpPr>
        <p:spPr>
          <a:xfrm>
            <a:off x="573742" y="1150968"/>
            <a:ext cx="7772400" cy="470746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 sz="3200" dirty="0">
                <a:ea typeface="ＭＳ Ｐゴシック" charset="0"/>
                <a:cs typeface="+mn-cs"/>
              </a:rPr>
              <a:t>Very common; replaces the obsolete TCP Tahoe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 dirty="0">
                <a:ea typeface="ＭＳ Ｐゴシック" charset="0"/>
                <a:cs typeface="+mn-cs"/>
              </a:rPr>
              <a:t>Loss indicated by timeout: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900" b="1" dirty="0" err="1">
                <a:latin typeface="Courier New" charset="0"/>
                <a:ea typeface="ＭＳ Ｐゴシック" charset="0"/>
              </a:rPr>
              <a:t>SSThresh</a:t>
            </a:r>
            <a:r>
              <a:rPr lang="en-US" sz="2900" b="1" dirty="0">
                <a:latin typeface="Courier New" charset="0"/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= max {</a:t>
            </a:r>
            <a:r>
              <a:rPr lang="en-US" dirty="0">
                <a:ea typeface="ＭＳ Ｐゴシック" charset="0"/>
                <a:hlinkClick r:id="rId2"/>
              </a:rPr>
              <a:t>2MSS, </a:t>
            </a:r>
            <a:r>
              <a:rPr lang="en-US" sz="2400" b="1" dirty="0" err="1">
                <a:latin typeface="Courier New" charset="0"/>
                <a:ea typeface="ＭＳ Ｐゴシック" charset="0"/>
                <a:hlinkClick r:id="rId2"/>
              </a:rPr>
              <a:t>FlightSize</a:t>
            </a:r>
            <a:r>
              <a:rPr lang="en-US" sz="2400" b="1" dirty="0">
                <a:latin typeface="Courier New" charset="0"/>
                <a:ea typeface="ＭＳ Ｐゴシック" charset="0"/>
                <a:hlinkClick r:id="rId2"/>
              </a:rPr>
              <a:t>/2</a:t>
            </a:r>
            <a:r>
              <a:rPr lang="en-US" sz="2400" b="1" dirty="0">
                <a:latin typeface="Courier New" charset="0"/>
                <a:ea typeface="ＭＳ Ｐゴシック" charset="0"/>
              </a:rPr>
              <a:t>}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b="1" dirty="0">
                <a:latin typeface="Courier New" charset="0"/>
                <a:ea typeface="ＭＳ Ｐゴシック" charset="0"/>
              </a:rPr>
              <a:t> = 1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Slow-start again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 dirty="0">
                <a:ea typeface="ＭＳ Ｐゴシック" charset="0"/>
                <a:cs typeface="+mn-cs"/>
              </a:rPr>
              <a:t>Loss indicated by 3 duplicate ACKs</a:t>
            </a:r>
            <a:endParaRPr lang="en-US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b="1" dirty="0" err="1">
                <a:latin typeface="Courier New" charset="0"/>
                <a:ea typeface="ＭＳ Ｐゴシック" charset="0"/>
              </a:rPr>
              <a:t>SSthresh</a:t>
            </a:r>
            <a:r>
              <a:rPr lang="en-US" b="1" dirty="0">
                <a:latin typeface="Courier New" charset="0"/>
                <a:ea typeface="ＭＳ Ｐゴシック" charset="0"/>
              </a:rPr>
              <a:t> =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b="1" dirty="0">
                <a:latin typeface="Courier New" charset="0"/>
                <a:ea typeface="ＭＳ Ｐゴシック" charset="0"/>
              </a:rPr>
              <a:t>/2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dirty="0">
                <a:ea typeface="ＭＳ Ｐゴシック" charset="0"/>
              </a:rPr>
              <a:t> = </a:t>
            </a:r>
            <a:r>
              <a:rPr lang="en-US" b="1" dirty="0" err="1">
                <a:latin typeface="Courier New" charset="0"/>
                <a:ea typeface="ＭＳ Ｐゴシック" charset="0"/>
              </a:rPr>
              <a:t>Ssthresh</a:t>
            </a:r>
            <a:r>
              <a:rPr lang="en-US" b="1" dirty="0">
                <a:latin typeface="Courier New" charset="0"/>
                <a:ea typeface="ＭＳ Ｐゴシック" charset="0"/>
              </a:rPr>
              <a:t> + 3 </a:t>
            </a: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//</a:t>
            </a:r>
            <a:r>
              <a:rPr lang="en-US" b="1" dirty="0">
                <a:latin typeface="Courier New" charset="0"/>
                <a:ea typeface="ＭＳ Ｐゴシック" charset="0"/>
                <a:hlinkClick r:id="rId2"/>
              </a:rPr>
              <a:t>See RFC 5681</a:t>
            </a:r>
            <a:endParaRPr lang="en-US" b="1" dirty="0">
              <a:latin typeface="Courier New" charset="0"/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800" b="1" dirty="0">
                <a:latin typeface="Courier New" charset="0"/>
                <a:ea typeface="ＭＳ Ｐゴシック" charset="0"/>
              </a:rPr>
              <a:t>After receiving </a:t>
            </a:r>
            <a:r>
              <a:rPr lang="en-US" sz="2800" b="1" dirty="0" err="1">
                <a:latin typeface="Courier New" charset="0"/>
                <a:ea typeface="ＭＳ Ｐゴシック" charset="0"/>
              </a:rPr>
              <a:t>acks</a:t>
            </a:r>
            <a:r>
              <a:rPr lang="en-US" sz="2800" b="1" dirty="0">
                <a:latin typeface="Courier New" charset="0"/>
                <a:ea typeface="ＭＳ Ｐゴシック" charset="0"/>
              </a:rPr>
              <a:t> for the lost segments, return </a:t>
            </a:r>
            <a:r>
              <a:rPr lang="en-US" b="1" dirty="0">
                <a:latin typeface="Courier New" charset="0"/>
                <a:ea typeface="ＭＳ Ｐゴシック" charset="0"/>
              </a:rPr>
              <a:t>to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b="1" dirty="0">
                <a:latin typeface="Courier New" charset="0"/>
                <a:ea typeface="ＭＳ Ｐゴシック" charset="0"/>
              </a:rPr>
              <a:t> = </a:t>
            </a:r>
            <a:r>
              <a:rPr lang="en-US" b="1" dirty="0" err="1">
                <a:latin typeface="Courier New" charset="0"/>
                <a:ea typeface="ＭＳ Ｐゴシック" charset="0"/>
              </a:rPr>
              <a:t>SSthresh</a:t>
            </a:r>
            <a:r>
              <a:rPr lang="en-US" b="1" dirty="0">
                <a:latin typeface="Courier New" charset="0"/>
                <a:ea typeface="ＭＳ Ｐゴシック" charset="0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3200" dirty="0">
                <a:ea typeface="ＭＳ Ｐゴシック" charset="0"/>
                <a:cs typeface="+mn-cs"/>
              </a:rPr>
              <a:t>Philosophy: Network is still capable to deliver some segments – no need to Slow-Start again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3000" dirty="0">
                <a:latin typeface="+mn-lt"/>
                <a:ea typeface="ＭＳ Ｐゴシック" charset="0"/>
              </a:rPr>
              <a:t>That’s a </a:t>
            </a:r>
            <a:r>
              <a:rPr lang="en-US" sz="3000" dirty="0">
                <a:latin typeface="+mn-lt"/>
                <a:ea typeface="ＭＳ Ｐゴシック" charset="0"/>
                <a:hlinkClick r:id="rId3"/>
              </a:rPr>
              <a:t>Keynesian</a:t>
            </a:r>
            <a:r>
              <a:rPr lang="en-US" sz="3000" dirty="0">
                <a:latin typeface="+mn-lt"/>
                <a:ea typeface="ＭＳ Ｐゴシック" charset="0"/>
              </a:rPr>
              <a:t> view</a:t>
            </a:r>
          </a:p>
          <a:p>
            <a:pPr lvl="3">
              <a:buFont typeface="Wingdings" charset="0"/>
              <a:buChar char="§"/>
              <a:defRPr/>
            </a:pPr>
            <a:endParaRPr lang="en-US" sz="2600" dirty="0">
              <a:latin typeface="+mn-lt"/>
              <a:ea typeface="ＭＳ Ｐゴシック" charset="0"/>
            </a:endParaRPr>
          </a:p>
        </p:txBody>
      </p:sp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FF4F682D-F317-4195-B58B-BC2D22320B3B}" type="slidenum">
              <a:rPr lang="en-US" altLang="he-IL" smtClean="0"/>
              <a:pPr/>
              <a:t>61</a:t>
            </a:fld>
            <a:endParaRPr lang="en-US" altLang="he-IL"/>
          </a:p>
        </p:txBody>
      </p:sp>
      <p:pic>
        <p:nvPicPr>
          <p:cNvPr id="70660" name="Picture 12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328" y="68001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 descr="Keynes 1933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/>
          <a:srcRect t="5838"/>
          <a:stretch/>
        </p:blipFill>
        <p:spPr bwMode="auto">
          <a:xfrm>
            <a:off x="5178073" y="5406390"/>
            <a:ext cx="1108428" cy="1085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152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TCP congestion policy summary</a:t>
            </a:r>
          </a:p>
        </p:txBody>
      </p:sp>
      <p:pic>
        <p:nvPicPr>
          <p:cNvPr id="6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33400" y="1869532"/>
            <a:ext cx="7772400" cy="405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89000" y="5983830"/>
            <a:ext cx="5623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b="1" dirty="0">
                <a:latin typeface="Courier New" charset="0"/>
                <a:ea typeface="ＭＳ Ｐゴシック" charset="0"/>
              </a:rPr>
              <a:t> After receiving </a:t>
            </a:r>
            <a:r>
              <a:rPr lang="en-US" b="1" dirty="0" err="1">
                <a:latin typeface="Courier New" charset="0"/>
                <a:ea typeface="ＭＳ Ｐゴシック" charset="0"/>
              </a:rPr>
              <a:t>acks</a:t>
            </a:r>
            <a:r>
              <a:rPr lang="en-US" b="1" dirty="0">
                <a:latin typeface="Courier New" charset="0"/>
                <a:ea typeface="ＭＳ Ｐゴシック" charset="0"/>
              </a:rPr>
              <a:t> for the lost segments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74000" y="4559300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899044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680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9D871F52-743E-4343-B2CA-8508DA0BA663}" type="slidenum">
              <a:rPr lang="en-US" altLang="he-IL" smtClean="0"/>
              <a:pPr/>
              <a:t>63</a:t>
            </a:fld>
            <a:endParaRPr lang="en-US" altLang="he-IL"/>
          </a:p>
        </p:txBody>
      </p:sp>
      <p:pic>
        <p:nvPicPr>
          <p:cNvPr id="76807" name="Picture 2"/>
          <p:cNvPicPr>
            <a:picLocks noChangeAspect="1" noChangeArrowheads="1"/>
          </p:cNvPicPr>
          <p:nvPr/>
        </p:nvPicPr>
        <p:blipFill>
          <a:blip r:embed="rId2" cstate="print"/>
          <a:srcRect l="23143" t="18105" r="20998" b="12283"/>
          <a:stretch>
            <a:fillRect/>
          </a:stretch>
        </p:blipFill>
        <p:spPr bwMode="auto">
          <a:xfrm>
            <a:off x="0" y="0"/>
            <a:ext cx="9032875" cy="632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71032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Tahoe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TCP 3-</a:t>
            </a:r>
            <a:fld id="{658140FC-3974-4DFE-B8AD-0AD4E7E5312A}" type="slidenum">
              <a:rPr lang="en-US" altLang="he-IL" smtClean="0"/>
              <a:pPr>
                <a:defRPr/>
              </a:pPr>
              <a:t>64</a:t>
            </a:fld>
            <a:endParaRPr lang="en-US" alt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696" t="67905" r="52738" b="12493"/>
          <a:stretch/>
        </p:blipFill>
        <p:spPr>
          <a:xfrm>
            <a:off x="641350" y="1149349"/>
            <a:ext cx="8035664" cy="43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78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TCP 3-</a:t>
            </a:r>
            <a:fld id="{658140FC-3974-4DFE-B8AD-0AD4E7E5312A}" type="slidenum">
              <a:rPr lang="en-US" altLang="he-IL" smtClean="0"/>
              <a:pPr>
                <a:defRPr/>
              </a:pPr>
              <a:t>65</a:t>
            </a:fld>
            <a:endParaRPr lang="en-US" alt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453" t="67334" r="56060" b="11591"/>
          <a:stretch/>
        </p:blipFill>
        <p:spPr>
          <a:xfrm>
            <a:off x="325242" y="1377951"/>
            <a:ext cx="8348858" cy="40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45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000" dirty="0">
                <a:ea typeface="ＭＳ Ｐゴシック" charset="0"/>
                <a:cs typeface="+mj-cs"/>
              </a:rPr>
              <a:t>TCP Reno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DBBF0251-AC5D-4AF0-8515-EA50CDE84CCD}" type="slidenum">
              <a:rPr lang="en-US" altLang="he-IL" smtClean="0"/>
              <a:pPr/>
              <a:t>66</a:t>
            </a:fld>
            <a:endParaRPr lang="en-US" altLang="he-IL"/>
          </a:p>
        </p:txBody>
      </p:sp>
      <p:grpSp>
        <p:nvGrpSpPr>
          <p:cNvPr id="2" name="Group 240"/>
          <p:cNvGrpSpPr>
            <a:grpSpLocks/>
          </p:cNvGrpSpPr>
          <p:nvPr/>
        </p:nvGrpSpPr>
        <p:grpSpPr bwMode="auto">
          <a:xfrm>
            <a:off x="3441700" y="2908300"/>
            <a:ext cx="2133600" cy="814388"/>
            <a:chOff x="2168" y="1727"/>
            <a:chExt cx="1344" cy="513"/>
          </a:xfrm>
        </p:grpSpPr>
        <p:grpSp>
          <p:nvGrpSpPr>
            <p:cNvPr id="74859" name="Group 171"/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74861" name="Text Box 172"/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pitchFamily="34" charset="0"/>
                  </a:rPr>
                  <a:t>timeout</a:t>
                </a:r>
              </a:p>
            </p:txBody>
          </p:sp>
          <p:sp>
            <p:nvSpPr>
              <p:cNvPr id="74862" name="Text Box 173"/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85000"/>
                  </a:lnSpc>
                </a:pPr>
                <a:r>
                  <a:rPr lang="en-US" sz="1000">
                    <a:latin typeface="Arial" pitchFamily="34" charset="0"/>
                  </a:rPr>
                  <a:t>ssthresh = cwnd/2</a:t>
                </a:r>
              </a:p>
              <a:p>
                <a:pPr algn="ctr" eaLnBrk="1" hangingPunct="1">
                  <a:lnSpc>
                    <a:spcPct val="85000"/>
                  </a:lnSpc>
                </a:pPr>
                <a:r>
                  <a:rPr lang="en-US" sz="1000">
                    <a:latin typeface="Arial" pitchFamily="34" charset="0"/>
                  </a:rPr>
                  <a:t>cwnd = 1 MSS</a:t>
                </a:r>
              </a:p>
              <a:p>
                <a:pPr algn="ctr" eaLnBrk="1" hangingPunct="1">
                  <a:lnSpc>
                    <a:spcPct val="85000"/>
                  </a:lnSpc>
                </a:pPr>
                <a:r>
                  <a:rPr lang="en-US" sz="1000">
                    <a:latin typeface="Arial" pitchFamily="34" charset="0"/>
                  </a:rPr>
                  <a:t>dupACKcount = 0</a:t>
                </a:r>
              </a:p>
              <a:p>
                <a:pPr algn="ctr" eaLnBrk="1" hangingPunct="1">
                  <a:lnSpc>
                    <a:spcPct val="85000"/>
                  </a:lnSpc>
                </a:pPr>
                <a:r>
                  <a:rPr lang="en-US" sz="1000" i="1">
                    <a:solidFill>
                      <a:srgbClr val="000099"/>
                    </a:solidFill>
                    <a:latin typeface="Arial" pitchFamily="34" charset="0"/>
                  </a:rPr>
                  <a:t>retransmit missing segment</a:t>
                </a:r>
                <a:r>
                  <a:rPr lang="en-US" sz="1200"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74863" name="Line 174"/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4860" name="Line 175"/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4" name="Group 239"/>
          <p:cNvGrpSpPr>
            <a:grpSpLocks/>
          </p:cNvGrpSpPr>
          <p:nvPr/>
        </p:nvGrpSpPr>
        <p:grpSpPr bwMode="auto">
          <a:xfrm>
            <a:off x="3471863" y="2432050"/>
            <a:ext cx="2133600" cy="398463"/>
            <a:chOff x="2187" y="1427"/>
            <a:chExt cx="1344" cy="251"/>
          </a:xfrm>
        </p:grpSpPr>
        <p:sp>
          <p:nvSpPr>
            <p:cNvPr id="74853" name="Line 176"/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54" name="Text Box 181"/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0000"/>
                </a:lnSpc>
              </a:pPr>
              <a:r>
                <a:rPr lang="en-US" sz="1000">
                  <a:latin typeface="Symbol" pitchFamily="18" charset="2"/>
                </a:rPr>
                <a:t>L</a:t>
              </a:r>
              <a:endParaRPr lang="en-US" sz="1200">
                <a:latin typeface="Symbol" pitchFamily="18" charset="2"/>
              </a:endParaRPr>
            </a:p>
          </p:txBody>
        </p:sp>
        <p:sp>
          <p:nvSpPr>
            <p:cNvPr id="74855" name="Line 182"/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74856" name="Group 183"/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74857" name="Text Box 184"/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pitchFamily="34" charset="0"/>
                  </a:rPr>
                  <a:t>cwnd &gt; ssthresh</a:t>
                </a:r>
              </a:p>
            </p:txBody>
          </p:sp>
          <p:sp>
            <p:nvSpPr>
              <p:cNvPr id="74858" name="Line 185"/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grpSp>
        <p:nvGrpSpPr>
          <p:cNvPr id="6" name="Group 242"/>
          <p:cNvGrpSpPr>
            <a:grpSpLocks/>
          </p:cNvGrpSpPr>
          <p:nvPr/>
        </p:nvGrpSpPr>
        <p:grpSpPr bwMode="auto">
          <a:xfrm>
            <a:off x="5576888" y="1370013"/>
            <a:ext cx="2692400" cy="2365375"/>
            <a:chOff x="3513" y="786"/>
            <a:chExt cx="1696" cy="1490"/>
          </a:xfrm>
        </p:grpSpPr>
        <p:grpSp>
          <p:nvGrpSpPr>
            <p:cNvPr id="74839" name="Group 164"/>
            <p:cNvGrpSpPr>
              <a:grpSpLocks/>
            </p:cNvGrpSpPr>
            <p:nvPr/>
          </p:nvGrpSpPr>
          <p:grpSpPr bwMode="auto"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74851" name="Oval 165"/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74852" name="Text Box 166"/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>
                    <a:latin typeface="Arial" pitchFamily="34" charset="0"/>
                  </a:rPr>
                  <a:t>congestion</a:t>
                </a:r>
              </a:p>
              <a:p>
                <a:pPr algn="ctr" eaLnBrk="1" hangingPunct="1"/>
                <a:r>
                  <a:rPr lang="en-US" sz="1800">
                    <a:latin typeface="Arial" pitchFamily="34" charset="0"/>
                  </a:rPr>
                  <a:t>avoidance </a:t>
                </a:r>
              </a:p>
              <a:p>
                <a:pPr algn="ctr" eaLnBrk="1" hangingPunct="1"/>
                <a:endParaRPr lang="en-US" sz="1800">
                  <a:latin typeface="Arial" pitchFamily="34" charset="0"/>
                </a:endParaRPr>
              </a:p>
            </p:txBody>
          </p:sp>
        </p:grpSp>
        <p:grpSp>
          <p:nvGrpSpPr>
            <p:cNvPr id="74840" name="Group 190"/>
            <p:cNvGrpSpPr>
              <a:grpSpLocks/>
            </p:cNvGrpSpPr>
            <p:nvPr/>
          </p:nvGrpSpPr>
          <p:grpSpPr bwMode="auto">
            <a:xfrm>
              <a:off x="3513" y="786"/>
              <a:ext cx="1422" cy="546"/>
              <a:chOff x="3536" y="904"/>
              <a:chExt cx="1422" cy="546"/>
            </a:xfrm>
          </p:grpSpPr>
          <p:sp>
            <p:nvSpPr>
              <p:cNvPr id="74847" name="Text Box 191"/>
              <p:cNvSpPr txBox="1">
                <a:spLocks noChangeArrowheads="1"/>
              </p:cNvSpPr>
              <p:nvPr/>
            </p:nvSpPr>
            <p:spPr bwMode="auto">
              <a:xfrm>
                <a:off x="3536" y="1037"/>
                <a:ext cx="1422" cy="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000" dirty="0" err="1">
                    <a:latin typeface="Arial" pitchFamily="34" charset="0"/>
                  </a:rPr>
                  <a:t>cwnd</a:t>
                </a:r>
                <a:r>
                  <a:rPr lang="en-US" sz="1000" dirty="0">
                    <a:latin typeface="Arial" pitchFamily="34" charset="0"/>
                  </a:rPr>
                  <a:t> += MSS * (MSS/</a:t>
                </a:r>
                <a:r>
                  <a:rPr lang="en-US" sz="1000" dirty="0" err="1">
                    <a:latin typeface="Arial" pitchFamily="34" charset="0"/>
                  </a:rPr>
                  <a:t>cwnd</a:t>
                </a:r>
                <a:r>
                  <a:rPr lang="en-US" sz="1000" dirty="0">
                    <a:latin typeface="Arial" pitchFamily="34" charset="0"/>
                  </a:rPr>
                  <a:t>)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lang="en-US" sz="1000" dirty="0" err="1">
                    <a:latin typeface="Arial" pitchFamily="34" charset="0"/>
                  </a:rPr>
                  <a:t>dupACKcount</a:t>
                </a:r>
                <a:r>
                  <a:rPr lang="en-US" sz="1000" dirty="0">
                    <a:latin typeface="Arial" pitchFamily="34" charset="0"/>
                  </a:rPr>
                  <a:t> = 0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lang="en-US" sz="1000" i="1" dirty="0">
                    <a:solidFill>
                      <a:srgbClr val="000099"/>
                    </a:solidFill>
                    <a:latin typeface="Arial" pitchFamily="34" charset="0"/>
                  </a:rPr>
                  <a:t>transmit new segment(s), as allowed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endParaRPr lang="en-US" sz="1200" i="1" dirty="0">
                  <a:latin typeface="Arial" pitchFamily="34" charset="0"/>
                </a:endParaRPr>
              </a:p>
            </p:txBody>
          </p:sp>
          <p:sp>
            <p:nvSpPr>
              <p:cNvPr id="74848" name="Line 192"/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849" name="Text Box 193"/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pitchFamily="34" charset="0"/>
                  </a:rPr>
                  <a:t>new ACK</a:t>
                </a:r>
              </a:p>
            </p:txBody>
          </p:sp>
          <p:sp>
            <p:nvSpPr>
              <p:cNvPr id="74850" name="Text Box 194"/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>
                    <a:latin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74841" name="Freeform 195"/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38 w 376"/>
                <a:gd name="T1" fmla="*/ 306 h 452"/>
                <a:gd name="T2" fmla="*/ 9 w 376"/>
                <a:gd name="T3" fmla="*/ 269 h 452"/>
                <a:gd name="T4" fmla="*/ 21 w 376"/>
                <a:gd name="T5" fmla="*/ 0 h 452"/>
                <a:gd name="T6" fmla="*/ 0 60000 65536"/>
                <a:gd name="T7" fmla="*/ 0 60000 65536"/>
                <a:gd name="T8" fmla="*/ 0 60000 65536"/>
                <a:gd name="T9" fmla="*/ 0 w 376"/>
                <a:gd name="T10" fmla="*/ 0 h 452"/>
                <a:gd name="T11" fmla="*/ 376 w 376"/>
                <a:gd name="T12" fmla="*/ 452 h 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74842" name="Group 196"/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74844" name="Text Box 197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dupACKcount++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endParaRPr lang="en-US" sz="1200">
                  <a:latin typeface="Arial" pitchFamily="34" charset="0"/>
                </a:endParaRPr>
              </a:p>
            </p:txBody>
          </p:sp>
          <p:sp>
            <p:nvSpPr>
              <p:cNvPr id="74845" name="Line 198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846" name="Text Box 199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pitchFamily="34" charset="0"/>
                  </a:rPr>
                  <a:t>duplicate ACK</a:t>
                </a:r>
              </a:p>
            </p:txBody>
          </p:sp>
        </p:grpSp>
        <p:sp>
          <p:nvSpPr>
            <p:cNvPr id="74843" name="Freeform 200"/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38 w 376"/>
                <a:gd name="T1" fmla="*/ 306 h 452"/>
                <a:gd name="T2" fmla="*/ 9 w 376"/>
                <a:gd name="T3" fmla="*/ 269 h 452"/>
                <a:gd name="T4" fmla="*/ 21 w 376"/>
                <a:gd name="T5" fmla="*/ 0 h 452"/>
                <a:gd name="T6" fmla="*/ 0 60000 65536"/>
                <a:gd name="T7" fmla="*/ 0 60000 65536"/>
                <a:gd name="T8" fmla="*/ 0 60000 65536"/>
                <a:gd name="T9" fmla="*/ 0 w 376"/>
                <a:gd name="T10" fmla="*/ 0 h 452"/>
                <a:gd name="T11" fmla="*/ 376 w 376"/>
                <a:gd name="T12" fmla="*/ 452 h 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0" name="Group 245"/>
          <p:cNvGrpSpPr>
            <a:grpSpLocks/>
          </p:cNvGrpSpPr>
          <p:nvPr/>
        </p:nvGrpSpPr>
        <p:grpSpPr bwMode="auto">
          <a:xfrm>
            <a:off x="4029075" y="4821238"/>
            <a:ext cx="3279775" cy="1717675"/>
            <a:chOff x="2538" y="2960"/>
            <a:chExt cx="2066" cy="1082"/>
          </a:xfrm>
        </p:grpSpPr>
        <p:grpSp>
          <p:nvGrpSpPr>
            <p:cNvPr id="74830" name="Group 167"/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74836" name="Oval 168"/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74837" name="Text Box 169"/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>
                    <a:latin typeface="Arial" pitchFamily="34" charset="0"/>
                  </a:rPr>
                  <a:t> </a:t>
                </a:r>
              </a:p>
              <a:p>
                <a:pPr algn="ctr" eaLnBrk="1" hangingPunct="1"/>
                <a:endParaRPr lang="en-US" sz="1800">
                  <a:latin typeface="Arial" pitchFamily="34" charset="0"/>
                </a:endParaRPr>
              </a:p>
            </p:txBody>
          </p:sp>
          <p:sp>
            <p:nvSpPr>
              <p:cNvPr id="74838" name="Text Box 170"/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>
                    <a:latin typeface="Arial" pitchFamily="34" charset="0"/>
                  </a:rPr>
                  <a:t>fast</a:t>
                </a:r>
              </a:p>
              <a:p>
                <a:pPr algn="ctr" eaLnBrk="1" hangingPunct="1"/>
                <a:r>
                  <a:rPr lang="en-US" sz="1800">
                    <a:latin typeface="Arial" pitchFamily="34" charset="0"/>
                  </a:rPr>
                  <a:t>recovery </a:t>
                </a:r>
              </a:p>
              <a:p>
                <a:pPr algn="ctr" eaLnBrk="1" hangingPunct="1"/>
                <a:endParaRPr lang="en-US" sz="1800">
                  <a:latin typeface="Arial" pitchFamily="34" charset="0"/>
                </a:endParaRPr>
              </a:p>
            </p:txBody>
          </p:sp>
        </p:grpSp>
        <p:sp>
          <p:nvSpPr>
            <p:cNvPr id="74831" name="Freeform 220"/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  <a:gd name="T9" fmla="*/ 0 w 384"/>
                <a:gd name="T10" fmla="*/ 0 h 161"/>
                <a:gd name="T11" fmla="*/ 384 w 384"/>
                <a:gd name="T12" fmla="*/ 161 h 1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74832" name="Group 221"/>
            <p:cNvGrpSpPr>
              <a:grpSpLocks/>
            </p:cNvGrpSpPr>
            <p:nvPr/>
          </p:nvGrpSpPr>
          <p:grpSpPr bwMode="auto">
            <a:xfrm>
              <a:off x="3191" y="3592"/>
              <a:ext cx="1413" cy="450"/>
              <a:chOff x="3542" y="3496"/>
              <a:chExt cx="1413" cy="450"/>
            </a:xfrm>
          </p:grpSpPr>
          <p:sp>
            <p:nvSpPr>
              <p:cNvPr id="74833" name="Text Box 222"/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5000"/>
                  </a:lnSpc>
                </a:pPr>
                <a:r>
                  <a:rPr lang="en-US" sz="1000">
                    <a:latin typeface="Arial" pitchFamily="34" charset="0"/>
                  </a:rPr>
                  <a:t>cwnd = cwnd + MSS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sz="1000" i="1">
                    <a:solidFill>
                      <a:srgbClr val="000099"/>
                    </a:solidFill>
                    <a:latin typeface="Arial" pitchFamily="34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1200" i="1">
                  <a:solidFill>
                    <a:schemeClr val="bg2"/>
                  </a:solidFill>
                  <a:latin typeface="Arial" pitchFamily="34" charset="0"/>
                </a:endParaRPr>
              </a:p>
            </p:txBody>
          </p:sp>
          <p:sp>
            <p:nvSpPr>
              <p:cNvPr id="74834" name="Line 223"/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835" name="Text Box 224"/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pitchFamily="34" charset="0"/>
                  </a:rPr>
                  <a:t>duplicate ACK</a:t>
                </a:r>
              </a:p>
            </p:txBody>
          </p:sp>
        </p:grpSp>
      </p:grpSp>
      <p:grpSp>
        <p:nvGrpSpPr>
          <p:cNvPr id="13" name="Group 246"/>
          <p:cNvGrpSpPr>
            <a:grpSpLocks/>
          </p:cNvGrpSpPr>
          <p:nvPr/>
        </p:nvGrpSpPr>
        <p:grpSpPr bwMode="auto">
          <a:xfrm>
            <a:off x="928688" y="3502025"/>
            <a:ext cx="3724275" cy="1927225"/>
            <a:chOff x="585" y="2129"/>
            <a:chExt cx="2346" cy="1214"/>
          </a:xfrm>
        </p:grpSpPr>
        <p:grpSp>
          <p:nvGrpSpPr>
            <p:cNvPr id="74820" name="Group 212"/>
            <p:cNvGrpSpPr>
              <a:grpSpLocks/>
            </p:cNvGrpSpPr>
            <p:nvPr/>
          </p:nvGrpSpPr>
          <p:grpSpPr bwMode="auto">
            <a:xfrm>
              <a:off x="585" y="2818"/>
              <a:ext cx="1095" cy="525"/>
              <a:chOff x="444" y="2768"/>
              <a:chExt cx="1095" cy="525"/>
            </a:xfrm>
          </p:grpSpPr>
          <p:sp>
            <p:nvSpPr>
              <p:cNvPr id="74827" name="Text Box 213"/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ssthresh= cwnd/2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cwnd = ssthresh + 3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sz="1000" i="1">
                    <a:solidFill>
                      <a:srgbClr val="000099"/>
                    </a:solidFill>
                    <a:latin typeface="Arial" pitchFamily="34" charset="0"/>
                  </a:rPr>
                  <a:t>retransmit missing segment</a:t>
                </a:r>
              </a:p>
              <a:p>
                <a:pPr algn="r" eaLnBrk="1" hangingPunct="1">
                  <a:lnSpc>
                    <a:spcPct val="80000"/>
                  </a:lnSpc>
                </a:pPr>
                <a:endParaRPr lang="en-US" sz="1200">
                  <a:solidFill>
                    <a:schemeClr val="bg2"/>
                  </a:solidFill>
                  <a:latin typeface="Arial" pitchFamily="34" charset="0"/>
                </a:endParaRPr>
              </a:p>
            </p:txBody>
          </p:sp>
          <p:sp>
            <p:nvSpPr>
              <p:cNvPr id="74828" name="Line 214"/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829" name="Text Box 215"/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pitchFamily="34" charset="0"/>
                  </a:rPr>
                  <a:t>dupACKcount == 3</a:t>
                </a:r>
              </a:p>
            </p:txBody>
          </p:sp>
        </p:grpSp>
        <p:grpSp>
          <p:nvGrpSpPr>
            <p:cNvPr id="74821" name="Group 216"/>
            <p:cNvGrpSpPr>
              <a:grpSpLocks/>
            </p:cNvGrpSpPr>
            <p:nvPr/>
          </p:nvGrpSpPr>
          <p:grpSpPr bwMode="auto">
            <a:xfrm>
              <a:off x="1813" y="2454"/>
              <a:ext cx="1118" cy="519"/>
              <a:chOff x="419" y="2872"/>
              <a:chExt cx="1118" cy="519"/>
            </a:xfrm>
          </p:grpSpPr>
          <p:sp>
            <p:nvSpPr>
              <p:cNvPr id="74824" name="Text Box 217"/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pitchFamily="34" charset="0"/>
                  </a:rPr>
                  <a:t>timeout</a:t>
                </a:r>
              </a:p>
            </p:txBody>
          </p:sp>
          <p:sp>
            <p:nvSpPr>
              <p:cNvPr id="74825" name="Text Box 218"/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5000"/>
                  </a:lnSpc>
                </a:pPr>
                <a:r>
                  <a:rPr lang="en-US" sz="1000">
                    <a:latin typeface="Arial" pitchFamily="34" charset="0"/>
                  </a:rPr>
                  <a:t>ssthresh = cwnd/2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sz="1000">
                    <a:latin typeface="Arial" pitchFamily="34" charset="0"/>
                  </a:rPr>
                  <a:t>cwnd = 1 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sz="1000">
                    <a:latin typeface="Arial" pitchFamily="34" charset="0"/>
                  </a:rPr>
                  <a:t>dupACKcount = 0</a:t>
                </a:r>
              </a:p>
              <a:p>
                <a:pPr eaLnBrk="1" hangingPunct="1">
                  <a:lnSpc>
                    <a:spcPct val="85000"/>
                  </a:lnSpc>
                </a:pPr>
                <a:r>
                  <a:rPr lang="en-US" sz="1000" i="1">
                    <a:solidFill>
                      <a:srgbClr val="000099"/>
                    </a:solidFill>
                    <a:latin typeface="Arial" pitchFamily="34" charset="0"/>
                  </a:rPr>
                  <a:t>retransmit missing segment</a:t>
                </a:r>
                <a:r>
                  <a:rPr lang="en-US" sz="1200"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74826" name="Line 219"/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4822" name="Freeform 225"/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  <a:gd name="T9" fmla="*/ 0 w 740"/>
                <a:gd name="T10" fmla="*/ 0 h 1146"/>
                <a:gd name="T11" fmla="*/ 740 w 740"/>
                <a:gd name="T12" fmla="*/ 1146 h 1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823" name="Freeform 226"/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  <a:gd name="T9" fmla="*/ 0 w 700"/>
                <a:gd name="T10" fmla="*/ 0 h 1051"/>
                <a:gd name="T11" fmla="*/ 700 w 700"/>
                <a:gd name="T12" fmla="*/ 1051 h 1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6" name="Group 244"/>
          <p:cNvGrpSpPr>
            <a:grpSpLocks/>
          </p:cNvGrpSpPr>
          <p:nvPr/>
        </p:nvGrpSpPr>
        <p:grpSpPr bwMode="auto">
          <a:xfrm>
            <a:off x="5351463" y="3494088"/>
            <a:ext cx="2921000" cy="1916112"/>
            <a:chOff x="3371" y="2124"/>
            <a:chExt cx="1840" cy="1207"/>
          </a:xfrm>
        </p:grpSpPr>
        <p:grpSp>
          <p:nvGrpSpPr>
            <p:cNvPr id="74815" name="Group 201"/>
            <p:cNvGrpSpPr>
              <a:grpSpLocks/>
            </p:cNvGrpSpPr>
            <p:nvPr/>
          </p:nvGrpSpPr>
          <p:grpSpPr bwMode="auto">
            <a:xfrm>
              <a:off x="4120" y="2796"/>
              <a:ext cx="1091" cy="535"/>
              <a:chOff x="4142" y="2802"/>
              <a:chExt cx="1091" cy="535"/>
            </a:xfrm>
          </p:grpSpPr>
          <p:sp>
            <p:nvSpPr>
              <p:cNvPr id="74817" name="Text Box 202"/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ssthresh= cwnd/2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cwnd = ssthresh + 3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1000" i="1">
                    <a:solidFill>
                      <a:srgbClr val="000099"/>
                    </a:solidFill>
                    <a:latin typeface="Arial" pitchFamily="34" charset="0"/>
                  </a:rPr>
                  <a:t>retransmit missing segment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1200" i="1">
                  <a:latin typeface="Arial" pitchFamily="34" charset="0"/>
                </a:endParaRPr>
              </a:p>
            </p:txBody>
          </p:sp>
          <p:sp>
            <p:nvSpPr>
              <p:cNvPr id="74818" name="Line 203"/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819" name="Text Box 204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pitchFamily="34" charset="0"/>
                  </a:rPr>
                  <a:t>dupACKcount == 3</a:t>
                </a:r>
              </a:p>
            </p:txBody>
          </p:sp>
        </p:grpSp>
        <p:sp>
          <p:nvSpPr>
            <p:cNvPr id="74816" name="Freeform 227"/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  <a:gd name="T9" fmla="*/ 0 w 740"/>
                <a:gd name="T10" fmla="*/ 0 h 1146"/>
                <a:gd name="T11" fmla="*/ 740 w 740"/>
                <a:gd name="T12" fmla="*/ 1146 h 1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8" name="Group 243"/>
          <p:cNvGrpSpPr>
            <a:grpSpLocks/>
          </p:cNvGrpSpPr>
          <p:nvPr/>
        </p:nvGrpSpPr>
        <p:grpSpPr bwMode="auto">
          <a:xfrm>
            <a:off x="5186363" y="3519488"/>
            <a:ext cx="1206500" cy="1668462"/>
            <a:chOff x="3267" y="2140"/>
            <a:chExt cx="760" cy="1051"/>
          </a:xfrm>
        </p:grpSpPr>
        <p:sp>
          <p:nvSpPr>
            <p:cNvPr id="74809" name="Freeform 228"/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  <a:gd name="T9" fmla="*/ 0 w 700"/>
                <a:gd name="T10" fmla="*/ 0 h 1051"/>
                <a:gd name="T11" fmla="*/ 700 w 700"/>
                <a:gd name="T12" fmla="*/ 1051 h 1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74810" name="Group 229"/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74811" name="Text Box 230"/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</a:pPr>
                <a:endParaRPr lang="en-US" sz="1000">
                  <a:latin typeface="Arial" pitchFamily="34" charset="0"/>
                </a:endParaRPr>
              </a:p>
              <a:p>
                <a:pPr algn="r" eaLnBrk="1" hangingPunct="1">
                  <a:lnSpc>
                    <a:spcPct val="80000"/>
                  </a:lnSpc>
                </a:pPr>
                <a:endParaRPr lang="en-US" sz="1200">
                  <a:latin typeface="Arial" pitchFamily="34" charset="0"/>
                </a:endParaRPr>
              </a:p>
            </p:txBody>
          </p:sp>
          <p:grpSp>
            <p:nvGrpSpPr>
              <p:cNvPr id="74812" name="Group 231"/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74813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4814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 eaLnBrk="1" hangingPunct="1"/>
                  <a:r>
                    <a:rPr lang="en-US" sz="1000">
                      <a:latin typeface="Arial" pitchFamily="34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21" name="Group 241"/>
          <p:cNvGrpSpPr>
            <a:grpSpLocks/>
          </p:cNvGrpSpPr>
          <p:nvPr/>
        </p:nvGrpSpPr>
        <p:grpSpPr bwMode="auto">
          <a:xfrm>
            <a:off x="820738" y="1485900"/>
            <a:ext cx="4865687" cy="2659063"/>
            <a:chOff x="517" y="859"/>
            <a:chExt cx="3065" cy="1675"/>
          </a:xfrm>
        </p:grpSpPr>
        <p:grpSp>
          <p:nvGrpSpPr>
            <p:cNvPr id="74786" name="Group 161"/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74807" name="Oval 162"/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74808" name="Text Box 163"/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>
                    <a:latin typeface="Arial" pitchFamily="34" charset="0"/>
                  </a:rPr>
                  <a:t>slow </a:t>
                </a:r>
              </a:p>
              <a:p>
                <a:pPr algn="ctr" eaLnBrk="1" hangingPunct="1"/>
                <a:r>
                  <a:rPr lang="en-US" sz="1800">
                    <a:latin typeface="Arial" pitchFamily="34" charset="0"/>
                  </a:rPr>
                  <a:t>start</a:t>
                </a:r>
              </a:p>
            </p:txBody>
          </p:sp>
        </p:grpSp>
        <p:grpSp>
          <p:nvGrpSpPr>
            <p:cNvPr id="74787" name="Group 177"/>
            <p:cNvGrpSpPr>
              <a:grpSpLocks/>
            </p:cNvGrpSpPr>
            <p:nvPr/>
          </p:nvGrpSpPr>
          <p:grpSpPr bwMode="auto">
            <a:xfrm>
              <a:off x="530" y="2026"/>
              <a:ext cx="1118" cy="508"/>
              <a:chOff x="418" y="2713"/>
              <a:chExt cx="1118" cy="508"/>
            </a:xfrm>
          </p:grpSpPr>
          <p:sp>
            <p:nvSpPr>
              <p:cNvPr id="74804" name="Text Box 178"/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pitchFamily="34" charset="0"/>
                  </a:rPr>
                  <a:t>timeout</a:t>
                </a:r>
              </a:p>
            </p:txBody>
          </p:sp>
          <p:sp>
            <p:nvSpPr>
              <p:cNvPr id="74805" name="Text Box 179"/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ssthresh = cwnd/2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cwnd = 1 MSS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dupACKcount = 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 i="1">
                    <a:solidFill>
                      <a:srgbClr val="000099"/>
                    </a:solidFill>
                    <a:latin typeface="Arial" pitchFamily="34" charset="0"/>
                  </a:rPr>
                  <a:t>retransmit missing segment</a:t>
                </a:r>
                <a:r>
                  <a:rPr lang="en-US" sz="1200"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74806" name="Line 180"/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74788" name="Group 186"/>
            <p:cNvGrpSpPr>
              <a:grpSpLocks/>
            </p:cNvGrpSpPr>
            <p:nvPr/>
          </p:nvGrpSpPr>
          <p:grpSpPr bwMode="auto">
            <a:xfrm>
              <a:off x="2173" y="960"/>
              <a:ext cx="1409" cy="527"/>
              <a:chOff x="2683" y="798"/>
              <a:chExt cx="1409" cy="527"/>
            </a:xfrm>
          </p:grpSpPr>
          <p:sp>
            <p:nvSpPr>
              <p:cNvPr id="74801" name="Text Box 187"/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09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1000">
                    <a:latin typeface="Arial" pitchFamily="34" charset="0"/>
                  </a:rPr>
                  <a:t>cwnd = cwnd+MSS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1000">
                    <a:latin typeface="Arial" pitchFamily="34" charset="0"/>
                  </a:rPr>
                  <a:t>dupACKcount = 0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1000" i="1">
                    <a:solidFill>
                      <a:srgbClr val="000099"/>
                    </a:solidFill>
                    <a:latin typeface="Arial" pitchFamily="34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1200">
                  <a:latin typeface="Arial" pitchFamily="34" charset="0"/>
                </a:endParaRPr>
              </a:p>
            </p:txBody>
          </p:sp>
          <p:sp>
            <p:nvSpPr>
              <p:cNvPr id="74802" name="Line 188"/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803" name="Text Box 189"/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pitchFamily="34" charset="0"/>
                  </a:rPr>
                  <a:t>new ACK</a:t>
                </a:r>
              </a:p>
            </p:txBody>
          </p:sp>
        </p:grpSp>
        <p:sp>
          <p:nvSpPr>
            <p:cNvPr id="74789" name="Freeform 205"/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790" name="Freeform 206"/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74791" name="Group 207"/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74798" name="Text Box 208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dupACKcount++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endParaRPr lang="en-US" sz="1200">
                  <a:latin typeface="Arial" pitchFamily="34" charset="0"/>
                </a:endParaRPr>
              </a:p>
            </p:txBody>
          </p:sp>
          <p:sp>
            <p:nvSpPr>
              <p:cNvPr id="74799" name="Line 209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800" name="Text Box 210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pitchFamily="34" charset="0"/>
                  </a:rPr>
                  <a:t>duplicate ACK</a:t>
                </a:r>
              </a:p>
            </p:txBody>
          </p:sp>
        </p:grpSp>
        <p:sp>
          <p:nvSpPr>
            <p:cNvPr id="74792" name="Freeform 211"/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  <a:gd name="T9" fmla="*/ 0 w 313"/>
                <a:gd name="T10" fmla="*/ 0 h 201"/>
                <a:gd name="T11" fmla="*/ 313 w 313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4793" name="Line 234"/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74794" name="Group 235"/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74795" name="Text Box 236"/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Symbol" pitchFamily="18" charset="2"/>
                  </a:rPr>
                  <a:t>L</a:t>
                </a:r>
              </a:p>
            </p:txBody>
          </p:sp>
          <p:sp>
            <p:nvSpPr>
              <p:cNvPr id="74796" name="Text Box 237"/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cwnd = 1 MSS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ssthresh = 64 KB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sz="1000">
                    <a:latin typeface="Arial" pitchFamily="34" charset="0"/>
                  </a:rPr>
                  <a:t>dupACKcount = 0</a:t>
                </a:r>
                <a:endParaRPr lang="en-US" sz="1200">
                  <a:latin typeface="Arial" pitchFamily="34" charset="0"/>
                </a:endParaRPr>
              </a:p>
            </p:txBody>
          </p:sp>
          <p:sp>
            <p:nvSpPr>
              <p:cNvPr id="74797" name="Line 238"/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pic>
        <p:nvPicPr>
          <p:cNvPr id="74783" name="Picture 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4359" y="3266281"/>
            <a:ext cx="4159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84" name="Picture 2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281613" y="2955926"/>
            <a:ext cx="4159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85" name="Picture 2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32175" y="3846513"/>
            <a:ext cx="4159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4768" name="Group 282"/>
          <p:cNvGrpSpPr>
            <a:grpSpLocks/>
          </p:cNvGrpSpPr>
          <p:nvPr/>
        </p:nvGrpSpPr>
        <p:grpSpPr bwMode="auto">
          <a:xfrm>
            <a:off x="5368925" y="3911600"/>
            <a:ext cx="925513" cy="481013"/>
            <a:chOff x="1166" y="3601"/>
            <a:chExt cx="583" cy="303"/>
          </a:xfrm>
        </p:grpSpPr>
        <p:grpSp>
          <p:nvGrpSpPr>
            <p:cNvPr id="74779" name="Group 283"/>
            <p:cNvGrpSpPr>
              <a:grpSpLocks/>
            </p:cNvGrpSpPr>
            <p:nvPr/>
          </p:nvGrpSpPr>
          <p:grpSpPr bwMode="auto">
            <a:xfrm>
              <a:off x="1166" y="3601"/>
              <a:ext cx="583" cy="303"/>
              <a:chOff x="990" y="4570"/>
              <a:chExt cx="597" cy="380"/>
            </a:xfrm>
          </p:grpSpPr>
          <p:pic>
            <p:nvPicPr>
              <p:cNvPr id="74781" name="Picture 28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782" name="Rectangle 285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56" cy="14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74780" name="Text Box 286"/>
            <p:cNvSpPr txBox="1">
              <a:spLocks noChangeArrowheads="1"/>
            </p:cNvSpPr>
            <p:nvPr/>
          </p:nvSpPr>
          <p:spPr bwMode="auto">
            <a:xfrm>
              <a:off x="1274" y="3633"/>
              <a:ext cx="39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i="1" dirty="0">
                  <a:solidFill>
                    <a:schemeClr val="accent2"/>
                  </a:solidFill>
                  <a:latin typeface="Comic Sans MS" pitchFamily="66" charset="0"/>
                </a:rPr>
                <a:t>New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i="1" dirty="0">
                  <a:solidFill>
                    <a:schemeClr val="accent2"/>
                  </a:solidFill>
                  <a:latin typeface="Comic Sans MS" pitchFamily="66" charset="0"/>
                </a:rPr>
                <a:t>ACK!</a:t>
              </a:r>
            </a:p>
          </p:txBody>
        </p:sp>
      </p:grpSp>
      <p:grpSp>
        <p:nvGrpSpPr>
          <p:cNvPr id="74769" name="Group 287"/>
          <p:cNvGrpSpPr>
            <a:grpSpLocks/>
          </p:cNvGrpSpPr>
          <p:nvPr/>
        </p:nvGrpSpPr>
        <p:grpSpPr bwMode="auto">
          <a:xfrm>
            <a:off x="3502025" y="1243013"/>
            <a:ext cx="925513" cy="481013"/>
            <a:chOff x="1166" y="3601"/>
            <a:chExt cx="583" cy="303"/>
          </a:xfrm>
        </p:grpSpPr>
        <p:grpSp>
          <p:nvGrpSpPr>
            <p:cNvPr id="74775" name="Group 288"/>
            <p:cNvGrpSpPr>
              <a:grpSpLocks/>
            </p:cNvGrpSpPr>
            <p:nvPr/>
          </p:nvGrpSpPr>
          <p:grpSpPr bwMode="auto">
            <a:xfrm>
              <a:off x="1166" y="3601"/>
              <a:ext cx="583" cy="303"/>
              <a:chOff x="990" y="4570"/>
              <a:chExt cx="597" cy="380"/>
            </a:xfrm>
          </p:grpSpPr>
          <p:pic>
            <p:nvPicPr>
              <p:cNvPr id="74777" name="Picture 28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778" name="Rectangle 290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56" cy="14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74776" name="Text Box 291"/>
            <p:cNvSpPr txBox="1">
              <a:spLocks noChangeArrowheads="1"/>
            </p:cNvSpPr>
            <p:nvPr/>
          </p:nvSpPr>
          <p:spPr bwMode="auto">
            <a:xfrm>
              <a:off x="1274" y="3633"/>
              <a:ext cx="39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i="1" dirty="0">
                  <a:solidFill>
                    <a:schemeClr val="accent2"/>
                  </a:solidFill>
                  <a:latin typeface="Comic Sans MS" pitchFamily="66" charset="0"/>
                </a:rPr>
                <a:t>New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i="1" dirty="0">
                  <a:solidFill>
                    <a:schemeClr val="accent2"/>
                  </a:solidFill>
                  <a:latin typeface="Comic Sans MS" pitchFamily="66" charset="0"/>
                </a:rPr>
                <a:t>ACK!</a:t>
              </a:r>
            </a:p>
          </p:txBody>
        </p:sp>
      </p:grpSp>
      <p:grpSp>
        <p:nvGrpSpPr>
          <p:cNvPr id="74770" name="Group 292"/>
          <p:cNvGrpSpPr>
            <a:grpSpLocks/>
          </p:cNvGrpSpPr>
          <p:nvPr/>
        </p:nvGrpSpPr>
        <p:grpSpPr bwMode="auto">
          <a:xfrm>
            <a:off x="6971190" y="1102785"/>
            <a:ext cx="925513" cy="481013"/>
            <a:chOff x="1166" y="3601"/>
            <a:chExt cx="583" cy="303"/>
          </a:xfrm>
        </p:grpSpPr>
        <p:grpSp>
          <p:nvGrpSpPr>
            <p:cNvPr id="74771" name="Group 293"/>
            <p:cNvGrpSpPr>
              <a:grpSpLocks/>
            </p:cNvGrpSpPr>
            <p:nvPr/>
          </p:nvGrpSpPr>
          <p:grpSpPr bwMode="auto">
            <a:xfrm>
              <a:off x="1166" y="3601"/>
              <a:ext cx="583" cy="303"/>
              <a:chOff x="990" y="4570"/>
              <a:chExt cx="597" cy="380"/>
            </a:xfrm>
          </p:grpSpPr>
          <p:pic>
            <p:nvPicPr>
              <p:cNvPr id="74773" name="Picture 29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774" name="Rectangle 295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56" cy="14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74772" name="Text Box 296"/>
            <p:cNvSpPr txBox="1">
              <a:spLocks noChangeArrowheads="1"/>
            </p:cNvSpPr>
            <p:nvPr/>
          </p:nvSpPr>
          <p:spPr bwMode="auto">
            <a:xfrm>
              <a:off x="1274" y="3633"/>
              <a:ext cx="39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i="1" dirty="0">
                  <a:solidFill>
                    <a:schemeClr val="accent2"/>
                  </a:solidFill>
                  <a:latin typeface="Comic Sans MS" pitchFamily="66" charset="0"/>
                </a:rPr>
                <a:t>New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i="1" dirty="0">
                  <a:solidFill>
                    <a:schemeClr val="accent2"/>
                  </a:solidFill>
                  <a:latin typeface="Comic Sans MS" pitchFamily="66" charset="0"/>
                </a:rPr>
                <a:t>ACK!</a:t>
              </a:r>
            </a:p>
          </p:txBody>
        </p:sp>
      </p:grpSp>
      <p:pic>
        <p:nvPicPr>
          <p:cNvPr id="74767" name="Picture 298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1206" y="602695"/>
            <a:ext cx="2274094" cy="1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throughput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avg. TCP throughput as function of window size, RTT?</a:t>
            </a:r>
          </a:p>
          <a:p>
            <a:pPr lvl="1"/>
            <a:r>
              <a:rPr lang="en-US" sz="2400" dirty="0"/>
              <a:t>ignore slow start, assume always data to send</a:t>
            </a:r>
          </a:p>
          <a:p>
            <a:r>
              <a:rPr lang="en-US" sz="2800" dirty="0"/>
              <a:t>W: window size </a:t>
            </a:r>
            <a:r>
              <a:rPr lang="en-US" sz="1600" dirty="0"/>
              <a:t>(measured in bytes)</a:t>
            </a:r>
            <a:r>
              <a:rPr lang="en-US" sz="2800" dirty="0"/>
              <a:t> where loss occurs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8A98A8F2-72FC-4ECB-8212-20E80CDD1958}" type="slidenum">
              <a:rPr lang="en-US" altLang="he-IL" smtClean="0"/>
              <a:pPr/>
              <a:t>67</a:t>
            </a:fld>
            <a:endParaRPr lang="en-US" altLang="he-IL"/>
          </a:p>
        </p:txBody>
      </p:sp>
      <p:pic>
        <p:nvPicPr>
          <p:cNvPr id="77828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760413"/>
            <a:ext cx="3824287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7831" name="Group 35"/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77842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1"/>
                <a:gd name="T37" fmla="*/ 0 h 579"/>
                <a:gd name="T38" fmla="*/ 2481 w 2481"/>
                <a:gd name="T39" fmla="*/ 579 h 5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3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4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5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6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7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77848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W/2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throughput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avg. TCP throughput as function of window size, RTT?</a:t>
            </a:r>
          </a:p>
          <a:p>
            <a:pPr lvl="1"/>
            <a:r>
              <a:rPr lang="en-US" sz="2400" dirty="0"/>
              <a:t>ignore slow start, assume always data to send</a:t>
            </a:r>
          </a:p>
          <a:p>
            <a:r>
              <a:rPr lang="en-US" sz="2800" dirty="0"/>
              <a:t>W: window size </a:t>
            </a:r>
            <a:r>
              <a:rPr lang="en-US" sz="1600" dirty="0"/>
              <a:t>(measured in bytes)</a:t>
            </a:r>
            <a:r>
              <a:rPr lang="en-US" sz="2800" dirty="0"/>
              <a:t> where loss occurs</a:t>
            </a:r>
          </a:p>
          <a:p>
            <a:pPr lvl="1"/>
            <a:r>
              <a:rPr lang="en-US" sz="2400" dirty="0"/>
              <a:t>avg. window size (# in-flight bytes) is ¾ W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8A98A8F2-72FC-4ECB-8212-20E80CDD1958}" type="slidenum">
              <a:rPr lang="en-US" altLang="he-IL" smtClean="0"/>
              <a:pPr/>
              <a:t>68</a:t>
            </a:fld>
            <a:endParaRPr lang="en-US" altLang="he-IL"/>
          </a:p>
        </p:txBody>
      </p:sp>
      <p:pic>
        <p:nvPicPr>
          <p:cNvPr id="77828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760413"/>
            <a:ext cx="3824287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7831" name="Group 35"/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77842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1"/>
                <a:gd name="T37" fmla="*/ 0 h 579"/>
                <a:gd name="T38" fmla="*/ 2481 w 2481"/>
                <a:gd name="T39" fmla="*/ 579 h 5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3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4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5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6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77847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77848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W/2</a:t>
              </a:r>
            </a:p>
          </p:txBody>
        </p:sp>
      </p:grpSp>
      <p:grpSp>
        <p:nvGrpSpPr>
          <p:cNvPr id="77832" name="Group 45"/>
          <p:cNvGrpSpPr>
            <a:grpSpLocks/>
          </p:cNvGrpSpPr>
          <p:nvPr/>
        </p:nvGrpSpPr>
        <p:grpSpPr bwMode="auto">
          <a:xfrm>
            <a:off x="1990726" y="3440113"/>
            <a:ext cx="4538664" cy="620712"/>
            <a:chOff x="1597" y="2139"/>
            <a:chExt cx="2516" cy="391"/>
          </a:xfrm>
        </p:grpSpPr>
        <p:sp>
          <p:nvSpPr>
            <p:cNvPr id="77833" name="Text Box 36"/>
            <p:cNvSpPr txBox="1">
              <a:spLocks noChangeArrowheads="1"/>
            </p:cNvSpPr>
            <p:nvPr/>
          </p:nvSpPr>
          <p:spPr bwMode="auto">
            <a:xfrm>
              <a:off x="1597" y="2219"/>
              <a:ext cx="15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avg TCP throughput = </a:t>
              </a:r>
            </a:p>
          </p:txBody>
        </p:sp>
        <p:grpSp>
          <p:nvGrpSpPr>
            <p:cNvPr id="77834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77835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3</a:t>
                </a:r>
              </a:p>
            </p:txBody>
          </p:sp>
          <p:sp>
            <p:nvSpPr>
              <p:cNvPr id="77836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4</a:t>
                </a:r>
              </a:p>
            </p:txBody>
          </p:sp>
          <p:sp>
            <p:nvSpPr>
              <p:cNvPr id="77837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7838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W</a:t>
                </a:r>
              </a:p>
            </p:txBody>
          </p:sp>
          <p:sp>
            <p:nvSpPr>
              <p:cNvPr id="77839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RTT</a:t>
                </a:r>
              </a:p>
            </p:txBody>
          </p:sp>
          <p:sp>
            <p:nvSpPr>
              <p:cNvPr id="77840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77841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bytes/sec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42887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Fairness</a:t>
            </a:r>
          </a:p>
        </p:txBody>
      </p:sp>
      <p:sp>
        <p:nvSpPr>
          <p:cNvPr id="1095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fairness goal:</a:t>
            </a:r>
            <a:r>
              <a:rPr lang="en-US" dirty="0">
                <a:ea typeface="ＭＳ Ｐゴシック" charset="0"/>
                <a:cs typeface="+mn-cs"/>
              </a:rPr>
              <a:t> if </a:t>
            </a:r>
            <a:r>
              <a:rPr lang="en-US" i="1" dirty="0">
                <a:ea typeface="ＭＳ Ｐゴシック" charset="0"/>
                <a:cs typeface="+mn-cs"/>
              </a:rPr>
              <a:t>K</a:t>
            </a:r>
            <a:r>
              <a:rPr lang="en-US" dirty="0">
                <a:ea typeface="ＭＳ Ｐゴシック" charset="0"/>
                <a:cs typeface="+mn-cs"/>
              </a:rPr>
              <a:t> TCP sessions share same bottleneck link of bandwidth </a:t>
            </a:r>
            <a:r>
              <a:rPr lang="en-US" i="1" dirty="0">
                <a:ea typeface="ＭＳ Ｐゴシック" charset="0"/>
                <a:cs typeface="+mn-cs"/>
              </a:rPr>
              <a:t>R</a:t>
            </a:r>
            <a:r>
              <a:rPr lang="en-US" dirty="0">
                <a:ea typeface="ＭＳ Ｐゴシック" charset="0"/>
                <a:cs typeface="+mn-cs"/>
              </a:rPr>
              <a:t>, each should have average rate of </a:t>
            </a:r>
            <a:r>
              <a:rPr lang="en-US" i="1" dirty="0">
                <a:ea typeface="ＭＳ Ｐゴシック" charset="0"/>
                <a:cs typeface="+mn-cs"/>
              </a:rPr>
              <a:t>R/K</a:t>
            </a:r>
          </a:p>
        </p:txBody>
      </p:sp>
      <p:sp>
        <p:nvSpPr>
          <p:cNvPr id="788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4D80798D-C2F9-4A20-879A-1E92BADA5775}" type="slidenum">
              <a:rPr lang="en-US" altLang="he-IL" smtClean="0"/>
              <a:pPr/>
              <a:t>69</a:t>
            </a:fld>
            <a:endParaRPr lang="en-US" altLang="he-IL"/>
          </a:p>
        </p:txBody>
      </p:sp>
      <p:sp>
        <p:nvSpPr>
          <p:cNvPr id="78852" name="Line 68"/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78853" name="Group 59"/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7888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8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alt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8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8884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887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888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8885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886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8854" name="Group 50"/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788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 altLang="he-IL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788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altLang="he-IL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8876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879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880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8877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878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8856" name="Rectangle 25"/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78857" name="Rectangle 26"/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78858" name="Rectangle 27"/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78859" name="Text Box 28"/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TCP connection 1</a:t>
            </a:r>
          </a:p>
        </p:txBody>
      </p:sp>
      <p:sp>
        <p:nvSpPr>
          <p:cNvPr id="78860" name="Text Box 29"/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bottleneck</a:t>
            </a:r>
          </a:p>
          <a:p>
            <a:pPr algn="ctr"/>
            <a:r>
              <a:rPr lang="en-US" sz="1800" dirty="0">
                <a:latin typeface="Arial" pitchFamily="34" charset="0"/>
              </a:rPr>
              <a:t>router</a:t>
            </a:r>
          </a:p>
          <a:p>
            <a:pPr algn="ctr"/>
            <a:r>
              <a:rPr lang="en-US" sz="1800" dirty="0">
                <a:latin typeface="Arial" pitchFamily="34" charset="0"/>
              </a:rPr>
              <a:t>capacity </a:t>
            </a:r>
            <a:r>
              <a:rPr lang="en-US" sz="1800" i="1" dirty="0">
                <a:latin typeface="Arial" pitchFamily="34" charset="0"/>
              </a:rPr>
              <a:t>R</a:t>
            </a:r>
          </a:p>
        </p:txBody>
      </p:sp>
      <p:sp>
        <p:nvSpPr>
          <p:cNvPr id="78861" name="Freeform 40"/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8862" name="Rectangle 41"/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78863" name="Freeform 42"/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78865" name="Picture 4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" y="690034"/>
            <a:ext cx="3656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66" name="Text Box 48"/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TCP connection 2</a:t>
            </a:r>
          </a:p>
        </p:txBody>
      </p:sp>
      <p:grpSp>
        <p:nvGrpSpPr>
          <p:cNvPr id="78867" name="Group 69"/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78871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72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78868" name="Group 72"/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78869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70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ＭＳ Ｐゴシック" charset="0"/>
              </a:rPr>
              <a:t>TCP seq. numbers, 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56" y="1034522"/>
            <a:ext cx="4559300" cy="4707467"/>
          </a:xfrm>
        </p:spPr>
        <p:txBody>
          <a:bodyPr/>
          <a:lstStyle/>
          <a:p>
            <a:pPr marL="568325" indent="-457200"/>
            <a:r>
              <a:rPr lang="en-US" sz="2800" dirty="0"/>
              <a:t>Sequence #:</a:t>
            </a:r>
          </a:p>
          <a:p>
            <a:pPr marL="512763" lvl="1" indent="-163513"/>
            <a:r>
              <a:rPr lang="en-AU" altLang="ja-JP" dirty="0">
                <a:cs typeface="ＭＳ Ｐゴシック" charset="0"/>
              </a:rPr>
              <a:t> # </a:t>
            </a:r>
            <a:r>
              <a:rPr lang="en-US" altLang="ja-JP" dirty="0">
                <a:cs typeface="ＭＳ Ｐゴシック" charset="0"/>
              </a:rPr>
              <a:t>of first byte in segment</a:t>
            </a:r>
            <a:r>
              <a:rPr lang="ja-JP" altLang="en-US" dirty="0">
                <a:cs typeface="ＭＳ Ｐゴシック" charset="0"/>
              </a:rPr>
              <a:t>’</a:t>
            </a:r>
            <a:r>
              <a:rPr lang="en-US" altLang="ja-JP" dirty="0">
                <a:cs typeface="ＭＳ Ｐゴシック" charset="0"/>
              </a:rPr>
              <a:t>s data</a:t>
            </a:r>
          </a:p>
          <a:p>
            <a:pPr marL="568325" indent="-457200"/>
            <a:r>
              <a:rPr lang="en-US" sz="2800" dirty="0"/>
              <a:t>Acknowledgements:</a:t>
            </a:r>
          </a:p>
          <a:p>
            <a:pPr marL="512763" lvl="1" indent="-163513"/>
            <a:r>
              <a:rPr lang="en-US" dirty="0" err="1">
                <a:cs typeface="ＭＳ Ｐゴシック" charset="0"/>
              </a:rPr>
              <a:t>seq</a:t>
            </a:r>
            <a:r>
              <a:rPr lang="en-US" dirty="0">
                <a:cs typeface="ＭＳ Ｐゴシック" charset="0"/>
              </a:rPr>
              <a:t> # of next byte expected from other side</a:t>
            </a:r>
          </a:p>
          <a:p>
            <a:pPr marL="966788" lvl="2" indent="-163513"/>
            <a:r>
              <a:rPr lang="en-US" sz="2000" dirty="0">
                <a:cs typeface="ＭＳ Ｐゴシック" charset="0"/>
              </a:rPr>
              <a:t>Cumulative ACK</a:t>
            </a:r>
          </a:p>
          <a:p>
            <a:pPr marL="568325" indent="-457200"/>
            <a:r>
              <a:rPr lang="en-US" sz="2800" dirty="0"/>
              <a:t>Q: how receiver handles </a:t>
            </a:r>
            <a:r>
              <a:rPr lang="en-US" sz="2800" dirty="0" err="1"/>
              <a:t>ooo</a:t>
            </a:r>
            <a:r>
              <a:rPr lang="en-US" sz="2800" dirty="0"/>
              <a:t> segments</a:t>
            </a:r>
          </a:p>
          <a:p>
            <a:pPr marL="568325" indent="-457200"/>
            <a:r>
              <a:rPr lang="en-US" sz="2800" dirty="0">
                <a:cs typeface="ＭＳ Ｐゴシック" charset="0"/>
              </a:rPr>
              <a:t>A: TCP spec </a:t>
            </a:r>
            <a:r>
              <a:rPr lang="en-US" sz="2800" dirty="0" err="1">
                <a:cs typeface="ＭＳ Ｐゴシック" charset="0"/>
              </a:rPr>
              <a:t>doesn</a:t>
            </a:r>
            <a:r>
              <a:rPr lang="ja-JP" altLang="en-US" sz="2800" dirty="0">
                <a:cs typeface="ＭＳ Ｐゴシック" charset="0"/>
              </a:rPr>
              <a:t>’</a:t>
            </a:r>
            <a:r>
              <a:rPr lang="en-US" altLang="ja-JP" sz="2800" dirty="0">
                <a:cs typeface="ＭＳ Ｐゴシック" charset="0"/>
              </a:rPr>
              <a:t>t say, - up to implementation</a:t>
            </a:r>
          </a:p>
          <a:p>
            <a:pPr marL="512763" lvl="1" indent="-163513"/>
            <a:r>
              <a:rPr lang="en-US" dirty="0">
                <a:cs typeface="ＭＳ Ｐゴシック" charset="0"/>
              </a:rPr>
              <a:t> Usually they are accepted</a:t>
            </a:r>
          </a:p>
          <a:p>
            <a:endParaRPr lang="en-AU" sz="2800" dirty="0"/>
          </a:p>
        </p:txBody>
      </p:sp>
      <p:sp>
        <p:nvSpPr>
          <p:cNvPr id="2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4D96F65E-ED3A-4B34-938A-1E3BC5BF4B8E}" type="slidenum">
              <a:rPr lang="en-US" altLang="he-IL" smtClean="0"/>
              <a:pPr/>
              <a:t>7</a:t>
            </a:fld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591550" y="6459538"/>
            <a:ext cx="552450" cy="2873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TCP</a:t>
            </a:r>
            <a:endParaRPr lang="en-US" dirty="0"/>
          </a:p>
        </p:txBody>
      </p:sp>
      <p:grpSp>
        <p:nvGrpSpPr>
          <p:cNvPr id="110" name="Group 192"/>
          <p:cNvGrpSpPr>
            <a:grpSpLocks/>
          </p:cNvGrpSpPr>
          <p:nvPr/>
        </p:nvGrpSpPr>
        <p:grpSpPr bwMode="auto">
          <a:xfrm>
            <a:off x="6251206" y="3816350"/>
            <a:ext cx="2897187" cy="2541588"/>
            <a:chOff x="3599" y="2404"/>
            <a:chExt cx="1825" cy="1601"/>
          </a:xfrm>
        </p:grpSpPr>
        <p:sp>
          <p:nvSpPr>
            <p:cNvPr id="111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112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115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16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Arial" pitchFamily="34" charset="0"/>
                  </a:rPr>
                  <a:t>source port #</a:t>
                </a:r>
              </a:p>
            </p:txBody>
          </p:sp>
          <p:sp>
            <p:nvSpPr>
              <p:cNvPr id="117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Arial" pitchFamily="34" charset="0"/>
                  </a:rPr>
                  <a:t>dest port #</a:t>
                </a:r>
              </a:p>
            </p:txBody>
          </p:sp>
          <p:sp>
            <p:nvSpPr>
              <p:cNvPr id="118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>
                    <a:latin typeface="Arial" pitchFamily="34" charset="0"/>
                  </a:rPr>
                  <a:t>sequence number</a:t>
                </a:r>
              </a:p>
            </p:txBody>
          </p:sp>
          <p:sp>
            <p:nvSpPr>
              <p:cNvPr id="119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Arial" pitchFamily="34" charset="0"/>
                  </a:rPr>
                  <a:t>acknowledgement number</a:t>
                </a:r>
              </a:p>
            </p:txBody>
          </p:sp>
          <p:sp>
            <p:nvSpPr>
              <p:cNvPr id="120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Arial" pitchFamily="34" charset="0"/>
                  </a:rPr>
                  <a:t>checksum</a:t>
                </a:r>
              </a:p>
            </p:txBody>
          </p:sp>
          <p:sp>
            <p:nvSpPr>
              <p:cNvPr id="121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22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23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24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25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26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27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latin typeface="Arial" pitchFamily="34" charset="0"/>
                  </a:rPr>
                  <a:t>rwnd</a:t>
                </a:r>
              </a:p>
            </p:txBody>
          </p:sp>
          <p:sp>
            <p:nvSpPr>
              <p:cNvPr id="128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Arial" pitchFamily="34" charset="0"/>
                  </a:rPr>
                  <a:t>urg pointer</a:t>
                </a:r>
              </a:p>
            </p:txBody>
          </p:sp>
          <p:sp>
            <p:nvSpPr>
              <p:cNvPr id="129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130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13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incoming segment to sender</a:t>
              </a:r>
            </a:p>
          </p:txBody>
        </p:sp>
        <p:sp>
          <p:nvSpPr>
            <p:cNvPr id="114" name="Freeform 168"/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58684 h 910"/>
                <a:gd name="T6" fmla="*/ 0 60000 65536"/>
                <a:gd name="T7" fmla="*/ 0 60000 65536"/>
                <a:gd name="T8" fmla="*/ 0 60000 65536"/>
                <a:gd name="T9" fmla="*/ 0 w 107"/>
                <a:gd name="T10" fmla="*/ 0 h 910"/>
                <a:gd name="T11" fmla="*/ 107 w 107"/>
                <a:gd name="T12" fmla="*/ 910 h 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31" name="Group 195"/>
          <p:cNvGrpSpPr>
            <a:grpSpLocks/>
          </p:cNvGrpSpPr>
          <p:nvPr/>
        </p:nvGrpSpPr>
        <p:grpSpPr bwMode="auto">
          <a:xfrm>
            <a:off x="7027493" y="5849938"/>
            <a:ext cx="358775" cy="304800"/>
            <a:chOff x="5144" y="3677"/>
            <a:chExt cx="226" cy="192"/>
          </a:xfrm>
        </p:grpSpPr>
        <p:sp>
          <p:nvSpPr>
            <p:cNvPr id="132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sp>
          <p:nvSpPr>
            <p:cNvPr id="133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solidFill>
                    <a:schemeClr val="bg1"/>
                  </a:solidFill>
                  <a:latin typeface="Arial Narrow" pitchFamily="34" charset="0"/>
                </a:rPr>
                <a:t>A</a:t>
              </a:r>
            </a:p>
          </p:txBody>
        </p:sp>
      </p:grpSp>
      <p:sp>
        <p:nvSpPr>
          <p:cNvPr id="134" name="Rectangle 37"/>
          <p:cNvSpPr>
            <a:spLocks noChangeArrowheads="1"/>
          </p:cNvSpPr>
          <p:nvPr/>
        </p:nvSpPr>
        <p:spPr bwMode="auto">
          <a:xfrm>
            <a:off x="5178056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35" name="Rectangle 39"/>
          <p:cNvSpPr>
            <a:spLocks noChangeArrowheads="1"/>
          </p:cNvSpPr>
          <p:nvPr/>
        </p:nvSpPr>
        <p:spPr bwMode="auto">
          <a:xfrm>
            <a:off x="5274893" y="304006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36" name="Rectangle 40"/>
          <p:cNvSpPr>
            <a:spLocks noChangeArrowheads="1"/>
          </p:cNvSpPr>
          <p:nvPr/>
        </p:nvSpPr>
        <p:spPr bwMode="auto">
          <a:xfrm>
            <a:off x="5373318" y="303847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37" name="Rectangle 41"/>
          <p:cNvSpPr>
            <a:spLocks noChangeArrowheads="1"/>
          </p:cNvSpPr>
          <p:nvPr/>
        </p:nvSpPr>
        <p:spPr bwMode="auto">
          <a:xfrm>
            <a:off x="5470156" y="3038475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38" name="Rectangle 42"/>
          <p:cNvSpPr>
            <a:spLocks noChangeArrowheads="1"/>
          </p:cNvSpPr>
          <p:nvPr/>
        </p:nvSpPr>
        <p:spPr bwMode="auto">
          <a:xfrm>
            <a:off x="5565406" y="3038475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39" name="Rectangle 43"/>
          <p:cNvSpPr>
            <a:spLocks noChangeArrowheads="1"/>
          </p:cNvSpPr>
          <p:nvPr/>
        </p:nvSpPr>
        <p:spPr bwMode="auto">
          <a:xfrm>
            <a:off x="5662243" y="303847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40" name="Rectangle 45"/>
          <p:cNvSpPr>
            <a:spLocks noChangeArrowheads="1"/>
          </p:cNvSpPr>
          <p:nvPr/>
        </p:nvSpPr>
        <p:spPr bwMode="auto">
          <a:xfrm>
            <a:off x="5754318" y="303847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41" name="Rectangle 46"/>
          <p:cNvSpPr>
            <a:spLocks noChangeArrowheads="1"/>
          </p:cNvSpPr>
          <p:nvPr/>
        </p:nvSpPr>
        <p:spPr bwMode="auto">
          <a:xfrm>
            <a:off x="5849568" y="303847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42" name="Rectangle 47"/>
          <p:cNvSpPr>
            <a:spLocks noChangeArrowheads="1"/>
          </p:cNvSpPr>
          <p:nvPr/>
        </p:nvSpPr>
        <p:spPr bwMode="auto">
          <a:xfrm>
            <a:off x="5944818" y="3038475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43" name="Rectangle 50"/>
          <p:cNvSpPr>
            <a:spLocks noChangeArrowheads="1"/>
          </p:cNvSpPr>
          <p:nvPr/>
        </p:nvSpPr>
        <p:spPr bwMode="auto">
          <a:xfrm>
            <a:off x="6051181" y="3038475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44" name="Rectangle 51"/>
          <p:cNvSpPr>
            <a:spLocks noChangeArrowheads="1"/>
          </p:cNvSpPr>
          <p:nvPr/>
        </p:nvSpPr>
        <p:spPr bwMode="auto">
          <a:xfrm>
            <a:off x="6149606" y="304006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45" name="Rectangle 52"/>
          <p:cNvSpPr>
            <a:spLocks noChangeArrowheads="1"/>
          </p:cNvSpPr>
          <p:nvPr/>
        </p:nvSpPr>
        <p:spPr bwMode="auto">
          <a:xfrm>
            <a:off x="6246443" y="3038475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46" name="Rectangle 53"/>
          <p:cNvSpPr>
            <a:spLocks noChangeArrowheads="1"/>
          </p:cNvSpPr>
          <p:nvPr/>
        </p:nvSpPr>
        <p:spPr bwMode="auto">
          <a:xfrm>
            <a:off x="6343281" y="3038475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47" name="Rectangle 54"/>
          <p:cNvSpPr>
            <a:spLocks noChangeArrowheads="1"/>
          </p:cNvSpPr>
          <p:nvPr/>
        </p:nvSpPr>
        <p:spPr bwMode="auto">
          <a:xfrm>
            <a:off x="6440118" y="3038475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48" name="Rectangle 55"/>
          <p:cNvSpPr>
            <a:spLocks noChangeArrowheads="1"/>
          </p:cNvSpPr>
          <p:nvPr/>
        </p:nvSpPr>
        <p:spPr bwMode="auto">
          <a:xfrm>
            <a:off x="6535368" y="3038475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49" name="Rectangle 56"/>
          <p:cNvSpPr>
            <a:spLocks noChangeArrowheads="1"/>
          </p:cNvSpPr>
          <p:nvPr/>
        </p:nvSpPr>
        <p:spPr bwMode="auto">
          <a:xfrm>
            <a:off x="6627443" y="3038475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50" name="Rectangle 57"/>
          <p:cNvSpPr>
            <a:spLocks noChangeArrowheads="1"/>
          </p:cNvSpPr>
          <p:nvPr/>
        </p:nvSpPr>
        <p:spPr bwMode="auto">
          <a:xfrm>
            <a:off x="6722693" y="3038475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51" name="Rectangle 58"/>
          <p:cNvSpPr>
            <a:spLocks noChangeArrowheads="1"/>
          </p:cNvSpPr>
          <p:nvPr/>
        </p:nvSpPr>
        <p:spPr bwMode="auto">
          <a:xfrm>
            <a:off x="6819531" y="3038475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52" name="Rectangle 59"/>
          <p:cNvSpPr>
            <a:spLocks noChangeArrowheads="1"/>
          </p:cNvSpPr>
          <p:nvPr/>
        </p:nvSpPr>
        <p:spPr bwMode="auto">
          <a:xfrm>
            <a:off x="6908431" y="3038475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53" name="Rectangle 60"/>
          <p:cNvSpPr>
            <a:spLocks noChangeArrowheads="1"/>
          </p:cNvSpPr>
          <p:nvPr/>
        </p:nvSpPr>
        <p:spPr bwMode="auto">
          <a:xfrm>
            <a:off x="7003681" y="3038475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54" name="Rectangle 61"/>
          <p:cNvSpPr>
            <a:spLocks noChangeArrowheads="1"/>
          </p:cNvSpPr>
          <p:nvPr/>
        </p:nvSpPr>
        <p:spPr bwMode="auto">
          <a:xfrm>
            <a:off x="7097343" y="3036888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55" name="Rectangle 62"/>
          <p:cNvSpPr>
            <a:spLocks noChangeArrowheads="1"/>
          </p:cNvSpPr>
          <p:nvPr/>
        </p:nvSpPr>
        <p:spPr bwMode="auto">
          <a:xfrm>
            <a:off x="7189418" y="3036888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56" name="Rectangle 63"/>
          <p:cNvSpPr>
            <a:spLocks noChangeArrowheads="1"/>
          </p:cNvSpPr>
          <p:nvPr/>
        </p:nvSpPr>
        <p:spPr bwMode="auto">
          <a:xfrm>
            <a:off x="7286256" y="3036888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57" name="Rectangle 64"/>
          <p:cNvSpPr>
            <a:spLocks noChangeArrowheads="1"/>
          </p:cNvSpPr>
          <p:nvPr/>
        </p:nvSpPr>
        <p:spPr bwMode="auto">
          <a:xfrm>
            <a:off x="7381506" y="3036888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58" name="Rectangle 65"/>
          <p:cNvSpPr>
            <a:spLocks noChangeArrowheads="1"/>
          </p:cNvSpPr>
          <p:nvPr/>
        </p:nvSpPr>
        <p:spPr bwMode="auto">
          <a:xfrm>
            <a:off x="7470406" y="3036888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59" name="Rectangle 66"/>
          <p:cNvSpPr>
            <a:spLocks noChangeArrowheads="1"/>
          </p:cNvSpPr>
          <p:nvPr/>
        </p:nvSpPr>
        <p:spPr bwMode="auto">
          <a:xfrm>
            <a:off x="7565656" y="3036888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60" name="Rectangle 68"/>
          <p:cNvSpPr>
            <a:spLocks noChangeArrowheads="1"/>
          </p:cNvSpPr>
          <p:nvPr/>
        </p:nvSpPr>
        <p:spPr bwMode="auto">
          <a:xfrm>
            <a:off x="7662493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61" name="Rectangle 69"/>
          <p:cNvSpPr>
            <a:spLocks noChangeArrowheads="1"/>
          </p:cNvSpPr>
          <p:nvPr/>
        </p:nvSpPr>
        <p:spPr bwMode="auto">
          <a:xfrm>
            <a:off x="7759331" y="304006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62" name="Rectangle 70"/>
          <p:cNvSpPr>
            <a:spLocks noChangeArrowheads="1"/>
          </p:cNvSpPr>
          <p:nvPr/>
        </p:nvSpPr>
        <p:spPr bwMode="auto">
          <a:xfrm>
            <a:off x="7856168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63" name="Rectangle 71"/>
          <p:cNvSpPr>
            <a:spLocks noChangeArrowheads="1"/>
          </p:cNvSpPr>
          <p:nvPr/>
        </p:nvSpPr>
        <p:spPr bwMode="auto">
          <a:xfrm>
            <a:off x="7954593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64" name="Rectangle 72"/>
          <p:cNvSpPr>
            <a:spLocks noChangeArrowheads="1"/>
          </p:cNvSpPr>
          <p:nvPr/>
        </p:nvSpPr>
        <p:spPr bwMode="auto">
          <a:xfrm>
            <a:off x="8049843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65" name="Rectangle 73"/>
          <p:cNvSpPr>
            <a:spLocks noChangeArrowheads="1"/>
          </p:cNvSpPr>
          <p:nvPr/>
        </p:nvSpPr>
        <p:spPr bwMode="auto">
          <a:xfrm>
            <a:off x="8145093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66" name="Rectangle 74"/>
          <p:cNvSpPr>
            <a:spLocks noChangeArrowheads="1"/>
          </p:cNvSpPr>
          <p:nvPr/>
        </p:nvSpPr>
        <p:spPr bwMode="auto">
          <a:xfrm>
            <a:off x="8237168" y="3038475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67" name="Rectangle 75"/>
          <p:cNvSpPr>
            <a:spLocks noChangeArrowheads="1"/>
          </p:cNvSpPr>
          <p:nvPr/>
        </p:nvSpPr>
        <p:spPr bwMode="auto">
          <a:xfrm>
            <a:off x="8334006" y="3038475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68" name="Rectangle 76"/>
          <p:cNvSpPr>
            <a:spLocks noChangeArrowheads="1"/>
          </p:cNvSpPr>
          <p:nvPr/>
        </p:nvSpPr>
        <p:spPr bwMode="auto">
          <a:xfrm>
            <a:off x="8429256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69" name="Rectangle 78"/>
          <p:cNvSpPr>
            <a:spLocks noChangeArrowheads="1"/>
          </p:cNvSpPr>
          <p:nvPr/>
        </p:nvSpPr>
        <p:spPr bwMode="auto">
          <a:xfrm>
            <a:off x="5135193" y="3776663"/>
            <a:ext cx="3408363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70" name="Rectangle 79"/>
          <p:cNvSpPr>
            <a:spLocks noChangeArrowheads="1"/>
          </p:cNvSpPr>
          <p:nvPr/>
        </p:nvSpPr>
        <p:spPr bwMode="auto">
          <a:xfrm>
            <a:off x="5220918" y="2928938"/>
            <a:ext cx="3408363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71" name="Line 80"/>
          <p:cNvSpPr>
            <a:spLocks noChangeShapeType="1"/>
          </p:cNvSpPr>
          <p:nvPr/>
        </p:nvSpPr>
        <p:spPr bwMode="auto">
          <a:xfrm>
            <a:off x="5243143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72" name="Line 82"/>
          <p:cNvSpPr>
            <a:spLocks noChangeShapeType="1"/>
          </p:cNvSpPr>
          <p:nvPr/>
        </p:nvSpPr>
        <p:spPr bwMode="auto">
          <a:xfrm>
            <a:off x="6178181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73" name="Line 83"/>
          <p:cNvSpPr>
            <a:spLocks noChangeShapeType="1"/>
          </p:cNvSpPr>
          <p:nvPr/>
        </p:nvSpPr>
        <p:spPr bwMode="auto">
          <a:xfrm>
            <a:off x="7672018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74" name="Line 84"/>
          <p:cNvSpPr>
            <a:spLocks noChangeShapeType="1"/>
          </p:cNvSpPr>
          <p:nvPr/>
        </p:nvSpPr>
        <p:spPr bwMode="auto">
          <a:xfrm>
            <a:off x="7102106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75" name="Line 87"/>
          <p:cNvSpPr>
            <a:spLocks noChangeShapeType="1"/>
          </p:cNvSpPr>
          <p:nvPr/>
        </p:nvSpPr>
        <p:spPr bwMode="auto">
          <a:xfrm>
            <a:off x="5335218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76" name="Line 88"/>
          <p:cNvSpPr>
            <a:spLocks noChangeShapeType="1"/>
          </p:cNvSpPr>
          <p:nvPr/>
        </p:nvSpPr>
        <p:spPr bwMode="auto">
          <a:xfrm>
            <a:off x="6563943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77" name="Line 89"/>
          <p:cNvSpPr>
            <a:spLocks noChangeShapeType="1"/>
          </p:cNvSpPr>
          <p:nvPr/>
        </p:nvSpPr>
        <p:spPr bwMode="auto">
          <a:xfrm>
            <a:off x="7383093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78" name="Line 90"/>
          <p:cNvSpPr>
            <a:spLocks noChangeShapeType="1"/>
          </p:cNvSpPr>
          <p:nvPr/>
        </p:nvSpPr>
        <p:spPr bwMode="auto">
          <a:xfrm>
            <a:off x="8040318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179" name="Text Box 91"/>
          <p:cNvSpPr txBox="1">
            <a:spLocks noChangeArrowheads="1"/>
          </p:cNvSpPr>
          <p:nvPr/>
        </p:nvSpPr>
        <p:spPr bwMode="auto">
          <a:xfrm>
            <a:off x="5211393" y="4138613"/>
            <a:ext cx="693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sent </a:t>
            </a:r>
          </a:p>
          <a:p>
            <a:pPr>
              <a:lnSpc>
                <a:spcPct val="90000"/>
              </a:lnSpc>
            </a:pPr>
            <a:r>
              <a:rPr lang="en-US" sz="1400"/>
              <a:t>ACKed</a:t>
            </a:r>
          </a:p>
        </p:txBody>
      </p:sp>
      <p:sp>
        <p:nvSpPr>
          <p:cNvPr id="180" name="Text Box 92"/>
          <p:cNvSpPr txBox="1">
            <a:spLocks noChangeArrowheads="1"/>
          </p:cNvSpPr>
          <p:nvPr/>
        </p:nvSpPr>
        <p:spPr bwMode="auto">
          <a:xfrm>
            <a:off x="6192468" y="4144963"/>
            <a:ext cx="106680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sent, not-yet ACKed</a:t>
            </a:r>
          </a:p>
          <a:p>
            <a:pPr>
              <a:lnSpc>
                <a:spcPct val="90000"/>
              </a:lnSpc>
            </a:pPr>
            <a:r>
              <a:rPr lang="en-US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sz="1400"/>
          </a:p>
        </p:txBody>
      </p:sp>
      <p:sp>
        <p:nvSpPr>
          <p:cNvPr id="181" name="Text Box 93"/>
          <p:cNvSpPr txBox="1">
            <a:spLocks noChangeArrowheads="1"/>
          </p:cNvSpPr>
          <p:nvPr/>
        </p:nvSpPr>
        <p:spPr bwMode="auto">
          <a:xfrm>
            <a:off x="7171956" y="4140200"/>
            <a:ext cx="10668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usable</a:t>
            </a:r>
          </a:p>
          <a:p>
            <a:pPr>
              <a:lnSpc>
                <a:spcPct val="90000"/>
              </a:lnSpc>
            </a:pPr>
            <a:r>
              <a:rPr lang="en-US" sz="1400"/>
              <a:t>but not </a:t>
            </a:r>
          </a:p>
          <a:p>
            <a:pPr>
              <a:lnSpc>
                <a:spcPct val="90000"/>
              </a:lnSpc>
            </a:pPr>
            <a:r>
              <a:rPr lang="en-US" sz="1400"/>
              <a:t>yet sent</a:t>
            </a:r>
          </a:p>
        </p:txBody>
      </p:sp>
      <p:sp>
        <p:nvSpPr>
          <p:cNvPr id="182" name="Text Box 94"/>
          <p:cNvSpPr txBox="1">
            <a:spLocks noChangeArrowheads="1"/>
          </p:cNvSpPr>
          <p:nvPr/>
        </p:nvSpPr>
        <p:spPr bwMode="auto">
          <a:xfrm>
            <a:off x="7929193" y="4144963"/>
            <a:ext cx="819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not </a:t>
            </a:r>
          </a:p>
          <a:p>
            <a:pPr>
              <a:lnSpc>
                <a:spcPct val="90000"/>
              </a:lnSpc>
            </a:pPr>
            <a:r>
              <a:rPr lang="en-US" sz="1400"/>
              <a:t>usable</a:t>
            </a:r>
          </a:p>
        </p:txBody>
      </p:sp>
      <p:sp>
        <p:nvSpPr>
          <p:cNvPr id="183" name="Text Box 96"/>
          <p:cNvSpPr txBox="1">
            <a:spLocks noChangeArrowheads="1"/>
          </p:cNvSpPr>
          <p:nvPr/>
        </p:nvSpPr>
        <p:spPr bwMode="auto">
          <a:xfrm>
            <a:off x="6271843" y="2573338"/>
            <a:ext cx="11318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/>
              <a:t>window size</a:t>
            </a:r>
          </a:p>
          <a:p>
            <a:pPr algn="ctr">
              <a:lnSpc>
                <a:spcPct val="90000"/>
              </a:lnSpc>
            </a:pPr>
            <a:r>
              <a:rPr lang="en-US" sz="1400" i="1"/>
              <a:t> N</a:t>
            </a:r>
          </a:p>
        </p:txBody>
      </p:sp>
      <p:grpSp>
        <p:nvGrpSpPr>
          <p:cNvPr id="184" name="Group 99"/>
          <p:cNvGrpSpPr>
            <a:grpSpLocks/>
          </p:cNvGrpSpPr>
          <p:nvPr/>
        </p:nvGrpSpPr>
        <p:grpSpPr bwMode="auto">
          <a:xfrm>
            <a:off x="7038606" y="2797175"/>
            <a:ext cx="593725" cy="136525"/>
            <a:chOff x="4250" y="1692"/>
            <a:chExt cx="374" cy="86"/>
          </a:xfrm>
        </p:grpSpPr>
        <p:sp>
          <p:nvSpPr>
            <p:cNvPr id="185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86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187" name="Group 100"/>
          <p:cNvGrpSpPr>
            <a:grpSpLocks/>
          </p:cNvGrpSpPr>
          <p:nvPr/>
        </p:nvGrpSpPr>
        <p:grpSpPr bwMode="auto">
          <a:xfrm rot="10800000">
            <a:off x="6146431" y="2822575"/>
            <a:ext cx="593725" cy="136525"/>
            <a:chOff x="4250" y="1692"/>
            <a:chExt cx="374" cy="86"/>
          </a:xfrm>
        </p:grpSpPr>
        <p:sp>
          <p:nvSpPr>
            <p:cNvPr id="188" name="Line 101"/>
            <p:cNvSpPr>
              <a:spLocks noChangeShapeType="1"/>
            </p:cNvSpPr>
            <p:nvPr/>
          </p:nvSpPr>
          <p:spPr bwMode="auto">
            <a:xfrm>
              <a:off x="4251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he-IL"/>
            </a:p>
          </p:txBody>
        </p:sp>
        <p:sp>
          <p:nvSpPr>
            <p:cNvPr id="189" name="Line 102"/>
            <p:cNvSpPr>
              <a:spLocks noChangeShapeType="1"/>
            </p:cNvSpPr>
            <p:nvPr/>
          </p:nvSpPr>
          <p:spPr bwMode="auto">
            <a:xfrm>
              <a:off x="4623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sp>
        <p:nvSpPr>
          <p:cNvPr id="190" name="Text Box 196"/>
          <p:cNvSpPr txBox="1">
            <a:spLocks noChangeArrowheads="1"/>
          </p:cNvSpPr>
          <p:nvPr/>
        </p:nvSpPr>
        <p:spPr bwMode="auto">
          <a:xfrm>
            <a:off x="5427293" y="3592513"/>
            <a:ext cx="317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ctr"/>
            <a:r>
              <a:rPr lang="en-US" sz="1400" i="1" dirty="0"/>
              <a:t>sender sequence number space </a:t>
            </a:r>
          </a:p>
        </p:txBody>
      </p:sp>
      <p:grpSp>
        <p:nvGrpSpPr>
          <p:cNvPr id="191" name="Group 199"/>
          <p:cNvGrpSpPr>
            <a:grpSpLocks/>
          </p:cNvGrpSpPr>
          <p:nvPr/>
        </p:nvGrpSpPr>
        <p:grpSpPr bwMode="auto">
          <a:xfrm>
            <a:off x="4930406" y="1068388"/>
            <a:ext cx="2952750" cy="1954212"/>
            <a:chOff x="2768" y="673"/>
            <a:chExt cx="1860" cy="1231"/>
          </a:xfrm>
        </p:grpSpPr>
        <p:sp>
          <p:nvSpPr>
            <p:cNvPr id="192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e-IL"/>
            </a:p>
          </p:txBody>
        </p:sp>
        <p:grpSp>
          <p:nvGrpSpPr>
            <p:cNvPr id="193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196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/>
              </a:p>
            </p:txBody>
          </p:sp>
          <p:sp>
            <p:nvSpPr>
              <p:cNvPr id="197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Arial" pitchFamily="34" charset="0"/>
                  </a:rPr>
                  <a:t>source port #</a:t>
                </a:r>
              </a:p>
            </p:txBody>
          </p:sp>
          <p:sp>
            <p:nvSpPr>
              <p:cNvPr id="198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Arial" pitchFamily="34" charset="0"/>
                  </a:rPr>
                  <a:t>dest port #</a:t>
                </a:r>
              </a:p>
            </p:txBody>
          </p:sp>
          <p:sp>
            <p:nvSpPr>
              <p:cNvPr id="199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itchFamily="34" charset="0"/>
                  </a:rPr>
                  <a:t>sequence number</a:t>
                </a:r>
              </a:p>
            </p:txBody>
          </p:sp>
          <p:sp>
            <p:nvSpPr>
              <p:cNvPr id="200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>
                    <a:latin typeface="Arial" pitchFamily="34" charset="0"/>
                  </a:rPr>
                  <a:t>acknowledgement number</a:t>
                </a:r>
              </a:p>
            </p:txBody>
          </p:sp>
          <p:sp>
            <p:nvSpPr>
              <p:cNvPr id="201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Arial" pitchFamily="34" charset="0"/>
                  </a:rPr>
                  <a:t>checksum</a:t>
                </a:r>
              </a:p>
            </p:txBody>
          </p:sp>
          <p:sp>
            <p:nvSpPr>
              <p:cNvPr id="202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3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4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5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6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7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08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latin typeface="Arial" pitchFamily="34" charset="0"/>
                  </a:rPr>
                  <a:t>rwnd</a:t>
                </a:r>
              </a:p>
            </p:txBody>
          </p:sp>
          <p:sp>
            <p:nvSpPr>
              <p:cNvPr id="209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latin typeface="Arial" pitchFamily="34" charset="0"/>
                  </a:rPr>
                  <a:t>urg pointer</a:t>
                </a:r>
              </a:p>
            </p:txBody>
          </p:sp>
          <p:sp>
            <p:nvSpPr>
              <p:cNvPr id="210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  <p:sp>
            <p:nvSpPr>
              <p:cNvPr id="211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he-IL"/>
              </a:p>
            </p:txBody>
          </p:sp>
        </p:grpSp>
        <p:sp>
          <p:nvSpPr>
            <p:cNvPr id="194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outgoing segment from sender</a:t>
              </a:r>
            </a:p>
          </p:txBody>
        </p:sp>
        <p:sp>
          <p:nvSpPr>
            <p:cNvPr id="195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38 h 910"/>
                <a:gd name="T6" fmla="*/ 0 60000 65536"/>
                <a:gd name="T7" fmla="*/ 0 60000 65536"/>
                <a:gd name="T8" fmla="*/ 0 60000 65536"/>
                <a:gd name="T9" fmla="*/ 0 w 107"/>
                <a:gd name="T10" fmla="*/ 0 h 910"/>
                <a:gd name="T11" fmla="*/ 107 w 107"/>
                <a:gd name="T12" fmla="*/ 910 h 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37798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Why is TCP fair?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idx="1"/>
          </p:nvPr>
        </p:nvSpPr>
        <p:spPr>
          <a:xfrm>
            <a:off x="461962" y="1295400"/>
            <a:ext cx="7772400" cy="4850871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two competing sessions: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additive increase gives slope of 1, as throughout increases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CAEE7404-12E4-49DC-8462-2F801B0B3DDB}" type="slidenum">
              <a:rPr lang="en-US" altLang="he-IL" smtClean="0"/>
              <a:pPr/>
              <a:t>70</a:t>
            </a:fld>
            <a:endParaRPr lang="en-US" altLang="he-IL"/>
          </a:p>
        </p:txBody>
      </p:sp>
      <p:pic>
        <p:nvPicPr>
          <p:cNvPr id="79876" name="Picture 2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1027113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Line 4"/>
          <p:cNvSpPr>
            <a:spLocks noChangeShapeType="1"/>
          </p:cNvSpPr>
          <p:nvPr/>
        </p:nvSpPr>
        <p:spPr bwMode="auto">
          <a:xfrm>
            <a:off x="31115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9880" name="Line 5"/>
          <p:cNvSpPr>
            <a:spLocks noChangeShapeType="1"/>
          </p:cNvSpPr>
          <p:nvPr/>
        </p:nvSpPr>
        <p:spPr bwMode="auto">
          <a:xfrm flipV="1">
            <a:off x="31115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9881" name="Line 6"/>
          <p:cNvSpPr>
            <a:spLocks noChangeShapeType="1"/>
          </p:cNvSpPr>
          <p:nvPr/>
        </p:nvSpPr>
        <p:spPr bwMode="auto">
          <a:xfrm rot="-2938105" flipH="1" flipV="1">
            <a:off x="2505075" y="4487863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9882" name="Line 7"/>
          <p:cNvSpPr>
            <a:spLocks noChangeShapeType="1"/>
          </p:cNvSpPr>
          <p:nvPr/>
        </p:nvSpPr>
        <p:spPr bwMode="auto">
          <a:xfrm>
            <a:off x="30924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79883" name="Text Box 8"/>
          <p:cNvSpPr txBox="1">
            <a:spLocks noChangeArrowheads="1"/>
          </p:cNvSpPr>
          <p:nvPr/>
        </p:nvSpPr>
        <p:spPr bwMode="auto">
          <a:xfrm>
            <a:off x="2741613" y="2828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pitchFamily="34" charset="0"/>
              </a:rPr>
              <a:t>R</a:t>
            </a:r>
            <a:endParaRPr lang="en-US" sz="1000">
              <a:latin typeface="Arial" pitchFamily="34" charset="0"/>
            </a:endParaRPr>
          </a:p>
        </p:txBody>
      </p:sp>
      <p:sp>
        <p:nvSpPr>
          <p:cNvPr id="79884" name="Text Box 9"/>
          <p:cNvSpPr txBox="1">
            <a:spLocks noChangeArrowheads="1"/>
          </p:cNvSpPr>
          <p:nvPr/>
        </p:nvSpPr>
        <p:spPr bwMode="auto">
          <a:xfrm>
            <a:off x="5694363" y="5876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pitchFamily="34" charset="0"/>
              </a:rPr>
              <a:t>R</a:t>
            </a:r>
            <a:endParaRPr lang="en-US" sz="1000">
              <a:latin typeface="Arial" pitchFamily="34" charset="0"/>
            </a:endParaRPr>
          </a:p>
        </p:txBody>
      </p:sp>
      <p:sp>
        <p:nvSpPr>
          <p:cNvPr id="79885" name="Text Box 10"/>
          <p:cNvSpPr txBox="1">
            <a:spLocks noChangeArrowheads="1"/>
          </p:cNvSpPr>
          <p:nvPr/>
        </p:nvSpPr>
        <p:spPr bwMode="auto">
          <a:xfrm>
            <a:off x="3970338" y="2819400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equal bandwidth share</a:t>
            </a:r>
            <a:endParaRPr lang="en-US" sz="1000">
              <a:latin typeface="Arial" pitchFamily="34" charset="0"/>
            </a:endParaRPr>
          </a:p>
        </p:txBody>
      </p:sp>
      <p:sp>
        <p:nvSpPr>
          <p:cNvPr id="79886" name="Text Box 11"/>
          <p:cNvSpPr txBox="1">
            <a:spLocks noChangeArrowheads="1"/>
          </p:cNvSpPr>
          <p:nvPr/>
        </p:nvSpPr>
        <p:spPr bwMode="auto">
          <a:xfrm>
            <a:off x="2551113" y="5857875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Arial" pitchFamily="34" charset="0"/>
              </a:rPr>
              <a:t>Connection 1 throughput</a:t>
            </a:r>
            <a:endParaRPr lang="en-US" sz="1000">
              <a:latin typeface="Arial" pitchFamily="34" charset="0"/>
            </a:endParaRPr>
          </a:p>
        </p:txBody>
      </p:sp>
      <p:sp>
        <p:nvSpPr>
          <p:cNvPr id="79887" name="Text Box 12"/>
          <p:cNvSpPr txBox="1">
            <a:spLocks noChangeArrowheads="1"/>
          </p:cNvSpPr>
          <p:nvPr/>
        </p:nvSpPr>
        <p:spPr bwMode="auto">
          <a:xfrm rot="-5396642">
            <a:off x="996156" y="4396582"/>
            <a:ext cx="354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Connection 2 throughput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4598988" y="4191000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congestion avoidance: additive increase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5016500" y="3984625"/>
            <a:ext cx="3460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loss: decrease window by factor of 2</a:t>
            </a:r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8" grpId="0"/>
      <p:bldP spid="21506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Fairness (more)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06500"/>
            <a:ext cx="3618722" cy="470746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Fairness and UDP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multimedia apps often do not use TCP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do not want rate throttled by congestion control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instead use UDP: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 audio/video at constant rate, tolerate packet loss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D08144D6-9FE8-4020-93AA-01B71B4B126C}" type="slidenum">
              <a:rPr lang="en-US" altLang="he-IL" smtClean="0"/>
              <a:pPr/>
              <a:t>71</a:t>
            </a:fld>
            <a:endParaRPr lang="en-US" altLang="he-IL"/>
          </a:p>
        </p:txBody>
      </p:sp>
      <p:sp>
        <p:nvSpPr>
          <p:cNvPr id="111623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422776" y="1638299"/>
            <a:ext cx="4578350" cy="398945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Fairness, parallel TCP connections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application can open multiple parallel connections between two hosts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web browsers do this 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pic>
        <p:nvPicPr>
          <p:cNvPr id="80900" name="Picture 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" y="8223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Chapter 3: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he-IL" sz="3200" dirty="0"/>
              <a:t>Motivation</a:t>
            </a:r>
          </a:p>
          <a:p>
            <a:pPr marL="457200" indent="-457200"/>
            <a:r>
              <a:rPr lang="en-US" altLang="he-IL" sz="3200" dirty="0"/>
              <a:t>Segments &amp; </a:t>
            </a:r>
            <a:r>
              <a:rPr lang="en-US" altLang="he-IL" sz="3200" dirty="0" err="1"/>
              <a:t>Acks</a:t>
            </a:r>
            <a:endParaRPr lang="en-US" altLang="he-IL" sz="3200" dirty="0"/>
          </a:p>
          <a:p>
            <a:pPr marL="457200" indent="-457200"/>
            <a:r>
              <a:rPr lang="en-US" altLang="he-IL" sz="3200" dirty="0"/>
              <a:t>Reliable data transfer</a:t>
            </a:r>
          </a:p>
          <a:p>
            <a:pPr marL="457200" indent="-457200"/>
            <a:r>
              <a:rPr lang="en-US" altLang="he-IL" sz="3200" dirty="0"/>
              <a:t>Flow control</a:t>
            </a:r>
          </a:p>
          <a:p>
            <a:pPr marL="457200" indent="-457200"/>
            <a:r>
              <a:rPr lang="en-US" altLang="he-IL" sz="3200" dirty="0"/>
              <a:t>Connection management</a:t>
            </a:r>
          </a:p>
          <a:p>
            <a:pPr marL="457200" indent="-457200"/>
            <a:r>
              <a:rPr lang="en-US" altLang="he-IL" sz="3200" dirty="0"/>
              <a:t>Congestion control</a:t>
            </a:r>
          </a:p>
          <a:p>
            <a:pPr marL="457200" indent="-457200"/>
            <a:r>
              <a:rPr lang="en-US" altLang="he-IL" b="1" dirty="0">
                <a:solidFill>
                  <a:srgbClr val="000099"/>
                </a:solidFill>
              </a:rPr>
              <a:t>TCP Options and variants</a:t>
            </a:r>
            <a:endParaRPr lang="en-US" altLang="he-IL" sz="3200" b="1" dirty="0">
              <a:solidFill>
                <a:srgbClr val="000099"/>
              </a:solidFill>
            </a:endParaRPr>
          </a:p>
          <a:p>
            <a:pPr marL="457200" indent="-457200"/>
            <a:endParaRPr lang="en-US" altLang="he-IL" sz="3200" dirty="0"/>
          </a:p>
          <a:p>
            <a:pPr marL="457200" indent="-457200"/>
            <a:endParaRPr lang="en-US" altLang="he-IL" sz="2400" dirty="0"/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he-IL" dirty="0"/>
              <a:t>3-</a:t>
            </a:r>
            <a:fld id="{0EA38C89-AB1B-4705-A03C-5DC2E1C696D6}" type="slidenum">
              <a:rPr lang="en-US" altLang="he-IL" smtClean="0"/>
              <a:pPr/>
              <a:t>72</a:t>
            </a:fld>
            <a:endParaRPr lang="en-US" altLang="he-IL" dirty="0"/>
          </a:p>
        </p:txBody>
      </p:sp>
      <p:pic>
        <p:nvPicPr>
          <p:cNvPr id="17415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1057275"/>
            <a:ext cx="43037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61868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915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5A1A5520-9FB7-4E0F-85B8-68E36D658495}" type="slidenum">
              <a:rPr lang="en-US" altLang="he-IL" smtClean="0"/>
              <a:pPr/>
              <a:t>73</a:t>
            </a:fld>
            <a:endParaRPr lang="en-US" altLang="he-IL"/>
          </a:p>
        </p:txBody>
      </p:sp>
      <p:pic>
        <p:nvPicPr>
          <p:cNvPr id="491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75"/>
            <a:ext cx="9175750" cy="602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7269345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3734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43EE5B07-DD2B-46AD-9F4C-8C614DD547D0}" type="slidenum">
              <a:rPr lang="en-US" altLang="he-IL" smtClean="0"/>
              <a:pPr/>
              <a:t>74</a:t>
            </a:fld>
            <a:endParaRPr lang="en-US" altLang="he-IL"/>
          </a:p>
        </p:txBody>
      </p:sp>
      <p:pic>
        <p:nvPicPr>
          <p:cNvPr id="73735" name="Picture 2"/>
          <p:cNvPicPr>
            <a:picLocks noChangeAspect="1" noChangeArrowheads="1"/>
          </p:cNvPicPr>
          <p:nvPr/>
        </p:nvPicPr>
        <p:blipFill>
          <a:blip r:embed="rId2" cstate="print"/>
          <a:srcRect l="50983" t="10089" r="11131" b="7574"/>
          <a:stretch>
            <a:fillRect/>
          </a:stretch>
        </p:blipFill>
        <p:spPr bwMode="auto">
          <a:xfrm>
            <a:off x="0" y="0"/>
            <a:ext cx="909320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301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554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856571EC-330B-402A-815B-DF87B78CF5E9}" type="slidenum">
              <a:rPr lang="en-US" altLang="he-IL" smtClean="0"/>
              <a:pPr/>
              <a:t>75</a:t>
            </a:fld>
            <a:endParaRPr lang="en-US" altLang="he-IL"/>
          </a:p>
        </p:txBody>
      </p:sp>
      <p:pic>
        <p:nvPicPr>
          <p:cNvPr id="655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88"/>
            <a:ext cx="9144000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159334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TPC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Vegas: estimate congestion based on RTT</a:t>
            </a:r>
          </a:p>
          <a:p>
            <a:pPr lvl="1"/>
            <a:r>
              <a:rPr lang="en-US" dirty="0"/>
              <a:t>Compound TCP: enhancement of Vegas, used by some MS OSs</a:t>
            </a:r>
          </a:p>
          <a:p>
            <a:r>
              <a:rPr lang="en-US" dirty="0"/>
              <a:t>BIC: Binary Increase Cong. Ctrl</a:t>
            </a:r>
          </a:p>
          <a:p>
            <a:pPr lvl="1"/>
            <a:r>
              <a:rPr lang="en-US" dirty="0"/>
              <a:t>Increase </a:t>
            </a:r>
            <a:r>
              <a:rPr lang="en-US" dirty="0" err="1"/>
              <a:t>cwnd</a:t>
            </a:r>
            <a:r>
              <a:rPr lang="en-US" dirty="0"/>
              <a:t> using binary search</a:t>
            </a:r>
          </a:p>
          <a:p>
            <a:pPr lvl="1"/>
            <a:r>
              <a:rPr lang="en-US" dirty="0"/>
              <a:t>CUBIC: enhancement of BIC</a:t>
            </a:r>
          </a:p>
          <a:p>
            <a:pPr lvl="2"/>
            <a:r>
              <a:rPr lang="en-US" dirty="0"/>
              <a:t>Used by default in some Linux &amp; Windows servers</a:t>
            </a:r>
          </a:p>
          <a:p>
            <a:r>
              <a:rPr lang="en-US" dirty="0"/>
              <a:t>Data Center TCP</a:t>
            </a:r>
          </a:p>
          <a:p>
            <a:pPr lvl="1"/>
            <a:r>
              <a:rPr lang="en-US" dirty="0"/>
              <a:t>See HW 4 </a:t>
            </a:r>
            <a:r>
              <a:rPr lang="en-IL" dirty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TCP 3-</a:t>
            </a:r>
            <a:fld id="{658140FC-3974-4DFE-B8AD-0AD4E7E5312A}" type="slidenum">
              <a:rPr lang="en-US" altLang="he-IL" smtClean="0"/>
              <a:pPr>
                <a:defRPr/>
              </a:pPr>
              <a:t>76</a:t>
            </a:fld>
            <a:endParaRPr lang="en-US" altLang="he-IL" dirty="0"/>
          </a:p>
        </p:txBody>
      </p:sp>
      <p:pic>
        <p:nvPicPr>
          <p:cNvPr id="5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22301"/>
            <a:ext cx="3225800" cy="18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953375" y="1540933"/>
            <a:ext cx="4159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29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err="1">
                <a:ea typeface="ＭＳ Ｐゴシック" charset="0"/>
                <a:cs typeface="+mj-cs"/>
              </a:rPr>
              <a:t>Seq</a:t>
            </a:r>
            <a:r>
              <a:rPr lang="en-US" dirty="0">
                <a:ea typeface="ＭＳ Ｐゴシック" charset="0"/>
                <a:cs typeface="+mj-cs"/>
              </a:rPr>
              <a:t> &amp; </a:t>
            </a:r>
            <a:r>
              <a:rPr lang="en-US" sz="4000" dirty="0">
                <a:ea typeface="ＭＳ Ｐゴシック" charset="0"/>
                <a:cs typeface="+mj-cs"/>
              </a:rPr>
              <a:t>ACK</a:t>
            </a:r>
            <a:r>
              <a:rPr lang="en-US" dirty="0">
                <a:ea typeface="ＭＳ Ｐゴシック" charset="0"/>
                <a:cs typeface="+mj-cs"/>
              </a:rPr>
              <a:t> # example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he-IL"/>
              <a:t>3-</a:t>
            </a:r>
            <a:fld id="{3F75D3A8-A4EE-45AC-B14F-003486CE0117}" type="slidenum">
              <a:rPr lang="en-US" altLang="he-IL" smtClean="0"/>
              <a:pPr/>
              <a:t>8</a:t>
            </a:fld>
            <a:endParaRPr lang="en-US" altLang="he-IL"/>
          </a:p>
        </p:txBody>
      </p:sp>
      <p:pic>
        <p:nvPicPr>
          <p:cNvPr id="21508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906" y="900113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3279775" y="4483100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94063" y="271462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2484438" y="2320925"/>
            <a:ext cx="80962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/>
              <a:t>User</a:t>
            </a:r>
          </a:p>
          <a:p>
            <a:pPr algn="r">
              <a:lnSpc>
                <a:spcPct val="90000"/>
              </a:lnSpc>
            </a:pPr>
            <a:r>
              <a:rPr lang="en-US"/>
              <a:t>types</a:t>
            </a:r>
          </a:p>
          <a:p>
            <a:pPr algn="r">
              <a:lnSpc>
                <a:spcPct val="90000"/>
              </a:lnSpc>
            </a:pPr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endParaRPr lang="en-US" sz="1000"/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2233613" y="3933825"/>
            <a:ext cx="1084262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/>
              <a:t>host ACKs</a:t>
            </a:r>
          </a:p>
          <a:p>
            <a:pPr algn="r">
              <a:lnSpc>
                <a:spcPct val="90000"/>
              </a:lnSpc>
            </a:pPr>
            <a:r>
              <a:rPr lang="en-US"/>
              <a:t>receipt </a:t>
            </a:r>
          </a:p>
          <a:p>
            <a:pPr algn="r">
              <a:lnSpc>
                <a:spcPct val="90000"/>
              </a:lnSpc>
            </a:pPr>
            <a:r>
              <a:rPr lang="en-US"/>
              <a:t>of echoed</a:t>
            </a:r>
          </a:p>
          <a:p>
            <a:pPr algn="r">
              <a:lnSpc>
                <a:spcPct val="90000"/>
              </a:lnSpc>
            </a:pPr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endParaRPr lang="en-US" sz="1000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5894388" y="3055938"/>
            <a:ext cx="11382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host ACKs</a:t>
            </a:r>
          </a:p>
          <a:p>
            <a:r>
              <a:rPr lang="en-US"/>
              <a:t>receipt of</a:t>
            </a:r>
          </a:p>
          <a:p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r>
              <a:rPr lang="en-US" altLang="ja-JP"/>
              <a:t>, echoes</a:t>
            </a:r>
          </a:p>
          <a:p>
            <a:r>
              <a:rPr lang="en-US"/>
              <a:t>back </a:t>
            </a:r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 flipH="1">
            <a:off x="3284538" y="348773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3343803" y="5291138"/>
            <a:ext cx="26484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0099"/>
                </a:solidFill>
              </a:rPr>
              <a:t>simple telnet scenario</a:t>
            </a:r>
            <a:endParaRPr lang="en-US" sz="1050" dirty="0">
              <a:solidFill>
                <a:srgbClr val="000099"/>
              </a:solidFill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468938" y="1430338"/>
            <a:ext cx="773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Host B</a:t>
            </a: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2898775" y="1436688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Host A</a:t>
            </a:r>
          </a:p>
        </p:txBody>
      </p:sp>
      <p:sp>
        <p:nvSpPr>
          <p:cNvPr id="21519" name="Rectangle 18"/>
          <p:cNvSpPr>
            <a:spLocks noChangeArrowheads="1"/>
          </p:cNvSpPr>
          <p:nvPr/>
        </p:nvSpPr>
        <p:spPr bwMode="auto">
          <a:xfrm>
            <a:off x="4106863" y="2806700"/>
            <a:ext cx="814387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auto">
          <a:xfrm>
            <a:off x="3398838" y="2859088"/>
            <a:ext cx="242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Seq=42, ACK=79, data = </a:t>
            </a:r>
            <a:r>
              <a:rPr lang="ja-JP" altLang="en-US" sz="1400"/>
              <a:t>‘</a:t>
            </a:r>
            <a:r>
              <a:rPr lang="en-US" altLang="ja-JP" sz="1400"/>
              <a:t>C</a:t>
            </a:r>
            <a:r>
              <a:rPr lang="ja-JP" altLang="en-US" sz="1400"/>
              <a:t>’</a:t>
            </a:r>
            <a:endParaRPr lang="en-US" sz="1400"/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4141788" y="3765550"/>
            <a:ext cx="823912" cy="246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1522" name="Text Box 21"/>
          <p:cNvSpPr txBox="1">
            <a:spLocks noChangeArrowheads="1"/>
          </p:cNvSpPr>
          <p:nvPr/>
        </p:nvSpPr>
        <p:spPr bwMode="auto">
          <a:xfrm>
            <a:off x="3402013" y="3754438"/>
            <a:ext cx="24177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Seq=79, ACK=43, data = </a:t>
            </a:r>
            <a:r>
              <a:rPr lang="ja-JP" altLang="en-US" sz="1400">
                <a:latin typeface="Arial" pitchFamily="34" charset="0"/>
              </a:rPr>
              <a:t>‘</a:t>
            </a:r>
            <a:r>
              <a:rPr lang="en-US" altLang="ja-JP" sz="1400">
                <a:latin typeface="Arial" pitchFamily="34" charset="0"/>
              </a:rPr>
              <a:t>C</a:t>
            </a:r>
            <a:r>
              <a:rPr lang="ja-JP" altLang="en-US" sz="1400">
                <a:latin typeface="Arial" pitchFamily="34" charset="0"/>
              </a:rPr>
              <a:t>’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4208463" y="4613275"/>
            <a:ext cx="958850" cy="357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21524" name="Text Box 23"/>
          <p:cNvSpPr txBox="1">
            <a:spLocks noChangeArrowheads="1"/>
          </p:cNvSpPr>
          <p:nvPr/>
        </p:nvSpPr>
        <p:spPr bwMode="auto">
          <a:xfrm>
            <a:off x="3887788" y="4627563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Seq=43, ACK=80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21525" name="Line 24"/>
          <p:cNvSpPr>
            <a:spLocks noChangeShapeType="1"/>
          </p:cNvSpPr>
          <p:nvPr/>
        </p:nvSpPr>
        <p:spPr bwMode="auto">
          <a:xfrm>
            <a:off x="3271838" y="2473325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sp>
        <p:nvSpPr>
          <p:cNvPr id="21526" name="Line 25"/>
          <p:cNvSpPr>
            <a:spLocks noChangeShapeType="1"/>
          </p:cNvSpPr>
          <p:nvPr/>
        </p:nvSpPr>
        <p:spPr bwMode="auto">
          <a:xfrm>
            <a:off x="5934075" y="2525713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he-IL"/>
          </a:p>
        </p:txBody>
      </p:sp>
      <p:grpSp>
        <p:nvGrpSpPr>
          <p:cNvPr id="21527" name="Group 27"/>
          <p:cNvGrpSpPr>
            <a:grpSpLocks/>
          </p:cNvGrpSpPr>
          <p:nvPr/>
        </p:nvGrpSpPr>
        <p:grpSpPr bwMode="auto">
          <a:xfrm>
            <a:off x="2763838" y="1652588"/>
            <a:ext cx="755650" cy="782637"/>
            <a:chOff x="-44" y="1473"/>
            <a:chExt cx="981" cy="1105"/>
          </a:xfrm>
        </p:grpSpPr>
        <p:pic>
          <p:nvPicPr>
            <p:cNvPr id="2153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3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  <p:grpSp>
        <p:nvGrpSpPr>
          <p:cNvPr id="21528" name="Group 30"/>
          <p:cNvGrpSpPr>
            <a:grpSpLocks/>
          </p:cNvGrpSpPr>
          <p:nvPr/>
        </p:nvGrpSpPr>
        <p:grpSpPr bwMode="auto">
          <a:xfrm flipH="1">
            <a:off x="5626100" y="1692275"/>
            <a:ext cx="788988" cy="862013"/>
            <a:chOff x="-44" y="1473"/>
            <a:chExt cx="981" cy="1105"/>
          </a:xfrm>
        </p:grpSpPr>
        <p:pic>
          <p:nvPicPr>
            <p:cNvPr id="2152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3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he-IL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ＭＳ Ｐゴシック" charset="0"/>
              </a:rPr>
              <a:t>Round Trip Time estimation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to estimate RTT?</a:t>
            </a:r>
          </a:p>
          <a:p>
            <a:r>
              <a:rPr lang="en-AU" dirty="0"/>
              <a:t>Naïve solution: measure last RTT</a:t>
            </a:r>
          </a:p>
          <a:p>
            <a:r>
              <a:rPr lang="en-AU" dirty="0"/>
              <a:t>Problems </a:t>
            </a:r>
          </a:p>
          <a:p>
            <a:pPr lvl="1"/>
            <a:r>
              <a:rPr lang="en-AU" dirty="0"/>
              <a:t>RTT highly varies over time</a:t>
            </a:r>
          </a:p>
          <a:p>
            <a:pPr lvl="1"/>
            <a:r>
              <a:rPr lang="en-AU" dirty="0"/>
              <a:t>Measuring RTT for every segment sent is too costly</a:t>
            </a:r>
          </a:p>
          <a:p>
            <a:r>
              <a:rPr lang="en-AU" dirty="0"/>
              <a:t>Better solution</a:t>
            </a:r>
          </a:p>
          <a:p>
            <a:pPr lvl="1"/>
            <a:r>
              <a:rPr lang="en-AU" dirty="0"/>
              <a:t>Average the </a:t>
            </a:r>
            <a:r>
              <a:rPr lang="en-AU" i="1" dirty="0" err="1"/>
              <a:t>SampleRTT</a:t>
            </a:r>
            <a:r>
              <a:rPr lang="en-AU" i="1" dirty="0"/>
              <a:t> </a:t>
            </a:r>
            <a:r>
              <a:rPr lang="en-AU" dirty="0"/>
              <a:t>over a few last samples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he-IL"/>
              <a:t>3-</a:t>
            </a:r>
            <a:fld id="{658140FC-3974-4DFE-B8AD-0AD4E7E5312A}" type="slidenum">
              <a:rPr lang="en-US" altLang="he-IL" smtClean="0"/>
              <a:pPr>
                <a:defRPr/>
              </a:pPr>
              <a:t>9</a:t>
            </a:fld>
            <a:endParaRPr lang="en-US" altLang="he-IL"/>
          </a:p>
        </p:txBody>
      </p:sp>
      <p:pic>
        <p:nvPicPr>
          <p:cNvPr id="6" name="Picture 102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4734" y="92398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74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030A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710</TotalTime>
  <Words>3930</Words>
  <Application>Microsoft Office PowerPoint</Application>
  <PresentationFormat>On-screen Show (4:3)</PresentationFormat>
  <Paragraphs>898</Paragraphs>
  <Slides>76</Slides>
  <Notes>30</Notes>
  <HiddenSlides>4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Arial</vt:lpstr>
      <vt:lpstr>Arial Narrow</vt:lpstr>
      <vt:lpstr>Calibri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VISIO</vt:lpstr>
      <vt:lpstr>PowerPoint Presentation</vt:lpstr>
      <vt:lpstr>Chapter 3: outline</vt:lpstr>
      <vt:lpstr>Chapter 3: outline</vt:lpstr>
      <vt:lpstr>Byte Stream Service </vt:lpstr>
      <vt:lpstr> Sending and receiving buffers </vt:lpstr>
      <vt:lpstr>TCP Header</vt:lpstr>
      <vt:lpstr>TCP seq. numbers, ACKs</vt:lpstr>
      <vt:lpstr>Seq &amp; ACK # example</vt:lpstr>
      <vt:lpstr>Round Trip Time estimation</vt:lpstr>
      <vt:lpstr>RTT estimation:  Exponential weighted moving average</vt:lpstr>
      <vt:lpstr>RTT variations</vt:lpstr>
      <vt:lpstr>Chapter 3: outline</vt:lpstr>
      <vt:lpstr>Simplified 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ACK generations rules</vt:lpstr>
      <vt:lpstr>TCP fast retransmit</vt:lpstr>
      <vt:lpstr>TCP fast retransmit</vt:lpstr>
      <vt:lpstr>Chapter 3: outline</vt:lpstr>
      <vt:lpstr>TCP flow control</vt:lpstr>
      <vt:lpstr>TCP flow control</vt:lpstr>
      <vt:lpstr>PowerPoint Presentation</vt:lpstr>
      <vt:lpstr>PowerPoint Presentation</vt:lpstr>
      <vt:lpstr>PowerPoint Presentation</vt:lpstr>
      <vt:lpstr>Flow Ctrl: Receiver side</vt:lpstr>
      <vt:lpstr>The silly window syndrome </vt:lpstr>
      <vt:lpstr>The silly window syndrome: solutions </vt:lpstr>
      <vt:lpstr>Chapter 3: outline</vt:lpstr>
      <vt:lpstr>Establishing a connection</vt:lpstr>
      <vt:lpstr>2-way handshaking: why isn’t it enough?</vt:lpstr>
      <vt:lpstr>2-way handshaking failure scenario</vt:lpstr>
      <vt:lpstr>2-way handshaking failure scenario</vt:lpstr>
      <vt:lpstr>TCP 3-way handshake</vt:lpstr>
      <vt:lpstr>TCP 3-way handshake: FSM</vt:lpstr>
      <vt:lpstr>Chapter 3: outline</vt:lpstr>
      <vt:lpstr>TCP: closing a connection</vt:lpstr>
      <vt:lpstr>TCP: closing a connection</vt:lpstr>
      <vt:lpstr>PowerPoint Presentation</vt:lpstr>
      <vt:lpstr>TCP’s FSM</vt:lpstr>
      <vt:lpstr>TCP Rst</vt:lpstr>
      <vt:lpstr>PowerPoint Presentation</vt:lpstr>
      <vt:lpstr>Chapter 3: outline</vt:lpstr>
      <vt:lpstr>TCP timers</vt:lpstr>
      <vt:lpstr>Chapter 3: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Principles of congestion control</vt:lpstr>
      <vt:lpstr>Approaches towards congestion control</vt:lpstr>
      <vt:lpstr>CWND (Cong. Window)</vt:lpstr>
      <vt:lpstr>Slow Start </vt:lpstr>
      <vt:lpstr>Congestion Avoidance: Additive increase</vt:lpstr>
      <vt:lpstr>Congestion avoidance: AIMD</vt:lpstr>
      <vt:lpstr>Congestion control example</vt:lpstr>
      <vt:lpstr>PowerPoint Presentation</vt:lpstr>
      <vt:lpstr>TCP Reno</vt:lpstr>
      <vt:lpstr>TCP congestion policy summary</vt:lpstr>
      <vt:lpstr>PowerPoint Presentation</vt:lpstr>
      <vt:lpstr>TCP Tahoe</vt:lpstr>
      <vt:lpstr>TCP Reno</vt:lpstr>
      <vt:lpstr>TCP Reno</vt:lpstr>
      <vt:lpstr>TCP throughput</vt:lpstr>
      <vt:lpstr>TCP throughput</vt:lpstr>
      <vt:lpstr>TCP Fairness</vt:lpstr>
      <vt:lpstr>Why is TCP fair?</vt:lpstr>
      <vt:lpstr>Fairness (more)</vt:lpstr>
      <vt:lpstr>Chapter 3: outline</vt:lpstr>
      <vt:lpstr>PowerPoint Presentation</vt:lpstr>
      <vt:lpstr>PowerPoint Presentation</vt:lpstr>
      <vt:lpstr>PowerPoint Presentation</vt:lpstr>
      <vt:lpstr>TPC variants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ofanan</cp:lastModifiedBy>
  <cp:revision>926</cp:revision>
  <cp:lastPrinted>2000-04-27T09:23:27Z</cp:lastPrinted>
  <dcterms:created xsi:type="dcterms:W3CDTF">1999-10-08T19:08:27Z</dcterms:created>
  <dcterms:modified xsi:type="dcterms:W3CDTF">2019-05-06T15:07:56Z</dcterms:modified>
</cp:coreProperties>
</file>