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763" r:id="rId2"/>
    <p:sldId id="907" r:id="rId3"/>
    <p:sldId id="258" r:id="rId4"/>
    <p:sldId id="523" r:id="rId5"/>
    <p:sldId id="524" r:id="rId6"/>
    <p:sldId id="906" r:id="rId7"/>
    <p:sldId id="958" r:id="rId8"/>
    <p:sldId id="914" r:id="rId9"/>
    <p:sldId id="935" r:id="rId10"/>
    <p:sldId id="911" r:id="rId11"/>
    <p:sldId id="912" r:id="rId12"/>
    <p:sldId id="913" r:id="rId13"/>
    <p:sldId id="298" r:id="rId14"/>
    <p:sldId id="915" r:id="rId15"/>
    <p:sldId id="918" r:id="rId16"/>
    <p:sldId id="919" r:id="rId17"/>
    <p:sldId id="941" r:id="rId18"/>
    <p:sldId id="920" r:id="rId19"/>
    <p:sldId id="961" r:id="rId20"/>
    <p:sldId id="936" r:id="rId21"/>
    <p:sldId id="295" r:id="rId22"/>
    <p:sldId id="542" r:id="rId23"/>
    <p:sldId id="543" r:id="rId24"/>
    <p:sldId id="296" r:id="rId25"/>
    <p:sldId id="937" r:id="rId26"/>
    <p:sldId id="940" r:id="rId27"/>
    <p:sldId id="297" r:id="rId28"/>
    <p:sldId id="921" r:id="rId29"/>
    <p:sldId id="962" r:id="rId30"/>
    <p:sldId id="955" r:id="rId31"/>
    <p:sldId id="956" r:id="rId32"/>
    <p:sldId id="957" r:id="rId33"/>
    <p:sldId id="938" r:id="rId34"/>
    <p:sldId id="924" r:id="rId35"/>
    <p:sldId id="942" r:id="rId36"/>
    <p:sldId id="925" r:id="rId37"/>
    <p:sldId id="943" r:id="rId38"/>
    <p:sldId id="944" r:id="rId39"/>
    <p:sldId id="945" r:id="rId40"/>
    <p:sldId id="946" r:id="rId41"/>
    <p:sldId id="952" r:id="rId42"/>
    <p:sldId id="947" r:id="rId43"/>
    <p:sldId id="926" r:id="rId44"/>
    <p:sldId id="928" r:id="rId45"/>
    <p:sldId id="929" r:id="rId46"/>
    <p:sldId id="964" r:id="rId47"/>
    <p:sldId id="948" r:id="rId48"/>
    <p:sldId id="930" r:id="rId49"/>
    <p:sldId id="951" r:id="rId50"/>
    <p:sldId id="950" r:id="rId51"/>
    <p:sldId id="963" r:id="rId52"/>
    <p:sldId id="949" r:id="rId53"/>
    <p:sldId id="902" r:id="rId54"/>
    <p:sldId id="896" r:id="rId55"/>
    <p:sldId id="953" r:id="rId56"/>
    <p:sldId id="954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FF6600"/>
    <a:srgbClr val="FFFF00"/>
    <a:srgbClr val="DDDDDD"/>
    <a:srgbClr val="FFCCFF"/>
    <a:srgbClr val="000099"/>
    <a:srgbClr val="008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3438" autoAdjust="0"/>
  </p:normalViewPr>
  <p:slideViewPr>
    <p:cSldViewPr snapToGrid="0">
      <p:cViewPr varScale="1">
        <p:scale>
          <a:sx n="106" d="100"/>
          <a:sy n="106" d="100"/>
        </p:scale>
        <p:origin x="4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268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2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30.xml"/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81999025-DEA0-4822-A668-411CF84600E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248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4E12BA33-C766-4568-BCD3-EFF5775CA5E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68534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2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>
              <a:buFontTx/>
              <a:buNone/>
            </a:pPr>
            <a:endParaRPr lang="he-IL" altLang="he-IL" dirty="0">
              <a:latin typeface="Times New Roman" panose="02020603050405020304" pitchFamily="18" charset="0"/>
            </a:endParaRPr>
          </a:p>
        </p:txBody>
      </p:sp>
      <p:sp>
        <p:nvSpPr>
          <p:cNvPr id="2027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729C7-3F05-4274-9AF2-0948A5E95E80}" type="slidenum">
              <a:rPr lang="en-US" altLang="he-IL">
                <a:latin typeface="Times New Roman" panose="02020603050405020304" pitchFamily="18" charset="0"/>
              </a:rPr>
              <a:pPr/>
              <a:t>1</a:t>
            </a:fld>
            <a:endParaRPr lang="en-US" altLang="he-I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0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Constant Bit Rate</a:t>
            </a:r>
          </a:p>
          <a:p>
            <a:r>
              <a:rPr lang="en-AU" dirty="0"/>
              <a:t>Available Bit Rate: an average</a:t>
            </a:r>
            <a:r>
              <a:rPr lang="en-AU" baseline="0" dirty="0"/>
              <a:t> or Sustainable Cell Rate is specified. The rate can reach at most a pre-specified Peak Cell Rate, for a bounded interval.</a:t>
            </a:r>
            <a:endParaRPr lang="en-AU" dirty="0"/>
          </a:p>
          <a:p>
            <a:r>
              <a:rPr lang="en-AU" dirty="0"/>
              <a:t>Variable Bit Rate</a:t>
            </a:r>
          </a:p>
          <a:p>
            <a:r>
              <a:rPr lang="en-AU" dirty="0"/>
              <a:t>Unspecified</a:t>
            </a:r>
            <a:r>
              <a:rPr lang="en-AU" baseline="0" dirty="0"/>
              <a:t> Bit Rate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2BA33-C766-4568-BCD3-EFF5775CA5ED}" type="slidenum">
              <a:rPr lang="en-US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2801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In addition: Legacy protocols by Cisco, Microsoft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2BA33-C766-4568-BCD3-EFF5775CA5ED}" type="slidenum">
              <a:rPr lang="en-US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5714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Typical use</a:t>
            </a:r>
          </a:p>
          <a:p>
            <a:pPr lvl="1" eaLnBrk="1" hangingPunct="1">
              <a:defRPr/>
            </a:pPr>
            <a:r>
              <a:rPr lang="en-US" dirty="0"/>
              <a:t>Ad-hoc networks (DSR)</a:t>
            </a:r>
          </a:p>
          <a:p>
            <a:pPr lvl="1" eaLnBrk="1" hangingPunct="1">
              <a:defRPr/>
            </a:pPr>
            <a:r>
              <a:rPr lang="en-US" dirty="0"/>
              <a:t>Machine room networks (</a:t>
            </a:r>
            <a:r>
              <a:rPr lang="en-US" dirty="0" err="1"/>
              <a:t>Myrinet</a:t>
            </a:r>
            <a:r>
              <a:rPr lang="en-US" dirty="0"/>
              <a:t>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2BA33-C766-4568-BCD3-EFF5775CA5ED}" type="slidenum">
              <a:rPr lang="en-US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1373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D7D5A2-1D52-4008-B18B-1A1B3902597C}" type="slidenum">
              <a:rPr lang="en-US" altLang="he-IL" sz="13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1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D7D5A2-1D52-4008-B18B-1A1B3902597C}" type="slidenum">
              <a:rPr lang="en-US" altLang="he-IL" sz="13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1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F251282-1AA7-4835-BAF8-C1F9EA007127}" type="slidenum">
              <a:rPr lang="en-US" altLang="he-IL" sz="13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he-I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6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F251282-1AA7-4835-BAF8-C1F9EA007127}" type="slidenum">
              <a:rPr lang="en-US" altLang="he-IL" sz="13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en-US" altLang="he-I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6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F251282-1AA7-4835-BAF8-C1F9EA007127}" type="slidenum">
              <a:rPr lang="en-US" altLang="he-IL" sz="13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US" altLang="he-I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6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2D8C0721-69BD-4B56-8B32-E223FD161A1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715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AAF824F7-B446-4A6A-93CD-50281689CDB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9747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80CBB5E5-5934-4D60-A306-5B08F942A2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8846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17D015F2-B702-429D-9F13-D991E9BFB4E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548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9D310A8B-2D52-48B5-AA1F-04478E9E87C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013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69DFD638-BED0-4DF9-B518-D0DC90BA387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54D74406-07A4-4775-A570-48649CCE1DF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7335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4382FF3A-AE6A-468A-9EC3-A1BA3738FFA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7199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2FBD1946-E8C1-472F-B311-47A239CC8B7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521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B7FDB330-E7C3-497F-BAA6-2EBCE9E507C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6911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75C20EC6-EB0D-4F74-A9D2-99FC847D240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338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4-</a:t>
            </a:r>
            <a:fld id="{63FB9A30-83A8-4172-A405-06A82D5E10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2779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r>
              <a:rPr lang="en-US" altLang="he-IL"/>
              <a:t>4-</a:t>
            </a:r>
            <a:fld id="{24A117C5-76A1-4DB6-9FC2-E0158A417008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hyperlink" Target="http://www.google.co.il/url?sa=i&amp;rct=j&amp;q=&amp;esrc=s&amp;source=images&amp;cd=&amp;cad=rja&amp;uact=8&amp;ved=0ahUKEwi80baJxsHJAhXFLhoKHWwBCPYQjRwIBw&amp;url=http://www.wikihow.com/Send-an-S.A.S.E.-(Self-Addressed-Stamped-Envelope)&amp;psig=AFQjCNHtUhi7XxsSI7qQ7u5tUcmlScbDgw&amp;ust=144929589382056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l/url?sa=i&amp;rct=j&amp;q=&amp;esrc=s&amp;source=images&amp;cd=&amp;cad=rja&amp;uact=8&amp;ved=0ahUKEwi80baJxsHJAhXFLhoKHWwBCPYQjRwIBw&amp;url=http://www.wikihow.com/Send-an-S.A.S.E.-(Self-Addressed-Stamped-Envelope)&amp;psig=AFQjCNHtUhi7XxsSI7qQ7u5tUcmlScbDgw&amp;ust=144929589382056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en.wikipedia.org/wiki/File:African_Bush_Elephan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hyperlink" Target="https://en.wikipedia.org/wiki/File:%D0%9C%D1%8B%D1%88%D1%8C_2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~nickm/papers/sigcomm2004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hyperlink" Target="https://www.google.co.il/url?sa=i&amp;source=imgres&amp;cd=&amp;cad=rja&amp;uact=8&amp;ved=0ahUKEwio14Lx9sHJAhULVywKHX4vDGEQjRwICTAA&amp;url=http://www.artsandcreativities.com/open-studio/add-facebook-like-button-in-magento/&amp;psig=AFQjCNFko4-VTFfRO5Iw9W00chtkYBz76g&amp;ust=1449308997621132" TargetMode="External"/><Relationship Id="rId4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uHTkM17P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94840" y="103187"/>
            <a:ext cx="6307799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he-IL" sz="3200" dirty="0">
                <a:solidFill>
                  <a:srgbClr val="000099"/>
                </a:solidFill>
                <a:latin typeface="Gill Sans MT" pitchFamily="34" charset="0"/>
              </a:rPr>
              <a:t>Introduction to data communications </a:t>
            </a:r>
          </a:p>
          <a:p>
            <a:pPr>
              <a:lnSpc>
                <a:spcPct val="85000"/>
              </a:lnSpc>
            </a:pPr>
            <a:r>
              <a:rPr lang="en-US" altLang="he-IL" sz="4000" dirty="0">
                <a:solidFill>
                  <a:srgbClr val="000099"/>
                </a:solidFill>
                <a:latin typeface="Gill Sans MT" pitchFamily="34" charset="0"/>
              </a:rPr>
              <a:t>Lecturer: </a:t>
            </a:r>
            <a:r>
              <a:rPr lang="en-US" altLang="he-IL" sz="4000" dirty="0" err="1">
                <a:solidFill>
                  <a:srgbClr val="000099"/>
                </a:solidFill>
                <a:latin typeface="Gill Sans MT" pitchFamily="34" charset="0"/>
              </a:rPr>
              <a:t>Itamar</a:t>
            </a:r>
            <a:r>
              <a:rPr lang="en-US" altLang="he-IL" sz="4000" dirty="0">
                <a:solidFill>
                  <a:srgbClr val="000099"/>
                </a:solidFill>
                <a:latin typeface="Gill Sans MT" pitchFamily="34" charset="0"/>
              </a:rPr>
              <a:t> Cohen </a:t>
            </a:r>
          </a:p>
          <a:p>
            <a:pPr>
              <a:lnSpc>
                <a:spcPct val="85000"/>
              </a:lnSpc>
            </a:pPr>
            <a:endParaRPr lang="en-US" sz="4000" dirty="0">
              <a:solidFill>
                <a:srgbClr val="000099"/>
              </a:solidFill>
              <a:latin typeface="Gill Sans MT" pitchFamily="34" charset="0"/>
              <a:ea typeface="ＭＳ Ｐゴシック" charset="0"/>
              <a:cs typeface="Arial" charset="0"/>
            </a:endParaRPr>
          </a:p>
          <a:p>
            <a:pPr>
              <a:lnSpc>
                <a:spcPct val="85000"/>
              </a:lnSpc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Chapter 4: the network layer</a:t>
            </a:r>
          </a:p>
          <a:p>
            <a:pPr>
              <a:lnSpc>
                <a:spcPct val="85000"/>
              </a:lnSpc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Part 1: packets and routers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366413" y="3129756"/>
            <a:ext cx="257909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800" i="1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6</a:t>
            </a:r>
            <a:r>
              <a:rPr lang="en-US" sz="2000" baseline="30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 edition 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Jim Kurose, Keith Ross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Addison-Wesley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March 2012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9075" y="4528130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79" name="Picture 9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517775"/>
            <a:ext cx="5926178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" descr="6e_cov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39" y="304800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600">
              <a:latin typeface="Tahoma" panose="020B0604030504040204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0F8CBA5B-9B10-4E66-B65C-27FA5B58FAEB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3988" y="4250348"/>
            <a:ext cx="5378450" cy="88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Based on slides by J.F Kurose and K.W. Ross, all Rights Reserved	All material copyright 1996-2012</a:t>
            </a:r>
          </a:p>
          <a:p>
            <a:pPr>
              <a:lnSpc>
                <a:spcPct val="85000"/>
              </a:lnSpc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3315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79D70281-4D70-4B40-9E83-CF8D20B317A6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5" t="14510" r="27840" b="21205"/>
          <a:stretch>
            <a:fillRect/>
          </a:stretch>
        </p:blipFill>
        <p:spPr bwMode="auto">
          <a:xfrm>
            <a:off x="0" y="179388"/>
            <a:ext cx="9144000" cy="656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19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720724"/>
            <a:ext cx="68532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AU" sz="3200" dirty="0"/>
              <a:t>Designed to handle well both high-TP apps and RT apps</a:t>
            </a:r>
          </a:p>
          <a:p>
            <a:pPr>
              <a:defRPr/>
            </a:pPr>
            <a:r>
              <a:rPr lang="en-AU" altLang="ja-JP" sz="3200" dirty="0"/>
              <a:t>Used over backbone optical networks and Integrated Services Digital Networks</a:t>
            </a:r>
          </a:p>
          <a:p>
            <a:pPr>
              <a:defRPr/>
            </a:pPr>
            <a:r>
              <a:rPr lang="en-AU" altLang="ja-JP" sz="3200" dirty="0"/>
              <a:t>Obsolete</a:t>
            </a:r>
          </a:p>
          <a:p>
            <a:pPr>
              <a:defRPr/>
            </a:pPr>
            <a:endParaRPr lang="en-US" altLang="ja-JP" sz="3200" dirty="0"/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Asynchronous Transfer Mode</a:t>
            </a:r>
          </a:p>
        </p:txBody>
      </p:sp>
    </p:spTree>
    <p:extLst>
      <p:ext uri="{BB962C8B-B14F-4D97-AF65-F5344CB8AC3E}">
        <p14:creationId xmlns:p14="http://schemas.microsoft.com/office/powerpoint/2010/main" val="211528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720725"/>
            <a:ext cx="7826376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81100"/>
            <a:ext cx="8318500" cy="5067300"/>
          </a:xfrm>
        </p:spPr>
        <p:txBody>
          <a:bodyPr/>
          <a:lstStyle/>
          <a:p>
            <a:pPr>
              <a:defRPr/>
            </a:pPr>
            <a:r>
              <a:rPr lang="en-AU" altLang="ja-JP" sz="3200" dirty="0"/>
              <a:t>ATM is parallel to the 3 bottom layers in ISO model</a:t>
            </a:r>
          </a:p>
          <a:p>
            <a:pPr>
              <a:defRPr/>
            </a:pPr>
            <a:r>
              <a:rPr lang="en-AU" altLang="ja-JP" sz="3200" dirty="0"/>
              <a:t>ATM may be thought as a hybrid of </a:t>
            </a:r>
            <a:r>
              <a:rPr lang="en-AU" altLang="ja-JP" sz="3200" dirty="0" err="1"/>
              <a:t>pkt</a:t>
            </a:r>
            <a:r>
              <a:rPr lang="en-AU" altLang="ja-JP" sz="3200" dirty="0"/>
              <a:t>-switching and circuit-switching</a:t>
            </a:r>
          </a:p>
          <a:p>
            <a:pPr>
              <a:defRPr/>
            </a:pPr>
            <a:r>
              <a:rPr lang="en-US" altLang="ja-JP" sz="3200" dirty="0"/>
              <a:t>Use small, fixed-size packets (</a:t>
            </a:r>
            <a:r>
              <a:rPr lang="en-US" altLang="ja-JP" sz="3200" i="1" dirty="0"/>
              <a:t>cells</a:t>
            </a:r>
            <a:r>
              <a:rPr lang="en-US" altLang="ja-JP" sz="3200" dirty="0"/>
              <a:t>)</a:t>
            </a:r>
          </a:p>
          <a:p>
            <a:pPr lvl="1">
              <a:defRPr/>
            </a:pPr>
            <a:r>
              <a:rPr lang="en-US" altLang="ja-JP" dirty="0"/>
              <a:t>Like packet </a:t>
            </a:r>
            <a:r>
              <a:rPr lang="en-US" altLang="ja-JP" dirty="0" err="1"/>
              <a:t>swithicng</a:t>
            </a:r>
            <a:endParaRPr lang="en-US" altLang="ja-JP" dirty="0"/>
          </a:p>
          <a:p>
            <a:pPr>
              <a:defRPr/>
            </a:pPr>
            <a:r>
              <a:rPr lang="en-US" altLang="ja-JP" sz="3200" dirty="0"/>
              <a:t>Use connection setup, which builds a </a:t>
            </a:r>
            <a:r>
              <a:rPr lang="en-US" altLang="ja-JP" sz="3200" i="1" dirty="0"/>
              <a:t>virtual circuit</a:t>
            </a:r>
            <a:endParaRPr lang="en-US" altLang="ja-JP" sz="3200" dirty="0"/>
          </a:p>
          <a:p>
            <a:pPr lvl="1">
              <a:defRPr/>
            </a:pPr>
            <a:r>
              <a:rPr lang="en-US" altLang="ja-JP" dirty="0"/>
              <a:t>Like circuit switching</a:t>
            </a:r>
          </a:p>
          <a:p>
            <a:pPr>
              <a:defRPr/>
            </a:pPr>
            <a:endParaRPr lang="en-US" altLang="ja-JP" sz="3200" dirty="0"/>
          </a:p>
          <a:p>
            <a:pPr lvl="1">
              <a:defRPr/>
            </a:pPr>
            <a:endParaRPr lang="en-US" altLang="ja-JP" dirty="0"/>
          </a:p>
          <a:p>
            <a:pPr>
              <a:defRPr/>
            </a:pPr>
            <a:endParaRPr lang="en-US" altLang="ja-JP" sz="3200" dirty="0"/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3600" dirty="0">
                <a:solidFill>
                  <a:srgbClr val="000099"/>
                </a:solidFill>
              </a:rPr>
              <a:t>Asynchronous Transfer Mode - principles</a:t>
            </a:r>
          </a:p>
        </p:txBody>
      </p:sp>
    </p:spTree>
    <p:extLst>
      <p:ext uri="{BB962C8B-B14F-4D97-AF65-F5344CB8AC3E}">
        <p14:creationId xmlns:p14="http://schemas.microsoft.com/office/powerpoint/2010/main" val="42363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01A184CB-A2CC-498C-A6E8-FCA04AC9F628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11268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957263"/>
            <a:ext cx="70246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Network layer service models</a:t>
            </a:r>
            <a:endParaRPr lang="en-US" sz="4800" dirty="0">
              <a:ea typeface="ＭＳ Ｐゴシック" charset="0"/>
              <a:cs typeface="+mj-cs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309563" y="1506538"/>
            <a:ext cx="15382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/>
              <a:t>Network</a:t>
            </a:r>
          </a:p>
          <a:p>
            <a:pPr algn="r">
              <a:defRPr/>
            </a:pPr>
            <a:r>
              <a:rPr lang="en-US" sz="2000"/>
              <a:t>Architecture</a:t>
            </a:r>
          </a:p>
          <a:p>
            <a:pPr algn="r">
              <a:defRPr/>
            </a:pPr>
            <a:endParaRPr lang="en-US" sz="2000"/>
          </a:p>
          <a:p>
            <a:pPr algn="r">
              <a:defRPr/>
            </a:pPr>
            <a:r>
              <a:rPr lang="en-US" sz="2000"/>
              <a:t>Internet</a:t>
            </a:r>
          </a:p>
          <a:p>
            <a:pPr algn="r">
              <a:defRPr/>
            </a:pPr>
            <a:endParaRPr lang="en-US" sz="2000"/>
          </a:p>
          <a:p>
            <a:pPr algn="r">
              <a:defRPr/>
            </a:pPr>
            <a:r>
              <a:rPr lang="en-US" sz="2000"/>
              <a:t>ATM</a:t>
            </a:r>
          </a:p>
          <a:p>
            <a:pPr algn="r">
              <a:defRPr/>
            </a:pPr>
            <a:endParaRPr lang="en-US" sz="2000"/>
          </a:p>
          <a:p>
            <a:pPr algn="r">
              <a:defRPr/>
            </a:pPr>
            <a:r>
              <a:rPr lang="en-US" sz="2000"/>
              <a:t>ATM</a:t>
            </a:r>
          </a:p>
          <a:p>
            <a:pPr algn="r">
              <a:defRPr/>
            </a:pPr>
            <a:endParaRPr lang="en-US" sz="2000"/>
          </a:p>
          <a:p>
            <a:pPr algn="r">
              <a:defRPr/>
            </a:pPr>
            <a:r>
              <a:rPr lang="en-US" sz="2000"/>
              <a:t>ATM</a:t>
            </a:r>
          </a:p>
          <a:p>
            <a:pPr algn="r">
              <a:defRPr/>
            </a:pPr>
            <a:endParaRPr lang="en-US" sz="2000"/>
          </a:p>
          <a:p>
            <a:pPr algn="r">
              <a:defRPr/>
            </a:pPr>
            <a:r>
              <a:rPr lang="en-US" sz="2000"/>
              <a:t>ATM</a:t>
            </a:r>
            <a:endParaRPr lang="en-US" sz="2400">
              <a:latin typeface="Times New Roman" charset="0"/>
            </a:endParaRP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3096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Service</a:t>
            </a:r>
          </a:p>
          <a:p>
            <a:pPr>
              <a:defRPr/>
            </a:pPr>
            <a:r>
              <a:rPr lang="en-US" sz="2000"/>
              <a:t>Model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best effort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CBR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VBR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ABR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UBR</a:t>
            </a:r>
            <a:endParaRPr lang="en-US" sz="2400">
              <a:latin typeface="Times New Roman" charset="0"/>
            </a:endParaRP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538287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Bandwidth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none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constant</a:t>
            </a:r>
          </a:p>
          <a:p>
            <a:pPr>
              <a:defRPr/>
            </a:pPr>
            <a:r>
              <a:rPr lang="en-US" sz="2000"/>
              <a:t>rate</a:t>
            </a:r>
          </a:p>
          <a:p>
            <a:pPr>
              <a:defRPr/>
            </a:pPr>
            <a:r>
              <a:rPr lang="en-US" sz="2000"/>
              <a:t>guaranteed</a:t>
            </a:r>
          </a:p>
          <a:p>
            <a:pPr>
              <a:defRPr/>
            </a:pPr>
            <a:r>
              <a:rPr lang="en-US" sz="2000"/>
              <a:t>rate</a:t>
            </a:r>
          </a:p>
          <a:p>
            <a:pPr>
              <a:defRPr/>
            </a:pPr>
            <a:r>
              <a:rPr lang="en-US" sz="2000"/>
              <a:t>guaranteed </a:t>
            </a:r>
          </a:p>
          <a:p>
            <a:pPr>
              <a:defRPr/>
            </a:pPr>
            <a:r>
              <a:rPr lang="en-US" sz="2000"/>
              <a:t>minimum</a:t>
            </a:r>
          </a:p>
          <a:p>
            <a:pPr>
              <a:defRPr/>
            </a:pPr>
            <a:r>
              <a:rPr lang="en-US" sz="2000"/>
              <a:t>none</a:t>
            </a:r>
            <a:endParaRPr lang="en-US" sz="2400">
              <a:latin typeface="Times New Roman" charset="0"/>
            </a:endParaRP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4700588" y="1801813"/>
            <a:ext cx="7207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Loss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yes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yes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</a:t>
            </a:r>
            <a:endParaRPr lang="en-US" sz="2400">
              <a:latin typeface="Times New Roman" charset="0"/>
            </a:endParaRPr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8318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Order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yes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yes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yes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yes</a:t>
            </a:r>
            <a:endParaRPr lang="en-US" sz="2400">
              <a:latin typeface="Times New Roman" charset="0"/>
            </a:endParaRPr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47737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Timing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yes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yes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</a:t>
            </a:r>
            <a:endParaRPr lang="en-US" sz="2400">
              <a:latin typeface="Times New Roman" charset="0"/>
            </a:endParaRP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48113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Congestion</a:t>
            </a:r>
          </a:p>
          <a:p>
            <a:pPr>
              <a:defRPr/>
            </a:pPr>
            <a:r>
              <a:rPr lang="en-US" sz="2000"/>
              <a:t>feedback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 (inferred</a:t>
            </a:r>
          </a:p>
          <a:p>
            <a:pPr>
              <a:defRPr/>
            </a:pPr>
            <a:r>
              <a:rPr lang="en-US" sz="2000"/>
              <a:t>via loss)</a:t>
            </a:r>
          </a:p>
          <a:p>
            <a:pPr>
              <a:defRPr/>
            </a:pPr>
            <a:r>
              <a:rPr lang="en-US" sz="2000"/>
              <a:t>no</a:t>
            </a:r>
          </a:p>
          <a:p>
            <a:pPr>
              <a:defRPr/>
            </a:pPr>
            <a:r>
              <a:rPr lang="en-US" sz="2000"/>
              <a:t>congestion</a:t>
            </a:r>
          </a:p>
          <a:p>
            <a:pPr>
              <a:defRPr/>
            </a:pPr>
            <a:r>
              <a:rPr lang="en-US" sz="2000"/>
              <a:t>no</a:t>
            </a:r>
          </a:p>
          <a:p>
            <a:pPr>
              <a:defRPr/>
            </a:pPr>
            <a:r>
              <a:rPr lang="en-US" sz="2000"/>
              <a:t>congestion</a:t>
            </a:r>
          </a:p>
          <a:p>
            <a:pPr>
              <a:defRPr/>
            </a:pPr>
            <a:r>
              <a:rPr lang="en-US" sz="2000"/>
              <a:t>yes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no</a:t>
            </a:r>
            <a:endParaRPr lang="en-US" sz="2400">
              <a:latin typeface="Times New Roman" charset="0"/>
            </a:endParaRPr>
          </a:p>
        </p:txBody>
      </p:sp>
      <p:sp>
        <p:nvSpPr>
          <p:cNvPr id="9229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72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Guarantees ?</a:t>
            </a:r>
            <a:endParaRPr lang="en-US" sz="2400">
              <a:latin typeface="Times New Roman" charset="0"/>
            </a:endParaRPr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31" name="Line 19"/>
          <p:cNvSpPr>
            <a:spLocks noChangeShapeType="1"/>
          </p:cNvSpPr>
          <p:nvPr/>
        </p:nvSpPr>
        <p:spPr bwMode="auto">
          <a:xfrm>
            <a:off x="646113" y="2308225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>
            <a:off x="904875" y="30988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901700" y="37084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34" name="Line 27"/>
          <p:cNvSpPr>
            <a:spLocks noChangeShapeType="1"/>
          </p:cNvSpPr>
          <p:nvPr/>
        </p:nvSpPr>
        <p:spPr bwMode="auto">
          <a:xfrm>
            <a:off x="898525" y="4329113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35" name="Line 28"/>
          <p:cNvSpPr>
            <a:spLocks noChangeShapeType="1"/>
          </p:cNvSpPr>
          <p:nvPr/>
        </p:nvSpPr>
        <p:spPr bwMode="auto">
          <a:xfrm>
            <a:off x="906463" y="4905375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Virtual circuit 	</a:t>
            </a:r>
          </a:p>
          <a:p>
            <a:pPr lvl="1">
              <a:defRPr/>
            </a:pPr>
            <a:r>
              <a:rPr lang="en-US" sz="2800" dirty="0"/>
              <a:t>Motivation</a:t>
            </a:r>
          </a:p>
          <a:p>
            <a:pPr lvl="1">
              <a:defRPr/>
            </a:pPr>
            <a:r>
              <a:rPr lang="en-US" sz="2800" dirty="0">
                <a:solidFill>
                  <a:srgbClr val="FF0000"/>
                </a:solidFill>
              </a:rPr>
              <a:t>Implementation</a:t>
            </a:r>
          </a:p>
          <a:p>
            <a:pPr lvl="2">
              <a:defRPr/>
            </a:pPr>
            <a:r>
              <a:rPr lang="en-US" sz="2400" dirty="0"/>
              <a:t>ATM</a:t>
            </a:r>
          </a:p>
          <a:p>
            <a:pPr lvl="2">
              <a:defRPr/>
            </a:pPr>
            <a:r>
              <a:rPr lang="en-US" sz="2400" dirty="0">
                <a:solidFill>
                  <a:srgbClr val="FF0000"/>
                </a:solidFill>
              </a:rPr>
              <a:t>VPN &amp; MPLS</a:t>
            </a:r>
          </a:p>
          <a:p>
            <a:pPr lvl="2">
              <a:defRPr/>
            </a:pPr>
            <a:r>
              <a:rPr lang="en-US" sz="2400" dirty="0"/>
              <a:t>Principles of circuit switching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/>
              <a:t>What</a:t>
            </a:r>
            <a:r>
              <a:rPr lang="ja-JP" altLang="en-US" sz="3200" dirty="0"/>
              <a:t>’</a:t>
            </a:r>
            <a:r>
              <a:rPr lang="en-US" altLang="ja-JP" sz="3200" dirty="0"/>
              <a:t>s inside a router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1025524"/>
            <a:ext cx="57229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Motivation: allow enterprise a secure, private connection over a public Wide Area Network</a:t>
            </a:r>
          </a:p>
          <a:p>
            <a:pPr lvl="1">
              <a:defRPr/>
            </a:pPr>
            <a:r>
              <a:rPr lang="en-US" dirty="0"/>
              <a:t>Large distances</a:t>
            </a:r>
          </a:p>
          <a:p>
            <a:pPr lvl="1">
              <a:defRPr/>
            </a:pPr>
            <a:r>
              <a:rPr lang="en-US" dirty="0"/>
              <a:t>Possibly wireless</a:t>
            </a:r>
          </a:p>
          <a:p>
            <a:pPr lvl="1">
              <a:defRPr/>
            </a:pPr>
            <a:r>
              <a:rPr lang="en-US" dirty="0"/>
              <a:t>Use proxy servers to </a:t>
            </a:r>
            <a:r>
              <a:rPr lang="en-US" i="1" dirty="0"/>
              <a:t>improve </a:t>
            </a:r>
            <a:r>
              <a:rPr lang="en-US" dirty="0"/>
              <a:t>privacy</a:t>
            </a:r>
          </a:p>
          <a:p>
            <a:pPr>
              <a:defRPr/>
            </a:pPr>
            <a:r>
              <a:rPr lang="en-US" dirty="0"/>
              <a:t>Use tunneling and / or encryption</a:t>
            </a:r>
          </a:p>
          <a:p>
            <a:pPr>
              <a:defRPr/>
            </a:pPr>
            <a:r>
              <a:rPr lang="en-US" dirty="0"/>
              <a:t>Tunnel’s termination points </a:t>
            </a:r>
          </a:p>
          <a:p>
            <a:pPr>
              <a:defRPr/>
            </a:pPr>
            <a:r>
              <a:rPr lang="en-US" dirty="0"/>
              <a:t>are located either at</a:t>
            </a:r>
          </a:p>
          <a:p>
            <a:pPr lvl="1">
              <a:defRPr/>
            </a:pPr>
            <a:r>
              <a:rPr lang="en-US" dirty="0"/>
              <a:t>Customer edge</a:t>
            </a:r>
          </a:p>
          <a:p>
            <a:pPr lvl="1">
              <a:defRPr/>
            </a:pPr>
            <a:r>
              <a:rPr lang="en-US" dirty="0"/>
              <a:t>ISP’s edge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Virtual Private Network</a:t>
            </a:r>
          </a:p>
        </p:txBody>
      </p:sp>
      <p:pic>
        <p:nvPicPr>
          <p:cNvPr id="1026" name="Picture 2" descr="https://upload.wikimedia.org/wikipedia/commons/thumb/c/c3/13.08.15_26_Passenger_Train_in_Tunnel_1.JPG/250px-13.08.15_26_Passenger_Train_in_Tunnel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8" y="4272755"/>
            <a:ext cx="2863851" cy="215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1025524"/>
            <a:ext cx="7221538" cy="23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Security is implemented by either</a:t>
            </a:r>
          </a:p>
          <a:p>
            <a:pPr lvl="1">
              <a:defRPr/>
            </a:pPr>
            <a:r>
              <a:rPr lang="en-US" sz="2800" dirty="0"/>
              <a:t>App layer: Secure Shell (</a:t>
            </a:r>
            <a:r>
              <a:rPr lang="en-US" sz="2800" dirty="0" err="1"/>
              <a:t>ssh</a:t>
            </a:r>
            <a:r>
              <a:rPr lang="en-US" sz="2800" dirty="0"/>
              <a:t>) – which allows security over an unsecure network</a:t>
            </a:r>
          </a:p>
          <a:p>
            <a:pPr lvl="1">
              <a:defRPr/>
            </a:pPr>
            <a:r>
              <a:rPr lang="en-US" sz="2800" dirty="0"/>
              <a:t>Transport layer (at end-hosts): Secure-Socket Layer</a:t>
            </a:r>
          </a:p>
          <a:p>
            <a:pPr lvl="1">
              <a:defRPr/>
            </a:pPr>
            <a:r>
              <a:rPr lang="en-US" sz="2800" dirty="0"/>
              <a:t>Network layer: encapsulate </a:t>
            </a:r>
          </a:p>
          <a:p>
            <a:pPr lvl="1">
              <a:buNone/>
              <a:defRPr/>
            </a:pPr>
            <a:r>
              <a:rPr lang="en-US" sz="2800" dirty="0"/>
              <a:t>	an IP packet within </a:t>
            </a:r>
          </a:p>
          <a:p>
            <a:pPr lvl="1">
              <a:buNone/>
              <a:defRPr/>
            </a:pPr>
            <a:r>
              <a:rPr lang="en-US" sz="2800" dirty="0"/>
              <a:t>	an encrypted IPSec packet</a:t>
            </a:r>
          </a:p>
          <a:p>
            <a:pPr lvl="1">
              <a:defRPr/>
            </a:pPr>
            <a:endParaRPr lang="en-US" sz="2800" dirty="0"/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3200" dirty="0">
                <a:solidFill>
                  <a:srgbClr val="000099"/>
                </a:solidFill>
              </a:rPr>
              <a:t>Virtual Private Network: Security</a:t>
            </a:r>
          </a:p>
        </p:txBody>
      </p:sp>
      <p:pic>
        <p:nvPicPr>
          <p:cNvPr id="58370" name="Picture 2" descr="http://pad2.whstatic.com/images/thumb/f/fc/Send-an-S.A.S.E.-(Self-Addressed-Stamped-Envelope)-Step-3.jpg/670px-Send-an-S.A.S.E.-(Self-Addressed-Stamped-Envelope)-Step-3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5941" y="4197350"/>
            <a:ext cx="3202772" cy="2136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762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1025524"/>
            <a:ext cx="7221538" cy="23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VPN may be routed using Multi Protocol Label Switching</a:t>
            </a:r>
          </a:p>
          <a:p>
            <a:pPr>
              <a:defRPr/>
            </a:pPr>
            <a:r>
              <a:rPr lang="en-US" dirty="0"/>
              <a:t>MPLS is good also for</a:t>
            </a:r>
          </a:p>
          <a:p>
            <a:pPr lvl="1">
              <a:defRPr/>
            </a:pPr>
            <a:r>
              <a:rPr lang="en-US" dirty="0"/>
              <a:t>Traffic Engineering</a:t>
            </a:r>
          </a:p>
          <a:p>
            <a:pPr lvl="1">
              <a:defRPr/>
            </a:pPr>
            <a:r>
              <a:rPr lang="en-US" dirty="0"/>
              <a:t>Out-Of-Band control</a:t>
            </a:r>
          </a:p>
          <a:p>
            <a:pPr lvl="1">
              <a:defRPr/>
            </a:pPr>
            <a:r>
              <a:rPr lang="en-US" dirty="0"/>
              <a:t>Centralized SDNs:</a:t>
            </a:r>
          </a:p>
          <a:p>
            <a:pPr lvl="1">
              <a:buNone/>
              <a:defRPr/>
            </a:pPr>
            <a:r>
              <a:rPr lang="en-US" dirty="0"/>
              <a:t>	Software </a:t>
            </a:r>
          </a:p>
          <a:p>
            <a:pPr lvl="1">
              <a:buNone/>
              <a:defRPr/>
            </a:pPr>
            <a:r>
              <a:rPr lang="en-US" dirty="0"/>
              <a:t>	Defined </a:t>
            </a:r>
          </a:p>
          <a:p>
            <a:pPr lvl="1">
              <a:buNone/>
              <a:defRPr/>
            </a:pPr>
            <a:r>
              <a:rPr lang="en-US" dirty="0"/>
              <a:t>	Networks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3200" dirty="0">
                <a:solidFill>
                  <a:srgbClr val="000099"/>
                </a:solidFill>
              </a:rPr>
              <a:t>Virtual Private Network: Routing</a:t>
            </a:r>
          </a:p>
        </p:txBody>
      </p:sp>
      <p:pic>
        <p:nvPicPr>
          <p:cNvPr id="7" name="Picture 2" descr="http://pad2.whstatic.com/images/thumb/f/fc/Send-an-S.A.S.E.-(Self-Addressed-Stamped-Envelope)-Step-3.jpg/670px-Send-an-S.A.S.E.-(Self-Addressed-Stamped-Envelope)-Step-3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316" y="2511425"/>
            <a:ext cx="3202772" cy="2136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762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32438" y="6454775"/>
            <a:ext cx="2895600" cy="2873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4850" y="6450013"/>
            <a:ext cx="676275" cy="2762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657224"/>
            <a:ext cx="7221538" cy="23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77900"/>
            <a:ext cx="8318500" cy="4876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Improved privacy and security </a:t>
            </a:r>
          </a:p>
          <a:p>
            <a:pPr lvl="1">
              <a:defRPr/>
            </a:pPr>
            <a:r>
              <a:rPr lang="en-US" dirty="0"/>
              <a:t>As required by VPNs</a:t>
            </a:r>
          </a:p>
          <a:p>
            <a:pPr>
              <a:defRPr/>
            </a:pPr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No need for expensive, complicated routing algorithms and routing tables</a:t>
            </a:r>
          </a:p>
          <a:p>
            <a:pPr>
              <a:defRPr/>
            </a:pPr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Easier Traffic Engineering</a:t>
            </a:r>
          </a:p>
          <a:p>
            <a:pPr>
              <a:defRPr/>
            </a:pPr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Out-Of-Band control</a:t>
            </a:r>
          </a:p>
          <a:p>
            <a:pPr>
              <a:defRPr/>
            </a:pPr>
            <a:r>
              <a:rPr lang="en-US" dirty="0"/>
              <a:t>Usages</a:t>
            </a:r>
          </a:p>
          <a:p>
            <a:pPr lvl="1">
              <a:defRPr/>
            </a:pPr>
            <a:r>
              <a:rPr lang="en-US" dirty="0"/>
              <a:t>Virtual Private Networks</a:t>
            </a:r>
          </a:p>
          <a:p>
            <a:pPr lvl="1">
              <a:defRPr/>
            </a:pPr>
            <a:r>
              <a:rPr lang="en-US" dirty="0"/>
              <a:t>Centralized Software Defined Networks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ym typeface="Wingdings" pitchFamily="2" charset="2"/>
              </a:rPr>
              <a:t>Requires packets [</a:t>
            </a:r>
            <a:r>
              <a:rPr lang="en-US" dirty="0" err="1">
                <a:sym typeface="Wingdings" pitchFamily="2" charset="2"/>
              </a:rPr>
              <a:t>En</a:t>
            </a:r>
            <a:r>
              <a:rPr lang="en-US" dirty="0">
                <a:sym typeface="Wingdings" pitchFamily="2" charset="2"/>
              </a:rPr>
              <a:t> | de] capsulation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ym typeface="Wingdings" pitchFamily="2" charset="2"/>
              </a:rPr>
              <a:t>Central control is complex, not scalable and subject to failures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ym typeface="Wingdings" pitchFamily="2" charset="2"/>
              </a:rPr>
              <a:t>Requires connection setup</a:t>
            </a:r>
          </a:p>
          <a:p>
            <a:pPr lvl="2">
              <a:defRPr/>
            </a:pPr>
            <a:endParaRPr lang="en-US" dirty="0">
              <a:sym typeface="Wingdings" pitchFamily="2" charset="2"/>
            </a:endParaRPr>
          </a:p>
          <a:p>
            <a:pPr lvl="1">
              <a:defRPr/>
            </a:pPr>
            <a:endParaRPr lang="en-US" dirty="0">
              <a:sym typeface="Wingdings" pitchFamily="2" charset="2"/>
            </a:endParaRPr>
          </a:p>
          <a:p>
            <a:pPr lvl="1">
              <a:defRPr/>
            </a:pPr>
            <a:endParaRPr lang="en-US" dirty="0">
              <a:sym typeface="Wingdings" pitchFamily="2" charset="2"/>
            </a:endParaRP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-1397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3600" dirty="0">
                <a:solidFill>
                  <a:srgbClr val="000099"/>
                </a:solidFill>
              </a:rPr>
              <a:t>Multi Protocol Label Switching</a:t>
            </a:r>
          </a:p>
        </p:txBody>
      </p:sp>
    </p:spTree>
    <p:extLst>
      <p:ext uri="{BB962C8B-B14F-4D97-AF65-F5344CB8AC3E}">
        <p14:creationId xmlns:p14="http://schemas.microsoft.com/office/powerpoint/2010/main" val="9680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23875" y="0"/>
            <a:ext cx="7772400" cy="1628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IP Datagrams on Virtual Circuits</a:t>
            </a:r>
            <a:r>
              <a:rPr lang="he-IL" sz="4000" dirty="0"/>
              <a:t>:</a:t>
            </a:r>
            <a:r>
              <a:rPr lang="en-US" sz="4000" dirty="0"/>
              <a:t> Data Center Networks</a:t>
            </a:r>
          </a:p>
        </p:txBody>
      </p:sp>
      <p:sp>
        <p:nvSpPr>
          <p:cNvPr id="5222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58165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Typical traffic pattern in Data Center</a:t>
            </a:r>
          </a:p>
          <a:p>
            <a:pPr lvl="1" eaLnBrk="1" hangingPunct="1">
              <a:defRPr/>
            </a:pPr>
            <a:r>
              <a:rPr lang="en-US" dirty="0"/>
              <a:t>Most of the congestion is caused by few long lived flows (</a:t>
            </a:r>
            <a:r>
              <a:rPr lang="en-US" i="1" dirty="0"/>
              <a:t>elephants</a:t>
            </a:r>
            <a:r>
              <a:rPr lang="en-US" dirty="0"/>
              <a:t>) </a:t>
            </a:r>
          </a:p>
          <a:p>
            <a:pPr lvl="1" eaLnBrk="1" hangingPunct="1">
              <a:defRPr/>
            </a:pPr>
            <a:r>
              <a:rPr lang="en-US" dirty="0"/>
              <a:t>Many short lived flows (</a:t>
            </a:r>
            <a:r>
              <a:rPr lang="en-US" i="1" dirty="0"/>
              <a:t>mice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Use virtual circuits either for…</a:t>
            </a:r>
          </a:p>
          <a:p>
            <a:pPr lvl="2" eaLnBrk="1" hangingPunct="1">
              <a:defRPr/>
            </a:pPr>
            <a:r>
              <a:rPr lang="en-US" dirty="0"/>
              <a:t>all flows</a:t>
            </a:r>
          </a:p>
          <a:p>
            <a:pPr lvl="2" eaLnBrk="1" hangingPunct="1">
              <a:defRPr/>
            </a:pPr>
            <a:r>
              <a:rPr lang="en-US" dirty="0"/>
              <a:t>only elephants</a:t>
            </a:r>
          </a:p>
          <a:p>
            <a:pPr lvl="3" eaLnBrk="1" hangingPunct="1">
              <a:defRPr/>
            </a:pPr>
            <a:r>
              <a:rPr lang="en-US" dirty="0"/>
              <a:t>Mice use normal IP forwarding</a:t>
            </a:r>
          </a:p>
          <a:p>
            <a:pPr lvl="3" eaLnBrk="1" hangingPunct="1">
              <a:defRPr/>
            </a:pPr>
            <a:r>
              <a:rPr lang="en-US" dirty="0"/>
              <a:t>Problem: how to identify elephants?</a:t>
            </a:r>
          </a:p>
        </p:txBody>
      </p:sp>
      <p:pic>
        <p:nvPicPr>
          <p:cNvPr id="45058" name="Picture 2" descr="African Bush Elephan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3788" y="1730375"/>
            <a:ext cx="1551517" cy="2327275"/>
          </a:xfrm>
          <a:prstGeom prst="rect">
            <a:avLst/>
          </a:prstGeom>
          <a:noFill/>
        </p:spPr>
      </p:pic>
      <p:pic>
        <p:nvPicPr>
          <p:cNvPr id="45060" name="Picture 4" descr="Мышь 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1238" y="4657724"/>
            <a:ext cx="2381250" cy="12573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Introduction</a:t>
            </a:r>
          </a:p>
          <a:p>
            <a:pPr>
              <a:defRPr/>
            </a:pPr>
            <a:r>
              <a:rPr lang="en-US" sz="3200" dirty="0">
                <a:solidFill>
                  <a:schemeClr val="accent4"/>
                </a:solidFill>
              </a:rPr>
              <a:t>Virtual circuits</a:t>
            </a:r>
          </a:p>
          <a:p>
            <a:pPr>
              <a:defRPr/>
            </a:pPr>
            <a:r>
              <a:rPr lang="en-US" sz="3200" dirty="0">
                <a:solidFill>
                  <a:schemeClr val="accent4"/>
                </a:solidFill>
              </a:rPr>
              <a:t>Datagram networks	</a:t>
            </a:r>
          </a:p>
          <a:p>
            <a:pPr>
              <a:defRPr/>
            </a:pPr>
            <a:r>
              <a:rPr lang="en-US" sz="3200" dirty="0"/>
              <a:t>What</a:t>
            </a:r>
            <a:r>
              <a:rPr lang="ja-JP" altLang="en-US" sz="3200" dirty="0"/>
              <a:t>’</a:t>
            </a:r>
            <a:r>
              <a:rPr lang="en-US" altLang="ja-JP" sz="3200" dirty="0"/>
              <a:t>s inside a router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008431"/>
            <a:ext cx="1925637" cy="18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34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Virtual circuit 	</a:t>
            </a:r>
          </a:p>
          <a:p>
            <a:pPr lvl="1">
              <a:defRPr/>
            </a:pPr>
            <a:r>
              <a:rPr lang="en-US" sz="2800" dirty="0"/>
              <a:t>Motivation</a:t>
            </a:r>
          </a:p>
          <a:p>
            <a:pPr lvl="1">
              <a:defRPr/>
            </a:pPr>
            <a:r>
              <a:rPr lang="en-US" sz="2800" dirty="0">
                <a:solidFill>
                  <a:srgbClr val="FF0000"/>
                </a:solidFill>
              </a:rPr>
              <a:t>Implementation</a:t>
            </a:r>
          </a:p>
          <a:p>
            <a:pPr lvl="2">
              <a:defRPr/>
            </a:pPr>
            <a:r>
              <a:rPr lang="en-US" sz="2400" dirty="0"/>
              <a:t>ATM</a:t>
            </a:r>
          </a:p>
          <a:p>
            <a:pPr lvl="2">
              <a:defRPr/>
            </a:pPr>
            <a:r>
              <a:rPr lang="en-US" sz="2400" dirty="0"/>
              <a:t>VPN &amp; MPLS</a:t>
            </a:r>
          </a:p>
          <a:p>
            <a:pPr lvl="2">
              <a:defRPr/>
            </a:pPr>
            <a:r>
              <a:rPr lang="en-US" sz="2400" dirty="0">
                <a:solidFill>
                  <a:srgbClr val="FF0000"/>
                </a:solidFill>
              </a:rPr>
              <a:t>Principles of Virtual Circuits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/>
              <a:t>What</a:t>
            </a:r>
            <a:r>
              <a:rPr lang="ja-JP" altLang="en-US" sz="3200" dirty="0"/>
              <a:t>’</a:t>
            </a:r>
            <a:r>
              <a:rPr lang="en-US" altLang="ja-JP" sz="3200" dirty="0"/>
              <a:t>s inside a router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0D6F1E1D-C787-479D-A515-6BB9E31387EE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651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Call setup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3495675"/>
            <a:ext cx="7620000" cy="22574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call setup, teardown for each call </a:t>
            </a:r>
            <a:r>
              <a:rPr lang="en-US" sz="2400" i="1" dirty="0"/>
              <a:t>before</a:t>
            </a:r>
            <a:r>
              <a:rPr lang="en-US" sz="2400" dirty="0"/>
              <a:t> data can flow</a:t>
            </a:r>
          </a:p>
          <a:p>
            <a:pPr>
              <a:defRPr/>
            </a:pPr>
            <a:r>
              <a:rPr lang="en-US" sz="2400" dirty="0"/>
              <a:t>each packet carries VC identifier (not destination host address)</a:t>
            </a:r>
          </a:p>
          <a:p>
            <a:pPr>
              <a:defRPr/>
            </a:pPr>
            <a:r>
              <a:rPr lang="en-US" sz="2400" i="1" dirty="0"/>
              <a:t>every</a:t>
            </a:r>
            <a:r>
              <a:rPr lang="en-US" sz="2400" dirty="0"/>
              <a:t> router on source-</a:t>
            </a:r>
            <a:r>
              <a:rPr lang="en-US" sz="2400" dirty="0" err="1"/>
              <a:t>dest</a:t>
            </a:r>
            <a:r>
              <a:rPr lang="en-US" sz="2400" dirty="0"/>
              <a:t> path maintains </a:t>
            </a:r>
            <a:r>
              <a:rPr lang="ja-JP" altLang="en-US" sz="2400" dirty="0"/>
              <a:t>“</a:t>
            </a:r>
            <a:r>
              <a:rPr lang="en-US" altLang="ja-JP" sz="2400" dirty="0"/>
              <a:t>state</a:t>
            </a:r>
            <a:r>
              <a:rPr lang="ja-JP" altLang="en-US" sz="2400" dirty="0"/>
              <a:t>”</a:t>
            </a:r>
            <a:r>
              <a:rPr lang="en-US" altLang="ja-JP" sz="2400" dirty="0"/>
              <a:t> for each passing connection</a:t>
            </a:r>
          </a:p>
          <a:p>
            <a:pPr>
              <a:defRPr/>
            </a:pPr>
            <a:r>
              <a:rPr lang="en-US" sz="2400" dirty="0"/>
              <a:t>link, router resources (bandwidth, buffers) may be </a:t>
            </a:r>
            <a:r>
              <a:rPr lang="en-US" sz="2400" i="1" dirty="0"/>
              <a:t>allocated </a:t>
            </a:r>
            <a:r>
              <a:rPr lang="en-US" sz="2400" dirty="0"/>
              <a:t>to VC (dedicated resources = predictable service)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76300" y="1504950"/>
            <a:ext cx="7743825" cy="1828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ja-JP" altLang="en-US"/>
              <a:t>“</a:t>
            </a:r>
            <a:r>
              <a:rPr lang="en-US" altLang="ja-JP"/>
              <a:t>source-to-dest path behaves much like telephone circuit</a:t>
            </a:r>
            <a:r>
              <a:rPr lang="ja-JP" altLang="en-US"/>
              <a:t>”</a:t>
            </a:r>
            <a:endParaRPr lang="en-US" altLang="ja-JP"/>
          </a:p>
          <a:p>
            <a:pPr lvl="1">
              <a:defRPr/>
            </a:pPr>
            <a:r>
              <a:rPr lang="en-US"/>
              <a:t>performance-wise</a:t>
            </a:r>
          </a:p>
          <a:p>
            <a:pPr lvl="1">
              <a:defRPr/>
            </a:pPr>
            <a:r>
              <a:rPr lang="en-US"/>
              <a:t>network actions along source-to-dest path</a:t>
            </a:r>
          </a:p>
          <a:p>
            <a:pPr>
              <a:defRPr/>
            </a:pPr>
            <a:endParaRPr lang="en-US" sz="24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666750" y="1457325"/>
            <a:ext cx="7677150" cy="16859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5368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556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A5D5872C-01D0-4D88-9CD2-535783B2C0CF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16388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VC implementation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a VC consists of: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path</a:t>
            </a:r>
            <a:r>
              <a:rPr lang="en-US" dirty="0">
                <a:ea typeface="ＭＳ Ｐゴシック" charset="0"/>
              </a:rPr>
              <a:t> from source to destination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VC numbers</a:t>
            </a:r>
            <a:r>
              <a:rPr lang="en-US" dirty="0">
                <a:ea typeface="ＭＳ Ｐゴシック" charset="0"/>
              </a:rPr>
              <a:t>, one number for each link along path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entries in forwarding tables</a:t>
            </a:r>
            <a:r>
              <a:rPr lang="en-US" dirty="0">
                <a:ea typeface="ＭＳ Ｐゴシック" charset="0"/>
              </a:rPr>
              <a:t> in routers along path</a:t>
            </a:r>
          </a:p>
          <a:p>
            <a:pPr marL="533400" indent="-533400"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packet belonging to VC carries VC number (rather than </a:t>
            </a:r>
            <a:r>
              <a:rPr lang="en-US" dirty="0" err="1">
                <a:ea typeface="ＭＳ Ｐゴシック" charset="0"/>
                <a:cs typeface="+mn-cs"/>
              </a:rPr>
              <a:t>dest</a:t>
            </a:r>
            <a:r>
              <a:rPr lang="en-US" dirty="0">
                <a:ea typeface="ＭＳ Ｐゴシック" charset="0"/>
                <a:cs typeface="+mn-cs"/>
              </a:rPr>
              <a:t> address)</a:t>
            </a:r>
          </a:p>
          <a:p>
            <a:pPr marL="533400" indent="-533400"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VC number can be changed on each link.</a:t>
            </a:r>
          </a:p>
          <a:p>
            <a:pPr marL="914400" lvl="1" indent="-457200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new VC number comes from forwarding table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71EA8A54-4740-41FE-8151-0DEC426E2747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17412" name="Picture 20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9509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369888" y="223838"/>
            <a:ext cx="7772400" cy="10033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>
                <a:ea typeface="ＭＳ Ｐゴシック" charset="0"/>
                <a:cs typeface="+mj-cs"/>
              </a:rPr>
              <a:t>VC forwarding table</a:t>
            </a:r>
          </a:p>
        </p:txBody>
      </p:sp>
      <p:sp>
        <p:nvSpPr>
          <p:cNvPr id="17414" name="Freeform 7"/>
          <p:cNvSpPr>
            <a:spLocks/>
          </p:cNvSpPr>
          <p:nvPr/>
        </p:nvSpPr>
        <p:spPr bwMode="auto">
          <a:xfrm>
            <a:off x="5492750" y="12303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343" name="Line 115"/>
          <p:cNvSpPr>
            <a:spLocks noChangeShapeType="1"/>
          </p:cNvSpPr>
          <p:nvPr/>
        </p:nvSpPr>
        <p:spPr bwMode="auto">
          <a:xfrm>
            <a:off x="6132513" y="1828800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44" name="Line 117"/>
          <p:cNvSpPr>
            <a:spLocks noChangeShapeType="1"/>
          </p:cNvSpPr>
          <p:nvPr/>
        </p:nvSpPr>
        <p:spPr bwMode="auto">
          <a:xfrm>
            <a:off x="6427788" y="1700213"/>
            <a:ext cx="79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45" name="Line 118"/>
          <p:cNvSpPr>
            <a:spLocks noChangeShapeType="1"/>
          </p:cNvSpPr>
          <p:nvPr/>
        </p:nvSpPr>
        <p:spPr bwMode="auto">
          <a:xfrm>
            <a:off x="6364288" y="2332038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46" name="Line 119"/>
          <p:cNvSpPr>
            <a:spLocks noChangeShapeType="1"/>
          </p:cNvSpPr>
          <p:nvPr/>
        </p:nvSpPr>
        <p:spPr bwMode="auto">
          <a:xfrm>
            <a:off x="7445375" y="1816100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47" name="Line 120"/>
          <p:cNvSpPr>
            <a:spLocks noChangeShapeType="1"/>
          </p:cNvSpPr>
          <p:nvPr/>
        </p:nvSpPr>
        <p:spPr bwMode="auto">
          <a:xfrm>
            <a:off x="5334000" y="1712913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48" name="Line 121"/>
          <p:cNvSpPr>
            <a:spLocks noChangeShapeType="1"/>
          </p:cNvSpPr>
          <p:nvPr/>
        </p:nvSpPr>
        <p:spPr bwMode="auto">
          <a:xfrm>
            <a:off x="7704138" y="1712913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49" name="Line 122"/>
          <p:cNvSpPr>
            <a:spLocks noChangeShapeType="1"/>
          </p:cNvSpPr>
          <p:nvPr/>
        </p:nvSpPr>
        <p:spPr bwMode="auto">
          <a:xfrm>
            <a:off x="7651750" y="2332038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50" name="Line 123"/>
          <p:cNvSpPr>
            <a:spLocks noChangeShapeType="1"/>
          </p:cNvSpPr>
          <p:nvPr/>
        </p:nvSpPr>
        <p:spPr bwMode="auto">
          <a:xfrm>
            <a:off x="5681663" y="2344738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51" name="Line 126"/>
          <p:cNvSpPr>
            <a:spLocks noChangeShapeType="1"/>
          </p:cNvSpPr>
          <p:nvPr/>
        </p:nvSpPr>
        <p:spPr bwMode="auto">
          <a:xfrm>
            <a:off x="5429250" y="1633538"/>
            <a:ext cx="4111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52" name="Line 127"/>
          <p:cNvSpPr>
            <a:spLocks noChangeShapeType="1"/>
          </p:cNvSpPr>
          <p:nvPr/>
        </p:nvSpPr>
        <p:spPr bwMode="auto">
          <a:xfrm>
            <a:off x="7815263" y="1635125"/>
            <a:ext cx="5826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53" name="Line 128"/>
          <p:cNvSpPr>
            <a:spLocks noChangeShapeType="1"/>
          </p:cNvSpPr>
          <p:nvPr/>
        </p:nvSpPr>
        <p:spPr bwMode="auto">
          <a:xfrm>
            <a:off x="6491288" y="1622425"/>
            <a:ext cx="6810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54" name="Text Box 129"/>
          <p:cNvSpPr txBox="1">
            <a:spLocks noChangeArrowheads="1"/>
          </p:cNvSpPr>
          <p:nvPr/>
        </p:nvSpPr>
        <p:spPr bwMode="auto">
          <a:xfrm>
            <a:off x="5510213" y="13541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14355" name="Text Box 130"/>
          <p:cNvSpPr txBox="1">
            <a:spLocks noChangeArrowheads="1"/>
          </p:cNvSpPr>
          <p:nvPr/>
        </p:nvSpPr>
        <p:spPr bwMode="auto">
          <a:xfrm>
            <a:off x="6670675" y="12779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14356" name="Text Box 131"/>
          <p:cNvSpPr txBox="1">
            <a:spLocks noChangeArrowheads="1"/>
          </p:cNvSpPr>
          <p:nvPr/>
        </p:nvSpPr>
        <p:spPr bwMode="auto">
          <a:xfrm>
            <a:off x="7829550" y="1316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4357" name="Text Box 132"/>
          <p:cNvSpPr txBox="1">
            <a:spLocks noChangeArrowheads="1"/>
          </p:cNvSpPr>
          <p:nvPr/>
        </p:nvSpPr>
        <p:spPr bwMode="auto">
          <a:xfrm>
            <a:off x="5678488" y="16637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</a:t>
            </a:r>
          </a:p>
        </p:txBody>
      </p:sp>
      <p:sp>
        <p:nvSpPr>
          <p:cNvPr id="14358" name="Text Box 133"/>
          <p:cNvSpPr txBox="1">
            <a:spLocks noChangeArrowheads="1"/>
          </p:cNvSpPr>
          <p:nvPr/>
        </p:nvSpPr>
        <p:spPr bwMode="auto">
          <a:xfrm>
            <a:off x="6065838" y="17780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</a:t>
            </a:r>
          </a:p>
        </p:txBody>
      </p:sp>
      <p:sp>
        <p:nvSpPr>
          <p:cNvPr id="14359" name="Text Box 134"/>
          <p:cNvSpPr txBox="1">
            <a:spLocks noChangeArrowheads="1"/>
          </p:cNvSpPr>
          <p:nvPr/>
        </p:nvSpPr>
        <p:spPr bwMode="auto">
          <a:xfrm>
            <a:off x="6375400" y="1624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3</a:t>
            </a:r>
          </a:p>
        </p:txBody>
      </p:sp>
      <p:sp>
        <p:nvSpPr>
          <p:cNvPr id="14360" name="Text Box 135"/>
          <p:cNvSpPr txBox="1">
            <a:spLocks noChangeArrowheads="1"/>
          </p:cNvSpPr>
          <p:nvPr/>
        </p:nvSpPr>
        <p:spPr bwMode="auto">
          <a:xfrm>
            <a:off x="3981450" y="196373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VC number</a:t>
            </a:r>
          </a:p>
        </p:txBody>
      </p:sp>
      <p:sp>
        <p:nvSpPr>
          <p:cNvPr id="14361" name="Line 137"/>
          <p:cNvSpPr>
            <a:spLocks noChangeShapeType="1"/>
          </p:cNvSpPr>
          <p:nvPr/>
        </p:nvSpPr>
        <p:spPr bwMode="auto">
          <a:xfrm flipV="1">
            <a:off x="5268913" y="1522413"/>
            <a:ext cx="366712" cy="6715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62" name="Text Box 138"/>
          <p:cNvSpPr txBox="1">
            <a:spLocks noChangeArrowheads="1"/>
          </p:cNvSpPr>
          <p:nvPr/>
        </p:nvSpPr>
        <p:spPr bwMode="auto">
          <a:xfrm>
            <a:off x="4470400" y="2320925"/>
            <a:ext cx="10604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/>
              <a:t>interface</a:t>
            </a:r>
          </a:p>
          <a:p>
            <a:pPr>
              <a:lnSpc>
                <a:spcPct val="85000"/>
              </a:lnSpc>
              <a:defRPr/>
            </a:pPr>
            <a:r>
              <a:rPr lang="en-US"/>
              <a:t>number</a:t>
            </a:r>
          </a:p>
        </p:txBody>
      </p:sp>
      <p:sp>
        <p:nvSpPr>
          <p:cNvPr id="14363" name="Line 139"/>
          <p:cNvSpPr>
            <a:spLocks noChangeShapeType="1"/>
          </p:cNvSpPr>
          <p:nvPr/>
        </p:nvSpPr>
        <p:spPr bwMode="auto">
          <a:xfrm flipV="1">
            <a:off x="5480050" y="1873250"/>
            <a:ext cx="325438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64" name="Text Box 143"/>
          <p:cNvSpPr txBox="1">
            <a:spLocks noChangeArrowheads="1"/>
          </p:cNvSpPr>
          <p:nvPr/>
        </p:nvSpPr>
        <p:spPr bwMode="auto">
          <a:xfrm>
            <a:off x="492125" y="3297238"/>
            <a:ext cx="774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Incoming interface    Incoming VC #     Outgoing interface    Outgoing VC #</a:t>
            </a:r>
          </a:p>
        </p:txBody>
      </p:sp>
      <p:sp>
        <p:nvSpPr>
          <p:cNvPr id="14365" name="Line 145"/>
          <p:cNvSpPr>
            <a:spLocks noChangeShapeType="1"/>
          </p:cNvSpPr>
          <p:nvPr/>
        </p:nvSpPr>
        <p:spPr bwMode="auto">
          <a:xfrm>
            <a:off x="2609850" y="3346450"/>
            <a:ext cx="0" cy="2125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66" name="Line 146"/>
          <p:cNvSpPr>
            <a:spLocks noChangeShapeType="1"/>
          </p:cNvSpPr>
          <p:nvPr/>
        </p:nvSpPr>
        <p:spPr bwMode="auto">
          <a:xfrm>
            <a:off x="4414838" y="3384550"/>
            <a:ext cx="0" cy="2112963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67" name="Line 147"/>
          <p:cNvSpPr>
            <a:spLocks noChangeShapeType="1"/>
          </p:cNvSpPr>
          <p:nvPr/>
        </p:nvSpPr>
        <p:spPr bwMode="auto">
          <a:xfrm>
            <a:off x="6543675" y="3346450"/>
            <a:ext cx="0" cy="2189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68" name="Text Box 148"/>
          <p:cNvSpPr txBox="1">
            <a:spLocks noChangeArrowheads="1"/>
          </p:cNvSpPr>
          <p:nvPr/>
        </p:nvSpPr>
        <p:spPr bwMode="auto">
          <a:xfrm>
            <a:off x="1312863" y="3825875"/>
            <a:ext cx="65595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800"/>
              <a:t>1                          12                               3                          22</a:t>
            </a:r>
          </a:p>
          <a:p>
            <a:pPr>
              <a:defRPr/>
            </a:pPr>
            <a:r>
              <a:rPr lang="en-US" sz="1800"/>
              <a:t>2                          63                               1                          18 </a:t>
            </a:r>
          </a:p>
          <a:p>
            <a:pPr>
              <a:defRPr/>
            </a:pPr>
            <a:r>
              <a:rPr lang="en-US" sz="1800"/>
              <a:t>3                           7                                2                          17</a:t>
            </a:r>
          </a:p>
          <a:p>
            <a:pPr>
              <a:defRPr/>
            </a:pPr>
            <a:r>
              <a:rPr lang="en-US" sz="1800"/>
              <a:t>1                          97                               3                           87</a:t>
            </a:r>
          </a:p>
          <a:p>
            <a:pPr>
              <a:defRPr/>
            </a:pPr>
            <a:r>
              <a:rPr lang="en-US" sz="1800"/>
              <a:t>…                          …                                …                            …</a:t>
            </a:r>
          </a:p>
        </p:txBody>
      </p:sp>
      <p:sp>
        <p:nvSpPr>
          <p:cNvPr id="14369" name="Text Box 149"/>
          <p:cNvSpPr txBox="1">
            <a:spLocks noChangeArrowheads="1"/>
          </p:cNvSpPr>
          <p:nvPr/>
        </p:nvSpPr>
        <p:spPr bwMode="auto">
          <a:xfrm>
            <a:off x="1289050" y="4237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370" name="Text Box 151"/>
          <p:cNvSpPr txBox="1">
            <a:spLocks noChangeArrowheads="1"/>
          </p:cNvSpPr>
          <p:nvPr/>
        </p:nvSpPr>
        <p:spPr bwMode="auto">
          <a:xfrm>
            <a:off x="255588" y="2436813"/>
            <a:ext cx="2327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forwarding table in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northwest router:</a:t>
            </a:r>
          </a:p>
        </p:txBody>
      </p:sp>
      <p:sp>
        <p:nvSpPr>
          <p:cNvPr id="14371" name="Text Box 152"/>
          <p:cNvSpPr txBox="1">
            <a:spLocks noChangeArrowheads="1"/>
          </p:cNvSpPr>
          <p:nvPr/>
        </p:nvSpPr>
        <p:spPr bwMode="auto">
          <a:xfrm>
            <a:off x="739775" y="5621338"/>
            <a:ext cx="7802563" cy="604837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VC routers maintain connection state information!</a:t>
            </a:r>
          </a:p>
        </p:txBody>
      </p:sp>
      <p:sp>
        <p:nvSpPr>
          <p:cNvPr id="14372" name="Line 153"/>
          <p:cNvSpPr>
            <a:spLocks noChangeShapeType="1"/>
          </p:cNvSpPr>
          <p:nvPr/>
        </p:nvSpPr>
        <p:spPr bwMode="auto">
          <a:xfrm>
            <a:off x="612775" y="3679825"/>
            <a:ext cx="749458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7445" name="Group 154"/>
          <p:cNvGrpSpPr>
            <a:grpSpLocks/>
          </p:cNvGrpSpPr>
          <p:nvPr/>
        </p:nvGrpSpPr>
        <p:grpSpPr bwMode="auto">
          <a:xfrm>
            <a:off x="4826000" y="1403350"/>
            <a:ext cx="542925" cy="538163"/>
            <a:chOff x="-44" y="1473"/>
            <a:chExt cx="981" cy="1105"/>
          </a:xfrm>
        </p:grpSpPr>
        <p:pic>
          <p:nvPicPr>
            <p:cNvPr id="17485" name="Picture 15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86" name="Freeform 1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grpSp>
        <p:nvGrpSpPr>
          <p:cNvPr id="17446" name="Group 157"/>
          <p:cNvGrpSpPr>
            <a:grpSpLocks/>
          </p:cNvGrpSpPr>
          <p:nvPr/>
        </p:nvGrpSpPr>
        <p:grpSpPr bwMode="auto">
          <a:xfrm flipH="1">
            <a:off x="8367713" y="1433513"/>
            <a:ext cx="542925" cy="538162"/>
            <a:chOff x="-44" y="1473"/>
            <a:chExt cx="981" cy="1105"/>
          </a:xfrm>
        </p:grpSpPr>
        <p:pic>
          <p:nvPicPr>
            <p:cNvPr id="17483" name="Picture 15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84" name="Freeform 1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grpSp>
        <p:nvGrpSpPr>
          <p:cNvPr id="17447" name="Group 169"/>
          <p:cNvGrpSpPr>
            <a:grpSpLocks/>
          </p:cNvGrpSpPr>
          <p:nvPr/>
        </p:nvGrpSpPr>
        <p:grpSpPr bwMode="auto">
          <a:xfrm>
            <a:off x="5864225" y="1552575"/>
            <a:ext cx="600075" cy="287338"/>
            <a:chOff x="4396" y="1245"/>
            <a:chExt cx="672" cy="248"/>
          </a:xfrm>
        </p:grpSpPr>
        <p:sp>
          <p:nvSpPr>
            <p:cNvPr id="1747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7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7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7478" name="Group 17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481" name="Freeform 17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482" name="Freeform 17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4407" name="Line 176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08" name="Line 17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448" name="Group 178"/>
          <p:cNvGrpSpPr>
            <a:grpSpLocks/>
          </p:cNvGrpSpPr>
          <p:nvPr/>
        </p:nvGrpSpPr>
        <p:grpSpPr bwMode="auto">
          <a:xfrm>
            <a:off x="5880100" y="2209800"/>
            <a:ext cx="600075" cy="287338"/>
            <a:chOff x="4396" y="1245"/>
            <a:chExt cx="672" cy="248"/>
          </a:xfrm>
        </p:grpSpPr>
        <p:sp>
          <p:nvSpPr>
            <p:cNvPr id="1746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6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6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7470" name="Group 18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473" name="Freeform 18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474" name="Freeform 18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4399" name="Line 185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00" name="Line 18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449" name="Group 187"/>
          <p:cNvGrpSpPr>
            <a:grpSpLocks/>
          </p:cNvGrpSpPr>
          <p:nvPr/>
        </p:nvGrpSpPr>
        <p:grpSpPr bwMode="auto">
          <a:xfrm>
            <a:off x="7188200" y="1565275"/>
            <a:ext cx="600075" cy="287338"/>
            <a:chOff x="4396" y="1245"/>
            <a:chExt cx="672" cy="248"/>
          </a:xfrm>
        </p:grpSpPr>
        <p:sp>
          <p:nvSpPr>
            <p:cNvPr id="1745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6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6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7462" name="Group 19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465" name="Freeform 1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466" name="Freeform 1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4391" name="Line 194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392" name="Line 19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450" name="Group 196"/>
          <p:cNvGrpSpPr>
            <a:grpSpLocks/>
          </p:cNvGrpSpPr>
          <p:nvPr/>
        </p:nvGrpSpPr>
        <p:grpSpPr bwMode="auto">
          <a:xfrm>
            <a:off x="7188200" y="2178050"/>
            <a:ext cx="600075" cy="287338"/>
            <a:chOff x="4396" y="1245"/>
            <a:chExt cx="672" cy="248"/>
          </a:xfrm>
        </p:grpSpPr>
        <p:sp>
          <p:nvSpPr>
            <p:cNvPr id="1745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5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5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7454" name="Group 20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457" name="Freeform 2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458" name="Freeform 2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4383" name="Line 20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384" name="Line 20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24659841-49A6-46CC-A11B-720FDFCE082D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grpSp>
        <p:nvGrpSpPr>
          <p:cNvPr id="18436" name="Group 669"/>
          <p:cNvGrpSpPr>
            <a:grpSpLocks/>
          </p:cNvGrpSpPr>
          <p:nvPr/>
        </p:nvGrpSpPr>
        <p:grpSpPr bwMode="auto">
          <a:xfrm>
            <a:off x="6865938" y="3735388"/>
            <a:ext cx="2006600" cy="2416175"/>
            <a:chOff x="4325" y="2353"/>
            <a:chExt cx="1264" cy="1522"/>
          </a:xfrm>
        </p:grpSpPr>
        <p:sp>
          <p:nvSpPr>
            <p:cNvPr id="18555" name="Freeform 552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grpSp>
          <p:nvGrpSpPr>
            <p:cNvPr id="18556" name="Group 553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18565" name="Picture 55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6" name="Freeform 55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</p:grpSp>
        <p:sp>
          <p:nvSpPr>
            <p:cNvPr id="15485" name="Rectangle 539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86" name="Rectangle 540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87" name="Rectangle 541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88" name="Text Box 542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application</a:t>
              </a:r>
            </a:p>
            <a:p>
              <a:pPr algn="ctr">
                <a:defRPr/>
              </a:pPr>
              <a:r>
                <a:rPr lang="en-US" sz="2000"/>
                <a:t>transport</a:t>
              </a:r>
            </a:p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>
                <a:defRPr/>
              </a:pPr>
              <a:r>
                <a:rPr lang="en-US" sz="2000"/>
                <a:t>data link</a:t>
              </a:r>
            </a:p>
            <a:p>
              <a:pPr algn="ctr">
                <a:defRPr/>
              </a:pPr>
              <a:r>
                <a:rPr lang="en-US" sz="2000"/>
                <a:t>physical</a:t>
              </a:r>
            </a:p>
          </p:txBody>
        </p:sp>
        <p:sp>
          <p:nvSpPr>
            <p:cNvPr id="15489" name="Line 543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90" name="Line 544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91" name="Line 545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92" name="Line 546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8437" name="Freeform 7"/>
          <p:cNvSpPr>
            <a:spLocks/>
          </p:cNvSpPr>
          <p:nvPr/>
        </p:nvSpPr>
        <p:spPr bwMode="auto">
          <a:xfrm>
            <a:off x="3371850" y="46085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8438" name="Group 667"/>
          <p:cNvGrpSpPr>
            <a:grpSpLocks/>
          </p:cNvGrpSpPr>
          <p:nvPr/>
        </p:nvGrpSpPr>
        <p:grpSpPr bwMode="auto">
          <a:xfrm>
            <a:off x="3486150" y="5016500"/>
            <a:ext cx="2606675" cy="658813"/>
            <a:chOff x="959" y="3814"/>
            <a:chExt cx="1642" cy="415"/>
          </a:xfrm>
        </p:grpSpPr>
        <p:grpSp>
          <p:nvGrpSpPr>
            <p:cNvPr id="18528" name="Group 640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1854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4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4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50" name="Group 64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553" name="Freeform 6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8554" name="Freeform 6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5479" name="Line 647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80" name="Line 648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529" name="Group 649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1853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4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4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42" name="Group 65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545" name="Freeform 6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8546" name="Freeform 6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5471" name="Line 656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72" name="Line 65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530" name="Group 658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1853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3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3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34" name="Group 66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537" name="Freeform 66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8538" name="Freeform 66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5463" name="Line 665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64" name="Line 66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439" name="Group 611"/>
          <p:cNvGrpSpPr>
            <a:grpSpLocks/>
          </p:cNvGrpSpPr>
          <p:nvPr/>
        </p:nvGrpSpPr>
        <p:grpSpPr bwMode="auto">
          <a:xfrm>
            <a:off x="3489325" y="5014913"/>
            <a:ext cx="2603500" cy="661987"/>
            <a:chOff x="960" y="3814"/>
            <a:chExt cx="1640" cy="417"/>
          </a:xfrm>
        </p:grpSpPr>
        <p:grpSp>
          <p:nvGrpSpPr>
            <p:cNvPr id="18501" name="Group 592"/>
            <p:cNvGrpSpPr>
              <a:grpSpLocks/>
            </p:cNvGrpSpPr>
            <p:nvPr/>
          </p:nvGrpSpPr>
          <p:grpSpPr bwMode="auto">
            <a:xfrm>
              <a:off x="960" y="3817"/>
              <a:ext cx="378" cy="181"/>
              <a:chOff x="2758" y="3803"/>
              <a:chExt cx="378" cy="181"/>
            </a:xfrm>
          </p:grpSpPr>
          <p:sp>
            <p:nvSpPr>
              <p:cNvPr id="18520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21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22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23" name="Group 58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18526" name="Freeform 5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8527" name="Freeform 5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5452" name="Line 59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53" name="Line 59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502" name="Group 593"/>
            <p:cNvGrpSpPr>
              <a:grpSpLocks/>
            </p:cNvGrpSpPr>
            <p:nvPr/>
          </p:nvGrpSpPr>
          <p:grpSpPr bwMode="auto">
            <a:xfrm>
              <a:off x="2222" y="3814"/>
              <a:ext cx="378" cy="181"/>
              <a:chOff x="2758" y="3803"/>
              <a:chExt cx="378" cy="181"/>
            </a:xfrm>
          </p:grpSpPr>
          <p:sp>
            <p:nvSpPr>
              <p:cNvPr id="18512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13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14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15" name="Group 59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18518" name="Freeform 59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8519" name="Freeform 59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5444" name="Line 60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45" name="Line 60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602"/>
            <p:cNvGrpSpPr>
              <a:grpSpLocks/>
            </p:cNvGrpSpPr>
            <p:nvPr/>
          </p:nvGrpSpPr>
          <p:grpSpPr bwMode="auto">
            <a:xfrm>
              <a:off x="1559" y="4050"/>
              <a:ext cx="378" cy="181"/>
              <a:chOff x="2758" y="3803"/>
              <a:chExt cx="378" cy="181"/>
            </a:xfrm>
          </p:grpSpPr>
          <p:sp>
            <p:nvSpPr>
              <p:cNvPr id="18504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05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06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07" name="Group 606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18510" name="Freeform 60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8511" name="Freeform 60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5436" name="Line 609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37" name="Line 610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pic>
        <p:nvPicPr>
          <p:cNvPr id="18440" name="Picture 53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9493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230188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Virtual circuits: signaling protocols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53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225" y="1385888"/>
            <a:ext cx="6534150" cy="1390650"/>
          </a:xfrm>
        </p:spPr>
        <p:txBody>
          <a:bodyPr/>
          <a:lstStyle/>
          <a:p>
            <a:pPr>
              <a:defRPr/>
            </a:pPr>
            <a:r>
              <a:rPr lang="en-US" dirty="0"/>
              <a:t>used to setup</a:t>
            </a:r>
            <a:r>
              <a:rPr lang="en-US"/>
              <a:t>, maintain, teardown </a:t>
            </a:r>
            <a:r>
              <a:rPr lang="en-US" dirty="0"/>
              <a:t>VC</a:t>
            </a:r>
          </a:p>
          <a:p>
            <a:pPr>
              <a:defRPr/>
            </a:pPr>
            <a:r>
              <a:rPr lang="en-US" dirty="0"/>
              <a:t>used in ATM, frame-relay, X.25</a:t>
            </a:r>
          </a:p>
          <a:p>
            <a:pPr>
              <a:defRPr/>
            </a:pPr>
            <a:r>
              <a:rPr lang="en-US" dirty="0"/>
              <a:t>not used in today</a:t>
            </a:r>
            <a:r>
              <a:rPr lang="ja-JP" altLang="en-US" dirty="0"/>
              <a:t>’</a:t>
            </a:r>
            <a:r>
              <a:rPr lang="en-US" altLang="ja-JP" dirty="0"/>
              <a:t>s Internet</a:t>
            </a:r>
            <a:endParaRPr lang="en-US" dirty="0"/>
          </a:p>
        </p:txBody>
      </p:sp>
      <p:sp>
        <p:nvSpPr>
          <p:cNvPr id="15371" name="Line 10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444" name="Freeform 107"/>
          <p:cNvSpPr>
            <a:spLocks/>
          </p:cNvSpPr>
          <p:nvPr/>
        </p:nvSpPr>
        <p:spPr bwMode="auto">
          <a:xfrm>
            <a:off x="4086225" y="4899025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445" name="Freeform 420"/>
          <p:cNvSpPr>
            <a:spLocks/>
          </p:cNvSpPr>
          <p:nvPr/>
        </p:nvSpPr>
        <p:spPr bwMode="auto">
          <a:xfrm>
            <a:off x="5051425" y="4892675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446" name="Freeform 421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447" name="Freeform 422"/>
          <p:cNvSpPr>
            <a:spLocks/>
          </p:cNvSpPr>
          <p:nvPr/>
        </p:nvSpPr>
        <p:spPr bwMode="auto">
          <a:xfrm>
            <a:off x="5029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448" name="Freeform 423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449" name="Freeform 424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450" name="Freeform 425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79" name="Line 439"/>
          <p:cNvSpPr>
            <a:spLocks noChangeShapeType="1"/>
          </p:cNvSpPr>
          <p:nvPr/>
        </p:nvSpPr>
        <p:spPr bwMode="auto">
          <a:xfrm rot="-5400000" flipH="1" flipV="1">
            <a:off x="6745288" y="4548187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1041" name="Text Box 449"/>
          <p:cNvSpPr txBox="1">
            <a:spLocks noChangeArrowheads="1"/>
          </p:cNvSpPr>
          <p:nvPr/>
        </p:nvSpPr>
        <p:spPr bwMode="auto">
          <a:xfrm>
            <a:off x="2062163" y="4470400"/>
            <a:ext cx="1400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1. initiate call</a:t>
            </a:r>
            <a:endParaRPr lang="en-US" sz="240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1043" name="Freeform 451"/>
          <p:cNvSpPr>
            <a:spLocks/>
          </p:cNvSpPr>
          <p:nvPr/>
        </p:nvSpPr>
        <p:spPr bwMode="auto">
          <a:xfrm>
            <a:off x="2057400" y="48228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1044" name="Text Box 452"/>
          <p:cNvSpPr txBox="1">
            <a:spLocks noChangeArrowheads="1"/>
          </p:cNvSpPr>
          <p:nvPr/>
        </p:nvSpPr>
        <p:spPr bwMode="auto">
          <a:xfrm>
            <a:off x="5734050" y="4537075"/>
            <a:ext cx="160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2. incoming call</a:t>
            </a:r>
            <a:endParaRPr lang="en-US" sz="240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1045" name="Text Box 453"/>
          <p:cNvSpPr txBox="1">
            <a:spLocks noChangeArrowheads="1"/>
          </p:cNvSpPr>
          <p:nvPr/>
        </p:nvSpPr>
        <p:spPr bwMode="auto">
          <a:xfrm>
            <a:off x="5899150" y="42037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3. accept call</a:t>
            </a:r>
            <a:endParaRPr lang="en-US" sz="240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1046" name="Freeform 454"/>
          <p:cNvSpPr>
            <a:spLocks/>
          </p:cNvSpPr>
          <p:nvPr/>
        </p:nvSpPr>
        <p:spPr bwMode="auto">
          <a:xfrm>
            <a:off x="2173288" y="4470400"/>
            <a:ext cx="5057775" cy="1123950"/>
          </a:xfrm>
          <a:custGeom>
            <a:avLst/>
            <a:gdLst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1047" name="Text Box 455"/>
          <p:cNvSpPr txBox="1">
            <a:spLocks noChangeArrowheads="1"/>
          </p:cNvSpPr>
          <p:nvPr/>
        </p:nvSpPr>
        <p:spPr bwMode="auto">
          <a:xfrm>
            <a:off x="2012950" y="4184650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4. call connected</a:t>
            </a:r>
            <a:endParaRPr lang="en-US" sz="240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1048" name="Text Box 456"/>
          <p:cNvSpPr txBox="1">
            <a:spLocks noChangeArrowheads="1"/>
          </p:cNvSpPr>
          <p:nvPr/>
        </p:nvSpPr>
        <p:spPr bwMode="auto">
          <a:xfrm>
            <a:off x="2084388" y="3879850"/>
            <a:ext cx="1897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Gill Sans MT" charset="0"/>
              </a:rPr>
              <a:t>5. data flow begins</a:t>
            </a:r>
            <a:endParaRPr lang="en-US" sz="2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11049" name="Text Box 457"/>
          <p:cNvSpPr txBox="1">
            <a:spLocks noChangeArrowheads="1"/>
          </p:cNvSpPr>
          <p:nvPr/>
        </p:nvSpPr>
        <p:spPr bwMode="auto">
          <a:xfrm>
            <a:off x="5740400" y="3832225"/>
            <a:ext cx="153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Gill Sans MT" charset="0"/>
              </a:rPr>
              <a:t>6. receive data</a:t>
            </a:r>
            <a:endParaRPr lang="en-US" sz="2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11050" name="Freeform 458"/>
          <p:cNvSpPr>
            <a:spLocks/>
          </p:cNvSpPr>
          <p:nvPr/>
        </p:nvSpPr>
        <p:spPr bwMode="auto">
          <a:xfrm>
            <a:off x="2228850" y="4146550"/>
            <a:ext cx="4895850" cy="1343025"/>
          </a:xfrm>
          <a:custGeom>
            <a:avLst/>
            <a:gdLst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8461" name="Group 668"/>
          <p:cNvGrpSpPr>
            <a:grpSpLocks/>
          </p:cNvGrpSpPr>
          <p:nvPr/>
        </p:nvGrpSpPr>
        <p:grpSpPr bwMode="auto">
          <a:xfrm>
            <a:off x="0" y="3627438"/>
            <a:ext cx="2039938" cy="2427287"/>
            <a:chOff x="0" y="2285"/>
            <a:chExt cx="1285" cy="1529"/>
          </a:xfrm>
        </p:grpSpPr>
        <p:sp>
          <p:nvSpPr>
            <p:cNvPr id="18489" name="Freeform 551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15418" name="Rectangle 40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19" name="Rectangle 40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20" name="Rectangle 40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21" name="Text Box 40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application</a:t>
              </a:r>
            </a:p>
            <a:p>
              <a:pPr algn="ctr">
                <a:defRPr/>
              </a:pPr>
              <a:r>
                <a:rPr lang="en-US" sz="2000"/>
                <a:t>transport</a:t>
              </a:r>
            </a:p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>
                <a:defRPr/>
              </a:pPr>
              <a:r>
                <a:rPr lang="en-US" sz="2000"/>
                <a:t>data link</a:t>
              </a:r>
            </a:p>
            <a:p>
              <a:pPr algn="ctr">
                <a:defRPr/>
              </a:pPr>
              <a:r>
                <a:rPr lang="en-US" sz="2000"/>
                <a:t>physical</a:t>
              </a:r>
            </a:p>
          </p:txBody>
        </p:sp>
        <p:sp>
          <p:nvSpPr>
            <p:cNvPr id="15422" name="Line 533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23" name="Line 534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24" name="Line 535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25" name="Line 536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498" name="Group 548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18499" name="Picture 5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00" name="Freeform 5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</p:grpSp>
      </p:grpSp>
      <p:grpSp>
        <p:nvGrpSpPr>
          <p:cNvPr id="18462" name="Group 556"/>
          <p:cNvGrpSpPr>
            <a:grpSpLocks/>
          </p:cNvGrpSpPr>
          <p:nvPr/>
        </p:nvGrpSpPr>
        <p:grpSpPr bwMode="auto">
          <a:xfrm>
            <a:off x="4479925" y="4721225"/>
            <a:ext cx="600075" cy="287338"/>
            <a:chOff x="4396" y="1245"/>
            <a:chExt cx="672" cy="248"/>
          </a:xfrm>
        </p:grpSpPr>
        <p:sp>
          <p:nvSpPr>
            <p:cNvPr id="1848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8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8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8484" name="Group 5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487" name="Freeform 5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88" name="Freeform 5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5413" name="Line 56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14" name="Line 5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463" name="Group 565"/>
          <p:cNvGrpSpPr>
            <a:grpSpLocks/>
          </p:cNvGrpSpPr>
          <p:nvPr/>
        </p:nvGrpSpPr>
        <p:grpSpPr bwMode="auto">
          <a:xfrm>
            <a:off x="5033963" y="5721350"/>
            <a:ext cx="600075" cy="287338"/>
            <a:chOff x="4396" y="1245"/>
            <a:chExt cx="672" cy="248"/>
          </a:xfrm>
        </p:grpSpPr>
        <p:sp>
          <p:nvSpPr>
            <p:cNvPr id="1847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7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7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8476" name="Group 56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479" name="Freeform 57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80" name="Freeform 57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5405" name="Line 572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06" name="Line 57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464" name="Group 574"/>
          <p:cNvGrpSpPr>
            <a:grpSpLocks/>
          </p:cNvGrpSpPr>
          <p:nvPr/>
        </p:nvGrpSpPr>
        <p:grpSpPr bwMode="auto">
          <a:xfrm>
            <a:off x="3814763" y="5673725"/>
            <a:ext cx="600075" cy="287338"/>
            <a:chOff x="4396" y="1245"/>
            <a:chExt cx="672" cy="248"/>
          </a:xfrm>
        </p:grpSpPr>
        <p:sp>
          <p:nvSpPr>
            <p:cNvPr id="1846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6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6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8468" name="Group 57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471" name="Freeform 57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72" name="Freeform 58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5397" name="Line 581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398" name="Line 58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41" grpId="0" autoUpdateAnimBg="0"/>
      <p:bldP spid="111043" grpId="0" animBg="1"/>
      <p:bldP spid="111044" grpId="0" autoUpdateAnimBg="0"/>
      <p:bldP spid="111045" grpId="0" autoUpdateAnimBg="0"/>
      <p:bldP spid="111046" grpId="0" animBg="1"/>
      <p:bldP spid="111047" grpId="0" autoUpdateAnimBg="0"/>
      <p:bldP spid="111048" grpId="0" autoUpdateAnimBg="0"/>
      <p:bldP spid="111049" grpId="0" autoUpdateAnimBg="0"/>
      <p:bldP spid="1110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/>
              <a:t>Virtual circuit 	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Datagram networks</a:t>
            </a:r>
          </a:p>
          <a:p>
            <a:pPr>
              <a:defRPr/>
            </a:pPr>
            <a:r>
              <a:rPr lang="en-US" sz="3200" dirty="0"/>
              <a:t>What</a:t>
            </a:r>
            <a:r>
              <a:rPr lang="ja-JP" altLang="en-US" sz="3200" dirty="0"/>
              <a:t>’</a:t>
            </a:r>
            <a:r>
              <a:rPr lang="en-US" altLang="ja-JP" sz="3200" dirty="0"/>
              <a:t>s inside a router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6EF55351-B46A-42CE-BF36-D851043D6716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Connection, connection-less service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datagram </a:t>
            </a:r>
            <a:r>
              <a:rPr lang="en-US" dirty="0">
                <a:ea typeface="ＭＳ Ｐゴシック" charset="0"/>
                <a:cs typeface="+mn-cs"/>
              </a:rPr>
              <a:t>network provides network-layer </a:t>
            </a: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connectionless</a:t>
            </a:r>
            <a:r>
              <a:rPr lang="en-US" dirty="0">
                <a:ea typeface="ＭＳ Ｐゴシック" charset="0"/>
                <a:cs typeface="+mn-cs"/>
              </a:rPr>
              <a:t> service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virtual-circuit</a:t>
            </a:r>
            <a:r>
              <a:rPr lang="en-US" dirty="0">
                <a:ea typeface="ＭＳ Ｐゴシック" charset="0"/>
                <a:cs typeface="+mn-cs"/>
              </a:rPr>
              <a:t> network provides network-layer </a:t>
            </a: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connection</a:t>
            </a:r>
            <a:r>
              <a:rPr lang="en-US" dirty="0">
                <a:ea typeface="ＭＳ Ｐゴシック" charset="0"/>
                <a:cs typeface="+mn-cs"/>
              </a:rPr>
              <a:t> service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analogous to TCP/UDP connection-oriented / connectionless transport-layer services, but: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service: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host-to-host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no choice: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network provides one or the other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implementation: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in network core</a:t>
            </a:r>
          </a:p>
          <a:p>
            <a:pPr lvl="1">
              <a:buFont typeface="Wingdings" charset="0"/>
              <a:buChar char="§"/>
              <a:defRPr/>
            </a:pPr>
            <a:endParaRPr lang="en-US" sz="2800" dirty="0">
              <a:ea typeface="ＭＳ Ｐゴシック" charset="0"/>
            </a:endParaRPr>
          </a:p>
        </p:txBody>
      </p:sp>
      <p:pic>
        <p:nvPicPr>
          <p:cNvPr id="14342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BA94538C-9FD5-4FFC-A8E6-83C8937D0CFE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19460" name="Picture 22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79216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33350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Datagram networks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2788" y="1104900"/>
            <a:ext cx="8070850" cy="2276475"/>
          </a:xfrm>
        </p:spPr>
        <p:txBody>
          <a:bodyPr/>
          <a:lstStyle/>
          <a:p>
            <a:pPr>
              <a:defRPr/>
            </a:pPr>
            <a:r>
              <a:rPr lang="en-US"/>
              <a:t>no call setup at network layer</a:t>
            </a:r>
          </a:p>
          <a:p>
            <a:pPr>
              <a:defRPr/>
            </a:pPr>
            <a:r>
              <a:rPr lang="en-US"/>
              <a:t>routers: no state about end-to-end connections</a:t>
            </a:r>
          </a:p>
          <a:p>
            <a:pPr lvl="1">
              <a:defRPr/>
            </a:pPr>
            <a:r>
              <a:rPr lang="en-US"/>
              <a:t>no network-level concept of </a:t>
            </a:r>
            <a:r>
              <a:rPr lang="ja-JP" altLang="en-US"/>
              <a:t>“</a:t>
            </a:r>
            <a:r>
              <a:rPr lang="en-US" altLang="ja-JP"/>
              <a:t>connection</a:t>
            </a:r>
            <a:r>
              <a:rPr lang="ja-JP" altLang="en-US"/>
              <a:t>”</a:t>
            </a:r>
            <a:endParaRPr lang="en-US" altLang="ja-JP"/>
          </a:p>
          <a:p>
            <a:pPr>
              <a:defRPr/>
            </a:pPr>
            <a:r>
              <a:rPr lang="en-US"/>
              <a:t>packets forwarded using destination host address</a:t>
            </a:r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1900238" y="4295775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C0000"/>
                </a:solidFill>
              </a:rPr>
              <a:t>1. send datagrams</a:t>
            </a:r>
            <a:endParaRPr lang="en-US" sz="2400" dirty="0">
              <a:solidFill>
                <a:srgbClr val="CC0000"/>
              </a:solidFill>
            </a:endParaRPr>
          </a:p>
        </p:txBody>
      </p:sp>
      <p:grpSp>
        <p:nvGrpSpPr>
          <p:cNvPr id="19464" name="Group 458"/>
          <p:cNvGrpSpPr>
            <a:grpSpLocks/>
          </p:cNvGrpSpPr>
          <p:nvPr/>
        </p:nvGrpSpPr>
        <p:grpSpPr bwMode="auto">
          <a:xfrm>
            <a:off x="6865938" y="3735388"/>
            <a:ext cx="2006600" cy="2416175"/>
            <a:chOff x="4325" y="2353"/>
            <a:chExt cx="1264" cy="1522"/>
          </a:xfrm>
        </p:grpSpPr>
        <p:sp>
          <p:nvSpPr>
            <p:cNvPr id="19569" name="Freeform 459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grpSp>
          <p:nvGrpSpPr>
            <p:cNvPr id="19570" name="Group 460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19579" name="Picture 4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80" name="Freeform 4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</p:grpSp>
        <p:sp>
          <p:nvSpPr>
            <p:cNvPr id="16499" name="Rectangle 463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0" name="Rectangle 464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1" name="Rectangle 465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2" name="Text Box 466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application</a:t>
              </a:r>
            </a:p>
            <a:p>
              <a:pPr algn="ctr">
                <a:defRPr/>
              </a:pPr>
              <a:r>
                <a:rPr lang="en-US" sz="2000"/>
                <a:t>transport</a:t>
              </a:r>
            </a:p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>
                <a:defRPr/>
              </a:pPr>
              <a:r>
                <a:rPr lang="en-US" sz="2000"/>
                <a:t>data link</a:t>
              </a:r>
            </a:p>
            <a:p>
              <a:pPr algn="ctr">
                <a:defRPr/>
              </a:pPr>
              <a:r>
                <a:rPr lang="en-US" sz="2000"/>
                <a:t>physical</a:t>
              </a:r>
            </a:p>
          </p:txBody>
        </p:sp>
        <p:sp>
          <p:nvSpPr>
            <p:cNvPr id="16503" name="Line 467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4" name="Line 468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5" name="Line 469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6" name="Line 470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65" name="Group 471"/>
          <p:cNvGrpSpPr>
            <a:grpSpLocks/>
          </p:cNvGrpSpPr>
          <p:nvPr/>
        </p:nvGrpSpPr>
        <p:grpSpPr bwMode="auto">
          <a:xfrm>
            <a:off x="0" y="3627438"/>
            <a:ext cx="2039938" cy="2427287"/>
            <a:chOff x="0" y="2285"/>
            <a:chExt cx="1285" cy="1529"/>
          </a:xfrm>
        </p:grpSpPr>
        <p:sp>
          <p:nvSpPr>
            <p:cNvPr id="19557" name="Freeform 472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16486" name="Rectangle 47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7" name="Rectangle 47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8" name="Rectangle 47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9" name="Text Box 47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application</a:t>
              </a:r>
            </a:p>
            <a:p>
              <a:pPr algn="ctr">
                <a:defRPr/>
              </a:pPr>
              <a:r>
                <a:rPr lang="en-US" sz="2000"/>
                <a:t>transport</a:t>
              </a:r>
            </a:p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>
                <a:defRPr/>
              </a:pPr>
              <a:r>
                <a:rPr lang="en-US" sz="2000"/>
                <a:t>data link</a:t>
              </a:r>
            </a:p>
            <a:p>
              <a:pPr algn="ctr">
                <a:defRPr/>
              </a:pPr>
              <a:r>
                <a:rPr lang="en-US" sz="2000"/>
                <a:t>physical</a:t>
              </a:r>
            </a:p>
          </p:txBody>
        </p:sp>
        <p:sp>
          <p:nvSpPr>
            <p:cNvPr id="16490" name="Line 477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1" name="Line 478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2" name="Line 479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3" name="Line 480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566" name="Group 481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19567" name="Picture 4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68" name="Freeform 4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</p:grpSp>
      </p:grpSp>
      <p:sp>
        <p:nvSpPr>
          <p:cNvPr id="19466" name="Freeform 484"/>
          <p:cNvSpPr>
            <a:spLocks/>
          </p:cNvSpPr>
          <p:nvPr/>
        </p:nvSpPr>
        <p:spPr bwMode="auto">
          <a:xfrm>
            <a:off x="3371850" y="46085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9467" name="Group 485"/>
          <p:cNvGrpSpPr>
            <a:grpSpLocks/>
          </p:cNvGrpSpPr>
          <p:nvPr/>
        </p:nvGrpSpPr>
        <p:grpSpPr bwMode="auto">
          <a:xfrm>
            <a:off x="3486150" y="5016500"/>
            <a:ext cx="2606675" cy="658813"/>
            <a:chOff x="959" y="3814"/>
            <a:chExt cx="1642" cy="415"/>
          </a:xfrm>
        </p:grpSpPr>
        <p:grpSp>
          <p:nvGrpSpPr>
            <p:cNvPr id="19530" name="Group 486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1954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5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5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552" name="Group 49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9555" name="Freeform 49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9556" name="Freeform 49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6481" name="Line 493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82" name="Line 49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531" name="Group 495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1954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4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4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544" name="Group 4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9547" name="Freeform 5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9548" name="Freeform 5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6473" name="Line 502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74" name="Line 5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532" name="Group 504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1953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3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3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536" name="Group 5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9539" name="Freeform 5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9540" name="Freeform 5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16465" name="Line 511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66" name="Line 5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6396" name="Line 54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9" name="Freeform 542"/>
          <p:cNvSpPr>
            <a:spLocks/>
          </p:cNvSpPr>
          <p:nvPr/>
        </p:nvSpPr>
        <p:spPr bwMode="auto">
          <a:xfrm>
            <a:off x="4086225" y="4899025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70" name="Freeform 543"/>
          <p:cNvSpPr>
            <a:spLocks/>
          </p:cNvSpPr>
          <p:nvPr/>
        </p:nvSpPr>
        <p:spPr bwMode="auto">
          <a:xfrm>
            <a:off x="5051425" y="4892675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71" name="Freeform 544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72" name="Freeform 545"/>
          <p:cNvSpPr>
            <a:spLocks/>
          </p:cNvSpPr>
          <p:nvPr/>
        </p:nvSpPr>
        <p:spPr bwMode="auto">
          <a:xfrm>
            <a:off x="5029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73" name="Freeform 546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74" name="Freeform 547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75" name="Freeform 548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404" name="Line 549"/>
          <p:cNvSpPr>
            <a:spLocks noChangeShapeType="1"/>
          </p:cNvSpPr>
          <p:nvPr/>
        </p:nvSpPr>
        <p:spPr bwMode="auto">
          <a:xfrm rot="-5400000" flipH="1" flipV="1">
            <a:off x="6745288" y="4548187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9477" name="Group 553"/>
          <p:cNvGrpSpPr>
            <a:grpSpLocks/>
          </p:cNvGrpSpPr>
          <p:nvPr/>
        </p:nvGrpSpPr>
        <p:grpSpPr bwMode="auto">
          <a:xfrm>
            <a:off x="4479925" y="4721225"/>
            <a:ext cx="600075" cy="287338"/>
            <a:chOff x="4396" y="1245"/>
            <a:chExt cx="672" cy="248"/>
          </a:xfrm>
        </p:grpSpPr>
        <p:sp>
          <p:nvSpPr>
            <p:cNvPr id="1952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9525" name="Group 55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9528" name="Freeform 55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29" name="Freeform 55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6454" name="Line 560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55" name="Line 56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78" name="Group 562"/>
          <p:cNvGrpSpPr>
            <a:grpSpLocks/>
          </p:cNvGrpSpPr>
          <p:nvPr/>
        </p:nvGrpSpPr>
        <p:grpSpPr bwMode="auto">
          <a:xfrm>
            <a:off x="5033963" y="5721350"/>
            <a:ext cx="600075" cy="287338"/>
            <a:chOff x="4396" y="1245"/>
            <a:chExt cx="672" cy="248"/>
          </a:xfrm>
        </p:grpSpPr>
        <p:sp>
          <p:nvSpPr>
            <p:cNvPr id="1951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1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1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9517" name="Group 5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9520" name="Freeform 5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21" name="Freeform 5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6446" name="Line 569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47" name="Line 5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79" name="Group 571"/>
          <p:cNvGrpSpPr>
            <a:grpSpLocks/>
          </p:cNvGrpSpPr>
          <p:nvPr/>
        </p:nvGrpSpPr>
        <p:grpSpPr bwMode="auto">
          <a:xfrm>
            <a:off x="3814763" y="5673725"/>
            <a:ext cx="600075" cy="287338"/>
            <a:chOff x="4396" y="1245"/>
            <a:chExt cx="672" cy="248"/>
          </a:xfrm>
        </p:grpSpPr>
        <p:sp>
          <p:nvSpPr>
            <p:cNvPr id="1950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0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0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9509" name="Group 57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9512" name="Freeform 5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13" name="Freeform 5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6438" name="Line 578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39" name="Line 57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80" name="Group 342"/>
          <p:cNvGrpSpPr>
            <a:grpSpLocks/>
          </p:cNvGrpSpPr>
          <p:nvPr/>
        </p:nvGrpSpPr>
        <p:grpSpPr bwMode="auto">
          <a:xfrm>
            <a:off x="2386013" y="4770438"/>
            <a:ext cx="4433887" cy="1200150"/>
            <a:chOff x="1489" y="3201"/>
            <a:chExt cx="2793" cy="756"/>
          </a:xfrm>
        </p:grpSpPr>
        <p:grpSp>
          <p:nvGrpSpPr>
            <p:cNvPr id="19482" name="Group 177"/>
            <p:cNvGrpSpPr>
              <a:grpSpLocks/>
            </p:cNvGrpSpPr>
            <p:nvPr/>
          </p:nvGrpSpPr>
          <p:grpSpPr bwMode="auto">
            <a:xfrm>
              <a:off x="1489" y="3267"/>
              <a:ext cx="228" cy="165"/>
              <a:chOff x="1548" y="3723"/>
              <a:chExt cx="228" cy="165"/>
            </a:xfrm>
          </p:grpSpPr>
          <p:sp>
            <p:nvSpPr>
              <p:cNvPr id="16431" name="Rectangle 17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2" name="Rectangle 17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3" name="Line 176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483" name="Group 178"/>
            <p:cNvGrpSpPr>
              <a:grpSpLocks/>
            </p:cNvGrpSpPr>
            <p:nvPr/>
          </p:nvGrpSpPr>
          <p:grpSpPr bwMode="auto">
            <a:xfrm>
              <a:off x="1987" y="3270"/>
              <a:ext cx="228" cy="165"/>
              <a:chOff x="1548" y="3723"/>
              <a:chExt cx="228" cy="165"/>
            </a:xfrm>
          </p:grpSpPr>
          <p:sp>
            <p:nvSpPr>
              <p:cNvPr id="16428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9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0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484" name="Group 182"/>
            <p:cNvGrpSpPr>
              <a:grpSpLocks/>
            </p:cNvGrpSpPr>
            <p:nvPr/>
          </p:nvGrpSpPr>
          <p:grpSpPr bwMode="auto">
            <a:xfrm>
              <a:off x="3166" y="3201"/>
              <a:ext cx="228" cy="165"/>
              <a:chOff x="1548" y="3723"/>
              <a:chExt cx="228" cy="165"/>
            </a:xfrm>
          </p:grpSpPr>
          <p:sp>
            <p:nvSpPr>
              <p:cNvPr id="16425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6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7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485" name="Group 186"/>
            <p:cNvGrpSpPr>
              <a:grpSpLocks/>
            </p:cNvGrpSpPr>
            <p:nvPr/>
          </p:nvGrpSpPr>
          <p:grpSpPr bwMode="auto">
            <a:xfrm>
              <a:off x="2836" y="3792"/>
              <a:ext cx="228" cy="165"/>
              <a:chOff x="1548" y="3723"/>
              <a:chExt cx="228" cy="165"/>
            </a:xfrm>
          </p:grpSpPr>
          <p:sp>
            <p:nvSpPr>
              <p:cNvPr id="16422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3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4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486" name="Group 190"/>
            <p:cNvGrpSpPr>
              <a:grpSpLocks/>
            </p:cNvGrpSpPr>
            <p:nvPr/>
          </p:nvGrpSpPr>
          <p:grpSpPr bwMode="auto">
            <a:xfrm>
              <a:off x="2572" y="3492"/>
              <a:ext cx="228" cy="165"/>
              <a:chOff x="1548" y="3723"/>
              <a:chExt cx="228" cy="165"/>
            </a:xfrm>
          </p:grpSpPr>
          <p:sp>
            <p:nvSpPr>
              <p:cNvPr id="16419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0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1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487" name="Group 194"/>
            <p:cNvGrpSpPr>
              <a:grpSpLocks/>
            </p:cNvGrpSpPr>
            <p:nvPr/>
          </p:nvGrpSpPr>
          <p:grpSpPr bwMode="auto">
            <a:xfrm>
              <a:off x="4054" y="3318"/>
              <a:ext cx="228" cy="165"/>
              <a:chOff x="1548" y="3723"/>
              <a:chExt cx="228" cy="165"/>
            </a:xfrm>
          </p:grpSpPr>
          <p:sp>
            <p:nvSpPr>
              <p:cNvPr id="16416" name="Rectangle 19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17" name="Rectangle 19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18" name="Line 19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5194300" y="438467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C0000"/>
                </a:solidFill>
              </a:rPr>
              <a:t>2. receive datagrams</a:t>
            </a:r>
            <a:endParaRPr lang="en-US" sz="24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3E5EE540-A6CE-446C-8468-A4D9414A980E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3851275" y="4275138"/>
            <a:ext cx="2847975" cy="1481137"/>
            <a:chOff x="291" y="3093"/>
            <a:chExt cx="1794" cy="933"/>
          </a:xfrm>
        </p:grpSpPr>
        <p:grpSp>
          <p:nvGrpSpPr>
            <p:cNvPr id="3" name="Group 242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57425" name="Freeform 179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4"/>
                  <a:gd name="T34" fmla="*/ 0 h 933"/>
                  <a:gd name="T35" fmla="*/ 1794 w 1794"/>
                  <a:gd name="T36" fmla="*/ 933 h 9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4" name="Group 180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5" name="Group 181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57480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81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82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7486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he-IL"/>
                    </a:p>
                  </p:txBody>
                </p:sp>
                <p:sp>
                  <p:nvSpPr>
                    <p:cNvPr id="57487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he-IL"/>
                    </a:p>
                  </p:txBody>
                </p:sp>
              </p:grpSp>
              <p:sp>
                <p:nvSpPr>
                  <p:cNvPr id="5748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57485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7" name="Group 190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57472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73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74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8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7478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he-IL"/>
                    </a:p>
                  </p:txBody>
                </p:sp>
                <p:sp>
                  <p:nvSpPr>
                    <p:cNvPr id="57479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he-IL"/>
                    </a:p>
                  </p:txBody>
                </p:sp>
              </p:grpSp>
              <p:sp>
                <p:nvSpPr>
                  <p:cNvPr id="57476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57477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9" name="Group 199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57464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65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66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0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7470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he-IL"/>
                    </a:p>
                  </p:txBody>
                </p:sp>
                <p:sp>
                  <p:nvSpPr>
                    <p:cNvPr id="57471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he-IL"/>
                    </a:p>
                  </p:txBody>
                </p:sp>
              </p:grpSp>
              <p:sp>
                <p:nvSpPr>
                  <p:cNvPr id="5746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57469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</p:grpSp>
          <p:sp>
            <p:nvSpPr>
              <p:cNvPr id="57427" name="Freeform 208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  <a:gd name="T6" fmla="*/ 0 w 294"/>
                  <a:gd name="T7" fmla="*/ 0 h 166"/>
                  <a:gd name="T8" fmla="*/ 294 w 294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7428" name="Freeform 209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  <a:gd name="T6" fmla="*/ 0 w 272"/>
                  <a:gd name="T7" fmla="*/ 0 h 174"/>
                  <a:gd name="T8" fmla="*/ 272 w 272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7429" name="Freeform 210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85 w 294"/>
                  <a:gd name="T3" fmla="*/ 46 h 174"/>
                  <a:gd name="T4" fmla="*/ 0 60000 65536"/>
                  <a:gd name="T5" fmla="*/ 0 60000 65536"/>
                  <a:gd name="T6" fmla="*/ 0 w 294"/>
                  <a:gd name="T7" fmla="*/ 0 h 174"/>
                  <a:gd name="T8" fmla="*/ 294 w 294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7430" name="Freeform 211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  <a:gd name="T6" fmla="*/ 0 w 352"/>
                  <a:gd name="T7" fmla="*/ 0 h 148"/>
                  <a:gd name="T8" fmla="*/ 352 w 352"/>
                  <a:gd name="T9" fmla="*/ 148 h 1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7431" name="Freeform 212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9 h 500"/>
                  <a:gd name="T2" fmla="*/ 284 w 118"/>
                  <a:gd name="T3" fmla="*/ 0 h 500"/>
                  <a:gd name="T4" fmla="*/ 0 60000 65536"/>
                  <a:gd name="T5" fmla="*/ 0 60000 65536"/>
                  <a:gd name="T6" fmla="*/ 0 w 118"/>
                  <a:gd name="T7" fmla="*/ 0 h 500"/>
                  <a:gd name="T8" fmla="*/ 118 w 118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7432" name="Freeform 213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2835 w 370"/>
                  <a:gd name="T1" fmla="*/ 1012 h 32"/>
                  <a:gd name="T2" fmla="*/ 0 w 370"/>
                  <a:gd name="T3" fmla="*/ 0 h 32"/>
                  <a:gd name="T4" fmla="*/ 0 60000 65536"/>
                  <a:gd name="T5" fmla="*/ 0 60000 65536"/>
                  <a:gd name="T6" fmla="*/ 0 w 370"/>
                  <a:gd name="T7" fmla="*/ 0 h 32"/>
                  <a:gd name="T8" fmla="*/ 370 w 370"/>
                  <a:gd name="T9" fmla="*/ 32 h 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7433" name="Freeform 214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6 w 176"/>
                  <a:gd name="T1" fmla="*/ 8 h 412"/>
                  <a:gd name="T2" fmla="*/ 6 w 176"/>
                  <a:gd name="T3" fmla="*/ 8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412"/>
                  <a:gd name="T11" fmla="*/ 176 w 176"/>
                  <a:gd name="T12" fmla="*/ 412 h 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1" name="Group 215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5745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5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5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2" name="Group 21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57459" name="Freeform 22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57460" name="Freeform 22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57457" name="Line 222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7458" name="Line 223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13" name="Group 224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5744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4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4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4" name="Group 22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57451" name="Freeform 22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57452" name="Freeform 23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57449" name="Line 231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7450" name="Line 232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15" name="Group 233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5743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3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6" name="Group 23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57443" name="Freeform 23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57444" name="Freeform 23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57441" name="Line 240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7442" name="Line 241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</p:grpSp>
        <p:sp>
          <p:nvSpPr>
            <p:cNvPr id="57422" name="Text Box 108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7423" name="Text Box 109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57424" name="Text Box 110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3</a:t>
              </a:r>
            </a:p>
          </p:txBody>
        </p:sp>
      </p:grpSp>
      <p:pic>
        <p:nvPicPr>
          <p:cNvPr id="57348" name="Picture 17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Datagram forwarding table</a:t>
            </a:r>
          </a:p>
        </p:txBody>
      </p:sp>
      <p:sp>
        <p:nvSpPr>
          <p:cNvPr id="57350" name="Freeform 11"/>
          <p:cNvSpPr>
            <a:spLocks/>
          </p:cNvSpPr>
          <p:nvPr/>
        </p:nvSpPr>
        <p:spPr bwMode="auto">
          <a:xfrm>
            <a:off x="2397125" y="3521075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51" name="Rectangle 12"/>
          <p:cNvSpPr>
            <a:spLocks noChangeArrowheads="1"/>
          </p:cNvSpPr>
          <p:nvPr/>
        </p:nvSpPr>
        <p:spPr bwMode="auto">
          <a:xfrm>
            <a:off x="2176463" y="1195388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2" name="Oval 13"/>
          <p:cNvSpPr>
            <a:spLocks noChangeArrowheads="1"/>
          </p:cNvSpPr>
          <p:nvPr/>
        </p:nvSpPr>
        <p:spPr bwMode="auto">
          <a:xfrm>
            <a:off x="2513013" y="1247775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3" name="Rectangle 105"/>
          <p:cNvSpPr>
            <a:spLocks noChangeArrowheads="1"/>
          </p:cNvSpPr>
          <p:nvPr/>
        </p:nvSpPr>
        <p:spPr bwMode="auto">
          <a:xfrm>
            <a:off x="2457450" y="4584700"/>
            <a:ext cx="1155700" cy="2381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4" name="Rectangle 106"/>
          <p:cNvSpPr>
            <a:spLocks noChangeArrowheads="1"/>
          </p:cNvSpPr>
          <p:nvPr/>
        </p:nvSpPr>
        <p:spPr bwMode="auto">
          <a:xfrm>
            <a:off x="2433638" y="4608513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5" name="Line 107"/>
          <p:cNvSpPr>
            <a:spLocks noChangeShapeType="1"/>
          </p:cNvSpPr>
          <p:nvPr/>
        </p:nvSpPr>
        <p:spPr bwMode="auto">
          <a:xfrm>
            <a:off x="3459163" y="4740275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6" name="Rectangle 111"/>
          <p:cNvSpPr>
            <a:spLocks noChangeArrowheads="1"/>
          </p:cNvSpPr>
          <p:nvPr/>
        </p:nvSpPr>
        <p:spPr bwMode="auto">
          <a:xfrm>
            <a:off x="3062288" y="4611688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7" name="Text Box 112"/>
          <p:cNvSpPr txBox="1">
            <a:spLocks noChangeArrowheads="1"/>
          </p:cNvSpPr>
          <p:nvPr/>
        </p:nvSpPr>
        <p:spPr bwMode="auto">
          <a:xfrm>
            <a:off x="3014663" y="45847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he-IL" sz="1200"/>
          </a:p>
        </p:txBody>
      </p:sp>
      <p:sp>
        <p:nvSpPr>
          <p:cNvPr id="57358" name="Text Box 113"/>
          <p:cNvSpPr txBox="1">
            <a:spLocks noChangeArrowheads="1"/>
          </p:cNvSpPr>
          <p:nvPr/>
        </p:nvSpPr>
        <p:spPr bwMode="auto">
          <a:xfrm>
            <a:off x="1298575" y="3913188"/>
            <a:ext cx="2465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IP destination address in </a:t>
            </a:r>
          </a:p>
          <a:p>
            <a:pPr eaLnBrk="1" hangingPunct="1"/>
            <a:r>
              <a:rPr lang="en-US" sz="1600"/>
              <a:t>arriving packet</a:t>
            </a:r>
            <a:r>
              <a:rPr lang="ja-JP" altLang="en-US" sz="1600"/>
              <a:t>’</a:t>
            </a:r>
            <a:r>
              <a:rPr lang="en-US" altLang="ja-JP" sz="1600"/>
              <a:t>s header</a:t>
            </a:r>
            <a:endParaRPr lang="en-US" sz="1600"/>
          </a:p>
        </p:txBody>
      </p:sp>
      <p:sp>
        <p:nvSpPr>
          <p:cNvPr id="57359" name="Line 114"/>
          <p:cNvSpPr>
            <a:spLocks noChangeShapeType="1"/>
          </p:cNvSpPr>
          <p:nvPr/>
        </p:nvSpPr>
        <p:spPr bwMode="auto">
          <a:xfrm flipH="1">
            <a:off x="2681288" y="487045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60" name="Text Box 115"/>
          <p:cNvSpPr txBox="1">
            <a:spLocks noChangeArrowheads="1"/>
          </p:cNvSpPr>
          <p:nvPr/>
        </p:nvSpPr>
        <p:spPr bwMode="auto">
          <a:xfrm>
            <a:off x="2641600" y="1404938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400"/>
              <a:t>routing algorithm</a:t>
            </a:r>
          </a:p>
        </p:txBody>
      </p:sp>
      <p:sp>
        <p:nvSpPr>
          <p:cNvPr id="57361" name="Rectangle 116"/>
          <p:cNvSpPr>
            <a:spLocks noChangeArrowheads="1"/>
          </p:cNvSpPr>
          <p:nvPr/>
        </p:nvSpPr>
        <p:spPr bwMode="auto">
          <a:xfrm>
            <a:off x="2387600" y="2141538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62" name="Text Box 117"/>
          <p:cNvSpPr txBox="1">
            <a:spLocks noChangeArrowheads="1"/>
          </p:cNvSpPr>
          <p:nvPr/>
        </p:nvSpPr>
        <p:spPr bwMode="auto">
          <a:xfrm>
            <a:off x="2647950" y="2105025"/>
            <a:ext cx="1858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local forwarding table</a:t>
            </a:r>
          </a:p>
        </p:txBody>
      </p:sp>
      <p:sp>
        <p:nvSpPr>
          <p:cNvPr id="57363" name="Text Box 118"/>
          <p:cNvSpPr txBox="1">
            <a:spLocks noChangeArrowheads="1"/>
          </p:cNvSpPr>
          <p:nvPr/>
        </p:nvSpPr>
        <p:spPr bwMode="auto">
          <a:xfrm>
            <a:off x="2430463" y="2352675"/>
            <a:ext cx="1312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400"/>
              <a:t>dest address</a:t>
            </a:r>
          </a:p>
        </p:txBody>
      </p:sp>
      <p:sp>
        <p:nvSpPr>
          <p:cNvPr id="57364" name="Text Box 119"/>
          <p:cNvSpPr txBox="1">
            <a:spLocks noChangeArrowheads="1"/>
          </p:cNvSpPr>
          <p:nvPr/>
        </p:nvSpPr>
        <p:spPr bwMode="auto">
          <a:xfrm>
            <a:off x="3597275" y="2354263"/>
            <a:ext cx="104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400"/>
              <a:t>output  link</a:t>
            </a:r>
          </a:p>
        </p:txBody>
      </p:sp>
      <p:sp>
        <p:nvSpPr>
          <p:cNvPr id="57365" name="Line 120"/>
          <p:cNvSpPr>
            <a:spLocks noChangeShapeType="1"/>
          </p:cNvSpPr>
          <p:nvPr/>
        </p:nvSpPr>
        <p:spPr bwMode="auto">
          <a:xfrm>
            <a:off x="3695700" y="2365375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66" name="Text Box 121"/>
          <p:cNvSpPr txBox="1">
            <a:spLocks noChangeArrowheads="1"/>
          </p:cNvSpPr>
          <p:nvPr/>
        </p:nvSpPr>
        <p:spPr bwMode="auto">
          <a:xfrm>
            <a:off x="2417763" y="2636838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/>
              <a:t>address-range 1</a:t>
            </a:r>
          </a:p>
          <a:p>
            <a:pPr algn="r" eaLnBrk="1" hangingPunct="1"/>
            <a:r>
              <a:rPr lang="en-US" sz="1200"/>
              <a:t>address-range 2</a:t>
            </a:r>
          </a:p>
          <a:p>
            <a:pPr algn="r" eaLnBrk="1" hangingPunct="1"/>
            <a:r>
              <a:rPr lang="en-US" sz="1200"/>
              <a:t>address-range 3</a:t>
            </a:r>
          </a:p>
          <a:p>
            <a:pPr algn="r" eaLnBrk="1" hangingPunct="1"/>
            <a:r>
              <a:rPr lang="en-US" sz="1200"/>
              <a:t>address-range 4</a:t>
            </a:r>
          </a:p>
        </p:txBody>
      </p:sp>
      <p:sp>
        <p:nvSpPr>
          <p:cNvPr id="57367" name="Text Box 122"/>
          <p:cNvSpPr txBox="1">
            <a:spLocks noChangeArrowheads="1"/>
          </p:cNvSpPr>
          <p:nvPr/>
        </p:nvSpPr>
        <p:spPr bwMode="auto">
          <a:xfrm>
            <a:off x="3711575" y="2636838"/>
            <a:ext cx="268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/>
              <a:t>3</a:t>
            </a:r>
          </a:p>
          <a:p>
            <a:pPr algn="ctr" eaLnBrk="1" hangingPunct="1"/>
            <a:r>
              <a:rPr lang="en-US" sz="1200"/>
              <a:t>2</a:t>
            </a:r>
          </a:p>
          <a:p>
            <a:pPr algn="ctr" eaLnBrk="1" hangingPunct="1"/>
            <a:r>
              <a:rPr lang="en-US" sz="1200"/>
              <a:t>2</a:t>
            </a:r>
          </a:p>
          <a:p>
            <a:pPr algn="ctr" eaLnBrk="1" hangingPunct="1"/>
            <a:r>
              <a:rPr lang="en-US" sz="1200"/>
              <a:t>1</a:t>
            </a:r>
          </a:p>
        </p:txBody>
      </p:sp>
      <p:sp>
        <p:nvSpPr>
          <p:cNvPr id="57368" name="Line 123"/>
          <p:cNvSpPr>
            <a:spLocks noChangeShapeType="1"/>
          </p:cNvSpPr>
          <p:nvPr/>
        </p:nvSpPr>
        <p:spPr bwMode="auto">
          <a:xfrm>
            <a:off x="2409825" y="2617788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69" name="Line 124"/>
          <p:cNvSpPr>
            <a:spLocks noChangeShapeType="1"/>
          </p:cNvSpPr>
          <p:nvPr/>
        </p:nvSpPr>
        <p:spPr bwMode="auto">
          <a:xfrm>
            <a:off x="2392363" y="2370138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70" name="AutoShape 125"/>
          <p:cNvSpPr>
            <a:spLocks noChangeArrowheads="1"/>
          </p:cNvSpPr>
          <p:nvPr/>
        </p:nvSpPr>
        <p:spPr bwMode="auto">
          <a:xfrm rot="5400000">
            <a:off x="3466306" y="1859757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71" name="Line 126"/>
          <p:cNvSpPr>
            <a:spLocks noChangeShapeType="1"/>
          </p:cNvSpPr>
          <p:nvPr/>
        </p:nvSpPr>
        <p:spPr bwMode="auto">
          <a:xfrm>
            <a:off x="2843213" y="4302125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57372" name="Freeform 127"/>
          <p:cNvSpPr>
            <a:spLocks/>
          </p:cNvSpPr>
          <p:nvPr/>
        </p:nvSpPr>
        <p:spPr bwMode="auto">
          <a:xfrm>
            <a:off x="3916363" y="4792663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57373" name="Freeform 128"/>
          <p:cNvSpPr>
            <a:spLocks/>
          </p:cNvSpPr>
          <p:nvPr/>
        </p:nvSpPr>
        <p:spPr bwMode="auto">
          <a:xfrm flipH="1">
            <a:off x="6249988" y="435610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74" name="Freeform 129"/>
          <p:cNvSpPr>
            <a:spLocks/>
          </p:cNvSpPr>
          <p:nvPr/>
        </p:nvSpPr>
        <p:spPr bwMode="auto">
          <a:xfrm flipH="1">
            <a:off x="5240338" y="40830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75" name="Freeform 130"/>
          <p:cNvSpPr>
            <a:spLocks/>
          </p:cNvSpPr>
          <p:nvPr/>
        </p:nvSpPr>
        <p:spPr bwMode="auto">
          <a:xfrm flipH="1" flipV="1">
            <a:off x="5908675" y="5629275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76" name="Freeform 131"/>
          <p:cNvSpPr>
            <a:spLocks/>
          </p:cNvSpPr>
          <p:nvPr/>
        </p:nvSpPr>
        <p:spPr bwMode="auto">
          <a:xfrm flipH="1" flipV="1">
            <a:off x="4559300" y="5613400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377" name="Freeform 132"/>
          <p:cNvSpPr>
            <a:spLocks/>
          </p:cNvSpPr>
          <p:nvPr/>
        </p:nvSpPr>
        <p:spPr bwMode="auto">
          <a:xfrm flipH="1" flipV="1">
            <a:off x="5199063" y="5321300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17" name="Group 133"/>
          <p:cNvGrpSpPr>
            <a:grpSpLocks/>
          </p:cNvGrpSpPr>
          <p:nvPr/>
        </p:nvGrpSpPr>
        <p:grpSpPr bwMode="auto">
          <a:xfrm>
            <a:off x="5248275" y="3638550"/>
            <a:ext cx="550863" cy="452438"/>
            <a:chOff x="2886" y="1668"/>
            <a:chExt cx="347" cy="285"/>
          </a:xfrm>
        </p:grpSpPr>
        <p:sp>
          <p:nvSpPr>
            <p:cNvPr id="57414" name="Rectangle 134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15" name="Oval 135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16" name="Rectangle 136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17" name="Line 137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18" name="Line 138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19" name="Line 139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20" name="AutoShape 140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8" name="Group 141"/>
          <p:cNvGrpSpPr>
            <a:grpSpLocks/>
          </p:cNvGrpSpPr>
          <p:nvPr/>
        </p:nvGrpSpPr>
        <p:grpSpPr bwMode="auto">
          <a:xfrm>
            <a:off x="6261100" y="3911600"/>
            <a:ext cx="550863" cy="452438"/>
            <a:chOff x="2886" y="1668"/>
            <a:chExt cx="347" cy="285"/>
          </a:xfrm>
        </p:grpSpPr>
        <p:sp>
          <p:nvSpPr>
            <p:cNvPr id="57407" name="Rectangle 142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08" name="Oval 143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09" name="Rectangle 144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10" name="Line 145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11" name="Line 146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12" name="Line 147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13" name="AutoShape 148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9" name="Group 149"/>
          <p:cNvGrpSpPr>
            <a:grpSpLocks/>
          </p:cNvGrpSpPr>
          <p:nvPr/>
        </p:nvGrpSpPr>
        <p:grpSpPr bwMode="auto">
          <a:xfrm>
            <a:off x="5891213" y="5988050"/>
            <a:ext cx="550862" cy="452438"/>
            <a:chOff x="2886" y="1668"/>
            <a:chExt cx="347" cy="285"/>
          </a:xfrm>
        </p:grpSpPr>
        <p:sp>
          <p:nvSpPr>
            <p:cNvPr id="57400" name="Rectangle 150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01" name="Oval 151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02" name="Rectangle 152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403" name="Line 153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04" name="Line 154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05" name="Line 155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406" name="AutoShape 156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0" name="Group 157"/>
          <p:cNvGrpSpPr>
            <a:grpSpLocks/>
          </p:cNvGrpSpPr>
          <p:nvPr/>
        </p:nvGrpSpPr>
        <p:grpSpPr bwMode="auto">
          <a:xfrm>
            <a:off x="5195888" y="5768975"/>
            <a:ext cx="550862" cy="452438"/>
            <a:chOff x="2886" y="1668"/>
            <a:chExt cx="347" cy="285"/>
          </a:xfrm>
        </p:grpSpPr>
        <p:sp>
          <p:nvSpPr>
            <p:cNvPr id="57393" name="Rectangle 158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394" name="Oval 159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395" name="Rectangle 160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396" name="Line 161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397" name="Line 162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398" name="Line 163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399" name="AutoShape 164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1" name="Group 165"/>
          <p:cNvGrpSpPr>
            <a:grpSpLocks/>
          </p:cNvGrpSpPr>
          <p:nvPr/>
        </p:nvGrpSpPr>
        <p:grpSpPr bwMode="auto">
          <a:xfrm>
            <a:off x="4540250" y="5961063"/>
            <a:ext cx="550863" cy="452437"/>
            <a:chOff x="2886" y="1668"/>
            <a:chExt cx="347" cy="285"/>
          </a:xfrm>
        </p:grpSpPr>
        <p:sp>
          <p:nvSpPr>
            <p:cNvPr id="57386" name="Rectangle 166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387" name="Oval 167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388" name="Rectangle 168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389" name="Line 169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390" name="Line 170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391" name="Line 171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392" name="AutoShape 172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2" name="Group 176"/>
          <p:cNvGrpSpPr>
            <a:grpSpLocks/>
          </p:cNvGrpSpPr>
          <p:nvPr/>
        </p:nvGrpSpPr>
        <p:grpSpPr bwMode="auto">
          <a:xfrm>
            <a:off x="3492500" y="1201738"/>
            <a:ext cx="4986338" cy="1887537"/>
            <a:chOff x="2037" y="708"/>
            <a:chExt cx="3471" cy="1189"/>
          </a:xfrm>
        </p:grpSpPr>
        <p:sp>
          <p:nvSpPr>
            <p:cNvPr id="57384" name="Text Box 174"/>
            <p:cNvSpPr txBox="1">
              <a:spLocks noChangeArrowheads="1"/>
            </p:cNvSpPr>
            <p:nvPr/>
          </p:nvSpPr>
          <p:spPr bwMode="auto">
            <a:xfrm>
              <a:off x="3474" y="708"/>
              <a:ext cx="2034" cy="881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>
                  <a:solidFill>
                    <a:srgbClr val="000099"/>
                  </a:solidFill>
                  <a:latin typeface="Gill Sans MT" pitchFamily="34" charset="0"/>
                </a:rPr>
                <a:t>4 billion IP addresses, so rather than list individual destination address</a:t>
              </a:r>
            </a:p>
            <a:p>
              <a:pPr>
                <a:lnSpc>
                  <a:spcPct val="85000"/>
                </a:lnSpc>
              </a:pPr>
              <a:r>
                <a:rPr lang="en-US" sz="2000">
                  <a:solidFill>
                    <a:srgbClr val="000099"/>
                  </a:solidFill>
                  <a:latin typeface="Gill Sans MT" pitchFamily="34" charset="0"/>
                </a:rPr>
                <a:t>list </a:t>
              </a:r>
              <a:r>
                <a:rPr lang="en-US" sz="2000" i="1">
                  <a:solidFill>
                    <a:srgbClr val="000099"/>
                  </a:solidFill>
                  <a:latin typeface="Gill Sans MT" pitchFamily="34" charset="0"/>
                </a:rPr>
                <a:t>range</a:t>
              </a:r>
              <a:r>
                <a:rPr lang="en-US" sz="2000">
                  <a:solidFill>
                    <a:srgbClr val="000099"/>
                  </a:solidFill>
                  <a:latin typeface="Gill Sans MT" pitchFamily="34" charset="0"/>
                </a:rPr>
                <a:t> of addresses</a:t>
              </a:r>
            </a:p>
            <a:p>
              <a:pPr>
                <a:lnSpc>
                  <a:spcPct val="85000"/>
                </a:lnSpc>
              </a:pPr>
              <a:r>
                <a:rPr lang="en-US" sz="2000">
                  <a:solidFill>
                    <a:srgbClr val="000099"/>
                  </a:solidFill>
                  <a:latin typeface="Gill Sans MT" pitchFamily="34" charset="0"/>
                </a:rPr>
                <a:t>(aggregate table entries)</a:t>
              </a:r>
            </a:p>
          </p:txBody>
        </p:sp>
        <p:sp>
          <p:nvSpPr>
            <p:cNvPr id="57385" name="Line 175"/>
            <p:cNvSpPr>
              <a:spLocks noChangeShapeType="1"/>
            </p:cNvSpPr>
            <p:nvPr/>
          </p:nvSpPr>
          <p:spPr bwMode="auto">
            <a:xfrm flipH="1">
              <a:off x="2037" y="1229"/>
              <a:ext cx="1433" cy="6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C3819914-6AE1-4B12-AED5-B93809676CA4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22532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996950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39700"/>
            <a:ext cx="8324850" cy="1143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Datagram Vs Virtual Circuits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298575"/>
            <a:ext cx="40290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Internet (datagram)</a:t>
            </a:r>
          </a:p>
          <a:p>
            <a:pPr>
              <a:defRPr/>
            </a:pPr>
            <a:r>
              <a:rPr lang="en-US" sz="2400" dirty="0"/>
              <a:t>data exchange among computers</a:t>
            </a:r>
          </a:p>
          <a:p>
            <a:pPr lvl="1">
              <a:defRPr/>
            </a:pPr>
            <a:r>
              <a:rPr lang="ja-JP" altLang="en-US" sz="2000" dirty="0"/>
              <a:t>“</a:t>
            </a:r>
            <a:r>
              <a:rPr lang="en-US" altLang="ja-JP" sz="2000" dirty="0"/>
              <a:t>elastic</a:t>
            </a:r>
            <a:r>
              <a:rPr lang="ja-JP" altLang="en-US" sz="2000" dirty="0"/>
              <a:t>”</a:t>
            </a:r>
            <a:r>
              <a:rPr lang="en-US" altLang="ja-JP" sz="2000" dirty="0"/>
              <a:t> service, no strict timing req.</a:t>
            </a:r>
            <a:r>
              <a:rPr lang="en-US" altLang="ja-JP" dirty="0"/>
              <a:t> </a:t>
            </a:r>
          </a:p>
          <a:p>
            <a:pPr>
              <a:defRPr/>
            </a:pPr>
            <a:r>
              <a:rPr lang="en-US" sz="2400" dirty="0"/>
              <a:t>many link types </a:t>
            </a:r>
          </a:p>
          <a:p>
            <a:pPr lvl="1">
              <a:defRPr/>
            </a:pPr>
            <a:r>
              <a:rPr lang="en-US" sz="2000" dirty="0"/>
              <a:t>different characteristics</a:t>
            </a:r>
          </a:p>
          <a:p>
            <a:pPr lvl="1">
              <a:defRPr/>
            </a:pPr>
            <a:r>
              <a:rPr lang="en-US" sz="2000" dirty="0"/>
              <a:t>uniform service difficult</a:t>
            </a:r>
          </a:p>
          <a:p>
            <a:pPr>
              <a:defRPr/>
            </a:pPr>
            <a:r>
              <a:rPr lang="en-US" sz="2400" dirty="0"/>
              <a:t>Distributed control</a:t>
            </a:r>
          </a:p>
        </p:txBody>
      </p:sp>
      <p:sp>
        <p:nvSpPr>
          <p:cNvPr id="204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62513" y="133032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ATM (VC)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evolved from telephony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human conversation: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strict timing, reliability requirements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need for guaranteed service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Central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7EA8600F-8A09-4A98-A63D-37DDED095D2A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6148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9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0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6151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7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CCFF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376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7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8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9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0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1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8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83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4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5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6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7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8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0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1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4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5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6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8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9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0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1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2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4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5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6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7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8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181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6765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6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grpSp>
        <p:nvGrpSpPr>
          <p:cNvPr id="6182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6763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4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grpSp>
        <p:nvGrpSpPr>
          <p:cNvPr id="6183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6761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2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grpSp>
        <p:nvGrpSpPr>
          <p:cNvPr id="6184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6759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pic>
        <p:nvPicPr>
          <p:cNvPr id="6185" name="Picture 1336" descr="car_icon_sm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86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6757" name="Picture 1338" descr="iphone_stylized_smal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8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87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674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52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755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756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71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88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674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4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4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44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747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748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70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0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89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673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3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3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36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739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740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90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672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2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2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28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731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732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8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8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19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192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671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1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1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20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723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724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7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7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93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670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1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1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12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715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716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7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7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94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670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0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0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04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707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708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6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6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95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669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9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9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696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699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700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5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5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96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668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8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8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688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691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692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4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4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97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667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7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7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680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683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684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3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3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98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666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7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7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672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675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676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3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3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99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666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6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6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664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667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668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62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2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00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6659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01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6657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02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6639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66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66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</p:grpSp>
        <p:pic>
          <p:nvPicPr>
            <p:cNvPr id="6640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03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6607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6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09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610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6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612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9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614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9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7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617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90" name="AutoShape 1490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618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619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8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622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8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24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8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04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6575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3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77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78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3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80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6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6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3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82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6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4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4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85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58" name="AutoShape 1523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5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586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587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5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5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4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89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90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4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92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5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5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05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6552" name="Picture 1541" descr="antenna_stylize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3" name="Picture 1542" descr="laptop_keyboar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pic>
          <p:nvPicPr>
            <p:cNvPr id="6555" name="Picture 1544" descr="scree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6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7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8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9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60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3 h 1659"/>
                <a:gd name="T6" fmla="*/ 0 w 637"/>
                <a:gd name="T7" fmla="*/ 3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61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562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69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70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71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72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73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74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6563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64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65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66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67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68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6206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6529" name="Picture 1565" descr="antenna_stylized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30" name="Picture 1566" descr="laptop_keyboar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1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pic>
          <p:nvPicPr>
            <p:cNvPr id="6532" name="Picture 1568" descr="scree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3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34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35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36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37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3 h 1659"/>
                <a:gd name="T6" fmla="*/ 0 w 637"/>
                <a:gd name="T7" fmla="*/ 3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38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539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46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47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48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49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50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51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6540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41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42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43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44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45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6207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6506" name="Picture 1589" descr="antenna_stylized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7" name="Picture 1590" descr="laptop_keyboard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08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pic>
          <p:nvPicPr>
            <p:cNvPr id="6509" name="Picture 1592" descr="screen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0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11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12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13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14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3 h 1659"/>
                <a:gd name="T6" fmla="*/ 0 w 637"/>
                <a:gd name="T7" fmla="*/ 3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15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516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3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24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25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26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27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28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6517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18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19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20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21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22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6208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6504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05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grpSp>
        <p:nvGrpSpPr>
          <p:cNvPr id="6209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6481" name="Picture 1616" descr="antenna_stylized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82" name="Picture 1617" descr="laptop_keyboar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83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pic>
          <p:nvPicPr>
            <p:cNvPr id="6484" name="Picture 1619" descr="scree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85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86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87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88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89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3 h 1659"/>
                <a:gd name="T6" fmla="*/ 0 w 637"/>
                <a:gd name="T7" fmla="*/ 3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90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491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498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99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00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01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02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03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6492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93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94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95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96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97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6210" name="Picture 1283" descr="underline_base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Network layer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255713"/>
            <a:ext cx="4365625" cy="5100637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transport segment from sending to receiving host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on sending side encapsulates segments into datagrams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on receiving side, delivers segments to transport layer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network layer protocols in </a:t>
            </a: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every</a:t>
            </a: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host, router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router examines header fields in all IP datagrams passing through it</a:t>
            </a:r>
            <a:endParaRPr lang="en-US" sz="2000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sz="2400" dirty="0">
              <a:ea typeface="ＭＳ Ｐゴシック" charset="0"/>
              <a:cs typeface="+mn-cs"/>
            </a:endParaRPr>
          </a:p>
        </p:txBody>
      </p:sp>
      <p:grpSp>
        <p:nvGrpSpPr>
          <p:cNvPr id="631830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6471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472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64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5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6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7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/>
                  <a:t>application</a:t>
                </a:r>
              </a:p>
              <a:p>
                <a:pPr algn="ctr">
                  <a:defRPr/>
                </a:pPr>
                <a:r>
                  <a:rPr lang="en-US" sz="1000"/>
                  <a:t>transport</a:t>
                </a:r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  <a:endParaRPr lang="en-US" sz="1000"/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368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9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0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1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1831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6461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462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5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/>
                  <a:t>application</a:t>
                </a:r>
              </a:p>
              <a:p>
                <a:pPr algn="ctr">
                  <a:defRPr/>
                </a:pPr>
                <a:r>
                  <a:rPr lang="en-US" sz="1000"/>
                  <a:t>transport</a:t>
                </a:r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  <a:endParaRPr lang="en-US" sz="1000"/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35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2062" name="Group 1278"/>
          <p:cNvGrpSpPr>
            <a:grpSpLocks/>
          </p:cNvGrpSpPr>
          <p:nvPr/>
        </p:nvGrpSpPr>
        <p:grpSpPr bwMode="auto">
          <a:xfrm>
            <a:off x="5853113" y="1763713"/>
            <a:ext cx="2546350" cy="3429000"/>
            <a:chOff x="3674" y="1148"/>
            <a:chExt cx="1604" cy="2160"/>
          </a:xfrm>
        </p:grpSpPr>
        <p:grpSp>
          <p:nvGrpSpPr>
            <p:cNvPr id="6219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33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447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48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4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CC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0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31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426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27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1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1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28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405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0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06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0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2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26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384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8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385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8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7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3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24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363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6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364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6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5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4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22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342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4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343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4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3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5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20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321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2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322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2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1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  <a:p>
                <a:pPr algn="ctr">
                  <a:defRPr/>
                </a:pPr>
                <a:r>
                  <a:rPr lang="en-US" sz="1000" dirty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dirty="0"/>
                  <a:t>data link</a:t>
                </a:r>
              </a:p>
              <a:p>
                <a:pPr algn="ctr">
                  <a:defRPr/>
                </a:pPr>
                <a:r>
                  <a:rPr lang="en-US" sz="1000" dirty="0"/>
                  <a:t>physical</a:t>
                </a:r>
                <a:endParaRPr lang="en-US" sz="2400" dirty="0"/>
              </a:p>
            </p:txBody>
          </p:sp>
        </p:grpSp>
        <p:grpSp>
          <p:nvGrpSpPr>
            <p:cNvPr id="6226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18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300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0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301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9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9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7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16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279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8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280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7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7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8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14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258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6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259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5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5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6229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12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237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3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238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3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3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  <a:p>
                <a:pPr algn="ctr">
                  <a:defRPr/>
                </a:pPr>
                <a:r>
                  <a:rPr lang="en-US" sz="1000" dirty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dirty="0"/>
                  <a:t>data link</a:t>
                </a:r>
              </a:p>
              <a:p>
                <a:pPr algn="ctr">
                  <a:defRPr/>
                </a:pPr>
                <a:r>
                  <a:rPr lang="en-US" sz="1000" dirty="0"/>
                  <a:t>physical</a:t>
                </a:r>
                <a:endParaRPr lang="en-US" sz="2400" dirty="0"/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524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Source Routing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95375"/>
            <a:ext cx="8458200" cy="26384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Alternative to Virtual Circuits and usual packet routing</a:t>
            </a:r>
          </a:p>
          <a:p>
            <a:pPr eaLnBrk="1" hangingPunct="1">
              <a:defRPr/>
            </a:pPr>
            <a:r>
              <a:rPr lang="en-US" sz="2400" dirty="0"/>
              <a:t>The idea: list entire path in packet</a:t>
            </a:r>
          </a:p>
          <a:p>
            <a:pPr lvl="1" eaLnBrk="1" hangingPunct="1">
              <a:defRPr/>
            </a:pPr>
            <a:r>
              <a:rPr lang="en-US" sz="2000" dirty="0"/>
              <a:t>Driving directions (north 3 hops, east, etc..)</a:t>
            </a:r>
          </a:p>
          <a:p>
            <a:pPr eaLnBrk="1" hangingPunct="1">
              <a:defRPr/>
            </a:pPr>
            <a:r>
              <a:rPr lang="en-US" sz="2400" dirty="0"/>
              <a:t>Router processing</a:t>
            </a:r>
          </a:p>
          <a:p>
            <a:pPr lvl="1" eaLnBrk="1" hangingPunct="1">
              <a:defRPr/>
            </a:pPr>
            <a:r>
              <a:rPr lang="en-US" sz="2000" dirty="0"/>
              <a:t>Examine first step in directions</a:t>
            </a:r>
          </a:p>
          <a:p>
            <a:pPr lvl="1" eaLnBrk="1" hangingPunct="1">
              <a:defRPr/>
            </a:pPr>
            <a:r>
              <a:rPr lang="en-US" sz="2000" dirty="0"/>
              <a:t>Strip first step from packet</a:t>
            </a:r>
          </a:p>
          <a:p>
            <a:pPr lvl="1" eaLnBrk="1" hangingPunct="1">
              <a:defRPr/>
            </a:pPr>
            <a:r>
              <a:rPr lang="en-US" sz="2000" dirty="0"/>
              <a:t>Forward to step just stripped off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57200" y="3733800"/>
            <a:ext cx="8305800" cy="2743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7205663" y="5721350"/>
            <a:ext cx="719137" cy="45085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solidFill>
                  <a:srgbClr val="0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990600" y="3992563"/>
            <a:ext cx="649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solidFill>
                  <a:srgbClr val="000000"/>
                </a:solidFill>
                <a:latin typeface="Arial" panose="020B0604020202020204" pitchFamily="34" charset="0"/>
              </a:rPr>
              <a:t>Packet</a:t>
            </a:r>
            <a:endParaRPr lang="en-US" altLang="he-IL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5514975" y="5930900"/>
            <a:ext cx="169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5376863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05000" y="4038600"/>
            <a:ext cx="1219200" cy="228600"/>
            <a:chOff x="1296" y="1728"/>
            <a:chExt cx="672" cy="144"/>
          </a:xfrm>
        </p:grpSpPr>
        <p:sp>
          <p:nvSpPr>
            <p:cNvPr id="39983" name="Rectangle 10"/>
            <p:cNvSpPr>
              <a:spLocks noChangeArrowheads="1"/>
            </p:cNvSpPr>
            <p:nvPr/>
          </p:nvSpPr>
          <p:spPr bwMode="auto">
            <a:xfrm>
              <a:off x="1296" y="1728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200">
                  <a:solidFill>
                    <a:srgbClr val="000000"/>
                  </a:solidFill>
                  <a:latin typeface="Arial" panose="020B0604020202020204" pitchFamily="34" charset="0"/>
                </a:rPr>
                <a:t>R2, R3, R</a:t>
              </a:r>
            </a:p>
          </p:txBody>
        </p:sp>
        <p:sp>
          <p:nvSpPr>
            <p:cNvPr id="39984" name="Rectangle 11"/>
            <p:cNvSpPr>
              <a:spLocks noChangeArrowheads="1"/>
            </p:cNvSpPr>
            <p:nvPr/>
          </p:nvSpPr>
          <p:spPr bwMode="auto">
            <a:xfrm>
              <a:off x="1728" y="1728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3667125" y="4648200"/>
            <a:ext cx="141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1457325" y="4419600"/>
            <a:ext cx="719138" cy="45085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2176463" y="4648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1600200" y="4144963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3167063" y="42513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3624263" y="46323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3167063" y="48006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2862263" y="4632325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5148263" y="42513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5605463" y="46323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57" name="Text Box 22"/>
          <p:cNvSpPr txBox="1">
            <a:spLocks noChangeArrowheads="1"/>
          </p:cNvSpPr>
          <p:nvPr/>
        </p:nvSpPr>
        <p:spPr bwMode="auto">
          <a:xfrm>
            <a:off x="5148263" y="48006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58" name="Text Box 23"/>
          <p:cNvSpPr txBox="1">
            <a:spLocks noChangeArrowheads="1"/>
          </p:cNvSpPr>
          <p:nvPr/>
        </p:nvSpPr>
        <p:spPr bwMode="auto">
          <a:xfrm>
            <a:off x="4843463" y="4632325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59" name="Text Box 24"/>
          <p:cNvSpPr txBox="1">
            <a:spLocks noChangeArrowheads="1"/>
          </p:cNvSpPr>
          <p:nvPr/>
        </p:nvSpPr>
        <p:spPr bwMode="auto">
          <a:xfrm>
            <a:off x="5300663" y="54864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60" name="Text Box 25"/>
          <p:cNvSpPr txBox="1">
            <a:spLocks noChangeArrowheads="1"/>
          </p:cNvSpPr>
          <p:nvPr/>
        </p:nvSpPr>
        <p:spPr bwMode="auto">
          <a:xfrm>
            <a:off x="5605463" y="59277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61" name="Text Box 26"/>
          <p:cNvSpPr txBox="1">
            <a:spLocks noChangeArrowheads="1"/>
          </p:cNvSpPr>
          <p:nvPr/>
        </p:nvSpPr>
        <p:spPr bwMode="auto">
          <a:xfrm>
            <a:off x="5148263" y="60198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4919663" y="5715000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63" name="Line 28"/>
          <p:cNvSpPr>
            <a:spLocks noChangeShapeType="1"/>
          </p:cNvSpPr>
          <p:nvPr/>
        </p:nvSpPr>
        <p:spPr bwMode="auto">
          <a:xfrm>
            <a:off x="3395663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64" name="Line 29"/>
          <p:cNvSpPr>
            <a:spLocks noChangeShapeType="1"/>
          </p:cNvSpPr>
          <p:nvPr/>
        </p:nvSpPr>
        <p:spPr bwMode="auto">
          <a:xfrm>
            <a:off x="3395663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65" name="Line 30"/>
          <p:cNvSpPr>
            <a:spLocks noChangeShapeType="1"/>
          </p:cNvSpPr>
          <p:nvPr/>
        </p:nvSpPr>
        <p:spPr bwMode="auto">
          <a:xfrm>
            <a:off x="3395663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66" name="Line 31"/>
          <p:cNvSpPr>
            <a:spLocks noChangeShapeType="1"/>
          </p:cNvSpPr>
          <p:nvPr/>
        </p:nvSpPr>
        <p:spPr bwMode="auto">
          <a:xfrm>
            <a:off x="3395663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67" name="Line 32"/>
          <p:cNvSpPr>
            <a:spLocks noChangeShapeType="1"/>
          </p:cNvSpPr>
          <p:nvPr/>
        </p:nvSpPr>
        <p:spPr bwMode="auto">
          <a:xfrm>
            <a:off x="5376863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68" name="Line 33"/>
          <p:cNvSpPr>
            <a:spLocks noChangeShapeType="1"/>
          </p:cNvSpPr>
          <p:nvPr/>
        </p:nvSpPr>
        <p:spPr bwMode="auto">
          <a:xfrm>
            <a:off x="5605463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69" name="Line 34"/>
          <p:cNvSpPr>
            <a:spLocks noChangeShapeType="1"/>
          </p:cNvSpPr>
          <p:nvPr/>
        </p:nvSpPr>
        <p:spPr bwMode="auto">
          <a:xfrm>
            <a:off x="4919663" y="594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70" name="Line 35"/>
          <p:cNvSpPr>
            <a:spLocks noChangeShapeType="1"/>
          </p:cNvSpPr>
          <p:nvPr/>
        </p:nvSpPr>
        <p:spPr bwMode="auto">
          <a:xfrm>
            <a:off x="5376863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971" name="Rectangle 36"/>
          <p:cNvSpPr>
            <a:spLocks noChangeArrowheads="1"/>
          </p:cNvSpPr>
          <p:nvPr/>
        </p:nvSpPr>
        <p:spPr bwMode="auto">
          <a:xfrm>
            <a:off x="5081588" y="4457700"/>
            <a:ext cx="566737" cy="3746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39972" name="Rectangle 37"/>
          <p:cNvSpPr>
            <a:spLocks noChangeArrowheads="1"/>
          </p:cNvSpPr>
          <p:nvPr/>
        </p:nvSpPr>
        <p:spPr bwMode="auto">
          <a:xfrm>
            <a:off x="5116513" y="5708650"/>
            <a:ext cx="565150" cy="3746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39973" name="Rectangle 38"/>
          <p:cNvSpPr>
            <a:spLocks noChangeArrowheads="1"/>
          </p:cNvSpPr>
          <p:nvPr/>
        </p:nvSpPr>
        <p:spPr bwMode="auto">
          <a:xfrm>
            <a:off x="3100388" y="4457700"/>
            <a:ext cx="566737" cy="3746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R1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733800" y="4038600"/>
            <a:ext cx="1066800" cy="228600"/>
            <a:chOff x="1296" y="1728"/>
            <a:chExt cx="672" cy="144"/>
          </a:xfrm>
        </p:grpSpPr>
        <p:sp>
          <p:nvSpPr>
            <p:cNvPr id="39981" name="Rectangle 40"/>
            <p:cNvSpPr>
              <a:spLocks noChangeArrowheads="1"/>
            </p:cNvSpPr>
            <p:nvPr/>
          </p:nvSpPr>
          <p:spPr bwMode="auto">
            <a:xfrm>
              <a:off x="1296" y="1728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200">
                  <a:solidFill>
                    <a:srgbClr val="000000"/>
                  </a:solidFill>
                  <a:latin typeface="Arial" panose="020B0604020202020204" pitchFamily="34" charset="0"/>
                </a:rPr>
                <a:t>R3, R</a:t>
              </a:r>
            </a:p>
          </p:txBody>
        </p:sp>
        <p:sp>
          <p:nvSpPr>
            <p:cNvPr id="39982" name="Rectangle 41"/>
            <p:cNvSpPr>
              <a:spLocks noChangeArrowheads="1"/>
            </p:cNvSpPr>
            <p:nvPr/>
          </p:nvSpPr>
          <p:spPr bwMode="auto">
            <a:xfrm>
              <a:off x="1728" y="1728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562600" y="5105400"/>
            <a:ext cx="1066800" cy="228600"/>
            <a:chOff x="1296" y="1728"/>
            <a:chExt cx="672" cy="144"/>
          </a:xfrm>
        </p:grpSpPr>
        <p:sp>
          <p:nvSpPr>
            <p:cNvPr id="39979" name="Rectangle 43"/>
            <p:cNvSpPr>
              <a:spLocks noChangeArrowheads="1"/>
            </p:cNvSpPr>
            <p:nvPr/>
          </p:nvSpPr>
          <p:spPr bwMode="auto">
            <a:xfrm>
              <a:off x="1296" y="1728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2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9980" name="Rectangle 44"/>
            <p:cNvSpPr>
              <a:spLocks noChangeArrowheads="1"/>
            </p:cNvSpPr>
            <p:nvPr/>
          </p:nvSpPr>
          <p:spPr bwMode="auto">
            <a:xfrm>
              <a:off x="1728" y="1728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019800" y="6096000"/>
            <a:ext cx="1066800" cy="228600"/>
            <a:chOff x="1296" y="1728"/>
            <a:chExt cx="672" cy="144"/>
          </a:xfrm>
        </p:grpSpPr>
        <p:sp>
          <p:nvSpPr>
            <p:cNvPr id="39977" name="Rectangle 49"/>
            <p:cNvSpPr>
              <a:spLocks noChangeArrowheads="1"/>
            </p:cNvSpPr>
            <p:nvPr/>
          </p:nvSpPr>
          <p:spPr bwMode="auto">
            <a:xfrm>
              <a:off x="1296" y="1728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78" name="Rectangle 50"/>
            <p:cNvSpPr>
              <a:spLocks noChangeArrowheads="1"/>
            </p:cNvSpPr>
            <p:nvPr/>
          </p:nvSpPr>
          <p:spPr bwMode="auto">
            <a:xfrm>
              <a:off x="1728" y="1728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FCD5C4F-7BD7-42E1-8DF7-23B5E55BB59F}" type="slidenum">
              <a:rPr lang="en-US" altLang="he-IL" sz="1200">
                <a:solidFill>
                  <a:schemeClr val="tx2"/>
                </a:solidFill>
                <a:latin typeface="Arial Narrow" panose="020B060602020203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he-IL" sz="12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Source Routing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Advantages</a:t>
            </a:r>
          </a:p>
          <a:p>
            <a:pPr lvl="1" eaLnBrk="1" hangingPunct="1">
              <a:defRPr/>
            </a:pPr>
            <a:r>
              <a:rPr lang="en-US" dirty="0"/>
              <a:t>Switches can be very simple and fast</a:t>
            </a:r>
          </a:p>
          <a:p>
            <a:pPr eaLnBrk="1" hangingPunct="1">
              <a:defRPr/>
            </a:pPr>
            <a:r>
              <a:rPr lang="en-US" dirty="0"/>
              <a:t>Disadvantages</a:t>
            </a:r>
          </a:p>
          <a:p>
            <a:pPr lvl="1" eaLnBrk="1" hangingPunct="1">
              <a:defRPr/>
            </a:pPr>
            <a:r>
              <a:rPr lang="en-US" dirty="0"/>
              <a:t>Variable (unbounded) header size</a:t>
            </a:r>
          </a:p>
          <a:p>
            <a:pPr lvl="1" eaLnBrk="1" hangingPunct="1">
              <a:defRPr/>
            </a:pPr>
            <a:r>
              <a:rPr lang="en-US" dirty="0"/>
              <a:t>Sources must know or discover topology (e.g., failures)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0830941-CA8C-4217-A860-4052EF25638F}" type="slidenum">
              <a:rPr lang="en-US" altLang="he-IL" sz="1200">
                <a:solidFill>
                  <a:schemeClr val="tx2"/>
                </a:solidFill>
                <a:latin typeface="Arial Narrow" panose="020B060602020203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he-IL" sz="12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VC / IP address / source routing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066800" y="18288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2819400" y="18288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b="1">
                <a:solidFill>
                  <a:srgbClr val="000000"/>
                </a:solidFill>
                <a:latin typeface="Arial" panose="020B0604020202020204" pitchFamily="34" charset="0"/>
              </a:rPr>
              <a:t>Source Routing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4724400" y="18288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b="1">
                <a:solidFill>
                  <a:srgbClr val="000000"/>
                </a:solidFill>
                <a:latin typeface="Arial" panose="020B0604020202020204" pitchFamily="34" charset="0"/>
              </a:rPr>
              <a:t>Global Addresses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1066800" y="2362200"/>
            <a:ext cx="1752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b="1">
                <a:solidFill>
                  <a:srgbClr val="000000"/>
                </a:solidFill>
                <a:latin typeface="Arial" panose="020B0604020202020204" pitchFamily="34" charset="0"/>
              </a:rPr>
              <a:t>Header Size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2819400" y="2362200"/>
            <a:ext cx="1905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Worst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4724400" y="2362200"/>
            <a:ext cx="1905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OK – Large address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066800" y="2895600"/>
            <a:ext cx="17526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b="1">
                <a:solidFill>
                  <a:srgbClr val="000000"/>
                </a:solidFill>
                <a:latin typeface="Arial" panose="020B0604020202020204" pitchFamily="34" charset="0"/>
              </a:rPr>
              <a:t>Router Table Size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2819400" y="2895600"/>
            <a:ext cx="19050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4724400" y="2895600"/>
            <a:ext cx="19050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Number of hosts (prefixes)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1066800" y="3505200"/>
            <a:ext cx="17526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b="1" dirty="0">
                <a:solidFill>
                  <a:srgbClr val="000000"/>
                </a:solidFill>
                <a:latin typeface="Arial" panose="020B0604020202020204" pitchFamily="34" charset="0"/>
              </a:rPr>
              <a:t>Forward Overhead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2819400" y="3505200"/>
            <a:ext cx="19050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Best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4724400" y="3505200"/>
            <a:ext cx="19050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Prefix matching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6629400" y="1828800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b="1">
                <a:solidFill>
                  <a:srgbClr val="000000"/>
                </a:solidFill>
                <a:latin typeface="Arial" panose="020B0604020202020204" pitchFamily="34" charset="0"/>
              </a:rPr>
              <a:t>Virtual Circuits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6629400" y="2362200"/>
            <a:ext cx="1676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Best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6629400" y="2895600"/>
            <a:ext cx="16764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Number of circuits</a:t>
            </a: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6629400" y="3505200"/>
            <a:ext cx="16764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Pretty Good</a:t>
            </a: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1066800" y="4114800"/>
            <a:ext cx="17526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b="1">
                <a:solidFill>
                  <a:srgbClr val="000000"/>
                </a:solidFill>
                <a:latin typeface="Arial" panose="020B0604020202020204" pitchFamily="34" charset="0"/>
              </a:rPr>
              <a:t>Setup Overhead</a:t>
            </a: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2819400" y="4114800"/>
            <a:ext cx="19050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4724400" y="4114800"/>
            <a:ext cx="19050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</a:p>
        </p:txBody>
      </p:sp>
      <p:sp>
        <p:nvSpPr>
          <p:cNvPr id="42007" name="Rectangle 22"/>
          <p:cNvSpPr>
            <a:spLocks noChangeArrowheads="1"/>
          </p:cNvSpPr>
          <p:nvPr/>
        </p:nvSpPr>
        <p:spPr bwMode="auto">
          <a:xfrm>
            <a:off x="1066800" y="4724400"/>
            <a:ext cx="17526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b="1">
                <a:solidFill>
                  <a:srgbClr val="000000"/>
                </a:solidFill>
                <a:latin typeface="Arial" panose="020B0604020202020204" pitchFamily="34" charset="0"/>
              </a:rPr>
              <a:t>Error Recovery</a:t>
            </a:r>
          </a:p>
        </p:txBody>
      </p:sp>
      <p:sp>
        <p:nvSpPr>
          <p:cNvPr id="42008" name="Rectangle 23"/>
          <p:cNvSpPr>
            <a:spLocks noChangeArrowheads="1"/>
          </p:cNvSpPr>
          <p:nvPr/>
        </p:nvSpPr>
        <p:spPr bwMode="auto">
          <a:xfrm>
            <a:off x="2819400" y="4724400"/>
            <a:ext cx="19050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Tell all hosts</a:t>
            </a:r>
          </a:p>
        </p:txBody>
      </p:sp>
      <p:sp>
        <p:nvSpPr>
          <p:cNvPr id="42009" name="Rectangle 24"/>
          <p:cNvSpPr>
            <a:spLocks noChangeArrowheads="1"/>
          </p:cNvSpPr>
          <p:nvPr/>
        </p:nvSpPr>
        <p:spPr bwMode="auto">
          <a:xfrm>
            <a:off x="4724400" y="4724400"/>
            <a:ext cx="19050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Tell all routers</a:t>
            </a:r>
          </a:p>
        </p:txBody>
      </p:sp>
      <p:sp>
        <p:nvSpPr>
          <p:cNvPr id="42010" name="Rectangle 25"/>
          <p:cNvSpPr>
            <a:spLocks noChangeArrowheads="1"/>
          </p:cNvSpPr>
          <p:nvPr/>
        </p:nvSpPr>
        <p:spPr bwMode="auto">
          <a:xfrm>
            <a:off x="6629400" y="4114800"/>
            <a:ext cx="16764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Connection Setup</a:t>
            </a:r>
          </a:p>
        </p:txBody>
      </p:sp>
      <p:sp>
        <p:nvSpPr>
          <p:cNvPr id="42011" name="Rectangle 26"/>
          <p:cNvSpPr>
            <a:spLocks noChangeArrowheads="1"/>
          </p:cNvSpPr>
          <p:nvPr/>
        </p:nvSpPr>
        <p:spPr bwMode="auto">
          <a:xfrm>
            <a:off x="6629400" y="4724400"/>
            <a:ext cx="16764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</a:rPr>
              <a:t>Tell all routers and Tear down circuit and re-route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/>
              <a:t>Virtual circuits 	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What</a:t>
            </a:r>
            <a:r>
              <a:rPr lang="ja-JP" altLang="en-US" sz="3200" dirty="0">
                <a:solidFill>
                  <a:srgbClr val="FF0000"/>
                </a:solidFill>
              </a:rPr>
              <a:t>’</a:t>
            </a:r>
            <a:r>
              <a:rPr lang="en-US" altLang="ja-JP" sz="3200" dirty="0">
                <a:solidFill>
                  <a:srgbClr val="FF0000"/>
                </a:solidFill>
              </a:rPr>
              <a:t>s inside a router</a:t>
            </a:r>
          </a:p>
          <a:p>
            <a:pPr lvl="1">
              <a:defRPr/>
            </a:pPr>
            <a:r>
              <a:rPr lang="en-US" altLang="ja-JP" sz="2800" dirty="0">
                <a:solidFill>
                  <a:srgbClr val="FF0000"/>
                </a:solidFill>
              </a:rPr>
              <a:t>Architecture overview</a:t>
            </a:r>
          </a:p>
          <a:p>
            <a:pPr lvl="1">
              <a:defRPr/>
            </a:pPr>
            <a:r>
              <a:rPr lang="en-US" altLang="ja-JP" sz="2800" dirty="0"/>
              <a:t>Input ports</a:t>
            </a:r>
          </a:p>
          <a:p>
            <a:pPr lvl="1">
              <a:defRPr/>
            </a:pPr>
            <a:r>
              <a:rPr lang="en-US" altLang="ja-JP" sz="2800" dirty="0"/>
              <a:t>Switching fabric</a:t>
            </a:r>
          </a:p>
          <a:p>
            <a:pPr lvl="1">
              <a:defRPr/>
            </a:pPr>
            <a:r>
              <a:rPr lang="en-US" altLang="ja-JP" sz="2800" dirty="0"/>
              <a:t>Output ports</a:t>
            </a:r>
          </a:p>
          <a:p>
            <a:pPr lvl="1">
              <a:defRPr/>
            </a:pPr>
            <a:r>
              <a:rPr lang="en-US" altLang="ja-JP" sz="2800" dirty="0"/>
              <a:t>Present &amp; future trends</a:t>
            </a:r>
          </a:p>
          <a:p>
            <a:pPr lvl="1">
              <a:defRPr/>
            </a:pPr>
            <a:endParaRPr lang="en-US" altLang="ja-JP" sz="2800" dirty="0"/>
          </a:p>
          <a:p>
            <a:pPr lvl="1">
              <a:defRPr/>
            </a:pP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97D2AD90-D3EE-4870-92C2-C05DA1A928F6}" type="slidenum">
              <a:rPr lang="en-US"/>
              <a:pPr/>
              <a:t>34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4000"/>
              <a:t>Router architecture overview</a:t>
            </a:r>
            <a:endParaRPr 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052513"/>
            <a:ext cx="8126412" cy="914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two key router functions:</a:t>
            </a:r>
            <a:r>
              <a:rPr lang="en-US" sz="1800" dirty="0"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run routing algorithms/protocols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i="1" dirty="0">
                <a:ea typeface="ＭＳ Ｐゴシック" charset="0"/>
                <a:cs typeface="+mn-cs"/>
              </a:rPr>
              <a:t>forwarding </a:t>
            </a:r>
            <a:r>
              <a:rPr lang="en-US" sz="2400" dirty="0">
                <a:ea typeface="ＭＳ Ｐゴシック" charset="0"/>
                <a:cs typeface="+mn-cs"/>
              </a:rPr>
              <a:t>datagrams from incoming to outgoing link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787650" y="3646488"/>
            <a:ext cx="1609725" cy="2343150"/>
            <a:chOff x="2418" y="1882"/>
            <a:chExt cx="1014" cy="1476"/>
          </a:xfrm>
        </p:grpSpPr>
        <p:sp>
          <p:nvSpPr>
            <p:cNvPr id="62519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20" name="Text Box 48"/>
            <p:cNvSpPr txBox="1">
              <a:spLocks noChangeArrowheads="1"/>
            </p:cNvSpPr>
            <p:nvPr/>
          </p:nvSpPr>
          <p:spPr bwMode="auto">
            <a:xfrm>
              <a:off x="2533" y="2418"/>
              <a:ext cx="779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/>
                <a:t>high-seed </a:t>
              </a:r>
            </a:p>
            <a:p>
              <a:pPr algn="ctr">
                <a:lnSpc>
                  <a:spcPct val="85000"/>
                </a:lnSpc>
              </a:pPr>
              <a:r>
                <a:rPr lang="en-US"/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/>
                <a:t>fabric</a:t>
              </a:r>
            </a:p>
          </p:txBody>
        </p:sp>
      </p:grpSp>
      <p:sp>
        <p:nvSpPr>
          <p:cNvPr id="62470" name="Rectangle 46"/>
          <p:cNvSpPr>
            <a:spLocks noChangeArrowheads="1"/>
          </p:cNvSpPr>
          <p:nvPr/>
        </p:nvSpPr>
        <p:spPr bwMode="auto">
          <a:xfrm>
            <a:off x="2805113" y="2684463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2471" name="Text Box 47"/>
          <p:cNvSpPr txBox="1">
            <a:spLocks noChangeArrowheads="1"/>
          </p:cNvSpPr>
          <p:nvPr/>
        </p:nvSpPr>
        <p:spPr bwMode="auto">
          <a:xfrm>
            <a:off x="2982913" y="2725738"/>
            <a:ext cx="11874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routing </a:t>
            </a:r>
          </a:p>
          <a:p>
            <a:pPr algn="ctr">
              <a:lnSpc>
                <a:spcPct val="85000"/>
              </a:lnSpc>
            </a:pPr>
            <a:r>
              <a:rPr lang="en-US"/>
              <a:t>processor</a:t>
            </a:r>
          </a:p>
        </p:txBody>
      </p:sp>
      <p:sp>
        <p:nvSpPr>
          <p:cNvPr id="62472" name="Line 50"/>
          <p:cNvSpPr>
            <a:spLocks noChangeShapeType="1"/>
          </p:cNvSpPr>
          <p:nvPr/>
        </p:nvSpPr>
        <p:spPr bwMode="auto">
          <a:xfrm>
            <a:off x="3533775" y="3203575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44538" y="3660775"/>
            <a:ext cx="2033587" cy="566738"/>
            <a:chOff x="930" y="1989"/>
            <a:chExt cx="1482" cy="357"/>
          </a:xfrm>
        </p:grpSpPr>
        <p:sp>
          <p:nvSpPr>
            <p:cNvPr id="62514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15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16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17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18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33425" y="5399088"/>
            <a:ext cx="2058988" cy="566737"/>
            <a:chOff x="930" y="1989"/>
            <a:chExt cx="1482" cy="357"/>
          </a:xfrm>
        </p:grpSpPr>
        <p:sp>
          <p:nvSpPr>
            <p:cNvPr id="62509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10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11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12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13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 rot="2656396">
            <a:off x="1363663" y="4551363"/>
            <a:ext cx="546100" cy="546100"/>
            <a:chOff x="354" y="2715"/>
            <a:chExt cx="344" cy="344"/>
          </a:xfrm>
        </p:grpSpPr>
        <p:sp>
          <p:nvSpPr>
            <p:cNvPr id="62505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06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07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508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62476" name="Text Box 57"/>
          <p:cNvSpPr txBox="1">
            <a:spLocks noChangeArrowheads="1"/>
          </p:cNvSpPr>
          <p:nvPr/>
        </p:nvSpPr>
        <p:spPr bwMode="auto">
          <a:xfrm>
            <a:off x="639763" y="60452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input ports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344988" y="3665538"/>
            <a:ext cx="1957387" cy="566737"/>
            <a:chOff x="-51" y="2454"/>
            <a:chExt cx="1482" cy="357"/>
          </a:xfrm>
        </p:grpSpPr>
        <p:grpSp>
          <p:nvGrpSpPr>
            <p:cNvPr id="10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62501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2502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2503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2504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62500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4364038" y="5399088"/>
            <a:ext cx="2011362" cy="566737"/>
            <a:chOff x="-51" y="2454"/>
            <a:chExt cx="1482" cy="357"/>
          </a:xfrm>
        </p:grpSpPr>
        <p:grpSp>
          <p:nvGrpSpPr>
            <p:cNvPr id="12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62495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2496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2497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2498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62494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 rot="2656396">
            <a:off x="5230813" y="4541838"/>
            <a:ext cx="546100" cy="546100"/>
            <a:chOff x="354" y="2715"/>
            <a:chExt cx="344" cy="344"/>
          </a:xfrm>
        </p:grpSpPr>
        <p:sp>
          <p:nvSpPr>
            <p:cNvPr id="62489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490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491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492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62480" name="Text Box 58"/>
          <p:cNvSpPr txBox="1">
            <a:spLocks noChangeArrowheads="1"/>
          </p:cNvSpPr>
          <p:nvPr/>
        </p:nvSpPr>
        <p:spPr bwMode="auto">
          <a:xfrm>
            <a:off x="4664075" y="6086475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output ports</a:t>
            </a:r>
          </a:p>
        </p:txBody>
      </p:sp>
      <p:pic>
        <p:nvPicPr>
          <p:cNvPr id="62481" name="Picture 6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13" y="801688"/>
            <a:ext cx="63531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733425" y="3455988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88163" y="3492500"/>
            <a:ext cx="1938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forwarding data plane  (hardware)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2700" y="2825750"/>
            <a:ext cx="24495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routing, management</a:t>
            </a:r>
          </a:p>
          <a:p>
            <a:pPr algn="r"/>
            <a:r>
              <a:rPr lang="en-US" sz="1600"/>
              <a:t>control plane (software)</a:t>
            </a:r>
          </a:p>
        </p:txBody>
      </p:sp>
      <p:sp>
        <p:nvSpPr>
          <p:cNvPr id="62485" name="Freeform 10"/>
          <p:cNvSpPr>
            <a:spLocks/>
          </p:cNvSpPr>
          <p:nvPr/>
        </p:nvSpPr>
        <p:spPr bwMode="auto">
          <a:xfrm>
            <a:off x="2198688" y="2979738"/>
            <a:ext cx="512762" cy="73025"/>
          </a:xfrm>
          <a:custGeom>
            <a:avLst/>
            <a:gdLst>
              <a:gd name="T0" fmla="*/ 487748 w 512919"/>
              <a:gd name="T1" fmla="*/ 72069 h 73266"/>
              <a:gd name="T2" fmla="*/ 512134 w 512919"/>
              <a:gd name="T3" fmla="*/ 0 h 73266"/>
              <a:gd name="T4" fmla="*/ 146323 w 512919"/>
              <a:gd name="T5" fmla="*/ 12011 h 73266"/>
              <a:gd name="T6" fmla="*/ 97549 w 512919"/>
              <a:gd name="T7" fmla="*/ 24023 h 73266"/>
              <a:gd name="T8" fmla="*/ 0 w 512919"/>
              <a:gd name="T9" fmla="*/ 12011 h 73266"/>
              <a:gd name="T10" fmla="*/ 0 w 512919"/>
              <a:gd name="T11" fmla="*/ 12011 h 73266"/>
              <a:gd name="T12" fmla="*/ 512134 w 512919"/>
              <a:gd name="T13" fmla="*/ 12011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2486" name="Freeform 11"/>
          <p:cNvSpPr>
            <a:spLocks/>
          </p:cNvSpPr>
          <p:nvPr/>
        </p:nvSpPr>
        <p:spPr bwMode="auto">
          <a:xfrm>
            <a:off x="-144463" y="647700"/>
            <a:ext cx="8802688" cy="2197100"/>
          </a:xfrm>
          <a:custGeom>
            <a:avLst/>
            <a:gdLst>
              <a:gd name="T0" fmla="*/ 8252681 w 8802811"/>
              <a:gd name="T1" fmla="*/ 0 h 2197979"/>
              <a:gd name="T2" fmla="*/ 8289313 w 8802811"/>
              <a:gd name="T3" fmla="*/ 353412 h 2197979"/>
              <a:gd name="T4" fmla="*/ 8301525 w 8802811"/>
              <a:gd name="T5" fmla="*/ 987114 h 2197979"/>
              <a:gd name="T6" fmla="*/ 8313737 w 8802811"/>
              <a:gd name="T7" fmla="*/ 1206473 h 2197979"/>
              <a:gd name="T8" fmla="*/ 8338158 w 8802811"/>
              <a:gd name="T9" fmla="*/ 1377086 h 2197979"/>
              <a:gd name="T10" fmla="*/ 8313737 w 8802811"/>
              <a:gd name="T11" fmla="*/ 1303965 h 2197979"/>
              <a:gd name="T12" fmla="*/ 8301525 w 8802811"/>
              <a:gd name="T13" fmla="*/ 1218659 h 2197979"/>
              <a:gd name="T14" fmla="*/ 8289313 w 8802811"/>
              <a:gd name="T15" fmla="*/ 1169914 h 2197979"/>
              <a:gd name="T16" fmla="*/ 8252681 w 8802811"/>
              <a:gd name="T17" fmla="*/ 987114 h 2197979"/>
              <a:gd name="T18" fmla="*/ 8240469 w 8802811"/>
              <a:gd name="T19" fmla="*/ 853062 h 2197979"/>
              <a:gd name="T20" fmla="*/ 8216041 w 8802811"/>
              <a:gd name="T21" fmla="*/ 682450 h 2197979"/>
              <a:gd name="T22" fmla="*/ 8203829 w 8802811"/>
              <a:gd name="T23" fmla="*/ 548397 h 2197979"/>
              <a:gd name="T24" fmla="*/ 8179409 w 8802811"/>
              <a:gd name="T25" fmla="*/ 548397 h 2197979"/>
              <a:gd name="T26" fmla="*/ 8179409 w 8802811"/>
              <a:gd name="T27" fmla="*/ 548397 h 2197979"/>
              <a:gd name="T28" fmla="*/ 8411428 w 8802811"/>
              <a:gd name="T29" fmla="*/ 621515 h 2197979"/>
              <a:gd name="T30" fmla="*/ 8472483 w 8802811"/>
              <a:gd name="T31" fmla="*/ 682450 h 2197979"/>
              <a:gd name="T32" fmla="*/ 8557963 w 8802811"/>
              <a:gd name="T33" fmla="*/ 792129 h 2197979"/>
              <a:gd name="T34" fmla="*/ 8582387 w 8802811"/>
              <a:gd name="T35" fmla="*/ 865249 h 2197979"/>
              <a:gd name="T36" fmla="*/ 8619027 w 8802811"/>
              <a:gd name="T37" fmla="*/ 950555 h 2197979"/>
              <a:gd name="T38" fmla="*/ 8692295 w 8802811"/>
              <a:gd name="T39" fmla="*/ 1182100 h 2197979"/>
              <a:gd name="T40" fmla="*/ 8704499 w 8802811"/>
              <a:gd name="T41" fmla="*/ 1255220 h 2197979"/>
              <a:gd name="T42" fmla="*/ 8716715 w 8802811"/>
              <a:gd name="T43" fmla="*/ 1340526 h 2197979"/>
              <a:gd name="T44" fmla="*/ 8741139 w 8802811"/>
              <a:gd name="T45" fmla="*/ 1401458 h 2197979"/>
              <a:gd name="T46" fmla="*/ 8802199 w 8802811"/>
              <a:gd name="T47" fmla="*/ 1401458 h 2197979"/>
              <a:gd name="T48" fmla="*/ 8802199 w 8802811"/>
              <a:gd name="T49" fmla="*/ 1401458 h 2197979"/>
              <a:gd name="T50" fmla="*/ 8789983 w 8802811"/>
              <a:gd name="T51" fmla="*/ 1669565 h 2197979"/>
              <a:gd name="T52" fmla="*/ 8789983 w 8802811"/>
              <a:gd name="T53" fmla="*/ 1669565 h 2197979"/>
              <a:gd name="T54" fmla="*/ 8704499 w 8802811"/>
              <a:gd name="T55" fmla="*/ 1572072 h 2197979"/>
              <a:gd name="T56" fmla="*/ 8643447 w 8802811"/>
              <a:gd name="T57" fmla="*/ 1511137 h 2197979"/>
              <a:gd name="T58" fmla="*/ 8582387 w 8802811"/>
              <a:gd name="T59" fmla="*/ 1413645 h 2197979"/>
              <a:gd name="T60" fmla="*/ 8509119 w 8802811"/>
              <a:gd name="T61" fmla="*/ 1328339 h 2197979"/>
              <a:gd name="T62" fmla="*/ 8435851 w 8802811"/>
              <a:gd name="T63" fmla="*/ 1230846 h 2197979"/>
              <a:gd name="T64" fmla="*/ 8301525 w 8802811"/>
              <a:gd name="T65" fmla="*/ 1035860 h 2197979"/>
              <a:gd name="T66" fmla="*/ 8228253 w 8802811"/>
              <a:gd name="T67" fmla="*/ 913994 h 2197979"/>
              <a:gd name="T68" fmla="*/ 8216041 w 8802811"/>
              <a:gd name="T69" fmla="*/ 877435 h 2197979"/>
              <a:gd name="T70" fmla="*/ 8191621 w 8802811"/>
              <a:gd name="T71" fmla="*/ 840874 h 2197979"/>
              <a:gd name="T72" fmla="*/ 8179409 w 8802811"/>
              <a:gd name="T73" fmla="*/ 792129 h 2197979"/>
              <a:gd name="T74" fmla="*/ 8130561 w 8802811"/>
              <a:gd name="T75" fmla="*/ 719008 h 2197979"/>
              <a:gd name="T76" fmla="*/ 8118353 w 8802811"/>
              <a:gd name="T77" fmla="*/ 706822 h 2197979"/>
              <a:gd name="T78" fmla="*/ 8216041 w 8802811"/>
              <a:gd name="T79" fmla="*/ 779942 h 2197979"/>
              <a:gd name="T80" fmla="*/ 8252681 w 8802811"/>
              <a:gd name="T81" fmla="*/ 816501 h 2197979"/>
              <a:gd name="T82" fmla="*/ 8362581 w 8802811"/>
              <a:gd name="T83" fmla="*/ 913994 h 2197979"/>
              <a:gd name="T84" fmla="*/ 8435851 w 8802811"/>
              <a:gd name="T85" fmla="*/ 1011487 h 2197979"/>
              <a:gd name="T86" fmla="*/ 8472483 w 8802811"/>
              <a:gd name="T87" fmla="*/ 1048048 h 2197979"/>
              <a:gd name="T88" fmla="*/ 8460275 w 8802811"/>
              <a:gd name="T89" fmla="*/ 1035860 h 2197979"/>
              <a:gd name="T90" fmla="*/ 632701 w 8802811"/>
              <a:gd name="T91" fmla="*/ 2157029 h 2197979"/>
              <a:gd name="T92" fmla="*/ 1524143 w 8802811"/>
              <a:gd name="T93" fmla="*/ 2193588 h 2197979"/>
              <a:gd name="T94" fmla="*/ 1035684 w 8802811"/>
              <a:gd name="T95" fmla="*/ 2157029 h 2197979"/>
              <a:gd name="T96" fmla="*/ 547221 w 8802811"/>
              <a:gd name="T97" fmla="*/ 2108282 h 2197979"/>
              <a:gd name="T98" fmla="*/ 70973 w 8802811"/>
              <a:gd name="T99" fmla="*/ 2083909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cxnSp>
        <p:nvCxnSpPr>
          <p:cNvPr id="14" name="Elbow Connector 13"/>
          <p:cNvCxnSpPr>
            <a:cxnSpLocks noChangeShapeType="1"/>
            <a:endCxn id="62512" idx="0"/>
          </p:cNvCxnSpPr>
          <p:nvPr/>
        </p:nvCxnSpPr>
        <p:spPr bwMode="auto">
          <a:xfrm rot="5400000">
            <a:off x="1215231" y="4042570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01675" y="2698750"/>
            <a:ext cx="2155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forwarding tables computed,</a:t>
            </a:r>
          </a:p>
          <a:p>
            <a:r>
              <a:rPr lang="en-US" sz="1200" i="1"/>
              <a:t>pushed to input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/>
              <a:t>Virtual circuit 	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What</a:t>
            </a:r>
            <a:r>
              <a:rPr lang="ja-JP" altLang="en-US" sz="3200" dirty="0">
                <a:solidFill>
                  <a:srgbClr val="FF0000"/>
                </a:solidFill>
              </a:rPr>
              <a:t>’</a:t>
            </a:r>
            <a:r>
              <a:rPr lang="en-US" altLang="ja-JP" sz="3200" dirty="0">
                <a:solidFill>
                  <a:srgbClr val="FF0000"/>
                </a:solidFill>
              </a:rPr>
              <a:t>s inside a router</a:t>
            </a:r>
          </a:p>
          <a:p>
            <a:pPr lvl="1">
              <a:defRPr/>
            </a:pPr>
            <a:r>
              <a:rPr lang="en-US" altLang="ja-JP" sz="2800" dirty="0"/>
              <a:t>Architecture overview</a:t>
            </a:r>
          </a:p>
          <a:p>
            <a:pPr lvl="1">
              <a:defRPr/>
            </a:pPr>
            <a:r>
              <a:rPr lang="en-US" altLang="ja-JP" sz="2800" dirty="0">
                <a:solidFill>
                  <a:srgbClr val="FF0000"/>
                </a:solidFill>
              </a:rPr>
              <a:t>Input ports</a:t>
            </a:r>
          </a:p>
          <a:p>
            <a:pPr lvl="1">
              <a:defRPr/>
            </a:pPr>
            <a:r>
              <a:rPr lang="en-US" altLang="ja-JP" sz="2800" dirty="0"/>
              <a:t>Switching fabric</a:t>
            </a:r>
          </a:p>
          <a:p>
            <a:pPr lvl="1">
              <a:defRPr/>
            </a:pPr>
            <a:r>
              <a:rPr lang="en-US" altLang="ja-JP" sz="2800" dirty="0"/>
              <a:t>Output ports</a:t>
            </a:r>
          </a:p>
          <a:p>
            <a:pPr lvl="1">
              <a:defRPr/>
            </a:pPr>
            <a:r>
              <a:rPr lang="en-US" altLang="ja-JP" sz="2800" dirty="0"/>
              <a:t>Present &amp; future trends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13DABC0B-D5D9-454B-A887-490F51C1270C}" type="slidenum">
              <a:rPr lang="en-US"/>
              <a:pPr/>
              <a:t>36</a:t>
            </a:fld>
            <a:endParaRPr lang="en-US"/>
          </a:p>
        </p:txBody>
      </p:sp>
      <p:pic>
        <p:nvPicPr>
          <p:cNvPr id="63491" name="Picture 5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3" y="814388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3493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line</a:t>
            </a:r>
          </a:p>
          <a:p>
            <a:pPr algn="ctr"/>
            <a:r>
              <a:rPr lang="en-US"/>
              <a:t>termination</a:t>
            </a:r>
          </a:p>
        </p:txBody>
      </p:sp>
      <p:sp>
        <p:nvSpPr>
          <p:cNvPr id="63494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3495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3496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3497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3498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3499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3500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link </a:t>
            </a:r>
          </a:p>
          <a:p>
            <a:pPr algn="ctr">
              <a:lnSpc>
                <a:spcPct val="90000"/>
              </a:lnSpc>
            </a:pPr>
            <a:r>
              <a:rPr lang="en-US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/>
              <a:t>(receive)</a:t>
            </a:r>
          </a:p>
        </p:txBody>
      </p:sp>
      <p:sp>
        <p:nvSpPr>
          <p:cNvPr id="63501" name="Text Box 35"/>
          <p:cNvSpPr txBox="1">
            <a:spLocks noChangeArrowheads="1"/>
          </p:cNvSpPr>
          <p:nvPr/>
        </p:nvSpPr>
        <p:spPr bwMode="auto">
          <a:xfrm>
            <a:off x="5080000" y="1455738"/>
            <a:ext cx="12509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lookup,</a:t>
            </a:r>
          </a:p>
          <a:p>
            <a:pPr algn="ctr"/>
            <a:r>
              <a:rPr lang="en-US"/>
              <a:t>forwarding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queueing</a:t>
            </a:r>
          </a:p>
        </p:txBody>
      </p:sp>
      <p:sp>
        <p:nvSpPr>
          <p:cNvPr id="63502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/>
          <a:lstStyle/>
          <a:p>
            <a:r>
              <a:rPr lang="en-US" sz="4000"/>
              <a:t>Input port functions</a:t>
            </a:r>
            <a:endParaRPr lang="en-US"/>
          </a:p>
        </p:txBody>
      </p:sp>
      <p:sp>
        <p:nvSpPr>
          <p:cNvPr id="635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74650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99"/>
                </a:solidFill>
              </a:rPr>
              <a:t>decentralized switching</a:t>
            </a:r>
            <a:r>
              <a:rPr lang="en-US" sz="2400" i="1" dirty="0">
                <a:solidFill>
                  <a:srgbClr val="000099"/>
                </a:solidFill>
              </a:rPr>
              <a:t>: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given datagram </a:t>
            </a:r>
            <a:r>
              <a:rPr lang="en-US" sz="2200" dirty="0" err="1"/>
              <a:t>dest</a:t>
            </a:r>
            <a:r>
              <a:rPr lang="en-US" sz="2200" dirty="0"/>
              <a:t>., lookup output port using forwarding table in input port memory </a:t>
            </a:r>
            <a:r>
              <a:rPr lang="en-US" sz="2200" i="1" dirty="0"/>
              <a:t>(</a:t>
            </a:r>
            <a:r>
              <a:rPr lang="en-US" altLang="en-US" sz="2200" i="1" dirty="0"/>
              <a:t>“</a:t>
            </a:r>
            <a:r>
              <a:rPr lang="en-US" sz="2200" i="1" dirty="0"/>
              <a:t>match plus action</a:t>
            </a:r>
            <a:r>
              <a:rPr lang="en-US" altLang="en-US" sz="2200" i="1" dirty="0"/>
              <a:t>”</a:t>
            </a:r>
            <a:r>
              <a:rPr lang="en-US" sz="2200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goal: complete input port processing at </a:t>
            </a:r>
            <a:r>
              <a:rPr lang="ja-JP" altLang="en-US" sz="2200" dirty="0"/>
              <a:t>‘</a:t>
            </a:r>
            <a:r>
              <a:rPr lang="en-US" altLang="ja-JP" sz="2200" dirty="0"/>
              <a:t>line speed</a:t>
            </a:r>
            <a:r>
              <a:rPr lang="ja-JP" altLang="en-US" sz="2200" dirty="0"/>
              <a:t>’</a:t>
            </a: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queuing: if datagrams arrive faster than forwarding rate into switch fabric</a:t>
            </a:r>
          </a:p>
        </p:txBody>
      </p:sp>
      <p:sp>
        <p:nvSpPr>
          <p:cNvPr id="63504" name="Text Box 5"/>
          <p:cNvSpPr txBox="1">
            <a:spLocks noChangeArrowheads="1"/>
          </p:cNvSpPr>
          <p:nvPr/>
        </p:nvSpPr>
        <p:spPr bwMode="auto">
          <a:xfrm>
            <a:off x="201613" y="3054350"/>
            <a:ext cx="2174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000099"/>
                </a:solidFill>
              </a:rPr>
              <a:t>physical layer:</a:t>
            </a:r>
          </a:p>
          <a:p>
            <a:pPr algn="r"/>
            <a:r>
              <a:rPr lang="en-US" sz="2000"/>
              <a:t>bit-level reception</a:t>
            </a:r>
            <a:endParaRPr lang="en-US"/>
          </a:p>
        </p:txBody>
      </p:sp>
      <p:sp>
        <p:nvSpPr>
          <p:cNvPr id="63505" name="Text Box 6"/>
          <p:cNvSpPr txBox="1">
            <a:spLocks noChangeArrowheads="1"/>
          </p:cNvSpPr>
          <p:nvPr/>
        </p:nvSpPr>
        <p:spPr bwMode="auto">
          <a:xfrm>
            <a:off x="553349" y="3783013"/>
            <a:ext cx="18374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99"/>
                </a:solidFill>
              </a:rPr>
              <a:t>data link layer:</a:t>
            </a:r>
          </a:p>
          <a:p>
            <a:pPr algn="ctr"/>
            <a:r>
              <a:rPr lang="en-US" sz="2000" dirty="0"/>
              <a:t>e.g., Ethernet,</a:t>
            </a:r>
          </a:p>
          <a:p>
            <a:pPr algn="ctr"/>
            <a:r>
              <a:rPr lang="en-US" sz="2000" dirty="0" err="1"/>
              <a:t>WiFi</a:t>
            </a:r>
            <a:endParaRPr lang="en-US" sz="2000" dirty="0"/>
          </a:p>
        </p:txBody>
      </p:sp>
      <p:sp>
        <p:nvSpPr>
          <p:cNvPr id="63506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3507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/>
              <a:t>fabric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63512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3513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3514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3515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3516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3517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3518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3519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3520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3509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3510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3511" name="Line 60"/>
          <p:cNvSpPr>
            <a:spLocks noChangeShapeType="1"/>
          </p:cNvSpPr>
          <p:nvPr/>
        </p:nvSpPr>
        <p:spPr bwMode="auto">
          <a:xfrm flipV="1">
            <a:off x="4910138" y="3070225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D70B79F3-9615-49BB-BAEE-713205B968C3}" type="slidenum">
              <a:rPr lang="en-US"/>
              <a:pPr/>
              <a:t>37</a:t>
            </a:fld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28650" y="1392238"/>
            <a:ext cx="5235575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b="1">
                <a:cs typeface="Times New Roman" pitchFamily="18" charset="0"/>
              </a:rPr>
              <a:t>Destination Address Range</a:t>
            </a:r>
          </a:p>
          <a:p>
            <a:pPr algn="just"/>
            <a:endParaRPr lang="en-US" b="1">
              <a:cs typeface="Times New Roman" pitchFamily="18" charset="0"/>
            </a:endParaRPr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11001000 00010111 00010000 00000000</a:t>
            </a:r>
            <a:endParaRPr lang="en-US" sz="2000" b="1">
              <a:latin typeface="Courier New" pitchFamily="49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through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                                 </a:t>
            </a:r>
            <a:endParaRPr lang="en-US" sz="2000">
              <a:latin typeface="Comic Sans MS" pitchFamily="66" charset="0"/>
            </a:endParaRPr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11001000 00010111 00010111 11111111</a:t>
            </a:r>
          </a:p>
          <a:p>
            <a:pPr algn="just"/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11001000 00010111 00011000 00000000</a:t>
            </a:r>
            <a:endParaRPr lang="en-US" sz="2000" b="1">
              <a:latin typeface="Courier New" pitchFamily="49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through</a:t>
            </a:r>
            <a:endParaRPr lang="en-US" sz="2000"/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11001000 00010111 00011000 11111111  </a:t>
            </a:r>
          </a:p>
          <a:p>
            <a:pPr algn="just"/>
            <a:endParaRPr lang="en-US" sz="2000" b="1">
              <a:latin typeface="Courier New" pitchFamily="49" charset="0"/>
            </a:endParaRPr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11001000 00010111 00011001 00000000</a:t>
            </a:r>
            <a:endParaRPr lang="en-US" sz="2000" b="1">
              <a:latin typeface="Courier New" pitchFamily="49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through</a:t>
            </a:r>
            <a:endParaRPr lang="en-US" sz="2000"/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11001000 00010111 00011111 11111111  </a:t>
            </a:r>
          </a:p>
          <a:p>
            <a:pPr algn="just"/>
            <a:endParaRPr lang="en-US">
              <a:latin typeface="Comic Sans MS" pitchFamily="66" charset="0"/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otherwise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6053138" y="1430338"/>
            <a:ext cx="15557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>
                <a:cs typeface="Times New Roman" pitchFamily="18" charset="0"/>
              </a:rPr>
              <a:t>Link Interface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 u="sng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0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1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2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3  </a:t>
            </a:r>
            <a:endParaRPr lang="en-US" sz="2000"/>
          </a:p>
          <a:p>
            <a:pPr algn="just"/>
            <a:endParaRPr lang="en-US" b="1">
              <a:cs typeface="Times New Roman" pitchFamily="18" charset="0"/>
            </a:endParaRP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636588" y="1266825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8374" name="Line 7"/>
          <p:cNvSpPr>
            <a:spLocks noChangeShapeType="1"/>
          </p:cNvSpPr>
          <p:nvPr/>
        </p:nvSpPr>
        <p:spPr bwMode="auto">
          <a:xfrm>
            <a:off x="625475" y="187325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>
            <a:off x="652463" y="29289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>
            <a:off x="646113" y="40513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639763" y="5173663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>
            <a:off x="5929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565150" y="6007100"/>
            <a:ext cx="708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400" dirty="0">
                <a:latin typeface="Gill Sans MT" pitchFamily="34" charset="0"/>
              </a:rPr>
              <a:t> but what happens if ranges don</a:t>
            </a:r>
            <a:r>
              <a:rPr lang="ja-JP" altLang="en-US" sz="2400" dirty="0">
                <a:latin typeface="Gill Sans MT" pitchFamily="34" charset="0"/>
              </a:rPr>
              <a:t>’</a:t>
            </a:r>
            <a:r>
              <a:rPr lang="en-US" altLang="ja-JP" sz="2400" dirty="0">
                <a:latin typeface="Gill Sans MT" pitchFamily="34" charset="0"/>
              </a:rPr>
              <a:t>t divide up so nicely? 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58380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 algn="ctr">
              <a:defRPr/>
            </a:pPr>
            <a:r>
              <a:rPr lang="en-US" sz="4000" dirty="0">
                <a:ea typeface="ＭＳ Ｐゴシック" charset="0"/>
                <a:cs typeface="+mj-cs"/>
              </a:rPr>
              <a:t>Forwarding table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6DEA4225-D59F-4632-999F-6CBD76298A5B}" type="slidenum">
              <a:rPr lang="en-US"/>
              <a:pPr/>
              <a:t>38</a:t>
            </a:fld>
            <a:endParaRPr lang="en-US"/>
          </a:p>
        </p:txBody>
      </p:sp>
      <p:pic>
        <p:nvPicPr>
          <p:cNvPr id="59395" name="Picture 3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9397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9398" name="Rectangle 17"/>
          <p:cNvSpPr>
            <a:spLocks noChangeArrowheads="1"/>
          </p:cNvSpPr>
          <p:nvPr/>
        </p:nvSpPr>
        <p:spPr bwMode="auto">
          <a:xfrm>
            <a:off x="4283075" y="6069013"/>
            <a:ext cx="1636713" cy="269875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Longest Prefix Matching</a:t>
            </a:r>
          </a:p>
        </p:txBody>
      </p:sp>
      <p:sp>
        <p:nvSpPr>
          <p:cNvPr id="59400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cs typeface="Times New Roman" pitchFamily="18" charset="0"/>
              </a:rPr>
              <a:t>Destination Address Range                        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Courier New" pitchFamily="49" charset="0"/>
                <a:cs typeface="Times New Roman" pitchFamily="18" charset="0"/>
              </a:rPr>
              <a:t>11001000 00010111 00010*** ********* </a:t>
            </a:r>
            <a:endParaRPr lang="en-US" sz="2000">
              <a:latin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Courier New" pitchFamily="49" charset="0"/>
                <a:cs typeface="Times New Roman" pitchFamily="18" charset="0"/>
              </a:rPr>
              <a:t>11001000 00010111 00011000 *********</a:t>
            </a:r>
            <a:endParaRPr lang="en-US" sz="2000">
              <a:latin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Courier New" pitchFamily="49" charset="0"/>
                <a:cs typeface="Times New Roman" pitchFamily="18" charset="0"/>
              </a:rPr>
              <a:t>11001000 00010111 00011*** *********</a:t>
            </a:r>
            <a:endParaRPr lang="en-US" sz="2000"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cs typeface="Times New Roman" pitchFamily="18" charset="0"/>
              </a:rPr>
              <a:t>otherwise  </a:t>
            </a:r>
            <a:r>
              <a:rPr lang="en-US">
                <a:latin typeface="Times" pitchFamily="-84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59401" name="Rectangle 7"/>
          <p:cNvSpPr>
            <a:spLocks noChangeArrowheads="1"/>
          </p:cNvSpPr>
          <p:nvPr/>
        </p:nvSpPr>
        <p:spPr bwMode="auto">
          <a:xfrm>
            <a:off x="1001185" y="6026150"/>
            <a:ext cx="5141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DA: 11001000  00010111  00011000  10101010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examples:</a:t>
            </a: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1000655" y="5658381"/>
            <a:ext cx="513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DA: 11001000  00010111  00010110  10100001 </a:t>
            </a:r>
          </a:p>
        </p:txBody>
      </p:sp>
      <p:sp>
        <p:nvSpPr>
          <p:cNvPr id="59404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Gill Sans MT" pitchFamily="34" charset="0"/>
              </a:rPr>
              <a:t>which interface?</a:t>
            </a:r>
          </a:p>
        </p:txBody>
      </p:sp>
      <p:sp>
        <p:nvSpPr>
          <p:cNvPr id="59405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83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Gill Sans MT" pitchFamily="34" charset="0"/>
              </a:rPr>
              <a:t>which interface?</a:t>
            </a:r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Gill Sans MT" pitchFamily="34" charset="0"/>
              </a:rPr>
              <a:t>when looking for forwarding table entry for given destination address, use </a:t>
            </a: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longest</a:t>
            </a:r>
            <a:r>
              <a:rPr lang="en-US" sz="2800">
                <a:latin typeface="Gill Sans MT" pitchFamily="34" charset="0"/>
              </a:rPr>
              <a:t> address prefix that matches destination address.</a:t>
            </a:r>
          </a:p>
        </p:txBody>
      </p:sp>
      <p:sp>
        <p:nvSpPr>
          <p:cNvPr id="59407" name="Text Box 22"/>
          <p:cNvSpPr txBox="1">
            <a:spLocks noChangeArrowheads="1"/>
          </p:cNvSpPr>
          <p:nvPr/>
        </p:nvSpPr>
        <p:spPr bwMode="auto">
          <a:xfrm>
            <a:off x="558800" y="1036638"/>
            <a:ext cx="328295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longest prefix matching</a:t>
            </a:r>
          </a:p>
        </p:txBody>
      </p:sp>
      <p:sp>
        <p:nvSpPr>
          <p:cNvPr id="59408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9409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9411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9414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Link interface</a:t>
            </a:r>
          </a:p>
          <a:p>
            <a:pPr>
              <a:lnSpc>
                <a:spcPct val="150000"/>
              </a:lnSpc>
            </a:pPr>
            <a:r>
              <a:rPr lang="en-US"/>
              <a:t>0</a:t>
            </a:r>
          </a:p>
          <a:p>
            <a:pPr>
              <a:lnSpc>
                <a:spcPct val="150000"/>
              </a:lnSpc>
            </a:pPr>
            <a:r>
              <a:rPr lang="en-US"/>
              <a:t>1</a:t>
            </a:r>
          </a:p>
          <a:p>
            <a:pPr>
              <a:lnSpc>
                <a:spcPct val="150000"/>
              </a:lnSpc>
            </a:pPr>
            <a:r>
              <a:rPr lang="en-US"/>
              <a:t>2</a:t>
            </a:r>
          </a:p>
          <a:p>
            <a:pPr>
              <a:lnSpc>
                <a:spcPct val="150000"/>
              </a:lnSpc>
            </a:pPr>
            <a:r>
              <a:rPr lang="en-US"/>
              <a:t>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2663" y="6483350"/>
            <a:ext cx="447675" cy="22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4BF3549-6C72-4031-94F9-4D0726B0BE65}" type="slidenum">
              <a:rPr lang="en-US" altLang="he-IL" sz="1200"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he-IL" sz="1200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Address Lookup: Binary Tries</a:t>
            </a:r>
            <a:endParaRPr lang="en-US" sz="2800" i="1" dirty="0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6073775" y="1781175"/>
            <a:ext cx="26257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Example Prefixes:</a:t>
            </a:r>
            <a:endParaRPr lang="en-US" altLang="he-IL" sz="18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6829425" y="2222500"/>
            <a:ext cx="12874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a)  00001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6819900" y="2568575"/>
            <a:ext cx="1304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b)  00010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6829425" y="2916238"/>
            <a:ext cx="12874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c)  00011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6807200" y="3263900"/>
            <a:ext cx="965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d)  001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6821488" y="3611563"/>
            <a:ext cx="11191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e)  0101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6850063" y="3957638"/>
            <a:ext cx="8810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f)  011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6807200" y="4305300"/>
            <a:ext cx="965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g)  100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6813550" y="4652963"/>
            <a:ext cx="11350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h)  1010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6864350" y="5000625"/>
            <a:ext cx="10334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i)  1100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6891338" y="5348288"/>
            <a:ext cx="17113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chemeClr val="tx2"/>
                </a:solidFill>
                <a:latin typeface="Arial" panose="020B0604020202020204" pitchFamily="34" charset="0"/>
              </a:rPr>
              <a:t>j)  11110000</a:t>
            </a:r>
            <a:endParaRPr lang="en-US" altLang="he-IL" sz="1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904" name="Freeform 14"/>
          <p:cNvSpPr>
            <a:spLocks/>
          </p:cNvSpPr>
          <p:nvPr/>
        </p:nvSpPr>
        <p:spPr bwMode="auto">
          <a:xfrm>
            <a:off x="2919413" y="1816100"/>
            <a:ext cx="1485900" cy="584200"/>
          </a:xfrm>
          <a:custGeom>
            <a:avLst/>
            <a:gdLst>
              <a:gd name="T0" fmla="*/ 0 w 936"/>
              <a:gd name="T1" fmla="*/ 0 h 368"/>
              <a:gd name="T2" fmla="*/ 0 w 936"/>
              <a:gd name="T3" fmla="*/ 2147483647 h 368"/>
              <a:gd name="T4" fmla="*/ 2147483647 w 936"/>
              <a:gd name="T5" fmla="*/ 2147483647 h 368"/>
              <a:gd name="T6" fmla="*/ 2147483647 w 936"/>
              <a:gd name="T7" fmla="*/ 2147483647 h 368"/>
              <a:gd name="T8" fmla="*/ 0 w 93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"/>
              <a:gd name="T16" fmla="*/ 0 h 368"/>
              <a:gd name="T17" fmla="*/ 936 w 93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" h="368">
                <a:moveTo>
                  <a:pt x="0" y="0"/>
                </a:moveTo>
                <a:lnTo>
                  <a:pt x="0" y="8"/>
                </a:lnTo>
                <a:lnTo>
                  <a:pt x="936" y="368"/>
                </a:lnTo>
                <a:lnTo>
                  <a:pt x="936" y="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05" name="Freeform 15"/>
          <p:cNvSpPr>
            <a:spLocks/>
          </p:cNvSpPr>
          <p:nvPr/>
        </p:nvSpPr>
        <p:spPr bwMode="auto">
          <a:xfrm>
            <a:off x="1547813" y="1816100"/>
            <a:ext cx="1371600" cy="584200"/>
          </a:xfrm>
          <a:custGeom>
            <a:avLst/>
            <a:gdLst>
              <a:gd name="T0" fmla="*/ 2147483647 w 864"/>
              <a:gd name="T1" fmla="*/ 2147483647 h 368"/>
              <a:gd name="T2" fmla="*/ 2147483647 w 864"/>
              <a:gd name="T3" fmla="*/ 0 h 368"/>
              <a:gd name="T4" fmla="*/ 0 w 864"/>
              <a:gd name="T5" fmla="*/ 2147483647 h 368"/>
              <a:gd name="T6" fmla="*/ 0 w 864"/>
              <a:gd name="T7" fmla="*/ 2147483647 h 368"/>
              <a:gd name="T8" fmla="*/ 2147483647 w 864"/>
              <a:gd name="T9" fmla="*/ 2147483647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368"/>
              <a:gd name="T17" fmla="*/ 864 w 864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368">
                <a:moveTo>
                  <a:pt x="864" y="8"/>
                </a:moveTo>
                <a:lnTo>
                  <a:pt x="864" y="0"/>
                </a:lnTo>
                <a:lnTo>
                  <a:pt x="0" y="360"/>
                </a:lnTo>
                <a:lnTo>
                  <a:pt x="0" y="368"/>
                </a:lnTo>
                <a:lnTo>
                  <a:pt x="864" y="8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06" name="Freeform 16"/>
          <p:cNvSpPr>
            <a:spLocks/>
          </p:cNvSpPr>
          <p:nvPr/>
        </p:nvSpPr>
        <p:spPr bwMode="auto">
          <a:xfrm>
            <a:off x="3948113" y="2387600"/>
            <a:ext cx="469900" cy="914400"/>
          </a:xfrm>
          <a:custGeom>
            <a:avLst/>
            <a:gdLst>
              <a:gd name="T0" fmla="*/ 2147483647 w 296"/>
              <a:gd name="T1" fmla="*/ 0 h 576"/>
              <a:gd name="T2" fmla="*/ 2147483647 w 296"/>
              <a:gd name="T3" fmla="*/ 0 h 576"/>
              <a:gd name="T4" fmla="*/ 0 w 296"/>
              <a:gd name="T5" fmla="*/ 2147483647 h 576"/>
              <a:gd name="T6" fmla="*/ 2147483647 w 296"/>
              <a:gd name="T7" fmla="*/ 2147483647 h 576"/>
              <a:gd name="T8" fmla="*/ 2147483647 w 296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576"/>
              <a:gd name="T17" fmla="*/ 296 w 296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576">
                <a:moveTo>
                  <a:pt x="296" y="0"/>
                </a:moveTo>
                <a:lnTo>
                  <a:pt x="288" y="0"/>
                </a:lnTo>
                <a:lnTo>
                  <a:pt x="0" y="576"/>
                </a:lnTo>
                <a:lnTo>
                  <a:pt x="8" y="576"/>
                </a:lnTo>
                <a:lnTo>
                  <a:pt x="296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07" name="Freeform 17"/>
          <p:cNvSpPr>
            <a:spLocks/>
          </p:cNvSpPr>
          <p:nvPr/>
        </p:nvSpPr>
        <p:spPr bwMode="auto">
          <a:xfrm>
            <a:off x="4405313" y="2387600"/>
            <a:ext cx="469900" cy="914400"/>
          </a:xfrm>
          <a:custGeom>
            <a:avLst/>
            <a:gdLst>
              <a:gd name="T0" fmla="*/ 2147483647 w 296"/>
              <a:gd name="T1" fmla="*/ 0 h 576"/>
              <a:gd name="T2" fmla="*/ 0 w 296"/>
              <a:gd name="T3" fmla="*/ 0 h 576"/>
              <a:gd name="T4" fmla="*/ 2147483647 w 296"/>
              <a:gd name="T5" fmla="*/ 2147483647 h 576"/>
              <a:gd name="T6" fmla="*/ 2147483647 w 296"/>
              <a:gd name="T7" fmla="*/ 2147483647 h 576"/>
              <a:gd name="T8" fmla="*/ 2147483647 w 296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576"/>
              <a:gd name="T17" fmla="*/ 296 w 296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576">
                <a:moveTo>
                  <a:pt x="8" y="0"/>
                </a:moveTo>
                <a:lnTo>
                  <a:pt x="0" y="0"/>
                </a:lnTo>
                <a:lnTo>
                  <a:pt x="288" y="576"/>
                </a:lnTo>
                <a:lnTo>
                  <a:pt x="296" y="57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08" name="Freeform 18"/>
          <p:cNvSpPr>
            <a:spLocks/>
          </p:cNvSpPr>
          <p:nvPr/>
        </p:nvSpPr>
        <p:spPr bwMode="auto">
          <a:xfrm>
            <a:off x="3490913" y="3302000"/>
            <a:ext cx="469900" cy="585788"/>
          </a:xfrm>
          <a:custGeom>
            <a:avLst/>
            <a:gdLst>
              <a:gd name="T0" fmla="*/ 2147483647 w 296"/>
              <a:gd name="T1" fmla="*/ 2147483647 h 369"/>
              <a:gd name="T2" fmla="*/ 2147483647 w 296"/>
              <a:gd name="T3" fmla="*/ 0 h 369"/>
              <a:gd name="T4" fmla="*/ 0 w 296"/>
              <a:gd name="T5" fmla="*/ 2147483647 h 369"/>
              <a:gd name="T6" fmla="*/ 2147483647 w 296"/>
              <a:gd name="T7" fmla="*/ 2147483647 h 369"/>
              <a:gd name="T8" fmla="*/ 2147483647 w 296"/>
              <a:gd name="T9" fmla="*/ 2147483647 h 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369"/>
              <a:gd name="T17" fmla="*/ 296 w 296"/>
              <a:gd name="T18" fmla="*/ 369 h 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369">
                <a:moveTo>
                  <a:pt x="296" y="8"/>
                </a:moveTo>
                <a:lnTo>
                  <a:pt x="288" y="0"/>
                </a:lnTo>
                <a:lnTo>
                  <a:pt x="0" y="361"/>
                </a:lnTo>
                <a:lnTo>
                  <a:pt x="8" y="369"/>
                </a:lnTo>
                <a:lnTo>
                  <a:pt x="296" y="8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09" name="Freeform 19"/>
          <p:cNvSpPr>
            <a:spLocks/>
          </p:cNvSpPr>
          <p:nvPr/>
        </p:nvSpPr>
        <p:spPr bwMode="auto">
          <a:xfrm>
            <a:off x="3948113" y="3302000"/>
            <a:ext cx="469900" cy="585788"/>
          </a:xfrm>
          <a:custGeom>
            <a:avLst/>
            <a:gdLst>
              <a:gd name="T0" fmla="*/ 2147483647 w 296"/>
              <a:gd name="T1" fmla="*/ 0 h 369"/>
              <a:gd name="T2" fmla="*/ 0 w 296"/>
              <a:gd name="T3" fmla="*/ 2147483647 h 369"/>
              <a:gd name="T4" fmla="*/ 2147483647 w 296"/>
              <a:gd name="T5" fmla="*/ 2147483647 h 369"/>
              <a:gd name="T6" fmla="*/ 2147483647 w 296"/>
              <a:gd name="T7" fmla="*/ 2147483647 h 369"/>
              <a:gd name="T8" fmla="*/ 2147483647 w 296"/>
              <a:gd name="T9" fmla="*/ 0 h 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369"/>
              <a:gd name="T17" fmla="*/ 296 w 296"/>
              <a:gd name="T18" fmla="*/ 369 h 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369">
                <a:moveTo>
                  <a:pt x="8" y="0"/>
                </a:moveTo>
                <a:lnTo>
                  <a:pt x="0" y="8"/>
                </a:lnTo>
                <a:lnTo>
                  <a:pt x="288" y="369"/>
                </a:lnTo>
                <a:lnTo>
                  <a:pt x="296" y="361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0" name="Freeform 20"/>
          <p:cNvSpPr>
            <a:spLocks/>
          </p:cNvSpPr>
          <p:nvPr/>
        </p:nvSpPr>
        <p:spPr bwMode="auto">
          <a:xfrm>
            <a:off x="4862513" y="3302000"/>
            <a:ext cx="800100" cy="471488"/>
          </a:xfrm>
          <a:custGeom>
            <a:avLst/>
            <a:gdLst>
              <a:gd name="T0" fmla="*/ 0 w 504"/>
              <a:gd name="T1" fmla="*/ 0 h 297"/>
              <a:gd name="T2" fmla="*/ 0 w 504"/>
              <a:gd name="T3" fmla="*/ 2147483647 h 297"/>
              <a:gd name="T4" fmla="*/ 2147483647 w 504"/>
              <a:gd name="T5" fmla="*/ 2147483647 h 297"/>
              <a:gd name="T6" fmla="*/ 2147483647 w 504"/>
              <a:gd name="T7" fmla="*/ 2147483647 h 297"/>
              <a:gd name="T8" fmla="*/ 0 w 504"/>
              <a:gd name="T9" fmla="*/ 0 h 2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297"/>
              <a:gd name="T17" fmla="*/ 504 w 504"/>
              <a:gd name="T18" fmla="*/ 297 h 2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297">
                <a:moveTo>
                  <a:pt x="0" y="0"/>
                </a:moveTo>
                <a:lnTo>
                  <a:pt x="0" y="8"/>
                </a:lnTo>
                <a:lnTo>
                  <a:pt x="504" y="297"/>
                </a:lnTo>
                <a:lnTo>
                  <a:pt x="504" y="28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1" name="Freeform 21"/>
          <p:cNvSpPr>
            <a:spLocks/>
          </p:cNvSpPr>
          <p:nvPr/>
        </p:nvSpPr>
        <p:spPr bwMode="auto">
          <a:xfrm>
            <a:off x="4633913" y="3302000"/>
            <a:ext cx="241300" cy="573088"/>
          </a:xfrm>
          <a:custGeom>
            <a:avLst/>
            <a:gdLst>
              <a:gd name="T0" fmla="*/ 2147483647 w 152"/>
              <a:gd name="T1" fmla="*/ 0 h 361"/>
              <a:gd name="T2" fmla="*/ 2147483647 w 152"/>
              <a:gd name="T3" fmla="*/ 0 h 361"/>
              <a:gd name="T4" fmla="*/ 0 w 152"/>
              <a:gd name="T5" fmla="*/ 2147483647 h 361"/>
              <a:gd name="T6" fmla="*/ 2147483647 w 152"/>
              <a:gd name="T7" fmla="*/ 2147483647 h 361"/>
              <a:gd name="T8" fmla="*/ 2147483647 w 152"/>
              <a:gd name="T9" fmla="*/ 0 h 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"/>
              <a:gd name="T16" fmla="*/ 0 h 361"/>
              <a:gd name="T17" fmla="*/ 152 w 152"/>
              <a:gd name="T18" fmla="*/ 361 h 3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" h="361">
                <a:moveTo>
                  <a:pt x="152" y="0"/>
                </a:moveTo>
                <a:lnTo>
                  <a:pt x="144" y="0"/>
                </a:lnTo>
                <a:lnTo>
                  <a:pt x="0" y="361"/>
                </a:lnTo>
                <a:lnTo>
                  <a:pt x="8" y="361"/>
                </a:lnTo>
                <a:lnTo>
                  <a:pt x="152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2" name="Freeform 22"/>
          <p:cNvSpPr>
            <a:spLocks/>
          </p:cNvSpPr>
          <p:nvPr/>
        </p:nvSpPr>
        <p:spPr bwMode="auto">
          <a:xfrm>
            <a:off x="3719513" y="3875088"/>
            <a:ext cx="698500" cy="812800"/>
          </a:xfrm>
          <a:custGeom>
            <a:avLst/>
            <a:gdLst>
              <a:gd name="T0" fmla="*/ 2147483647 w 440"/>
              <a:gd name="T1" fmla="*/ 2147483647 h 512"/>
              <a:gd name="T2" fmla="*/ 2147483647 w 440"/>
              <a:gd name="T3" fmla="*/ 0 h 512"/>
              <a:gd name="T4" fmla="*/ 0 w 440"/>
              <a:gd name="T5" fmla="*/ 2147483647 h 512"/>
              <a:gd name="T6" fmla="*/ 2147483647 w 440"/>
              <a:gd name="T7" fmla="*/ 2147483647 h 512"/>
              <a:gd name="T8" fmla="*/ 2147483647 w 440"/>
              <a:gd name="T9" fmla="*/ 2147483647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0"/>
              <a:gd name="T16" fmla="*/ 0 h 512"/>
              <a:gd name="T17" fmla="*/ 440 w 440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0" h="512">
                <a:moveTo>
                  <a:pt x="440" y="8"/>
                </a:moveTo>
                <a:lnTo>
                  <a:pt x="432" y="0"/>
                </a:lnTo>
                <a:lnTo>
                  <a:pt x="0" y="504"/>
                </a:lnTo>
                <a:lnTo>
                  <a:pt x="8" y="512"/>
                </a:lnTo>
                <a:lnTo>
                  <a:pt x="440" y="8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3" name="Freeform 23"/>
          <p:cNvSpPr>
            <a:spLocks/>
          </p:cNvSpPr>
          <p:nvPr/>
        </p:nvSpPr>
        <p:spPr bwMode="auto">
          <a:xfrm>
            <a:off x="4379913" y="3875088"/>
            <a:ext cx="38100" cy="838200"/>
          </a:xfrm>
          <a:custGeom>
            <a:avLst/>
            <a:gdLst>
              <a:gd name="T0" fmla="*/ 2147483647 w 24"/>
              <a:gd name="T1" fmla="*/ 0 h 528"/>
              <a:gd name="T2" fmla="*/ 2147483647 w 24"/>
              <a:gd name="T3" fmla="*/ 0 h 528"/>
              <a:gd name="T4" fmla="*/ 0 w 24"/>
              <a:gd name="T5" fmla="*/ 2147483647 h 528"/>
              <a:gd name="T6" fmla="*/ 2147483647 w 24"/>
              <a:gd name="T7" fmla="*/ 2147483647 h 528"/>
              <a:gd name="T8" fmla="*/ 2147483647 w 24"/>
              <a:gd name="T9" fmla="*/ 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528"/>
              <a:gd name="T17" fmla="*/ 24 w 24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528">
                <a:moveTo>
                  <a:pt x="24" y="0"/>
                </a:moveTo>
                <a:lnTo>
                  <a:pt x="16" y="0"/>
                </a:lnTo>
                <a:lnTo>
                  <a:pt x="0" y="528"/>
                </a:lnTo>
                <a:lnTo>
                  <a:pt x="8" y="528"/>
                </a:lnTo>
                <a:lnTo>
                  <a:pt x="24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4" name="Freeform 24"/>
          <p:cNvSpPr>
            <a:spLocks/>
          </p:cNvSpPr>
          <p:nvPr/>
        </p:nvSpPr>
        <p:spPr bwMode="auto">
          <a:xfrm>
            <a:off x="4633913" y="3875088"/>
            <a:ext cx="12700" cy="12700"/>
          </a:xfrm>
          <a:custGeom>
            <a:avLst/>
            <a:gdLst>
              <a:gd name="T0" fmla="*/ 2147483647 w 8"/>
              <a:gd name="T1" fmla="*/ 0 h 8"/>
              <a:gd name="T2" fmla="*/ 2147483647 w 8"/>
              <a:gd name="T3" fmla="*/ 0 h 8"/>
              <a:gd name="T4" fmla="*/ 0 w 8"/>
              <a:gd name="T5" fmla="*/ 2147483647 h 8"/>
              <a:gd name="T6" fmla="*/ 0 w 8"/>
              <a:gd name="T7" fmla="*/ 2147483647 h 8"/>
              <a:gd name="T8" fmla="*/ 2147483647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8" y="0"/>
                </a:moveTo>
                <a:lnTo>
                  <a:pt x="8" y="0"/>
                </a:lnTo>
                <a:lnTo>
                  <a:pt x="0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5" name="Freeform 25"/>
          <p:cNvSpPr>
            <a:spLocks/>
          </p:cNvSpPr>
          <p:nvPr/>
        </p:nvSpPr>
        <p:spPr bwMode="auto">
          <a:xfrm>
            <a:off x="4633913" y="3875088"/>
            <a:ext cx="584200" cy="698500"/>
          </a:xfrm>
          <a:custGeom>
            <a:avLst/>
            <a:gdLst>
              <a:gd name="T0" fmla="*/ 2147483647 w 368"/>
              <a:gd name="T1" fmla="*/ 0 h 440"/>
              <a:gd name="T2" fmla="*/ 0 w 368"/>
              <a:gd name="T3" fmla="*/ 2147483647 h 440"/>
              <a:gd name="T4" fmla="*/ 2147483647 w 368"/>
              <a:gd name="T5" fmla="*/ 2147483647 h 440"/>
              <a:gd name="T6" fmla="*/ 2147483647 w 368"/>
              <a:gd name="T7" fmla="*/ 2147483647 h 440"/>
              <a:gd name="T8" fmla="*/ 2147483647 w 368"/>
              <a:gd name="T9" fmla="*/ 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8"/>
              <a:gd name="T16" fmla="*/ 0 h 440"/>
              <a:gd name="T17" fmla="*/ 368 w 368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8" h="440">
                <a:moveTo>
                  <a:pt x="8" y="0"/>
                </a:moveTo>
                <a:lnTo>
                  <a:pt x="0" y="8"/>
                </a:lnTo>
                <a:lnTo>
                  <a:pt x="360" y="440"/>
                </a:lnTo>
                <a:lnTo>
                  <a:pt x="368" y="432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4633913" y="3875088"/>
            <a:ext cx="12700" cy="8001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17" name="Freeform 27"/>
          <p:cNvSpPr>
            <a:spLocks/>
          </p:cNvSpPr>
          <p:nvPr/>
        </p:nvSpPr>
        <p:spPr bwMode="auto">
          <a:xfrm>
            <a:off x="5319713" y="3760788"/>
            <a:ext cx="355600" cy="800100"/>
          </a:xfrm>
          <a:custGeom>
            <a:avLst/>
            <a:gdLst>
              <a:gd name="T0" fmla="*/ 2147483647 w 224"/>
              <a:gd name="T1" fmla="*/ 0 h 504"/>
              <a:gd name="T2" fmla="*/ 2147483647 w 224"/>
              <a:gd name="T3" fmla="*/ 0 h 504"/>
              <a:gd name="T4" fmla="*/ 0 w 224"/>
              <a:gd name="T5" fmla="*/ 2147483647 h 504"/>
              <a:gd name="T6" fmla="*/ 2147483647 w 224"/>
              <a:gd name="T7" fmla="*/ 2147483647 h 504"/>
              <a:gd name="T8" fmla="*/ 2147483647 w 224"/>
              <a:gd name="T9" fmla="*/ 0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504"/>
              <a:gd name="T17" fmla="*/ 224 w 22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504">
                <a:moveTo>
                  <a:pt x="224" y="0"/>
                </a:moveTo>
                <a:lnTo>
                  <a:pt x="216" y="0"/>
                </a:lnTo>
                <a:lnTo>
                  <a:pt x="0" y="504"/>
                </a:lnTo>
                <a:lnTo>
                  <a:pt x="8" y="50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8" name="Freeform 28"/>
          <p:cNvSpPr>
            <a:spLocks/>
          </p:cNvSpPr>
          <p:nvPr/>
        </p:nvSpPr>
        <p:spPr bwMode="auto">
          <a:xfrm>
            <a:off x="5662613" y="3760788"/>
            <a:ext cx="127000" cy="800100"/>
          </a:xfrm>
          <a:custGeom>
            <a:avLst/>
            <a:gdLst>
              <a:gd name="T0" fmla="*/ 2147483647 w 80"/>
              <a:gd name="T1" fmla="*/ 0 h 504"/>
              <a:gd name="T2" fmla="*/ 0 w 80"/>
              <a:gd name="T3" fmla="*/ 0 h 504"/>
              <a:gd name="T4" fmla="*/ 2147483647 w 80"/>
              <a:gd name="T5" fmla="*/ 2147483647 h 504"/>
              <a:gd name="T6" fmla="*/ 2147483647 w 80"/>
              <a:gd name="T7" fmla="*/ 2147483647 h 504"/>
              <a:gd name="T8" fmla="*/ 2147483647 w 80"/>
              <a:gd name="T9" fmla="*/ 0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504"/>
              <a:gd name="T17" fmla="*/ 80 w 80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504">
                <a:moveTo>
                  <a:pt x="8" y="0"/>
                </a:moveTo>
                <a:lnTo>
                  <a:pt x="0" y="0"/>
                </a:lnTo>
                <a:lnTo>
                  <a:pt x="72" y="504"/>
                </a:lnTo>
                <a:lnTo>
                  <a:pt x="80" y="504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19" name="Freeform 29"/>
          <p:cNvSpPr>
            <a:spLocks/>
          </p:cNvSpPr>
          <p:nvPr/>
        </p:nvSpPr>
        <p:spPr bwMode="auto">
          <a:xfrm>
            <a:off x="5776913" y="4560888"/>
            <a:ext cx="355600" cy="469900"/>
          </a:xfrm>
          <a:custGeom>
            <a:avLst/>
            <a:gdLst>
              <a:gd name="T0" fmla="*/ 2147483647 w 224"/>
              <a:gd name="T1" fmla="*/ 0 h 296"/>
              <a:gd name="T2" fmla="*/ 0 w 224"/>
              <a:gd name="T3" fmla="*/ 2147483647 h 296"/>
              <a:gd name="T4" fmla="*/ 2147483647 w 224"/>
              <a:gd name="T5" fmla="*/ 2147483647 h 296"/>
              <a:gd name="T6" fmla="*/ 2147483647 w 224"/>
              <a:gd name="T7" fmla="*/ 2147483647 h 296"/>
              <a:gd name="T8" fmla="*/ 2147483647 w 224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96"/>
              <a:gd name="T17" fmla="*/ 224 w 224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96">
                <a:moveTo>
                  <a:pt x="8" y="0"/>
                </a:moveTo>
                <a:lnTo>
                  <a:pt x="0" y="8"/>
                </a:lnTo>
                <a:lnTo>
                  <a:pt x="216" y="296"/>
                </a:lnTo>
                <a:lnTo>
                  <a:pt x="224" y="28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20" name="Freeform 30"/>
          <p:cNvSpPr>
            <a:spLocks/>
          </p:cNvSpPr>
          <p:nvPr/>
        </p:nvSpPr>
        <p:spPr bwMode="auto">
          <a:xfrm>
            <a:off x="5434013" y="4560888"/>
            <a:ext cx="355600" cy="469900"/>
          </a:xfrm>
          <a:custGeom>
            <a:avLst/>
            <a:gdLst>
              <a:gd name="T0" fmla="*/ 2147483647 w 224"/>
              <a:gd name="T1" fmla="*/ 2147483647 h 296"/>
              <a:gd name="T2" fmla="*/ 2147483647 w 224"/>
              <a:gd name="T3" fmla="*/ 0 h 296"/>
              <a:gd name="T4" fmla="*/ 0 w 224"/>
              <a:gd name="T5" fmla="*/ 2147483647 h 296"/>
              <a:gd name="T6" fmla="*/ 2147483647 w 224"/>
              <a:gd name="T7" fmla="*/ 2147483647 h 296"/>
              <a:gd name="T8" fmla="*/ 2147483647 w 224"/>
              <a:gd name="T9" fmla="*/ 2147483647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96"/>
              <a:gd name="T17" fmla="*/ 224 w 224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96">
                <a:moveTo>
                  <a:pt x="224" y="8"/>
                </a:moveTo>
                <a:lnTo>
                  <a:pt x="216" y="0"/>
                </a:lnTo>
                <a:lnTo>
                  <a:pt x="0" y="288"/>
                </a:lnTo>
                <a:lnTo>
                  <a:pt x="8" y="296"/>
                </a:lnTo>
                <a:lnTo>
                  <a:pt x="224" y="8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21" name="Freeform 31"/>
          <p:cNvSpPr>
            <a:spLocks/>
          </p:cNvSpPr>
          <p:nvPr/>
        </p:nvSpPr>
        <p:spPr bwMode="auto">
          <a:xfrm>
            <a:off x="5434013" y="5018088"/>
            <a:ext cx="355600" cy="355600"/>
          </a:xfrm>
          <a:custGeom>
            <a:avLst/>
            <a:gdLst>
              <a:gd name="T0" fmla="*/ 2147483647 w 224"/>
              <a:gd name="T1" fmla="*/ 0 h 224"/>
              <a:gd name="T2" fmla="*/ 0 w 224"/>
              <a:gd name="T3" fmla="*/ 2147483647 h 224"/>
              <a:gd name="T4" fmla="*/ 2147483647 w 224"/>
              <a:gd name="T5" fmla="*/ 2147483647 h 224"/>
              <a:gd name="T6" fmla="*/ 2147483647 w 224"/>
              <a:gd name="T7" fmla="*/ 2147483647 h 224"/>
              <a:gd name="T8" fmla="*/ 2147483647 w 224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4"/>
              <a:gd name="T17" fmla="*/ 224 w 224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4">
                <a:moveTo>
                  <a:pt x="8" y="0"/>
                </a:moveTo>
                <a:lnTo>
                  <a:pt x="0" y="8"/>
                </a:lnTo>
                <a:lnTo>
                  <a:pt x="216" y="224"/>
                </a:lnTo>
                <a:lnTo>
                  <a:pt x="224" y="2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22" name="Freeform 32"/>
          <p:cNvSpPr>
            <a:spLocks/>
          </p:cNvSpPr>
          <p:nvPr/>
        </p:nvSpPr>
        <p:spPr bwMode="auto">
          <a:xfrm>
            <a:off x="5091113" y="5018088"/>
            <a:ext cx="355600" cy="355600"/>
          </a:xfrm>
          <a:custGeom>
            <a:avLst/>
            <a:gdLst>
              <a:gd name="T0" fmla="*/ 2147483647 w 224"/>
              <a:gd name="T1" fmla="*/ 2147483647 h 224"/>
              <a:gd name="T2" fmla="*/ 2147483647 w 224"/>
              <a:gd name="T3" fmla="*/ 0 h 224"/>
              <a:gd name="T4" fmla="*/ 0 w 224"/>
              <a:gd name="T5" fmla="*/ 2147483647 h 224"/>
              <a:gd name="T6" fmla="*/ 2147483647 w 224"/>
              <a:gd name="T7" fmla="*/ 2147483647 h 224"/>
              <a:gd name="T8" fmla="*/ 2147483647 w 224"/>
              <a:gd name="T9" fmla="*/ 2147483647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4"/>
              <a:gd name="T17" fmla="*/ 224 w 224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4">
                <a:moveTo>
                  <a:pt x="224" y="8"/>
                </a:moveTo>
                <a:lnTo>
                  <a:pt x="216" y="0"/>
                </a:lnTo>
                <a:lnTo>
                  <a:pt x="0" y="216"/>
                </a:lnTo>
                <a:lnTo>
                  <a:pt x="8" y="224"/>
                </a:lnTo>
                <a:lnTo>
                  <a:pt x="224" y="8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23" name="Freeform 33"/>
          <p:cNvSpPr>
            <a:spLocks/>
          </p:cNvSpPr>
          <p:nvPr/>
        </p:nvSpPr>
        <p:spPr bwMode="auto">
          <a:xfrm>
            <a:off x="5091113" y="5360988"/>
            <a:ext cx="469900" cy="471487"/>
          </a:xfrm>
          <a:custGeom>
            <a:avLst/>
            <a:gdLst>
              <a:gd name="T0" fmla="*/ 2147483647 w 296"/>
              <a:gd name="T1" fmla="*/ 0 h 297"/>
              <a:gd name="T2" fmla="*/ 0 w 296"/>
              <a:gd name="T3" fmla="*/ 2147483647 h 297"/>
              <a:gd name="T4" fmla="*/ 2147483647 w 296"/>
              <a:gd name="T5" fmla="*/ 2147483647 h 297"/>
              <a:gd name="T6" fmla="*/ 2147483647 w 296"/>
              <a:gd name="T7" fmla="*/ 2147483647 h 297"/>
              <a:gd name="T8" fmla="*/ 2147483647 w 296"/>
              <a:gd name="T9" fmla="*/ 0 h 2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97"/>
              <a:gd name="T17" fmla="*/ 296 w 296"/>
              <a:gd name="T18" fmla="*/ 297 h 2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97">
                <a:moveTo>
                  <a:pt x="8" y="0"/>
                </a:moveTo>
                <a:lnTo>
                  <a:pt x="0" y="8"/>
                </a:lnTo>
                <a:lnTo>
                  <a:pt x="288" y="297"/>
                </a:lnTo>
                <a:lnTo>
                  <a:pt x="296" y="289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24" name="Freeform 34"/>
          <p:cNvSpPr>
            <a:spLocks/>
          </p:cNvSpPr>
          <p:nvPr/>
        </p:nvSpPr>
        <p:spPr bwMode="auto">
          <a:xfrm>
            <a:off x="4748213" y="5360988"/>
            <a:ext cx="355600" cy="471487"/>
          </a:xfrm>
          <a:custGeom>
            <a:avLst/>
            <a:gdLst>
              <a:gd name="T0" fmla="*/ 2147483647 w 224"/>
              <a:gd name="T1" fmla="*/ 2147483647 h 297"/>
              <a:gd name="T2" fmla="*/ 2147483647 w 224"/>
              <a:gd name="T3" fmla="*/ 0 h 297"/>
              <a:gd name="T4" fmla="*/ 0 w 224"/>
              <a:gd name="T5" fmla="*/ 2147483647 h 297"/>
              <a:gd name="T6" fmla="*/ 2147483647 w 224"/>
              <a:gd name="T7" fmla="*/ 2147483647 h 297"/>
              <a:gd name="T8" fmla="*/ 2147483647 w 224"/>
              <a:gd name="T9" fmla="*/ 2147483647 h 2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97"/>
              <a:gd name="T17" fmla="*/ 224 w 224"/>
              <a:gd name="T18" fmla="*/ 297 h 2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97">
                <a:moveTo>
                  <a:pt x="224" y="8"/>
                </a:moveTo>
                <a:lnTo>
                  <a:pt x="216" y="0"/>
                </a:lnTo>
                <a:lnTo>
                  <a:pt x="0" y="289"/>
                </a:lnTo>
                <a:lnTo>
                  <a:pt x="8" y="297"/>
                </a:lnTo>
                <a:lnTo>
                  <a:pt x="224" y="8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25" name="Freeform 35"/>
          <p:cNvSpPr>
            <a:spLocks/>
          </p:cNvSpPr>
          <p:nvPr/>
        </p:nvSpPr>
        <p:spPr bwMode="auto">
          <a:xfrm>
            <a:off x="4748213" y="5819775"/>
            <a:ext cx="469900" cy="355600"/>
          </a:xfrm>
          <a:custGeom>
            <a:avLst/>
            <a:gdLst>
              <a:gd name="T0" fmla="*/ 2147483647 w 296"/>
              <a:gd name="T1" fmla="*/ 0 h 224"/>
              <a:gd name="T2" fmla="*/ 0 w 296"/>
              <a:gd name="T3" fmla="*/ 2147483647 h 224"/>
              <a:gd name="T4" fmla="*/ 2147483647 w 296"/>
              <a:gd name="T5" fmla="*/ 2147483647 h 224"/>
              <a:gd name="T6" fmla="*/ 2147483647 w 296"/>
              <a:gd name="T7" fmla="*/ 2147483647 h 224"/>
              <a:gd name="T8" fmla="*/ 2147483647 w 296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24"/>
              <a:gd name="T17" fmla="*/ 296 w 296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24">
                <a:moveTo>
                  <a:pt x="8" y="0"/>
                </a:moveTo>
                <a:lnTo>
                  <a:pt x="0" y="8"/>
                </a:lnTo>
                <a:lnTo>
                  <a:pt x="288" y="224"/>
                </a:lnTo>
                <a:lnTo>
                  <a:pt x="296" y="2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26" name="Freeform 36"/>
          <p:cNvSpPr>
            <a:spLocks/>
          </p:cNvSpPr>
          <p:nvPr/>
        </p:nvSpPr>
        <p:spPr bwMode="auto">
          <a:xfrm>
            <a:off x="4405313" y="5819775"/>
            <a:ext cx="355600" cy="355600"/>
          </a:xfrm>
          <a:custGeom>
            <a:avLst/>
            <a:gdLst>
              <a:gd name="T0" fmla="*/ 2147483647 w 224"/>
              <a:gd name="T1" fmla="*/ 2147483647 h 224"/>
              <a:gd name="T2" fmla="*/ 2147483647 w 224"/>
              <a:gd name="T3" fmla="*/ 0 h 224"/>
              <a:gd name="T4" fmla="*/ 0 w 224"/>
              <a:gd name="T5" fmla="*/ 2147483647 h 224"/>
              <a:gd name="T6" fmla="*/ 2147483647 w 224"/>
              <a:gd name="T7" fmla="*/ 2147483647 h 224"/>
              <a:gd name="T8" fmla="*/ 2147483647 w 224"/>
              <a:gd name="T9" fmla="*/ 2147483647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4"/>
              <a:gd name="T17" fmla="*/ 224 w 224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4">
                <a:moveTo>
                  <a:pt x="224" y="8"/>
                </a:moveTo>
                <a:lnTo>
                  <a:pt x="216" y="0"/>
                </a:lnTo>
                <a:lnTo>
                  <a:pt x="0" y="216"/>
                </a:lnTo>
                <a:lnTo>
                  <a:pt x="8" y="224"/>
                </a:lnTo>
                <a:lnTo>
                  <a:pt x="224" y="8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1862138" y="4738688"/>
            <a:ext cx="1698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e</a:t>
            </a:r>
            <a:endParaRPr lang="en-US" altLang="he-IL" sz="18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2493963" y="3773488"/>
            <a:ext cx="1016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f</a:t>
            </a:r>
            <a:endParaRPr lang="en-US" altLang="he-IL" sz="18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3265488" y="3735388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g</a:t>
            </a:r>
            <a:endParaRPr lang="en-US" altLang="he-IL" sz="18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424238" y="4560888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h</a:t>
            </a:r>
            <a:endParaRPr lang="en-US" altLang="he-IL" sz="18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4749800" y="4625975"/>
            <a:ext cx="841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i</a:t>
            </a:r>
            <a:endParaRPr lang="en-US" altLang="he-IL" sz="18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4210050" y="5919788"/>
            <a:ext cx="841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j</a:t>
            </a:r>
            <a:endParaRPr lang="en-US" altLang="he-IL" sz="18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2130425" y="1804988"/>
            <a:ext cx="1698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0</a:t>
            </a:r>
            <a:endParaRPr lang="en-US" altLang="he-IL" sz="24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3573463" y="1804988"/>
            <a:ext cx="1698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000099"/>
                </a:solidFill>
                <a:latin typeface="Arial" panose="020B0604020202020204" pitchFamily="34" charset="0"/>
              </a:rPr>
              <a:t>1</a:t>
            </a:r>
            <a:endParaRPr lang="en-US" altLang="he-IL" sz="2400" b="1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7935" name="Line 45"/>
          <p:cNvSpPr>
            <a:spLocks noChangeShapeType="1"/>
          </p:cNvSpPr>
          <p:nvPr/>
        </p:nvSpPr>
        <p:spPr bwMode="auto">
          <a:xfrm flipV="1">
            <a:off x="2919413" y="1500188"/>
            <a:ext cx="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936" name="Line 46"/>
          <p:cNvSpPr>
            <a:spLocks noChangeShapeType="1"/>
          </p:cNvSpPr>
          <p:nvPr/>
        </p:nvSpPr>
        <p:spPr bwMode="auto">
          <a:xfrm flipV="1">
            <a:off x="215900" y="4914900"/>
            <a:ext cx="228600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37" name="Line 47"/>
          <p:cNvSpPr>
            <a:spLocks noChangeShapeType="1"/>
          </p:cNvSpPr>
          <p:nvPr/>
        </p:nvSpPr>
        <p:spPr bwMode="auto">
          <a:xfrm>
            <a:off x="444500" y="4914900"/>
            <a:ext cx="136525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38" name="Oval 48"/>
          <p:cNvSpPr>
            <a:spLocks noChangeArrowheads="1"/>
          </p:cNvSpPr>
          <p:nvPr/>
        </p:nvSpPr>
        <p:spPr bwMode="auto">
          <a:xfrm>
            <a:off x="525463" y="5297488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39" name="Line 49"/>
          <p:cNvSpPr>
            <a:spLocks noChangeShapeType="1"/>
          </p:cNvSpPr>
          <p:nvPr/>
        </p:nvSpPr>
        <p:spPr bwMode="auto">
          <a:xfrm flipV="1">
            <a:off x="444500" y="3987800"/>
            <a:ext cx="188913" cy="927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40" name="Line 50"/>
          <p:cNvSpPr>
            <a:spLocks noChangeShapeType="1"/>
          </p:cNvSpPr>
          <p:nvPr/>
        </p:nvSpPr>
        <p:spPr bwMode="auto">
          <a:xfrm>
            <a:off x="633413" y="3978275"/>
            <a:ext cx="457200" cy="904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41" name="Line 51"/>
          <p:cNvSpPr>
            <a:spLocks noChangeShapeType="1"/>
          </p:cNvSpPr>
          <p:nvPr/>
        </p:nvSpPr>
        <p:spPr bwMode="auto">
          <a:xfrm flipV="1">
            <a:off x="862013" y="4892675"/>
            <a:ext cx="228600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42" name="Line 52"/>
          <p:cNvSpPr>
            <a:spLocks noChangeShapeType="1"/>
          </p:cNvSpPr>
          <p:nvPr/>
        </p:nvSpPr>
        <p:spPr bwMode="auto">
          <a:xfrm>
            <a:off x="1090613" y="4892675"/>
            <a:ext cx="136525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43" name="Oval 53"/>
          <p:cNvSpPr>
            <a:spLocks noChangeArrowheads="1"/>
          </p:cNvSpPr>
          <p:nvPr/>
        </p:nvSpPr>
        <p:spPr bwMode="auto">
          <a:xfrm>
            <a:off x="803275" y="5308600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44" name="Oval 54"/>
          <p:cNvSpPr>
            <a:spLocks noChangeArrowheads="1"/>
          </p:cNvSpPr>
          <p:nvPr/>
        </p:nvSpPr>
        <p:spPr bwMode="auto">
          <a:xfrm>
            <a:off x="1152525" y="5308600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45" name="Line 55"/>
          <p:cNvSpPr>
            <a:spLocks noChangeShapeType="1"/>
          </p:cNvSpPr>
          <p:nvPr/>
        </p:nvSpPr>
        <p:spPr bwMode="auto">
          <a:xfrm flipV="1">
            <a:off x="633413" y="3302000"/>
            <a:ext cx="457200" cy="676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46" name="Line 56"/>
          <p:cNvSpPr>
            <a:spLocks noChangeShapeType="1"/>
          </p:cNvSpPr>
          <p:nvPr/>
        </p:nvSpPr>
        <p:spPr bwMode="auto">
          <a:xfrm>
            <a:off x="1090613" y="3314700"/>
            <a:ext cx="255587" cy="512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47" name="Oval 57"/>
          <p:cNvSpPr>
            <a:spLocks noChangeArrowheads="1"/>
          </p:cNvSpPr>
          <p:nvPr/>
        </p:nvSpPr>
        <p:spPr bwMode="auto">
          <a:xfrm>
            <a:off x="1292225" y="3762375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48" name="Text Box 58"/>
          <p:cNvSpPr txBox="1">
            <a:spLocks noChangeArrowheads="1"/>
          </p:cNvSpPr>
          <p:nvPr/>
        </p:nvSpPr>
        <p:spPr bwMode="auto">
          <a:xfrm>
            <a:off x="444500" y="53673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7949" name="Text Box 59"/>
          <p:cNvSpPr txBox="1">
            <a:spLocks noChangeArrowheads="1"/>
          </p:cNvSpPr>
          <p:nvPr/>
        </p:nvSpPr>
        <p:spPr bwMode="auto">
          <a:xfrm>
            <a:off x="727075" y="53800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7950" name="Text Box 60"/>
          <p:cNvSpPr txBox="1">
            <a:spLocks noChangeArrowheads="1"/>
          </p:cNvSpPr>
          <p:nvPr/>
        </p:nvSpPr>
        <p:spPr bwMode="auto">
          <a:xfrm>
            <a:off x="1009650" y="5380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7951" name="Text Box 61"/>
          <p:cNvSpPr txBox="1">
            <a:spLocks noChangeArrowheads="1"/>
          </p:cNvSpPr>
          <p:nvPr/>
        </p:nvSpPr>
        <p:spPr bwMode="auto">
          <a:xfrm>
            <a:off x="1152525" y="37798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7952" name="Line 62"/>
          <p:cNvSpPr>
            <a:spLocks noChangeShapeType="1"/>
          </p:cNvSpPr>
          <p:nvPr/>
        </p:nvSpPr>
        <p:spPr bwMode="auto">
          <a:xfrm flipV="1">
            <a:off x="1090613" y="2387600"/>
            <a:ext cx="457200" cy="927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53" name="Line 63"/>
          <p:cNvSpPr>
            <a:spLocks noChangeShapeType="1"/>
          </p:cNvSpPr>
          <p:nvPr/>
        </p:nvSpPr>
        <p:spPr bwMode="auto">
          <a:xfrm>
            <a:off x="1547813" y="2387600"/>
            <a:ext cx="509587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54" name="Line 64"/>
          <p:cNvSpPr>
            <a:spLocks noChangeShapeType="1"/>
          </p:cNvSpPr>
          <p:nvPr/>
        </p:nvSpPr>
        <p:spPr bwMode="auto">
          <a:xfrm>
            <a:off x="2032000" y="3263900"/>
            <a:ext cx="434975" cy="496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55" name="Line 65"/>
          <p:cNvSpPr>
            <a:spLocks noChangeShapeType="1"/>
          </p:cNvSpPr>
          <p:nvPr/>
        </p:nvSpPr>
        <p:spPr bwMode="auto">
          <a:xfrm flipH="1">
            <a:off x="1547813" y="3244850"/>
            <a:ext cx="48418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56" name="Line 66"/>
          <p:cNvSpPr>
            <a:spLocks noChangeShapeType="1"/>
          </p:cNvSpPr>
          <p:nvPr/>
        </p:nvSpPr>
        <p:spPr bwMode="auto">
          <a:xfrm>
            <a:off x="1547813" y="3887788"/>
            <a:ext cx="314325" cy="85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57" name="Oval 67"/>
          <p:cNvSpPr>
            <a:spLocks noChangeArrowheads="1"/>
          </p:cNvSpPr>
          <p:nvPr/>
        </p:nvSpPr>
        <p:spPr bwMode="auto">
          <a:xfrm>
            <a:off x="2413000" y="3697288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58" name="Oval 68"/>
          <p:cNvSpPr>
            <a:spLocks noChangeArrowheads="1"/>
          </p:cNvSpPr>
          <p:nvPr/>
        </p:nvSpPr>
        <p:spPr bwMode="auto">
          <a:xfrm>
            <a:off x="1808163" y="4673600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59" name="Oval 69"/>
          <p:cNvSpPr>
            <a:spLocks noChangeArrowheads="1"/>
          </p:cNvSpPr>
          <p:nvPr/>
        </p:nvSpPr>
        <p:spPr bwMode="auto">
          <a:xfrm>
            <a:off x="3438525" y="3786188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60" name="Oval 70"/>
          <p:cNvSpPr>
            <a:spLocks noChangeArrowheads="1"/>
          </p:cNvSpPr>
          <p:nvPr/>
        </p:nvSpPr>
        <p:spPr bwMode="auto">
          <a:xfrm>
            <a:off x="3665538" y="4610100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61" name="Oval 71"/>
          <p:cNvSpPr>
            <a:spLocks noChangeArrowheads="1"/>
          </p:cNvSpPr>
          <p:nvPr/>
        </p:nvSpPr>
        <p:spPr bwMode="auto">
          <a:xfrm>
            <a:off x="4592638" y="4625975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37962" name="Oval 72"/>
          <p:cNvSpPr>
            <a:spLocks noChangeArrowheads="1"/>
          </p:cNvSpPr>
          <p:nvPr/>
        </p:nvSpPr>
        <p:spPr bwMode="auto">
          <a:xfrm>
            <a:off x="4351338" y="6097588"/>
            <a:ext cx="107950" cy="13017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F75D9B1F-7DD7-42E8-9AC1-A722CD9A29EE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7172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Two key network-layer functions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/>
          <a:lstStyle/>
          <a:p>
            <a:pPr>
              <a:defRPr/>
            </a:pPr>
            <a:r>
              <a:rPr lang="en-US" i="1">
                <a:solidFill>
                  <a:srgbClr val="000099"/>
                </a:solidFill>
              </a:rPr>
              <a:t>forwarding:</a:t>
            </a:r>
            <a:r>
              <a:rPr lang="en-US"/>
              <a:t> move packets from router</a:t>
            </a:r>
            <a:r>
              <a:rPr lang="ja-JP" altLang="en-US"/>
              <a:t>’</a:t>
            </a:r>
            <a:r>
              <a:rPr lang="en-US" altLang="ja-JP"/>
              <a:t>s input to appropriate router output</a:t>
            </a:r>
          </a:p>
          <a:p>
            <a:pPr>
              <a:spcBef>
                <a:spcPct val="70000"/>
              </a:spcBef>
              <a:defRPr/>
            </a:pPr>
            <a:r>
              <a:rPr lang="en-US" i="1">
                <a:solidFill>
                  <a:srgbClr val="000099"/>
                </a:solidFill>
              </a:rPr>
              <a:t>routing:</a:t>
            </a:r>
            <a:r>
              <a:rPr lang="en-US"/>
              <a:t> determine route taken by packets from source to dest. </a:t>
            </a:r>
          </a:p>
          <a:p>
            <a:pPr lvl="1">
              <a:spcBef>
                <a:spcPct val="70000"/>
              </a:spcBef>
              <a:defRPr/>
            </a:pPr>
            <a:r>
              <a:rPr lang="en-US" i="1"/>
              <a:t>routing algorithms</a:t>
            </a:r>
            <a:endParaRPr lang="en-US"/>
          </a:p>
          <a:p>
            <a:pPr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4784725" y="1577975"/>
            <a:ext cx="41925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analogy: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routing:</a:t>
            </a:r>
            <a:r>
              <a:rPr lang="en-US" sz="2800">
                <a:latin typeface="Gill Sans MT" charset="0"/>
                <a:ea typeface="ＭＳ Ｐゴシック" charset="0"/>
              </a:rPr>
              <a:t> process of planning trip from source to dest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forwarding</a:t>
            </a:r>
            <a:r>
              <a:rPr lang="en-US" sz="2800" i="1">
                <a:solidFill>
                  <a:schemeClr val="accent2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800">
                <a:latin typeface="Gill Sans MT" charset="0"/>
                <a:ea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Address Lookup: TCAM</a:t>
            </a:r>
            <a:endParaRPr lang="en-US" sz="2800" i="1" dirty="0"/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1065213" y="3351213"/>
            <a:ext cx="523557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Destination Address Range                    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11001000 00010111 00010*** ********* </a:t>
            </a:r>
            <a:endParaRPr lang="en-US" sz="2000" dirty="0">
              <a:latin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11001000 00010111 00011000 *********</a:t>
            </a:r>
            <a:endParaRPr lang="en-US" sz="2000" dirty="0">
              <a:latin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11001000 00010111 00011*** *********</a:t>
            </a:r>
            <a:endParaRPr lang="en-US" sz="2000" dirty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otherwise  </a:t>
            </a:r>
            <a:r>
              <a:rPr lang="en-US" dirty="0">
                <a:latin typeface="Times" pitchFamily="-84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77" name="Rectangle 24"/>
          <p:cNvSpPr>
            <a:spLocks noChangeArrowheads="1"/>
          </p:cNvSpPr>
          <p:nvPr/>
        </p:nvSpPr>
        <p:spPr bwMode="auto">
          <a:xfrm>
            <a:off x="992188" y="338455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" name="Line 25"/>
          <p:cNvSpPr>
            <a:spLocks noChangeShapeType="1"/>
          </p:cNvSpPr>
          <p:nvPr/>
        </p:nvSpPr>
        <p:spPr bwMode="auto">
          <a:xfrm>
            <a:off x="992188" y="381952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1022350" y="424973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>
            <a:off x="996950" y="466883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993775" y="509905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6176963" y="338455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6475413" y="3327400"/>
            <a:ext cx="154305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Link interface</a:t>
            </a:r>
          </a:p>
          <a:p>
            <a:pPr>
              <a:lnSpc>
                <a:spcPct val="150000"/>
              </a:lnSpc>
            </a:pPr>
            <a:r>
              <a:rPr lang="en-US"/>
              <a:t>0</a:t>
            </a:r>
          </a:p>
          <a:p>
            <a:pPr>
              <a:lnSpc>
                <a:spcPct val="150000"/>
              </a:lnSpc>
            </a:pPr>
            <a:r>
              <a:rPr lang="en-US"/>
              <a:t>1</a:t>
            </a:r>
          </a:p>
          <a:p>
            <a:pPr>
              <a:lnSpc>
                <a:spcPct val="150000"/>
              </a:lnSpc>
            </a:pPr>
            <a:r>
              <a:rPr lang="en-US"/>
              <a:t>2</a:t>
            </a:r>
          </a:p>
          <a:p>
            <a:pPr>
              <a:lnSpc>
                <a:spcPct val="150000"/>
              </a:lnSpc>
            </a:pPr>
            <a:r>
              <a:rPr lang="en-US"/>
              <a:t>3</a:t>
            </a: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533400" y="1466850"/>
            <a:ext cx="8318500" cy="1619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(Ternary)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Content Addressable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475C25BE-C125-4D6C-9FE2-FA0C378CD7B1}" type="slidenum">
              <a:rPr lang="en-US"/>
              <a:pPr/>
              <a:t>41</a:t>
            </a:fld>
            <a:endParaRPr lang="en-US"/>
          </a:p>
        </p:txBody>
      </p:sp>
      <p:pic>
        <p:nvPicPr>
          <p:cNvPr id="71683" name="Picture 7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2" y="749300"/>
            <a:ext cx="7202487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457200"/>
          </a:xfrm>
        </p:spPr>
        <p:txBody>
          <a:bodyPr/>
          <a:lstStyle/>
          <a:p>
            <a:r>
              <a:rPr lang="en-US" sz="3600" dirty="0"/>
              <a:t>Input port queuing and </a:t>
            </a:r>
            <a:r>
              <a:rPr lang="en-US" sz="3600" dirty="0" err="1"/>
              <a:t>HoL</a:t>
            </a:r>
            <a:r>
              <a:rPr lang="en-US" sz="3600" dirty="0"/>
              <a:t> blocking</a:t>
            </a:r>
            <a:endParaRPr lang="en-US" dirty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27125"/>
            <a:ext cx="8101012" cy="2649538"/>
          </a:xfrm>
        </p:spPr>
        <p:txBody>
          <a:bodyPr/>
          <a:lstStyle/>
          <a:p>
            <a:r>
              <a:rPr lang="en-US" sz="2400" i="1" dirty="0"/>
              <a:t>Speedup=k</a:t>
            </a:r>
            <a:r>
              <a:rPr lang="en-US" sz="2400" dirty="0"/>
              <a:t>: at each cycle:</a:t>
            </a:r>
          </a:p>
          <a:p>
            <a:pPr lvl="1"/>
            <a:r>
              <a:rPr lang="en-US" sz="2000" dirty="0"/>
              <a:t>Each input queue can transfer at most </a:t>
            </a:r>
            <a:r>
              <a:rPr lang="en-US" sz="2000" i="1" dirty="0"/>
              <a:t>k </a:t>
            </a:r>
            <a:r>
              <a:rPr lang="en-US" sz="2000" dirty="0"/>
              <a:t>packets</a:t>
            </a:r>
          </a:p>
          <a:p>
            <a:pPr lvl="1"/>
            <a:r>
              <a:rPr lang="en-US" sz="2000" dirty="0"/>
              <a:t>Each output queue can accept at most </a:t>
            </a:r>
            <a:r>
              <a:rPr lang="en-US" sz="2000" i="1" dirty="0"/>
              <a:t>k </a:t>
            </a:r>
            <a:r>
              <a:rPr lang="en-US" sz="2000" dirty="0"/>
              <a:t>packets</a:t>
            </a:r>
          </a:p>
          <a:p>
            <a:r>
              <a:rPr lang="en-US" sz="2400" dirty="0">
                <a:solidFill>
                  <a:srgbClr val="CC0000"/>
                </a:solidFill>
              </a:rPr>
              <a:t>Head-of-the-Line (HOL) blocking:</a:t>
            </a:r>
            <a:r>
              <a:rPr lang="en-US" sz="2400" dirty="0"/>
              <a:t> queued datagram at front of queue prevents others in queue from moving forward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23808" y="3204845"/>
            <a:ext cx="3027362" cy="1809750"/>
            <a:chOff x="523" y="976"/>
            <a:chExt cx="2099" cy="1356"/>
          </a:xfrm>
        </p:grpSpPr>
        <p:sp>
          <p:nvSpPr>
            <p:cNvPr id="71731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71751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1752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1753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71748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1749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1750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71734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1735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1736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1737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1738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1739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71745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1746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1747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71742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1743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1744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sp>
        <p:nvSpPr>
          <p:cNvPr id="71687" name="Rectangle 55"/>
          <p:cNvSpPr>
            <a:spLocks noChangeArrowheads="1"/>
          </p:cNvSpPr>
          <p:nvPr/>
        </p:nvSpPr>
        <p:spPr bwMode="auto">
          <a:xfrm>
            <a:off x="2976245" y="3201670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689" name="Rectangle 57"/>
          <p:cNvSpPr>
            <a:spLocks noChangeArrowheads="1"/>
          </p:cNvSpPr>
          <p:nvPr/>
        </p:nvSpPr>
        <p:spPr bwMode="auto">
          <a:xfrm>
            <a:off x="2960370" y="4568508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691" name="Rectangle 59"/>
          <p:cNvSpPr>
            <a:spLocks noChangeArrowheads="1"/>
          </p:cNvSpPr>
          <p:nvPr/>
        </p:nvSpPr>
        <p:spPr bwMode="auto">
          <a:xfrm>
            <a:off x="2612708" y="4557395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692" name="Line 60"/>
          <p:cNvSpPr>
            <a:spLocks noChangeShapeType="1"/>
          </p:cNvSpPr>
          <p:nvPr/>
        </p:nvSpPr>
        <p:spPr bwMode="auto">
          <a:xfrm>
            <a:off x="3268345" y="3257233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71693" name="Freeform 61"/>
          <p:cNvSpPr>
            <a:spLocks/>
          </p:cNvSpPr>
          <p:nvPr/>
        </p:nvSpPr>
        <p:spPr bwMode="auto">
          <a:xfrm>
            <a:off x="3312795" y="3655695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71694" name="Text Box 62"/>
          <p:cNvSpPr txBox="1">
            <a:spLocks noChangeArrowheads="1"/>
          </p:cNvSpPr>
          <p:nvPr/>
        </p:nvSpPr>
        <p:spPr bwMode="auto">
          <a:xfrm>
            <a:off x="2484120" y="5111433"/>
            <a:ext cx="3390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ill Sans MT" pitchFamily="34" charset="0"/>
              </a:rPr>
              <a:t>When speedup=1 the green packet experiences </a:t>
            </a:r>
            <a:r>
              <a:rPr lang="en-US" dirty="0" err="1">
                <a:latin typeface="Gill Sans MT" pitchFamily="34" charset="0"/>
              </a:rPr>
              <a:t>HoL</a:t>
            </a:r>
            <a:r>
              <a:rPr lang="en-US" dirty="0">
                <a:latin typeface="Gill Sans MT" pitchFamily="34" charset="0"/>
              </a:rPr>
              <a:t> blocking </a:t>
            </a:r>
            <a:br>
              <a:rPr lang="en-US" dirty="0">
                <a:latin typeface="Gill Sans MT" pitchFamily="34" charset="0"/>
              </a:rPr>
            </a:br>
            <a:endParaRPr lang="en-US" i="1" dirty="0">
              <a:latin typeface="Gill Sans MT" pitchFamily="34" charset="0"/>
            </a:endParaRPr>
          </a:p>
        </p:txBody>
      </p:sp>
      <p:sp>
        <p:nvSpPr>
          <p:cNvPr id="71695" name="Text Box 64"/>
          <p:cNvSpPr txBox="1">
            <a:spLocks noChangeArrowheads="1"/>
          </p:cNvSpPr>
          <p:nvPr/>
        </p:nvSpPr>
        <p:spPr bwMode="auto">
          <a:xfrm>
            <a:off x="3662045" y="4001770"/>
            <a:ext cx="747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/>
              <a:t>switch</a:t>
            </a:r>
          </a:p>
          <a:p>
            <a:r>
              <a:rPr lang="en-US" sz="1600"/>
              <a:t>fabric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/>
              <a:t>Virtual circuit 	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What</a:t>
            </a:r>
            <a:r>
              <a:rPr lang="ja-JP" altLang="en-US" sz="3200" dirty="0">
                <a:solidFill>
                  <a:srgbClr val="FF0000"/>
                </a:solidFill>
              </a:rPr>
              <a:t>’</a:t>
            </a:r>
            <a:r>
              <a:rPr lang="en-US" altLang="ja-JP" sz="3200" dirty="0">
                <a:solidFill>
                  <a:srgbClr val="FF0000"/>
                </a:solidFill>
              </a:rPr>
              <a:t>s inside a router</a:t>
            </a:r>
          </a:p>
          <a:p>
            <a:pPr lvl="1">
              <a:defRPr/>
            </a:pPr>
            <a:r>
              <a:rPr lang="en-US" altLang="ja-JP" sz="2800" dirty="0"/>
              <a:t>Architecture overview</a:t>
            </a:r>
          </a:p>
          <a:p>
            <a:pPr lvl="1">
              <a:defRPr/>
            </a:pPr>
            <a:r>
              <a:rPr lang="en-US" altLang="ja-JP" sz="2800" dirty="0"/>
              <a:t>Input ports</a:t>
            </a:r>
          </a:p>
          <a:p>
            <a:pPr lvl="1">
              <a:defRPr/>
            </a:pPr>
            <a:r>
              <a:rPr lang="en-US" altLang="ja-JP" sz="2800" dirty="0">
                <a:solidFill>
                  <a:srgbClr val="FF0000"/>
                </a:solidFill>
              </a:rPr>
              <a:t>Switching fabric</a:t>
            </a:r>
          </a:p>
          <a:p>
            <a:pPr lvl="1">
              <a:defRPr/>
            </a:pPr>
            <a:r>
              <a:rPr lang="en-US" altLang="ja-JP" sz="2800" dirty="0"/>
              <a:t>Output ports</a:t>
            </a:r>
          </a:p>
          <a:p>
            <a:pPr lvl="1">
              <a:defRPr/>
            </a:pPr>
            <a:r>
              <a:rPr lang="en-US" altLang="ja-JP" sz="2800" dirty="0"/>
              <a:t>Present &amp; future trends</a:t>
            </a:r>
          </a:p>
          <a:p>
            <a:pPr lvl="1">
              <a:defRPr/>
            </a:pPr>
            <a:endParaRPr lang="en-US" altLang="ja-JP" sz="2800" dirty="0"/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3016D996-C552-41DB-A453-79F44E12C366}" type="slidenum">
              <a:rPr lang="en-US"/>
              <a:pPr/>
              <a:t>43</a:t>
            </a:fld>
            <a:endParaRPr lang="en-US"/>
          </a:p>
        </p:txBody>
      </p:sp>
      <p:pic>
        <p:nvPicPr>
          <p:cNvPr id="64515" name="Picture 17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80010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sz="4000" dirty="0"/>
              <a:t>Switching fabrics</a:t>
            </a:r>
            <a:endParaRPr lang="en-US" dirty="0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1675" y="1177925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transfer packet from input buffer to appropriate output buffer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switching rate: rate at which packets can be transfer from inputs to outputs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often measured as multiple of input/output line rate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N inputs: switching rate N times line rate desirable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three types of switching fabrics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64646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47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48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49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50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64641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42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43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44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45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64636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37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38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39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40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4521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64631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32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33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34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35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64626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27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28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29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30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64621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22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23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24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25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4525" name="Text Box 78"/>
          <p:cNvSpPr txBox="1">
            <a:spLocks noChangeArrowheads="1"/>
          </p:cNvSpPr>
          <p:nvPr/>
        </p:nvSpPr>
        <p:spPr bwMode="auto">
          <a:xfrm>
            <a:off x="1435100" y="55864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64526" name="Text Box 79"/>
          <p:cNvSpPr txBox="1">
            <a:spLocks noChangeArrowheads="1"/>
          </p:cNvSpPr>
          <p:nvPr/>
        </p:nvSpPr>
        <p:spPr bwMode="auto">
          <a:xfrm>
            <a:off x="1533525" y="4613275"/>
            <a:ext cx="8306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Shared</a:t>
            </a:r>
          </a:p>
          <a:p>
            <a:r>
              <a:rPr lang="en-US" sz="1400" dirty="0"/>
              <a:t>memory</a:t>
            </a:r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64616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17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18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19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20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64611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12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13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14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15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64606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07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08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09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10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4530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64601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02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03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04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05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64596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97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98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99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600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3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64591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92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93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94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95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4534" name="Text Box 117"/>
          <p:cNvSpPr txBox="1">
            <a:spLocks noChangeArrowheads="1"/>
          </p:cNvSpPr>
          <p:nvPr/>
        </p:nvSpPr>
        <p:spPr bwMode="auto">
          <a:xfrm>
            <a:off x="4286250" y="5583238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bus</a:t>
            </a:r>
          </a:p>
        </p:txBody>
      </p:sp>
      <p:grpSp>
        <p:nvGrpSpPr>
          <p:cNvPr id="14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64586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87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88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89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90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5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64581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82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83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84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85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6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64576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77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78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79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80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7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18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64571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72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73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74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75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9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64566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67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68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69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70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0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64561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62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63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64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565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sp>
        <p:nvSpPr>
          <p:cNvPr id="64539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540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541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542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543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544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545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46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47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48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49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50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51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52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53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54" name="Text Box 170"/>
          <p:cNvSpPr txBox="1">
            <a:spLocks noChangeArrowheads="1"/>
          </p:cNvSpPr>
          <p:nvPr/>
        </p:nvSpPr>
        <p:spPr bwMode="auto">
          <a:xfrm>
            <a:off x="5899150" y="5589588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crossbar</a:t>
            </a:r>
          </a:p>
        </p:txBody>
      </p:sp>
      <p:sp>
        <p:nvSpPr>
          <p:cNvPr id="64555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556" name="Freeform 172"/>
          <p:cNvSpPr>
            <a:spLocks/>
          </p:cNvSpPr>
          <p:nvPr/>
        </p:nvSpPr>
        <p:spPr bwMode="auto">
          <a:xfrm>
            <a:off x="3641725" y="4295775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557" name="Freeform 173"/>
          <p:cNvSpPr>
            <a:spLocks/>
          </p:cNvSpPr>
          <p:nvPr/>
        </p:nvSpPr>
        <p:spPr bwMode="auto">
          <a:xfrm>
            <a:off x="6038850" y="4286250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AE529BB4-A1C3-400A-88A2-BEE4E43C7DBC}" type="slidenum">
              <a:rPr lang="en-US"/>
              <a:pPr/>
              <a:t>44</a:t>
            </a:fld>
            <a:endParaRPr lang="en-US"/>
          </a:p>
        </p:txBody>
      </p:sp>
      <p:pic>
        <p:nvPicPr>
          <p:cNvPr id="66563" name="Picture 4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965200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4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/>
          <a:lstStyle/>
          <a:p>
            <a:r>
              <a:rPr lang="en-US" sz="4000"/>
              <a:t>Switching via a bus</a:t>
            </a:r>
            <a:endParaRPr lang="en-US"/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530350"/>
            <a:ext cx="5608638" cy="4071938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datagram from input port memory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to output port memory via a shared bus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bus contention:</a:t>
            </a:r>
            <a:r>
              <a:rPr lang="en-US" dirty="0">
                <a:ea typeface="ＭＳ Ｐゴシック" charset="0"/>
                <a:cs typeface="+mn-cs"/>
              </a:rPr>
              <a:t>  switching speed limited by bus bandwidth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32 Gbps bus, Cisco 5600: sufficient speed for access and enterprise routers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08738" y="2435225"/>
            <a:ext cx="890587" cy="215900"/>
            <a:chOff x="876" y="2800"/>
            <a:chExt cx="642" cy="175"/>
          </a:xfrm>
        </p:grpSpPr>
        <p:sp>
          <p:nvSpPr>
            <p:cNvPr id="66600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601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602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603" name="Rectangle 1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604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407150" y="2830513"/>
            <a:ext cx="890588" cy="215900"/>
            <a:chOff x="876" y="2800"/>
            <a:chExt cx="642" cy="175"/>
          </a:xfrm>
        </p:grpSpPr>
        <p:sp>
          <p:nvSpPr>
            <p:cNvPr id="66595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96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97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98" name="Rectangle 1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99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402388" y="3257550"/>
            <a:ext cx="890587" cy="215900"/>
            <a:chOff x="876" y="2800"/>
            <a:chExt cx="642" cy="175"/>
          </a:xfrm>
        </p:grpSpPr>
        <p:sp>
          <p:nvSpPr>
            <p:cNvPr id="66590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91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92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93" name="Rectangle 2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94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6569" name="Line 26"/>
          <p:cNvSpPr>
            <a:spLocks noChangeShapeType="1"/>
          </p:cNvSpPr>
          <p:nvPr/>
        </p:nvSpPr>
        <p:spPr bwMode="auto">
          <a:xfrm>
            <a:off x="7310438" y="243840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364413" y="2422525"/>
            <a:ext cx="890587" cy="215900"/>
            <a:chOff x="455" y="3463"/>
            <a:chExt cx="561" cy="136"/>
          </a:xfrm>
        </p:grpSpPr>
        <p:sp>
          <p:nvSpPr>
            <p:cNvPr id="66585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6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7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8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9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369175" y="2814638"/>
            <a:ext cx="890588" cy="215900"/>
            <a:chOff x="455" y="3463"/>
            <a:chExt cx="561" cy="136"/>
          </a:xfrm>
        </p:grpSpPr>
        <p:sp>
          <p:nvSpPr>
            <p:cNvPr id="66580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1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2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3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4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364413" y="3241675"/>
            <a:ext cx="890587" cy="215900"/>
            <a:chOff x="455" y="3463"/>
            <a:chExt cx="561" cy="136"/>
          </a:xfrm>
        </p:grpSpPr>
        <p:sp>
          <p:nvSpPr>
            <p:cNvPr id="66575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6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7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8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9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6573" name="Text Box 45"/>
          <p:cNvSpPr txBox="1">
            <a:spLocks noChangeArrowheads="1"/>
          </p:cNvSpPr>
          <p:nvPr/>
        </p:nvSpPr>
        <p:spPr bwMode="auto">
          <a:xfrm>
            <a:off x="7046913" y="3678238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bus</a:t>
            </a:r>
          </a:p>
        </p:txBody>
      </p:sp>
      <p:sp>
        <p:nvSpPr>
          <p:cNvPr id="66574" name="Freeform 46"/>
          <p:cNvSpPr>
            <a:spLocks/>
          </p:cNvSpPr>
          <p:nvPr/>
        </p:nvSpPr>
        <p:spPr bwMode="auto">
          <a:xfrm>
            <a:off x="6402388" y="2463800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ABB573E2-17DE-41AF-9517-1471843DBCFB}" type="slidenum">
              <a:rPr lang="en-US"/>
              <a:pPr/>
              <a:t>45</a:t>
            </a:fld>
            <a:endParaRPr lang="en-US"/>
          </a:p>
        </p:txBody>
      </p:sp>
      <p:pic>
        <p:nvPicPr>
          <p:cNvPr id="67587" name="Picture 5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84931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7772400" cy="8540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Switching via interconnection network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25563"/>
            <a:ext cx="5934075" cy="44116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Overcome bus bandwidth limitations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Solutions to the scalability problem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Hierarchical </a:t>
            </a:r>
            <a:r>
              <a:rPr lang="en-US" dirty="0" err="1">
                <a:ea typeface="ＭＳ Ｐゴシック" charset="0"/>
                <a:cs typeface="+mn-cs"/>
              </a:rPr>
              <a:t>Xbar</a:t>
            </a: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Fragmenting datagram into fixed length cells, switch cells through the fabric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Sophisticated (perfect / </a:t>
            </a:r>
            <a:r>
              <a:rPr lang="en-US" dirty="0" err="1">
                <a:ea typeface="ＭＳ Ｐゴシック" charset="0"/>
                <a:cs typeface="+mn-cs"/>
              </a:rPr>
              <a:t>wegihted</a:t>
            </a:r>
            <a:r>
              <a:rPr lang="en-US" dirty="0">
                <a:ea typeface="ＭＳ Ｐゴシック" charset="0"/>
                <a:cs typeface="+mn-cs"/>
              </a:rPr>
              <a:t>) matching algorithms</a:t>
            </a:r>
          </a:p>
          <a:p>
            <a:pPr lvl="1"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184900" y="2535238"/>
            <a:ext cx="2252663" cy="2066925"/>
            <a:chOff x="3812" y="2763"/>
            <a:chExt cx="1419" cy="130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67640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41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42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43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44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67635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6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7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8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9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67630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1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2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3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4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676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7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8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67620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1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2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3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67615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16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17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18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1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</p:grpSp>
        <p:sp>
          <p:nvSpPr>
            <p:cNvPr id="67595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596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597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598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599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600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601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2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3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4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5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6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7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8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9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10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crossbar</a:t>
              </a:r>
            </a:p>
          </p:txBody>
        </p:sp>
        <p:sp>
          <p:nvSpPr>
            <p:cNvPr id="67611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293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ABB573E2-17DE-41AF-9517-1471843DBCFB}" type="slidenum">
              <a:rPr lang="en-US"/>
              <a:pPr/>
              <a:t>46</a:t>
            </a:fld>
            <a:endParaRPr lang="en-US"/>
          </a:p>
        </p:txBody>
      </p:sp>
      <p:pic>
        <p:nvPicPr>
          <p:cNvPr id="67587" name="Picture 5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84931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7772400" cy="854075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Switching fabrics</a:t>
            </a:r>
            <a:endParaRPr lang="en-US" sz="3600" dirty="0">
              <a:ea typeface="ＭＳ Ｐゴシック" charset="0"/>
              <a:cs typeface="+mj-cs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25563"/>
            <a:ext cx="5934075" cy="44116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</a:rPr>
              <a:t>Transfer packet from input buffer to appropriate output buffer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</a:rPr>
              <a:t>Most common implementation: </a:t>
            </a:r>
            <a:r>
              <a:rPr lang="en-US" dirty="0" err="1">
                <a:ea typeface="ＭＳ Ｐゴシック" charset="0"/>
              </a:rPr>
              <a:t>Xbar</a:t>
            </a:r>
            <a:endParaRPr lang="en-US" dirty="0">
              <a:ea typeface="ＭＳ Ｐゴシック" charset="0"/>
            </a:endParaRPr>
          </a:p>
          <a:p>
            <a:r>
              <a:rPr lang="en-US" sz="2400" i="1" dirty="0"/>
              <a:t>Speedup=k</a:t>
            </a:r>
            <a:r>
              <a:rPr lang="en-US" sz="2400" dirty="0"/>
              <a:t>: at each cycle:</a:t>
            </a:r>
          </a:p>
          <a:p>
            <a:pPr lvl="1"/>
            <a:r>
              <a:rPr lang="en-US" sz="2000" dirty="0"/>
              <a:t>Each input queue can transfer at most </a:t>
            </a:r>
            <a:r>
              <a:rPr lang="en-US" sz="2000" i="1" dirty="0"/>
              <a:t>k </a:t>
            </a:r>
            <a:r>
              <a:rPr lang="en-US" sz="2000" dirty="0"/>
              <a:t>packets</a:t>
            </a:r>
          </a:p>
          <a:p>
            <a:pPr lvl="1"/>
            <a:r>
              <a:rPr lang="en-US" sz="2000" dirty="0"/>
              <a:t>Each output queue can accept at most </a:t>
            </a:r>
            <a:r>
              <a:rPr lang="en-US" sz="2000" i="1" dirty="0"/>
              <a:t>k </a:t>
            </a:r>
            <a:r>
              <a:rPr lang="en-US" sz="2000" dirty="0"/>
              <a:t>packets</a:t>
            </a:r>
          </a:p>
          <a:p>
            <a:r>
              <a:rPr lang="en-US" sz="2400" dirty="0"/>
              <a:t>By default, speedup=1</a:t>
            </a:r>
          </a:p>
          <a:p>
            <a:r>
              <a:rPr lang="en-US" sz="2400" dirty="0">
                <a:ea typeface="ＭＳ Ｐゴシック" charset="0"/>
              </a:rPr>
              <a:t>A </a:t>
            </a:r>
            <a:r>
              <a:rPr lang="en-US" sz="2400" i="1" dirty="0">
                <a:ea typeface="ＭＳ Ｐゴシック" charset="0"/>
              </a:rPr>
              <a:t>work conserving </a:t>
            </a:r>
            <a:r>
              <a:rPr lang="en-US" sz="2400" dirty="0">
                <a:ea typeface="ＭＳ Ｐゴシック" charset="0"/>
              </a:rPr>
              <a:t>algorithm: if at some cycle there’s a packet destined to output port </a:t>
            </a:r>
            <a:r>
              <a:rPr lang="en-US" sz="2400" i="1" dirty="0">
                <a:ea typeface="ＭＳ Ｐゴシック" charset="0"/>
              </a:rPr>
              <a:t>j</a:t>
            </a:r>
            <a:r>
              <a:rPr lang="en-US" sz="2400" dirty="0">
                <a:ea typeface="ＭＳ Ｐゴシック" charset="0"/>
              </a:rPr>
              <a:t>, then at cycle, output port will transmit a packet</a:t>
            </a:r>
          </a:p>
          <a:p>
            <a:pPr lvl="1"/>
            <a:r>
              <a:rPr lang="en-US" sz="2000" dirty="0">
                <a:ea typeface="ＭＳ Ｐゴシック" charset="0"/>
              </a:rPr>
              <a:t>Very hard to guarantee</a:t>
            </a:r>
          </a:p>
          <a:p>
            <a:pPr lvl="1"/>
            <a:r>
              <a:rPr lang="en-US" sz="2000" dirty="0">
                <a:ea typeface="ＭＳ Ｐゴシック" charset="0"/>
              </a:rPr>
              <a:t>Can mitigate non-conserving cycles using VOQs and / or speedup &gt; 1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184900" y="2535238"/>
            <a:ext cx="2252663" cy="2066925"/>
            <a:chOff x="3812" y="2763"/>
            <a:chExt cx="1419" cy="130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67640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41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42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43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44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67635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6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7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8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9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67630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1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2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3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634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676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7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8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67620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1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2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3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2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67615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16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17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18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6761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</p:grpSp>
        <p:sp>
          <p:nvSpPr>
            <p:cNvPr id="67595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596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597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598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599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600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7601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2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3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4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5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6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7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8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09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7610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crossbar</a:t>
              </a:r>
            </a:p>
          </p:txBody>
        </p:sp>
        <p:sp>
          <p:nvSpPr>
            <p:cNvPr id="67611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293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18010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/>
              <a:t>Virtual circuit 	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What</a:t>
            </a:r>
            <a:r>
              <a:rPr lang="ja-JP" altLang="en-US" sz="3200" dirty="0">
                <a:solidFill>
                  <a:srgbClr val="FF0000"/>
                </a:solidFill>
              </a:rPr>
              <a:t>’</a:t>
            </a:r>
            <a:r>
              <a:rPr lang="en-US" altLang="ja-JP" sz="3200" dirty="0">
                <a:solidFill>
                  <a:srgbClr val="FF0000"/>
                </a:solidFill>
              </a:rPr>
              <a:t>s inside a router</a:t>
            </a:r>
          </a:p>
          <a:p>
            <a:pPr lvl="1">
              <a:defRPr/>
            </a:pPr>
            <a:r>
              <a:rPr lang="en-US" altLang="ja-JP" sz="2800" dirty="0"/>
              <a:t>Architecture overview</a:t>
            </a:r>
          </a:p>
          <a:p>
            <a:pPr lvl="1">
              <a:defRPr/>
            </a:pPr>
            <a:r>
              <a:rPr lang="en-US" altLang="ja-JP" sz="2800" dirty="0"/>
              <a:t>Input ports</a:t>
            </a:r>
          </a:p>
          <a:p>
            <a:pPr lvl="1">
              <a:defRPr/>
            </a:pPr>
            <a:r>
              <a:rPr lang="en-US" altLang="ja-JP" sz="2800" dirty="0"/>
              <a:t>Switching fabric</a:t>
            </a:r>
          </a:p>
          <a:p>
            <a:pPr lvl="1">
              <a:defRPr/>
            </a:pPr>
            <a:r>
              <a:rPr lang="en-US" altLang="ja-JP" sz="2800" dirty="0">
                <a:solidFill>
                  <a:srgbClr val="FF0000"/>
                </a:solidFill>
              </a:rPr>
              <a:t>Output ports</a:t>
            </a:r>
          </a:p>
          <a:p>
            <a:pPr lvl="1">
              <a:defRPr/>
            </a:pPr>
            <a:r>
              <a:rPr lang="en-US" altLang="ja-JP" sz="2800" dirty="0"/>
              <a:t>Present &amp; future trends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Tahoma" pitchFamily="34" charset="0"/>
              </a:rPr>
              <a:t>4-</a:t>
            </a:r>
            <a:fld id="{71F22998-5BA6-4FD5-865D-4273C3F74007}" type="slidenum">
              <a:rPr lang="en-US">
                <a:latin typeface="Tahoma" pitchFamily="34" charset="0"/>
              </a:rPr>
              <a:pPr/>
              <a:t>48</a:t>
            </a:fld>
            <a:endParaRPr lang="en-US">
              <a:latin typeface="Tahoma" pitchFamily="34" charset="0"/>
            </a:endParaRPr>
          </a:p>
        </p:txBody>
      </p:sp>
      <p:pic>
        <p:nvPicPr>
          <p:cNvPr id="68611" name="Picture 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" y="822325"/>
            <a:ext cx="2970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55588"/>
            <a:ext cx="7772400" cy="685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Output ports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946525"/>
            <a:ext cx="7772400" cy="914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buffering</a:t>
            </a:r>
            <a:r>
              <a:rPr lang="en-US" dirty="0">
                <a:ea typeface="ＭＳ Ｐゴシック" charset="0"/>
                <a:cs typeface="+mn-cs"/>
              </a:rPr>
              <a:t> required when datagrams arrive from fabric faster than the transmission rate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scheduling discipline</a:t>
            </a:r>
            <a:r>
              <a:rPr lang="en-US" dirty="0">
                <a:ea typeface="ＭＳ Ｐゴシック" charset="0"/>
                <a:cs typeface="+mn-cs"/>
              </a:rPr>
              <a:t> chooses among queued datagrams for transmission</a:t>
            </a: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2406650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auto">
          <a:xfrm>
            <a:off x="5329238" y="1931988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line</a:t>
            </a:r>
          </a:p>
          <a:p>
            <a:pPr algn="ctr"/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termination</a:t>
            </a:r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4019550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>
            <a:off x="3841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5175250" y="233521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8619" name="Line 12"/>
          <p:cNvSpPr>
            <a:spLocks noChangeShapeType="1"/>
          </p:cNvSpPr>
          <p:nvPr/>
        </p:nvSpPr>
        <p:spPr bwMode="auto">
          <a:xfrm flipV="1">
            <a:off x="6732588" y="2376488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8620" name="Rectangle 13"/>
          <p:cNvSpPr>
            <a:spLocks noChangeArrowheads="1"/>
          </p:cNvSpPr>
          <p:nvPr/>
        </p:nvSpPr>
        <p:spPr bwMode="auto">
          <a:xfrm>
            <a:off x="4052888" y="1968500"/>
            <a:ext cx="1055687" cy="828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(send)</a:t>
            </a:r>
          </a:p>
        </p:txBody>
      </p:sp>
      <p:sp>
        <p:nvSpPr>
          <p:cNvPr id="68621" name="Rectangle 16"/>
          <p:cNvSpPr>
            <a:spLocks noChangeArrowheads="1"/>
          </p:cNvSpPr>
          <p:nvPr/>
        </p:nvSpPr>
        <p:spPr bwMode="auto">
          <a:xfrm>
            <a:off x="847725" y="1762125"/>
            <a:ext cx="1055688" cy="828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fabric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559050" y="1609725"/>
            <a:ext cx="1247775" cy="1504950"/>
            <a:chOff x="3180" y="909"/>
            <a:chExt cx="786" cy="948"/>
          </a:xfrm>
        </p:grpSpPr>
        <p:sp>
          <p:nvSpPr>
            <p:cNvPr id="6862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9" name="Text Box 14"/>
            <p:cNvSpPr txBox="1">
              <a:spLocks noChangeArrowheads="1"/>
            </p:cNvSpPr>
            <p:nvPr/>
          </p:nvSpPr>
          <p:spPr bwMode="auto">
            <a:xfrm>
              <a:off x="3232" y="917"/>
              <a:ext cx="724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datagram</a:t>
              </a:r>
            </a:p>
            <a:p>
              <a:pPr algn="ctr"/>
              <a:r>
                <a:rPr lang="en-US" sz="1600">
                  <a:solidFill>
                    <a:srgbClr val="000000"/>
                  </a:solidFill>
                </a:rPr>
                <a:t>buffer</a:t>
              </a:r>
            </a:p>
            <a:p>
              <a:pPr algn="ctr"/>
              <a:endParaRPr lang="en-US" sz="1600">
                <a:solidFill>
                  <a:srgbClr val="000000"/>
                </a:solidFill>
              </a:endParaRPr>
            </a:p>
            <a:p>
              <a:pPr algn="ctr"/>
              <a:endParaRPr lang="en-US" sz="1600">
                <a:solidFill>
                  <a:srgbClr val="000000"/>
                </a:solidFill>
              </a:endParaRPr>
            </a:p>
            <a:p>
              <a:pPr algn="ctr"/>
              <a:r>
                <a:rPr lang="en-US" sz="1600">
                  <a:solidFill>
                    <a:srgbClr val="000000"/>
                  </a:solidFill>
                </a:rPr>
                <a:t>queueing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8631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8632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8633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8634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8635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8636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8637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8638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8639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sp>
        <p:nvSpPr>
          <p:cNvPr id="68623" name="Line 27"/>
          <p:cNvSpPr>
            <a:spLocks noChangeShapeType="1"/>
          </p:cNvSpPr>
          <p:nvPr/>
        </p:nvSpPr>
        <p:spPr bwMode="auto">
          <a:xfrm>
            <a:off x="1770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8624" name="Line 9"/>
          <p:cNvSpPr>
            <a:spLocks noChangeShapeType="1"/>
          </p:cNvSpPr>
          <p:nvPr/>
        </p:nvSpPr>
        <p:spPr bwMode="auto">
          <a:xfrm flipV="1">
            <a:off x="1762125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7638" y="4049713"/>
            <a:ext cx="4822825" cy="830262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Datagram (packets) can be lost due to congestion, lack of buffers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74938" y="5341938"/>
            <a:ext cx="6124575" cy="831850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Priority scheduling – who gets best performance, network neutrality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E9C4BA51-3690-4B78-AC04-0153E11440BA}" type="slidenum">
              <a:rPr lang="en-US"/>
              <a:pPr/>
              <a:t>49</a:t>
            </a:fld>
            <a:endParaRPr lang="en-US"/>
          </a:p>
        </p:txBody>
      </p:sp>
      <p:pic>
        <p:nvPicPr>
          <p:cNvPr id="70659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850" y="114458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ea typeface="ＭＳ Ｐゴシック" charset="0"/>
                <a:cs typeface="+mj-cs"/>
              </a:rPr>
              <a:t>Output queuing: </a:t>
            </a:r>
            <a:br>
              <a:rPr lang="en-US" sz="3600" dirty="0">
                <a:ea typeface="ＭＳ Ｐゴシック" charset="0"/>
                <a:cs typeface="+mj-cs"/>
              </a:rPr>
            </a:br>
            <a:r>
              <a:rPr lang="en-US" sz="3600" dirty="0">
                <a:ea typeface="ＭＳ Ｐゴシック" charset="0"/>
                <a:cs typeface="+mj-cs"/>
              </a:rPr>
              <a:t>buffer size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“rule of thumb” (RFC 3439): </a:t>
            </a:r>
          </a:p>
          <a:p>
            <a:pPr>
              <a:buNone/>
            </a:pPr>
            <a:r>
              <a:rPr lang="en-US" dirty="0"/>
              <a:t>	Buffer size = </a:t>
            </a:r>
            <a:r>
              <a:rPr lang="en-US" altLang="ja-JP" dirty="0"/>
              <a:t>RTT * BW</a:t>
            </a:r>
          </a:p>
          <a:p>
            <a:pPr lvl="1"/>
            <a:r>
              <a:rPr lang="en-US" dirty="0"/>
              <a:t>Intuition: assume “full TCP window”</a:t>
            </a:r>
          </a:p>
          <a:p>
            <a:pPr lvl="1"/>
            <a:r>
              <a:rPr lang="en-US" dirty="0"/>
              <a:t>e.g., BW = 10 </a:t>
            </a:r>
            <a:r>
              <a:rPr lang="en-US" dirty="0" err="1"/>
              <a:t>Gpbs</a:t>
            </a:r>
            <a:r>
              <a:rPr lang="en-US" dirty="0"/>
              <a:t>, RTT=250ms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Buff 2.5 </a:t>
            </a:r>
            <a:r>
              <a:rPr lang="en-US" dirty="0" err="1"/>
              <a:t>Gb</a:t>
            </a:r>
            <a:endParaRPr lang="en-US" dirty="0"/>
          </a:p>
          <a:p>
            <a:pPr lvl="1"/>
            <a:r>
              <a:rPr lang="en-US" dirty="0"/>
              <a:t>Major improvement </a:t>
            </a:r>
            <a:r>
              <a:rPr lang="en-US" dirty="0">
                <a:hlinkClick r:id="rId3"/>
              </a:rPr>
              <a:t>[</a:t>
            </a:r>
            <a:r>
              <a:rPr lang="en-US" dirty="0" err="1">
                <a:hlinkClick r:id="rId3"/>
              </a:rPr>
              <a:t>Keslassy</a:t>
            </a:r>
            <a:r>
              <a:rPr lang="en-US" dirty="0">
                <a:hlinkClick r:id="rId3"/>
              </a:rPr>
              <a:t> et. al]</a:t>
            </a:r>
            <a:r>
              <a:rPr lang="en-US" dirty="0"/>
              <a:t>: when there’re </a:t>
            </a:r>
            <a:r>
              <a:rPr lang="en-US" i="1" dirty="0"/>
              <a:t>N</a:t>
            </a:r>
            <a:r>
              <a:rPr lang="en-US" dirty="0"/>
              <a:t> flows destined to the same output, buffering equal to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	is “enough”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19414" y="3660773"/>
            <a:ext cx="1436688" cy="1098550"/>
            <a:chOff x="1923" y="2801"/>
            <a:chExt cx="905" cy="692"/>
          </a:xfrm>
        </p:grpSpPr>
        <p:sp>
          <p:nvSpPr>
            <p:cNvPr id="70663" name="Text Box 4"/>
            <p:cNvSpPr txBox="1">
              <a:spLocks noChangeArrowheads="1"/>
            </p:cNvSpPr>
            <p:nvPr/>
          </p:nvSpPr>
          <p:spPr bwMode="auto">
            <a:xfrm>
              <a:off x="1923" y="2918"/>
              <a:ext cx="9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RTT  BW</a:t>
              </a:r>
            </a:p>
          </p:txBody>
        </p:sp>
        <p:sp>
          <p:nvSpPr>
            <p:cNvPr id="70664" name="Text Box 5"/>
            <p:cNvSpPr txBox="1">
              <a:spLocks noChangeArrowheads="1"/>
            </p:cNvSpPr>
            <p:nvPr/>
          </p:nvSpPr>
          <p:spPr bwMode="auto">
            <a:xfrm>
              <a:off x="2309" y="2801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70665" name="Line 6"/>
            <p:cNvSpPr>
              <a:spLocks noChangeShapeType="1"/>
            </p:cNvSpPr>
            <p:nvPr/>
          </p:nvSpPr>
          <p:spPr bwMode="auto">
            <a:xfrm>
              <a:off x="1929" y="3168"/>
              <a:ext cx="83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0666" name="Text Box 7"/>
            <p:cNvSpPr txBox="1">
              <a:spLocks noChangeArrowheads="1"/>
            </p:cNvSpPr>
            <p:nvPr/>
          </p:nvSpPr>
          <p:spPr bwMode="auto">
            <a:xfrm>
              <a:off x="2260" y="320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70667" name="Freeform 8"/>
            <p:cNvSpPr>
              <a:spLocks/>
            </p:cNvSpPr>
            <p:nvPr/>
          </p:nvSpPr>
          <p:spPr bwMode="auto">
            <a:xfrm>
              <a:off x="2224" y="3225"/>
              <a:ext cx="279" cy="209"/>
            </a:xfrm>
            <a:custGeom>
              <a:avLst/>
              <a:gdLst>
                <a:gd name="T0" fmla="*/ 0 w 279"/>
                <a:gd name="T1" fmla="*/ 148 h 209"/>
                <a:gd name="T2" fmla="*/ 26 w 279"/>
                <a:gd name="T3" fmla="*/ 105 h 209"/>
                <a:gd name="T4" fmla="*/ 44 w 279"/>
                <a:gd name="T5" fmla="*/ 209 h 209"/>
                <a:gd name="T6" fmla="*/ 61 w 279"/>
                <a:gd name="T7" fmla="*/ 0 h 209"/>
                <a:gd name="T8" fmla="*/ 279 w 27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209"/>
                <a:gd name="T17" fmla="*/ 279 w 27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209">
                  <a:moveTo>
                    <a:pt x="0" y="148"/>
                  </a:moveTo>
                  <a:lnTo>
                    <a:pt x="26" y="105"/>
                  </a:lnTo>
                  <a:lnTo>
                    <a:pt x="44" y="209"/>
                  </a:lnTo>
                  <a:lnTo>
                    <a:pt x="61" y="0"/>
                  </a:lnTo>
                  <a:lnTo>
                    <a:pt x="2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pic>
        <p:nvPicPr>
          <p:cNvPr id="91138" name="Picture 2" descr="http://www.ee.technion.ac.il/~isaac/i/isaac_keslass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6012" y="4035425"/>
            <a:ext cx="1524001" cy="2028825"/>
          </a:xfrm>
          <a:prstGeom prst="rect">
            <a:avLst/>
          </a:prstGeom>
          <a:noFill/>
        </p:spPr>
      </p:pic>
      <p:sp>
        <p:nvSpPr>
          <p:cNvPr id="91140" name="AutoShape 4" descr="Image result for FACEBOOK LIKE BUTTON picture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1142" name="AutoShape 6" descr="Image result for FACEBOOK LIKE BUTTON picture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1144" name="AutoShape 8" descr="Image result for FACEBOOK LIKE BUTTON picture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1146" name="AutoShape 10" descr="Image result for FACEBOOK LIKE BUTTON picture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1148" name="AutoShape 12" descr="Image result for FACEBOOK LIKE BUTTON picture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1150" name="AutoShape 14" descr="Image result for FACEBOOK LIKE BUTTON picture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91152" name="Picture 16" descr="http://www.artsandcreativities.com/wp-content/uploads/Add-Facebook-Like-Button-in-Magento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8725" y="1600200"/>
            <a:ext cx="1104900" cy="110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43D2C58-DE42-472C-A177-BBFDA2C54829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8196" name="Picture 169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032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Group 166"/>
          <p:cNvGrpSpPr>
            <a:grpSpLocks/>
          </p:cNvGrpSpPr>
          <p:nvPr/>
        </p:nvGrpSpPr>
        <p:grpSpPr bwMode="auto">
          <a:xfrm>
            <a:off x="1301750" y="1198563"/>
            <a:ext cx="5530850" cy="5245100"/>
            <a:chOff x="398" y="129"/>
            <a:chExt cx="3484" cy="3304"/>
          </a:xfrm>
        </p:grpSpPr>
        <p:sp>
          <p:nvSpPr>
            <p:cNvPr id="8205" name="Freeform 2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06" name="Freeform 3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159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9" name="Freeform 6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8210" name="Group 7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6307" name="Oval 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8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9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0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311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360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1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8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9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361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11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6294" name="Oval 22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5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6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7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98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347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5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6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348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0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2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3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12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6281" name="Oval 36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2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3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4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85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334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9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2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3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335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8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89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0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13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6268" name="Oval 50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9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0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1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72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321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7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9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80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322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7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6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7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14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6255" name="Oval 64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6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7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8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59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308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65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6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7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309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62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3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4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15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6242" name="Oval 7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3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4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5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46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295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3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4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296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4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0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1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216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17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521 w 294"/>
                <a:gd name="T3" fmla="*/ 1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18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22 h 174"/>
                <a:gd name="T2" fmla="*/ 918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19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1 h 500"/>
                <a:gd name="T2" fmla="*/ 750 w 118"/>
                <a:gd name="T3" fmla="*/ 0 h 5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20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27269 w 370"/>
                <a:gd name="T1" fmla="*/ 47273 h 32"/>
                <a:gd name="T2" fmla="*/ 0 w 370"/>
                <a:gd name="T3" fmla="*/ 0 h 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21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1 w 176"/>
                <a:gd name="T1" fmla="*/ 1 h 412"/>
                <a:gd name="T2" fmla="*/ 1 w 176"/>
                <a:gd name="T3" fmla="*/ 1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4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5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6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/>
                <a:t>1</a:t>
              </a:r>
            </a:p>
          </p:txBody>
        </p:sp>
        <p:sp>
          <p:nvSpPr>
            <p:cNvPr id="6178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6179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/>
                <a:t>3</a:t>
              </a:r>
            </a:p>
          </p:txBody>
        </p:sp>
        <p:sp>
          <p:nvSpPr>
            <p:cNvPr id="6180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1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0111</a:t>
              </a:r>
            </a:p>
          </p:txBody>
        </p:sp>
        <p:sp>
          <p:nvSpPr>
            <p:cNvPr id="6182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1600"/>
                <a:t>value in arriving</a:t>
              </a:r>
            </a:p>
            <a:p>
              <a:pPr eaLnBrk="1" hangingPunct="1">
                <a:defRPr/>
              </a:pPr>
              <a:r>
                <a:rPr lang="en-US" sz="1600"/>
                <a:t>packet</a:t>
              </a:r>
              <a:r>
                <a:rPr lang="ja-JP" altLang="en-US" sz="1600"/>
                <a:t>’</a:t>
              </a:r>
              <a:r>
                <a:rPr lang="en-US" altLang="ja-JP" sz="1600"/>
                <a:t>s header</a:t>
              </a:r>
              <a:endParaRPr lang="en-US" sz="1600"/>
            </a:p>
          </p:txBody>
        </p:sp>
        <p:sp>
          <p:nvSpPr>
            <p:cNvPr id="6183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4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/>
                <a:t>routing algorithm</a:t>
              </a:r>
            </a:p>
          </p:txBody>
        </p:sp>
        <p:sp>
          <p:nvSpPr>
            <p:cNvPr id="6185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6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/>
                <a:t>local forwarding table</a:t>
              </a:r>
            </a:p>
          </p:txBody>
        </p:sp>
        <p:sp>
          <p:nvSpPr>
            <p:cNvPr id="6187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/>
                <a:t>header value</a:t>
              </a:r>
            </a:p>
          </p:txBody>
        </p:sp>
        <p:sp>
          <p:nvSpPr>
            <p:cNvPr id="6188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/>
                <a:t>output link</a:t>
              </a:r>
            </a:p>
          </p:txBody>
        </p:sp>
        <p:sp>
          <p:nvSpPr>
            <p:cNvPr id="6189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90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/>
                <a:t>0100</a:t>
              </a:r>
            </a:p>
            <a:p>
              <a:pPr algn="r" eaLnBrk="1" hangingPunct="1">
                <a:defRPr/>
              </a:pPr>
              <a:r>
                <a:rPr lang="en-US" sz="1200"/>
                <a:t>0101</a:t>
              </a:r>
            </a:p>
            <a:p>
              <a:pPr algn="r" eaLnBrk="1" hangingPunct="1">
                <a:defRPr/>
              </a:pPr>
              <a:r>
                <a:rPr lang="en-US" sz="1200"/>
                <a:t>0111</a:t>
              </a:r>
            </a:p>
            <a:p>
              <a:pPr algn="r" eaLnBrk="1" hangingPunct="1">
                <a:defRPr/>
              </a:pPr>
              <a:r>
                <a:rPr lang="en-US" sz="1200"/>
                <a:t>1001</a:t>
              </a:r>
            </a:p>
          </p:txBody>
        </p:sp>
        <p:sp>
          <p:nvSpPr>
            <p:cNvPr id="6191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/>
                <a:t>3</a:t>
              </a:r>
            </a:p>
            <a:p>
              <a:pPr algn="ctr" eaLnBrk="1" hangingPunct="1">
                <a:defRPr/>
              </a:pPr>
              <a:r>
                <a:rPr lang="en-US" sz="1200"/>
                <a:t>2</a:t>
              </a:r>
            </a:p>
            <a:p>
              <a:pPr algn="ctr" eaLnBrk="1" hangingPunct="1">
                <a:defRPr/>
              </a:pPr>
              <a:r>
                <a:rPr lang="en-US" sz="1200"/>
                <a:t>2</a:t>
              </a:r>
            </a:p>
            <a:p>
              <a:pPr algn="ctr" eaLnBrk="1" hangingPunct="1">
                <a:defRPr/>
              </a:pPr>
              <a:r>
                <a:rPr lang="en-US" sz="1200"/>
                <a:t>1</a:t>
              </a:r>
            </a:p>
          </p:txBody>
        </p:sp>
        <p:sp>
          <p:nvSpPr>
            <p:cNvPr id="6192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93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94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95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44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45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46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47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48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49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8250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6235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6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7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8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9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0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1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251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6228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9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0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1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2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3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4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252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6221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2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3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4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5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6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7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253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6214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5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6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7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8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9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0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254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6207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8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9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0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1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2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3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6150" name="Text Box 167"/>
          <p:cNvSpPr txBox="1">
            <a:spLocks noChangeArrowheads="1"/>
          </p:cNvSpPr>
          <p:nvPr/>
        </p:nvSpPr>
        <p:spPr bwMode="auto">
          <a:xfrm>
            <a:off x="501650" y="195263"/>
            <a:ext cx="7912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>
                <a:solidFill>
                  <a:srgbClr val="000099"/>
                </a:solidFill>
                <a:latin typeface="Gill Sans MT" charset="0"/>
              </a:rPr>
              <a:t>Interplay between routing and forwarding</a:t>
            </a:r>
          </a:p>
        </p:txBody>
      </p:sp>
      <p:grpSp>
        <p:nvGrpSpPr>
          <p:cNvPr id="426154" name="Group 170"/>
          <p:cNvGrpSpPr>
            <a:grpSpLocks/>
          </p:cNvGrpSpPr>
          <p:nvPr/>
        </p:nvGrpSpPr>
        <p:grpSpPr bwMode="auto">
          <a:xfrm>
            <a:off x="4360863" y="1292225"/>
            <a:ext cx="4435475" cy="641350"/>
            <a:chOff x="2782" y="912"/>
            <a:chExt cx="2794" cy="404"/>
          </a:xfrm>
        </p:grpSpPr>
        <p:sp>
          <p:nvSpPr>
            <p:cNvPr id="6155" name="Line 171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6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routing algorithm determines</a:t>
              </a:r>
            </a:p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end-end-path through network</a:t>
              </a:r>
            </a:p>
          </p:txBody>
        </p:sp>
      </p:grpSp>
      <p:grpSp>
        <p:nvGrpSpPr>
          <p:cNvPr id="426157" name="Group 173"/>
          <p:cNvGrpSpPr>
            <a:grpSpLocks/>
          </p:cNvGrpSpPr>
          <p:nvPr/>
        </p:nvGrpSpPr>
        <p:grpSpPr bwMode="auto">
          <a:xfrm>
            <a:off x="4424363" y="1979613"/>
            <a:ext cx="4308475" cy="641350"/>
            <a:chOff x="2782" y="912"/>
            <a:chExt cx="2714" cy="404"/>
          </a:xfrm>
        </p:grpSpPr>
        <p:sp>
          <p:nvSpPr>
            <p:cNvPr id="6153" name="Line 174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4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forwarding table determines</a:t>
              </a:r>
            </a:p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local forwarding at this router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57C78860-1D30-4B89-B36B-9DEFEE1A3BA2}" type="slidenum">
              <a:rPr lang="en-US"/>
              <a:pPr/>
              <a:t>50</a:t>
            </a:fld>
            <a:endParaRPr lang="en-US"/>
          </a:p>
        </p:txBody>
      </p:sp>
      <p:pic>
        <p:nvPicPr>
          <p:cNvPr id="69635" name="Picture 8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2" y="772160"/>
            <a:ext cx="7094537" cy="19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6850"/>
            <a:ext cx="7772400" cy="730250"/>
          </a:xfrm>
        </p:spPr>
        <p:txBody>
          <a:bodyPr/>
          <a:lstStyle/>
          <a:p>
            <a:pPr algn="ctr"/>
            <a:r>
              <a:rPr lang="en-US" sz="4000" dirty="0"/>
              <a:t>Output queuing: max-min fairness</a:t>
            </a:r>
            <a:endParaRPr lang="en-US" dirty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30854"/>
            <a:ext cx="7772400" cy="2453746"/>
          </a:xfrm>
        </p:spPr>
        <p:txBody>
          <a:bodyPr/>
          <a:lstStyle/>
          <a:p>
            <a:r>
              <a:rPr lang="en-US" dirty="0"/>
              <a:t>Consider 4 clients, with demands: 2, 2.6, 4, 5</a:t>
            </a:r>
          </a:p>
          <a:p>
            <a:r>
              <a:rPr lang="en-US" dirty="0"/>
              <a:t>Capacity: 10</a:t>
            </a:r>
          </a:p>
          <a:p>
            <a:r>
              <a:rPr lang="en-US" dirty="0"/>
              <a:t>How to allocate the capacity fairly?</a:t>
            </a:r>
          </a:p>
          <a:p>
            <a:r>
              <a:rPr lang="en-US" dirty="0">
                <a:hlinkClick r:id="rId3"/>
              </a:rPr>
              <a:t>A one minute film</a:t>
            </a:r>
            <a:r>
              <a:rPr lang="en-US" dirty="0"/>
              <a:t> showing the exact calculation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57C78860-1D30-4B89-B36B-9DEFEE1A3BA2}" type="slidenum">
              <a:rPr lang="en-US"/>
              <a:pPr/>
              <a:t>51</a:t>
            </a:fld>
            <a:endParaRPr lang="en-US"/>
          </a:p>
        </p:txBody>
      </p:sp>
      <p:pic>
        <p:nvPicPr>
          <p:cNvPr id="69635" name="Picture 8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812800"/>
            <a:ext cx="58912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6850"/>
            <a:ext cx="7772400" cy="730250"/>
          </a:xfrm>
        </p:spPr>
        <p:txBody>
          <a:bodyPr/>
          <a:lstStyle/>
          <a:p>
            <a:pPr algn="ctr"/>
            <a:r>
              <a:rPr lang="en-US" sz="4000" dirty="0"/>
              <a:t>Output queuing: scheduling</a:t>
            </a:r>
            <a:endParaRPr lang="en-US" dirty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30854"/>
            <a:ext cx="7772400" cy="2453746"/>
          </a:xfrm>
        </p:spPr>
        <p:txBody>
          <a:bodyPr/>
          <a:lstStyle/>
          <a:p>
            <a:r>
              <a:rPr lang="en-US" dirty="0"/>
              <a:t>Round Robin</a:t>
            </a:r>
          </a:p>
          <a:p>
            <a:r>
              <a:rPr lang="en-US" dirty="0"/>
              <a:t>Weighted Round Robin</a:t>
            </a:r>
          </a:p>
          <a:p>
            <a:r>
              <a:rPr lang="en-US" dirty="0"/>
              <a:t>Generalized Processor Sharing (“bitwise RR”)</a:t>
            </a:r>
          </a:p>
          <a:p>
            <a:r>
              <a:rPr lang="en-US" dirty="0"/>
              <a:t>Weighted Fair Queuing</a:t>
            </a:r>
          </a:p>
          <a:p>
            <a:r>
              <a:rPr lang="en-US" dirty="0"/>
              <a:t>Deficit Round Robin</a:t>
            </a:r>
          </a:p>
        </p:txBody>
      </p:sp>
    </p:spTree>
    <p:extLst>
      <p:ext uri="{BB962C8B-B14F-4D97-AF65-F5344CB8AC3E}">
        <p14:creationId xmlns:p14="http://schemas.microsoft.com/office/powerpoint/2010/main" val="34364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/>
              <a:t>Virtual circuit 	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What</a:t>
            </a:r>
            <a:r>
              <a:rPr lang="ja-JP" altLang="en-US" sz="3200" dirty="0">
                <a:solidFill>
                  <a:srgbClr val="FF0000"/>
                </a:solidFill>
              </a:rPr>
              <a:t>’</a:t>
            </a:r>
            <a:r>
              <a:rPr lang="en-US" altLang="ja-JP" sz="3200" dirty="0">
                <a:solidFill>
                  <a:srgbClr val="FF0000"/>
                </a:solidFill>
              </a:rPr>
              <a:t>s inside a router</a:t>
            </a:r>
          </a:p>
          <a:p>
            <a:pPr lvl="1">
              <a:defRPr/>
            </a:pPr>
            <a:r>
              <a:rPr lang="en-US" altLang="ja-JP" sz="2800" dirty="0"/>
              <a:t>Architecture overview</a:t>
            </a:r>
          </a:p>
          <a:p>
            <a:pPr lvl="1">
              <a:defRPr/>
            </a:pPr>
            <a:r>
              <a:rPr lang="en-US" altLang="ja-JP" sz="2800" dirty="0"/>
              <a:t>Input ports</a:t>
            </a:r>
          </a:p>
          <a:p>
            <a:pPr lvl="1">
              <a:defRPr/>
            </a:pPr>
            <a:r>
              <a:rPr lang="en-US" altLang="ja-JP" sz="2800" dirty="0"/>
              <a:t>Switching fabric</a:t>
            </a:r>
          </a:p>
          <a:p>
            <a:pPr lvl="1">
              <a:defRPr/>
            </a:pPr>
            <a:r>
              <a:rPr lang="en-US" altLang="ja-JP" sz="2800" dirty="0"/>
              <a:t>Output ports</a:t>
            </a:r>
          </a:p>
          <a:p>
            <a:pPr lvl="1">
              <a:defRPr/>
            </a:pPr>
            <a:r>
              <a:rPr lang="en-US" altLang="ja-JP" sz="2800" dirty="0">
                <a:solidFill>
                  <a:srgbClr val="FF0000"/>
                </a:solidFill>
              </a:rPr>
              <a:t>Present &amp; future trends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03263"/>
          </a:xfrm>
        </p:spPr>
        <p:txBody>
          <a:bodyPr/>
          <a:lstStyle/>
          <a:p>
            <a:pPr algn="ctr"/>
            <a:r>
              <a:rPr lang="en-US" dirty="0"/>
              <a:t>Router Chassis</a:t>
            </a:r>
            <a:endParaRPr lang="he-IL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 cstate="print"/>
          <a:srcRect l="28889" t="9872" r="33333" b="2922"/>
          <a:stretch>
            <a:fillRect/>
          </a:stretch>
        </p:blipFill>
        <p:spPr bwMode="auto">
          <a:xfrm>
            <a:off x="1600200" y="2518850"/>
            <a:ext cx="1295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012313"/>
            <a:ext cx="2566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>
                <a:latin typeface="Comic Sans MS" pitchFamily="66" charset="0"/>
              </a:rPr>
              <a:t>Cisco GSR 12816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80038" y="1017075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>
                <a:latin typeface="Comic Sans MS" pitchFamily="66" charset="0"/>
              </a:rPr>
              <a:t>Juniper T640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454150" y="2617275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30250" y="42174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2m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606550" y="23775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600200" y="20076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/>
              <a:t>50 cm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2673350" y="61224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806700" y="61224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60cm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73150" y="1398075"/>
            <a:ext cx="2432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>
                <a:solidFill>
                  <a:schemeClr val="tx2"/>
                </a:solidFill>
              </a:rPr>
              <a:t>Capacity: 640Gb/s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Power: 5kW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572000" y="4446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/>
              <a:t>1m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181600" y="3303075"/>
            <a:ext cx="0" cy="267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5181600" y="60462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419600" y="6046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/>
              <a:t>75 cm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578475" y="2922075"/>
            <a:ext cx="1938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096000" y="24648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/>
              <a:t>50 cm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334000" y="1702875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/>
              <a:t>Capacity: 320Gb/s</a:t>
            </a:r>
            <a:br>
              <a:rPr lang="en-US" sz="2000"/>
            </a:br>
            <a:r>
              <a:rPr lang="en-US" sz="2000"/>
              <a:t>Power: 3kW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6100" y="3052250"/>
            <a:ext cx="18415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5798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Router Design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0395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Many trade-offs: power, $$$, throughput, reliability, flexibility</a:t>
            </a:r>
          </a:p>
          <a:p>
            <a:pPr eaLnBrk="1" hangingPunct="1">
              <a:defRPr/>
            </a:pPr>
            <a:r>
              <a:rPr lang="en-US" dirty="0"/>
              <a:t>Important bottlenecks on fast path</a:t>
            </a:r>
          </a:p>
          <a:p>
            <a:pPr lvl="1" eaLnBrk="1" hangingPunct="1">
              <a:defRPr/>
            </a:pPr>
            <a:r>
              <a:rPr lang="en-US" dirty="0"/>
              <a:t>Longest prefix match</a:t>
            </a:r>
          </a:p>
          <a:p>
            <a:pPr lvl="1" eaLnBrk="1" hangingPunct="1">
              <a:defRPr/>
            </a:pPr>
            <a:r>
              <a:rPr lang="en-US" dirty="0"/>
              <a:t>Cross-bar scheduling</a:t>
            </a:r>
          </a:p>
          <a:p>
            <a:pPr eaLnBrk="1" hangingPunct="1">
              <a:defRPr/>
            </a:pPr>
            <a:r>
              <a:rPr lang="en-US" dirty="0"/>
              <a:t>Trends: Central control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distributed control </a:t>
            </a:r>
          </a:p>
          <a:p>
            <a:pPr lvl="1" eaLnBrk="1" hangingPunct="1">
              <a:defRPr/>
            </a:pPr>
            <a:r>
              <a:rPr lang="en-US" dirty="0"/>
              <a:t>High-end HW routers</a:t>
            </a:r>
          </a:p>
          <a:p>
            <a:pPr eaLnBrk="1" hangingPunct="1">
              <a:defRPr/>
            </a:pPr>
            <a:r>
              <a:rPr lang="en-US" dirty="0"/>
              <a:t>and… back to centralized control </a:t>
            </a:r>
          </a:p>
          <a:p>
            <a:pPr lvl="1" eaLnBrk="1" hangingPunct="1">
              <a:defRPr/>
            </a:pPr>
            <a:r>
              <a:rPr lang="en-US" dirty="0"/>
              <a:t>Software Defined Networks</a:t>
            </a:r>
          </a:p>
          <a:p>
            <a:pPr eaLnBrk="1" hangingPunct="1">
              <a:defRPr/>
            </a:pPr>
            <a:r>
              <a:rPr lang="en-US" dirty="0"/>
              <a:t>and… back again to </a:t>
            </a:r>
            <a:r>
              <a:rPr lang="en-US" dirty="0" err="1"/>
              <a:t>dist</a:t>
            </a:r>
            <a:r>
              <a:rPr lang="en-US" dirty="0"/>
              <a:t>’ control</a:t>
            </a:r>
          </a:p>
          <a:p>
            <a:pPr lvl="1" eaLnBrk="1" hangingPunct="1">
              <a:defRPr/>
            </a:pPr>
            <a:r>
              <a:rPr lang="en-US" dirty="0"/>
              <a:t>Edge computing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AB8DD3-F059-4AF4-9AE7-C2861E16B83C}" type="slidenum">
              <a:rPr lang="en-US" altLang="he-IL" sz="1200"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he-IL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7772400" cy="1009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Network Processors: motivation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447675" y="904875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Motivation: Packets should pass through multiple processing stages</a:t>
            </a:r>
          </a:p>
          <a:p>
            <a:pPr lvl="1" eaLnBrk="1" hangingPunct="1">
              <a:defRPr/>
            </a:pPr>
            <a:r>
              <a:rPr lang="en-US" dirty="0"/>
              <a:t>IP lookup &amp; forwarding</a:t>
            </a:r>
          </a:p>
          <a:p>
            <a:pPr lvl="1" eaLnBrk="1" hangingPunct="1">
              <a:defRPr/>
            </a:pPr>
            <a:r>
              <a:rPr lang="en-US" dirty="0"/>
              <a:t>Header updating</a:t>
            </a:r>
          </a:p>
          <a:p>
            <a:pPr lvl="2" eaLnBrk="1" hangingPunct="1">
              <a:defRPr/>
            </a:pPr>
            <a:r>
              <a:rPr lang="en-US" dirty="0"/>
              <a:t>Time To Live</a:t>
            </a:r>
          </a:p>
          <a:p>
            <a:pPr lvl="2" eaLnBrk="1" hangingPunct="1">
              <a:defRPr/>
            </a:pPr>
            <a:r>
              <a:rPr lang="en-US" dirty="0"/>
              <a:t>Error Congestion Notification</a:t>
            </a:r>
          </a:p>
          <a:p>
            <a:pPr lvl="2" eaLnBrk="1" hangingPunct="1">
              <a:defRPr/>
            </a:pPr>
            <a:r>
              <a:rPr lang="en-US" dirty="0"/>
              <a:t>Re-calculation of Checksum</a:t>
            </a:r>
          </a:p>
          <a:p>
            <a:pPr lvl="1" eaLnBrk="1" hangingPunct="1">
              <a:defRPr/>
            </a:pPr>
            <a:r>
              <a:rPr lang="en-US" dirty="0"/>
              <a:t>Filtering </a:t>
            </a:r>
          </a:p>
          <a:p>
            <a:pPr lvl="1" eaLnBrk="1" hangingPunct="1">
              <a:defRPr/>
            </a:pPr>
            <a:r>
              <a:rPr lang="en-US" dirty="0"/>
              <a:t>Deep Packet Inspection</a:t>
            </a:r>
          </a:p>
          <a:p>
            <a:pPr lvl="1" eaLnBrk="1" hangingPunct="1">
              <a:defRPr/>
            </a:pPr>
            <a:r>
              <a:rPr lang="en-US" dirty="0"/>
              <a:t>Multi-Protocol Label Switching [</a:t>
            </a:r>
            <a:r>
              <a:rPr lang="en-US" dirty="0" err="1"/>
              <a:t>en|de</a:t>
            </a:r>
            <a:r>
              <a:rPr lang="en-US" dirty="0"/>
              <a:t>]capsulation</a:t>
            </a:r>
          </a:p>
          <a:p>
            <a:pPr lvl="1" eaLnBrk="1" hangingPunct="1">
              <a:defRPr/>
            </a:pPr>
            <a:r>
              <a:rPr lang="en-US" dirty="0"/>
              <a:t>[</a:t>
            </a:r>
            <a:r>
              <a:rPr lang="en-US" dirty="0" err="1"/>
              <a:t>En|de</a:t>
            </a:r>
            <a:r>
              <a:rPr lang="en-US" dirty="0"/>
              <a:t>]</a:t>
            </a:r>
            <a:r>
              <a:rPr lang="en-US" dirty="0" err="1"/>
              <a:t>cryption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Software: too slow</a:t>
            </a:r>
          </a:p>
          <a:p>
            <a:pPr eaLnBrk="1" hangingPunct="1">
              <a:defRPr/>
            </a:pPr>
            <a:r>
              <a:rPr lang="en-US" dirty="0"/>
              <a:t>Hardware: not flexible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7274" y="6415088"/>
            <a:ext cx="466725" cy="290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AB8DD3-F059-4AF4-9AE7-C2861E16B83C}" type="slidenum">
              <a:rPr lang="en-US" altLang="he-IL" sz="1200"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he-IL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7772400" cy="1009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Network Processors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447675" y="1085849"/>
            <a:ext cx="6096000" cy="5076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Combination of Software-Hardware</a:t>
            </a:r>
          </a:p>
          <a:p>
            <a:pPr eaLnBrk="1" hangingPunct="1">
              <a:defRPr/>
            </a:pPr>
            <a:r>
              <a:rPr lang="en-US" dirty="0"/>
              <a:t>Multi-phase pipelined / parallel processing</a:t>
            </a:r>
          </a:p>
          <a:p>
            <a:pPr eaLnBrk="1" hangingPunct="1">
              <a:defRPr/>
            </a:pPr>
            <a:r>
              <a:rPr lang="en-US" dirty="0"/>
              <a:t>Challenges</a:t>
            </a:r>
          </a:p>
          <a:p>
            <a:pPr lvl="1" eaLnBrk="1" hangingPunct="1">
              <a:defRPr/>
            </a:pPr>
            <a:r>
              <a:rPr lang="en-US" dirty="0"/>
              <a:t>Variable processing time</a:t>
            </a:r>
          </a:p>
          <a:p>
            <a:pPr lvl="1" eaLnBrk="1" hangingPunct="1">
              <a:defRPr/>
            </a:pPr>
            <a:r>
              <a:rPr lang="en-US" dirty="0"/>
              <a:t>Variable gains from packets</a:t>
            </a:r>
          </a:p>
          <a:p>
            <a:pPr lvl="1" eaLnBrk="1" hangingPunct="1">
              <a:defRPr/>
            </a:pPr>
            <a:r>
              <a:rPr lang="en-US" dirty="0"/>
              <a:t>Processing-time and gain from packet not necessarily known when it arrives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8212" y="6472238"/>
            <a:ext cx="585787" cy="247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AB8DD3-F059-4AF4-9AE7-C2861E16B83C}" type="slidenum">
              <a:rPr lang="en-US" altLang="he-IL" sz="1200"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he-IL" sz="1200">
              <a:latin typeface="Arial" panose="020B0604020202020204" pitchFamily="34" charset="0"/>
            </a:endParaRPr>
          </a:p>
        </p:txBody>
      </p:sp>
      <p:pic>
        <p:nvPicPr>
          <p:cNvPr id="6" name="Picture 2" descr="http://www.ezchip.com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4353" y="1997075"/>
            <a:ext cx="2781301" cy="75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Virtual circuits	</a:t>
            </a:r>
          </a:p>
          <a:p>
            <a:pPr lvl="1">
              <a:defRPr/>
            </a:pPr>
            <a:r>
              <a:rPr lang="en-US" sz="2800" dirty="0">
                <a:solidFill>
                  <a:srgbClr val="FF0000"/>
                </a:solidFill>
                <a:cs typeface="ＭＳ Ｐゴシック" charset="0"/>
              </a:rPr>
              <a:t>Motivation</a:t>
            </a:r>
          </a:p>
          <a:p>
            <a:pPr lvl="1">
              <a:defRPr/>
            </a:pPr>
            <a:r>
              <a:rPr lang="en-US" sz="2800" dirty="0">
                <a:solidFill>
                  <a:schemeClr val="accent4"/>
                </a:solidFill>
              </a:rPr>
              <a:t>Implementation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/>
              <a:t>What</a:t>
            </a:r>
            <a:r>
              <a:rPr lang="ja-JP" altLang="en-US" sz="3200" dirty="0"/>
              <a:t>’</a:t>
            </a:r>
            <a:r>
              <a:rPr lang="en-US" altLang="ja-JP" sz="3200" dirty="0"/>
              <a:t>s inside a router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208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3315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79D70281-4D70-4B40-9E83-CF8D20B317A6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5" t="14510" r="27840" b="21205"/>
          <a:stretch>
            <a:fillRect/>
          </a:stretch>
        </p:blipFill>
        <p:spPr bwMode="auto">
          <a:xfrm>
            <a:off x="0" y="179388"/>
            <a:ext cx="9144000" cy="656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19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1025524"/>
            <a:ext cx="772318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Guaranteed delivery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sz="2800" dirty="0">
                <a:ea typeface="ＭＳ Ｐゴシック" charset="0"/>
              </a:rPr>
              <a:t>Preferably within a bounded delay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</a:rPr>
              <a:t>Guaranteed minimum bandwidth to flow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</a:rPr>
              <a:t>In-order datagram delivery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</a:rPr>
              <a:t>Restrictions on changes in inter-packet spacing (jitter)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</a:rPr>
              <a:t>Security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solidFill>
                  <a:srgbClr val="FF6600"/>
                </a:solidFill>
                <a:ea typeface="ＭＳ Ｐゴシック" charset="0"/>
              </a:rPr>
              <a:t>The Internet guarantees </a:t>
            </a:r>
            <a:r>
              <a:rPr lang="en-US" sz="3200" b="1" dirty="0">
                <a:solidFill>
                  <a:srgbClr val="FF6600"/>
                </a:solidFill>
                <a:ea typeface="ＭＳ Ｐゴシック" charset="0"/>
              </a:rPr>
              <a:t>none </a:t>
            </a:r>
            <a:r>
              <a:rPr lang="en-US" sz="3200" dirty="0">
                <a:solidFill>
                  <a:srgbClr val="FF6600"/>
                </a:solidFill>
                <a:ea typeface="ＭＳ Ｐゴシック" charset="0"/>
              </a:rPr>
              <a:t>of these!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“Nice-to-have” network services</a:t>
            </a:r>
          </a:p>
        </p:txBody>
      </p:sp>
    </p:spTree>
    <p:extLst>
      <p:ext uri="{BB962C8B-B14F-4D97-AF65-F5344CB8AC3E}">
        <p14:creationId xmlns:p14="http://schemas.microsoft.com/office/powerpoint/2010/main" val="1865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pic>
        <p:nvPicPr>
          <p:cNvPr id="5124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Introduction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Virtual circuit 	</a:t>
            </a:r>
          </a:p>
          <a:p>
            <a:pPr lvl="1">
              <a:defRPr/>
            </a:pPr>
            <a:r>
              <a:rPr lang="en-US" sz="2800" dirty="0"/>
              <a:t>Motivation</a:t>
            </a:r>
          </a:p>
          <a:p>
            <a:pPr lvl="1">
              <a:defRPr/>
            </a:pPr>
            <a:r>
              <a:rPr lang="en-US" sz="2800" dirty="0">
                <a:solidFill>
                  <a:srgbClr val="FF0000"/>
                </a:solidFill>
              </a:rPr>
              <a:t>Implementation</a:t>
            </a:r>
          </a:p>
          <a:p>
            <a:pPr lvl="2">
              <a:defRPr/>
            </a:pPr>
            <a:r>
              <a:rPr lang="en-US" sz="2400" dirty="0">
                <a:solidFill>
                  <a:srgbClr val="FF0000"/>
                </a:solidFill>
              </a:rPr>
              <a:t>ATM</a:t>
            </a:r>
          </a:p>
          <a:p>
            <a:pPr lvl="2">
              <a:defRPr/>
            </a:pPr>
            <a:r>
              <a:rPr lang="en-US" sz="2400" dirty="0"/>
              <a:t>VPN &amp; MPLS</a:t>
            </a:r>
          </a:p>
          <a:p>
            <a:pPr lvl="2">
              <a:defRPr/>
            </a:pPr>
            <a:r>
              <a:rPr lang="en-US" sz="2400" dirty="0"/>
              <a:t>Principles of circuit switching</a:t>
            </a:r>
          </a:p>
          <a:p>
            <a:pPr>
              <a:defRPr/>
            </a:pPr>
            <a:r>
              <a:rPr lang="en-US" sz="3200" dirty="0"/>
              <a:t>Datagram networks</a:t>
            </a:r>
          </a:p>
          <a:p>
            <a:pPr>
              <a:defRPr/>
            </a:pPr>
            <a:r>
              <a:rPr lang="en-US" sz="3200" dirty="0"/>
              <a:t>What</a:t>
            </a:r>
            <a:r>
              <a:rPr lang="ja-JP" altLang="en-US" sz="3200" dirty="0"/>
              <a:t>’</a:t>
            </a:r>
            <a:r>
              <a:rPr lang="en-US" altLang="ja-JP" sz="3200" dirty="0"/>
              <a:t>s inside a router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59409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התאמה אישית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7030A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2460</Words>
  <Application>Microsoft Office PowerPoint</Application>
  <PresentationFormat>On-screen Show (4:3)</PresentationFormat>
  <Paragraphs>893</Paragraphs>
  <Slides>56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Arial Narrow</vt:lpstr>
      <vt:lpstr>Comic Sans MS</vt:lpstr>
      <vt:lpstr>Courier New</vt:lpstr>
      <vt:lpstr>Gill Sans MT</vt:lpstr>
      <vt:lpstr>Tahoma</vt:lpstr>
      <vt:lpstr>Times</vt:lpstr>
      <vt:lpstr>Times New Roman</vt:lpstr>
      <vt:lpstr>Wingdings</vt:lpstr>
      <vt:lpstr>ZapfDingbats</vt:lpstr>
      <vt:lpstr>Default Design</vt:lpstr>
      <vt:lpstr>PowerPoint Presentation</vt:lpstr>
      <vt:lpstr>PowerPoint Presentation</vt:lpstr>
      <vt:lpstr>Network layer</vt:lpstr>
      <vt:lpstr>Two key network-layer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layer service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 Datagrams on Virtual Circuits: Data Center Networks</vt:lpstr>
      <vt:lpstr>PowerPoint Presentation</vt:lpstr>
      <vt:lpstr>Call setup</vt:lpstr>
      <vt:lpstr>VC implementation</vt:lpstr>
      <vt:lpstr>VC forwarding table</vt:lpstr>
      <vt:lpstr>Virtual circuits: signaling protocols</vt:lpstr>
      <vt:lpstr>PowerPoint Presentation</vt:lpstr>
      <vt:lpstr>Connection, connection-less service</vt:lpstr>
      <vt:lpstr>Datagram networks</vt:lpstr>
      <vt:lpstr>Datagram forwarding table</vt:lpstr>
      <vt:lpstr>Datagram Vs Virtual Circuits</vt:lpstr>
      <vt:lpstr>Source Routing</vt:lpstr>
      <vt:lpstr>Source Routing</vt:lpstr>
      <vt:lpstr>VC / IP address / source routing</vt:lpstr>
      <vt:lpstr>PowerPoint Presentation</vt:lpstr>
      <vt:lpstr>Router architecture overview</vt:lpstr>
      <vt:lpstr>PowerPoint Presentation</vt:lpstr>
      <vt:lpstr>Input port functions</vt:lpstr>
      <vt:lpstr>Forwarding table</vt:lpstr>
      <vt:lpstr>Longest Prefix Matching</vt:lpstr>
      <vt:lpstr>Address Lookup: Binary Tries</vt:lpstr>
      <vt:lpstr>Address Lookup: TCAM</vt:lpstr>
      <vt:lpstr>Input port queuing and HoL blocking</vt:lpstr>
      <vt:lpstr>PowerPoint Presentation</vt:lpstr>
      <vt:lpstr>Switching fabrics</vt:lpstr>
      <vt:lpstr>Switching via a bus</vt:lpstr>
      <vt:lpstr>Switching via interconnection network</vt:lpstr>
      <vt:lpstr>Switching fabrics</vt:lpstr>
      <vt:lpstr>PowerPoint Presentation</vt:lpstr>
      <vt:lpstr>Output ports</vt:lpstr>
      <vt:lpstr>Output queuing:  buffer size</vt:lpstr>
      <vt:lpstr>Output queuing: max-min fairness</vt:lpstr>
      <vt:lpstr>Output queuing: scheduling</vt:lpstr>
      <vt:lpstr>PowerPoint Presentation</vt:lpstr>
      <vt:lpstr>Router Chassis</vt:lpstr>
      <vt:lpstr>Router Design</vt:lpstr>
      <vt:lpstr>Network Processors: motivation</vt:lpstr>
      <vt:lpstr>Network 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ofanan</cp:lastModifiedBy>
  <cp:revision>829</cp:revision>
  <dcterms:created xsi:type="dcterms:W3CDTF">1999-10-08T19:08:27Z</dcterms:created>
  <dcterms:modified xsi:type="dcterms:W3CDTF">2019-05-21T18:51:37Z</dcterms:modified>
</cp:coreProperties>
</file>