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1" r:id="rId2"/>
  </p:sldMasterIdLst>
  <p:notesMasterIdLst>
    <p:notesMasterId r:id="rId52"/>
  </p:notesMasterIdLst>
  <p:handoutMasterIdLst>
    <p:handoutMasterId r:id="rId53"/>
  </p:handoutMasterIdLst>
  <p:sldIdLst>
    <p:sldId id="778" r:id="rId3"/>
    <p:sldId id="325" r:id="rId4"/>
    <p:sldId id="780" r:id="rId5"/>
    <p:sldId id="781" r:id="rId6"/>
    <p:sldId id="643" r:id="rId7"/>
    <p:sldId id="644" r:id="rId8"/>
    <p:sldId id="782" r:id="rId9"/>
    <p:sldId id="326" r:id="rId10"/>
    <p:sldId id="327" r:id="rId11"/>
    <p:sldId id="646" r:id="rId12"/>
    <p:sldId id="784" r:id="rId13"/>
    <p:sldId id="785" r:id="rId14"/>
    <p:sldId id="786" r:id="rId15"/>
    <p:sldId id="796" r:id="rId16"/>
    <p:sldId id="797" r:id="rId17"/>
    <p:sldId id="328" r:id="rId18"/>
    <p:sldId id="330" r:id="rId19"/>
    <p:sldId id="783" r:id="rId20"/>
    <p:sldId id="788" r:id="rId21"/>
    <p:sldId id="331" r:id="rId22"/>
    <p:sldId id="680" r:id="rId23"/>
    <p:sldId id="787" r:id="rId24"/>
    <p:sldId id="681" r:id="rId25"/>
    <p:sldId id="775" r:id="rId26"/>
    <p:sldId id="688" r:id="rId27"/>
    <p:sldId id="689" r:id="rId28"/>
    <p:sldId id="391" r:id="rId29"/>
    <p:sldId id="335" r:id="rId30"/>
    <p:sldId id="790" r:id="rId31"/>
    <p:sldId id="789" r:id="rId32"/>
    <p:sldId id="399" r:id="rId33"/>
    <p:sldId id="392" r:id="rId34"/>
    <p:sldId id="456" r:id="rId35"/>
    <p:sldId id="683" r:id="rId36"/>
    <p:sldId id="686" r:id="rId37"/>
    <p:sldId id="685" r:id="rId38"/>
    <p:sldId id="798" r:id="rId39"/>
    <p:sldId id="799" r:id="rId40"/>
    <p:sldId id="791" r:id="rId41"/>
    <p:sldId id="345" r:id="rId42"/>
    <p:sldId id="694" r:id="rId43"/>
    <p:sldId id="792" r:id="rId44"/>
    <p:sldId id="517" r:id="rId45"/>
    <p:sldId id="518" r:id="rId46"/>
    <p:sldId id="519" r:id="rId47"/>
    <p:sldId id="520" r:id="rId48"/>
    <p:sldId id="671" r:id="rId49"/>
    <p:sldId id="672" r:id="rId50"/>
    <p:sldId id="777" r:id="rId5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0000"/>
    <a:srgbClr val="FFFF00"/>
    <a:srgbClr val="DDDDDD"/>
    <a:srgbClr val="FFCCFF"/>
    <a:srgbClr val="000099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64" autoAdjust="0"/>
    <p:restoredTop sz="79398" autoAdjust="0"/>
  </p:normalViewPr>
  <p:slideViewPr>
    <p:cSldViewPr snapToGrid="0">
      <p:cViewPr varScale="1">
        <p:scale>
          <a:sx n="88" d="100"/>
          <a:sy n="88" d="100"/>
        </p:scale>
        <p:origin x="153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2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B30AEAE0-DD56-4FBE-9B6C-1A95E62CFA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59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0892F479-63D1-493C-9ACD-0130C25CBC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8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059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2755" name="מציין מיקום של הערות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r" rtl="1">
              <a:buFontTx/>
              <a:buNone/>
            </a:pPr>
            <a:endParaRPr lang="he-IL" altLang="he-IL" dirty="0">
              <a:latin typeface="Times New Roman" panose="02020603050405020304" pitchFamily="18" charset="0"/>
            </a:endParaRPr>
          </a:p>
        </p:txBody>
      </p:sp>
      <p:sp>
        <p:nvSpPr>
          <p:cNvPr id="2027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729C7-3F05-4274-9AF2-0948A5E95E80}" type="slidenum">
              <a:rPr lang="en-US" altLang="he-IL">
                <a:latin typeface="Times New Roman" panose="02020603050405020304" pitchFamily="18" charset="0"/>
              </a:rPr>
              <a:pPr/>
              <a:t>1</a:t>
            </a:fld>
            <a:endParaRPr lang="en-US" altLang="he-IL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107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96AF93-BA60-4341-9F62-0CD565B924CB}" type="slidenum">
              <a:rPr lang="en-US"/>
              <a:pPr/>
              <a:t>23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532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29B225BD-CB37-4BCD-B15C-E05405486CE5}" type="slidenum">
              <a:rPr lang="en-US" sz="1200">
                <a:solidFill>
                  <a:srgbClr val="000000"/>
                </a:solidFill>
              </a:rPr>
              <a:pPr defTabSz="965200"/>
              <a:t>24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AU" dirty="0">
                <a:latin typeface="Times New Roman" pitchFamily="18" charset="0"/>
              </a:rPr>
              <a:t>Why</a:t>
            </a:r>
            <a:r>
              <a:rPr lang="en-AU" baseline="0" dirty="0">
                <a:latin typeface="Times New Roman" pitchFamily="18" charset="0"/>
              </a:rPr>
              <a:t> b/c?</a:t>
            </a:r>
          </a:p>
          <a:p>
            <a:r>
              <a:rPr lang="en-AU" baseline="0" dirty="0">
                <a:latin typeface="Times New Roman" pitchFamily="18" charset="0"/>
              </a:rPr>
              <a:t>Discover: because the DHCP server’s </a:t>
            </a:r>
            <a:r>
              <a:rPr lang="en-AU" baseline="0" dirty="0" err="1">
                <a:latin typeface="Times New Roman" pitchFamily="18" charset="0"/>
              </a:rPr>
              <a:t>addr</a:t>
            </a:r>
            <a:r>
              <a:rPr lang="en-AU" baseline="0" dirty="0">
                <a:latin typeface="Times New Roman" pitchFamily="18" charset="0"/>
              </a:rPr>
              <a:t> is unknown.</a:t>
            </a:r>
          </a:p>
          <a:p>
            <a:r>
              <a:rPr lang="en-AU" baseline="0" dirty="0">
                <a:latin typeface="Times New Roman" pitchFamily="18" charset="0"/>
              </a:rPr>
              <a:t>Offer: because the arriving client doesn’t know yet its allocated addresses.</a:t>
            </a:r>
          </a:p>
          <a:p>
            <a:r>
              <a:rPr lang="en-AU" baseline="0" dirty="0" err="1">
                <a:latin typeface="Times New Roman" pitchFamily="18" charset="0"/>
              </a:rPr>
              <a:t>Req</a:t>
            </a:r>
            <a:r>
              <a:rPr lang="en-AU" baseline="0" dirty="0">
                <a:latin typeface="Times New Roman" pitchFamily="18" charset="0"/>
              </a:rPr>
              <a:t>: &amp; </a:t>
            </a:r>
            <a:r>
              <a:rPr lang="en-AU" baseline="0" dirty="0" err="1">
                <a:latin typeface="Times New Roman" pitchFamily="18" charset="0"/>
              </a:rPr>
              <a:t>Ack</a:t>
            </a:r>
            <a:r>
              <a:rPr lang="en-AU" baseline="0" dirty="0">
                <a:latin typeface="Times New Roman" pitchFamily="18" charset="0"/>
              </a:rPr>
              <a:t> actually, not necessary. Maybe for informing other hosts and DHCP servers in the network.</a:t>
            </a:r>
            <a:endParaRPr 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170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Why cannot the clients</a:t>
            </a:r>
            <a:r>
              <a:rPr lang="en-AU" baseline="0" dirty="0"/>
              <a:t> continue communicate directly after the connection is established?</a:t>
            </a:r>
          </a:p>
          <a:p>
            <a:r>
              <a:rPr lang="en-AU" baseline="0" dirty="0"/>
              <a:t>Because NAT not only hide theirs addresses / ports from each other, but also disallows every </a:t>
            </a:r>
            <a:r>
              <a:rPr lang="en-AU" baseline="0" dirty="0" err="1"/>
              <a:t>NATed</a:t>
            </a:r>
            <a:r>
              <a:rPr lang="en-AU" baseline="0" dirty="0"/>
              <a:t> client accepting sessions initiated from outside.</a:t>
            </a:r>
          </a:p>
          <a:p>
            <a:r>
              <a:rPr lang="en-AU" baseline="0" dirty="0"/>
              <a:t>If A connects B directly, that would be a new session.</a:t>
            </a:r>
          </a:p>
          <a:p>
            <a:endParaRPr lang="he-IL" dirty="0"/>
          </a:p>
          <a:p>
            <a:pPr marL="0" marR="0" indent="0" algn="r" defTabSz="914400" rtl="1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שיטות אחרות לחציית 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NAT</a:t>
            </a:r>
            <a:r>
              <a:rPr lang="he-IL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 הן וריאציות שונות על שתי השיטות שראינו</a:t>
            </a:r>
            <a:r>
              <a:rPr lang="he-IL" sz="1200" kern="1200" baseline="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 – קרי, קינפוג סטטי של נתב ה-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NAT</a:t>
            </a:r>
            <a:r>
              <a:rPr lang="he-IL" sz="1200" kern="1200" baseline="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, ושימוש בשרת מקשר. </a:t>
            </a:r>
            <a:endParaRPr lang="en-US" sz="1200" kern="1200" dirty="0">
              <a:solidFill>
                <a:schemeClr val="tx1"/>
              </a:solidFill>
              <a:latin typeface="Times New Roman" pitchFamily="-109" charset="0"/>
              <a:ea typeface="MS PGothic" pitchFamily="34" charset="-128"/>
              <a:cs typeface="ＭＳ Ｐゴシック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2F479-63D1-493C-9ACD-0130C25CBC2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4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2F479-63D1-493C-9ACD-0130C25CBC2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50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Why cannot the clients</a:t>
            </a:r>
            <a:r>
              <a:rPr lang="en-AU" baseline="0" dirty="0"/>
              <a:t> continue communicate directly after the connection is established?</a:t>
            </a:r>
          </a:p>
          <a:p>
            <a:r>
              <a:rPr lang="en-AU" baseline="0" dirty="0"/>
              <a:t>Because NAT not only hide theirs addresses / ports from each other, but also disallows every </a:t>
            </a:r>
            <a:r>
              <a:rPr lang="en-AU" baseline="0" dirty="0" err="1"/>
              <a:t>NATed</a:t>
            </a:r>
            <a:r>
              <a:rPr lang="en-AU" baseline="0" dirty="0"/>
              <a:t> client accepting sessions initiated from outside.</a:t>
            </a:r>
          </a:p>
          <a:p>
            <a:r>
              <a:rPr lang="en-AU" baseline="0" dirty="0"/>
              <a:t>If A connects B directly, that would be a new session.</a:t>
            </a:r>
          </a:p>
          <a:p>
            <a:endParaRPr lang="he-IL" dirty="0"/>
          </a:p>
          <a:p>
            <a:pPr marL="0" marR="0" indent="0" algn="r" defTabSz="914400" rtl="1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שיטות אחרות לחציית 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NAT</a:t>
            </a:r>
            <a:r>
              <a:rPr lang="he-IL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 הן וריאציות שונות על שתי השיטות שראינו</a:t>
            </a:r>
            <a:r>
              <a:rPr lang="he-IL" sz="1200" kern="1200" baseline="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 – קרי, קינפוג סטטי של נתב ה-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NAT</a:t>
            </a:r>
            <a:r>
              <a:rPr lang="he-IL" sz="1200" kern="1200" baseline="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, ושימוש בשרת מקשר. </a:t>
            </a:r>
            <a:r>
              <a:rPr lang="he-IL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עם זאת, ישנה</a:t>
            </a:r>
            <a:r>
              <a:rPr lang="he-IL" sz="1200" kern="1200" baseline="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 </a:t>
            </a:r>
            <a:r>
              <a:rPr lang="he-IL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שיטה, שבה השרת רק יוצר את ה"היכרות הראשונית" בין המחשבים שמאחורי ה-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NATs </a:t>
            </a:r>
            <a:r>
              <a:rPr lang="he-IL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– ומשם והלאה הם מתקשרים ישירות, ולא דרך השרת. יתכן, שבפועל זה מסתדר כי</a:t>
            </a:r>
            <a:r>
              <a:rPr lang="he-IL" sz="1200" kern="1200" baseline="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 השרת "מקנפג"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 </a:t>
            </a:r>
            <a:r>
              <a:rPr lang="he-IL" sz="1200" kern="1200" baseline="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את הקצוות או את נתב ה-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NAT</a:t>
            </a:r>
            <a:r>
              <a:rPr lang="he-IL" sz="1200" kern="1200" baseline="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 בהתאם:</a:t>
            </a:r>
          </a:p>
          <a:p>
            <a:pPr marL="0" marR="0" indent="0" algn="r" defTabSz="914400" rtl="1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http://www.mindcontrol.org/~hplus/nat-punch.html</a:t>
            </a:r>
            <a:endParaRPr lang="he-IL" sz="1200" kern="1200" dirty="0">
              <a:solidFill>
                <a:schemeClr val="tx1"/>
              </a:solidFill>
              <a:latin typeface="Times New Roman" pitchFamily="-109" charset="0"/>
              <a:ea typeface="MS PGothic" pitchFamily="34" charset="-128"/>
              <a:cs typeface="ＭＳ Ｐゴシック" charset="0"/>
            </a:endParaRPr>
          </a:p>
          <a:p>
            <a:pPr marL="0" marR="0" indent="0" algn="r" defTabSz="914400" rtl="1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Times New Roman" pitchFamily="-109" charset="0"/>
              <a:ea typeface="MS PGothic" pitchFamily="34" charset="-128"/>
              <a:cs typeface="ＭＳ Ｐゴシック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2F479-63D1-493C-9ACD-0130C25CBC2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27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defRPr/>
            </a:pPr>
            <a:r>
              <a:rPr lang="en-US" sz="2000" dirty="0"/>
              <a:t>error reporting: unreachable host, network, port, protocol</a:t>
            </a:r>
          </a:p>
          <a:p>
            <a:pPr lvl="1">
              <a:defRPr/>
            </a:pPr>
            <a:r>
              <a:rPr lang="en-US" sz="2000" dirty="0"/>
              <a:t>echo request/reply (used by ping)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2F479-63D1-493C-9ACD-0130C25CBC2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2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header – same as “protocol” in IPv4. Usually, it will be TCP</a:t>
            </a:r>
            <a:r>
              <a:rPr lang="en-US" baseline="0" dirty="0"/>
              <a:t> / UDP.  However, it may be either merely “options” of IPv4 – that’s a way to have fast-</a:t>
            </a:r>
            <a:r>
              <a:rPr lang="en-US" baseline="0" dirty="0" err="1"/>
              <a:t>processable</a:t>
            </a:r>
            <a:r>
              <a:rPr lang="en-US" baseline="0" dirty="0"/>
              <a:t>-options field.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2F479-63D1-493C-9ACD-0130C25CBC2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32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CC0000"/>
                </a:solidFill>
              </a:rPr>
              <a:t>ICMPv6 – </a:t>
            </a:r>
            <a:r>
              <a:rPr lang="en-US" i="0" dirty="0">
                <a:solidFill>
                  <a:srgbClr val="CC0000"/>
                </a:solidFill>
              </a:rPr>
              <a:t>contains</a:t>
            </a:r>
            <a:r>
              <a:rPr lang="en-US" i="0" baseline="0" dirty="0">
                <a:solidFill>
                  <a:srgbClr val="CC0000"/>
                </a:solidFill>
              </a:rPr>
              <a:t> inside the older IGMP.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2F479-63D1-493C-9ACD-0130C25CBC2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4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dirty="0"/>
              <a:t>שאלת</a:t>
            </a:r>
            <a:r>
              <a:rPr lang="he-IL" baseline="0" dirty="0"/>
              <a:t> סטודנט:</a:t>
            </a:r>
          </a:p>
          <a:p>
            <a:pPr algn="r" rtl="1"/>
            <a:r>
              <a:rPr lang="he-IL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כשלמדנו על 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IP V6</a:t>
            </a:r>
            <a:r>
              <a:rPr lang="he-IL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 וההתמודדות שלו עם העברת החבילות שלו דרך נתבים שלא תומכים בגרסה זו, הוסבר שהנתב עוטף את החבילה במעטפת של 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IP V4</a:t>
            </a:r>
            <a:r>
              <a:rPr lang="he-IL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 ושולח אותו דרך הנתבים,</a:t>
            </a:r>
            <a:endParaRPr lang="en-US" sz="1200" kern="1200" dirty="0">
              <a:solidFill>
                <a:schemeClr val="tx1"/>
              </a:solidFill>
              <a:latin typeface="Times New Roman" pitchFamily="-109" charset="0"/>
              <a:ea typeface="MS PGothic" pitchFamily="34" charset="-128"/>
              <a:cs typeface="ＭＳ Ｐゴシック" charset="0"/>
            </a:endParaRPr>
          </a:p>
          <a:p>
            <a:pPr algn="r" rtl="1"/>
            <a:r>
              <a:rPr lang="he-IL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האם החבילה ממשיכה עד ליעדה בתור חבילה במעטפת של 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V4</a:t>
            </a:r>
            <a:r>
              <a:rPr lang="he-IL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? או עד שהיא מגיעה לנתב הראשון שתומך בגרסת 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V6</a:t>
            </a:r>
            <a:r>
              <a:rPr lang="he-IL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 והנתב מפרק את החבילה וממשיך לנתב אותה בתור 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V6</a:t>
            </a:r>
            <a:r>
              <a:rPr lang="he-IL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? וגם איך הנתב יודע איזה כתובת איי פי לשים במעטפת ה 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V4</a:t>
            </a:r>
            <a:r>
              <a:rPr lang="he-IL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 כאשר אין מקום ב 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header</a:t>
            </a:r>
            <a:r>
              <a:rPr lang="he-IL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 של ה 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V6</a:t>
            </a:r>
            <a:r>
              <a:rPr lang="he-IL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 שמכיל את המידע הזה?</a:t>
            </a:r>
            <a:endParaRPr lang="en-US" sz="1200" kern="1200" dirty="0">
              <a:solidFill>
                <a:schemeClr val="tx1"/>
              </a:solidFill>
              <a:latin typeface="Times New Roman" pitchFamily="-109" charset="0"/>
              <a:ea typeface="MS PGothic" pitchFamily="34" charset="-128"/>
              <a:cs typeface="ＭＳ Ｐゴシック" charset="0"/>
            </a:endParaRPr>
          </a:p>
          <a:p>
            <a:pPr algn="r" rtl="1"/>
            <a:r>
              <a:rPr lang="he-IL" baseline="0" dirty="0"/>
              <a:t>תשובה:</a:t>
            </a:r>
          </a:p>
          <a:p>
            <a:pPr marL="228600" indent="-228600" algn="r" rtl="1">
              <a:buNone/>
            </a:pPr>
            <a:r>
              <a:rPr lang="he-IL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יש שיטות רבות, מגוונות ומורכבות ליצירת "מנהרה" לצורך העברת חבילת 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V6</a:t>
            </a:r>
            <a:r>
              <a:rPr lang="he-IL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 בתוך 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V4</a:t>
            </a:r>
            <a:r>
              <a:rPr lang="he-IL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; הן מפורטות ב-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  <a:hlinkClick r:id="rId3"/>
              </a:rPr>
              <a:t>RFC 7059</a:t>
            </a:r>
            <a:r>
              <a:rPr lang="he-IL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:</a:t>
            </a:r>
          </a:p>
          <a:p>
            <a:pPr marL="228600" indent="-228600" algn="r" rtl="1">
              <a:buNone/>
            </a:pPr>
            <a:r>
              <a:rPr lang="en-US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https://tools.ietf.org/html/rfc7059</a:t>
            </a:r>
            <a:endParaRPr lang="he-IL" sz="1200" kern="1200" dirty="0">
              <a:solidFill>
                <a:schemeClr val="tx1"/>
              </a:solidFill>
              <a:latin typeface="Times New Roman" pitchFamily="-109" charset="0"/>
              <a:ea typeface="MS PGothic" pitchFamily="34" charset="-128"/>
              <a:cs typeface="ＭＳ Ｐゴシック" charset="0"/>
            </a:endParaRPr>
          </a:p>
          <a:p>
            <a:pPr marL="228600" indent="-228600" algn="r" rtl="1">
              <a:buNone/>
            </a:pPr>
            <a:r>
              <a:rPr lang="he-IL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בקצרה, את המנהרה יוצרים לרוב מראש. זה עשוי להיות באמצעות קינפוג ידני, או באמצעות 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Tunnel Setup Protocol </a:t>
            </a:r>
            <a:r>
              <a:rPr lang="he-IL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– שבאמצעותו הנתבים שבשני קצוות המנהרה מסכימים ביניהם מראש על הקמת המנהרה. בשני המקרים, מאחר שהמנהרה מוקמת מראש ובמתכוון, ברור שיודעים מהי כתובת ה-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V4</a:t>
            </a:r>
            <a:r>
              <a:rPr lang="he-IL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 שיש לציין בסוף המנהרה; וכן ניתן לבחור ביעילות היכן בדיוק להוציא את חבילת ה-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V6</a:t>
            </a:r>
            <a:r>
              <a:rPr lang="he-IL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 מתוך המעטפת של ה-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V4</a:t>
            </a:r>
            <a:r>
              <a:rPr lang="he-IL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, ולהמשיך לנתב הלאה; בפרט, ניתן, למשל, להשתדל למנוע מצב גרוע שבו אותה חבילת 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V6</a:t>
            </a:r>
            <a:r>
              <a:rPr lang="he-IL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 נעטפת בתוך 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V4</a:t>
            </a:r>
            <a:r>
              <a:rPr lang="he-IL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 לחלק </a:t>
            </a:r>
            <a:r>
              <a:rPr lang="he-IL" sz="1200" kern="1200" dirty="0" err="1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מסויים</a:t>
            </a:r>
            <a:r>
              <a:rPr lang="he-IL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 מהמסלול, יוצאת מהעטיפה, נכנסת שום למעטפת 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V4</a:t>
            </a:r>
            <a:r>
              <a:rPr lang="he-IL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 לחלק נוסף מהמסלול וחוזר חלילה. </a:t>
            </a:r>
            <a:endParaRPr lang="en-US" sz="1200" kern="1200" dirty="0">
              <a:solidFill>
                <a:schemeClr val="tx1"/>
              </a:solidFill>
              <a:latin typeface="Times New Roman" pitchFamily="-109" charset="0"/>
              <a:ea typeface="MS PGothic" pitchFamily="34" charset="-128"/>
              <a:cs typeface="ＭＳ Ｐゴシック" charset="0"/>
            </a:endParaRPr>
          </a:p>
          <a:p>
            <a:pPr algn="r" rtl="1"/>
            <a:r>
              <a:rPr lang="he-IL" sz="1200" kern="1200" dirty="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  <a:cs typeface="ＭＳ Ｐゴシック" charset="0"/>
              </a:rPr>
              <a:t>בקורס לא נכנסנו לכל הפרטים הנ"ל, והסתפקנו בהיכרות ובתיאור כללי של מנגנון ה"מנהור", שהוא מושג מרכזי ברשתות מחשבים.</a:t>
            </a:r>
            <a:endParaRPr lang="en-US" sz="1200" kern="1200" dirty="0">
              <a:solidFill>
                <a:schemeClr val="tx1"/>
              </a:solidFill>
              <a:latin typeface="Times New Roman" pitchFamily="-109" charset="0"/>
              <a:ea typeface="MS PGothic" pitchFamily="34" charset="-128"/>
              <a:cs typeface="ＭＳ Ｐゴシック" charset="0"/>
            </a:endParaRPr>
          </a:p>
          <a:p>
            <a:pPr algn="r" rtl="1"/>
            <a:endParaRPr lang="he-IL" baseline="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2F479-63D1-493C-9ACD-0130C25CBC2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53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2F479-63D1-493C-9ACD-0130C25CBC2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51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DSCP </a:t>
            </a:r>
            <a:r>
              <a:rPr lang="en-IL" dirty="0" smtClean="0"/>
              <a:t>–</a:t>
            </a:r>
            <a:r>
              <a:rPr lang="en-AU" dirty="0" smtClean="0"/>
              <a:t> Differentiated</a:t>
            </a:r>
            <a:r>
              <a:rPr lang="en-AU" baseline="0" dirty="0" smtClean="0"/>
              <a:t> Service Code Point </a:t>
            </a:r>
            <a:r>
              <a:rPr lang="en-IL" baseline="0" dirty="0" smtClean="0"/>
              <a:t>–</a:t>
            </a:r>
            <a:r>
              <a:rPr lang="en-AU" baseline="0" dirty="0" smtClean="0"/>
              <a:t> used for </a:t>
            </a:r>
            <a:r>
              <a:rPr lang="en-AU" baseline="0" dirty="0" err="1" smtClean="0"/>
              <a:t>QoS</a:t>
            </a:r>
            <a:r>
              <a:rPr lang="en-AU" baseline="0" dirty="0" smtClean="0"/>
              <a:t>. Replaces the outdated Type of Service.</a:t>
            </a:r>
          </a:p>
          <a:p>
            <a:r>
              <a:rPr lang="en-AU" baseline="0" dirty="0" smtClean="0"/>
              <a:t>IHL </a:t>
            </a:r>
            <a:r>
              <a:rPr lang="en-IL" baseline="0" dirty="0" smtClean="0"/>
              <a:t>–</a:t>
            </a:r>
            <a:r>
              <a:rPr lang="en-AU" baseline="0" dirty="0" smtClean="0"/>
              <a:t> Internet Header Length </a:t>
            </a:r>
            <a:r>
              <a:rPr lang="en-IL" baseline="0" dirty="0" smtClean="0"/>
              <a:t>–</a:t>
            </a:r>
            <a:r>
              <a:rPr lang="en-AU" baseline="0" dirty="0" smtClean="0"/>
              <a:t> size of the IP </a:t>
            </a:r>
            <a:r>
              <a:rPr lang="en-AU" baseline="0" dirty="0" err="1" smtClean="0"/>
              <a:t>hdr</a:t>
            </a:r>
            <a:r>
              <a:rPr lang="en-AU" baseline="0" dirty="0" smtClean="0"/>
              <a:t> (in 32-b words).</a:t>
            </a:r>
          </a:p>
          <a:p>
            <a:r>
              <a:rPr lang="en-AU" baseline="0" dirty="0" smtClean="0"/>
              <a:t>ID </a:t>
            </a:r>
            <a:r>
              <a:rPr lang="en-IL" baseline="0" dirty="0" smtClean="0"/>
              <a:t>–</a:t>
            </a:r>
            <a:r>
              <a:rPr lang="en-AU" baseline="0" dirty="0" smtClean="0"/>
              <a:t> used for identifying fragments of the same </a:t>
            </a:r>
            <a:r>
              <a:rPr lang="en-AU" baseline="0" dirty="0" err="1" smtClean="0"/>
              <a:t>seg</a:t>
            </a:r>
            <a:r>
              <a:rPr lang="en-AU" baseline="0" dirty="0" smtClean="0"/>
              <a:t>’.</a:t>
            </a:r>
          </a:p>
          <a:p>
            <a:r>
              <a:rPr lang="en-AU" baseline="0" dirty="0" smtClean="0"/>
              <a:t>Flags: reserved; don’t fragment; more fragments.</a:t>
            </a:r>
          </a:p>
          <a:p>
            <a:r>
              <a:rPr lang="en-AU" baseline="0" dirty="0" err="1" smtClean="0"/>
              <a:t>Prot</a:t>
            </a:r>
            <a:r>
              <a:rPr lang="en-AU" baseline="0" dirty="0" smtClean="0"/>
              <a:t>’: TCP, UDP, DCCP; ICMP, OSPF, IGRP (private intra-AS routing </a:t>
            </a:r>
            <a:r>
              <a:rPr lang="en-AU" baseline="0" dirty="0" err="1" smtClean="0"/>
              <a:t>prot</a:t>
            </a:r>
            <a:r>
              <a:rPr lang="en-AU" baseline="0" dirty="0" smtClean="0"/>
              <a:t>’), IP-in-IP (</a:t>
            </a:r>
            <a:r>
              <a:rPr lang="en-AU" baseline="0" dirty="0" err="1" smtClean="0"/>
              <a:t>encap</a:t>
            </a:r>
            <a:r>
              <a:rPr lang="en-AU" baseline="0" dirty="0" smtClean="0"/>
              <a:t>’), IGMP, </a:t>
            </a:r>
            <a:r>
              <a:rPr lang="en-IL" baseline="0" dirty="0" smtClean="0"/>
              <a:t>…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2F479-63D1-493C-9ACD-0130C25CBC2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6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39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11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Explanation for R2’s Routing table: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row: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Org</a:t>
            </a:r>
            <a:r>
              <a:rPr lang="en-US" baseline="0" dirty="0"/>
              <a:t> 4:</a:t>
            </a:r>
            <a:r>
              <a:rPr lang="en-US" dirty="0"/>
              <a:t>	</a:t>
            </a:r>
            <a:r>
              <a:rPr lang="en-US" baseline="0" dirty="0"/>
              <a:t>1000_1100 . 0001_1000 . 0000_0111 . 11XX_XXXX</a:t>
            </a:r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Row 2:</a:t>
            </a:r>
          </a:p>
          <a:p>
            <a:r>
              <a:rPr lang="en-US" dirty="0"/>
              <a:t>Org</a:t>
            </a:r>
            <a:r>
              <a:rPr lang="en-US" baseline="0" dirty="0"/>
              <a:t> 1: 	1000_1100 . 0001_1000 . 0000_0111 . 00XX_XXXX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Org</a:t>
            </a:r>
            <a:r>
              <a:rPr lang="en-US" baseline="0" dirty="0"/>
              <a:t> 2: 	1000_1100 . 0001_1000 . 0000_0111 . 01XX_XXXX  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Org</a:t>
            </a:r>
            <a:r>
              <a:rPr lang="en-US" baseline="0" dirty="0"/>
              <a:t> 3: 	1000_1100 . 0001_1000 . 0000_0111 . 10XX_XXXX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Row</a:t>
            </a:r>
            <a:r>
              <a:rPr lang="en-US" baseline="0" dirty="0"/>
              <a:t> 3: 	“To other networks” at the diagram.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Row 4: 	Default Router.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408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smtClean="0"/>
              <a:t>R2’s </a:t>
            </a:r>
            <a:r>
              <a:rPr lang="en-US" b="1" u="sng" dirty="0"/>
              <a:t>Routing </a:t>
            </a:r>
            <a:r>
              <a:rPr lang="en-US" b="1" u="sng" dirty="0" smtClean="0"/>
              <a:t>table</a:t>
            </a:r>
            <a:endParaRPr lang="en-US" b="1" u="sng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/24 </a:t>
            </a:r>
            <a:r>
              <a:rPr lang="en-US" baseline="0" dirty="0" smtClean="0"/>
              <a:t>1000_1100 . 0001_1000 . 0000_0110 . XXXX_XXXX, R3, m1</a:t>
            </a:r>
            <a:endParaRPr lang="en-US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/26 </a:t>
            </a:r>
            <a:r>
              <a:rPr lang="en-US" baseline="0" dirty="0" smtClean="0"/>
              <a:t>1000_1100 . 0001_1000 . 0000_0111 . 11XX_XXXX, R3, m1</a:t>
            </a:r>
            <a:endParaRPr lang="en-US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/24 </a:t>
            </a:r>
            <a:r>
              <a:rPr lang="en-US" baseline="0" dirty="0" smtClean="0"/>
              <a:t>1000_1100 . 0001_1000 . 0000_0110 . XXXX_XXXX, R1, m0</a:t>
            </a:r>
            <a:endParaRPr lang="en-US" dirty="0" smtClean="0"/>
          </a:p>
          <a:p>
            <a:r>
              <a:rPr lang="en-US" dirty="0" smtClean="0"/>
              <a:t>/0   0.0.0.0, R4, m2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smtClean="0"/>
              <a:t>R3’s Routing table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/24 </a:t>
            </a:r>
            <a:r>
              <a:rPr lang="en-US" baseline="0" dirty="0" smtClean="0"/>
              <a:t>1000_1100 . 0001_1000 . 0000_0110 . XXXX_XXXX, -, m1</a:t>
            </a:r>
            <a:endParaRPr lang="en-US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/26 </a:t>
            </a:r>
            <a:r>
              <a:rPr lang="en-US" baseline="0" dirty="0" smtClean="0"/>
              <a:t>1000_1100 . 0001_1000 . 0000_0111 . 11XX_XXXX, -, m0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/0   0.0.0.0, R2, m2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335408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Explanation for R2’s Routing table: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row: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Org</a:t>
            </a:r>
            <a:r>
              <a:rPr lang="en-US" baseline="0" dirty="0"/>
              <a:t> 4:</a:t>
            </a:r>
            <a:r>
              <a:rPr lang="en-US" dirty="0"/>
              <a:t>	</a:t>
            </a:r>
            <a:r>
              <a:rPr lang="en-US" baseline="0" dirty="0"/>
              <a:t>1000_1100 . 0001_1000 . 0000_0111 . 11XX_XXXX</a:t>
            </a:r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Row 2:</a:t>
            </a:r>
          </a:p>
          <a:p>
            <a:r>
              <a:rPr lang="en-US" dirty="0"/>
              <a:t>Org</a:t>
            </a:r>
            <a:r>
              <a:rPr lang="en-US" baseline="0" dirty="0"/>
              <a:t> 1: 	1000_1100 . 0001_1000 . 0000_0111 . 00XX_XXXX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Org</a:t>
            </a:r>
            <a:r>
              <a:rPr lang="en-US" baseline="0" dirty="0"/>
              <a:t> 2: 	1000_1100 . 0001_1000 . 0000_0111 . 01XX_XXXX  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Org</a:t>
            </a:r>
            <a:r>
              <a:rPr lang="en-US" baseline="0" dirty="0"/>
              <a:t> 3: 	1000_1100 . 0001_1000 . 0000_0111 . 10XX_XXXX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Row</a:t>
            </a:r>
            <a:r>
              <a:rPr lang="en-US" baseline="0" dirty="0"/>
              <a:t> 3: 	“To other networks” at the diagram.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Row 4: 	Default Router.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39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C1066A-BC76-4EFE-A656-E2023AB6119B}" type="slidenum">
              <a:rPr lang="en-US"/>
              <a:pPr/>
              <a:t>21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349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C1066A-BC76-4EFE-A656-E2023AB6119B}" type="slidenum">
              <a:rPr lang="en-US"/>
              <a:pPr/>
              <a:t>22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469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75C41065-1070-473C-9C69-2FB088EC58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19449B9A-3E28-4511-9B2E-D4427D3CE3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F6B32B4F-107C-4E3D-B2B6-0FCFB7046B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5CA1C8F5-6FC2-4CA0-950F-36D83ED075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/>
              <a:t>3-</a:t>
            </a:r>
            <a:fld id="{2E94F7E8-6CFE-4C35-A98B-5C06C6CB4C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/>
              <a:t>3-</a:t>
            </a:r>
            <a:fld id="{A92C3A03-EE2F-4C36-87BF-E1EA5D73F4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/>
              <a:t>3-</a:t>
            </a:r>
            <a:fld id="{8E78B207-4D61-42C5-859B-6BE480D1CE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/>
              <a:t>3-</a:t>
            </a:r>
            <a:fld id="{72D187F9-1C93-4C88-87D0-DAFF3483C4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/>
              <a:t>3-</a:t>
            </a:r>
            <a:fld id="{A2A40A47-819C-4603-8342-A806A51544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/>
              <a:t>3-</a:t>
            </a:r>
            <a:fld id="{76039135-D7FF-42CF-AA0D-37CBEC5F6B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/>
              <a:t>3-</a:t>
            </a:r>
            <a:fld id="{A90FF077-59A5-4273-B9F2-5D1AEB22D7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F6CD8103-5B2F-46E6-9E8A-8066D1129D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/>
              <a:t>3-</a:t>
            </a:r>
            <a:fld id="{B22B4571-DCD8-494E-ABB8-2ED17D5E47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/>
              <a:t>3-</a:t>
            </a:r>
            <a:fld id="{5CCB52E3-8BDD-4869-8304-630C35F39A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/>
              <a:t>3-</a:t>
            </a:r>
            <a:fld id="{0241F01D-E6B2-4703-BD92-BE221830E7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/>
              <a:t>3-</a:t>
            </a:r>
            <a:fld id="{8B945C0D-3DED-46B0-B69B-64CF4D4BAE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59E69057-5A2D-4AFD-817E-6AA0797001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99616E3C-192A-474F-BCDD-D9421C5814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0C9B03B1-864E-4C2C-9F27-A2B1C7A673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0D363247-DDEF-44F6-8469-70153B26C5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8A95E857-ED67-44BB-860B-72DFAC79B4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EA4FC2E0-DA5B-4D6C-A96D-A54B1C8D4E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BD7E0C6E-F07A-4819-A95F-10F8368ADF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3243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r>
              <a:rPr lang="en-US"/>
              <a:t>4-</a:t>
            </a:r>
            <a:fld id="{C7BDA367-0B24-4143-8493-4380DED71F7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45250"/>
            <a:ext cx="289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r>
              <a:rPr lang="en-US"/>
              <a:t>3-</a:t>
            </a:r>
            <a:fld id="{77219E01-7FE4-441B-ACFC-03D6BAE15CF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jct.ac.il/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://www.mindcontrol.org/~hplus/nat-punch.html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ei=3x_hXMuLO47zkwWIhJygDw&amp;q=is+NAT+Secure?&amp;oq=is+NAT+Secure?&amp;gs_l=psy-ab.3..0i22i30l6.163087.166222..166470...0.0..0.129.1729.0j14......0....1..gws-wiz.......0i71j0i131j0j0i67j0i3.46-H0AQJbJc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://fedv6-deployment.antd.nist.gov/cgi-bin/generate-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94840" y="103187"/>
            <a:ext cx="6307799" cy="25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altLang="he-IL" sz="3200" dirty="0">
                <a:solidFill>
                  <a:srgbClr val="000099"/>
                </a:solidFill>
                <a:latin typeface="Gill Sans MT" pitchFamily="34" charset="0"/>
              </a:rPr>
              <a:t>Introduction to data communications </a:t>
            </a:r>
          </a:p>
          <a:p>
            <a:pPr>
              <a:lnSpc>
                <a:spcPct val="85000"/>
              </a:lnSpc>
            </a:pPr>
            <a:r>
              <a:rPr lang="en-US" altLang="he-IL" sz="4000" dirty="0">
                <a:solidFill>
                  <a:srgbClr val="000099"/>
                </a:solidFill>
                <a:latin typeface="Gill Sans MT" pitchFamily="34" charset="0"/>
              </a:rPr>
              <a:t>Lecturer: </a:t>
            </a:r>
            <a:r>
              <a:rPr lang="en-US" altLang="he-IL" sz="4000" dirty="0" err="1">
                <a:solidFill>
                  <a:srgbClr val="000099"/>
                </a:solidFill>
                <a:latin typeface="Gill Sans MT" pitchFamily="34" charset="0"/>
              </a:rPr>
              <a:t>Itamar</a:t>
            </a:r>
            <a:r>
              <a:rPr lang="en-US" altLang="he-IL" sz="4000" dirty="0">
                <a:solidFill>
                  <a:srgbClr val="000099"/>
                </a:solidFill>
                <a:latin typeface="Gill Sans MT" pitchFamily="34" charset="0"/>
              </a:rPr>
              <a:t> Cohen </a:t>
            </a:r>
          </a:p>
          <a:p>
            <a:pPr>
              <a:lnSpc>
                <a:spcPct val="85000"/>
              </a:lnSpc>
            </a:pPr>
            <a:endParaRPr lang="en-US" sz="4000">
              <a:solidFill>
                <a:srgbClr val="000099"/>
              </a:solidFill>
              <a:latin typeface="Gill Sans MT" pitchFamily="34" charset="0"/>
              <a:ea typeface="ＭＳ Ｐゴシック" charset="0"/>
              <a:cs typeface="Arial" charset="0"/>
            </a:endParaRPr>
          </a:p>
          <a:p>
            <a:pPr>
              <a:lnSpc>
                <a:spcPct val="85000"/>
              </a:lnSpc>
            </a:pPr>
            <a:r>
              <a:rPr lang="en-US" sz="360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Chapter </a:t>
            </a:r>
            <a:r>
              <a:rPr lang="en-US" sz="36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4: the network layer</a:t>
            </a:r>
          </a:p>
          <a:p>
            <a:pPr>
              <a:lnSpc>
                <a:spcPct val="85000"/>
              </a:lnSpc>
            </a:pPr>
            <a:r>
              <a:rPr lang="en-US" sz="36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Part 2: IP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6366413" y="3129756"/>
            <a:ext cx="2579090" cy="286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  <a:defRPr/>
            </a:pPr>
            <a:r>
              <a:rPr lang="en-US" sz="2800" i="1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  <a:t>Computer Networking: A Top Down Approach </a:t>
            </a:r>
            <a:r>
              <a:rPr lang="en-US" sz="28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  <a:t/>
            </a:r>
            <a:br>
              <a:rPr lang="en-US" sz="28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</a:br>
            <a:r>
              <a:rPr lang="en-US" sz="20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  <a:t>6</a:t>
            </a:r>
            <a:r>
              <a:rPr lang="en-US" sz="2000" baseline="300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  <a:t>th</a:t>
            </a:r>
            <a:r>
              <a:rPr lang="en-US" sz="20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  <a:t> edition </a:t>
            </a:r>
            <a:br>
              <a:rPr lang="en-US" sz="20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</a:br>
            <a:r>
              <a:rPr lang="en-US" sz="20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  <a:t>Jim Kurose, Keith Ross</a:t>
            </a:r>
            <a:br>
              <a:rPr lang="en-US" sz="20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</a:br>
            <a:r>
              <a:rPr lang="en-US" sz="20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  <a:t>Addison-Wesley</a:t>
            </a:r>
            <a:br>
              <a:rPr lang="en-US" sz="20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</a:br>
            <a:r>
              <a:rPr lang="en-US" sz="20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  <a:t>March 2012</a:t>
            </a:r>
          </a:p>
        </p:txBody>
      </p:sp>
      <p:pic>
        <p:nvPicPr>
          <p:cNvPr id="820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8625" y="4956755"/>
            <a:ext cx="187325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079" name="Picture 9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2517775"/>
            <a:ext cx="5926178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1" descr="6e_cover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639" y="304800"/>
            <a:ext cx="2306638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TextBox 2"/>
          <p:cNvSpPr txBox="1">
            <a:spLocks noChangeArrowheads="1"/>
          </p:cNvSpPr>
          <p:nvPr/>
        </p:nvSpPr>
        <p:spPr bwMode="auto">
          <a:xfrm>
            <a:off x="-1995488" y="3043238"/>
            <a:ext cx="184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he-IL" altLang="he-IL" sz="1600">
              <a:latin typeface="Tahoma" panose="020B0604030504040204" pitchFamily="34" charset="0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200">
                <a:latin typeface="Tahoma" panose="020B0604030504040204" pitchFamily="34" charset="0"/>
              </a:rPr>
              <a:t>4-</a:t>
            </a:r>
            <a:fld id="{0F8CBA5B-9B10-4E66-B65C-27FA5B58FAEB}" type="slidenum">
              <a:rPr lang="en-US" altLang="he-IL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he-IL" sz="1200">
              <a:latin typeface="Tahoma" panose="020B0604030504040204" pitchFamily="34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53988" y="4250348"/>
            <a:ext cx="5378450" cy="1288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Based on slides by 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Dr.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Yoram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Haddad, </a:t>
            </a:r>
            <a:r>
              <a:rPr lang="en-US" sz="1400" dirty="0">
                <a:latin typeface="Arial" pitchFamily="34" charset="0"/>
                <a:cs typeface="Arial" pitchFamily="34" charset="0"/>
                <a:hlinkClick r:id="rId6"/>
              </a:rPr>
              <a:t>JCT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1"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J.F Kurose and K.W. Ross, all Rights Reserved</a:t>
            </a:r>
          </a:p>
          <a:p>
            <a:pPr>
              <a:lnSpc>
                <a:spcPct val="85000"/>
              </a:lnSpc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     All material copyright 1996-2012</a:t>
            </a:r>
          </a:p>
          <a:p>
            <a:pPr>
              <a:lnSpc>
                <a:spcPct val="85000"/>
              </a:lnSpc>
              <a:defRPr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5000"/>
              </a:lnSpc>
              <a:defRPr/>
            </a:pP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MS PGothic" pitchFamily="34" charset="-128"/>
              </a:rPr>
              <a:t>Network Layer</a:t>
            </a:r>
          </a:p>
        </p:txBody>
      </p:sp>
      <p:sp>
        <p:nvSpPr>
          <p:cNvPr id="819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250F72F2-B1F4-45CB-A317-8101135DB482}" type="slidenum">
              <a:rPr lang="en-US"/>
              <a:pPr/>
              <a:t>10</a:t>
            </a:fld>
            <a:endParaRPr lang="en-US"/>
          </a:p>
        </p:txBody>
      </p:sp>
      <p:sp>
        <p:nvSpPr>
          <p:cNvPr id="81923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76250" y="1333500"/>
            <a:ext cx="3695700" cy="4648200"/>
          </a:xfrm>
        </p:spPr>
        <p:txBody>
          <a:bodyPr/>
          <a:lstStyle/>
          <a:p>
            <a:endParaRPr lang="en-US" sz="2400"/>
          </a:p>
          <a:p>
            <a:endParaRPr lang="en-US" sz="2400"/>
          </a:p>
        </p:txBody>
      </p:sp>
      <p:sp>
        <p:nvSpPr>
          <p:cNvPr id="40965" name="Rectangle 60"/>
          <p:cNvSpPr>
            <a:spLocks noGrp="1" noChangeArrowheads="1"/>
          </p:cNvSpPr>
          <p:nvPr>
            <p:ph type="body" sz="half" idx="2"/>
          </p:nvPr>
        </p:nvSpPr>
        <p:spPr>
          <a:xfrm>
            <a:off x="515938" y="1535113"/>
            <a:ext cx="3810000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The mask is the longest prefix (starting from the MSB) which is common to all hosts in the same subnet</a:t>
            </a:r>
          </a:p>
          <a:p>
            <a:pPr marL="0" indent="0">
              <a:buNone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81925" name="Text Box 61"/>
          <p:cNvSpPr txBox="1">
            <a:spLocks noChangeArrowheads="1"/>
          </p:cNvSpPr>
          <p:nvPr/>
        </p:nvSpPr>
        <p:spPr bwMode="auto">
          <a:xfrm>
            <a:off x="5557838" y="5781675"/>
            <a:ext cx="2505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subnet mask: /24</a:t>
            </a:r>
          </a:p>
        </p:txBody>
      </p:sp>
      <p:sp>
        <p:nvSpPr>
          <p:cNvPr id="40967" name="Rectangle 185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3702050" cy="763588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Subnet mask</a:t>
            </a:r>
          </a:p>
        </p:txBody>
      </p:sp>
      <p:pic>
        <p:nvPicPr>
          <p:cNvPr id="81927" name="Picture 18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300" y="855663"/>
            <a:ext cx="29257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1928" name="Group 190"/>
          <p:cNvGrpSpPr>
            <a:grpSpLocks/>
          </p:cNvGrpSpPr>
          <p:nvPr/>
        </p:nvGrpSpPr>
        <p:grpSpPr bwMode="auto">
          <a:xfrm>
            <a:off x="4368800" y="908050"/>
            <a:ext cx="4452938" cy="4652963"/>
            <a:chOff x="2752" y="572"/>
            <a:chExt cx="2805" cy="2931"/>
          </a:xfrm>
        </p:grpSpPr>
        <p:sp>
          <p:nvSpPr>
            <p:cNvPr id="81932" name="Text Box 191"/>
            <p:cNvSpPr txBox="1">
              <a:spLocks noChangeArrowheads="1"/>
            </p:cNvSpPr>
            <p:nvPr/>
          </p:nvSpPr>
          <p:spPr bwMode="auto">
            <a:xfrm>
              <a:off x="2825" y="572"/>
              <a:ext cx="10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>
                  <a:solidFill>
                    <a:srgbClr val="CC0000"/>
                  </a:solidFill>
                </a:rPr>
                <a:t>223.1.1.0/24</a:t>
              </a:r>
            </a:p>
          </p:txBody>
        </p:sp>
        <p:sp>
          <p:nvSpPr>
            <p:cNvPr id="81933" name="Text Box 192"/>
            <p:cNvSpPr txBox="1">
              <a:spLocks noChangeArrowheads="1"/>
            </p:cNvSpPr>
            <p:nvPr/>
          </p:nvSpPr>
          <p:spPr bwMode="auto">
            <a:xfrm>
              <a:off x="4419" y="725"/>
              <a:ext cx="10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>
                  <a:solidFill>
                    <a:srgbClr val="CC0000"/>
                  </a:solidFill>
                </a:rPr>
                <a:t>223.1.2.0/24</a:t>
              </a:r>
            </a:p>
          </p:txBody>
        </p:sp>
        <p:sp>
          <p:nvSpPr>
            <p:cNvPr id="81934" name="Text Box 193"/>
            <p:cNvSpPr txBox="1">
              <a:spLocks noChangeArrowheads="1"/>
            </p:cNvSpPr>
            <p:nvPr/>
          </p:nvSpPr>
          <p:spPr bwMode="auto">
            <a:xfrm>
              <a:off x="3743" y="3253"/>
              <a:ext cx="10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>
                  <a:solidFill>
                    <a:srgbClr val="CC0000"/>
                  </a:solidFill>
                </a:rPr>
                <a:t>223.1.3.0/24</a:t>
              </a:r>
            </a:p>
          </p:txBody>
        </p:sp>
        <p:sp>
          <p:nvSpPr>
            <p:cNvPr id="81935" name="Rectangle 194"/>
            <p:cNvSpPr>
              <a:spLocks noChangeArrowheads="1"/>
            </p:cNvSpPr>
            <p:nvPr/>
          </p:nvSpPr>
          <p:spPr bwMode="auto">
            <a:xfrm>
              <a:off x="3128" y="2113"/>
              <a:ext cx="534" cy="11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81936" name="Freeform 195"/>
            <p:cNvSpPr>
              <a:spLocks/>
            </p:cNvSpPr>
            <p:nvPr/>
          </p:nvSpPr>
          <p:spPr bwMode="auto">
            <a:xfrm>
              <a:off x="2758" y="815"/>
              <a:ext cx="1223" cy="1291"/>
            </a:xfrm>
            <a:custGeom>
              <a:avLst/>
              <a:gdLst>
                <a:gd name="T0" fmla="*/ 1201 w 1223"/>
                <a:gd name="T1" fmla="*/ 756 h 1291"/>
                <a:gd name="T2" fmla="*/ 702 w 1223"/>
                <a:gd name="T3" fmla="*/ 670 h 1291"/>
                <a:gd name="T4" fmla="*/ 608 w 1223"/>
                <a:gd name="T5" fmla="*/ 103 h 1291"/>
                <a:gd name="T6" fmla="*/ 335 w 1223"/>
                <a:gd name="T7" fmla="*/ 52 h 1291"/>
                <a:gd name="T8" fmla="*/ 65 w 1223"/>
                <a:gd name="T9" fmla="*/ 82 h 1291"/>
                <a:gd name="T10" fmla="*/ 41 w 1223"/>
                <a:gd name="T11" fmla="*/ 544 h 1291"/>
                <a:gd name="T12" fmla="*/ 38 w 1223"/>
                <a:gd name="T13" fmla="*/ 751 h 1291"/>
                <a:gd name="T14" fmla="*/ 23 w 1223"/>
                <a:gd name="T15" fmla="*/ 940 h 1291"/>
                <a:gd name="T16" fmla="*/ 17 w 1223"/>
                <a:gd name="T17" fmla="*/ 1114 h 1291"/>
                <a:gd name="T18" fmla="*/ 128 w 1223"/>
                <a:gd name="T19" fmla="*/ 1219 h 1291"/>
                <a:gd name="T20" fmla="*/ 602 w 1223"/>
                <a:gd name="T21" fmla="*/ 1243 h 1291"/>
                <a:gd name="T22" fmla="*/ 686 w 1223"/>
                <a:gd name="T23" fmla="*/ 930 h 1291"/>
                <a:gd name="T24" fmla="*/ 1177 w 1223"/>
                <a:gd name="T25" fmla="*/ 916 h 1291"/>
                <a:gd name="T26" fmla="*/ 1201 w 1223"/>
                <a:gd name="T27" fmla="*/ 756 h 12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23"/>
                <a:gd name="T43" fmla="*/ 0 h 1291"/>
                <a:gd name="T44" fmla="*/ 1223 w 1223"/>
                <a:gd name="T45" fmla="*/ 1291 h 129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23" h="1291">
                  <a:moveTo>
                    <a:pt x="1201" y="756"/>
                  </a:moveTo>
                  <a:cubicBezTo>
                    <a:pt x="1180" y="640"/>
                    <a:pt x="798" y="744"/>
                    <a:pt x="702" y="670"/>
                  </a:cubicBezTo>
                  <a:cubicBezTo>
                    <a:pt x="603" y="561"/>
                    <a:pt x="669" y="206"/>
                    <a:pt x="608" y="103"/>
                  </a:cubicBezTo>
                  <a:cubicBezTo>
                    <a:pt x="547" y="0"/>
                    <a:pt x="425" y="55"/>
                    <a:pt x="335" y="52"/>
                  </a:cubicBezTo>
                  <a:cubicBezTo>
                    <a:pt x="245" y="49"/>
                    <a:pt x="114" y="0"/>
                    <a:pt x="65" y="82"/>
                  </a:cubicBezTo>
                  <a:cubicBezTo>
                    <a:pt x="16" y="164"/>
                    <a:pt x="45" y="433"/>
                    <a:pt x="41" y="544"/>
                  </a:cubicBezTo>
                  <a:cubicBezTo>
                    <a:pt x="37" y="655"/>
                    <a:pt x="41" y="685"/>
                    <a:pt x="38" y="751"/>
                  </a:cubicBezTo>
                  <a:cubicBezTo>
                    <a:pt x="35" y="817"/>
                    <a:pt x="26" y="880"/>
                    <a:pt x="23" y="940"/>
                  </a:cubicBezTo>
                  <a:cubicBezTo>
                    <a:pt x="20" y="1000"/>
                    <a:pt x="0" y="1068"/>
                    <a:pt x="17" y="1114"/>
                  </a:cubicBezTo>
                  <a:cubicBezTo>
                    <a:pt x="34" y="1160"/>
                    <a:pt x="31" y="1198"/>
                    <a:pt x="128" y="1219"/>
                  </a:cubicBezTo>
                  <a:cubicBezTo>
                    <a:pt x="225" y="1240"/>
                    <a:pt x="509" y="1291"/>
                    <a:pt x="602" y="1243"/>
                  </a:cubicBezTo>
                  <a:cubicBezTo>
                    <a:pt x="695" y="1195"/>
                    <a:pt x="590" y="984"/>
                    <a:pt x="686" y="930"/>
                  </a:cubicBezTo>
                  <a:cubicBezTo>
                    <a:pt x="782" y="876"/>
                    <a:pt x="1091" y="945"/>
                    <a:pt x="1177" y="916"/>
                  </a:cubicBezTo>
                  <a:cubicBezTo>
                    <a:pt x="1208" y="864"/>
                    <a:pt x="1223" y="871"/>
                    <a:pt x="1201" y="756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81937" name="Freeform 196"/>
            <p:cNvSpPr>
              <a:spLocks/>
            </p:cNvSpPr>
            <p:nvPr/>
          </p:nvSpPr>
          <p:spPr bwMode="auto">
            <a:xfrm>
              <a:off x="4350" y="1010"/>
              <a:ext cx="1201" cy="1234"/>
            </a:xfrm>
            <a:custGeom>
              <a:avLst/>
              <a:gdLst>
                <a:gd name="T0" fmla="*/ 25 w 1201"/>
                <a:gd name="T1" fmla="*/ 709 h 1234"/>
                <a:gd name="T2" fmla="*/ 526 w 1201"/>
                <a:gd name="T3" fmla="*/ 780 h 1234"/>
                <a:gd name="T4" fmla="*/ 613 w 1201"/>
                <a:gd name="T5" fmla="*/ 1134 h 1234"/>
                <a:gd name="T6" fmla="*/ 946 w 1201"/>
                <a:gd name="T7" fmla="*/ 1230 h 1234"/>
                <a:gd name="T8" fmla="*/ 1171 w 1201"/>
                <a:gd name="T9" fmla="*/ 1107 h 1234"/>
                <a:gd name="T10" fmla="*/ 1126 w 1201"/>
                <a:gd name="T11" fmla="*/ 894 h 1234"/>
                <a:gd name="T12" fmla="*/ 1114 w 1201"/>
                <a:gd name="T13" fmla="*/ 693 h 1234"/>
                <a:gd name="T14" fmla="*/ 1099 w 1201"/>
                <a:gd name="T15" fmla="*/ 423 h 1234"/>
                <a:gd name="T16" fmla="*/ 1141 w 1201"/>
                <a:gd name="T17" fmla="*/ 216 h 1234"/>
                <a:gd name="T18" fmla="*/ 1102 w 1201"/>
                <a:gd name="T19" fmla="*/ 33 h 1234"/>
                <a:gd name="T20" fmla="*/ 646 w 1201"/>
                <a:gd name="T21" fmla="*/ 81 h 1234"/>
                <a:gd name="T22" fmla="*/ 535 w 1201"/>
                <a:gd name="T23" fmla="*/ 519 h 1234"/>
                <a:gd name="T24" fmla="*/ 44 w 1201"/>
                <a:gd name="T25" fmla="*/ 548 h 1234"/>
                <a:gd name="T26" fmla="*/ 25 w 1201"/>
                <a:gd name="T27" fmla="*/ 709 h 1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01"/>
                <a:gd name="T43" fmla="*/ 0 h 1234"/>
                <a:gd name="T44" fmla="*/ 1201 w 1201"/>
                <a:gd name="T45" fmla="*/ 1234 h 12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01" h="1234">
                  <a:moveTo>
                    <a:pt x="25" y="709"/>
                  </a:moveTo>
                  <a:cubicBezTo>
                    <a:pt x="49" y="824"/>
                    <a:pt x="428" y="709"/>
                    <a:pt x="526" y="780"/>
                  </a:cubicBezTo>
                  <a:cubicBezTo>
                    <a:pt x="624" y="851"/>
                    <a:pt x="543" y="1059"/>
                    <a:pt x="613" y="1134"/>
                  </a:cubicBezTo>
                  <a:cubicBezTo>
                    <a:pt x="683" y="1209"/>
                    <a:pt x="853" y="1234"/>
                    <a:pt x="946" y="1230"/>
                  </a:cubicBezTo>
                  <a:cubicBezTo>
                    <a:pt x="1039" y="1226"/>
                    <a:pt x="1141" y="1163"/>
                    <a:pt x="1171" y="1107"/>
                  </a:cubicBezTo>
                  <a:cubicBezTo>
                    <a:pt x="1201" y="1051"/>
                    <a:pt x="1135" y="963"/>
                    <a:pt x="1126" y="894"/>
                  </a:cubicBezTo>
                  <a:cubicBezTo>
                    <a:pt x="1117" y="825"/>
                    <a:pt x="1119" y="772"/>
                    <a:pt x="1114" y="693"/>
                  </a:cubicBezTo>
                  <a:cubicBezTo>
                    <a:pt x="1109" y="614"/>
                    <a:pt x="1095" y="502"/>
                    <a:pt x="1099" y="423"/>
                  </a:cubicBezTo>
                  <a:cubicBezTo>
                    <a:pt x="1103" y="344"/>
                    <a:pt x="1141" y="281"/>
                    <a:pt x="1141" y="216"/>
                  </a:cubicBezTo>
                  <a:cubicBezTo>
                    <a:pt x="1141" y="151"/>
                    <a:pt x="1185" y="56"/>
                    <a:pt x="1102" y="33"/>
                  </a:cubicBezTo>
                  <a:cubicBezTo>
                    <a:pt x="1019" y="10"/>
                    <a:pt x="740" y="0"/>
                    <a:pt x="646" y="81"/>
                  </a:cubicBezTo>
                  <a:cubicBezTo>
                    <a:pt x="552" y="162"/>
                    <a:pt x="635" y="441"/>
                    <a:pt x="535" y="519"/>
                  </a:cubicBezTo>
                  <a:cubicBezTo>
                    <a:pt x="435" y="597"/>
                    <a:pt x="129" y="516"/>
                    <a:pt x="44" y="548"/>
                  </a:cubicBezTo>
                  <a:cubicBezTo>
                    <a:pt x="15" y="601"/>
                    <a:pt x="0" y="594"/>
                    <a:pt x="25" y="709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81938" name="Freeform 197"/>
            <p:cNvSpPr>
              <a:spLocks/>
            </p:cNvSpPr>
            <p:nvPr/>
          </p:nvSpPr>
          <p:spPr bwMode="auto">
            <a:xfrm>
              <a:off x="3514" y="1913"/>
              <a:ext cx="1286" cy="1247"/>
            </a:xfrm>
            <a:custGeom>
              <a:avLst/>
              <a:gdLst>
                <a:gd name="T0" fmla="*/ 587 w 1286"/>
                <a:gd name="T1" fmla="*/ 30 h 1247"/>
                <a:gd name="T2" fmla="*/ 509 w 1286"/>
                <a:gd name="T3" fmla="*/ 618 h 1247"/>
                <a:gd name="T4" fmla="*/ 77 w 1286"/>
                <a:gd name="T5" fmla="*/ 909 h 1247"/>
                <a:gd name="T6" fmla="*/ 47 w 1286"/>
                <a:gd name="T7" fmla="*/ 1095 h 1247"/>
                <a:gd name="T8" fmla="*/ 140 w 1286"/>
                <a:gd name="T9" fmla="*/ 1224 h 1247"/>
                <a:gd name="T10" fmla="*/ 461 w 1286"/>
                <a:gd name="T11" fmla="*/ 1209 h 1247"/>
                <a:gd name="T12" fmla="*/ 692 w 1286"/>
                <a:gd name="T13" fmla="*/ 1209 h 1247"/>
                <a:gd name="T14" fmla="*/ 1190 w 1286"/>
                <a:gd name="T15" fmla="*/ 1227 h 1247"/>
                <a:gd name="T16" fmla="*/ 1271 w 1286"/>
                <a:gd name="T17" fmla="*/ 1089 h 1247"/>
                <a:gd name="T18" fmla="*/ 1139 w 1286"/>
                <a:gd name="T19" fmla="*/ 741 h 1247"/>
                <a:gd name="T20" fmla="*/ 800 w 1286"/>
                <a:gd name="T21" fmla="*/ 627 h 1247"/>
                <a:gd name="T22" fmla="*/ 749 w 1286"/>
                <a:gd name="T23" fmla="*/ 42 h 1247"/>
                <a:gd name="T24" fmla="*/ 587 w 1286"/>
                <a:gd name="T25" fmla="*/ 30 h 124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86"/>
                <a:gd name="T40" fmla="*/ 0 h 1247"/>
                <a:gd name="T41" fmla="*/ 1286 w 1286"/>
                <a:gd name="T42" fmla="*/ 1247 h 124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86" h="1247">
                  <a:moveTo>
                    <a:pt x="587" y="30"/>
                  </a:moveTo>
                  <a:cubicBezTo>
                    <a:pt x="473" y="60"/>
                    <a:pt x="601" y="475"/>
                    <a:pt x="509" y="618"/>
                  </a:cubicBezTo>
                  <a:cubicBezTo>
                    <a:pt x="424" y="765"/>
                    <a:pt x="154" y="830"/>
                    <a:pt x="77" y="909"/>
                  </a:cubicBezTo>
                  <a:cubicBezTo>
                    <a:pt x="0" y="988"/>
                    <a:pt x="37" y="1043"/>
                    <a:pt x="47" y="1095"/>
                  </a:cubicBezTo>
                  <a:cubicBezTo>
                    <a:pt x="57" y="1147"/>
                    <a:pt x="71" y="1205"/>
                    <a:pt x="140" y="1224"/>
                  </a:cubicBezTo>
                  <a:cubicBezTo>
                    <a:pt x="209" y="1243"/>
                    <a:pt x="369" y="1212"/>
                    <a:pt x="461" y="1209"/>
                  </a:cubicBezTo>
                  <a:cubicBezTo>
                    <a:pt x="553" y="1206"/>
                    <a:pt x="571" y="1206"/>
                    <a:pt x="692" y="1209"/>
                  </a:cubicBezTo>
                  <a:cubicBezTo>
                    <a:pt x="813" y="1212"/>
                    <a:pt x="1094" y="1247"/>
                    <a:pt x="1190" y="1227"/>
                  </a:cubicBezTo>
                  <a:cubicBezTo>
                    <a:pt x="1286" y="1207"/>
                    <a:pt x="1279" y="1170"/>
                    <a:pt x="1271" y="1089"/>
                  </a:cubicBezTo>
                  <a:cubicBezTo>
                    <a:pt x="1263" y="1008"/>
                    <a:pt x="1217" y="818"/>
                    <a:pt x="1139" y="741"/>
                  </a:cubicBezTo>
                  <a:cubicBezTo>
                    <a:pt x="1061" y="664"/>
                    <a:pt x="865" y="743"/>
                    <a:pt x="800" y="627"/>
                  </a:cubicBezTo>
                  <a:cubicBezTo>
                    <a:pt x="735" y="511"/>
                    <a:pt x="785" y="142"/>
                    <a:pt x="749" y="42"/>
                  </a:cubicBezTo>
                  <a:cubicBezTo>
                    <a:pt x="695" y="15"/>
                    <a:pt x="701" y="0"/>
                    <a:pt x="587" y="30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81939" name="Line 198"/>
            <p:cNvSpPr>
              <a:spLocks noChangeShapeType="1"/>
            </p:cNvSpPr>
            <p:nvPr/>
          </p:nvSpPr>
          <p:spPr bwMode="auto">
            <a:xfrm>
              <a:off x="3160" y="1144"/>
              <a:ext cx="17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81940" name="Line 200"/>
            <p:cNvSpPr>
              <a:spLocks noChangeShapeType="1"/>
            </p:cNvSpPr>
            <p:nvPr/>
          </p:nvSpPr>
          <p:spPr bwMode="auto">
            <a:xfrm flipV="1">
              <a:off x="3160" y="1550"/>
              <a:ext cx="175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81941" name="Line 201"/>
            <p:cNvSpPr>
              <a:spLocks noChangeShapeType="1"/>
            </p:cNvSpPr>
            <p:nvPr/>
          </p:nvSpPr>
          <p:spPr bwMode="auto">
            <a:xfrm>
              <a:off x="3166" y="1945"/>
              <a:ext cx="17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81942" name="Text Box 203"/>
            <p:cNvSpPr txBox="1">
              <a:spLocks noChangeArrowheads="1"/>
            </p:cNvSpPr>
            <p:nvPr/>
          </p:nvSpPr>
          <p:spPr bwMode="auto">
            <a:xfrm>
              <a:off x="3134" y="939"/>
              <a:ext cx="6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223.1.1.1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1943" name="Text Box 204"/>
            <p:cNvSpPr txBox="1">
              <a:spLocks noChangeArrowheads="1"/>
            </p:cNvSpPr>
            <p:nvPr/>
          </p:nvSpPr>
          <p:spPr bwMode="auto">
            <a:xfrm>
              <a:off x="3062" y="1963"/>
              <a:ext cx="6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223.1.1.3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1944" name="Text Box 205"/>
            <p:cNvSpPr txBox="1">
              <a:spLocks noChangeArrowheads="1"/>
            </p:cNvSpPr>
            <p:nvPr/>
          </p:nvSpPr>
          <p:spPr bwMode="auto">
            <a:xfrm>
              <a:off x="3532" y="1484"/>
              <a:ext cx="6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223.1.1.4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1945" name="Text Box 207"/>
            <p:cNvSpPr txBox="1">
              <a:spLocks noChangeArrowheads="1"/>
            </p:cNvSpPr>
            <p:nvPr/>
          </p:nvSpPr>
          <p:spPr bwMode="auto">
            <a:xfrm>
              <a:off x="4238" y="1485"/>
              <a:ext cx="6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223.1.2.9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1946" name="Line 209"/>
            <p:cNvSpPr>
              <a:spLocks noChangeShapeType="1"/>
            </p:cNvSpPr>
            <p:nvPr/>
          </p:nvSpPr>
          <p:spPr bwMode="auto">
            <a:xfrm>
              <a:off x="4963" y="1246"/>
              <a:ext cx="14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81947" name="Line 210"/>
            <p:cNvSpPr>
              <a:spLocks noChangeShapeType="1"/>
            </p:cNvSpPr>
            <p:nvPr/>
          </p:nvSpPr>
          <p:spPr bwMode="auto">
            <a:xfrm>
              <a:off x="4963" y="2047"/>
              <a:ext cx="14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81948" name="Line 213"/>
            <p:cNvSpPr>
              <a:spLocks noChangeShapeType="1"/>
            </p:cNvSpPr>
            <p:nvPr/>
          </p:nvSpPr>
          <p:spPr bwMode="auto">
            <a:xfrm flipH="1" flipV="1">
              <a:off x="3782" y="2696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81949" name="Line 214"/>
            <p:cNvSpPr>
              <a:spLocks noChangeShapeType="1"/>
            </p:cNvSpPr>
            <p:nvPr/>
          </p:nvSpPr>
          <p:spPr bwMode="auto">
            <a:xfrm flipH="1" flipV="1">
              <a:off x="4523" y="2699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81950" name="Text Box 215"/>
            <p:cNvSpPr txBox="1">
              <a:spLocks noChangeArrowheads="1"/>
            </p:cNvSpPr>
            <p:nvPr/>
          </p:nvSpPr>
          <p:spPr bwMode="auto">
            <a:xfrm>
              <a:off x="4505" y="2622"/>
              <a:ext cx="6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223.1.3.2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1951" name="Text Box 216"/>
            <p:cNvSpPr txBox="1">
              <a:spLocks noChangeArrowheads="1"/>
            </p:cNvSpPr>
            <p:nvPr/>
          </p:nvSpPr>
          <p:spPr bwMode="auto">
            <a:xfrm>
              <a:off x="3138" y="2682"/>
              <a:ext cx="6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223.1.3.1</a:t>
              </a:r>
              <a:endParaRPr lang="en-US">
                <a:latin typeface="Comic Sans MS" pitchFamily="66" charset="0"/>
              </a:endParaRPr>
            </a:p>
          </p:txBody>
        </p:sp>
        <p:grpSp>
          <p:nvGrpSpPr>
            <p:cNvPr id="81952" name="Group 217"/>
            <p:cNvGrpSpPr>
              <a:grpSpLocks/>
            </p:cNvGrpSpPr>
            <p:nvPr/>
          </p:nvGrpSpPr>
          <p:grpSpPr bwMode="auto">
            <a:xfrm>
              <a:off x="2755" y="956"/>
              <a:ext cx="404" cy="352"/>
              <a:chOff x="-44" y="1473"/>
              <a:chExt cx="981" cy="1105"/>
            </a:xfrm>
          </p:grpSpPr>
          <p:pic>
            <p:nvPicPr>
              <p:cNvPr id="81991" name="Picture 21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1992" name="Freeform 21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176 w 356"/>
                  <a:gd name="T3" fmla="*/ 248 h 368"/>
                  <a:gd name="T4" fmla="*/ 4954 w 356"/>
                  <a:gd name="T5" fmla="*/ 5173 h 368"/>
                  <a:gd name="T6" fmla="*/ 1092 w 356"/>
                  <a:gd name="T7" fmla="*/ 646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81953" name="Group 220"/>
            <p:cNvGrpSpPr>
              <a:grpSpLocks/>
            </p:cNvGrpSpPr>
            <p:nvPr/>
          </p:nvGrpSpPr>
          <p:grpSpPr bwMode="auto">
            <a:xfrm>
              <a:off x="2752" y="1340"/>
              <a:ext cx="404" cy="352"/>
              <a:chOff x="-44" y="1473"/>
              <a:chExt cx="981" cy="1105"/>
            </a:xfrm>
          </p:grpSpPr>
          <p:pic>
            <p:nvPicPr>
              <p:cNvPr id="81989" name="Picture 22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1990" name="Freeform 22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176 w 356"/>
                  <a:gd name="T3" fmla="*/ 248 h 368"/>
                  <a:gd name="T4" fmla="*/ 4954 w 356"/>
                  <a:gd name="T5" fmla="*/ 5173 h 368"/>
                  <a:gd name="T6" fmla="*/ 1092 w 356"/>
                  <a:gd name="T7" fmla="*/ 646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81954" name="Group 223"/>
            <p:cNvGrpSpPr>
              <a:grpSpLocks/>
            </p:cNvGrpSpPr>
            <p:nvPr/>
          </p:nvGrpSpPr>
          <p:grpSpPr bwMode="auto">
            <a:xfrm>
              <a:off x="2770" y="1724"/>
              <a:ext cx="404" cy="352"/>
              <a:chOff x="-44" y="1473"/>
              <a:chExt cx="981" cy="1105"/>
            </a:xfrm>
          </p:grpSpPr>
          <p:pic>
            <p:nvPicPr>
              <p:cNvPr id="81987" name="Picture 22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1988" name="Freeform 22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176 w 356"/>
                  <a:gd name="T3" fmla="*/ 248 h 368"/>
                  <a:gd name="T4" fmla="*/ 4954 w 356"/>
                  <a:gd name="T5" fmla="*/ 5173 h 368"/>
                  <a:gd name="T6" fmla="*/ 1092 w 356"/>
                  <a:gd name="T7" fmla="*/ 646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81955" name="Group 226"/>
            <p:cNvGrpSpPr>
              <a:grpSpLocks/>
            </p:cNvGrpSpPr>
            <p:nvPr/>
          </p:nvGrpSpPr>
          <p:grpSpPr bwMode="auto">
            <a:xfrm flipH="1">
              <a:off x="5106" y="1062"/>
              <a:ext cx="404" cy="352"/>
              <a:chOff x="-44" y="1473"/>
              <a:chExt cx="981" cy="1105"/>
            </a:xfrm>
          </p:grpSpPr>
          <p:pic>
            <p:nvPicPr>
              <p:cNvPr id="81985" name="Picture 22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1986" name="Freeform 22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176 w 356"/>
                  <a:gd name="T3" fmla="*/ 248 h 368"/>
                  <a:gd name="T4" fmla="*/ 4954 w 356"/>
                  <a:gd name="T5" fmla="*/ 5173 h 368"/>
                  <a:gd name="T6" fmla="*/ 1092 w 356"/>
                  <a:gd name="T7" fmla="*/ 646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81956" name="Group 229"/>
            <p:cNvGrpSpPr>
              <a:grpSpLocks/>
            </p:cNvGrpSpPr>
            <p:nvPr/>
          </p:nvGrpSpPr>
          <p:grpSpPr bwMode="auto">
            <a:xfrm flipH="1">
              <a:off x="5153" y="1868"/>
              <a:ext cx="404" cy="352"/>
              <a:chOff x="-44" y="1473"/>
              <a:chExt cx="981" cy="1105"/>
            </a:xfrm>
          </p:grpSpPr>
          <p:pic>
            <p:nvPicPr>
              <p:cNvPr id="81983" name="Picture 23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1984" name="Freeform 23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176 w 356"/>
                  <a:gd name="T3" fmla="*/ 248 h 368"/>
                  <a:gd name="T4" fmla="*/ 4954 w 356"/>
                  <a:gd name="T5" fmla="*/ 5173 h 368"/>
                  <a:gd name="T6" fmla="*/ 1092 w 356"/>
                  <a:gd name="T7" fmla="*/ 646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81957" name="Group 232"/>
            <p:cNvGrpSpPr>
              <a:grpSpLocks/>
            </p:cNvGrpSpPr>
            <p:nvPr/>
          </p:nvGrpSpPr>
          <p:grpSpPr bwMode="auto">
            <a:xfrm flipH="1">
              <a:off x="4392" y="2828"/>
              <a:ext cx="404" cy="352"/>
              <a:chOff x="-44" y="1473"/>
              <a:chExt cx="981" cy="1105"/>
            </a:xfrm>
          </p:grpSpPr>
          <p:pic>
            <p:nvPicPr>
              <p:cNvPr id="81981" name="Picture 23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1982" name="Freeform 234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176 w 356"/>
                  <a:gd name="T3" fmla="*/ 248 h 368"/>
                  <a:gd name="T4" fmla="*/ 4954 w 356"/>
                  <a:gd name="T5" fmla="*/ 5173 h 368"/>
                  <a:gd name="T6" fmla="*/ 1092 w 356"/>
                  <a:gd name="T7" fmla="*/ 646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81958" name="Group 235"/>
            <p:cNvGrpSpPr>
              <a:grpSpLocks/>
            </p:cNvGrpSpPr>
            <p:nvPr/>
          </p:nvGrpSpPr>
          <p:grpSpPr bwMode="auto">
            <a:xfrm flipH="1">
              <a:off x="3659" y="2854"/>
              <a:ext cx="404" cy="352"/>
              <a:chOff x="-44" y="1473"/>
              <a:chExt cx="981" cy="1105"/>
            </a:xfrm>
          </p:grpSpPr>
          <p:pic>
            <p:nvPicPr>
              <p:cNvPr id="81979" name="Picture 23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1980" name="Freeform 23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176 w 356"/>
                  <a:gd name="T3" fmla="*/ 248 h 368"/>
                  <a:gd name="T4" fmla="*/ 4954 w 356"/>
                  <a:gd name="T5" fmla="*/ 5173 h 368"/>
                  <a:gd name="T6" fmla="*/ 1092 w 356"/>
                  <a:gd name="T7" fmla="*/ 646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81959" name="Group 238"/>
            <p:cNvGrpSpPr>
              <a:grpSpLocks/>
            </p:cNvGrpSpPr>
            <p:nvPr/>
          </p:nvGrpSpPr>
          <p:grpSpPr bwMode="auto">
            <a:xfrm>
              <a:off x="3929" y="1653"/>
              <a:ext cx="440" cy="224"/>
              <a:chOff x="4396" y="1245"/>
              <a:chExt cx="672" cy="248"/>
            </a:xfrm>
          </p:grpSpPr>
          <p:sp>
            <p:nvSpPr>
              <p:cNvPr id="81971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81972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81973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81974" name="Group 242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81977" name="Freeform 24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81978" name="Freeform 24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81975" name="Line 245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1976" name="Line 246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81960" name="Group 247"/>
            <p:cNvGrpSpPr>
              <a:grpSpLocks/>
            </p:cNvGrpSpPr>
            <p:nvPr/>
          </p:nvGrpSpPr>
          <p:grpSpPr bwMode="auto">
            <a:xfrm>
              <a:off x="4315" y="2223"/>
              <a:ext cx="634" cy="361"/>
              <a:chOff x="4758" y="3508"/>
              <a:chExt cx="634" cy="361"/>
            </a:xfrm>
          </p:grpSpPr>
          <p:sp>
            <p:nvSpPr>
              <p:cNvPr id="81969" name="Text Box 248"/>
              <p:cNvSpPr txBox="1">
                <a:spLocks noChangeArrowheads="1"/>
              </p:cNvSpPr>
              <p:nvPr/>
            </p:nvSpPr>
            <p:spPr bwMode="auto">
              <a:xfrm>
                <a:off x="4844" y="3508"/>
                <a:ext cx="54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CC0000"/>
                    </a:solidFill>
                  </a:rPr>
                  <a:t>subnet</a:t>
                </a:r>
              </a:p>
            </p:txBody>
          </p:sp>
          <p:sp>
            <p:nvSpPr>
              <p:cNvPr id="81970" name="Line 249"/>
              <p:cNvSpPr>
                <a:spLocks noChangeShapeType="1"/>
              </p:cNvSpPr>
              <p:nvPr/>
            </p:nvSpPr>
            <p:spPr bwMode="auto">
              <a:xfrm flipH="1">
                <a:off x="4758" y="3677"/>
                <a:ext cx="108" cy="192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81961" name="Rectangle 250"/>
            <p:cNvSpPr>
              <a:spLocks noChangeArrowheads="1"/>
            </p:cNvSpPr>
            <p:nvPr/>
          </p:nvSpPr>
          <p:spPr bwMode="auto">
            <a:xfrm>
              <a:off x="3232" y="1363"/>
              <a:ext cx="182" cy="147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81962" name="Text Box 251"/>
            <p:cNvSpPr txBox="1">
              <a:spLocks noChangeArrowheads="1"/>
            </p:cNvSpPr>
            <p:nvPr/>
          </p:nvSpPr>
          <p:spPr bwMode="auto">
            <a:xfrm>
              <a:off x="3134" y="1344"/>
              <a:ext cx="6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223.1.1.2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1963" name="Rectangle 252"/>
            <p:cNvSpPr>
              <a:spLocks noChangeArrowheads="1"/>
            </p:cNvSpPr>
            <p:nvPr/>
          </p:nvSpPr>
          <p:spPr bwMode="auto">
            <a:xfrm>
              <a:off x="4936" y="1354"/>
              <a:ext cx="182" cy="147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81964" name="Rectangle 253"/>
            <p:cNvSpPr>
              <a:spLocks noChangeArrowheads="1"/>
            </p:cNvSpPr>
            <p:nvPr/>
          </p:nvSpPr>
          <p:spPr bwMode="auto">
            <a:xfrm>
              <a:off x="4934" y="1858"/>
              <a:ext cx="182" cy="147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81965" name="Rectangle 254"/>
            <p:cNvSpPr>
              <a:spLocks noChangeArrowheads="1"/>
            </p:cNvSpPr>
            <p:nvPr/>
          </p:nvSpPr>
          <p:spPr bwMode="auto">
            <a:xfrm>
              <a:off x="4082" y="1975"/>
              <a:ext cx="182" cy="147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81966" name="Text Box 255"/>
            <p:cNvSpPr txBox="1">
              <a:spLocks noChangeArrowheads="1"/>
            </p:cNvSpPr>
            <p:nvPr/>
          </p:nvSpPr>
          <p:spPr bwMode="auto">
            <a:xfrm>
              <a:off x="3782" y="1951"/>
              <a:ext cx="7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223.1.3.27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1967" name="Text Box 256"/>
            <p:cNvSpPr txBox="1">
              <a:spLocks noChangeArrowheads="1"/>
            </p:cNvSpPr>
            <p:nvPr/>
          </p:nvSpPr>
          <p:spPr bwMode="auto">
            <a:xfrm>
              <a:off x="4529" y="1819"/>
              <a:ext cx="6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223.1.2.2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1968" name="Text Box 257"/>
            <p:cNvSpPr txBox="1">
              <a:spLocks noChangeArrowheads="1"/>
            </p:cNvSpPr>
            <p:nvPr/>
          </p:nvSpPr>
          <p:spPr bwMode="auto">
            <a:xfrm>
              <a:off x="4779" y="1341"/>
              <a:ext cx="6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223.1.2.1</a:t>
              </a:r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81929" name="Line 147"/>
          <p:cNvSpPr>
            <a:spLocks noChangeShapeType="1"/>
          </p:cNvSpPr>
          <p:nvPr/>
        </p:nvSpPr>
        <p:spPr bwMode="auto">
          <a:xfrm>
            <a:off x="5519738" y="2662238"/>
            <a:ext cx="8223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1930" name="Line 151"/>
          <p:cNvSpPr>
            <a:spLocks noChangeShapeType="1"/>
          </p:cNvSpPr>
          <p:nvPr/>
        </p:nvSpPr>
        <p:spPr bwMode="auto">
          <a:xfrm>
            <a:off x="6854825" y="2668588"/>
            <a:ext cx="63976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1931" name="Line 156"/>
          <p:cNvSpPr>
            <a:spLocks noChangeShapeType="1"/>
          </p:cNvSpPr>
          <p:nvPr/>
        </p:nvSpPr>
        <p:spPr bwMode="auto">
          <a:xfrm>
            <a:off x="6616700" y="3006725"/>
            <a:ext cx="3175" cy="644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aggregation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kern="120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rPr>
              <a:t>4-</a:t>
            </a:r>
            <a:fld id="{99FDD0FC-5BC0-49FD-BD37-DA0D4C1B5231}" type="slidenum">
              <a:rPr lang="en-US" sz="1400" kern="120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sz="1400" kern="1200">
              <a:solidFill>
                <a:srgbClr val="000000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6" name="Picture 10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/>
          <a:srcRect b="41724"/>
          <a:stretch/>
        </p:blipFill>
        <p:spPr bwMode="auto">
          <a:xfrm>
            <a:off x="533400" y="1706858"/>
            <a:ext cx="7772400" cy="2584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8454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aggregation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kern="120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rPr>
              <a:t>4-</a:t>
            </a:r>
            <a:fld id="{99FDD0FC-5BC0-49FD-BD37-DA0D4C1B5231}" type="slidenum">
              <a:rPr lang="en-US" sz="1400" kern="120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sz="1400" kern="1200">
              <a:solidFill>
                <a:srgbClr val="000000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6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706857"/>
            <a:ext cx="7772400" cy="443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9506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mask matching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kern="120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rPr>
              <a:t>4-</a:t>
            </a:r>
            <a:fld id="{99FDD0FC-5BC0-49FD-BD37-DA0D4C1B5231}" type="slidenum">
              <a:rPr lang="en-US" sz="1400" kern="120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sz="1400" kern="1200">
              <a:solidFill>
                <a:srgbClr val="000000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6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0442" y="1600200"/>
            <a:ext cx="621831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 bwMode="auto">
          <a:xfrm>
            <a:off x="4601183" y="1994170"/>
            <a:ext cx="2840477" cy="73930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10443" y="4121285"/>
            <a:ext cx="2859482" cy="64526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229583" y="5509098"/>
            <a:ext cx="2801567" cy="54150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98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mask matching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kern="120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rPr>
              <a:t>4-</a:t>
            </a:r>
            <a:fld id="{99FDD0FC-5BC0-49FD-BD37-DA0D4C1B5231}" type="slidenum">
              <a:rPr lang="en-US" sz="1400" kern="120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sz="1400" kern="1200">
              <a:solidFill>
                <a:srgbClr val="000000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6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0442" y="1600200"/>
            <a:ext cx="621831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 bwMode="auto">
          <a:xfrm>
            <a:off x="4601183" y="1987820"/>
            <a:ext cx="2840477" cy="73930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10443" y="4121285"/>
            <a:ext cx="2859482" cy="64526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229583" y="5509098"/>
            <a:ext cx="2801567" cy="54150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1" name="Group 303"/>
          <p:cNvGrpSpPr>
            <a:grpSpLocks/>
          </p:cNvGrpSpPr>
          <p:nvPr/>
        </p:nvGrpSpPr>
        <p:grpSpPr bwMode="auto">
          <a:xfrm>
            <a:off x="7399343" y="3004137"/>
            <a:ext cx="830257" cy="484603"/>
            <a:chOff x="3907" y="1621"/>
            <a:chExt cx="649" cy="403"/>
          </a:xfrm>
        </p:grpSpPr>
        <p:sp>
          <p:nvSpPr>
            <p:cNvPr id="12" name="Line 142"/>
            <p:cNvSpPr>
              <a:spLocks noChangeShapeType="1"/>
            </p:cNvSpPr>
            <p:nvPr/>
          </p:nvSpPr>
          <p:spPr bwMode="auto">
            <a:xfrm flipV="1">
              <a:off x="4352" y="1717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3" name="Text Box 145"/>
            <p:cNvSpPr txBox="1">
              <a:spLocks noChangeArrowheads="1"/>
            </p:cNvSpPr>
            <p:nvPr/>
          </p:nvSpPr>
          <p:spPr bwMode="auto">
            <a:xfrm>
              <a:off x="3951" y="1794"/>
              <a:ext cx="29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FF0066"/>
                  </a:solidFill>
                </a:rPr>
                <a:t>R4</a:t>
              </a:r>
              <a:endParaRPr lang="en-US" sz="1600" b="1" dirty="0">
                <a:solidFill>
                  <a:srgbClr val="FF0066"/>
                </a:solidFill>
              </a:endParaRPr>
            </a:p>
          </p:txBody>
        </p:sp>
        <p:grpSp>
          <p:nvGrpSpPr>
            <p:cNvPr id="14" name="Group 281"/>
            <p:cNvGrpSpPr>
              <a:grpSpLocks/>
            </p:cNvGrpSpPr>
            <p:nvPr/>
          </p:nvGrpSpPr>
          <p:grpSpPr bwMode="auto">
            <a:xfrm>
              <a:off x="3907" y="1621"/>
              <a:ext cx="437" cy="213"/>
              <a:chOff x="4396" y="1245"/>
              <a:chExt cx="672" cy="248"/>
            </a:xfrm>
          </p:grpSpPr>
          <p:sp>
            <p:nvSpPr>
              <p:cNvPr id="15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6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7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" name="Group 285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21" name="Freeform 28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" name="Freeform 28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19" name="Line 288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" name="Line 289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</p:grpSp>
      <p:sp>
        <p:nvSpPr>
          <p:cNvPr id="23" name="אליפסה 22"/>
          <p:cNvSpPr/>
          <p:nvPr/>
        </p:nvSpPr>
        <p:spPr bwMode="auto">
          <a:xfrm>
            <a:off x="4305301" y="3857625"/>
            <a:ext cx="1485900" cy="3524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140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.24.6.0/24</a:t>
            </a:r>
            <a:endParaRPr kumimoji="0" lang="he-I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מלבן 23"/>
          <p:cNvSpPr/>
          <p:nvPr/>
        </p:nvSpPr>
        <p:spPr bwMode="auto">
          <a:xfrm>
            <a:off x="4371975" y="3267075"/>
            <a:ext cx="381000" cy="2476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</a:t>
            </a:r>
            <a:r>
              <a:rPr kumimoji="0" 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מלבן 24"/>
          <p:cNvSpPr/>
          <p:nvPr/>
        </p:nvSpPr>
        <p:spPr bwMode="auto">
          <a:xfrm>
            <a:off x="5934075" y="3314700"/>
            <a:ext cx="381000" cy="2476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</a:t>
            </a:r>
            <a:r>
              <a:rPr kumimoji="0" 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מלבן 25"/>
          <p:cNvSpPr/>
          <p:nvPr/>
        </p:nvSpPr>
        <p:spPr bwMode="auto">
          <a:xfrm>
            <a:off x="6896100" y="3962400"/>
            <a:ext cx="381000" cy="2476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</a:t>
            </a:r>
            <a:r>
              <a:rPr lang="en-US" sz="1400" dirty="0">
                <a:latin typeface="Arial" charset="0"/>
              </a:rPr>
              <a:t>3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מלבן 26"/>
          <p:cNvSpPr/>
          <p:nvPr/>
        </p:nvSpPr>
        <p:spPr bwMode="auto">
          <a:xfrm>
            <a:off x="7515225" y="3295650"/>
            <a:ext cx="381000" cy="2476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</a:t>
            </a:r>
            <a:r>
              <a:rPr lang="en-US" sz="1400" dirty="0">
                <a:latin typeface="Arial" charset="0"/>
              </a:rPr>
              <a:t>4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98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mask matching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kern="120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rPr>
              <a:t>4-</a:t>
            </a:r>
            <a:fld id="{99FDD0FC-5BC0-49FD-BD37-DA0D4C1B5231}" type="slidenum">
              <a:rPr lang="en-US" sz="1400" kern="120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sz="1400" kern="1200">
              <a:solidFill>
                <a:srgbClr val="000000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6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0442" y="1600200"/>
            <a:ext cx="621831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 bwMode="auto">
          <a:xfrm>
            <a:off x="4601183" y="1987820"/>
            <a:ext cx="2840477" cy="73930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10443" y="4121285"/>
            <a:ext cx="2859482" cy="64526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229583" y="5509098"/>
            <a:ext cx="2801567" cy="54150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1" name="Group 303"/>
          <p:cNvGrpSpPr>
            <a:grpSpLocks/>
          </p:cNvGrpSpPr>
          <p:nvPr/>
        </p:nvGrpSpPr>
        <p:grpSpPr bwMode="auto">
          <a:xfrm>
            <a:off x="7399343" y="3004137"/>
            <a:ext cx="830257" cy="484603"/>
            <a:chOff x="3907" y="1621"/>
            <a:chExt cx="649" cy="403"/>
          </a:xfrm>
        </p:grpSpPr>
        <p:sp>
          <p:nvSpPr>
            <p:cNvPr id="12" name="Line 142"/>
            <p:cNvSpPr>
              <a:spLocks noChangeShapeType="1"/>
            </p:cNvSpPr>
            <p:nvPr/>
          </p:nvSpPr>
          <p:spPr bwMode="auto">
            <a:xfrm flipV="1">
              <a:off x="4352" y="1717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3" name="Text Box 145"/>
            <p:cNvSpPr txBox="1">
              <a:spLocks noChangeArrowheads="1"/>
            </p:cNvSpPr>
            <p:nvPr/>
          </p:nvSpPr>
          <p:spPr bwMode="auto">
            <a:xfrm>
              <a:off x="3951" y="1794"/>
              <a:ext cx="29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FF0066"/>
                  </a:solidFill>
                </a:rPr>
                <a:t>R4</a:t>
              </a:r>
              <a:endParaRPr lang="en-US" sz="1600" b="1" dirty="0">
                <a:solidFill>
                  <a:srgbClr val="FF0066"/>
                </a:solidFill>
              </a:endParaRPr>
            </a:p>
          </p:txBody>
        </p:sp>
        <p:grpSp>
          <p:nvGrpSpPr>
            <p:cNvPr id="14" name="Group 281"/>
            <p:cNvGrpSpPr>
              <a:grpSpLocks/>
            </p:cNvGrpSpPr>
            <p:nvPr/>
          </p:nvGrpSpPr>
          <p:grpSpPr bwMode="auto">
            <a:xfrm>
              <a:off x="3907" y="1621"/>
              <a:ext cx="437" cy="213"/>
              <a:chOff x="4396" y="1245"/>
              <a:chExt cx="672" cy="248"/>
            </a:xfrm>
          </p:grpSpPr>
          <p:sp>
            <p:nvSpPr>
              <p:cNvPr id="15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6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7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" name="Group 285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21" name="Freeform 28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2" name="Freeform 28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19" name="Line 288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" name="Line 289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</p:grpSp>
      <p:sp>
        <p:nvSpPr>
          <p:cNvPr id="23" name="אליפסה 22"/>
          <p:cNvSpPr/>
          <p:nvPr/>
        </p:nvSpPr>
        <p:spPr bwMode="auto">
          <a:xfrm>
            <a:off x="4305301" y="3857625"/>
            <a:ext cx="1485900" cy="3524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140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.24.6.0/24</a:t>
            </a:r>
            <a:endParaRPr kumimoji="0" lang="he-I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מלבן 23"/>
          <p:cNvSpPr/>
          <p:nvPr/>
        </p:nvSpPr>
        <p:spPr bwMode="auto">
          <a:xfrm>
            <a:off x="4371975" y="3267075"/>
            <a:ext cx="381000" cy="2476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</a:t>
            </a:r>
            <a:r>
              <a:rPr kumimoji="0" 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מלבן 24"/>
          <p:cNvSpPr/>
          <p:nvPr/>
        </p:nvSpPr>
        <p:spPr bwMode="auto">
          <a:xfrm>
            <a:off x="5934075" y="3314700"/>
            <a:ext cx="381000" cy="2476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</a:t>
            </a:r>
            <a:r>
              <a:rPr kumimoji="0" 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מלבן 25"/>
          <p:cNvSpPr/>
          <p:nvPr/>
        </p:nvSpPr>
        <p:spPr bwMode="auto">
          <a:xfrm>
            <a:off x="6896100" y="3962400"/>
            <a:ext cx="381000" cy="2476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</a:t>
            </a:r>
            <a:r>
              <a:rPr lang="en-US" sz="1400" dirty="0">
                <a:latin typeface="Arial" charset="0"/>
              </a:rPr>
              <a:t>3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מלבן 26"/>
          <p:cNvSpPr/>
          <p:nvPr/>
        </p:nvSpPr>
        <p:spPr bwMode="auto">
          <a:xfrm>
            <a:off x="7515225" y="3295650"/>
            <a:ext cx="381000" cy="2476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</a:t>
            </a:r>
            <a:r>
              <a:rPr lang="en-US" sz="1400" dirty="0">
                <a:latin typeface="Arial" charset="0"/>
              </a:rPr>
              <a:t>4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42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MS PGothic" pitchFamily="34" charset="-128"/>
              </a:rPr>
              <a:t>Network Layer</a:t>
            </a:r>
          </a:p>
        </p:txBody>
      </p:sp>
      <p:sp>
        <p:nvSpPr>
          <p:cNvPr id="8294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721EF0EB-75E1-42FA-80D6-6C54D94BD82C}" type="slidenum">
              <a:rPr lang="en-US"/>
              <a:pPr/>
              <a:t>16</a:t>
            </a:fld>
            <a:endParaRPr lang="en-US"/>
          </a:p>
        </p:txBody>
      </p:sp>
      <p:sp>
        <p:nvSpPr>
          <p:cNvPr id="82947" name="Freeform 2"/>
          <p:cNvSpPr>
            <a:spLocks/>
          </p:cNvSpPr>
          <p:nvPr/>
        </p:nvSpPr>
        <p:spPr bwMode="auto">
          <a:xfrm>
            <a:off x="6115050" y="2819400"/>
            <a:ext cx="1268413" cy="1463675"/>
          </a:xfrm>
          <a:custGeom>
            <a:avLst/>
            <a:gdLst>
              <a:gd name="T0" fmla="*/ 2147483647 w 799"/>
              <a:gd name="T1" fmla="*/ 2147483647 h 922"/>
              <a:gd name="T2" fmla="*/ 2147483647 w 799"/>
              <a:gd name="T3" fmla="*/ 2147483647 h 922"/>
              <a:gd name="T4" fmla="*/ 2147483647 w 799"/>
              <a:gd name="T5" fmla="*/ 2147483647 h 922"/>
              <a:gd name="T6" fmla="*/ 2147483647 w 799"/>
              <a:gd name="T7" fmla="*/ 2147483647 h 922"/>
              <a:gd name="T8" fmla="*/ 2147483647 w 799"/>
              <a:gd name="T9" fmla="*/ 2147483647 h 922"/>
              <a:gd name="T10" fmla="*/ 2147483647 w 799"/>
              <a:gd name="T11" fmla="*/ 0 h 922"/>
              <a:gd name="T12" fmla="*/ 2147483647 w 799"/>
              <a:gd name="T13" fmla="*/ 2147483647 h 9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99"/>
              <a:gd name="T22" fmla="*/ 0 h 922"/>
              <a:gd name="T23" fmla="*/ 799 w 799"/>
              <a:gd name="T24" fmla="*/ 922 h 9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99" h="922">
                <a:moveTo>
                  <a:pt x="6" y="66"/>
                </a:moveTo>
                <a:cubicBezTo>
                  <a:pt x="13" y="117"/>
                  <a:pt x="234" y="314"/>
                  <a:pt x="341" y="446"/>
                </a:cubicBezTo>
                <a:cubicBezTo>
                  <a:pt x="448" y="578"/>
                  <a:pt x="577" y="794"/>
                  <a:pt x="648" y="858"/>
                </a:cubicBezTo>
                <a:cubicBezTo>
                  <a:pt x="719" y="922"/>
                  <a:pt x="799" y="912"/>
                  <a:pt x="768" y="828"/>
                </a:cubicBezTo>
                <a:cubicBezTo>
                  <a:pt x="737" y="744"/>
                  <a:pt x="581" y="492"/>
                  <a:pt x="463" y="354"/>
                </a:cubicBezTo>
                <a:cubicBezTo>
                  <a:pt x="345" y="216"/>
                  <a:pt x="136" y="48"/>
                  <a:pt x="60" y="0"/>
                </a:cubicBezTo>
                <a:cubicBezTo>
                  <a:pt x="25" y="47"/>
                  <a:pt x="0" y="15"/>
                  <a:pt x="6" y="66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2948" name="Freeform 3"/>
          <p:cNvSpPr>
            <a:spLocks/>
          </p:cNvSpPr>
          <p:nvPr/>
        </p:nvSpPr>
        <p:spPr bwMode="auto">
          <a:xfrm>
            <a:off x="4819650" y="4330700"/>
            <a:ext cx="2257425" cy="327025"/>
          </a:xfrm>
          <a:custGeom>
            <a:avLst/>
            <a:gdLst>
              <a:gd name="T0" fmla="*/ 2147483647 w 1422"/>
              <a:gd name="T1" fmla="*/ 2147483647 h 206"/>
              <a:gd name="T2" fmla="*/ 2147483647 w 1422"/>
              <a:gd name="T3" fmla="*/ 2147483647 h 206"/>
              <a:gd name="T4" fmla="*/ 2147483647 w 1422"/>
              <a:gd name="T5" fmla="*/ 2147483647 h 206"/>
              <a:gd name="T6" fmla="*/ 2147483647 w 1422"/>
              <a:gd name="T7" fmla="*/ 2147483647 h 206"/>
              <a:gd name="T8" fmla="*/ 2147483647 w 1422"/>
              <a:gd name="T9" fmla="*/ 2147483647 h 206"/>
              <a:gd name="T10" fmla="*/ 2147483647 w 1422"/>
              <a:gd name="T11" fmla="*/ 2147483647 h 206"/>
              <a:gd name="T12" fmla="*/ 2147483647 w 1422"/>
              <a:gd name="T13" fmla="*/ 2147483647 h 2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22"/>
              <a:gd name="T22" fmla="*/ 0 h 206"/>
              <a:gd name="T23" fmla="*/ 1422 w 1422"/>
              <a:gd name="T24" fmla="*/ 206 h 2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22" h="206">
                <a:moveTo>
                  <a:pt x="42" y="176"/>
                </a:moveTo>
                <a:cubicBezTo>
                  <a:pt x="84" y="206"/>
                  <a:pt x="437" y="167"/>
                  <a:pt x="641" y="166"/>
                </a:cubicBezTo>
                <a:cubicBezTo>
                  <a:pt x="845" y="165"/>
                  <a:pt x="1153" y="192"/>
                  <a:pt x="1266" y="170"/>
                </a:cubicBezTo>
                <a:cubicBezTo>
                  <a:pt x="1379" y="148"/>
                  <a:pt x="1422" y="58"/>
                  <a:pt x="1320" y="32"/>
                </a:cubicBezTo>
                <a:cubicBezTo>
                  <a:pt x="1218" y="6"/>
                  <a:pt x="869" y="15"/>
                  <a:pt x="657" y="14"/>
                </a:cubicBezTo>
                <a:cubicBezTo>
                  <a:pt x="445" y="13"/>
                  <a:pt x="147" y="0"/>
                  <a:pt x="45" y="27"/>
                </a:cubicBezTo>
                <a:cubicBezTo>
                  <a:pt x="56" y="84"/>
                  <a:pt x="0" y="146"/>
                  <a:pt x="42" y="176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2949" name="Freeform 4"/>
          <p:cNvSpPr>
            <a:spLocks/>
          </p:cNvSpPr>
          <p:nvPr/>
        </p:nvSpPr>
        <p:spPr bwMode="auto">
          <a:xfrm>
            <a:off x="4562475" y="2743200"/>
            <a:ext cx="1158875" cy="1547813"/>
          </a:xfrm>
          <a:custGeom>
            <a:avLst/>
            <a:gdLst>
              <a:gd name="T0" fmla="*/ 2147483647 w 730"/>
              <a:gd name="T1" fmla="*/ 2147483647 h 975"/>
              <a:gd name="T2" fmla="*/ 2147483647 w 730"/>
              <a:gd name="T3" fmla="*/ 2147483647 h 975"/>
              <a:gd name="T4" fmla="*/ 2147483647 w 730"/>
              <a:gd name="T5" fmla="*/ 2147483647 h 975"/>
              <a:gd name="T6" fmla="*/ 2147483647 w 730"/>
              <a:gd name="T7" fmla="*/ 2147483647 h 975"/>
              <a:gd name="T8" fmla="*/ 2147483647 w 730"/>
              <a:gd name="T9" fmla="*/ 2147483647 h 975"/>
              <a:gd name="T10" fmla="*/ 0 w 730"/>
              <a:gd name="T11" fmla="*/ 2147483647 h 975"/>
              <a:gd name="T12" fmla="*/ 2147483647 w 730"/>
              <a:gd name="T13" fmla="*/ 2147483647 h 9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0"/>
              <a:gd name="T22" fmla="*/ 0 h 975"/>
              <a:gd name="T23" fmla="*/ 730 w 730"/>
              <a:gd name="T24" fmla="*/ 975 h 9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0" h="975">
                <a:moveTo>
                  <a:pt x="157" y="952"/>
                </a:moveTo>
                <a:cubicBezTo>
                  <a:pt x="272" y="930"/>
                  <a:pt x="357" y="644"/>
                  <a:pt x="462" y="498"/>
                </a:cubicBezTo>
                <a:cubicBezTo>
                  <a:pt x="554" y="363"/>
                  <a:pt x="686" y="220"/>
                  <a:pt x="708" y="144"/>
                </a:cubicBezTo>
                <a:cubicBezTo>
                  <a:pt x="730" y="68"/>
                  <a:pt x="654" y="0"/>
                  <a:pt x="594" y="42"/>
                </a:cubicBezTo>
                <a:cubicBezTo>
                  <a:pt x="534" y="84"/>
                  <a:pt x="447" y="253"/>
                  <a:pt x="348" y="396"/>
                </a:cubicBezTo>
                <a:cubicBezTo>
                  <a:pt x="249" y="539"/>
                  <a:pt x="32" y="807"/>
                  <a:pt x="0" y="900"/>
                </a:cubicBezTo>
                <a:cubicBezTo>
                  <a:pt x="53" y="924"/>
                  <a:pt x="43" y="975"/>
                  <a:pt x="157" y="952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2950" name="Freeform 5"/>
          <p:cNvSpPr>
            <a:spLocks/>
          </p:cNvSpPr>
          <p:nvPr/>
        </p:nvSpPr>
        <p:spPr bwMode="auto">
          <a:xfrm rot="5265760">
            <a:off x="5276851" y="506412"/>
            <a:ext cx="1612900" cy="216217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2952" name="Line 10"/>
          <p:cNvSpPr>
            <a:spLocks noChangeShapeType="1"/>
          </p:cNvSpPr>
          <p:nvPr/>
        </p:nvSpPr>
        <p:spPr bwMode="auto">
          <a:xfrm flipH="1" flipV="1">
            <a:off x="6727825" y="1401763"/>
            <a:ext cx="3175" cy="165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2953" name="Line 11"/>
          <p:cNvSpPr>
            <a:spLocks noChangeShapeType="1"/>
          </p:cNvSpPr>
          <p:nvPr/>
        </p:nvSpPr>
        <p:spPr bwMode="auto">
          <a:xfrm flipH="1">
            <a:off x="5227638" y="1347788"/>
            <a:ext cx="3175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2954" name="Line 14"/>
          <p:cNvSpPr>
            <a:spLocks noChangeShapeType="1"/>
          </p:cNvSpPr>
          <p:nvPr/>
        </p:nvSpPr>
        <p:spPr bwMode="auto">
          <a:xfrm flipH="1">
            <a:off x="5856288" y="1790700"/>
            <a:ext cx="3175" cy="592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2955" name="Text Box 15"/>
          <p:cNvSpPr txBox="1">
            <a:spLocks noChangeArrowheads="1"/>
          </p:cNvSpPr>
          <p:nvPr/>
        </p:nvSpPr>
        <p:spPr bwMode="auto">
          <a:xfrm>
            <a:off x="4237038" y="1346200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223.1.1.1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2956" name="Rectangle 16"/>
          <p:cNvSpPr>
            <a:spLocks noChangeArrowheads="1"/>
          </p:cNvSpPr>
          <p:nvPr/>
        </p:nvSpPr>
        <p:spPr bwMode="auto">
          <a:xfrm>
            <a:off x="5729288" y="2052638"/>
            <a:ext cx="309562" cy="180975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2957" name="Text Box 17"/>
          <p:cNvSpPr txBox="1">
            <a:spLocks noChangeArrowheads="1"/>
          </p:cNvSpPr>
          <p:nvPr/>
        </p:nvSpPr>
        <p:spPr bwMode="auto">
          <a:xfrm>
            <a:off x="5372100" y="195421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223.1.1.3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2958" name="Text Box 18"/>
          <p:cNvSpPr txBox="1">
            <a:spLocks noChangeArrowheads="1"/>
          </p:cNvSpPr>
          <p:nvPr/>
        </p:nvSpPr>
        <p:spPr bwMode="auto">
          <a:xfrm>
            <a:off x="6684963" y="135096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223.1.1.4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2959" name="Freeform 19"/>
          <p:cNvSpPr>
            <a:spLocks/>
          </p:cNvSpPr>
          <p:nvPr/>
        </p:nvSpPr>
        <p:spPr bwMode="auto">
          <a:xfrm>
            <a:off x="3622675" y="4437063"/>
            <a:ext cx="1539875" cy="1658937"/>
          </a:xfrm>
          <a:custGeom>
            <a:avLst/>
            <a:gdLst>
              <a:gd name="T0" fmla="*/ 2147483647 w 970"/>
              <a:gd name="T1" fmla="*/ 2147483647 h 939"/>
              <a:gd name="T2" fmla="*/ 2147483647 w 970"/>
              <a:gd name="T3" fmla="*/ 2147483647 h 939"/>
              <a:gd name="T4" fmla="*/ 2147483647 w 970"/>
              <a:gd name="T5" fmla="*/ 2147483647 h 939"/>
              <a:gd name="T6" fmla="*/ 2147483647 w 970"/>
              <a:gd name="T7" fmla="*/ 2147483647 h 939"/>
              <a:gd name="T8" fmla="*/ 2147483647 w 970"/>
              <a:gd name="T9" fmla="*/ 2147483647 h 939"/>
              <a:gd name="T10" fmla="*/ 2147483647 w 970"/>
              <a:gd name="T11" fmla="*/ 2147483647 h 939"/>
              <a:gd name="T12" fmla="*/ 2147483647 w 970"/>
              <a:gd name="T13" fmla="*/ 2147483647 h 939"/>
              <a:gd name="T14" fmla="*/ 2147483647 w 970"/>
              <a:gd name="T15" fmla="*/ 2147483647 h 939"/>
              <a:gd name="T16" fmla="*/ 2147483647 w 970"/>
              <a:gd name="T17" fmla="*/ 2147483647 h 939"/>
              <a:gd name="T18" fmla="*/ 2147483647 w 970"/>
              <a:gd name="T19" fmla="*/ 2147483647 h 939"/>
              <a:gd name="T20" fmla="*/ 2147483647 w 970"/>
              <a:gd name="T21" fmla="*/ 2147483647 h 939"/>
              <a:gd name="T22" fmla="*/ 2147483647 w 970"/>
              <a:gd name="T23" fmla="*/ 2147483647 h 939"/>
              <a:gd name="T24" fmla="*/ 2147483647 w 970"/>
              <a:gd name="T25" fmla="*/ 2147483647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70"/>
              <a:gd name="T40" fmla="*/ 0 h 939"/>
              <a:gd name="T41" fmla="*/ 970 w 970"/>
              <a:gd name="T42" fmla="*/ 939 h 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2960" name="Line 34"/>
          <p:cNvSpPr>
            <a:spLocks noChangeShapeType="1"/>
          </p:cNvSpPr>
          <p:nvPr/>
        </p:nvSpPr>
        <p:spPr bwMode="auto">
          <a:xfrm>
            <a:off x="4378325" y="4667250"/>
            <a:ext cx="7938" cy="561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2961" name="Line 36"/>
          <p:cNvSpPr>
            <a:spLocks noChangeShapeType="1"/>
          </p:cNvSpPr>
          <p:nvPr/>
        </p:nvSpPr>
        <p:spPr bwMode="auto">
          <a:xfrm flipH="1" flipV="1">
            <a:off x="3870325" y="5387975"/>
            <a:ext cx="3175" cy="169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2962" name="Line 37"/>
          <p:cNvSpPr>
            <a:spLocks noChangeShapeType="1"/>
          </p:cNvSpPr>
          <p:nvPr/>
        </p:nvSpPr>
        <p:spPr bwMode="auto">
          <a:xfrm flipH="1" flipV="1">
            <a:off x="4865688" y="537368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2963" name="Text Box 40"/>
          <p:cNvSpPr txBox="1">
            <a:spLocks noChangeArrowheads="1"/>
          </p:cNvSpPr>
          <p:nvPr/>
        </p:nvSpPr>
        <p:spPr bwMode="auto">
          <a:xfrm>
            <a:off x="4813300" y="5260975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223.1.2.2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2964" name="Text Box 41"/>
          <p:cNvSpPr txBox="1">
            <a:spLocks noChangeArrowheads="1"/>
          </p:cNvSpPr>
          <p:nvPr/>
        </p:nvSpPr>
        <p:spPr bwMode="auto">
          <a:xfrm>
            <a:off x="2917825" y="525621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223.1.2.1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2965" name="Rectangle 42"/>
          <p:cNvSpPr>
            <a:spLocks noChangeArrowheads="1"/>
          </p:cNvSpPr>
          <p:nvPr/>
        </p:nvSpPr>
        <p:spPr bwMode="auto">
          <a:xfrm>
            <a:off x="4319588" y="4767263"/>
            <a:ext cx="128587" cy="180975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2966" name="Text Box 43"/>
          <p:cNvSpPr txBox="1">
            <a:spLocks noChangeArrowheads="1"/>
          </p:cNvSpPr>
          <p:nvPr/>
        </p:nvSpPr>
        <p:spPr bwMode="auto">
          <a:xfrm>
            <a:off x="3876675" y="4706938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223.1.2.6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2967" name="Freeform 45"/>
          <p:cNvSpPr>
            <a:spLocks/>
          </p:cNvSpPr>
          <p:nvPr/>
        </p:nvSpPr>
        <p:spPr bwMode="auto">
          <a:xfrm>
            <a:off x="6640513" y="4416425"/>
            <a:ext cx="1539875" cy="1670050"/>
          </a:xfrm>
          <a:custGeom>
            <a:avLst/>
            <a:gdLst>
              <a:gd name="T0" fmla="*/ 2147483647 w 970"/>
              <a:gd name="T1" fmla="*/ 2147483647 h 939"/>
              <a:gd name="T2" fmla="*/ 2147483647 w 970"/>
              <a:gd name="T3" fmla="*/ 2147483647 h 939"/>
              <a:gd name="T4" fmla="*/ 2147483647 w 970"/>
              <a:gd name="T5" fmla="*/ 2147483647 h 939"/>
              <a:gd name="T6" fmla="*/ 2147483647 w 970"/>
              <a:gd name="T7" fmla="*/ 2147483647 h 939"/>
              <a:gd name="T8" fmla="*/ 2147483647 w 970"/>
              <a:gd name="T9" fmla="*/ 2147483647 h 939"/>
              <a:gd name="T10" fmla="*/ 2147483647 w 970"/>
              <a:gd name="T11" fmla="*/ 2147483647 h 939"/>
              <a:gd name="T12" fmla="*/ 2147483647 w 970"/>
              <a:gd name="T13" fmla="*/ 2147483647 h 939"/>
              <a:gd name="T14" fmla="*/ 2147483647 w 970"/>
              <a:gd name="T15" fmla="*/ 2147483647 h 939"/>
              <a:gd name="T16" fmla="*/ 2147483647 w 970"/>
              <a:gd name="T17" fmla="*/ 2147483647 h 939"/>
              <a:gd name="T18" fmla="*/ 2147483647 w 970"/>
              <a:gd name="T19" fmla="*/ 2147483647 h 939"/>
              <a:gd name="T20" fmla="*/ 2147483647 w 970"/>
              <a:gd name="T21" fmla="*/ 2147483647 h 939"/>
              <a:gd name="T22" fmla="*/ 2147483647 w 970"/>
              <a:gd name="T23" fmla="*/ 2147483647 h 939"/>
              <a:gd name="T24" fmla="*/ 2147483647 w 970"/>
              <a:gd name="T25" fmla="*/ 2147483647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70"/>
              <a:gd name="T40" fmla="*/ 0 h 939"/>
              <a:gd name="T41" fmla="*/ 970 w 970"/>
              <a:gd name="T42" fmla="*/ 939 h 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2968" name="Line 60"/>
          <p:cNvSpPr>
            <a:spLocks noChangeShapeType="1"/>
          </p:cNvSpPr>
          <p:nvPr/>
        </p:nvSpPr>
        <p:spPr bwMode="auto">
          <a:xfrm>
            <a:off x="7407275" y="4686300"/>
            <a:ext cx="1588" cy="520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2969" name="Line 62"/>
          <p:cNvSpPr>
            <a:spLocks noChangeShapeType="1"/>
          </p:cNvSpPr>
          <p:nvPr/>
        </p:nvSpPr>
        <p:spPr bwMode="auto">
          <a:xfrm flipH="1" flipV="1">
            <a:off x="6899275" y="5407025"/>
            <a:ext cx="3175" cy="169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2970" name="Line 63"/>
          <p:cNvSpPr>
            <a:spLocks noChangeShapeType="1"/>
          </p:cNvSpPr>
          <p:nvPr/>
        </p:nvSpPr>
        <p:spPr bwMode="auto">
          <a:xfrm flipH="1" flipV="1">
            <a:off x="7894638" y="539273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2971" name="Text Box 66"/>
          <p:cNvSpPr txBox="1">
            <a:spLocks noChangeArrowheads="1"/>
          </p:cNvSpPr>
          <p:nvPr/>
        </p:nvSpPr>
        <p:spPr bwMode="auto">
          <a:xfrm>
            <a:off x="7842250" y="5280025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223.1.3.2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2972" name="Text Box 67"/>
          <p:cNvSpPr txBox="1">
            <a:spLocks noChangeArrowheads="1"/>
          </p:cNvSpPr>
          <p:nvPr/>
        </p:nvSpPr>
        <p:spPr bwMode="auto">
          <a:xfrm>
            <a:off x="5946775" y="527526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223.1.3.1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2973" name="Rectangle 68"/>
          <p:cNvSpPr>
            <a:spLocks noChangeArrowheads="1"/>
          </p:cNvSpPr>
          <p:nvPr/>
        </p:nvSpPr>
        <p:spPr bwMode="auto">
          <a:xfrm>
            <a:off x="7348538" y="4786313"/>
            <a:ext cx="128587" cy="180975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2974" name="Text Box 69"/>
          <p:cNvSpPr txBox="1">
            <a:spLocks noChangeArrowheads="1"/>
          </p:cNvSpPr>
          <p:nvPr/>
        </p:nvSpPr>
        <p:spPr bwMode="auto">
          <a:xfrm>
            <a:off x="6899275" y="4751388"/>
            <a:ext cx="1144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223.1.3.27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2975" name="Line 84"/>
          <p:cNvSpPr>
            <a:spLocks noChangeShapeType="1"/>
          </p:cNvSpPr>
          <p:nvPr/>
        </p:nvSpPr>
        <p:spPr bwMode="auto">
          <a:xfrm flipH="1" flipV="1">
            <a:off x="6108700" y="1306513"/>
            <a:ext cx="3175" cy="265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2976" name="Text Box 86"/>
          <p:cNvSpPr txBox="1">
            <a:spLocks noChangeArrowheads="1"/>
          </p:cNvSpPr>
          <p:nvPr/>
        </p:nvSpPr>
        <p:spPr bwMode="auto">
          <a:xfrm>
            <a:off x="5618163" y="55721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223.1.1.2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82977" name="Line 87"/>
          <p:cNvSpPr>
            <a:spLocks noChangeShapeType="1"/>
          </p:cNvSpPr>
          <p:nvPr/>
        </p:nvSpPr>
        <p:spPr bwMode="auto">
          <a:xfrm flipV="1">
            <a:off x="4591050" y="2762250"/>
            <a:ext cx="1114425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2978" name="Line 88"/>
          <p:cNvSpPr>
            <a:spLocks noChangeShapeType="1"/>
          </p:cNvSpPr>
          <p:nvPr/>
        </p:nvSpPr>
        <p:spPr bwMode="auto">
          <a:xfrm flipH="1" flipV="1">
            <a:off x="6105525" y="2743200"/>
            <a:ext cx="1276350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2979" name="Line 89"/>
          <p:cNvSpPr>
            <a:spLocks noChangeShapeType="1"/>
          </p:cNvSpPr>
          <p:nvPr/>
        </p:nvSpPr>
        <p:spPr bwMode="auto">
          <a:xfrm flipH="1" flipV="1">
            <a:off x="4781550" y="4505325"/>
            <a:ext cx="2305050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2980" name="Text Box 90"/>
          <p:cNvSpPr txBox="1">
            <a:spLocks noChangeArrowheads="1"/>
          </p:cNvSpPr>
          <p:nvPr/>
        </p:nvSpPr>
        <p:spPr bwMode="auto">
          <a:xfrm>
            <a:off x="6184900" y="2655888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223.1.7.0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2981" name="Text Box 91"/>
          <p:cNvSpPr txBox="1">
            <a:spLocks noChangeArrowheads="1"/>
          </p:cNvSpPr>
          <p:nvPr/>
        </p:nvSpPr>
        <p:spPr bwMode="auto">
          <a:xfrm>
            <a:off x="7261225" y="394176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223.1.7.1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2982" name="Text Box 92"/>
          <p:cNvSpPr txBox="1">
            <a:spLocks noChangeArrowheads="1"/>
          </p:cNvSpPr>
          <p:nvPr/>
        </p:nvSpPr>
        <p:spPr bwMode="auto">
          <a:xfrm>
            <a:off x="6022975" y="4198938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223.1.8.0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2983" name="Text Box 93"/>
          <p:cNvSpPr txBox="1">
            <a:spLocks noChangeArrowheads="1"/>
          </p:cNvSpPr>
          <p:nvPr/>
        </p:nvSpPr>
        <p:spPr bwMode="auto">
          <a:xfrm>
            <a:off x="4775200" y="4198938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223.1.8.1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2984" name="Text Box 94"/>
          <p:cNvSpPr txBox="1">
            <a:spLocks noChangeArrowheads="1"/>
          </p:cNvSpPr>
          <p:nvPr/>
        </p:nvSpPr>
        <p:spPr bwMode="auto">
          <a:xfrm>
            <a:off x="3698875" y="390366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223.1.9.1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2985" name="Text Box 95"/>
          <p:cNvSpPr txBox="1">
            <a:spLocks noChangeArrowheads="1"/>
          </p:cNvSpPr>
          <p:nvPr/>
        </p:nvSpPr>
        <p:spPr bwMode="auto">
          <a:xfrm>
            <a:off x="4565650" y="266541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223.1.9.2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2031" name="Rectangle 98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3702050" cy="763588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Subnets</a:t>
            </a:r>
          </a:p>
        </p:txBody>
      </p:sp>
      <p:pic>
        <p:nvPicPr>
          <p:cNvPr id="82987" name="Picture 99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300" y="855663"/>
            <a:ext cx="201136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2988" name="Group 100"/>
          <p:cNvGrpSpPr>
            <a:grpSpLocks/>
          </p:cNvGrpSpPr>
          <p:nvPr/>
        </p:nvGrpSpPr>
        <p:grpSpPr bwMode="auto">
          <a:xfrm>
            <a:off x="5545138" y="2379663"/>
            <a:ext cx="742950" cy="388937"/>
            <a:chOff x="4396" y="1245"/>
            <a:chExt cx="672" cy="248"/>
          </a:xfrm>
        </p:grpSpPr>
        <p:sp>
          <p:nvSpPr>
            <p:cNvPr id="83028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83029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83030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83031" name="Group 10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83034" name="Freeform 10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3035" name="Freeform 10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83032" name="Line 107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83033" name="Line 108"/>
            <p:cNvSpPr>
              <a:spLocks noChangeShapeType="1"/>
            </p:cNvSpPr>
            <p:nvPr/>
          </p:nvSpPr>
          <p:spPr bwMode="auto">
            <a:xfrm>
              <a:off x="5064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82989" name="Group 109"/>
          <p:cNvGrpSpPr>
            <a:grpSpLocks/>
          </p:cNvGrpSpPr>
          <p:nvPr/>
        </p:nvGrpSpPr>
        <p:grpSpPr bwMode="auto">
          <a:xfrm>
            <a:off x="7080250" y="4271963"/>
            <a:ext cx="742950" cy="388937"/>
            <a:chOff x="4396" y="1245"/>
            <a:chExt cx="672" cy="248"/>
          </a:xfrm>
        </p:grpSpPr>
        <p:sp>
          <p:nvSpPr>
            <p:cNvPr id="83020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83021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83022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83023" name="Group 11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83026" name="Freeform 11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3027" name="Freeform 11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83024" name="Line 116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83025" name="Line 117"/>
            <p:cNvSpPr>
              <a:spLocks noChangeShapeType="1"/>
            </p:cNvSpPr>
            <p:nvPr/>
          </p:nvSpPr>
          <p:spPr bwMode="auto">
            <a:xfrm>
              <a:off x="5064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82990" name="Group 118"/>
          <p:cNvGrpSpPr>
            <a:grpSpLocks/>
          </p:cNvGrpSpPr>
          <p:nvPr/>
        </p:nvGrpSpPr>
        <p:grpSpPr bwMode="auto">
          <a:xfrm>
            <a:off x="4087813" y="4279900"/>
            <a:ext cx="742950" cy="388938"/>
            <a:chOff x="4396" y="1245"/>
            <a:chExt cx="672" cy="248"/>
          </a:xfrm>
        </p:grpSpPr>
        <p:sp>
          <p:nvSpPr>
            <p:cNvPr id="83012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83013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83014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83015" name="Group 12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83018" name="Freeform 12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3019" name="Freeform 12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83016" name="Line 125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83017" name="Line 126"/>
            <p:cNvSpPr>
              <a:spLocks noChangeShapeType="1"/>
            </p:cNvSpPr>
            <p:nvPr/>
          </p:nvSpPr>
          <p:spPr bwMode="auto">
            <a:xfrm>
              <a:off x="5064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82991" name="Group 127"/>
          <p:cNvGrpSpPr>
            <a:grpSpLocks/>
          </p:cNvGrpSpPr>
          <p:nvPr/>
        </p:nvGrpSpPr>
        <p:grpSpPr bwMode="auto">
          <a:xfrm>
            <a:off x="6315075" y="881063"/>
            <a:ext cx="641350" cy="558800"/>
            <a:chOff x="-44" y="1473"/>
            <a:chExt cx="981" cy="1105"/>
          </a:xfrm>
        </p:grpSpPr>
        <p:pic>
          <p:nvPicPr>
            <p:cNvPr id="83010" name="Picture 128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3011" name="Freeform 12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82992" name="Group 130"/>
          <p:cNvGrpSpPr>
            <a:grpSpLocks/>
          </p:cNvGrpSpPr>
          <p:nvPr/>
        </p:nvGrpSpPr>
        <p:grpSpPr bwMode="auto">
          <a:xfrm>
            <a:off x="4918075" y="898525"/>
            <a:ext cx="641350" cy="558800"/>
            <a:chOff x="-44" y="1473"/>
            <a:chExt cx="981" cy="1105"/>
          </a:xfrm>
        </p:grpSpPr>
        <p:pic>
          <p:nvPicPr>
            <p:cNvPr id="83008" name="Picture 131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3009" name="Freeform 13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82993" name="Group 133"/>
          <p:cNvGrpSpPr>
            <a:grpSpLocks/>
          </p:cNvGrpSpPr>
          <p:nvPr/>
        </p:nvGrpSpPr>
        <p:grpSpPr bwMode="auto">
          <a:xfrm>
            <a:off x="5749925" y="849313"/>
            <a:ext cx="641350" cy="558800"/>
            <a:chOff x="-44" y="1473"/>
            <a:chExt cx="981" cy="1105"/>
          </a:xfrm>
        </p:grpSpPr>
        <p:pic>
          <p:nvPicPr>
            <p:cNvPr id="83006" name="Picture 134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3007" name="Freeform 13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82994" name="Group 136"/>
          <p:cNvGrpSpPr>
            <a:grpSpLocks/>
          </p:cNvGrpSpPr>
          <p:nvPr/>
        </p:nvGrpSpPr>
        <p:grpSpPr bwMode="auto">
          <a:xfrm>
            <a:off x="7473950" y="5551488"/>
            <a:ext cx="641350" cy="558800"/>
            <a:chOff x="-44" y="1473"/>
            <a:chExt cx="981" cy="1105"/>
          </a:xfrm>
        </p:grpSpPr>
        <p:pic>
          <p:nvPicPr>
            <p:cNvPr id="83004" name="Picture 137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3005" name="Freeform 13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82995" name="Group 139"/>
          <p:cNvGrpSpPr>
            <a:grpSpLocks/>
          </p:cNvGrpSpPr>
          <p:nvPr/>
        </p:nvGrpSpPr>
        <p:grpSpPr bwMode="auto">
          <a:xfrm>
            <a:off x="6523038" y="5514975"/>
            <a:ext cx="641350" cy="558800"/>
            <a:chOff x="-44" y="1473"/>
            <a:chExt cx="981" cy="1105"/>
          </a:xfrm>
        </p:grpSpPr>
        <p:pic>
          <p:nvPicPr>
            <p:cNvPr id="83002" name="Picture 140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3003" name="Freeform 14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82996" name="Group 142"/>
          <p:cNvGrpSpPr>
            <a:grpSpLocks/>
          </p:cNvGrpSpPr>
          <p:nvPr/>
        </p:nvGrpSpPr>
        <p:grpSpPr bwMode="auto">
          <a:xfrm>
            <a:off x="3497263" y="5522913"/>
            <a:ext cx="641350" cy="558800"/>
            <a:chOff x="-44" y="1473"/>
            <a:chExt cx="981" cy="1105"/>
          </a:xfrm>
        </p:grpSpPr>
        <p:pic>
          <p:nvPicPr>
            <p:cNvPr id="83000" name="Picture 143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3001" name="Freeform 14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82997" name="Group 145"/>
          <p:cNvGrpSpPr>
            <a:grpSpLocks/>
          </p:cNvGrpSpPr>
          <p:nvPr/>
        </p:nvGrpSpPr>
        <p:grpSpPr bwMode="auto">
          <a:xfrm>
            <a:off x="4419600" y="5564188"/>
            <a:ext cx="641350" cy="558800"/>
            <a:chOff x="-44" y="1473"/>
            <a:chExt cx="981" cy="1105"/>
          </a:xfrm>
        </p:grpSpPr>
        <p:pic>
          <p:nvPicPr>
            <p:cNvPr id="82998" name="Picture 146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999" name="Freeform 14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1" name="Picture 13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338" y="873125"/>
            <a:ext cx="721748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95263"/>
            <a:ext cx="7772400" cy="8509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Classful addressing (obsolete)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3200" dirty="0"/>
              <a:t>In the past, IP addresses were divided to </a:t>
            </a:r>
            <a:r>
              <a:rPr lang="en-AU" sz="3200" i="1" dirty="0"/>
              <a:t>classes, </a:t>
            </a:r>
            <a:r>
              <a:rPr lang="en-AU" sz="3200" dirty="0"/>
              <a:t>with fixed-size prefixes of 8,16 or 24 bits</a:t>
            </a:r>
          </a:p>
          <a:p>
            <a:pPr lvl="1"/>
            <a:r>
              <a:rPr lang="en-AU" dirty="0" smtClean="0"/>
              <a:t>E.g. </a:t>
            </a:r>
            <a:r>
              <a:rPr lang="en-AU" dirty="0"/>
              <a:t>a class with prefix of only 8 bits was huge – allowing ___ devices in it</a:t>
            </a:r>
          </a:p>
          <a:p>
            <a:r>
              <a:rPr lang="en-AU" dirty="0"/>
              <a:t>This led to significant waste of IP addresses, which were allocated to classes, and therefore was replaced by CIDR (see next slide)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MS PGothic" pitchFamily="34" charset="-128"/>
              </a:rPr>
              <a:t>Network Layer</a:t>
            </a:r>
          </a:p>
        </p:txBody>
      </p:sp>
      <p:sp>
        <p:nvSpPr>
          <p:cNvPr id="839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EE8F75E3-1741-4244-AFAE-C7B0970FA807}" type="slidenum">
              <a:rPr lang="en-US"/>
              <a:pPr/>
              <a:t>18</a:t>
            </a:fld>
            <a:endParaRPr lang="en-US"/>
          </a:p>
        </p:txBody>
      </p:sp>
      <p:pic>
        <p:nvPicPr>
          <p:cNvPr id="83971" name="Picture 13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338" y="873124"/>
            <a:ext cx="7516246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95263"/>
            <a:ext cx="7772400" cy="8509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Classless Inter Domain Routing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150" y="1528763"/>
            <a:ext cx="8107363" cy="317182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  <a:ea typeface="ＭＳ Ｐゴシック" charset="0"/>
                <a:cs typeface="+mn-cs"/>
              </a:rPr>
              <a:t>CIDR:</a:t>
            </a:r>
            <a:r>
              <a:rPr lang="en-US" sz="3200" dirty="0">
                <a:ea typeface="ＭＳ Ｐゴシック" charset="0"/>
                <a:cs typeface="+mn-cs"/>
              </a:rPr>
              <a:t> </a:t>
            </a:r>
            <a:r>
              <a:rPr lang="en-US" sz="3200" dirty="0">
                <a:solidFill>
                  <a:srgbClr val="CC0000"/>
                </a:solidFill>
                <a:ea typeface="ＭＳ Ｐゴシック" charset="0"/>
                <a:cs typeface="+mn-cs"/>
              </a:rPr>
              <a:t>C</a:t>
            </a:r>
            <a:r>
              <a:rPr lang="en-US" sz="3200" dirty="0">
                <a:ea typeface="ＭＳ Ｐゴシック" charset="0"/>
                <a:cs typeface="+mn-cs"/>
              </a:rPr>
              <a:t>lassless </a:t>
            </a:r>
            <a:r>
              <a:rPr lang="en-US" sz="3200" dirty="0" err="1">
                <a:solidFill>
                  <a:srgbClr val="CC0000"/>
                </a:solidFill>
                <a:ea typeface="ＭＳ Ｐゴシック" charset="0"/>
                <a:cs typeface="+mn-cs"/>
              </a:rPr>
              <a:t>I</a:t>
            </a:r>
            <a:r>
              <a:rPr lang="en-US" sz="3200" dirty="0" err="1">
                <a:ea typeface="ＭＳ Ｐゴシック" charset="0"/>
                <a:cs typeface="+mn-cs"/>
              </a:rPr>
              <a:t>nter</a:t>
            </a:r>
            <a:r>
              <a:rPr lang="en-US" sz="3200" dirty="0" err="1">
                <a:solidFill>
                  <a:srgbClr val="CC0000"/>
                </a:solidFill>
                <a:ea typeface="ＭＳ Ｐゴシック" charset="0"/>
                <a:cs typeface="+mn-cs"/>
              </a:rPr>
              <a:t>D</a:t>
            </a:r>
            <a:r>
              <a:rPr lang="en-US" sz="3200" dirty="0" err="1">
                <a:ea typeface="ＭＳ Ｐゴシック" charset="0"/>
                <a:cs typeface="+mn-cs"/>
              </a:rPr>
              <a:t>omain</a:t>
            </a:r>
            <a:r>
              <a:rPr lang="en-US" sz="3200" dirty="0">
                <a:ea typeface="ＭＳ Ｐゴシック" charset="0"/>
                <a:cs typeface="+mn-cs"/>
              </a:rPr>
              <a:t> </a:t>
            </a:r>
            <a:r>
              <a:rPr lang="en-US" sz="3200" dirty="0">
                <a:solidFill>
                  <a:srgbClr val="CC0000"/>
                </a:solidFill>
                <a:ea typeface="ＭＳ Ｐゴシック" charset="0"/>
                <a:cs typeface="+mn-cs"/>
              </a:rPr>
              <a:t>R</a:t>
            </a:r>
            <a:r>
              <a:rPr lang="en-US" sz="3200" dirty="0">
                <a:ea typeface="ＭＳ Ｐゴシック" charset="0"/>
                <a:cs typeface="+mn-cs"/>
              </a:rPr>
              <a:t>outing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 dirty="0">
                <a:ea typeface="ＭＳ Ｐゴシック" charset="0"/>
              </a:rPr>
              <a:t>subnet portion of address of arbitrary length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 dirty="0">
                <a:ea typeface="ＭＳ Ｐゴシック" charset="0"/>
              </a:rPr>
              <a:t>address format: </a:t>
            </a:r>
            <a:r>
              <a:rPr lang="en-US" sz="2800" dirty="0" err="1">
                <a:solidFill>
                  <a:srgbClr val="CC0000"/>
                </a:solidFill>
                <a:ea typeface="ＭＳ Ｐゴシック" charset="0"/>
              </a:rPr>
              <a:t>a.b.c.d</a:t>
            </a:r>
            <a:r>
              <a:rPr lang="en-US" sz="2800" dirty="0">
                <a:solidFill>
                  <a:srgbClr val="CC0000"/>
                </a:solidFill>
                <a:ea typeface="ＭＳ Ｐゴシック" charset="0"/>
              </a:rPr>
              <a:t>/x</a:t>
            </a:r>
            <a:r>
              <a:rPr lang="en-US" sz="2800" dirty="0">
                <a:ea typeface="ＭＳ Ｐゴシック" charset="0"/>
              </a:rPr>
              <a:t>, where x is # bits in subnet portion of address</a:t>
            </a:r>
          </a:p>
        </p:txBody>
      </p:sp>
      <p:sp>
        <p:nvSpPr>
          <p:cNvPr id="83974" name="Text Box 5"/>
          <p:cNvSpPr txBox="1">
            <a:spLocks noChangeArrowheads="1"/>
          </p:cNvSpPr>
          <p:nvPr/>
        </p:nvSpPr>
        <p:spPr bwMode="auto">
          <a:xfrm>
            <a:off x="1323975" y="4459288"/>
            <a:ext cx="612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99"/>
                </a:solidFill>
              </a:rPr>
              <a:t>11001000  00010111  0001000</a:t>
            </a:r>
            <a:r>
              <a:rPr lang="en-US" sz="2400"/>
              <a:t>0  00000000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3975" name="Text Box 6"/>
          <p:cNvSpPr txBox="1">
            <a:spLocks noChangeArrowheads="1"/>
          </p:cNvSpPr>
          <p:nvPr/>
        </p:nvSpPr>
        <p:spPr bwMode="auto">
          <a:xfrm>
            <a:off x="2986088" y="3914775"/>
            <a:ext cx="869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0099"/>
                </a:solidFill>
              </a:rPr>
              <a:t>subnet</a:t>
            </a:r>
          </a:p>
          <a:p>
            <a:pPr algn="ctr"/>
            <a:r>
              <a:rPr lang="en-US">
                <a:solidFill>
                  <a:srgbClr val="000099"/>
                </a:solidFill>
              </a:rPr>
              <a:t>part</a:t>
            </a:r>
          </a:p>
        </p:txBody>
      </p:sp>
      <p:sp>
        <p:nvSpPr>
          <p:cNvPr id="83976" name="Text Box 7"/>
          <p:cNvSpPr txBox="1">
            <a:spLocks noChangeArrowheads="1"/>
          </p:cNvSpPr>
          <p:nvPr/>
        </p:nvSpPr>
        <p:spPr bwMode="auto">
          <a:xfrm>
            <a:off x="6265863" y="3878263"/>
            <a:ext cx="615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host</a:t>
            </a:r>
          </a:p>
          <a:p>
            <a:pPr algn="ctr"/>
            <a:r>
              <a:rPr lang="en-US"/>
              <a:t>part</a:t>
            </a:r>
          </a:p>
        </p:txBody>
      </p:sp>
      <p:sp>
        <p:nvSpPr>
          <p:cNvPr id="83977" name="Line 8"/>
          <p:cNvSpPr>
            <a:spLocks noChangeShapeType="1"/>
          </p:cNvSpPr>
          <p:nvPr/>
        </p:nvSpPr>
        <p:spPr bwMode="auto">
          <a:xfrm>
            <a:off x="3992563" y="4224338"/>
            <a:ext cx="162083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3978" name="Line 11"/>
          <p:cNvSpPr>
            <a:spLocks noChangeShapeType="1"/>
          </p:cNvSpPr>
          <p:nvPr/>
        </p:nvSpPr>
        <p:spPr bwMode="auto">
          <a:xfrm flipV="1">
            <a:off x="6783388" y="4213225"/>
            <a:ext cx="5953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3979" name="Text Box 12"/>
          <p:cNvSpPr txBox="1">
            <a:spLocks noChangeArrowheads="1"/>
          </p:cNvSpPr>
          <p:nvPr/>
        </p:nvSpPr>
        <p:spPr bwMode="auto">
          <a:xfrm>
            <a:off x="3260725" y="5045075"/>
            <a:ext cx="2219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200.23.16.0/23</a:t>
            </a:r>
            <a:endParaRPr lang="en-US"/>
          </a:p>
        </p:txBody>
      </p:sp>
      <p:sp>
        <p:nvSpPr>
          <p:cNvPr id="83980" name="Line 14"/>
          <p:cNvSpPr>
            <a:spLocks noChangeShapeType="1"/>
          </p:cNvSpPr>
          <p:nvPr/>
        </p:nvSpPr>
        <p:spPr bwMode="auto">
          <a:xfrm flipH="1">
            <a:off x="1393825" y="4214813"/>
            <a:ext cx="1438275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83981" name="Line 15"/>
          <p:cNvSpPr>
            <a:spLocks noChangeShapeType="1"/>
          </p:cNvSpPr>
          <p:nvPr/>
        </p:nvSpPr>
        <p:spPr bwMode="auto">
          <a:xfrm flipH="1">
            <a:off x="5653088" y="4225925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799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200">
                <a:latin typeface="Tahoma" panose="020B0604030504040204" pitchFamily="34" charset="0"/>
              </a:rPr>
              <a:t>4-</a:t>
            </a:r>
            <a:fld id="{5E76C181-C4E8-4981-8850-85698CFAEF6C}" type="slidenum">
              <a:rPr lang="en-US" altLang="he-IL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he-IL" sz="1200">
              <a:latin typeface="Tahoma" panose="020B0604030504040204" pitchFamily="34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8318500" cy="4648200"/>
          </a:xfrm>
        </p:spPr>
        <p:txBody>
          <a:bodyPr/>
          <a:lstStyle/>
          <a:p>
            <a:r>
              <a:rPr lang="en-US" sz="3200" dirty="0"/>
              <a:t>Header format</a:t>
            </a:r>
          </a:p>
          <a:p>
            <a:r>
              <a:rPr lang="en-US" sz="3200" dirty="0">
                <a:solidFill>
                  <a:srgbClr val="FF0000"/>
                </a:solidFill>
              </a:rPr>
              <a:t>IPv4 addressing</a:t>
            </a:r>
          </a:p>
          <a:p>
            <a:pPr lvl="1"/>
            <a:r>
              <a:rPr lang="en-US" sz="2800" dirty="0">
                <a:solidFill>
                  <a:schemeClr val="tx2"/>
                </a:solidFill>
              </a:rPr>
              <a:t>Subnets and prefixes 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DHCP</a:t>
            </a:r>
          </a:p>
          <a:p>
            <a:pPr lvl="1"/>
            <a:r>
              <a:rPr lang="en-US" sz="2800" dirty="0">
                <a:solidFill>
                  <a:schemeClr val="tx2"/>
                </a:solidFill>
              </a:rPr>
              <a:t>NAT</a:t>
            </a:r>
          </a:p>
          <a:p>
            <a:r>
              <a:rPr lang="en-US" sz="3200" dirty="0"/>
              <a:t>ICMP</a:t>
            </a:r>
          </a:p>
          <a:p>
            <a:r>
              <a:rPr lang="en-US" sz="3200" dirty="0"/>
              <a:t>IPv6</a:t>
            </a:r>
          </a:p>
        </p:txBody>
      </p:sp>
      <p:sp>
        <p:nvSpPr>
          <p:cNvPr id="5127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4400" dirty="0">
                <a:solidFill>
                  <a:srgbClr val="000099"/>
                </a:solidFill>
              </a:rPr>
              <a:t>Outline</a:t>
            </a: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63" y="1008431"/>
            <a:ext cx="1925637" cy="185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264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MS PGothic" pitchFamily="34" charset="-128"/>
              </a:rPr>
              <a:t>Network Layer</a:t>
            </a:r>
          </a:p>
        </p:txBody>
      </p:sp>
      <p:sp>
        <p:nvSpPr>
          <p:cNvPr id="737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AAEE870A-12C0-4D7E-86EF-3386668C25F8}" type="slidenum">
              <a:rPr lang="en-US"/>
              <a:pPr/>
              <a:t>2</a:t>
            </a:fld>
            <a:endParaRPr lang="en-US"/>
          </a:p>
        </p:txBody>
      </p:sp>
      <p:sp>
        <p:nvSpPr>
          <p:cNvPr id="73731" name="Rectangle 2"/>
          <p:cNvSpPr>
            <a:spLocks noChangeArrowheads="1"/>
          </p:cNvSpPr>
          <p:nvPr/>
        </p:nvSpPr>
        <p:spPr bwMode="auto">
          <a:xfrm>
            <a:off x="1704975" y="1781175"/>
            <a:ext cx="6534150" cy="40767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3732" name="Rectangle 3"/>
          <p:cNvSpPr>
            <a:spLocks noChangeArrowheads="1"/>
          </p:cNvSpPr>
          <p:nvPr/>
        </p:nvSpPr>
        <p:spPr bwMode="auto">
          <a:xfrm>
            <a:off x="1638300" y="1855788"/>
            <a:ext cx="6534150" cy="40767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3733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133350"/>
            <a:ext cx="7772400" cy="1143000"/>
          </a:xfrm>
        </p:spPr>
        <p:txBody>
          <a:bodyPr/>
          <a:lstStyle/>
          <a:p>
            <a:r>
              <a:rPr lang="en-US" sz="4000"/>
              <a:t>The Internet network layer</a:t>
            </a:r>
            <a:endParaRPr lang="en-US"/>
          </a:p>
        </p:txBody>
      </p:sp>
      <p:grpSp>
        <p:nvGrpSpPr>
          <p:cNvPr id="73734" name="Group 6"/>
          <p:cNvGrpSpPr>
            <a:grpSpLocks/>
          </p:cNvGrpSpPr>
          <p:nvPr/>
        </p:nvGrpSpPr>
        <p:grpSpPr bwMode="auto">
          <a:xfrm>
            <a:off x="3763963" y="3479800"/>
            <a:ext cx="1258887" cy="1214438"/>
            <a:chOff x="3992" y="2883"/>
            <a:chExt cx="613" cy="765"/>
          </a:xfrm>
        </p:grpSpPr>
        <p:sp>
          <p:nvSpPr>
            <p:cNvPr id="73757" name="Rectangle 7"/>
            <p:cNvSpPr>
              <a:spLocks noChangeArrowheads="1"/>
            </p:cNvSpPr>
            <p:nvPr/>
          </p:nvSpPr>
          <p:spPr bwMode="auto">
            <a:xfrm>
              <a:off x="4023" y="2883"/>
              <a:ext cx="582" cy="738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3758" name="Rectangle 8"/>
            <p:cNvSpPr>
              <a:spLocks noChangeArrowheads="1"/>
            </p:cNvSpPr>
            <p:nvPr/>
          </p:nvSpPr>
          <p:spPr bwMode="auto">
            <a:xfrm>
              <a:off x="3996" y="2910"/>
              <a:ext cx="582" cy="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3759" name="Text Box 9"/>
            <p:cNvSpPr txBox="1">
              <a:spLocks noChangeArrowheads="1"/>
            </p:cNvSpPr>
            <p:nvPr/>
          </p:nvSpPr>
          <p:spPr bwMode="auto">
            <a:xfrm>
              <a:off x="3992" y="3071"/>
              <a:ext cx="60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forwarding</a:t>
              </a:r>
            </a:p>
            <a:p>
              <a:pPr algn="ctr"/>
              <a:r>
                <a:rPr lang="en-US"/>
                <a:t>table</a:t>
              </a:r>
            </a:p>
          </p:txBody>
        </p:sp>
        <p:sp>
          <p:nvSpPr>
            <p:cNvPr id="73760" name="Line 10"/>
            <p:cNvSpPr>
              <a:spLocks noChangeShapeType="1"/>
            </p:cNvSpPr>
            <p:nvPr/>
          </p:nvSpPr>
          <p:spPr bwMode="auto">
            <a:xfrm>
              <a:off x="4065" y="2994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3761" name="Line 11"/>
            <p:cNvSpPr>
              <a:spLocks noChangeShapeType="1"/>
            </p:cNvSpPr>
            <p:nvPr/>
          </p:nvSpPr>
          <p:spPr bwMode="auto">
            <a:xfrm>
              <a:off x="4071" y="3048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3762" name="Line 12"/>
            <p:cNvSpPr>
              <a:spLocks noChangeShapeType="1"/>
            </p:cNvSpPr>
            <p:nvPr/>
          </p:nvSpPr>
          <p:spPr bwMode="auto">
            <a:xfrm>
              <a:off x="4074" y="3102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3763" name="Line 13"/>
            <p:cNvSpPr>
              <a:spLocks noChangeShapeType="1"/>
            </p:cNvSpPr>
            <p:nvPr/>
          </p:nvSpPr>
          <p:spPr bwMode="auto">
            <a:xfrm>
              <a:off x="4065" y="3477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3764" name="Line 14"/>
            <p:cNvSpPr>
              <a:spLocks noChangeShapeType="1"/>
            </p:cNvSpPr>
            <p:nvPr/>
          </p:nvSpPr>
          <p:spPr bwMode="auto">
            <a:xfrm>
              <a:off x="4068" y="3528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3765" name="Line 15"/>
            <p:cNvSpPr>
              <a:spLocks noChangeShapeType="1"/>
            </p:cNvSpPr>
            <p:nvPr/>
          </p:nvSpPr>
          <p:spPr bwMode="auto">
            <a:xfrm>
              <a:off x="4071" y="3579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33800" name="Rectangle 16"/>
          <p:cNvSpPr>
            <a:spLocks noGrp="1" noChangeArrowheads="1"/>
          </p:cNvSpPr>
          <p:nvPr>
            <p:ph type="body" sz="half" idx="1"/>
          </p:nvPr>
        </p:nvSpPr>
        <p:spPr>
          <a:xfrm>
            <a:off x="558800" y="1189038"/>
            <a:ext cx="7534275" cy="43815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>
                <a:ea typeface="ＭＳ Ｐゴシック" charset="0"/>
                <a:cs typeface="+mn-cs"/>
              </a:rPr>
              <a:t>host, router network layer functions:</a:t>
            </a:r>
          </a:p>
        </p:txBody>
      </p:sp>
      <p:sp>
        <p:nvSpPr>
          <p:cNvPr id="73736" name="Line 17"/>
          <p:cNvSpPr>
            <a:spLocks noChangeShapeType="1"/>
          </p:cNvSpPr>
          <p:nvPr/>
        </p:nvSpPr>
        <p:spPr bwMode="auto">
          <a:xfrm flipV="1">
            <a:off x="1628775" y="5410200"/>
            <a:ext cx="6505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3737" name="Line 18"/>
          <p:cNvSpPr>
            <a:spLocks noChangeShapeType="1"/>
          </p:cNvSpPr>
          <p:nvPr/>
        </p:nvSpPr>
        <p:spPr bwMode="auto">
          <a:xfrm flipV="1">
            <a:off x="1657350" y="4886325"/>
            <a:ext cx="65246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3738" name="Rectangle 20"/>
          <p:cNvSpPr>
            <a:spLocks noChangeArrowheads="1"/>
          </p:cNvSpPr>
          <p:nvPr/>
        </p:nvSpPr>
        <p:spPr bwMode="auto">
          <a:xfrm>
            <a:off x="1906586" y="2505868"/>
            <a:ext cx="1809750" cy="81915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3739" name="Rectangle 21"/>
          <p:cNvSpPr>
            <a:spLocks noChangeArrowheads="1"/>
          </p:cNvSpPr>
          <p:nvPr/>
        </p:nvSpPr>
        <p:spPr bwMode="auto">
          <a:xfrm>
            <a:off x="1839911" y="2581970"/>
            <a:ext cx="1809750" cy="819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3740" name="Text Box 22"/>
          <p:cNvSpPr txBox="1">
            <a:spLocks noChangeArrowheads="1"/>
          </p:cNvSpPr>
          <p:nvPr/>
        </p:nvSpPr>
        <p:spPr bwMode="auto">
          <a:xfrm>
            <a:off x="1828799" y="2553493"/>
            <a:ext cx="1860550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CC0000"/>
                </a:solidFill>
                <a:latin typeface="Gill Sans MT" pitchFamily="34" charset="0"/>
              </a:rPr>
              <a:t>routing protocols</a:t>
            </a:r>
          </a:p>
          <a:p>
            <a:pPr>
              <a:buFontTx/>
              <a:buChar char="•"/>
            </a:pPr>
            <a:r>
              <a:rPr lang="en-US" sz="1600" dirty="0"/>
              <a:t> path selection</a:t>
            </a:r>
          </a:p>
          <a:p>
            <a:pPr>
              <a:buFontTx/>
              <a:buChar char="•"/>
            </a:pPr>
            <a:r>
              <a:rPr lang="en-US" sz="1600" dirty="0"/>
              <a:t> RIP, OSPF, BGP</a:t>
            </a:r>
            <a:endParaRPr lang="en-US" dirty="0"/>
          </a:p>
        </p:txBody>
      </p:sp>
      <p:sp>
        <p:nvSpPr>
          <p:cNvPr id="73741" name="Freeform 23"/>
          <p:cNvSpPr>
            <a:spLocks/>
          </p:cNvSpPr>
          <p:nvPr/>
        </p:nvSpPr>
        <p:spPr bwMode="auto">
          <a:xfrm>
            <a:off x="3067786" y="3414360"/>
            <a:ext cx="721740" cy="499621"/>
          </a:xfrm>
          <a:custGeom>
            <a:avLst/>
            <a:gdLst>
              <a:gd name="T0" fmla="*/ 0 w 396"/>
              <a:gd name="T1" fmla="*/ 0 h 246"/>
              <a:gd name="T2" fmla="*/ 2147483647 w 396"/>
              <a:gd name="T3" fmla="*/ 2147483647 h 246"/>
              <a:gd name="T4" fmla="*/ 2147483647 w 396"/>
              <a:gd name="T5" fmla="*/ 2147483647 h 246"/>
              <a:gd name="T6" fmla="*/ 0 60000 65536"/>
              <a:gd name="T7" fmla="*/ 0 60000 65536"/>
              <a:gd name="T8" fmla="*/ 0 60000 65536"/>
              <a:gd name="T9" fmla="*/ 0 w 396"/>
              <a:gd name="T10" fmla="*/ 0 h 246"/>
              <a:gd name="T11" fmla="*/ 396 w 396"/>
              <a:gd name="T12" fmla="*/ 246 h 2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" h="246">
                <a:moveTo>
                  <a:pt x="0" y="0"/>
                </a:moveTo>
                <a:cubicBezTo>
                  <a:pt x="30" y="16"/>
                  <a:pt x="42" y="126"/>
                  <a:pt x="150" y="186"/>
                </a:cubicBezTo>
                <a:cubicBezTo>
                  <a:pt x="258" y="246"/>
                  <a:pt x="345" y="205"/>
                  <a:pt x="396" y="210"/>
                </a:cubicBezTo>
              </a:path>
            </a:pathLst>
          </a:custGeom>
          <a:noFill/>
          <a:ln w="38100" cap="flat" cmpd="sng">
            <a:solidFill>
              <a:srgbClr val="000099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grpSp>
        <p:nvGrpSpPr>
          <p:cNvPr id="73742" name="Group 24"/>
          <p:cNvGrpSpPr>
            <a:grpSpLocks/>
          </p:cNvGrpSpPr>
          <p:nvPr/>
        </p:nvGrpSpPr>
        <p:grpSpPr bwMode="auto">
          <a:xfrm>
            <a:off x="5098090" y="3595583"/>
            <a:ext cx="3000375" cy="1181100"/>
            <a:chOff x="102" y="1272"/>
            <a:chExt cx="1890" cy="744"/>
          </a:xfrm>
        </p:grpSpPr>
        <p:sp>
          <p:nvSpPr>
            <p:cNvPr id="73754" name="Rectangle 25"/>
            <p:cNvSpPr>
              <a:spLocks noChangeArrowheads="1"/>
            </p:cNvSpPr>
            <p:nvPr/>
          </p:nvSpPr>
          <p:spPr bwMode="auto">
            <a:xfrm>
              <a:off x="144" y="1272"/>
              <a:ext cx="1848" cy="690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3755" name="Rectangle 26"/>
            <p:cNvSpPr>
              <a:spLocks noChangeArrowheads="1"/>
            </p:cNvSpPr>
            <p:nvPr/>
          </p:nvSpPr>
          <p:spPr bwMode="auto">
            <a:xfrm>
              <a:off x="102" y="1314"/>
              <a:ext cx="1848" cy="70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3756" name="Text Box 27"/>
            <p:cNvSpPr txBox="1">
              <a:spLocks noChangeArrowheads="1"/>
            </p:cNvSpPr>
            <p:nvPr/>
          </p:nvSpPr>
          <p:spPr bwMode="auto">
            <a:xfrm>
              <a:off x="116" y="1287"/>
              <a:ext cx="1810" cy="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 dirty="0">
                  <a:solidFill>
                    <a:srgbClr val="CC0000"/>
                  </a:solidFill>
                  <a:latin typeface="Gill Sans MT" pitchFamily="34" charset="0"/>
                </a:rPr>
                <a:t>IP protocol</a:t>
              </a:r>
            </a:p>
            <a:p>
              <a:pPr>
                <a:buFontTx/>
                <a:buChar char="•"/>
              </a:pPr>
              <a:r>
                <a:rPr lang="en-US" sz="1600" dirty="0"/>
                <a:t> addressing conventions</a:t>
              </a:r>
            </a:p>
            <a:p>
              <a:pPr>
                <a:buFontTx/>
                <a:buChar char="•"/>
              </a:pPr>
              <a:r>
                <a:rPr lang="en-US" sz="1600" dirty="0"/>
                <a:t> datagram format</a:t>
              </a:r>
            </a:p>
            <a:p>
              <a:pPr>
                <a:buFontTx/>
                <a:buChar char="•"/>
              </a:pPr>
              <a:r>
                <a:rPr lang="en-US" sz="1600" dirty="0"/>
                <a:t> packet handling conventions</a:t>
              </a:r>
              <a:endParaRPr lang="en-US" dirty="0"/>
            </a:p>
          </p:txBody>
        </p:sp>
      </p:grpSp>
      <p:grpSp>
        <p:nvGrpSpPr>
          <p:cNvPr id="39" name="קבוצה 38"/>
          <p:cNvGrpSpPr/>
          <p:nvPr/>
        </p:nvGrpSpPr>
        <p:grpSpPr>
          <a:xfrm>
            <a:off x="5447686" y="2539642"/>
            <a:ext cx="2000250" cy="925889"/>
            <a:chOff x="5408689" y="4176713"/>
            <a:chExt cx="2000250" cy="925889"/>
          </a:xfrm>
        </p:grpSpPr>
        <p:sp>
          <p:nvSpPr>
            <p:cNvPr id="73743" name="Rectangle 29"/>
            <p:cNvSpPr>
              <a:spLocks noChangeArrowheads="1"/>
            </p:cNvSpPr>
            <p:nvPr/>
          </p:nvSpPr>
          <p:spPr bwMode="auto">
            <a:xfrm>
              <a:off x="5475364" y="4176713"/>
              <a:ext cx="1933575" cy="847725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3744" name="Rectangle 30"/>
            <p:cNvSpPr>
              <a:spLocks noChangeArrowheads="1"/>
            </p:cNvSpPr>
            <p:nvPr/>
          </p:nvSpPr>
          <p:spPr bwMode="auto">
            <a:xfrm>
              <a:off x="5408689" y="4244975"/>
              <a:ext cx="1933575" cy="8477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3745" name="Text Box 31"/>
            <p:cNvSpPr txBox="1">
              <a:spLocks noChangeArrowheads="1"/>
            </p:cNvSpPr>
            <p:nvPr/>
          </p:nvSpPr>
          <p:spPr bwMode="auto">
            <a:xfrm>
              <a:off x="5421389" y="4210050"/>
              <a:ext cx="1900238" cy="892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i="1" dirty="0">
                  <a:solidFill>
                    <a:srgbClr val="CC0000"/>
                  </a:solidFill>
                  <a:latin typeface="Gill Sans MT" pitchFamily="34" charset="0"/>
                </a:rPr>
                <a:t>ICMP protocol</a:t>
              </a:r>
            </a:p>
            <a:p>
              <a:pPr>
                <a:buFontTx/>
                <a:buChar char="•"/>
              </a:pPr>
              <a:r>
                <a:rPr lang="en-US" sz="1600" dirty="0"/>
                <a:t> error reporting</a:t>
              </a:r>
            </a:p>
            <a:p>
              <a:pPr>
                <a:buFontTx/>
                <a:buChar char="•"/>
              </a:pPr>
              <a:r>
                <a:rPr lang="en-US" sz="1600" dirty="0"/>
                <a:t> router </a:t>
              </a:r>
              <a:r>
                <a:rPr lang="en-US" altLang="ja-JP" sz="1600" dirty="0"/>
                <a:t>signaling</a:t>
              </a:r>
              <a:endParaRPr lang="en-US" dirty="0"/>
            </a:p>
          </p:txBody>
        </p:sp>
      </p:grpSp>
      <p:sp>
        <p:nvSpPr>
          <p:cNvPr id="73746" name="Line 32"/>
          <p:cNvSpPr>
            <a:spLocks noChangeShapeType="1"/>
          </p:cNvSpPr>
          <p:nvPr/>
        </p:nvSpPr>
        <p:spPr bwMode="auto">
          <a:xfrm flipV="1">
            <a:off x="1657350" y="2466975"/>
            <a:ext cx="65246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3747" name="Text Box 33"/>
          <p:cNvSpPr txBox="1">
            <a:spLocks noChangeArrowheads="1"/>
          </p:cNvSpPr>
          <p:nvPr/>
        </p:nvSpPr>
        <p:spPr bwMode="auto">
          <a:xfrm>
            <a:off x="3098800" y="1989138"/>
            <a:ext cx="283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transport layer: TCP, UDP</a:t>
            </a:r>
            <a:endParaRPr lang="en-US"/>
          </a:p>
        </p:txBody>
      </p:sp>
      <p:sp>
        <p:nvSpPr>
          <p:cNvPr id="73748" name="Text Box 34"/>
          <p:cNvSpPr txBox="1">
            <a:spLocks noChangeArrowheads="1"/>
          </p:cNvSpPr>
          <p:nvPr/>
        </p:nvSpPr>
        <p:spPr bwMode="auto">
          <a:xfrm>
            <a:off x="4213225" y="4960938"/>
            <a:ext cx="1085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link layer</a:t>
            </a:r>
            <a:endParaRPr lang="en-US"/>
          </a:p>
        </p:txBody>
      </p:sp>
      <p:sp>
        <p:nvSpPr>
          <p:cNvPr id="73749" name="Text Box 35"/>
          <p:cNvSpPr txBox="1">
            <a:spLocks noChangeArrowheads="1"/>
          </p:cNvSpPr>
          <p:nvPr/>
        </p:nvSpPr>
        <p:spPr bwMode="auto">
          <a:xfrm>
            <a:off x="4060825" y="5484813"/>
            <a:ext cx="156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physical layer</a:t>
            </a:r>
            <a:endParaRPr lang="en-US"/>
          </a:p>
        </p:txBody>
      </p:sp>
      <p:sp>
        <p:nvSpPr>
          <p:cNvPr id="73750" name="Text Box 36"/>
          <p:cNvSpPr txBox="1">
            <a:spLocks noChangeArrowheads="1"/>
          </p:cNvSpPr>
          <p:nvPr/>
        </p:nvSpPr>
        <p:spPr bwMode="auto">
          <a:xfrm>
            <a:off x="319088" y="3259138"/>
            <a:ext cx="12525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400">
                <a:solidFill>
                  <a:srgbClr val="CC0000"/>
                </a:solidFill>
              </a:rPr>
              <a:t>network</a:t>
            </a:r>
          </a:p>
          <a:p>
            <a:pPr algn="r"/>
            <a:r>
              <a:rPr lang="en-US" sz="2400">
                <a:solidFill>
                  <a:srgbClr val="CC0000"/>
                </a:solidFill>
              </a:rPr>
              <a:t>layer</a:t>
            </a:r>
            <a:endParaRPr lang="en-US">
              <a:solidFill>
                <a:srgbClr val="CC0000"/>
              </a:solidFill>
            </a:endParaRPr>
          </a:p>
        </p:txBody>
      </p:sp>
      <p:sp>
        <p:nvSpPr>
          <p:cNvPr id="73751" name="Line 37"/>
          <p:cNvSpPr>
            <a:spLocks noChangeShapeType="1"/>
          </p:cNvSpPr>
          <p:nvPr/>
        </p:nvSpPr>
        <p:spPr bwMode="auto">
          <a:xfrm flipV="1">
            <a:off x="1373186" y="2334320"/>
            <a:ext cx="0" cy="7429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3752" name="Line 38"/>
          <p:cNvSpPr>
            <a:spLocks noChangeShapeType="1"/>
          </p:cNvSpPr>
          <p:nvPr/>
        </p:nvSpPr>
        <p:spPr bwMode="auto">
          <a:xfrm>
            <a:off x="1381125" y="4152900"/>
            <a:ext cx="0" cy="7429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pic>
        <p:nvPicPr>
          <p:cNvPr id="73753" name="Picture 40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388" y="938213"/>
            <a:ext cx="59420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MS PGothic" pitchFamily="34" charset="-128"/>
              </a:rPr>
              <a:t>Network Layer</a:t>
            </a:r>
          </a:p>
        </p:txBody>
      </p:sp>
      <p:sp>
        <p:nvSpPr>
          <p:cNvPr id="849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74843555-FEFF-4AD5-B876-797B2E8B5849}" type="slidenum">
              <a:rPr lang="en-US"/>
              <a:pPr/>
              <a:t>20</a:t>
            </a:fld>
            <a:endParaRPr lang="en-US"/>
          </a:p>
        </p:txBody>
      </p:sp>
      <p:pic>
        <p:nvPicPr>
          <p:cNvPr id="84995" name="Picture 4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325" y="1047750"/>
            <a:ext cx="6856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addresses: how to get one?</a:t>
            </a:r>
            <a:endParaRPr lang="en-US" sz="4800"/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508125"/>
            <a:ext cx="8034338" cy="33591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CC0000"/>
                </a:solidFill>
              </a:rPr>
              <a:t>Q:</a:t>
            </a:r>
            <a:r>
              <a:rPr lang="en-US" dirty="0"/>
              <a:t> How does a </a:t>
            </a:r>
            <a:r>
              <a:rPr lang="en-US" i="1" dirty="0"/>
              <a:t>host</a:t>
            </a:r>
            <a:r>
              <a:rPr lang="en-US" dirty="0"/>
              <a:t> get IP address?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hard-coded by system admin in a file</a:t>
            </a:r>
          </a:p>
          <a:p>
            <a:r>
              <a:rPr lang="en-US" dirty="0">
                <a:solidFill>
                  <a:srgbClr val="CC0000"/>
                </a:solidFill>
              </a:rPr>
              <a:t>DHCP:</a:t>
            </a:r>
            <a:r>
              <a:rPr lang="en-US" dirty="0"/>
              <a:t> </a:t>
            </a:r>
            <a:r>
              <a:rPr lang="en-US" dirty="0">
                <a:solidFill>
                  <a:srgbClr val="CC0000"/>
                </a:solidFill>
              </a:rPr>
              <a:t>D</a:t>
            </a:r>
            <a:r>
              <a:rPr lang="en-US" dirty="0"/>
              <a:t>ynamic </a:t>
            </a:r>
            <a:r>
              <a:rPr lang="en-US" dirty="0">
                <a:solidFill>
                  <a:srgbClr val="CC0000"/>
                </a:solidFill>
              </a:rPr>
              <a:t>H</a:t>
            </a:r>
            <a:r>
              <a:rPr lang="en-US" dirty="0"/>
              <a:t>ost </a:t>
            </a:r>
            <a:r>
              <a:rPr lang="en-US" dirty="0">
                <a:solidFill>
                  <a:srgbClr val="CC0000"/>
                </a:solidFill>
              </a:rPr>
              <a:t>C</a:t>
            </a:r>
            <a:r>
              <a:rPr lang="en-US" dirty="0"/>
              <a:t>onfiguration </a:t>
            </a:r>
            <a:r>
              <a:rPr lang="en-US" dirty="0">
                <a:solidFill>
                  <a:srgbClr val="CC0000"/>
                </a:solidFill>
              </a:rPr>
              <a:t>P</a:t>
            </a:r>
            <a:r>
              <a:rPr lang="en-US" dirty="0"/>
              <a:t>rotocol: dynamically get address from as server</a:t>
            </a:r>
          </a:p>
          <a:p>
            <a:pPr lvl="1"/>
            <a:r>
              <a:rPr lang="ja-JP" altLang="en-US" dirty="0"/>
              <a:t>“</a:t>
            </a:r>
            <a:r>
              <a:rPr lang="en-US" altLang="ja-JP" dirty="0"/>
              <a:t>plug-and-play</a:t>
            </a:r>
            <a:r>
              <a:rPr lang="ja-JP" altLang="en-US" sz="2800" dirty="0"/>
              <a:t>”</a:t>
            </a:r>
            <a:r>
              <a:rPr lang="en-US" altLang="ja-JP" sz="2800" dirty="0"/>
              <a:t> 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MS PGothic" pitchFamily="34" charset="-128"/>
              </a:rPr>
              <a:t>Network Layer</a:t>
            </a:r>
          </a:p>
        </p:txBody>
      </p:sp>
      <p:sp>
        <p:nvSpPr>
          <p:cNvPr id="860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47BCECBA-1600-4E22-80A0-8E7E486D7B8B}" type="slidenum">
              <a:rPr lang="en-US"/>
              <a:pPr/>
              <a:t>21</a:t>
            </a:fld>
            <a:endParaRPr lang="en-US"/>
          </a:p>
        </p:txBody>
      </p:sp>
      <p:pic>
        <p:nvPicPr>
          <p:cNvPr id="86019" name="Picture 4" descr="underline_ba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963" y="1025525"/>
            <a:ext cx="8228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268288"/>
            <a:ext cx="8826500" cy="1143000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DHCP: </a:t>
            </a:r>
            <a:r>
              <a:rPr lang="en-US" sz="3400">
                <a:ea typeface="ＭＳ Ｐゴシック" charset="0"/>
                <a:cs typeface="+mj-cs"/>
              </a:rPr>
              <a:t>Dynamic Host Configuration Protocol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587500"/>
            <a:ext cx="8632825" cy="33591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 dirty="0">
                <a:solidFill>
                  <a:srgbClr val="CC0000"/>
                </a:solidFill>
              </a:rPr>
              <a:t>Goal:</a:t>
            </a:r>
            <a:r>
              <a:rPr lang="en-US" sz="2400" dirty="0"/>
              <a:t> allow host to </a:t>
            </a:r>
            <a:r>
              <a:rPr lang="en-US" sz="2400" i="1" dirty="0"/>
              <a:t>dynamically </a:t>
            </a:r>
            <a:r>
              <a:rPr lang="en-US" sz="2400" dirty="0"/>
              <a:t>obtain an IP address</a:t>
            </a:r>
          </a:p>
          <a:p>
            <a:pPr lvl="1"/>
            <a:r>
              <a:rPr lang="en-US" dirty="0"/>
              <a:t>can renew its lease on address in use</a:t>
            </a:r>
          </a:p>
          <a:p>
            <a:pPr lvl="1"/>
            <a:r>
              <a:rPr lang="en-US" dirty="0"/>
              <a:t>allows reuse of addresses (only hold address while connected/</a:t>
            </a:r>
            <a:r>
              <a:rPr lang="ja-JP" altLang="en-US" dirty="0"/>
              <a:t>“</a:t>
            </a:r>
            <a:r>
              <a:rPr lang="en-US" altLang="ja-JP" dirty="0"/>
              <a:t>on</a:t>
            </a:r>
            <a:r>
              <a:rPr lang="ja-JP" altLang="en-US" dirty="0"/>
              <a:t>”</a:t>
            </a:r>
            <a:r>
              <a:rPr lang="en-US" altLang="ja-JP" dirty="0"/>
              <a:t>)</a:t>
            </a:r>
          </a:p>
          <a:p>
            <a:pPr lvl="1"/>
            <a:r>
              <a:rPr lang="en-US" dirty="0"/>
              <a:t>support for mobile dynamic users</a:t>
            </a:r>
          </a:p>
          <a:p>
            <a:pPr>
              <a:buFont typeface="Wingdings" pitchFamily="2" charset="2"/>
              <a:buNone/>
            </a:pPr>
            <a:r>
              <a:rPr lang="en-US" i="1" dirty="0">
                <a:solidFill>
                  <a:srgbClr val="CC0000"/>
                </a:solidFill>
              </a:rPr>
              <a:t>DHCP informs a new host in the network about its:</a:t>
            </a:r>
          </a:p>
          <a:p>
            <a:pPr lvl="1"/>
            <a:r>
              <a:rPr lang="en-US" dirty="0"/>
              <a:t>IP address</a:t>
            </a:r>
          </a:p>
          <a:p>
            <a:pPr lvl="1"/>
            <a:r>
              <a:rPr lang="en-US" dirty="0"/>
              <a:t>Subnet mask</a:t>
            </a:r>
          </a:p>
          <a:p>
            <a:pPr lvl="1"/>
            <a:r>
              <a:rPr lang="en-US" dirty="0"/>
              <a:t>Default gateway</a:t>
            </a:r>
          </a:p>
          <a:p>
            <a:pPr lvl="1"/>
            <a:r>
              <a:rPr lang="en-US" dirty="0"/>
              <a:t>Address of local DNS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MS PGothic" pitchFamily="34" charset="-128"/>
              </a:rPr>
              <a:t>Network Layer</a:t>
            </a:r>
          </a:p>
        </p:txBody>
      </p:sp>
      <p:sp>
        <p:nvSpPr>
          <p:cNvPr id="860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47BCECBA-1600-4E22-80A0-8E7E486D7B8B}" type="slidenum">
              <a:rPr lang="en-US"/>
              <a:pPr/>
              <a:t>22</a:t>
            </a:fld>
            <a:endParaRPr lang="en-US"/>
          </a:p>
        </p:txBody>
      </p:sp>
      <p:pic>
        <p:nvPicPr>
          <p:cNvPr id="86019" name="Picture 4" descr="underline_ba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963" y="1025525"/>
            <a:ext cx="8228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268288"/>
            <a:ext cx="8826500" cy="1143000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DHCP: </a:t>
            </a:r>
            <a:r>
              <a:rPr lang="en-US" sz="3400">
                <a:ea typeface="ＭＳ Ｐゴシック" charset="0"/>
                <a:cs typeface="+mj-cs"/>
              </a:rPr>
              <a:t>Dynamic Host Configuration Protocol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587500"/>
            <a:ext cx="8632825" cy="33591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 dirty="0">
                <a:solidFill>
                  <a:srgbClr val="CC0000"/>
                </a:solidFill>
              </a:rPr>
              <a:t>goal:</a:t>
            </a:r>
            <a:r>
              <a:rPr lang="en-US" sz="2400" dirty="0"/>
              <a:t> allow host to </a:t>
            </a:r>
            <a:r>
              <a:rPr lang="en-US" sz="2400" i="1" dirty="0"/>
              <a:t>dynamically </a:t>
            </a:r>
            <a:r>
              <a:rPr lang="en-US" sz="2400" dirty="0"/>
              <a:t>obtain an IP address</a:t>
            </a:r>
          </a:p>
          <a:p>
            <a:pPr lvl="1"/>
            <a:r>
              <a:rPr lang="en-US" dirty="0"/>
              <a:t>can renew its lease on address in use</a:t>
            </a:r>
          </a:p>
          <a:p>
            <a:pPr lvl="1"/>
            <a:r>
              <a:rPr lang="en-US" dirty="0"/>
              <a:t>allows reuse of addresses (only hold address while connected/</a:t>
            </a:r>
            <a:r>
              <a:rPr lang="ja-JP" altLang="en-US" dirty="0"/>
              <a:t>“</a:t>
            </a:r>
            <a:r>
              <a:rPr lang="en-US" altLang="ja-JP" dirty="0"/>
              <a:t>on</a:t>
            </a:r>
            <a:r>
              <a:rPr lang="ja-JP" altLang="en-US" dirty="0"/>
              <a:t>”</a:t>
            </a:r>
            <a:r>
              <a:rPr lang="en-US" altLang="ja-JP" dirty="0"/>
              <a:t>)</a:t>
            </a:r>
          </a:p>
          <a:p>
            <a:pPr lvl="1"/>
            <a:r>
              <a:rPr lang="en-US" dirty="0"/>
              <a:t>support for mobile dynamic users</a:t>
            </a:r>
          </a:p>
          <a:p>
            <a:pPr>
              <a:buFont typeface="Wingdings" pitchFamily="2" charset="2"/>
              <a:buNone/>
            </a:pPr>
            <a:r>
              <a:rPr lang="en-US" i="1" dirty="0">
                <a:solidFill>
                  <a:srgbClr val="CC0000"/>
                </a:solidFill>
              </a:rPr>
              <a:t>DHCP overview:</a:t>
            </a:r>
          </a:p>
          <a:p>
            <a:pPr lvl="1"/>
            <a:r>
              <a:rPr lang="en-US" dirty="0"/>
              <a:t>host broadcasts </a:t>
            </a:r>
            <a:r>
              <a:rPr lang="ja-JP" altLang="en-US" dirty="0">
                <a:solidFill>
                  <a:srgbClr val="CC0000"/>
                </a:solidFill>
              </a:rPr>
              <a:t>“</a:t>
            </a:r>
            <a:r>
              <a:rPr lang="en-US" altLang="ja-JP" dirty="0">
                <a:solidFill>
                  <a:srgbClr val="CC0000"/>
                </a:solidFill>
              </a:rPr>
              <a:t>DHCP discover</a:t>
            </a:r>
            <a:r>
              <a:rPr lang="ja-JP" altLang="en-US" dirty="0">
                <a:solidFill>
                  <a:srgbClr val="CC0000"/>
                </a:solidFill>
              </a:rPr>
              <a:t>”</a:t>
            </a:r>
            <a:r>
              <a:rPr lang="en-US" altLang="ja-JP" dirty="0"/>
              <a:t> </a:t>
            </a:r>
            <a:r>
              <a:rPr lang="en-US" altLang="ja-JP" dirty="0" err="1"/>
              <a:t>msg</a:t>
            </a:r>
            <a:r>
              <a:rPr lang="en-US" altLang="ja-JP" dirty="0"/>
              <a:t> [optional]</a:t>
            </a:r>
          </a:p>
          <a:p>
            <a:pPr lvl="1"/>
            <a:r>
              <a:rPr lang="en-US" dirty="0"/>
              <a:t>DHCP server responds with </a:t>
            </a:r>
            <a:r>
              <a:rPr lang="ja-JP" altLang="en-US" dirty="0">
                <a:solidFill>
                  <a:srgbClr val="CC0000"/>
                </a:solidFill>
              </a:rPr>
              <a:t>“</a:t>
            </a:r>
            <a:r>
              <a:rPr lang="en-US" altLang="ja-JP" dirty="0">
                <a:solidFill>
                  <a:srgbClr val="CC0000"/>
                </a:solidFill>
              </a:rPr>
              <a:t>DHCP offer</a:t>
            </a:r>
            <a:r>
              <a:rPr lang="ja-JP" altLang="en-US" dirty="0">
                <a:solidFill>
                  <a:srgbClr val="CC0000"/>
                </a:solidFill>
              </a:rPr>
              <a:t>”</a:t>
            </a:r>
            <a:r>
              <a:rPr lang="en-US" altLang="ja-JP" dirty="0"/>
              <a:t> </a:t>
            </a:r>
            <a:r>
              <a:rPr lang="en-US" altLang="ja-JP" dirty="0" err="1"/>
              <a:t>msg</a:t>
            </a:r>
            <a:r>
              <a:rPr lang="en-US" altLang="ja-JP" dirty="0"/>
              <a:t> [optional]</a:t>
            </a:r>
          </a:p>
          <a:p>
            <a:pPr lvl="1"/>
            <a:r>
              <a:rPr lang="en-US" dirty="0"/>
              <a:t>host requests IP address: </a:t>
            </a:r>
            <a:r>
              <a:rPr lang="ja-JP" altLang="en-US" dirty="0">
                <a:solidFill>
                  <a:srgbClr val="CC0000"/>
                </a:solidFill>
              </a:rPr>
              <a:t>“</a:t>
            </a:r>
            <a:r>
              <a:rPr lang="en-US" altLang="ja-JP" dirty="0">
                <a:solidFill>
                  <a:srgbClr val="CC0000"/>
                </a:solidFill>
              </a:rPr>
              <a:t>DHCP request</a:t>
            </a:r>
            <a:r>
              <a:rPr lang="ja-JP" altLang="en-US" dirty="0">
                <a:solidFill>
                  <a:srgbClr val="CC0000"/>
                </a:solidFill>
              </a:rPr>
              <a:t>”</a:t>
            </a:r>
            <a:r>
              <a:rPr lang="en-US" altLang="ja-JP" dirty="0"/>
              <a:t> </a:t>
            </a:r>
            <a:r>
              <a:rPr lang="en-US" altLang="ja-JP" dirty="0" err="1"/>
              <a:t>msg</a:t>
            </a:r>
            <a:endParaRPr lang="en-US" altLang="ja-JP" dirty="0"/>
          </a:p>
          <a:p>
            <a:pPr lvl="1"/>
            <a:r>
              <a:rPr lang="en-US" dirty="0"/>
              <a:t>DHCP server sends address: </a:t>
            </a:r>
            <a:r>
              <a:rPr lang="ja-JP" altLang="en-US" dirty="0">
                <a:solidFill>
                  <a:srgbClr val="CC0000"/>
                </a:solidFill>
              </a:rPr>
              <a:t>“</a:t>
            </a:r>
            <a:r>
              <a:rPr lang="en-US" altLang="ja-JP" dirty="0">
                <a:solidFill>
                  <a:srgbClr val="CC0000"/>
                </a:solidFill>
              </a:rPr>
              <a:t>DHCP </a:t>
            </a:r>
            <a:r>
              <a:rPr lang="en-US" altLang="ja-JP" dirty="0" err="1">
                <a:solidFill>
                  <a:srgbClr val="CC0000"/>
                </a:solidFill>
              </a:rPr>
              <a:t>ack</a:t>
            </a:r>
            <a:r>
              <a:rPr lang="ja-JP" altLang="en-US" dirty="0">
                <a:solidFill>
                  <a:srgbClr val="CC0000"/>
                </a:solidFill>
              </a:rPr>
              <a:t>”</a:t>
            </a:r>
            <a:r>
              <a:rPr lang="en-US" altLang="ja-JP" dirty="0"/>
              <a:t> </a:t>
            </a:r>
            <a:r>
              <a:rPr lang="en-US" altLang="ja-JP" dirty="0" err="1"/>
              <a:t>msg</a:t>
            </a:r>
            <a:r>
              <a:rPr lang="en-US" altLang="ja-JP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6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MS PGothic" pitchFamily="34" charset="-128"/>
              </a:rPr>
              <a:t>Network Layer</a:t>
            </a:r>
          </a:p>
        </p:txBody>
      </p:sp>
      <p:sp>
        <p:nvSpPr>
          <p:cNvPr id="880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927ADD8A-1F66-4495-9471-14202AA0B889}" type="slidenum">
              <a:rPr lang="en-US"/>
              <a:pPr/>
              <a:t>23</a:t>
            </a:fld>
            <a:endParaRPr 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50" y="255588"/>
            <a:ext cx="6824663" cy="898525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DHCP client-server scenario</a:t>
            </a:r>
          </a:p>
        </p:txBody>
      </p:sp>
      <p:sp>
        <p:nvSpPr>
          <p:cNvPr id="88068" name="Rectangle 3"/>
          <p:cNvSpPr>
            <a:spLocks noChangeArrowheads="1"/>
          </p:cNvSpPr>
          <p:nvPr/>
        </p:nvSpPr>
        <p:spPr bwMode="auto">
          <a:xfrm>
            <a:off x="2408238" y="6037263"/>
            <a:ext cx="4978400" cy="3190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8069" name="Rectangle 63"/>
          <p:cNvSpPr>
            <a:spLocks noChangeArrowheads="1"/>
          </p:cNvSpPr>
          <p:nvPr/>
        </p:nvSpPr>
        <p:spPr bwMode="auto">
          <a:xfrm>
            <a:off x="6210300" y="6770688"/>
            <a:ext cx="857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8070" name="Text Box 97"/>
          <p:cNvSpPr txBox="1">
            <a:spLocks noChangeArrowheads="1"/>
          </p:cNvSpPr>
          <p:nvPr/>
        </p:nvSpPr>
        <p:spPr bwMode="auto">
          <a:xfrm>
            <a:off x="869950" y="1903413"/>
            <a:ext cx="1314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i="1"/>
              <a:t>223.1.1.0/24</a:t>
            </a:r>
          </a:p>
        </p:txBody>
      </p:sp>
      <p:sp>
        <p:nvSpPr>
          <p:cNvPr id="88071" name="Text Box 98"/>
          <p:cNvSpPr txBox="1">
            <a:spLocks noChangeArrowheads="1"/>
          </p:cNvSpPr>
          <p:nvPr/>
        </p:nvSpPr>
        <p:spPr bwMode="auto">
          <a:xfrm>
            <a:off x="4348163" y="4398963"/>
            <a:ext cx="1314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i="1"/>
              <a:t>223.1.2.0/24</a:t>
            </a:r>
          </a:p>
        </p:txBody>
      </p:sp>
      <p:sp>
        <p:nvSpPr>
          <p:cNvPr id="88072" name="Text Box 99"/>
          <p:cNvSpPr txBox="1">
            <a:spLocks noChangeArrowheads="1"/>
          </p:cNvSpPr>
          <p:nvPr/>
        </p:nvSpPr>
        <p:spPr bwMode="auto">
          <a:xfrm>
            <a:off x="2651125" y="5992813"/>
            <a:ext cx="1314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i="1"/>
              <a:t>223.1.3.0/24</a:t>
            </a:r>
          </a:p>
        </p:txBody>
      </p:sp>
      <p:sp>
        <p:nvSpPr>
          <p:cNvPr id="88073" name="Rectangle 100"/>
          <p:cNvSpPr>
            <a:spLocks noChangeArrowheads="1"/>
          </p:cNvSpPr>
          <p:nvPr/>
        </p:nvSpPr>
        <p:spPr bwMode="auto">
          <a:xfrm>
            <a:off x="1663700" y="4233863"/>
            <a:ext cx="847725" cy="180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8074" name="Freeform 101"/>
          <p:cNvSpPr>
            <a:spLocks/>
          </p:cNvSpPr>
          <p:nvPr/>
        </p:nvSpPr>
        <p:spPr bwMode="auto">
          <a:xfrm>
            <a:off x="1076325" y="2173288"/>
            <a:ext cx="1941513" cy="2049462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8075" name="Freeform 102"/>
          <p:cNvSpPr>
            <a:spLocks/>
          </p:cNvSpPr>
          <p:nvPr/>
        </p:nvSpPr>
        <p:spPr bwMode="auto">
          <a:xfrm>
            <a:off x="3603625" y="2482850"/>
            <a:ext cx="1906588" cy="1958975"/>
          </a:xfrm>
          <a:custGeom>
            <a:avLst/>
            <a:gdLst>
              <a:gd name="T0" fmla="*/ 2147483647 w 1201"/>
              <a:gd name="T1" fmla="*/ 2147483647 h 1234"/>
              <a:gd name="T2" fmla="*/ 2147483647 w 1201"/>
              <a:gd name="T3" fmla="*/ 2147483647 h 1234"/>
              <a:gd name="T4" fmla="*/ 2147483647 w 1201"/>
              <a:gd name="T5" fmla="*/ 2147483647 h 1234"/>
              <a:gd name="T6" fmla="*/ 2147483647 w 1201"/>
              <a:gd name="T7" fmla="*/ 2147483647 h 1234"/>
              <a:gd name="T8" fmla="*/ 2147483647 w 1201"/>
              <a:gd name="T9" fmla="*/ 2147483647 h 1234"/>
              <a:gd name="T10" fmla="*/ 2147483647 w 1201"/>
              <a:gd name="T11" fmla="*/ 2147483647 h 1234"/>
              <a:gd name="T12" fmla="*/ 2147483647 w 1201"/>
              <a:gd name="T13" fmla="*/ 2147483647 h 1234"/>
              <a:gd name="T14" fmla="*/ 2147483647 w 1201"/>
              <a:gd name="T15" fmla="*/ 2147483647 h 1234"/>
              <a:gd name="T16" fmla="*/ 2147483647 w 1201"/>
              <a:gd name="T17" fmla="*/ 2147483647 h 1234"/>
              <a:gd name="T18" fmla="*/ 2147483647 w 1201"/>
              <a:gd name="T19" fmla="*/ 2147483647 h 1234"/>
              <a:gd name="T20" fmla="*/ 2147483647 w 1201"/>
              <a:gd name="T21" fmla="*/ 2147483647 h 1234"/>
              <a:gd name="T22" fmla="*/ 2147483647 w 1201"/>
              <a:gd name="T23" fmla="*/ 2147483647 h 1234"/>
              <a:gd name="T24" fmla="*/ 2147483647 w 1201"/>
              <a:gd name="T25" fmla="*/ 2147483647 h 1234"/>
              <a:gd name="T26" fmla="*/ 2147483647 w 1201"/>
              <a:gd name="T27" fmla="*/ 2147483647 h 1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1"/>
              <a:gd name="T43" fmla="*/ 0 h 1234"/>
              <a:gd name="T44" fmla="*/ 1201 w 1201"/>
              <a:gd name="T45" fmla="*/ 1234 h 123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8076" name="Freeform 103"/>
          <p:cNvSpPr>
            <a:spLocks/>
          </p:cNvSpPr>
          <p:nvPr/>
        </p:nvSpPr>
        <p:spPr bwMode="auto">
          <a:xfrm>
            <a:off x="2276475" y="3916363"/>
            <a:ext cx="2041525" cy="1979612"/>
          </a:xfrm>
          <a:custGeom>
            <a:avLst/>
            <a:gdLst>
              <a:gd name="T0" fmla="*/ 2147483647 w 1286"/>
              <a:gd name="T1" fmla="*/ 2147483647 h 1247"/>
              <a:gd name="T2" fmla="*/ 2147483647 w 1286"/>
              <a:gd name="T3" fmla="*/ 2147483647 h 1247"/>
              <a:gd name="T4" fmla="*/ 2147483647 w 1286"/>
              <a:gd name="T5" fmla="*/ 2147483647 h 1247"/>
              <a:gd name="T6" fmla="*/ 2147483647 w 1286"/>
              <a:gd name="T7" fmla="*/ 2147483647 h 1247"/>
              <a:gd name="T8" fmla="*/ 2147483647 w 1286"/>
              <a:gd name="T9" fmla="*/ 2147483647 h 1247"/>
              <a:gd name="T10" fmla="*/ 2147483647 w 1286"/>
              <a:gd name="T11" fmla="*/ 2147483647 h 1247"/>
              <a:gd name="T12" fmla="*/ 2147483647 w 1286"/>
              <a:gd name="T13" fmla="*/ 2147483647 h 1247"/>
              <a:gd name="T14" fmla="*/ 2147483647 w 1286"/>
              <a:gd name="T15" fmla="*/ 2147483647 h 1247"/>
              <a:gd name="T16" fmla="*/ 2147483647 w 1286"/>
              <a:gd name="T17" fmla="*/ 2147483647 h 1247"/>
              <a:gd name="T18" fmla="*/ 2147483647 w 1286"/>
              <a:gd name="T19" fmla="*/ 2147483647 h 1247"/>
              <a:gd name="T20" fmla="*/ 2147483647 w 1286"/>
              <a:gd name="T21" fmla="*/ 2147483647 h 1247"/>
              <a:gd name="T22" fmla="*/ 2147483647 w 1286"/>
              <a:gd name="T23" fmla="*/ 2147483647 h 1247"/>
              <a:gd name="T24" fmla="*/ 2147483647 w 1286"/>
              <a:gd name="T25" fmla="*/ 2147483647 h 124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86"/>
              <a:gd name="T40" fmla="*/ 0 h 1247"/>
              <a:gd name="T41" fmla="*/ 1286 w 1286"/>
              <a:gd name="T42" fmla="*/ 1247 h 124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86" h="1247">
                <a:moveTo>
                  <a:pt x="587" y="30"/>
                </a:moveTo>
                <a:cubicBezTo>
                  <a:pt x="473" y="60"/>
                  <a:pt x="601" y="475"/>
                  <a:pt x="509" y="618"/>
                </a:cubicBezTo>
                <a:cubicBezTo>
                  <a:pt x="424" y="765"/>
                  <a:pt x="154" y="830"/>
                  <a:pt x="77" y="909"/>
                </a:cubicBezTo>
                <a:cubicBezTo>
                  <a:pt x="0" y="988"/>
                  <a:pt x="37" y="1043"/>
                  <a:pt x="47" y="1095"/>
                </a:cubicBezTo>
                <a:cubicBezTo>
                  <a:pt x="57" y="1147"/>
                  <a:pt x="71" y="1205"/>
                  <a:pt x="140" y="1224"/>
                </a:cubicBezTo>
                <a:cubicBezTo>
                  <a:pt x="209" y="1243"/>
                  <a:pt x="369" y="1212"/>
                  <a:pt x="461" y="1209"/>
                </a:cubicBezTo>
                <a:cubicBezTo>
                  <a:pt x="553" y="1206"/>
                  <a:pt x="571" y="1206"/>
                  <a:pt x="692" y="1209"/>
                </a:cubicBezTo>
                <a:cubicBezTo>
                  <a:pt x="813" y="1212"/>
                  <a:pt x="1094" y="1247"/>
                  <a:pt x="1190" y="1227"/>
                </a:cubicBezTo>
                <a:cubicBezTo>
                  <a:pt x="1286" y="1207"/>
                  <a:pt x="1279" y="1170"/>
                  <a:pt x="1271" y="1089"/>
                </a:cubicBezTo>
                <a:cubicBezTo>
                  <a:pt x="1263" y="1008"/>
                  <a:pt x="1217" y="818"/>
                  <a:pt x="1139" y="741"/>
                </a:cubicBezTo>
                <a:cubicBezTo>
                  <a:pt x="1061" y="664"/>
                  <a:pt x="865" y="743"/>
                  <a:pt x="800" y="627"/>
                </a:cubicBezTo>
                <a:cubicBezTo>
                  <a:pt x="735" y="511"/>
                  <a:pt x="785" y="142"/>
                  <a:pt x="749" y="42"/>
                </a:cubicBezTo>
                <a:cubicBezTo>
                  <a:pt x="695" y="15"/>
                  <a:pt x="701" y="0"/>
                  <a:pt x="587" y="30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8077" name="Line 104"/>
          <p:cNvSpPr>
            <a:spLocks noChangeShapeType="1"/>
          </p:cNvSpPr>
          <p:nvPr/>
        </p:nvSpPr>
        <p:spPr bwMode="auto">
          <a:xfrm>
            <a:off x="1625600" y="2695575"/>
            <a:ext cx="2778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8078" name="Line 106"/>
          <p:cNvSpPr>
            <a:spLocks noChangeShapeType="1"/>
          </p:cNvSpPr>
          <p:nvPr/>
        </p:nvSpPr>
        <p:spPr bwMode="auto">
          <a:xfrm flipV="1">
            <a:off x="1674813" y="3416300"/>
            <a:ext cx="27781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8079" name="Line 107"/>
          <p:cNvSpPr>
            <a:spLocks noChangeShapeType="1"/>
          </p:cNvSpPr>
          <p:nvPr/>
        </p:nvSpPr>
        <p:spPr bwMode="auto">
          <a:xfrm>
            <a:off x="1635125" y="3967163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8080" name="Line 108"/>
          <p:cNvSpPr>
            <a:spLocks noChangeShapeType="1"/>
          </p:cNvSpPr>
          <p:nvPr/>
        </p:nvSpPr>
        <p:spPr bwMode="auto">
          <a:xfrm flipV="1">
            <a:off x="2478088" y="3544888"/>
            <a:ext cx="56197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8081" name="Text Box 109"/>
          <p:cNvSpPr txBox="1">
            <a:spLocks noChangeArrowheads="1"/>
          </p:cNvSpPr>
          <p:nvPr/>
        </p:nvSpPr>
        <p:spPr bwMode="auto">
          <a:xfrm>
            <a:off x="1673225" y="2370138"/>
            <a:ext cx="933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223.1.1.1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88082" name="Text Box 111"/>
          <p:cNvSpPr txBox="1">
            <a:spLocks noChangeArrowheads="1"/>
          </p:cNvSpPr>
          <p:nvPr/>
        </p:nvSpPr>
        <p:spPr bwMode="auto">
          <a:xfrm>
            <a:off x="1558925" y="3995738"/>
            <a:ext cx="933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223.1.1.3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88083" name="Text Box 112"/>
          <p:cNvSpPr txBox="1">
            <a:spLocks noChangeArrowheads="1"/>
          </p:cNvSpPr>
          <p:nvPr/>
        </p:nvSpPr>
        <p:spPr bwMode="auto">
          <a:xfrm>
            <a:off x="2305050" y="3235325"/>
            <a:ext cx="933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223.1.1.4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88084" name="Line 113"/>
          <p:cNvSpPr>
            <a:spLocks noChangeShapeType="1"/>
          </p:cNvSpPr>
          <p:nvPr/>
        </p:nvSpPr>
        <p:spPr bwMode="auto">
          <a:xfrm flipV="1">
            <a:off x="3552825" y="3546475"/>
            <a:ext cx="5334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8085" name="Text Box 114"/>
          <p:cNvSpPr txBox="1">
            <a:spLocks noChangeArrowheads="1"/>
          </p:cNvSpPr>
          <p:nvPr/>
        </p:nvSpPr>
        <p:spPr bwMode="auto">
          <a:xfrm>
            <a:off x="3425825" y="3236913"/>
            <a:ext cx="933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223.1.2.9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88086" name="Line 116"/>
          <p:cNvSpPr>
            <a:spLocks noChangeShapeType="1"/>
          </p:cNvSpPr>
          <p:nvPr/>
        </p:nvSpPr>
        <p:spPr bwMode="auto">
          <a:xfrm>
            <a:off x="4745038" y="2857500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8087" name="Line 117"/>
          <p:cNvSpPr>
            <a:spLocks noChangeShapeType="1"/>
          </p:cNvSpPr>
          <p:nvPr/>
        </p:nvSpPr>
        <p:spPr bwMode="auto">
          <a:xfrm>
            <a:off x="4799013" y="4133850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8088" name="Line 120"/>
          <p:cNvSpPr>
            <a:spLocks noChangeShapeType="1"/>
          </p:cNvSpPr>
          <p:nvPr/>
        </p:nvSpPr>
        <p:spPr bwMode="auto">
          <a:xfrm flipH="1">
            <a:off x="3311525" y="3886200"/>
            <a:ext cx="3175" cy="708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8089" name="Line 122"/>
          <p:cNvSpPr>
            <a:spLocks noChangeShapeType="1"/>
          </p:cNvSpPr>
          <p:nvPr/>
        </p:nvSpPr>
        <p:spPr bwMode="auto">
          <a:xfrm flipH="1" flipV="1">
            <a:off x="2736850" y="523081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8090" name="Line 123"/>
          <p:cNvSpPr>
            <a:spLocks noChangeShapeType="1"/>
          </p:cNvSpPr>
          <p:nvPr/>
        </p:nvSpPr>
        <p:spPr bwMode="auto">
          <a:xfrm flipH="1" flipV="1">
            <a:off x="3878263" y="516413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8091" name="Text Box 124"/>
          <p:cNvSpPr txBox="1">
            <a:spLocks noChangeArrowheads="1"/>
          </p:cNvSpPr>
          <p:nvPr/>
        </p:nvSpPr>
        <p:spPr bwMode="auto">
          <a:xfrm>
            <a:off x="3849688" y="5041900"/>
            <a:ext cx="933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223.1.3.2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88092" name="Text Box 127"/>
          <p:cNvSpPr txBox="1">
            <a:spLocks noChangeArrowheads="1"/>
          </p:cNvSpPr>
          <p:nvPr/>
        </p:nvSpPr>
        <p:spPr bwMode="auto">
          <a:xfrm>
            <a:off x="1701800" y="5053013"/>
            <a:ext cx="933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223.1.3.1</a:t>
            </a:r>
            <a:endParaRPr lang="en-US" sz="1400">
              <a:latin typeface="Comic Sans MS" pitchFamily="66" charset="0"/>
            </a:endParaRPr>
          </a:p>
        </p:txBody>
      </p:sp>
      <p:grpSp>
        <p:nvGrpSpPr>
          <p:cNvPr id="88093" name="Group 129"/>
          <p:cNvGrpSpPr>
            <a:grpSpLocks/>
          </p:cNvGrpSpPr>
          <p:nvPr/>
        </p:nvGrpSpPr>
        <p:grpSpPr bwMode="auto">
          <a:xfrm>
            <a:off x="1071563" y="2397125"/>
            <a:ext cx="641350" cy="558800"/>
            <a:chOff x="-44" y="1473"/>
            <a:chExt cx="981" cy="1105"/>
          </a:xfrm>
        </p:grpSpPr>
        <p:pic>
          <p:nvPicPr>
            <p:cNvPr id="88191" name="Picture 130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8192" name="Freeform 13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88094" name="Group 132"/>
          <p:cNvGrpSpPr>
            <a:grpSpLocks/>
          </p:cNvGrpSpPr>
          <p:nvPr/>
        </p:nvGrpSpPr>
        <p:grpSpPr bwMode="auto">
          <a:xfrm>
            <a:off x="1066800" y="3006725"/>
            <a:ext cx="641350" cy="558800"/>
            <a:chOff x="-44" y="1473"/>
            <a:chExt cx="981" cy="1105"/>
          </a:xfrm>
        </p:grpSpPr>
        <p:pic>
          <p:nvPicPr>
            <p:cNvPr id="88189" name="Picture 133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8190" name="Freeform 13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88095" name="Group 135"/>
          <p:cNvGrpSpPr>
            <a:grpSpLocks/>
          </p:cNvGrpSpPr>
          <p:nvPr/>
        </p:nvGrpSpPr>
        <p:grpSpPr bwMode="auto">
          <a:xfrm>
            <a:off x="1095375" y="3616325"/>
            <a:ext cx="641350" cy="558800"/>
            <a:chOff x="-44" y="1473"/>
            <a:chExt cx="981" cy="1105"/>
          </a:xfrm>
        </p:grpSpPr>
        <p:pic>
          <p:nvPicPr>
            <p:cNvPr id="88187" name="Picture 136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8188" name="Freeform 13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88096" name="Group 138"/>
          <p:cNvGrpSpPr>
            <a:grpSpLocks/>
          </p:cNvGrpSpPr>
          <p:nvPr/>
        </p:nvGrpSpPr>
        <p:grpSpPr bwMode="auto">
          <a:xfrm flipH="1">
            <a:off x="4803775" y="2565400"/>
            <a:ext cx="641350" cy="558800"/>
            <a:chOff x="-44" y="1473"/>
            <a:chExt cx="981" cy="1105"/>
          </a:xfrm>
        </p:grpSpPr>
        <p:pic>
          <p:nvPicPr>
            <p:cNvPr id="88185" name="Picture 139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8186" name="Freeform 14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88097" name="Group 141"/>
          <p:cNvGrpSpPr>
            <a:grpSpLocks/>
          </p:cNvGrpSpPr>
          <p:nvPr/>
        </p:nvGrpSpPr>
        <p:grpSpPr bwMode="auto">
          <a:xfrm flipH="1">
            <a:off x="4878388" y="3844925"/>
            <a:ext cx="641350" cy="558800"/>
            <a:chOff x="-44" y="1473"/>
            <a:chExt cx="981" cy="1105"/>
          </a:xfrm>
        </p:grpSpPr>
        <p:pic>
          <p:nvPicPr>
            <p:cNvPr id="88183" name="Picture 142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8184" name="Freeform 14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88098" name="Group 144"/>
          <p:cNvGrpSpPr>
            <a:grpSpLocks/>
          </p:cNvGrpSpPr>
          <p:nvPr/>
        </p:nvGrpSpPr>
        <p:grpSpPr bwMode="auto">
          <a:xfrm flipH="1">
            <a:off x="3670300" y="5368925"/>
            <a:ext cx="641350" cy="558800"/>
            <a:chOff x="-44" y="1473"/>
            <a:chExt cx="981" cy="1105"/>
          </a:xfrm>
        </p:grpSpPr>
        <p:pic>
          <p:nvPicPr>
            <p:cNvPr id="88181" name="Picture 1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8182" name="Freeform 1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88099" name="Group 147"/>
          <p:cNvGrpSpPr>
            <a:grpSpLocks/>
          </p:cNvGrpSpPr>
          <p:nvPr/>
        </p:nvGrpSpPr>
        <p:grpSpPr bwMode="auto">
          <a:xfrm flipH="1">
            <a:off x="2506663" y="5410200"/>
            <a:ext cx="641350" cy="558800"/>
            <a:chOff x="-44" y="1473"/>
            <a:chExt cx="981" cy="1105"/>
          </a:xfrm>
        </p:grpSpPr>
        <p:pic>
          <p:nvPicPr>
            <p:cNvPr id="88179" name="Picture 148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8180" name="Freeform 14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88100" name="Group 150"/>
          <p:cNvGrpSpPr>
            <a:grpSpLocks/>
          </p:cNvGrpSpPr>
          <p:nvPr/>
        </p:nvGrpSpPr>
        <p:grpSpPr bwMode="auto">
          <a:xfrm>
            <a:off x="2935288" y="3503613"/>
            <a:ext cx="698500" cy="355600"/>
            <a:chOff x="4396" y="1245"/>
            <a:chExt cx="672" cy="248"/>
          </a:xfrm>
        </p:grpSpPr>
        <p:sp>
          <p:nvSpPr>
            <p:cNvPr id="8817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1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8817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 sz="1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8817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1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88174" name="Group 15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88177" name="Freeform 15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8178" name="Freeform 15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88175" name="Line 157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88176" name="Line 15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88101" name="Rectangle 162"/>
          <p:cNvSpPr>
            <a:spLocks noChangeArrowheads="1"/>
          </p:cNvSpPr>
          <p:nvPr/>
        </p:nvSpPr>
        <p:spPr bwMode="auto">
          <a:xfrm>
            <a:off x="1789113" y="3119438"/>
            <a:ext cx="288925" cy="233362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e-IL" sz="1400"/>
          </a:p>
        </p:txBody>
      </p:sp>
      <p:sp>
        <p:nvSpPr>
          <p:cNvPr id="88102" name="Text Box 110"/>
          <p:cNvSpPr txBox="1">
            <a:spLocks noChangeArrowheads="1"/>
          </p:cNvSpPr>
          <p:nvPr/>
        </p:nvSpPr>
        <p:spPr bwMode="auto">
          <a:xfrm>
            <a:off x="1624013" y="3025775"/>
            <a:ext cx="933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223.1.1.2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88103" name="Rectangle 165"/>
          <p:cNvSpPr>
            <a:spLocks noChangeArrowheads="1"/>
          </p:cNvSpPr>
          <p:nvPr/>
        </p:nvSpPr>
        <p:spPr bwMode="auto">
          <a:xfrm>
            <a:off x="4530725" y="3829050"/>
            <a:ext cx="288925" cy="233363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e-IL" sz="1400"/>
          </a:p>
        </p:txBody>
      </p:sp>
      <p:sp>
        <p:nvSpPr>
          <p:cNvPr id="88104" name="Rectangle 166"/>
          <p:cNvSpPr>
            <a:spLocks noChangeArrowheads="1"/>
          </p:cNvSpPr>
          <p:nvPr/>
        </p:nvSpPr>
        <p:spPr bwMode="auto">
          <a:xfrm>
            <a:off x="3178175" y="4014788"/>
            <a:ext cx="288925" cy="233362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e-IL" sz="1400"/>
          </a:p>
        </p:txBody>
      </p:sp>
      <p:sp>
        <p:nvSpPr>
          <p:cNvPr id="88105" name="Text Box 128"/>
          <p:cNvSpPr txBox="1">
            <a:spLocks noChangeArrowheads="1"/>
          </p:cNvSpPr>
          <p:nvPr/>
        </p:nvSpPr>
        <p:spPr bwMode="auto">
          <a:xfrm>
            <a:off x="2801938" y="3976688"/>
            <a:ext cx="10334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223.1.3.27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88106" name="Text Box 118"/>
          <p:cNvSpPr txBox="1">
            <a:spLocks noChangeArrowheads="1"/>
          </p:cNvSpPr>
          <p:nvPr/>
        </p:nvSpPr>
        <p:spPr bwMode="auto">
          <a:xfrm>
            <a:off x="3900488" y="3843338"/>
            <a:ext cx="933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223.1.2.2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88107" name="Text Box 119"/>
          <p:cNvSpPr txBox="1">
            <a:spLocks noChangeArrowheads="1"/>
          </p:cNvSpPr>
          <p:nvPr/>
        </p:nvSpPr>
        <p:spPr bwMode="auto">
          <a:xfrm>
            <a:off x="4730750" y="2327275"/>
            <a:ext cx="933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223.1.2.1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88108" name="Text Box 168"/>
          <p:cNvSpPr txBox="1">
            <a:spLocks noChangeArrowheads="1"/>
          </p:cNvSpPr>
          <p:nvPr/>
        </p:nvSpPr>
        <p:spPr bwMode="auto">
          <a:xfrm>
            <a:off x="3465513" y="1760538"/>
            <a:ext cx="9064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en-US" sz="2000" i="1">
                <a:solidFill>
                  <a:srgbClr val="CC0000"/>
                </a:solidFill>
              </a:rPr>
              <a:t>DHCP</a:t>
            </a:r>
          </a:p>
          <a:p>
            <a:pPr>
              <a:lnSpc>
                <a:spcPct val="85000"/>
              </a:lnSpc>
            </a:pPr>
            <a:r>
              <a:rPr lang="en-US" sz="2000" i="1">
                <a:solidFill>
                  <a:srgbClr val="CC0000"/>
                </a:solidFill>
              </a:rPr>
              <a:t>server</a:t>
            </a:r>
          </a:p>
        </p:txBody>
      </p:sp>
      <p:sp>
        <p:nvSpPr>
          <p:cNvPr id="88109" name="Text Box 170"/>
          <p:cNvSpPr txBox="1">
            <a:spLocks noChangeArrowheads="1"/>
          </p:cNvSpPr>
          <p:nvPr/>
        </p:nvSpPr>
        <p:spPr bwMode="auto">
          <a:xfrm>
            <a:off x="6627813" y="3059113"/>
            <a:ext cx="1820862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en-US" sz="2000" i="1"/>
              <a:t>arriving </a:t>
            </a:r>
            <a:r>
              <a:rPr lang="en-US" sz="2000" i="1">
                <a:solidFill>
                  <a:srgbClr val="CC0000"/>
                </a:solidFill>
              </a:rPr>
              <a:t>DHCP</a:t>
            </a:r>
          </a:p>
          <a:p>
            <a:pPr>
              <a:lnSpc>
                <a:spcPct val="85000"/>
              </a:lnSpc>
            </a:pPr>
            <a:r>
              <a:rPr lang="en-US" sz="2000" i="1">
                <a:solidFill>
                  <a:srgbClr val="CC0000"/>
                </a:solidFill>
              </a:rPr>
              <a:t>client</a:t>
            </a:r>
            <a:r>
              <a:rPr lang="en-US" sz="2000" i="1"/>
              <a:t> needs </a:t>
            </a:r>
          </a:p>
          <a:p>
            <a:pPr>
              <a:lnSpc>
                <a:spcPct val="85000"/>
              </a:lnSpc>
            </a:pPr>
            <a:r>
              <a:rPr lang="en-US" sz="2000" i="1"/>
              <a:t>address in this</a:t>
            </a:r>
          </a:p>
          <a:p>
            <a:pPr>
              <a:lnSpc>
                <a:spcPct val="85000"/>
              </a:lnSpc>
            </a:pPr>
            <a:r>
              <a:rPr lang="en-US" sz="2000" i="1"/>
              <a:t>network</a:t>
            </a:r>
          </a:p>
        </p:txBody>
      </p:sp>
      <p:grpSp>
        <p:nvGrpSpPr>
          <p:cNvPr id="88110" name="Group 195"/>
          <p:cNvGrpSpPr>
            <a:grpSpLocks/>
          </p:cNvGrpSpPr>
          <p:nvPr/>
        </p:nvGrpSpPr>
        <p:grpSpPr bwMode="auto">
          <a:xfrm>
            <a:off x="3873500" y="2395538"/>
            <a:ext cx="401638" cy="681037"/>
            <a:chOff x="4140" y="429"/>
            <a:chExt cx="1425" cy="2396"/>
          </a:xfrm>
        </p:grpSpPr>
        <p:sp>
          <p:nvSpPr>
            <p:cNvPr id="88139" name="Freeform 19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9 w 354"/>
                <a:gd name="T1" fmla="*/ 0 h 2742"/>
                <a:gd name="T2" fmla="*/ 47 w 354"/>
                <a:gd name="T3" fmla="*/ 66 h 2742"/>
                <a:gd name="T4" fmla="*/ 46 w 354"/>
                <a:gd name="T5" fmla="*/ 510 h 2742"/>
                <a:gd name="T6" fmla="*/ 0 w 354"/>
                <a:gd name="T7" fmla="*/ 534 h 2742"/>
                <a:gd name="T8" fmla="*/ 9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88140" name="Rectangle 197"/>
            <p:cNvSpPr>
              <a:spLocks noChangeArrowheads="1"/>
            </p:cNvSpPr>
            <p:nvPr/>
          </p:nvSpPr>
          <p:spPr bwMode="auto">
            <a:xfrm>
              <a:off x="4208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sz="1400"/>
            </a:p>
          </p:txBody>
        </p:sp>
        <p:sp>
          <p:nvSpPr>
            <p:cNvPr id="88141" name="Freeform 19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9 w 211"/>
                <a:gd name="T3" fmla="*/ 43 h 2537"/>
                <a:gd name="T4" fmla="*/ 2 w 211"/>
                <a:gd name="T5" fmla="*/ 48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88142" name="Freeform 19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5 w 328"/>
                <a:gd name="T3" fmla="*/ 25 h 226"/>
                <a:gd name="T4" fmla="*/ 45 w 328"/>
                <a:gd name="T5" fmla="*/ 45 h 226"/>
                <a:gd name="T6" fmla="*/ 0 w 328"/>
                <a:gd name="T7" fmla="*/ 1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88143" name="Rectangle 200"/>
            <p:cNvSpPr>
              <a:spLocks noChangeArrowheads="1"/>
            </p:cNvSpPr>
            <p:nvPr/>
          </p:nvSpPr>
          <p:spPr bwMode="auto">
            <a:xfrm>
              <a:off x="4213" y="691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sz="1400"/>
            </a:p>
          </p:txBody>
        </p:sp>
        <p:grpSp>
          <p:nvGrpSpPr>
            <p:cNvPr id="88144" name="Group 20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8169" name="AutoShape 202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sz="1400"/>
              </a:p>
            </p:txBody>
          </p:sp>
          <p:sp>
            <p:nvSpPr>
              <p:cNvPr id="88170" name="AutoShape 203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9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sz="1400"/>
              </a:p>
            </p:txBody>
          </p:sp>
        </p:grpSp>
        <p:sp>
          <p:nvSpPr>
            <p:cNvPr id="88145" name="Rectangle 204"/>
            <p:cNvSpPr>
              <a:spLocks noChangeArrowheads="1"/>
            </p:cNvSpPr>
            <p:nvPr/>
          </p:nvSpPr>
          <p:spPr bwMode="auto">
            <a:xfrm>
              <a:off x="4224" y="1021"/>
              <a:ext cx="597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sz="1400"/>
            </a:p>
          </p:txBody>
        </p:sp>
        <p:grpSp>
          <p:nvGrpSpPr>
            <p:cNvPr id="88146" name="Group 20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8167" name="AutoShape 206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sz="1400"/>
              </a:p>
            </p:txBody>
          </p:sp>
          <p:sp>
            <p:nvSpPr>
              <p:cNvPr id="88168" name="AutoShape 207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sz="1400"/>
              </a:p>
            </p:txBody>
          </p:sp>
        </p:grpSp>
        <p:sp>
          <p:nvSpPr>
            <p:cNvPr id="88147" name="Rectangle 208"/>
            <p:cNvSpPr>
              <a:spLocks noChangeArrowheads="1"/>
            </p:cNvSpPr>
            <p:nvPr/>
          </p:nvSpPr>
          <p:spPr bwMode="auto">
            <a:xfrm>
              <a:off x="4219" y="1356"/>
              <a:ext cx="59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sz="1400"/>
            </a:p>
          </p:txBody>
        </p:sp>
        <p:sp>
          <p:nvSpPr>
            <p:cNvPr id="88148" name="Rectangle 209"/>
            <p:cNvSpPr>
              <a:spLocks noChangeArrowheads="1"/>
            </p:cNvSpPr>
            <p:nvPr/>
          </p:nvSpPr>
          <p:spPr bwMode="auto">
            <a:xfrm>
              <a:off x="4230" y="1658"/>
              <a:ext cx="591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sz="1400"/>
            </a:p>
          </p:txBody>
        </p:sp>
        <p:grpSp>
          <p:nvGrpSpPr>
            <p:cNvPr id="88149" name="Group 21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8165" name="AutoShape 211"/>
              <p:cNvSpPr>
                <a:spLocks noChangeArrowheads="1"/>
              </p:cNvSpPr>
              <p:nvPr/>
            </p:nvSpPr>
            <p:spPr bwMode="auto">
              <a:xfrm>
                <a:off x="617" y="2576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sz="1400"/>
              </a:p>
            </p:txBody>
          </p:sp>
          <p:sp>
            <p:nvSpPr>
              <p:cNvPr id="88166" name="AutoShape 212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sz="1400"/>
              </a:p>
            </p:txBody>
          </p:sp>
        </p:grpSp>
        <p:sp>
          <p:nvSpPr>
            <p:cNvPr id="88150" name="Freeform 21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5 w 328"/>
                <a:gd name="T3" fmla="*/ 24 h 226"/>
                <a:gd name="T4" fmla="*/ 45 w 328"/>
                <a:gd name="T5" fmla="*/ 43 h 226"/>
                <a:gd name="T6" fmla="*/ 0 w 328"/>
                <a:gd name="T7" fmla="*/ 1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88151" name="Group 21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8163" name="AutoShape 215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30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sz="1400"/>
              </a:p>
            </p:txBody>
          </p:sp>
          <p:sp>
            <p:nvSpPr>
              <p:cNvPr id="88164" name="AutoShape 216"/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sz="1400"/>
              </a:p>
            </p:txBody>
          </p:sp>
        </p:grpSp>
        <p:sp>
          <p:nvSpPr>
            <p:cNvPr id="88152" name="Rectangle 217"/>
            <p:cNvSpPr>
              <a:spLocks noChangeArrowheads="1"/>
            </p:cNvSpPr>
            <p:nvPr/>
          </p:nvSpPr>
          <p:spPr bwMode="auto">
            <a:xfrm>
              <a:off x="5250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sz="1400"/>
            </a:p>
          </p:txBody>
        </p:sp>
        <p:sp>
          <p:nvSpPr>
            <p:cNvPr id="88153" name="Freeform 21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0 w 296"/>
                <a:gd name="T3" fmla="*/ 27 h 256"/>
                <a:gd name="T4" fmla="*/ 40 w 296"/>
                <a:gd name="T5" fmla="*/ 49 h 256"/>
                <a:gd name="T6" fmla="*/ 0 w 296"/>
                <a:gd name="T7" fmla="*/ 1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88154" name="Freeform 21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2 w 304"/>
                <a:gd name="T3" fmla="*/ 32 h 288"/>
                <a:gd name="T4" fmla="*/ 39 w 304"/>
                <a:gd name="T5" fmla="*/ 57 h 288"/>
                <a:gd name="T6" fmla="*/ 2 w 304"/>
                <a:gd name="T7" fmla="*/ 2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88155" name="Oval 220"/>
            <p:cNvSpPr>
              <a:spLocks noChangeArrowheads="1"/>
            </p:cNvSpPr>
            <p:nvPr/>
          </p:nvSpPr>
          <p:spPr bwMode="auto">
            <a:xfrm>
              <a:off x="5514" y="2613"/>
              <a:ext cx="51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1400"/>
            </a:p>
          </p:txBody>
        </p:sp>
        <p:sp>
          <p:nvSpPr>
            <p:cNvPr id="88156" name="Freeform 22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1 h 240"/>
                <a:gd name="T2" fmla="*/ 2 w 306"/>
                <a:gd name="T3" fmla="*/ 48 h 240"/>
                <a:gd name="T4" fmla="*/ 42 w 306"/>
                <a:gd name="T5" fmla="*/ 22 h 240"/>
                <a:gd name="T6" fmla="*/ 40 w 306"/>
                <a:gd name="T7" fmla="*/ 0 h 240"/>
                <a:gd name="T8" fmla="*/ 0 w 306"/>
                <a:gd name="T9" fmla="*/ 2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88157" name="AutoShape 222"/>
            <p:cNvSpPr>
              <a:spLocks noChangeArrowheads="1"/>
            </p:cNvSpPr>
            <p:nvPr/>
          </p:nvSpPr>
          <p:spPr bwMode="auto">
            <a:xfrm>
              <a:off x="4140" y="2680"/>
              <a:ext cx="1200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1400"/>
            </a:p>
          </p:txBody>
        </p:sp>
        <p:sp>
          <p:nvSpPr>
            <p:cNvPr id="88158" name="AutoShape 223"/>
            <p:cNvSpPr>
              <a:spLocks noChangeArrowheads="1"/>
            </p:cNvSpPr>
            <p:nvPr/>
          </p:nvSpPr>
          <p:spPr bwMode="auto">
            <a:xfrm>
              <a:off x="4208" y="2713"/>
              <a:ext cx="1070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1400"/>
            </a:p>
          </p:txBody>
        </p:sp>
        <p:sp>
          <p:nvSpPr>
            <p:cNvPr id="88159" name="Oval 224"/>
            <p:cNvSpPr>
              <a:spLocks noChangeArrowheads="1"/>
            </p:cNvSpPr>
            <p:nvPr/>
          </p:nvSpPr>
          <p:spPr bwMode="auto">
            <a:xfrm>
              <a:off x="4309" y="2384"/>
              <a:ext cx="158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1400"/>
            </a:p>
          </p:txBody>
        </p:sp>
        <p:sp>
          <p:nvSpPr>
            <p:cNvPr id="88160" name="Oval 225"/>
            <p:cNvSpPr>
              <a:spLocks noChangeArrowheads="1"/>
            </p:cNvSpPr>
            <p:nvPr/>
          </p:nvSpPr>
          <p:spPr bwMode="auto">
            <a:xfrm>
              <a:off x="4484" y="2384"/>
              <a:ext cx="163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he-IL" sz="14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88161" name="Oval 226"/>
            <p:cNvSpPr>
              <a:spLocks noChangeArrowheads="1"/>
            </p:cNvSpPr>
            <p:nvPr/>
          </p:nvSpPr>
          <p:spPr bwMode="auto">
            <a:xfrm>
              <a:off x="4664" y="2384"/>
              <a:ext cx="158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1400"/>
            </a:p>
          </p:txBody>
        </p:sp>
        <p:sp>
          <p:nvSpPr>
            <p:cNvPr id="88162" name="Rectangle 227"/>
            <p:cNvSpPr>
              <a:spLocks noChangeArrowheads="1"/>
            </p:cNvSpPr>
            <p:nvPr/>
          </p:nvSpPr>
          <p:spPr bwMode="auto">
            <a:xfrm>
              <a:off x="5064" y="1836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sz="1400"/>
            </a:p>
          </p:txBody>
        </p:sp>
      </p:grpSp>
      <p:grpSp>
        <p:nvGrpSpPr>
          <p:cNvPr id="88111" name="Group 231"/>
          <p:cNvGrpSpPr>
            <a:grpSpLocks/>
          </p:cNvGrpSpPr>
          <p:nvPr/>
        </p:nvGrpSpPr>
        <p:grpSpPr bwMode="auto">
          <a:xfrm>
            <a:off x="5486400" y="3141663"/>
            <a:ext cx="1101725" cy="549275"/>
            <a:chOff x="3428" y="1798"/>
            <a:chExt cx="694" cy="346"/>
          </a:xfrm>
        </p:grpSpPr>
        <p:grpSp>
          <p:nvGrpSpPr>
            <p:cNvPr id="88115" name="Group 229"/>
            <p:cNvGrpSpPr>
              <a:grpSpLocks/>
            </p:cNvGrpSpPr>
            <p:nvPr/>
          </p:nvGrpSpPr>
          <p:grpSpPr bwMode="auto">
            <a:xfrm>
              <a:off x="3628" y="1798"/>
              <a:ext cx="494" cy="346"/>
              <a:chOff x="4420" y="878"/>
              <a:chExt cx="614" cy="458"/>
            </a:xfrm>
          </p:grpSpPr>
          <p:pic>
            <p:nvPicPr>
              <p:cNvPr id="88117" name="Picture 173" descr="laptop_keyboar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109064" flipH="1">
                <a:off x="4420" y="1108"/>
                <a:ext cx="527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8118" name="Freeform 174"/>
              <p:cNvSpPr>
                <a:spLocks/>
              </p:cNvSpPr>
              <p:nvPr/>
            </p:nvSpPr>
            <p:spPr bwMode="auto">
              <a:xfrm>
                <a:off x="4595" y="888"/>
                <a:ext cx="424" cy="297"/>
              </a:xfrm>
              <a:custGeom>
                <a:avLst/>
                <a:gdLst>
                  <a:gd name="T0" fmla="*/ 0 w 2982"/>
                  <a:gd name="T1" fmla="*/ 0 h 2442"/>
                  <a:gd name="T2" fmla="*/ 0 w 2982"/>
                  <a:gd name="T3" fmla="*/ 0 h 2442"/>
                  <a:gd name="T4" fmla="*/ 0 w 2982"/>
                  <a:gd name="T5" fmla="*/ 0 h 2442"/>
                  <a:gd name="T6" fmla="*/ 0 w 2982"/>
                  <a:gd name="T7" fmla="*/ 0 h 2442"/>
                  <a:gd name="T8" fmla="*/ 0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pic>
            <p:nvPicPr>
              <p:cNvPr id="88119" name="Picture 175" descr="screen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616" y="895"/>
                <a:ext cx="385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8120" name="Freeform 176"/>
              <p:cNvSpPr>
                <a:spLocks/>
              </p:cNvSpPr>
              <p:nvPr/>
            </p:nvSpPr>
            <p:spPr bwMode="auto">
              <a:xfrm>
                <a:off x="4672" y="879"/>
                <a:ext cx="359" cy="55"/>
              </a:xfrm>
              <a:custGeom>
                <a:avLst/>
                <a:gdLst>
                  <a:gd name="T0" fmla="*/ 0 w 2528"/>
                  <a:gd name="T1" fmla="*/ 0 h 455"/>
                  <a:gd name="T2" fmla="*/ 0 w 2528"/>
                  <a:gd name="T3" fmla="*/ 0 h 455"/>
                  <a:gd name="T4" fmla="*/ 0 w 2528"/>
                  <a:gd name="T5" fmla="*/ 0 h 455"/>
                  <a:gd name="T6" fmla="*/ 0 w 2528"/>
                  <a:gd name="T7" fmla="*/ 0 h 455"/>
                  <a:gd name="T8" fmla="*/ 0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8121" name="Freeform 177"/>
              <p:cNvSpPr>
                <a:spLocks/>
              </p:cNvSpPr>
              <p:nvPr/>
            </p:nvSpPr>
            <p:spPr bwMode="auto">
              <a:xfrm>
                <a:off x="4591" y="878"/>
                <a:ext cx="100" cy="230"/>
              </a:xfrm>
              <a:custGeom>
                <a:avLst/>
                <a:gdLst>
                  <a:gd name="T0" fmla="*/ 0 w 702"/>
                  <a:gd name="T1" fmla="*/ 0 h 1893"/>
                  <a:gd name="T2" fmla="*/ 0 w 702"/>
                  <a:gd name="T3" fmla="*/ 0 h 1893"/>
                  <a:gd name="T4" fmla="*/ 0 w 702"/>
                  <a:gd name="T5" fmla="*/ 0 h 1893"/>
                  <a:gd name="T6" fmla="*/ 0 w 702"/>
                  <a:gd name="T7" fmla="*/ 0 h 1893"/>
                  <a:gd name="T8" fmla="*/ 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8122" name="Freeform 178"/>
              <p:cNvSpPr>
                <a:spLocks/>
              </p:cNvSpPr>
              <p:nvPr/>
            </p:nvSpPr>
            <p:spPr bwMode="auto">
              <a:xfrm>
                <a:off x="4921" y="920"/>
                <a:ext cx="108" cy="265"/>
              </a:xfrm>
              <a:custGeom>
                <a:avLst/>
                <a:gdLst>
                  <a:gd name="T0" fmla="*/ 0 w 756"/>
                  <a:gd name="T1" fmla="*/ 0 h 2184"/>
                  <a:gd name="T2" fmla="*/ 0 w 756"/>
                  <a:gd name="T3" fmla="*/ 0 h 2184"/>
                  <a:gd name="T4" fmla="*/ 0 w 756"/>
                  <a:gd name="T5" fmla="*/ 0 h 2184"/>
                  <a:gd name="T6" fmla="*/ 0 w 756"/>
                  <a:gd name="T7" fmla="*/ 0 h 2184"/>
                  <a:gd name="T8" fmla="*/ 0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8123" name="Freeform 179"/>
              <p:cNvSpPr>
                <a:spLocks/>
              </p:cNvSpPr>
              <p:nvPr/>
            </p:nvSpPr>
            <p:spPr bwMode="auto">
              <a:xfrm>
                <a:off x="4590" y="1097"/>
                <a:ext cx="394" cy="89"/>
              </a:xfrm>
              <a:custGeom>
                <a:avLst/>
                <a:gdLst>
                  <a:gd name="T0" fmla="*/ 0 w 2773"/>
                  <a:gd name="T1" fmla="*/ 0 h 738"/>
                  <a:gd name="T2" fmla="*/ 0 w 2773"/>
                  <a:gd name="T3" fmla="*/ 0 h 738"/>
                  <a:gd name="T4" fmla="*/ 0 w 2773"/>
                  <a:gd name="T5" fmla="*/ 0 h 738"/>
                  <a:gd name="T6" fmla="*/ 0 w 2773"/>
                  <a:gd name="T7" fmla="*/ 0 h 738"/>
                  <a:gd name="T8" fmla="*/ 0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8124" name="Freeform 180"/>
              <p:cNvSpPr>
                <a:spLocks/>
              </p:cNvSpPr>
              <p:nvPr/>
            </p:nvSpPr>
            <p:spPr bwMode="auto">
              <a:xfrm>
                <a:off x="4933" y="922"/>
                <a:ext cx="101" cy="266"/>
              </a:xfrm>
              <a:custGeom>
                <a:avLst/>
                <a:gdLst>
                  <a:gd name="T0" fmla="*/ 0 w 637"/>
                  <a:gd name="T1" fmla="*/ 0 h 1659"/>
                  <a:gd name="T2" fmla="*/ 0 w 637"/>
                  <a:gd name="T3" fmla="*/ 0 h 1659"/>
                  <a:gd name="T4" fmla="*/ 0 w 637"/>
                  <a:gd name="T5" fmla="*/ 0 h 1659"/>
                  <a:gd name="T6" fmla="*/ 0 w 637"/>
                  <a:gd name="T7" fmla="*/ 0 h 1659"/>
                  <a:gd name="T8" fmla="*/ 0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8125" name="Freeform 181"/>
              <p:cNvSpPr>
                <a:spLocks/>
              </p:cNvSpPr>
              <p:nvPr/>
            </p:nvSpPr>
            <p:spPr bwMode="auto">
              <a:xfrm>
                <a:off x="4590" y="1109"/>
                <a:ext cx="351" cy="88"/>
              </a:xfrm>
              <a:custGeom>
                <a:avLst/>
                <a:gdLst>
                  <a:gd name="T0" fmla="*/ 0 w 2216"/>
                  <a:gd name="T1" fmla="*/ 0 h 550"/>
                  <a:gd name="T2" fmla="*/ 0 w 2216"/>
                  <a:gd name="T3" fmla="*/ 0 h 550"/>
                  <a:gd name="T4" fmla="*/ 0 w 2216"/>
                  <a:gd name="T5" fmla="*/ 0 h 550"/>
                  <a:gd name="T6" fmla="*/ 0 w 2216"/>
                  <a:gd name="T7" fmla="*/ 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88126" name="Group 182"/>
              <p:cNvGrpSpPr>
                <a:grpSpLocks/>
              </p:cNvGrpSpPr>
              <p:nvPr/>
            </p:nvGrpSpPr>
            <p:grpSpPr bwMode="auto">
              <a:xfrm>
                <a:off x="4584" y="1203"/>
                <a:ext cx="119" cy="53"/>
                <a:chOff x="1740" y="2642"/>
                <a:chExt cx="752" cy="327"/>
              </a:xfrm>
            </p:grpSpPr>
            <p:sp>
              <p:nvSpPr>
                <p:cNvPr id="88133" name="Freeform 18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88134" name="Freeform 18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88135" name="Freeform 18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88136" name="Freeform 18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88137" name="Freeform 18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88138" name="Freeform 18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88127" name="Freeform 189"/>
              <p:cNvSpPr>
                <a:spLocks/>
              </p:cNvSpPr>
              <p:nvPr/>
            </p:nvSpPr>
            <p:spPr bwMode="auto">
              <a:xfrm>
                <a:off x="4788" y="1211"/>
                <a:ext cx="144" cy="116"/>
              </a:xfrm>
              <a:custGeom>
                <a:avLst/>
                <a:gdLst>
                  <a:gd name="T0" fmla="*/ 0 w 990"/>
                  <a:gd name="T1" fmla="*/ 0 h 792"/>
                  <a:gd name="T2" fmla="*/ 0 w 990"/>
                  <a:gd name="T3" fmla="*/ 0 h 792"/>
                  <a:gd name="T4" fmla="*/ 0 w 990"/>
                  <a:gd name="T5" fmla="*/ 0 h 792"/>
                  <a:gd name="T6" fmla="*/ 0 w 990"/>
                  <a:gd name="T7" fmla="*/ 0 h 792"/>
                  <a:gd name="T8" fmla="*/ 0 w 990"/>
                  <a:gd name="T9" fmla="*/ 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8128" name="Freeform 190"/>
              <p:cNvSpPr>
                <a:spLocks/>
              </p:cNvSpPr>
              <p:nvPr/>
            </p:nvSpPr>
            <p:spPr bwMode="auto">
              <a:xfrm>
                <a:off x="4420" y="1220"/>
                <a:ext cx="369" cy="10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8129" name="Freeform 191"/>
              <p:cNvSpPr>
                <a:spLocks/>
              </p:cNvSpPr>
              <p:nvPr/>
            </p:nvSpPr>
            <p:spPr bwMode="auto">
              <a:xfrm>
                <a:off x="4420" y="1201"/>
                <a:ext cx="4" cy="21"/>
              </a:xfrm>
              <a:custGeom>
                <a:avLst/>
                <a:gdLst>
                  <a:gd name="T0" fmla="*/ 0 w 26"/>
                  <a:gd name="T1" fmla="*/ 0 h 147"/>
                  <a:gd name="T2" fmla="*/ 0 w 26"/>
                  <a:gd name="T3" fmla="*/ 0 h 147"/>
                  <a:gd name="T4" fmla="*/ 0 w 26"/>
                  <a:gd name="T5" fmla="*/ 0 h 147"/>
                  <a:gd name="T6" fmla="*/ 0 w 26"/>
                  <a:gd name="T7" fmla="*/ 0 h 147"/>
                  <a:gd name="T8" fmla="*/ 0 w 26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8130" name="Freeform 192"/>
              <p:cNvSpPr>
                <a:spLocks/>
              </p:cNvSpPr>
              <p:nvPr/>
            </p:nvSpPr>
            <p:spPr bwMode="auto">
              <a:xfrm>
                <a:off x="4421" y="1114"/>
                <a:ext cx="171" cy="88"/>
              </a:xfrm>
              <a:custGeom>
                <a:avLst/>
                <a:gdLst>
                  <a:gd name="T0" fmla="*/ 0 w 1176"/>
                  <a:gd name="T1" fmla="*/ 0 h 606"/>
                  <a:gd name="T2" fmla="*/ 0 w 1176"/>
                  <a:gd name="T3" fmla="*/ 0 h 606"/>
                  <a:gd name="T4" fmla="*/ 0 w 1176"/>
                  <a:gd name="T5" fmla="*/ 0 h 606"/>
                  <a:gd name="T6" fmla="*/ 0 w 1176"/>
                  <a:gd name="T7" fmla="*/ 0 h 606"/>
                  <a:gd name="T8" fmla="*/ 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8131" name="Freeform 193"/>
              <p:cNvSpPr>
                <a:spLocks/>
              </p:cNvSpPr>
              <p:nvPr/>
            </p:nvSpPr>
            <p:spPr bwMode="auto">
              <a:xfrm>
                <a:off x="4432" y="1205"/>
                <a:ext cx="350" cy="102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8132" name="Freeform 194"/>
              <p:cNvSpPr>
                <a:spLocks/>
              </p:cNvSpPr>
              <p:nvPr/>
            </p:nvSpPr>
            <p:spPr bwMode="auto">
              <a:xfrm flipV="1">
                <a:off x="4782" y="1198"/>
                <a:ext cx="142" cy="10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88116" name="Line 230"/>
            <p:cNvSpPr>
              <a:spLocks noChangeShapeType="1"/>
            </p:cNvSpPr>
            <p:nvPr/>
          </p:nvSpPr>
          <p:spPr bwMode="auto">
            <a:xfrm flipH="1">
              <a:off x="3428" y="2002"/>
              <a:ext cx="2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sp>
        <p:nvSpPr>
          <p:cNvPr id="88112" name="AutoShape 232"/>
          <p:cNvSpPr>
            <a:spLocks noChangeArrowheads="1"/>
          </p:cNvSpPr>
          <p:nvPr/>
        </p:nvSpPr>
        <p:spPr bwMode="auto">
          <a:xfrm>
            <a:off x="5754688" y="3698875"/>
            <a:ext cx="976312" cy="374650"/>
          </a:xfrm>
          <a:prstGeom prst="leftArrow">
            <a:avLst>
              <a:gd name="adj1" fmla="val 50000"/>
              <a:gd name="adj2" fmla="val 65148"/>
            </a:avLst>
          </a:prstGeom>
          <a:gradFill rotWithShape="1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8113" name="Line 233"/>
          <p:cNvSpPr>
            <a:spLocks noChangeShapeType="1"/>
          </p:cNvSpPr>
          <p:nvPr/>
        </p:nvSpPr>
        <p:spPr bwMode="auto">
          <a:xfrm flipH="1">
            <a:off x="4268788" y="2954338"/>
            <a:ext cx="3143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pic>
        <p:nvPicPr>
          <p:cNvPr id="88114" name="Picture 235" descr="underline_base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4350" y="931863"/>
            <a:ext cx="63992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MS PGothic" pitchFamily="34" charset="-128"/>
              </a:rPr>
              <a:t>Network Layer</a:t>
            </a:r>
          </a:p>
        </p:txBody>
      </p:sp>
      <p:sp>
        <p:nvSpPr>
          <p:cNvPr id="901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latin typeface="Tahoma" pitchFamily="34" charset="0"/>
              </a:rPr>
              <a:t>4-</a:t>
            </a:r>
            <a:fld id="{FA4E286B-C5CF-4467-85CD-35A5FEC7B164}" type="slidenum">
              <a:rPr lang="en-US">
                <a:latin typeface="Tahoma" pitchFamily="34" charset="0"/>
              </a:rPr>
              <a:pPr/>
              <a:t>24</a:t>
            </a:fld>
            <a:endParaRPr lang="en-US">
              <a:latin typeface="Tahoma" pitchFamily="34" charset="0"/>
            </a:endParaRPr>
          </a:p>
        </p:txBody>
      </p:sp>
      <p:sp>
        <p:nvSpPr>
          <p:cNvPr id="90115" name="Text Box 7"/>
          <p:cNvSpPr txBox="1">
            <a:spLocks noChangeArrowheads="1"/>
          </p:cNvSpPr>
          <p:nvPr/>
        </p:nvSpPr>
        <p:spPr bwMode="auto">
          <a:xfrm>
            <a:off x="881063" y="1270000"/>
            <a:ext cx="2341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CC0000"/>
                </a:solidFill>
              </a:rPr>
              <a:t>DHCP server: 223.1.2.5</a:t>
            </a:r>
          </a:p>
        </p:txBody>
      </p:sp>
      <p:sp>
        <p:nvSpPr>
          <p:cNvPr id="90116" name="Text Box 8"/>
          <p:cNvSpPr txBox="1">
            <a:spLocks noChangeArrowheads="1"/>
          </p:cNvSpPr>
          <p:nvPr/>
        </p:nvSpPr>
        <p:spPr bwMode="auto">
          <a:xfrm>
            <a:off x="6037263" y="1311275"/>
            <a:ext cx="84931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600">
                <a:solidFill>
                  <a:srgbClr val="CC0000"/>
                </a:solidFill>
              </a:rPr>
              <a:t>arriving</a:t>
            </a:r>
          </a:p>
          <a:p>
            <a:pPr algn="ctr">
              <a:lnSpc>
                <a:spcPct val="85000"/>
              </a:lnSpc>
            </a:pPr>
            <a:r>
              <a:rPr lang="en-US" sz="1600">
                <a:solidFill>
                  <a:srgbClr val="CC0000"/>
                </a:solidFill>
              </a:rPr>
              <a:t> client</a:t>
            </a:r>
          </a:p>
        </p:txBody>
      </p:sp>
      <p:sp>
        <p:nvSpPr>
          <p:cNvPr id="90117" name="Line 10"/>
          <p:cNvSpPr>
            <a:spLocks noChangeShapeType="1"/>
          </p:cNvSpPr>
          <p:nvPr/>
        </p:nvSpPr>
        <p:spPr bwMode="auto">
          <a:xfrm flipH="1">
            <a:off x="1816100" y="2163763"/>
            <a:ext cx="11113" cy="402748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90118" name="Line 11"/>
          <p:cNvSpPr>
            <a:spLocks noChangeShapeType="1"/>
          </p:cNvSpPr>
          <p:nvPr/>
        </p:nvSpPr>
        <p:spPr bwMode="auto">
          <a:xfrm flipH="1">
            <a:off x="6342063" y="2239963"/>
            <a:ext cx="11112" cy="4140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860550" y="1343025"/>
            <a:ext cx="4395788" cy="1401763"/>
            <a:chOff x="1860550" y="1343025"/>
            <a:chExt cx="4395788" cy="1401763"/>
          </a:xfrm>
        </p:grpSpPr>
        <p:sp>
          <p:nvSpPr>
            <p:cNvPr id="90202" name="Line 9"/>
            <p:cNvSpPr>
              <a:spLocks noChangeShapeType="1"/>
            </p:cNvSpPr>
            <p:nvPr/>
          </p:nvSpPr>
          <p:spPr bwMode="auto">
            <a:xfrm flipH="1">
              <a:off x="1860550" y="2208213"/>
              <a:ext cx="4395788" cy="5365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90203" name="Group 23"/>
            <p:cNvGrpSpPr>
              <a:grpSpLocks/>
            </p:cNvGrpSpPr>
            <p:nvPr/>
          </p:nvGrpSpPr>
          <p:grpSpPr bwMode="auto">
            <a:xfrm>
              <a:off x="3389313" y="1343025"/>
              <a:ext cx="2673350" cy="1116013"/>
              <a:chOff x="11865" y="3885"/>
              <a:chExt cx="3720" cy="1260"/>
            </a:xfrm>
          </p:grpSpPr>
          <p:sp>
            <p:nvSpPr>
              <p:cNvPr id="90204" name="Text Box 24"/>
              <p:cNvSpPr txBox="1">
                <a:spLocks noChangeArrowheads="1"/>
              </p:cNvSpPr>
              <p:nvPr/>
            </p:nvSpPr>
            <p:spPr bwMode="auto">
              <a:xfrm>
                <a:off x="11865" y="3885"/>
                <a:ext cx="2062" cy="49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200" b="1">
                    <a:solidFill>
                      <a:srgbClr val="000000"/>
                    </a:solidFill>
                  </a:rPr>
                  <a:t>DHCP discover</a:t>
                </a:r>
                <a:endParaRPr lang="en-US" sz="1200" b="1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90205" name="Text Box 25"/>
              <p:cNvSpPr txBox="1">
                <a:spLocks noChangeArrowheads="1"/>
              </p:cNvSpPr>
              <p:nvPr/>
            </p:nvSpPr>
            <p:spPr bwMode="auto">
              <a:xfrm>
                <a:off x="12015" y="4231"/>
                <a:ext cx="3570" cy="9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200" dirty="0" err="1">
                    <a:solidFill>
                      <a:srgbClr val="000000"/>
                    </a:solidFill>
                  </a:rPr>
                  <a:t>src</a:t>
                </a:r>
                <a:r>
                  <a:rPr lang="en-US" sz="1200" dirty="0">
                    <a:solidFill>
                      <a:srgbClr val="000000"/>
                    </a:solidFill>
                  </a:rPr>
                  <a:t> : 0.0.0.0, 68     </a:t>
                </a:r>
              </a:p>
              <a:p>
                <a:pPr algn="ctr"/>
                <a:r>
                  <a:rPr lang="en-US" sz="1200" dirty="0" err="1">
                    <a:solidFill>
                      <a:srgbClr val="000000"/>
                    </a:solidFill>
                  </a:rPr>
                  <a:t>dest</a:t>
                </a:r>
                <a:r>
                  <a:rPr lang="en-US" sz="1200" dirty="0">
                    <a:solidFill>
                      <a:srgbClr val="000000"/>
                    </a:solidFill>
                  </a:rPr>
                  <a:t>.: 255.255.255.255,67</a:t>
                </a:r>
              </a:p>
              <a:p>
                <a:pPr algn="ctr"/>
                <a:r>
                  <a:rPr lang="en-US" sz="1200" dirty="0" err="1">
                    <a:solidFill>
                      <a:srgbClr val="000000"/>
                    </a:solidFill>
                  </a:rPr>
                  <a:t>yiaddr</a:t>
                </a:r>
                <a:r>
                  <a:rPr lang="en-US" sz="1200" dirty="0">
                    <a:solidFill>
                      <a:srgbClr val="000000"/>
                    </a:solidFill>
                  </a:rPr>
                  <a:t>:    0.0.0.0</a:t>
                </a:r>
              </a:p>
              <a:p>
                <a:pPr algn="ctr"/>
                <a:r>
                  <a:rPr lang="en-US" sz="1200" dirty="0">
                    <a:solidFill>
                      <a:srgbClr val="000000"/>
                    </a:solidFill>
                  </a:rPr>
                  <a:t>transaction ID: 654</a:t>
                </a:r>
                <a:endParaRPr lang="en-US" sz="16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34825" name="Line 26"/>
          <p:cNvSpPr>
            <a:spLocks noChangeShapeType="1"/>
          </p:cNvSpPr>
          <p:nvPr/>
        </p:nvSpPr>
        <p:spPr bwMode="auto">
          <a:xfrm>
            <a:off x="1903413" y="3194050"/>
            <a:ext cx="4395787" cy="538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3562350" y="2579688"/>
            <a:ext cx="2520950" cy="1217612"/>
            <a:chOff x="3562350" y="2579688"/>
            <a:chExt cx="2520950" cy="1217612"/>
          </a:xfrm>
        </p:grpSpPr>
        <p:sp>
          <p:nvSpPr>
            <p:cNvPr id="90200" name="Text Box 27"/>
            <p:cNvSpPr txBox="1">
              <a:spLocks noChangeArrowheads="1"/>
            </p:cNvSpPr>
            <p:nvPr/>
          </p:nvSpPr>
          <p:spPr bwMode="auto">
            <a:xfrm>
              <a:off x="3562350" y="2579688"/>
              <a:ext cx="1379538" cy="3302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</a:rPr>
                <a:t>DHCP offer</a:t>
              </a:r>
              <a:endParaRPr lang="en-US" sz="16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90201" name="Text Box 28"/>
            <p:cNvSpPr txBox="1">
              <a:spLocks noChangeArrowheads="1"/>
            </p:cNvSpPr>
            <p:nvPr/>
          </p:nvSpPr>
          <p:spPr bwMode="auto">
            <a:xfrm>
              <a:off x="3659188" y="2832100"/>
              <a:ext cx="2424112" cy="965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>
                  <a:solidFill>
                    <a:srgbClr val="000000"/>
                  </a:solidFill>
                </a:rPr>
                <a:t>src: 223.1.2.5, 67      </a:t>
              </a:r>
            </a:p>
            <a:p>
              <a:pPr algn="ctr"/>
              <a:r>
                <a:rPr lang="en-US" sz="1200">
                  <a:solidFill>
                    <a:srgbClr val="000000"/>
                  </a:solidFill>
                </a:rPr>
                <a:t>dest:  255.255.255.255, 68</a:t>
              </a:r>
            </a:p>
            <a:p>
              <a:pPr algn="ctr"/>
              <a:r>
                <a:rPr lang="en-US" sz="1200">
                  <a:solidFill>
                    <a:srgbClr val="000000"/>
                  </a:solidFill>
                </a:rPr>
                <a:t>yiaddrr: 223.1.2.4</a:t>
              </a:r>
            </a:p>
            <a:p>
              <a:pPr algn="ctr"/>
              <a:r>
                <a:rPr lang="en-US" sz="1200">
                  <a:solidFill>
                    <a:srgbClr val="000000"/>
                  </a:solidFill>
                </a:rPr>
                <a:t>transaction ID: 654</a:t>
              </a:r>
            </a:p>
            <a:p>
              <a:pPr algn="ctr"/>
              <a:r>
                <a:rPr lang="en-US" sz="1200">
                  <a:solidFill>
                    <a:srgbClr val="000000"/>
                  </a:solidFill>
                </a:rPr>
                <a:t>lifetime: 3600 secs</a:t>
              </a:r>
              <a:endParaRPr lang="en-US" sz="8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sp>
        <p:nvSpPr>
          <p:cNvPr id="34828" name="Line 29"/>
          <p:cNvSpPr>
            <a:spLocks noChangeShapeType="1"/>
          </p:cNvSpPr>
          <p:nvPr/>
        </p:nvSpPr>
        <p:spPr bwMode="auto">
          <a:xfrm flipH="1">
            <a:off x="1795463" y="4422775"/>
            <a:ext cx="4395787" cy="536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966913" y="3765550"/>
            <a:ext cx="2887662" cy="1260475"/>
            <a:chOff x="1966913" y="3765550"/>
            <a:chExt cx="2887662" cy="1260475"/>
          </a:xfrm>
        </p:grpSpPr>
        <p:sp>
          <p:nvSpPr>
            <p:cNvPr id="90198" name="Text Box 30"/>
            <p:cNvSpPr txBox="1">
              <a:spLocks noChangeArrowheads="1"/>
            </p:cNvSpPr>
            <p:nvPr/>
          </p:nvSpPr>
          <p:spPr bwMode="auto">
            <a:xfrm>
              <a:off x="1966913" y="3765550"/>
              <a:ext cx="1379537" cy="3286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</a:rPr>
                <a:t>DHCP request</a:t>
              </a:r>
              <a:endParaRPr lang="en-US" sz="16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90199" name="Text Box 31"/>
            <p:cNvSpPr txBox="1">
              <a:spLocks noChangeArrowheads="1"/>
            </p:cNvSpPr>
            <p:nvPr/>
          </p:nvSpPr>
          <p:spPr bwMode="auto">
            <a:xfrm>
              <a:off x="2097088" y="4027488"/>
              <a:ext cx="2757487" cy="9985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>
                  <a:solidFill>
                    <a:srgbClr val="000000"/>
                  </a:solidFill>
                </a:rPr>
                <a:t>src:  0.0.0.0, 68     </a:t>
              </a:r>
            </a:p>
            <a:p>
              <a:pPr algn="ctr"/>
              <a:r>
                <a:rPr lang="en-US" sz="1200">
                  <a:solidFill>
                    <a:srgbClr val="000000"/>
                  </a:solidFill>
                </a:rPr>
                <a:t>dest::  255.255.255.255, 67</a:t>
              </a:r>
            </a:p>
            <a:p>
              <a:pPr algn="ctr"/>
              <a:r>
                <a:rPr lang="en-US" sz="1200">
                  <a:solidFill>
                    <a:srgbClr val="000000"/>
                  </a:solidFill>
                </a:rPr>
                <a:t>yiaddrr: 223.1.2.4</a:t>
              </a:r>
            </a:p>
            <a:p>
              <a:pPr algn="ctr"/>
              <a:r>
                <a:rPr lang="en-US" sz="1200">
                  <a:solidFill>
                    <a:srgbClr val="000000"/>
                  </a:solidFill>
                </a:rPr>
                <a:t>transaction ID: 655</a:t>
              </a:r>
            </a:p>
            <a:p>
              <a:pPr algn="ctr"/>
              <a:r>
                <a:rPr lang="en-US" sz="1200">
                  <a:solidFill>
                    <a:srgbClr val="000000"/>
                  </a:solidFill>
                </a:rPr>
                <a:t>lifetime: 3600 secs</a:t>
              </a:r>
              <a:endParaRPr lang="en-US" sz="16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sp>
        <p:nvSpPr>
          <p:cNvPr id="34831" name="Line 32"/>
          <p:cNvSpPr>
            <a:spLocks noChangeShapeType="1"/>
          </p:cNvSpPr>
          <p:nvPr/>
        </p:nvSpPr>
        <p:spPr bwMode="auto">
          <a:xfrm>
            <a:off x="1881188" y="5453063"/>
            <a:ext cx="4395787" cy="538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3519488" y="5168900"/>
            <a:ext cx="2509837" cy="1271588"/>
            <a:chOff x="3519488" y="5168900"/>
            <a:chExt cx="2509837" cy="1271588"/>
          </a:xfrm>
        </p:grpSpPr>
        <p:sp>
          <p:nvSpPr>
            <p:cNvPr id="90196" name="Text Box 33"/>
            <p:cNvSpPr txBox="1">
              <a:spLocks noChangeArrowheads="1"/>
            </p:cNvSpPr>
            <p:nvPr/>
          </p:nvSpPr>
          <p:spPr bwMode="auto">
            <a:xfrm>
              <a:off x="3519488" y="5168900"/>
              <a:ext cx="1379537" cy="3286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</a:rPr>
                <a:t>DHCP ACK</a:t>
              </a:r>
              <a:endParaRPr lang="en-US" sz="16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90197" name="Text Box 34"/>
            <p:cNvSpPr txBox="1">
              <a:spLocks noChangeArrowheads="1"/>
            </p:cNvSpPr>
            <p:nvPr/>
          </p:nvSpPr>
          <p:spPr bwMode="auto">
            <a:xfrm>
              <a:off x="3616325" y="5421313"/>
              <a:ext cx="2413000" cy="1019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>
                  <a:solidFill>
                    <a:srgbClr val="000000"/>
                  </a:solidFill>
                </a:rPr>
                <a:t>src: 223.1.2.5, 67      </a:t>
              </a:r>
            </a:p>
            <a:p>
              <a:pPr algn="ctr"/>
              <a:r>
                <a:rPr lang="en-US" sz="1200">
                  <a:solidFill>
                    <a:srgbClr val="000000"/>
                  </a:solidFill>
                </a:rPr>
                <a:t>dest:  255.255.255.255, 68</a:t>
              </a:r>
            </a:p>
            <a:p>
              <a:pPr algn="ctr"/>
              <a:r>
                <a:rPr lang="en-US" sz="1200">
                  <a:solidFill>
                    <a:srgbClr val="000000"/>
                  </a:solidFill>
                </a:rPr>
                <a:t>yiaddrr: 223.1.2.4</a:t>
              </a:r>
            </a:p>
            <a:p>
              <a:pPr algn="ctr"/>
              <a:r>
                <a:rPr lang="en-US" sz="1200">
                  <a:solidFill>
                    <a:srgbClr val="000000"/>
                  </a:solidFill>
                </a:rPr>
                <a:t>transaction ID: 655</a:t>
              </a:r>
            </a:p>
            <a:p>
              <a:pPr algn="ctr"/>
              <a:r>
                <a:rPr lang="en-US" sz="1200">
                  <a:solidFill>
                    <a:srgbClr val="000000"/>
                  </a:solidFill>
                </a:rPr>
                <a:t>lifetime: 3600 secs</a:t>
              </a:r>
              <a:endParaRPr lang="en-US" sz="10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90126" name="Group 36"/>
          <p:cNvGrpSpPr>
            <a:grpSpLocks/>
          </p:cNvGrpSpPr>
          <p:nvPr/>
        </p:nvGrpSpPr>
        <p:grpSpPr bwMode="auto">
          <a:xfrm>
            <a:off x="6294438" y="1781175"/>
            <a:ext cx="784225" cy="549275"/>
            <a:chOff x="4420" y="878"/>
            <a:chExt cx="614" cy="458"/>
          </a:xfrm>
        </p:grpSpPr>
        <p:pic>
          <p:nvPicPr>
            <p:cNvPr id="90174" name="Picture 37" descr="laptop_keyboar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0175" name="Freeform 38"/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pic>
          <p:nvPicPr>
            <p:cNvPr id="90176" name="Picture 39" descr="scree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0177" name="Freeform 40"/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0178" name="Freeform 41"/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0179" name="Freeform 42"/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0180" name="Freeform 43"/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0181" name="Freeform 44"/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0182" name="Freeform 45"/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90183" name="Group 46"/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90190" name="Freeform 47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0191" name="Freeform 48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0192" name="Freeform 49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0193" name="Freeform 50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0194" name="Freeform 51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0195" name="Freeform 52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90184" name="Freeform 53"/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0185" name="Freeform 54"/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0186" name="Freeform 55"/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0187" name="Freeform 56"/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0188" name="Freeform 57"/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0189" name="Freeform 58"/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90127" name="Group 60"/>
          <p:cNvGrpSpPr>
            <a:grpSpLocks/>
          </p:cNvGrpSpPr>
          <p:nvPr/>
        </p:nvGrpSpPr>
        <p:grpSpPr bwMode="auto">
          <a:xfrm>
            <a:off x="1717675" y="1590675"/>
            <a:ext cx="334963" cy="536575"/>
            <a:chOff x="4140" y="429"/>
            <a:chExt cx="1425" cy="2396"/>
          </a:xfrm>
        </p:grpSpPr>
        <p:sp>
          <p:nvSpPr>
            <p:cNvPr id="90142" name="Freeform 6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0143" name="Rectangle 62"/>
            <p:cNvSpPr>
              <a:spLocks noChangeArrowheads="1"/>
            </p:cNvSpPr>
            <p:nvPr/>
          </p:nvSpPr>
          <p:spPr bwMode="auto">
            <a:xfrm>
              <a:off x="4208" y="429"/>
              <a:ext cx="104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0144" name="Freeform 6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0145" name="Freeform 6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0146" name="Rectangle 65"/>
            <p:cNvSpPr>
              <a:spLocks noChangeArrowheads="1"/>
            </p:cNvSpPr>
            <p:nvPr/>
          </p:nvSpPr>
          <p:spPr bwMode="auto">
            <a:xfrm>
              <a:off x="4214" y="691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grpSp>
          <p:nvGrpSpPr>
            <p:cNvPr id="90147" name="Group 6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0172" name="AutoShape 67"/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sz="16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90173" name="AutoShape 68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1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sz="16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90148" name="Rectangle 69"/>
            <p:cNvSpPr>
              <a:spLocks noChangeArrowheads="1"/>
            </p:cNvSpPr>
            <p:nvPr/>
          </p:nvSpPr>
          <p:spPr bwMode="auto">
            <a:xfrm>
              <a:off x="4221" y="1017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grpSp>
          <p:nvGrpSpPr>
            <p:cNvPr id="90149" name="Group 7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0170" name="AutoShape 71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sz="16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90171" name="AutoShape 72"/>
              <p:cNvSpPr>
                <a:spLocks noChangeArrowheads="1"/>
              </p:cNvSpPr>
              <p:nvPr/>
            </p:nvSpPr>
            <p:spPr bwMode="auto">
              <a:xfrm>
                <a:off x="632" y="2585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sz="16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90150" name="Rectangle 73"/>
            <p:cNvSpPr>
              <a:spLocks noChangeArrowheads="1"/>
            </p:cNvSpPr>
            <p:nvPr/>
          </p:nvSpPr>
          <p:spPr bwMode="auto">
            <a:xfrm>
              <a:off x="4214" y="1358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0151" name="Rectangle 74"/>
            <p:cNvSpPr>
              <a:spLocks noChangeArrowheads="1"/>
            </p:cNvSpPr>
            <p:nvPr/>
          </p:nvSpPr>
          <p:spPr bwMode="auto">
            <a:xfrm>
              <a:off x="4228" y="1655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grpSp>
          <p:nvGrpSpPr>
            <p:cNvPr id="90152" name="Group 7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0168" name="AutoShape 76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4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sz="16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90169" name="AutoShape 77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sz="16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90153" name="Freeform 7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90154" name="Group 7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0166" name="AutoShape 80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4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sz="16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90167" name="AutoShape 81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sz="16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90155" name="Rectangle 82"/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0156" name="Freeform 8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0157" name="Freeform 8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0158" name="Oval 85"/>
            <p:cNvSpPr>
              <a:spLocks noChangeArrowheads="1"/>
            </p:cNvSpPr>
            <p:nvPr/>
          </p:nvSpPr>
          <p:spPr bwMode="auto">
            <a:xfrm>
              <a:off x="5518" y="2612"/>
              <a:ext cx="47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0159" name="Freeform 8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0160" name="AutoShape 87"/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0161" name="AutoShape 88"/>
            <p:cNvSpPr>
              <a:spLocks noChangeArrowheads="1"/>
            </p:cNvSpPr>
            <p:nvPr/>
          </p:nvSpPr>
          <p:spPr bwMode="auto">
            <a:xfrm>
              <a:off x="4208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0162" name="Oval 89"/>
            <p:cNvSpPr>
              <a:spLocks noChangeArrowheads="1"/>
            </p:cNvSpPr>
            <p:nvPr/>
          </p:nvSpPr>
          <p:spPr bwMode="auto">
            <a:xfrm>
              <a:off x="4309" y="2385"/>
              <a:ext cx="155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0163" name="Oval 90"/>
            <p:cNvSpPr>
              <a:spLocks noChangeArrowheads="1"/>
            </p:cNvSpPr>
            <p:nvPr/>
          </p:nvSpPr>
          <p:spPr bwMode="auto">
            <a:xfrm>
              <a:off x="4484" y="2385"/>
              <a:ext cx="162" cy="142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he-IL" sz="1600">
                <a:solidFill>
                  <a:srgbClr val="FF0000"/>
                </a:solidFill>
                <a:latin typeface="Tahoma" pitchFamily="34" charset="0"/>
                <a:cs typeface="Arial" pitchFamily="34" charset="0"/>
              </a:endParaRPr>
            </a:p>
          </p:txBody>
        </p:sp>
        <p:sp>
          <p:nvSpPr>
            <p:cNvPr id="90164" name="Oval 91"/>
            <p:cNvSpPr>
              <a:spLocks noChangeArrowheads="1"/>
            </p:cNvSpPr>
            <p:nvPr/>
          </p:nvSpPr>
          <p:spPr bwMode="auto">
            <a:xfrm>
              <a:off x="4660" y="2378"/>
              <a:ext cx="162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0165" name="Rectangle 92"/>
            <p:cNvSpPr>
              <a:spLocks noChangeArrowheads="1"/>
            </p:cNvSpPr>
            <p:nvPr/>
          </p:nvSpPr>
          <p:spPr bwMode="auto">
            <a:xfrm>
              <a:off x="5065" y="1833"/>
              <a:ext cx="8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47125" name="Rectangle 94"/>
          <p:cNvSpPr>
            <a:spLocks noGrp="1" noChangeArrowheads="1"/>
          </p:cNvSpPr>
          <p:nvPr>
            <p:ph type="title"/>
          </p:nvPr>
        </p:nvSpPr>
        <p:spPr>
          <a:xfrm>
            <a:off x="438150" y="255588"/>
            <a:ext cx="6824663" cy="89852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DHCP client-server scenario</a:t>
            </a:r>
          </a:p>
        </p:txBody>
      </p:sp>
      <p:pic>
        <p:nvPicPr>
          <p:cNvPr id="90129" name="Picture 95" descr="underline_base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350" y="931863"/>
            <a:ext cx="63992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505200" y="1663700"/>
            <a:ext cx="2540000" cy="733425"/>
            <a:chOff x="7333085" y="2736938"/>
            <a:chExt cx="2539755" cy="733428"/>
          </a:xfrm>
        </p:grpSpPr>
        <p:sp>
          <p:nvSpPr>
            <p:cNvPr id="90140" name="Rectangle 2"/>
            <p:cNvSpPr>
              <a:spLocks noChangeArrowheads="1"/>
            </p:cNvSpPr>
            <p:nvPr/>
          </p:nvSpPr>
          <p:spPr bwMode="auto">
            <a:xfrm>
              <a:off x="7333085" y="2736938"/>
              <a:ext cx="2521866" cy="733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he-IL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0141" name="TextBox 1"/>
            <p:cNvSpPr txBox="1">
              <a:spLocks noChangeArrowheads="1"/>
            </p:cNvSpPr>
            <p:nvPr/>
          </p:nvSpPr>
          <p:spPr bwMode="auto">
            <a:xfrm>
              <a:off x="7344917" y="2797392"/>
              <a:ext cx="252792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Tahoma" pitchFamily="34" charset="0"/>
                </a:rPr>
                <a:t>Broadcast: is there a DHCP server out there?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3670300" y="2871788"/>
            <a:ext cx="2528888" cy="884237"/>
            <a:chOff x="9144000" y="3229217"/>
            <a:chExt cx="2527923" cy="885135"/>
          </a:xfrm>
        </p:grpSpPr>
        <p:sp>
          <p:nvSpPr>
            <p:cNvPr id="90138" name="Rectangle 87"/>
            <p:cNvSpPr>
              <a:spLocks noChangeArrowheads="1"/>
            </p:cNvSpPr>
            <p:nvPr/>
          </p:nvSpPr>
          <p:spPr bwMode="auto">
            <a:xfrm>
              <a:off x="9144000" y="3229217"/>
              <a:ext cx="2351575" cy="8851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he-IL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0139" name="TextBox 88"/>
            <p:cNvSpPr txBox="1">
              <a:spLocks noChangeArrowheads="1"/>
            </p:cNvSpPr>
            <p:nvPr/>
          </p:nvSpPr>
          <p:spPr bwMode="auto">
            <a:xfrm>
              <a:off x="9144000" y="3271783"/>
              <a:ext cx="2527923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FF0000"/>
                  </a:solidFill>
                  <a:latin typeface="Tahoma" pitchFamily="34" charset="0"/>
                </a:rPr>
                <a:t>Broadcast: I</a:t>
              </a:r>
              <a:r>
                <a:rPr lang="en-US" altLang="en-US" sz="1600">
                  <a:solidFill>
                    <a:srgbClr val="FF0000"/>
                  </a:solidFill>
                  <a:latin typeface="Tahoma" pitchFamily="34" charset="0"/>
                </a:rPr>
                <a:t>’</a:t>
              </a:r>
              <a:r>
                <a:rPr lang="en-US" sz="1600">
                  <a:solidFill>
                    <a:srgbClr val="FF0000"/>
                  </a:solidFill>
                  <a:latin typeface="Tahoma" pitchFamily="34" charset="0"/>
                </a:rPr>
                <a:t>m a DHCP server! Here</a:t>
              </a:r>
              <a:r>
                <a:rPr lang="en-US" altLang="en-US" sz="1600">
                  <a:solidFill>
                    <a:srgbClr val="FF0000"/>
                  </a:solidFill>
                  <a:latin typeface="Tahoma" pitchFamily="34" charset="0"/>
                </a:rPr>
                <a:t>’</a:t>
              </a:r>
              <a:r>
                <a:rPr lang="en-US" sz="1600">
                  <a:solidFill>
                    <a:srgbClr val="FF0000"/>
                  </a:solidFill>
                  <a:latin typeface="Tahoma" pitchFamily="34" charset="0"/>
                </a:rPr>
                <a:t>s an IP address you can use 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286000" y="4097338"/>
            <a:ext cx="2527300" cy="884237"/>
            <a:chOff x="8956574" y="4615923"/>
            <a:chExt cx="2527923" cy="885135"/>
          </a:xfrm>
        </p:grpSpPr>
        <p:sp>
          <p:nvSpPr>
            <p:cNvPr id="90136" name="Rectangle 89"/>
            <p:cNvSpPr>
              <a:spLocks noChangeArrowheads="1"/>
            </p:cNvSpPr>
            <p:nvPr/>
          </p:nvSpPr>
          <p:spPr bwMode="auto">
            <a:xfrm>
              <a:off x="8956574" y="4615923"/>
              <a:ext cx="2351575" cy="8851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he-IL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0137" name="TextBox 90"/>
            <p:cNvSpPr txBox="1">
              <a:spLocks noChangeArrowheads="1"/>
            </p:cNvSpPr>
            <p:nvPr/>
          </p:nvSpPr>
          <p:spPr bwMode="auto">
            <a:xfrm>
              <a:off x="8956574" y="4765817"/>
              <a:ext cx="252792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FF0000"/>
                  </a:solidFill>
                  <a:latin typeface="Tahoma" pitchFamily="34" charset="0"/>
                </a:rPr>
                <a:t>Broadcast: OK.  I</a:t>
              </a:r>
              <a:r>
                <a:rPr lang="en-US" altLang="en-US" sz="1600">
                  <a:solidFill>
                    <a:srgbClr val="FF0000"/>
                  </a:solidFill>
                  <a:latin typeface="Tahoma" pitchFamily="34" charset="0"/>
                </a:rPr>
                <a:t>’</a:t>
              </a:r>
              <a:r>
                <a:rPr lang="en-US" sz="1600">
                  <a:solidFill>
                    <a:srgbClr val="FF0000"/>
                  </a:solidFill>
                  <a:latin typeface="Tahoma" pitchFamily="34" charset="0"/>
                </a:rPr>
                <a:t>ll take that IP address!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652838" y="5465763"/>
            <a:ext cx="2528887" cy="885825"/>
            <a:chOff x="9144000" y="5555417"/>
            <a:chExt cx="2527923" cy="885135"/>
          </a:xfrm>
        </p:grpSpPr>
        <p:sp>
          <p:nvSpPr>
            <p:cNvPr id="90134" name="Rectangle 91"/>
            <p:cNvSpPr>
              <a:spLocks noChangeArrowheads="1"/>
            </p:cNvSpPr>
            <p:nvPr/>
          </p:nvSpPr>
          <p:spPr bwMode="auto">
            <a:xfrm>
              <a:off x="9144000" y="5555417"/>
              <a:ext cx="2351575" cy="8851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he-IL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0135" name="TextBox 92"/>
            <p:cNvSpPr txBox="1">
              <a:spLocks noChangeArrowheads="1"/>
            </p:cNvSpPr>
            <p:nvPr/>
          </p:nvSpPr>
          <p:spPr bwMode="auto">
            <a:xfrm>
              <a:off x="9144000" y="5705311"/>
              <a:ext cx="252792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FF0000"/>
                  </a:solidFill>
                  <a:latin typeface="Tahoma" pitchFamily="34" charset="0"/>
                </a:rPr>
                <a:t>Broadcast: OK.  You</a:t>
              </a:r>
              <a:r>
                <a:rPr lang="en-US" altLang="en-US" sz="1600">
                  <a:solidFill>
                    <a:srgbClr val="FF0000"/>
                  </a:solidFill>
                  <a:latin typeface="Tahoma" pitchFamily="34" charset="0"/>
                </a:rPr>
                <a:t>’</a:t>
              </a:r>
              <a:r>
                <a:rPr lang="en-US" sz="1600">
                  <a:solidFill>
                    <a:srgbClr val="FF0000"/>
                  </a:solidFill>
                  <a:latin typeface="Tahoma" pitchFamily="34" charset="0"/>
                </a:rPr>
                <a:t>ve got that IP address!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5" grpId="0" animBg="1"/>
      <p:bldP spid="34828" grpId="0" animBg="1"/>
      <p:bldP spid="348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MS PGothic" pitchFamily="34" charset="-128"/>
              </a:rPr>
              <a:t>Network Layer</a:t>
            </a:r>
          </a:p>
        </p:txBody>
      </p:sp>
      <p:sp>
        <p:nvSpPr>
          <p:cNvPr id="931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88CF77B4-9F5A-4600-B861-866F92C4F6B8}" type="slidenum">
              <a:rPr lang="en-US"/>
              <a:pPr/>
              <a:t>25</a:t>
            </a:fld>
            <a:endParaRPr lang="en-US"/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7138" y="1284288"/>
            <a:ext cx="3421062" cy="1262062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200">
                <a:ea typeface="ＭＳ Ｐゴシック" charset="0"/>
                <a:cs typeface="+mn-cs"/>
              </a:rPr>
              <a:t>connecting laptop needs its IP address, addr of first-hop router, addr of DNS server: use DHCP</a:t>
            </a:r>
          </a:p>
        </p:txBody>
      </p:sp>
      <p:sp>
        <p:nvSpPr>
          <p:cNvPr id="93188" name="Freeform 3"/>
          <p:cNvSpPr>
            <a:spLocks/>
          </p:cNvSpPr>
          <p:nvPr/>
        </p:nvSpPr>
        <p:spPr bwMode="auto">
          <a:xfrm>
            <a:off x="773113" y="1428750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93189" name="Line 36"/>
          <p:cNvSpPr>
            <a:spLocks noChangeShapeType="1"/>
          </p:cNvSpPr>
          <p:nvPr/>
        </p:nvSpPr>
        <p:spPr bwMode="auto">
          <a:xfrm flipV="1">
            <a:off x="3775075" y="2500313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93190" name="Line 43"/>
          <p:cNvSpPr>
            <a:spLocks noChangeShapeType="1"/>
          </p:cNvSpPr>
          <p:nvPr/>
        </p:nvSpPr>
        <p:spPr bwMode="auto">
          <a:xfrm flipV="1">
            <a:off x="2665413" y="2673350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93191" name="Line 44"/>
          <p:cNvSpPr>
            <a:spLocks noChangeShapeType="1"/>
          </p:cNvSpPr>
          <p:nvPr/>
        </p:nvSpPr>
        <p:spPr bwMode="auto">
          <a:xfrm flipV="1">
            <a:off x="3924300" y="2357438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93192" name="Line 48"/>
          <p:cNvSpPr>
            <a:spLocks noChangeShapeType="1"/>
          </p:cNvSpPr>
          <p:nvPr/>
        </p:nvSpPr>
        <p:spPr bwMode="auto">
          <a:xfrm flipV="1">
            <a:off x="3279775" y="2892425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93193" name="Text Box 44"/>
          <p:cNvSpPr txBox="1">
            <a:spLocks noChangeArrowheads="1"/>
          </p:cNvSpPr>
          <p:nvPr/>
        </p:nvSpPr>
        <p:spPr bwMode="auto">
          <a:xfrm>
            <a:off x="2562225" y="3967163"/>
            <a:ext cx="20256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router with DHCP </a:t>
            </a:r>
          </a:p>
          <a:p>
            <a:r>
              <a:rPr lang="en-US" i="1"/>
              <a:t>server built into </a:t>
            </a:r>
          </a:p>
          <a:p>
            <a:r>
              <a:rPr lang="en-US" i="1"/>
              <a:t>router</a:t>
            </a:r>
          </a:p>
        </p:txBody>
      </p:sp>
      <p:sp>
        <p:nvSpPr>
          <p:cNvPr id="648344" name="Rectangle 152"/>
          <p:cNvSpPr>
            <a:spLocks noChangeArrowheads="1"/>
          </p:cNvSpPr>
          <p:nvPr/>
        </p:nvSpPr>
        <p:spPr bwMode="auto">
          <a:xfrm>
            <a:off x="5037138" y="2574925"/>
            <a:ext cx="3892550" cy="130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200">
                <a:latin typeface="Gill Sans MT" pitchFamily="34" charset="0"/>
              </a:rPr>
              <a:t>DHCP request encapsulated in UDP, encapsulated in IP, encapsulated in 802.1 Ethernet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endParaRPr lang="en-US" sz="2200">
              <a:latin typeface="Gill Sans MT" pitchFamily="34" charset="0"/>
            </a:endParaRPr>
          </a:p>
        </p:txBody>
      </p:sp>
      <p:sp>
        <p:nvSpPr>
          <p:cNvPr id="648345" name="Rectangle 153"/>
          <p:cNvSpPr>
            <a:spLocks noChangeArrowheads="1"/>
          </p:cNvSpPr>
          <p:nvPr/>
        </p:nvSpPr>
        <p:spPr bwMode="auto">
          <a:xfrm>
            <a:off x="5035550" y="3821113"/>
            <a:ext cx="3924300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200">
                <a:latin typeface="Gill Sans MT" pitchFamily="34" charset="0"/>
              </a:rPr>
              <a:t>Ethernet frame broadcast (dest: </a:t>
            </a:r>
            <a:r>
              <a:rPr lang="en-US" sz="1600">
                <a:latin typeface="Gill Sans MT" pitchFamily="34" charset="0"/>
              </a:rPr>
              <a:t>FFFFFFFFFFFF</a:t>
            </a:r>
            <a:r>
              <a:rPr lang="en-US" sz="2200">
                <a:latin typeface="Gill Sans MT" pitchFamily="34" charset="0"/>
              </a:rPr>
              <a:t>) on LAN, received at router running DHCP server</a:t>
            </a:r>
          </a:p>
        </p:txBody>
      </p:sp>
      <p:sp>
        <p:nvSpPr>
          <p:cNvPr id="648346" name="Rectangle 154"/>
          <p:cNvSpPr>
            <a:spLocks noChangeArrowheads="1"/>
          </p:cNvSpPr>
          <p:nvPr/>
        </p:nvSpPr>
        <p:spPr bwMode="auto">
          <a:xfrm>
            <a:off x="5033963" y="5157788"/>
            <a:ext cx="3802062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200">
                <a:latin typeface="Gill Sans MT" pitchFamily="34" charset="0"/>
              </a:rPr>
              <a:t>Ethernet demuxed to IP demuxed, UDP demuxed to DHCP </a:t>
            </a:r>
          </a:p>
        </p:txBody>
      </p:sp>
      <p:sp>
        <p:nvSpPr>
          <p:cNvPr id="93197" name="Text Box 155"/>
          <p:cNvSpPr txBox="1">
            <a:spLocks noChangeArrowheads="1"/>
          </p:cNvSpPr>
          <p:nvPr/>
        </p:nvSpPr>
        <p:spPr bwMode="auto">
          <a:xfrm>
            <a:off x="3327400" y="3284538"/>
            <a:ext cx="10477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168.1.1.1</a:t>
            </a:r>
          </a:p>
          <a:p>
            <a:endParaRPr lang="en-US" sz="1400"/>
          </a:p>
        </p:txBody>
      </p:sp>
      <p:grpSp>
        <p:nvGrpSpPr>
          <p:cNvPr id="93198" name="Group 186"/>
          <p:cNvGrpSpPr>
            <a:grpSpLocks/>
          </p:cNvGrpSpPr>
          <p:nvPr/>
        </p:nvGrpSpPr>
        <p:grpSpPr bwMode="auto">
          <a:xfrm>
            <a:off x="3140075" y="2598738"/>
            <a:ext cx="963613" cy="300037"/>
            <a:chOff x="4410" y="1365"/>
            <a:chExt cx="663" cy="224"/>
          </a:xfrm>
        </p:grpSpPr>
        <p:sp>
          <p:nvSpPr>
            <p:cNvPr id="93374" name="Rectangle 187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3375" name="AutoShape 188"/>
            <p:cNvSpPr>
              <a:spLocks noChangeArrowheads="1"/>
            </p:cNvSpPr>
            <p:nvPr/>
          </p:nvSpPr>
          <p:spPr bwMode="auto">
            <a:xfrm>
              <a:off x="4410" y="1369"/>
              <a:ext cx="663" cy="134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3376" name="Freeform 189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3377" name="Freeform 190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546 h 63"/>
                <a:gd name="T2" fmla="*/ 7635 w 280"/>
                <a:gd name="T3" fmla="*/ 531 h 63"/>
                <a:gd name="T4" fmla="*/ 45061 w 280"/>
                <a:gd name="T5" fmla="*/ 0 h 63"/>
                <a:gd name="T6" fmla="*/ 5753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93378" name="Freeform 191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93199" name="Group 192"/>
          <p:cNvGrpSpPr>
            <a:grpSpLocks/>
          </p:cNvGrpSpPr>
          <p:nvPr/>
        </p:nvGrpSpPr>
        <p:grpSpPr bwMode="auto">
          <a:xfrm>
            <a:off x="2674938" y="3525838"/>
            <a:ext cx="1066800" cy="406400"/>
            <a:chOff x="4396" y="1245"/>
            <a:chExt cx="672" cy="248"/>
          </a:xfrm>
        </p:grpSpPr>
        <p:sp>
          <p:nvSpPr>
            <p:cNvPr id="93366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93367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93368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93369" name="Group 19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93372" name="Freeform 19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3373" name="Freeform 19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93370" name="Line 199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3371" name="Line 200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93200" name="Group 201"/>
          <p:cNvGrpSpPr>
            <a:grpSpLocks/>
          </p:cNvGrpSpPr>
          <p:nvPr/>
        </p:nvGrpSpPr>
        <p:grpSpPr bwMode="auto">
          <a:xfrm>
            <a:off x="2706688" y="3330575"/>
            <a:ext cx="423862" cy="647700"/>
            <a:chOff x="4140" y="429"/>
            <a:chExt cx="1425" cy="2396"/>
          </a:xfrm>
        </p:grpSpPr>
        <p:sp>
          <p:nvSpPr>
            <p:cNvPr id="93334" name="Freeform 20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9 w 354"/>
                <a:gd name="T1" fmla="*/ 0 h 2742"/>
                <a:gd name="T2" fmla="*/ 47 w 354"/>
                <a:gd name="T3" fmla="*/ 66 h 2742"/>
                <a:gd name="T4" fmla="*/ 46 w 354"/>
                <a:gd name="T5" fmla="*/ 510 h 2742"/>
                <a:gd name="T6" fmla="*/ 0 w 354"/>
                <a:gd name="T7" fmla="*/ 534 h 2742"/>
                <a:gd name="T8" fmla="*/ 9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3335" name="Rectangle 203"/>
            <p:cNvSpPr>
              <a:spLocks noChangeArrowheads="1"/>
            </p:cNvSpPr>
            <p:nvPr/>
          </p:nvSpPr>
          <p:spPr bwMode="auto">
            <a:xfrm>
              <a:off x="4204" y="429"/>
              <a:ext cx="1051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3336" name="Freeform 20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9 w 211"/>
                <a:gd name="T3" fmla="*/ 43 h 2537"/>
                <a:gd name="T4" fmla="*/ 2 w 211"/>
                <a:gd name="T5" fmla="*/ 48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3337" name="Freeform 20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5 w 328"/>
                <a:gd name="T3" fmla="*/ 25 h 226"/>
                <a:gd name="T4" fmla="*/ 45 w 328"/>
                <a:gd name="T5" fmla="*/ 45 h 226"/>
                <a:gd name="T6" fmla="*/ 0 w 328"/>
                <a:gd name="T7" fmla="*/ 1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3338" name="Rectangle 206"/>
            <p:cNvSpPr>
              <a:spLocks noChangeArrowheads="1"/>
            </p:cNvSpPr>
            <p:nvPr/>
          </p:nvSpPr>
          <p:spPr bwMode="auto">
            <a:xfrm>
              <a:off x="4209" y="693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93339" name="Group 20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364" name="AutoShape 208"/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6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93365" name="AutoShape 209"/>
              <p:cNvSpPr>
                <a:spLocks noChangeArrowheads="1"/>
              </p:cNvSpPr>
              <p:nvPr/>
            </p:nvSpPr>
            <p:spPr bwMode="auto">
              <a:xfrm>
                <a:off x="627" y="2587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93340" name="Rectangle 210"/>
            <p:cNvSpPr>
              <a:spLocks noChangeArrowheads="1"/>
            </p:cNvSpPr>
            <p:nvPr/>
          </p:nvSpPr>
          <p:spPr bwMode="auto">
            <a:xfrm>
              <a:off x="4225" y="1016"/>
              <a:ext cx="592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93341" name="Group 21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362" name="AutoShape 212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93363" name="AutoShape 213"/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93342" name="Rectangle 214"/>
            <p:cNvSpPr>
              <a:spLocks noChangeArrowheads="1"/>
            </p:cNvSpPr>
            <p:nvPr/>
          </p:nvSpPr>
          <p:spPr bwMode="auto">
            <a:xfrm>
              <a:off x="4215" y="1357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3343" name="Rectangle 215"/>
            <p:cNvSpPr>
              <a:spLocks noChangeArrowheads="1"/>
            </p:cNvSpPr>
            <p:nvPr/>
          </p:nvSpPr>
          <p:spPr bwMode="auto">
            <a:xfrm>
              <a:off x="4225" y="1656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93344" name="Group 21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3360" name="AutoShape 21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93361" name="AutoShape 218"/>
              <p:cNvSpPr>
                <a:spLocks noChangeArrowheads="1"/>
              </p:cNvSpPr>
              <p:nvPr/>
            </p:nvSpPr>
            <p:spPr bwMode="auto">
              <a:xfrm>
                <a:off x="624" y="2584"/>
                <a:ext cx="69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93345" name="Freeform 21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5 w 328"/>
                <a:gd name="T3" fmla="*/ 24 h 226"/>
                <a:gd name="T4" fmla="*/ 45 w 328"/>
                <a:gd name="T5" fmla="*/ 43 h 226"/>
                <a:gd name="T6" fmla="*/ 0 w 328"/>
                <a:gd name="T7" fmla="*/ 1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93346" name="Group 22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358" name="AutoShape 221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5" cy="14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93359" name="AutoShape 222"/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93347" name="Rectangle 223"/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3348" name="Freeform 22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0 w 296"/>
                <a:gd name="T3" fmla="*/ 27 h 256"/>
                <a:gd name="T4" fmla="*/ 40 w 296"/>
                <a:gd name="T5" fmla="*/ 49 h 256"/>
                <a:gd name="T6" fmla="*/ 0 w 296"/>
                <a:gd name="T7" fmla="*/ 1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3349" name="Freeform 22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2 w 304"/>
                <a:gd name="T3" fmla="*/ 32 h 288"/>
                <a:gd name="T4" fmla="*/ 39 w 304"/>
                <a:gd name="T5" fmla="*/ 57 h 288"/>
                <a:gd name="T6" fmla="*/ 2 w 304"/>
                <a:gd name="T7" fmla="*/ 2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3350" name="Oval 226"/>
            <p:cNvSpPr>
              <a:spLocks noChangeArrowheads="1"/>
            </p:cNvSpPr>
            <p:nvPr/>
          </p:nvSpPr>
          <p:spPr bwMode="auto">
            <a:xfrm>
              <a:off x="5517" y="2614"/>
              <a:ext cx="48" cy="94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3351" name="Freeform 22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1 h 240"/>
                <a:gd name="T2" fmla="*/ 2 w 306"/>
                <a:gd name="T3" fmla="*/ 48 h 240"/>
                <a:gd name="T4" fmla="*/ 42 w 306"/>
                <a:gd name="T5" fmla="*/ 22 h 240"/>
                <a:gd name="T6" fmla="*/ 40 w 306"/>
                <a:gd name="T7" fmla="*/ 0 h 240"/>
                <a:gd name="T8" fmla="*/ 0 w 306"/>
                <a:gd name="T9" fmla="*/ 2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3352" name="AutoShape 228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3353" name="AutoShape 229"/>
            <p:cNvSpPr>
              <a:spLocks noChangeArrowheads="1"/>
            </p:cNvSpPr>
            <p:nvPr/>
          </p:nvSpPr>
          <p:spPr bwMode="auto">
            <a:xfrm>
              <a:off x="4204" y="2713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3354" name="Oval 230"/>
            <p:cNvSpPr>
              <a:spLocks noChangeArrowheads="1"/>
            </p:cNvSpPr>
            <p:nvPr/>
          </p:nvSpPr>
          <p:spPr bwMode="auto">
            <a:xfrm>
              <a:off x="4305" y="2385"/>
              <a:ext cx="160" cy="141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3355" name="Oval 231"/>
            <p:cNvSpPr>
              <a:spLocks noChangeArrowheads="1"/>
            </p:cNvSpPr>
            <p:nvPr/>
          </p:nvSpPr>
          <p:spPr bwMode="auto">
            <a:xfrm>
              <a:off x="4487" y="2385"/>
              <a:ext cx="160" cy="141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he-IL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93356" name="Oval 232"/>
            <p:cNvSpPr>
              <a:spLocks noChangeArrowheads="1"/>
            </p:cNvSpPr>
            <p:nvPr/>
          </p:nvSpPr>
          <p:spPr bwMode="auto">
            <a:xfrm>
              <a:off x="4663" y="2379"/>
              <a:ext cx="155" cy="141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3357" name="Rectangle 233"/>
            <p:cNvSpPr>
              <a:spLocks noChangeArrowheads="1"/>
            </p:cNvSpPr>
            <p:nvPr/>
          </p:nvSpPr>
          <p:spPr bwMode="auto">
            <a:xfrm>
              <a:off x="5063" y="1833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93201" name="Group 234"/>
          <p:cNvGrpSpPr>
            <a:grpSpLocks/>
          </p:cNvGrpSpPr>
          <p:nvPr/>
        </p:nvGrpSpPr>
        <p:grpSpPr bwMode="auto">
          <a:xfrm>
            <a:off x="1978025" y="2295525"/>
            <a:ext cx="850900" cy="615950"/>
            <a:chOff x="4420" y="878"/>
            <a:chExt cx="614" cy="458"/>
          </a:xfrm>
        </p:grpSpPr>
        <p:pic>
          <p:nvPicPr>
            <p:cNvPr id="93312" name="Picture 235" descr="laptop_keyboar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3313" name="Freeform 236"/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pic>
          <p:nvPicPr>
            <p:cNvPr id="93314" name="Picture 237" descr="scree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3315" name="Freeform 238"/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3316" name="Freeform 239"/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3317" name="Freeform 240"/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3318" name="Freeform 241"/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3319" name="Freeform 242"/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3320" name="Freeform 243"/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93321" name="Group 244"/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93328" name="Freeform 245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3329" name="Freeform 246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3330" name="Freeform 247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3331" name="Freeform 248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3332" name="Freeform 249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3333" name="Freeform 250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93322" name="Freeform 251"/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3323" name="Freeform 252"/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3324" name="Freeform 253"/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3325" name="Freeform 254"/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3326" name="Freeform 255"/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3327" name="Freeform 256"/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648226" name="AutoShape 34"/>
          <p:cNvSpPr>
            <a:spLocks noChangeArrowheads="1"/>
          </p:cNvSpPr>
          <p:nvPr/>
        </p:nvSpPr>
        <p:spPr bwMode="auto">
          <a:xfrm>
            <a:off x="830263" y="2422525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pSp>
        <p:nvGrpSpPr>
          <p:cNvPr id="12" name="Group 45"/>
          <p:cNvGrpSpPr>
            <a:grpSpLocks/>
          </p:cNvGrpSpPr>
          <p:nvPr/>
        </p:nvGrpSpPr>
        <p:grpSpPr bwMode="auto">
          <a:xfrm>
            <a:off x="1195388" y="1258888"/>
            <a:ext cx="976312" cy="1460500"/>
            <a:chOff x="651" y="681"/>
            <a:chExt cx="615" cy="920"/>
          </a:xfrm>
        </p:grpSpPr>
        <p:sp>
          <p:nvSpPr>
            <p:cNvPr id="93304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65999"/>
                  </a:schemeClr>
                </a:gs>
                <a:gs pos="100000">
                  <a:srgbClr val="000099">
                    <a:alpha val="67000"/>
                  </a:srgbClr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grpSp>
          <p:nvGrpSpPr>
            <p:cNvPr id="93305" name="Group 47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93306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93307" name="Text Box 49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/>
                  <a:t>DHCP</a:t>
                </a:r>
              </a:p>
              <a:p>
                <a:pPr algn="ctr"/>
                <a:r>
                  <a:rPr lang="en-US" sz="1600"/>
                  <a:t>UDP</a:t>
                </a:r>
              </a:p>
              <a:p>
                <a:pPr algn="ctr"/>
                <a:r>
                  <a:rPr lang="en-US" sz="1600"/>
                  <a:t>IP</a:t>
                </a:r>
              </a:p>
              <a:p>
                <a:pPr algn="ctr"/>
                <a:r>
                  <a:rPr lang="en-US" sz="1600"/>
                  <a:t>Eth</a:t>
                </a:r>
              </a:p>
              <a:p>
                <a:pPr algn="ctr"/>
                <a:r>
                  <a:rPr lang="en-US" sz="1600"/>
                  <a:t>Phy</a:t>
                </a:r>
              </a:p>
            </p:txBody>
          </p:sp>
          <p:sp>
            <p:nvSpPr>
              <p:cNvPr id="93308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93309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93310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93311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</p:grpSp>
      <p:grpSp>
        <p:nvGrpSpPr>
          <p:cNvPr id="14" name="Group 54"/>
          <p:cNvGrpSpPr>
            <a:grpSpLocks/>
          </p:cNvGrpSpPr>
          <p:nvPr/>
        </p:nvGrpSpPr>
        <p:grpSpPr bwMode="auto">
          <a:xfrm>
            <a:off x="520700" y="1317625"/>
            <a:ext cx="544513" cy="244475"/>
            <a:chOff x="844" y="3337"/>
            <a:chExt cx="343" cy="154"/>
          </a:xfrm>
        </p:grpSpPr>
        <p:sp>
          <p:nvSpPr>
            <p:cNvPr id="93302" name="Rectangle 55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3303" name="Text Box 56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schemeClr val="bg1"/>
                  </a:solidFill>
                </a:rPr>
                <a:t>DHCP</a:t>
              </a:r>
            </a:p>
          </p:txBody>
        </p:sp>
      </p:grpSp>
      <p:grpSp>
        <p:nvGrpSpPr>
          <p:cNvPr id="15" name="Group 57"/>
          <p:cNvGrpSpPr>
            <a:grpSpLocks/>
          </p:cNvGrpSpPr>
          <p:nvPr/>
        </p:nvGrpSpPr>
        <p:grpSpPr bwMode="auto">
          <a:xfrm>
            <a:off x="66675" y="1336675"/>
            <a:ext cx="1081088" cy="1166813"/>
            <a:chOff x="42" y="744"/>
            <a:chExt cx="681" cy="735"/>
          </a:xfrm>
        </p:grpSpPr>
        <p:grpSp>
          <p:nvGrpSpPr>
            <p:cNvPr id="93270" name="Group 58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93272" name="Group 59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93297" name="Group 60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93300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93301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sp>
              <p:nvSpPr>
                <p:cNvPr id="93298" name="Rectangle 63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93299" name="Rectangle 64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</p:grpSp>
          <p:grpSp>
            <p:nvGrpSpPr>
              <p:cNvPr id="93273" name="Group 65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93291" name="Group 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3295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93296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93292" name="Group 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293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93294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</p:grpSp>
          </p:grpSp>
          <p:grpSp>
            <p:nvGrpSpPr>
              <p:cNvPr id="93274" name="Group 72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3289" name="Rectangle 73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93290" name="Rectangle 74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</p:grpSp>
          <p:grpSp>
            <p:nvGrpSpPr>
              <p:cNvPr id="93275" name="Group 75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93276" name="Group 76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93280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93283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93287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he-IL"/>
                      </a:p>
                    </p:txBody>
                  </p:sp>
                  <p:sp>
                    <p:nvSpPr>
                      <p:cNvPr id="93288" name="Text Box 8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000">
                            <a:solidFill>
                              <a:schemeClr val="bg1"/>
                            </a:solidFill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93284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3285" name="Rectangle 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he-IL"/>
                      </a:p>
                    </p:txBody>
                  </p:sp>
                  <p:sp>
                    <p:nvSpPr>
                      <p:cNvPr id="93286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he-IL"/>
                      </a:p>
                    </p:txBody>
                  </p:sp>
                </p:grpSp>
              </p:grpSp>
              <p:sp>
                <p:nvSpPr>
                  <p:cNvPr id="93281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93282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</p:grpSp>
            <p:sp>
              <p:nvSpPr>
                <p:cNvPr id="93277" name="Rectangle 86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93278" name="Rectangle 87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93279" name="Rectangle 88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</p:grpSp>
        </p:grpSp>
        <p:sp>
          <p:nvSpPr>
            <p:cNvPr id="93271" name="AutoShape 89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28" name="Group 90"/>
          <p:cNvGrpSpPr>
            <a:grpSpLocks/>
          </p:cNvGrpSpPr>
          <p:nvPr/>
        </p:nvGrpSpPr>
        <p:grpSpPr bwMode="auto">
          <a:xfrm>
            <a:off x="650875" y="2544763"/>
            <a:ext cx="1081088" cy="244475"/>
            <a:chOff x="504" y="3523"/>
            <a:chExt cx="681" cy="154"/>
          </a:xfrm>
        </p:grpSpPr>
        <p:grpSp>
          <p:nvGrpSpPr>
            <p:cNvPr id="93257" name="Group 91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93261" name="Group 92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93264" name="Group 93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3268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93269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93265" name="Group 96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266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93267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</p:grpSp>
          </p:grpSp>
          <p:sp>
            <p:nvSpPr>
              <p:cNvPr id="93262" name="Rectangle 99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93263" name="Rectangle 100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93258" name="Rectangle 101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3259" name="Rectangle 102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3260" name="Rectangle 103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49314" name="Group 104"/>
          <p:cNvGrpSpPr>
            <a:grpSpLocks/>
          </p:cNvGrpSpPr>
          <p:nvPr/>
        </p:nvGrpSpPr>
        <p:grpSpPr bwMode="auto">
          <a:xfrm>
            <a:off x="1477963" y="3236913"/>
            <a:ext cx="1316037" cy="1314450"/>
            <a:chOff x="931" y="1941"/>
            <a:chExt cx="829" cy="828"/>
          </a:xfrm>
        </p:grpSpPr>
        <p:sp>
          <p:nvSpPr>
            <p:cNvPr id="93249" name="Freeform 105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6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1"/>
                <a:gd name="T19" fmla="*/ 0 h 801"/>
                <a:gd name="T20" fmla="*/ 551 w 551"/>
                <a:gd name="T21" fmla="*/ 801 h 8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64998"/>
                  </a:schemeClr>
                </a:gs>
                <a:gs pos="100000">
                  <a:srgbClr val="000099">
                    <a:alpha val="64998"/>
                  </a:srgbClr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grpSp>
          <p:nvGrpSpPr>
            <p:cNvPr id="93250" name="Group 106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93251" name="Rectangle 10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93252" name="Text Box 108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/>
                  <a:t>DHCP</a:t>
                </a:r>
              </a:p>
              <a:p>
                <a:pPr algn="ctr"/>
                <a:r>
                  <a:rPr lang="en-US" sz="1600"/>
                  <a:t>UDP</a:t>
                </a:r>
              </a:p>
              <a:p>
                <a:pPr algn="ctr"/>
                <a:r>
                  <a:rPr lang="en-US" sz="1600"/>
                  <a:t>IP</a:t>
                </a:r>
              </a:p>
              <a:p>
                <a:pPr algn="ctr"/>
                <a:r>
                  <a:rPr lang="en-US" sz="1600"/>
                  <a:t>Eth</a:t>
                </a:r>
              </a:p>
              <a:p>
                <a:pPr algn="ctr"/>
                <a:r>
                  <a:rPr lang="en-US" sz="1600"/>
                  <a:t>Phy</a:t>
                </a:r>
              </a:p>
            </p:txBody>
          </p:sp>
          <p:sp>
            <p:nvSpPr>
              <p:cNvPr id="93253" name="Line 10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93254" name="Line 11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93255" name="Line 11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93256" name="Line 11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</p:grpSp>
      <p:grpSp>
        <p:nvGrpSpPr>
          <p:cNvPr id="49317" name="Group 113"/>
          <p:cNvGrpSpPr>
            <a:grpSpLocks/>
          </p:cNvGrpSpPr>
          <p:nvPr/>
        </p:nvGrpSpPr>
        <p:grpSpPr bwMode="auto">
          <a:xfrm>
            <a:off x="339725" y="3136900"/>
            <a:ext cx="1081088" cy="1217613"/>
            <a:chOff x="1404" y="3105"/>
            <a:chExt cx="681" cy="767"/>
          </a:xfrm>
        </p:grpSpPr>
        <p:grpSp>
          <p:nvGrpSpPr>
            <p:cNvPr id="93214" name="Group 11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93219" name="Group 11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93244" name="Group 11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93247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93248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sp>
              <p:nvSpPr>
                <p:cNvPr id="93245" name="Rectangle 11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93246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</p:grpSp>
          <p:grpSp>
            <p:nvGrpSpPr>
              <p:cNvPr id="93220" name="Group 12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93238" name="Group 12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3242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93243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93239" name="Group 12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240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93241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</p:grpSp>
          </p:grpSp>
          <p:grpSp>
            <p:nvGrpSpPr>
              <p:cNvPr id="93221" name="Group 12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3236" name="Rectangle 12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93237" name="Rectangle 13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</p:grpSp>
          <p:grpSp>
            <p:nvGrpSpPr>
              <p:cNvPr id="93222" name="Group 13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93223" name="Group 13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93227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93230" name="Group 1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93234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he-IL"/>
                      </a:p>
                    </p:txBody>
                  </p:sp>
                  <p:sp>
                    <p:nvSpPr>
                      <p:cNvPr id="93235" name="Text Box 1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000">
                            <a:solidFill>
                              <a:schemeClr val="bg1"/>
                            </a:solidFill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93231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3232" name="Rectangle 1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he-IL"/>
                      </a:p>
                    </p:txBody>
                  </p:sp>
                  <p:sp>
                    <p:nvSpPr>
                      <p:cNvPr id="93233" name="Rectangle 1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he-IL"/>
                      </a:p>
                    </p:txBody>
                  </p:sp>
                </p:grpSp>
              </p:grpSp>
              <p:sp>
                <p:nvSpPr>
                  <p:cNvPr id="93228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93229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</p:grpSp>
            <p:sp>
              <p:nvSpPr>
                <p:cNvPr id="93224" name="Rectangle 14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93225" name="Rectangle 14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93226" name="Rectangle 14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</p:grpSp>
        </p:grpSp>
        <p:sp>
          <p:nvSpPr>
            <p:cNvPr id="93215" name="AutoShape 14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93216" name="Group 146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93217" name="Rectangle 147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93218" name="Text Box 148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</a:rPr>
                  <a:t>DHCP</a:t>
                </a:r>
              </a:p>
            </p:txBody>
          </p:sp>
        </p:grpSp>
      </p:grpSp>
      <p:grpSp>
        <p:nvGrpSpPr>
          <p:cNvPr id="49350" name="Group 149"/>
          <p:cNvGrpSpPr>
            <a:grpSpLocks/>
          </p:cNvGrpSpPr>
          <p:nvPr/>
        </p:nvGrpSpPr>
        <p:grpSpPr bwMode="auto">
          <a:xfrm>
            <a:off x="803275" y="3333750"/>
            <a:ext cx="544513" cy="244475"/>
            <a:chOff x="844" y="3337"/>
            <a:chExt cx="343" cy="154"/>
          </a:xfrm>
        </p:grpSpPr>
        <p:sp>
          <p:nvSpPr>
            <p:cNvPr id="93212" name="Rectangle 150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3213" name="Text Box 151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schemeClr val="bg1"/>
                  </a:solidFill>
                </a:rPr>
                <a:t>DHCP</a:t>
              </a:r>
            </a:p>
          </p:txBody>
        </p:sp>
      </p:grpSp>
      <p:pic>
        <p:nvPicPr>
          <p:cNvPr id="93210" name="Picture 258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8463" y="722313"/>
            <a:ext cx="31988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80" name="Rectangle 259"/>
          <p:cNvSpPr>
            <a:spLocks noGrp="1" noChangeArrowheads="1"/>
          </p:cNvSpPr>
          <p:nvPr>
            <p:ph type="title"/>
          </p:nvPr>
        </p:nvSpPr>
        <p:spPr>
          <a:xfrm>
            <a:off x="323850" y="77788"/>
            <a:ext cx="4354513" cy="942975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DHCP: example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648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1144E-6 L 0.26823 -0.00139 L 0.10833 0.27287 L -0.01806 0.27125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3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4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5" grpId="0" build="p"/>
      <p:bldP spid="648344" grpId="0"/>
      <p:bldP spid="648345" grpId="0"/>
      <p:bldP spid="648346" grpId="0"/>
      <p:bldP spid="648226" grpId="0" animBg="1"/>
      <p:bldP spid="648226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MS PGothic" pitchFamily="34" charset="-128"/>
              </a:rPr>
              <a:t>Network Layer</a:t>
            </a:r>
          </a:p>
        </p:txBody>
      </p:sp>
      <p:sp>
        <p:nvSpPr>
          <p:cNvPr id="942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84A09960-4C35-4A87-AA75-004852D3C8CE}" type="slidenum">
              <a:rPr lang="en-US"/>
              <a:pPr/>
              <a:t>26</a:t>
            </a:fld>
            <a:endParaRPr lang="en-US"/>
          </a:p>
        </p:txBody>
      </p:sp>
      <p:pic>
        <p:nvPicPr>
          <p:cNvPr id="94211" name="Picture 227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463" y="722313"/>
            <a:ext cx="31988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7138" y="1158875"/>
            <a:ext cx="3430587" cy="1573213"/>
          </a:xfrm>
        </p:spPr>
        <p:txBody>
          <a:bodyPr/>
          <a:lstStyle/>
          <a:p>
            <a:r>
              <a:rPr lang="en-US" sz="2200"/>
              <a:t>DCP server formulates DHCP ACK containing client</a:t>
            </a:r>
            <a:r>
              <a:rPr lang="ja-JP" altLang="en-US" sz="2200"/>
              <a:t>’</a:t>
            </a:r>
            <a:r>
              <a:rPr lang="en-US" altLang="ja-JP" sz="2200"/>
              <a:t>s IP address, IP address of first-hop router for client, name &amp; IP address of DNS server</a:t>
            </a:r>
          </a:p>
          <a:p>
            <a:endParaRPr lang="en-US" sz="1800"/>
          </a:p>
        </p:txBody>
      </p:sp>
      <p:sp>
        <p:nvSpPr>
          <p:cNvPr id="94213" name="Freeform 3"/>
          <p:cNvSpPr>
            <a:spLocks/>
          </p:cNvSpPr>
          <p:nvPr/>
        </p:nvSpPr>
        <p:spPr bwMode="auto">
          <a:xfrm>
            <a:off x="773113" y="1428750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94214" name="Line 36"/>
          <p:cNvSpPr>
            <a:spLocks noChangeShapeType="1"/>
          </p:cNvSpPr>
          <p:nvPr/>
        </p:nvSpPr>
        <p:spPr bwMode="auto">
          <a:xfrm flipV="1">
            <a:off x="3775075" y="251142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94215" name="Line 43"/>
          <p:cNvSpPr>
            <a:spLocks noChangeShapeType="1"/>
          </p:cNvSpPr>
          <p:nvPr/>
        </p:nvSpPr>
        <p:spPr bwMode="auto">
          <a:xfrm flipV="1">
            <a:off x="2665413" y="2673350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94216" name="Line 44"/>
          <p:cNvSpPr>
            <a:spLocks noChangeShapeType="1"/>
          </p:cNvSpPr>
          <p:nvPr/>
        </p:nvSpPr>
        <p:spPr bwMode="auto">
          <a:xfrm flipV="1">
            <a:off x="3924300" y="236855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94217" name="Line 48"/>
          <p:cNvSpPr>
            <a:spLocks noChangeShapeType="1"/>
          </p:cNvSpPr>
          <p:nvPr/>
        </p:nvSpPr>
        <p:spPr bwMode="auto">
          <a:xfrm flipV="1">
            <a:off x="3279775" y="2903538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649364" name="Rectangle 148"/>
          <p:cNvSpPr>
            <a:spLocks noChangeArrowheads="1"/>
          </p:cNvSpPr>
          <p:nvPr/>
        </p:nvSpPr>
        <p:spPr bwMode="auto">
          <a:xfrm>
            <a:off x="5030788" y="2930525"/>
            <a:ext cx="3421062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200">
                <a:latin typeface="Gill Sans MT" pitchFamily="34" charset="0"/>
              </a:rPr>
              <a:t>encapsulation of DHCP server, frame forwarded to client, demuxing up to DHCP at client</a:t>
            </a:r>
          </a:p>
        </p:txBody>
      </p:sp>
      <p:sp>
        <p:nvSpPr>
          <p:cNvPr id="50188" name="Rectangle 152"/>
          <p:cNvSpPr>
            <a:spLocks noGrp="1" noChangeArrowheads="1"/>
          </p:cNvSpPr>
          <p:nvPr>
            <p:ph type="title"/>
          </p:nvPr>
        </p:nvSpPr>
        <p:spPr>
          <a:xfrm>
            <a:off x="323850" y="77788"/>
            <a:ext cx="4354513" cy="942975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DHCP: example</a:t>
            </a:r>
          </a:p>
        </p:txBody>
      </p:sp>
      <p:grpSp>
        <p:nvGrpSpPr>
          <p:cNvPr id="94220" name="Group 153"/>
          <p:cNvGrpSpPr>
            <a:grpSpLocks/>
          </p:cNvGrpSpPr>
          <p:nvPr/>
        </p:nvGrpSpPr>
        <p:grpSpPr bwMode="auto">
          <a:xfrm>
            <a:off x="1978025" y="2295525"/>
            <a:ext cx="850900" cy="615950"/>
            <a:chOff x="4420" y="878"/>
            <a:chExt cx="614" cy="458"/>
          </a:xfrm>
        </p:grpSpPr>
        <p:pic>
          <p:nvPicPr>
            <p:cNvPr id="94376" name="Picture 154" descr="laptop_keyboar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4377" name="Freeform 155"/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pic>
          <p:nvPicPr>
            <p:cNvPr id="94378" name="Picture 156" descr="scree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4379" name="Freeform 157"/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4380" name="Freeform 158"/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4381" name="Freeform 159"/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4382" name="Freeform 160"/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4383" name="Freeform 161"/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4384" name="Freeform 162"/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94385" name="Group 163"/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94392" name="Freeform 164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4393" name="Freeform 165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4394" name="Freeform 166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4395" name="Freeform 167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4396" name="Freeform 168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4397" name="Freeform 169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94386" name="Freeform 170"/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4387" name="Freeform 171"/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4388" name="Freeform 172"/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4389" name="Freeform 173"/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4390" name="Freeform 174"/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4391" name="Freeform 175"/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94221" name="Text Box 176"/>
          <p:cNvSpPr txBox="1">
            <a:spLocks noChangeArrowheads="1"/>
          </p:cNvSpPr>
          <p:nvPr/>
        </p:nvSpPr>
        <p:spPr bwMode="auto">
          <a:xfrm>
            <a:off x="2562225" y="3967163"/>
            <a:ext cx="20256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router with DHCP </a:t>
            </a:r>
          </a:p>
          <a:p>
            <a:r>
              <a:rPr lang="en-US" i="1"/>
              <a:t>server built into </a:t>
            </a:r>
          </a:p>
          <a:p>
            <a:r>
              <a:rPr lang="en-US" i="1"/>
              <a:t>router</a:t>
            </a:r>
          </a:p>
        </p:txBody>
      </p:sp>
      <p:grpSp>
        <p:nvGrpSpPr>
          <p:cNvPr id="94222" name="Group 177"/>
          <p:cNvGrpSpPr>
            <a:grpSpLocks/>
          </p:cNvGrpSpPr>
          <p:nvPr/>
        </p:nvGrpSpPr>
        <p:grpSpPr bwMode="auto">
          <a:xfrm>
            <a:off x="2674938" y="3525838"/>
            <a:ext cx="1066800" cy="406400"/>
            <a:chOff x="4396" y="1245"/>
            <a:chExt cx="672" cy="248"/>
          </a:xfrm>
        </p:grpSpPr>
        <p:sp>
          <p:nvSpPr>
            <p:cNvPr id="94368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94369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94370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94371" name="Group 181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94374" name="Freeform 18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4375" name="Freeform 18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94372" name="Line 184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4373" name="Line 185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94223" name="Group 186"/>
          <p:cNvGrpSpPr>
            <a:grpSpLocks/>
          </p:cNvGrpSpPr>
          <p:nvPr/>
        </p:nvGrpSpPr>
        <p:grpSpPr bwMode="auto">
          <a:xfrm>
            <a:off x="2706688" y="3330575"/>
            <a:ext cx="423862" cy="647700"/>
            <a:chOff x="4140" y="429"/>
            <a:chExt cx="1425" cy="2396"/>
          </a:xfrm>
        </p:grpSpPr>
        <p:sp>
          <p:nvSpPr>
            <p:cNvPr id="94336" name="Freeform 18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9 w 354"/>
                <a:gd name="T1" fmla="*/ 0 h 2742"/>
                <a:gd name="T2" fmla="*/ 47 w 354"/>
                <a:gd name="T3" fmla="*/ 66 h 2742"/>
                <a:gd name="T4" fmla="*/ 46 w 354"/>
                <a:gd name="T5" fmla="*/ 510 h 2742"/>
                <a:gd name="T6" fmla="*/ 0 w 354"/>
                <a:gd name="T7" fmla="*/ 534 h 2742"/>
                <a:gd name="T8" fmla="*/ 9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4337" name="Rectangle 188"/>
            <p:cNvSpPr>
              <a:spLocks noChangeArrowheads="1"/>
            </p:cNvSpPr>
            <p:nvPr/>
          </p:nvSpPr>
          <p:spPr bwMode="auto">
            <a:xfrm>
              <a:off x="4204" y="429"/>
              <a:ext cx="1051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4338" name="Freeform 18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9 w 211"/>
                <a:gd name="T3" fmla="*/ 43 h 2537"/>
                <a:gd name="T4" fmla="*/ 2 w 211"/>
                <a:gd name="T5" fmla="*/ 48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4339" name="Freeform 19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5 w 328"/>
                <a:gd name="T3" fmla="*/ 25 h 226"/>
                <a:gd name="T4" fmla="*/ 45 w 328"/>
                <a:gd name="T5" fmla="*/ 45 h 226"/>
                <a:gd name="T6" fmla="*/ 0 w 328"/>
                <a:gd name="T7" fmla="*/ 1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4340" name="Rectangle 191"/>
            <p:cNvSpPr>
              <a:spLocks noChangeArrowheads="1"/>
            </p:cNvSpPr>
            <p:nvPr/>
          </p:nvSpPr>
          <p:spPr bwMode="auto">
            <a:xfrm>
              <a:off x="4209" y="693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94341" name="Group 19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4366" name="AutoShape 193"/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6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94367" name="AutoShape 194"/>
              <p:cNvSpPr>
                <a:spLocks noChangeArrowheads="1"/>
              </p:cNvSpPr>
              <p:nvPr/>
            </p:nvSpPr>
            <p:spPr bwMode="auto">
              <a:xfrm>
                <a:off x="627" y="2587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94342" name="Rectangle 195"/>
            <p:cNvSpPr>
              <a:spLocks noChangeArrowheads="1"/>
            </p:cNvSpPr>
            <p:nvPr/>
          </p:nvSpPr>
          <p:spPr bwMode="auto">
            <a:xfrm>
              <a:off x="4225" y="1016"/>
              <a:ext cx="592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94343" name="Group 19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4364" name="AutoShape 197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94365" name="AutoShape 198"/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94344" name="Rectangle 199"/>
            <p:cNvSpPr>
              <a:spLocks noChangeArrowheads="1"/>
            </p:cNvSpPr>
            <p:nvPr/>
          </p:nvSpPr>
          <p:spPr bwMode="auto">
            <a:xfrm>
              <a:off x="4215" y="1357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4345" name="Rectangle 200"/>
            <p:cNvSpPr>
              <a:spLocks noChangeArrowheads="1"/>
            </p:cNvSpPr>
            <p:nvPr/>
          </p:nvSpPr>
          <p:spPr bwMode="auto">
            <a:xfrm>
              <a:off x="4225" y="1656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94346" name="Group 20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4362" name="AutoShape 202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94363" name="AutoShape 203"/>
              <p:cNvSpPr>
                <a:spLocks noChangeArrowheads="1"/>
              </p:cNvSpPr>
              <p:nvPr/>
            </p:nvSpPr>
            <p:spPr bwMode="auto">
              <a:xfrm>
                <a:off x="624" y="2584"/>
                <a:ext cx="69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94347" name="Freeform 20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5 w 328"/>
                <a:gd name="T3" fmla="*/ 24 h 226"/>
                <a:gd name="T4" fmla="*/ 45 w 328"/>
                <a:gd name="T5" fmla="*/ 43 h 226"/>
                <a:gd name="T6" fmla="*/ 0 w 328"/>
                <a:gd name="T7" fmla="*/ 1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94348" name="Group 20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4360" name="AutoShape 206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5" cy="14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94361" name="AutoShape 207"/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94349" name="Rectangle 208"/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4350" name="Freeform 20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0 w 296"/>
                <a:gd name="T3" fmla="*/ 27 h 256"/>
                <a:gd name="T4" fmla="*/ 40 w 296"/>
                <a:gd name="T5" fmla="*/ 49 h 256"/>
                <a:gd name="T6" fmla="*/ 0 w 296"/>
                <a:gd name="T7" fmla="*/ 1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4351" name="Freeform 21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2 w 304"/>
                <a:gd name="T3" fmla="*/ 32 h 288"/>
                <a:gd name="T4" fmla="*/ 39 w 304"/>
                <a:gd name="T5" fmla="*/ 57 h 288"/>
                <a:gd name="T6" fmla="*/ 2 w 304"/>
                <a:gd name="T7" fmla="*/ 2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4352" name="Oval 211"/>
            <p:cNvSpPr>
              <a:spLocks noChangeArrowheads="1"/>
            </p:cNvSpPr>
            <p:nvPr/>
          </p:nvSpPr>
          <p:spPr bwMode="auto">
            <a:xfrm>
              <a:off x="5517" y="2614"/>
              <a:ext cx="48" cy="94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4353" name="Freeform 21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1 h 240"/>
                <a:gd name="T2" fmla="*/ 2 w 306"/>
                <a:gd name="T3" fmla="*/ 48 h 240"/>
                <a:gd name="T4" fmla="*/ 42 w 306"/>
                <a:gd name="T5" fmla="*/ 22 h 240"/>
                <a:gd name="T6" fmla="*/ 40 w 306"/>
                <a:gd name="T7" fmla="*/ 0 h 240"/>
                <a:gd name="T8" fmla="*/ 0 w 306"/>
                <a:gd name="T9" fmla="*/ 2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4354" name="AutoShape 213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4355" name="AutoShape 214"/>
            <p:cNvSpPr>
              <a:spLocks noChangeArrowheads="1"/>
            </p:cNvSpPr>
            <p:nvPr/>
          </p:nvSpPr>
          <p:spPr bwMode="auto">
            <a:xfrm>
              <a:off x="4204" y="2713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4356" name="Oval 215"/>
            <p:cNvSpPr>
              <a:spLocks noChangeArrowheads="1"/>
            </p:cNvSpPr>
            <p:nvPr/>
          </p:nvSpPr>
          <p:spPr bwMode="auto">
            <a:xfrm>
              <a:off x="4305" y="2385"/>
              <a:ext cx="160" cy="141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4357" name="Oval 216"/>
            <p:cNvSpPr>
              <a:spLocks noChangeArrowheads="1"/>
            </p:cNvSpPr>
            <p:nvPr/>
          </p:nvSpPr>
          <p:spPr bwMode="auto">
            <a:xfrm>
              <a:off x="4487" y="2385"/>
              <a:ext cx="160" cy="141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he-IL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94358" name="Oval 217"/>
            <p:cNvSpPr>
              <a:spLocks noChangeArrowheads="1"/>
            </p:cNvSpPr>
            <p:nvPr/>
          </p:nvSpPr>
          <p:spPr bwMode="auto">
            <a:xfrm>
              <a:off x="4663" y="2379"/>
              <a:ext cx="155" cy="141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4359" name="Rectangle 218"/>
            <p:cNvSpPr>
              <a:spLocks noChangeArrowheads="1"/>
            </p:cNvSpPr>
            <p:nvPr/>
          </p:nvSpPr>
          <p:spPr bwMode="auto">
            <a:xfrm>
              <a:off x="5063" y="1833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94224" name="Line 36"/>
          <p:cNvSpPr>
            <a:spLocks noChangeShapeType="1"/>
          </p:cNvSpPr>
          <p:nvPr/>
        </p:nvSpPr>
        <p:spPr bwMode="auto">
          <a:xfrm flipV="1">
            <a:off x="3775075" y="2500313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grpSp>
        <p:nvGrpSpPr>
          <p:cNvPr id="94225" name="Group 220"/>
          <p:cNvGrpSpPr>
            <a:grpSpLocks/>
          </p:cNvGrpSpPr>
          <p:nvPr/>
        </p:nvGrpSpPr>
        <p:grpSpPr bwMode="auto">
          <a:xfrm>
            <a:off x="3140075" y="2598738"/>
            <a:ext cx="963613" cy="300037"/>
            <a:chOff x="4410" y="1365"/>
            <a:chExt cx="663" cy="224"/>
          </a:xfrm>
        </p:grpSpPr>
        <p:sp>
          <p:nvSpPr>
            <p:cNvPr id="94331" name="Rectangle 221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4332" name="AutoShape 222"/>
            <p:cNvSpPr>
              <a:spLocks noChangeArrowheads="1"/>
            </p:cNvSpPr>
            <p:nvPr/>
          </p:nvSpPr>
          <p:spPr bwMode="auto">
            <a:xfrm>
              <a:off x="4410" y="1369"/>
              <a:ext cx="663" cy="134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4333" name="Freeform 223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4334" name="Freeform 224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546 h 63"/>
                <a:gd name="T2" fmla="*/ 7635 w 280"/>
                <a:gd name="T3" fmla="*/ 531 h 63"/>
                <a:gd name="T4" fmla="*/ 45061 w 280"/>
                <a:gd name="T5" fmla="*/ 0 h 63"/>
                <a:gd name="T6" fmla="*/ 5753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94335" name="Freeform 225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2" name="Group 53"/>
          <p:cNvGrpSpPr>
            <a:grpSpLocks/>
          </p:cNvGrpSpPr>
          <p:nvPr/>
        </p:nvGrpSpPr>
        <p:grpSpPr bwMode="auto">
          <a:xfrm>
            <a:off x="352425" y="3319463"/>
            <a:ext cx="1081088" cy="1166812"/>
            <a:chOff x="42" y="744"/>
            <a:chExt cx="681" cy="735"/>
          </a:xfrm>
        </p:grpSpPr>
        <p:grpSp>
          <p:nvGrpSpPr>
            <p:cNvPr id="94299" name="Group 54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94301" name="Group 5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94326" name="Group 5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94329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94330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sp>
              <p:nvSpPr>
                <p:cNvPr id="94327" name="Rectangle 5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94328" name="Rectangle 6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</p:grpSp>
          <p:grpSp>
            <p:nvGrpSpPr>
              <p:cNvPr id="94302" name="Group 6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94320" name="Group 6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4324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94325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94321" name="Group 6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4322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94323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</p:grpSp>
          </p:grpSp>
          <p:grpSp>
            <p:nvGrpSpPr>
              <p:cNvPr id="94303" name="Group 6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4318" name="Rectangle 6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94319" name="Rectangle 7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</p:grpSp>
          <p:grpSp>
            <p:nvGrpSpPr>
              <p:cNvPr id="94304" name="Group 7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94305" name="Group 7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94309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94312" name="Group 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94316" name="Rectangle 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he-IL"/>
                      </a:p>
                    </p:txBody>
                  </p:sp>
                  <p:sp>
                    <p:nvSpPr>
                      <p:cNvPr id="94317" name="Text Box 7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000">
                            <a:solidFill>
                              <a:schemeClr val="bg1"/>
                            </a:solidFill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94313" name="Group 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4314" name="Rectangle 7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he-IL"/>
                      </a:p>
                    </p:txBody>
                  </p:sp>
                  <p:sp>
                    <p:nvSpPr>
                      <p:cNvPr id="94315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he-IL"/>
                      </a:p>
                    </p:txBody>
                  </p:sp>
                </p:grpSp>
              </p:grpSp>
              <p:sp>
                <p:nvSpPr>
                  <p:cNvPr id="94310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94311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</p:grpSp>
            <p:sp>
              <p:nvSpPr>
                <p:cNvPr id="94306" name="Rectangle 8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94307" name="Rectangle 8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94308" name="Rectangle 8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</p:grpSp>
        </p:grpSp>
        <p:sp>
          <p:nvSpPr>
            <p:cNvPr id="94300" name="AutoShape 85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25" name="Group 86"/>
          <p:cNvGrpSpPr>
            <a:grpSpLocks/>
          </p:cNvGrpSpPr>
          <p:nvPr/>
        </p:nvGrpSpPr>
        <p:grpSpPr bwMode="auto">
          <a:xfrm>
            <a:off x="449263" y="4405313"/>
            <a:ext cx="1081087" cy="244475"/>
            <a:chOff x="504" y="3523"/>
            <a:chExt cx="681" cy="154"/>
          </a:xfrm>
        </p:grpSpPr>
        <p:grpSp>
          <p:nvGrpSpPr>
            <p:cNvPr id="94286" name="Group 87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94290" name="Group 88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94293" name="Group 89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4297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94298" name="Text Box 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94294" name="Group 92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4295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94296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</p:grpSp>
          </p:grpSp>
          <p:sp>
            <p:nvSpPr>
              <p:cNvPr id="94291" name="Rectangle 95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94292" name="Rectangle 96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94287" name="Rectangle 97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4288" name="Rectangle 98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4289" name="Rectangle 99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30" name="Group 100"/>
          <p:cNvGrpSpPr>
            <a:grpSpLocks/>
          </p:cNvGrpSpPr>
          <p:nvPr/>
        </p:nvGrpSpPr>
        <p:grpSpPr bwMode="auto">
          <a:xfrm>
            <a:off x="1477963" y="3236913"/>
            <a:ext cx="1316037" cy="1314450"/>
            <a:chOff x="931" y="1941"/>
            <a:chExt cx="829" cy="828"/>
          </a:xfrm>
        </p:grpSpPr>
        <p:sp>
          <p:nvSpPr>
            <p:cNvPr id="94278" name="Freeform 101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6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1"/>
                <a:gd name="T19" fmla="*/ 0 h 801"/>
                <a:gd name="T20" fmla="*/ 551 w 551"/>
                <a:gd name="T21" fmla="*/ 801 h 8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65999"/>
                  </a:schemeClr>
                </a:gs>
                <a:gs pos="100000">
                  <a:srgbClr val="000099">
                    <a:alpha val="65999"/>
                  </a:srgbClr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grpSp>
          <p:nvGrpSpPr>
            <p:cNvPr id="94279" name="Group 102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94280" name="Rectangle 103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94281" name="Text Box 104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/>
                  <a:t>DHCP</a:t>
                </a:r>
              </a:p>
              <a:p>
                <a:pPr algn="ctr"/>
                <a:r>
                  <a:rPr lang="en-US" sz="1600"/>
                  <a:t>UDP</a:t>
                </a:r>
              </a:p>
              <a:p>
                <a:pPr algn="ctr"/>
                <a:r>
                  <a:rPr lang="en-US" sz="1600"/>
                  <a:t>IP</a:t>
                </a:r>
              </a:p>
              <a:p>
                <a:pPr algn="ctr"/>
                <a:r>
                  <a:rPr lang="en-US" sz="1600"/>
                  <a:t>Eth</a:t>
                </a:r>
              </a:p>
              <a:p>
                <a:pPr algn="ctr"/>
                <a:r>
                  <a:rPr lang="en-US" sz="1600"/>
                  <a:t>Phy</a:t>
                </a:r>
              </a:p>
            </p:txBody>
          </p:sp>
          <p:sp>
            <p:nvSpPr>
              <p:cNvPr id="94282" name="Line 105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94283" name="Line 106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94284" name="Line 107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94285" name="Line 108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</p:grpSp>
      <p:grpSp>
        <p:nvGrpSpPr>
          <p:cNvPr id="649216" name="Group 145"/>
          <p:cNvGrpSpPr>
            <a:grpSpLocks/>
          </p:cNvGrpSpPr>
          <p:nvPr/>
        </p:nvGrpSpPr>
        <p:grpSpPr bwMode="auto">
          <a:xfrm>
            <a:off x="803275" y="3344863"/>
            <a:ext cx="544513" cy="244475"/>
            <a:chOff x="844" y="3337"/>
            <a:chExt cx="343" cy="154"/>
          </a:xfrm>
        </p:grpSpPr>
        <p:sp>
          <p:nvSpPr>
            <p:cNvPr id="94276" name="Rectangle 146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4277" name="Text Box 147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schemeClr val="bg1"/>
                  </a:solidFill>
                </a:rPr>
                <a:t>DHCP</a:t>
              </a:r>
            </a:p>
          </p:txBody>
        </p:sp>
      </p:grpSp>
      <p:grpSp>
        <p:nvGrpSpPr>
          <p:cNvPr id="649217" name="Group 44"/>
          <p:cNvGrpSpPr>
            <a:grpSpLocks/>
          </p:cNvGrpSpPr>
          <p:nvPr/>
        </p:nvGrpSpPr>
        <p:grpSpPr bwMode="auto">
          <a:xfrm>
            <a:off x="1195388" y="1247775"/>
            <a:ext cx="976312" cy="1460500"/>
            <a:chOff x="651" y="681"/>
            <a:chExt cx="615" cy="920"/>
          </a:xfrm>
        </p:grpSpPr>
        <p:sp>
          <p:nvSpPr>
            <p:cNvPr id="94268" name="Freeform 45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65999"/>
                  </a:schemeClr>
                </a:gs>
                <a:gs pos="100000">
                  <a:srgbClr val="000099">
                    <a:alpha val="65999"/>
                  </a:srgbClr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grpSp>
          <p:nvGrpSpPr>
            <p:cNvPr id="94269" name="Group 46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94270" name="Rectangle 4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94271" name="Text Box 48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/>
                  <a:t>DHCP</a:t>
                </a:r>
              </a:p>
              <a:p>
                <a:pPr algn="ctr"/>
                <a:r>
                  <a:rPr lang="en-US" sz="1600"/>
                  <a:t>UDP</a:t>
                </a:r>
              </a:p>
              <a:p>
                <a:pPr algn="ctr"/>
                <a:r>
                  <a:rPr lang="en-US" sz="1600"/>
                  <a:t>IP</a:t>
                </a:r>
              </a:p>
              <a:p>
                <a:pPr algn="ctr"/>
                <a:r>
                  <a:rPr lang="en-US" sz="1600"/>
                  <a:t>Eth</a:t>
                </a:r>
              </a:p>
              <a:p>
                <a:pPr algn="ctr"/>
                <a:r>
                  <a:rPr lang="en-US" sz="1600"/>
                  <a:t>Phy</a:t>
                </a:r>
              </a:p>
            </p:txBody>
          </p:sp>
          <p:sp>
            <p:nvSpPr>
              <p:cNvPr id="94272" name="Line 4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94273" name="Line 5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94274" name="Line 5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94275" name="Line 5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</p:grpSp>
      <p:grpSp>
        <p:nvGrpSpPr>
          <p:cNvPr id="649220" name="Group 109"/>
          <p:cNvGrpSpPr>
            <a:grpSpLocks/>
          </p:cNvGrpSpPr>
          <p:nvPr/>
        </p:nvGrpSpPr>
        <p:grpSpPr bwMode="auto">
          <a:xfrm>
            <a:off x="71438" y="1136650"/>
            <a:ext cx="1081087" cy="1217613"/>
            <a:chOff x="1404" y="3105"/>
            <a:chExt cx="681" cy="767"/>
          </a:xfrm>
        </p:grpSpPr>
        <p:grpSp>
          <p:nvGrpSpPr>
            <p:cNvPr id="94233" name="Group 110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94238" name="Group 111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94263" name="Group 112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94266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94267" name="Text Box 1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sp>
              <p:nvSpPr>
                <p:cNvPr id="94264" name="Rectangle 115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94265" name="Rectangle 116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</p:grpSp>
          <p:grpSp>
            <p:nvGrpSpPr>
              <p:cNvPr id="94239" name="Group 117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94257" name="Group 11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4261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94262" name="Text Box 1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94258" name="Group 121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4259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94260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</p:grpSp>
          </p:grpSp>
          <p:grpSp>
            <p:nvGrpSpPr>
              <p:cNvPr id="94240" name="Group 124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4255" name="Rectangle 125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94256" name="Rectangle 126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</p:grpSp>
          <p:grpSp>
            <p:nvGrpSpPr>
              <p:cNvPr id="94241" name="Group 127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94242" name="Group 128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94246" name="Group 129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94249" name="Group 1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94253" name="Rectangle 1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he-IL"/>
                      </a:p>
                    </p:txBody>
                  </p:sp>
                  <p:sp>
                    <p:nvSpPr>
                      <p:cNvPr id="94254" name="Text Box 13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000">
                            <a:solidFill>
                              <a:schemeClr val="bg1"/>
                            </a:solidFill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94250" name="Group 1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4251" name="Rectangle 1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he-IL"/>
                      </a:p>
                    </p:txBody>
                  </p:sp>
                  <p:sp>
                    <p:nvSpPr>
                      <p:cNvPr id="94252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he-IL"/>
                      </a:p>
                    </p:txBody>
                  </p:sp>
                </p:grpSp>
              </p:grpSp>
              <p:sp>
                <p:nvSpPr>
                  <p:cNvPr id="94247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94248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</p:grpSp>
            <p:sp>
              <p:nvSpPr>
                <p:cNvPr id="94243" name="Rectangle 138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94244" name="Rectangle 139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94245" name="Rectangle 140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</p:grpSp>
        </p:grpSp>
        <p:sp>
          <p:nvSpPr>
            <p:cNvPr id="94234" name="AutoShape 141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94235" name="Group 142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94236" name="Rectangle 143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94237" name="Text Box 144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</a:rPr>
                  <a:t>DHCP</a:t>
                </a:r>
              </a:p>
            </p:txBody>
          </p:sp>
        </p:grpSp>
      </p:grpSp>
      <p:sp>
        <p:nvSpPr>
          <p:cNvPr id="649442" name="Rectangle 226"/>
          <p:cNvSpPr>
            <a:spLocks noChangeArrowheads="1"/>
          </p:cNvSpPr>
          <p:nvPr/>
        </p:nvSpPr>
        <p:spPr bwMode="auto">
          <a:xfrm>
            <a:off x="5026025" y="4230688"/>
            <a:ext cx="3421063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200">
                <a:latin typeface="Gill Sans MT" pitchFamily="34" charset="0"/>
              </a:rPr>
              <a:t>client now knows its IP address, name and IP address of DSN server, IP address of its first-hop router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sz="2200">
              <a:latin typeface="Gill Sans MT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0.03081 L 0.1533 0.0322 L 0.34896 -0.28446 L -0.04115 -0.28886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0" y="-15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4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64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19" grpId="0" build="p"/>
      <p:bldP spid="649364" grpId="0" build="p"/>
      <p:bldP spid="64944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MS PGothic" pitchFamily="34" charset="-128"/>
              </a:rPr>
              <a:t>Network Layer</a:t>
            </a:r>
          </a:p>
        </p:txBody>
      </p:sp>
      <p:sp>
        <p:nvSpPr>
          <p:cNvPr id="962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E38AA880-07BC-4EA2-8C98-7595FB63A7A0}" type="slidenum">
              <a:rPr lang="en-US"/>
              <a:pPr/>
              <a:t>27</a:t>
            </a:fld>
            <a:endParaRPr lang="en-US"/>
          </a:p>
        </p:txBody>
      </p:sp>
      <p:pic>
        <p:nvPicPr>
          <p:cNvPr id="96259" name="Picture 5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8" y="857250"/>
            <a:ext cx="68564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163513"/>
            <a:ext cx="7772400" cy="930275"/>
          </a:xfrm>
        </p:spPr>
        <p:txBody>
          <a:bodyPr/>
          <a:lstStyle/>
          <a:p>
            <a:r>
              <a:rPr lang="en-US" dirty="0"/>
              <a:t>IP addresses: how to get one?</a:t>
            </a:r>
            <a:endParaRPr lang="en-US" sz="4800" dirty="0"/>
          </a:p>
        </p:txBody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343025"/>
            <a:ext cx="8077200" cy="18097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>
                <a:solidFill>
                  <a:srgbClr val="CC0000"/>
                </a:solidFill>
              </a:rPr>
              <a:t>Q:</a:t>
            </a:r>
            <a:r>
              <a:rPr lang="en-US"/>
              <a:t> how does </a:t>
            </a:r>
            <a:r>
              <a:rPr lang="en-US" i="1"/>
              <a:t>network</a:t>
            </a:r>
            <a:r>
              <a:rPr lang="en-US"/>
              <a:t> get subnet part of IP addr?</a:t>
            </a:r>
          </a:p>
          <a:p>
            <a:pPr>
              <a:buFont typeface="Wingdings" pitchFamily="2" charset="2"/>
              <a:buNone/>
            </a:pPr>
            <a:r>
              <a:rPr lang="en-US" i="1">
                <a:solidFill>
                  <a:srgbClr val="CC0000"/>
                </a:solidFill>
              </a:rPr>
              <a:t>A:</a:t>
            </a:r>
            <a:r>
              <a:rPr lang="en-US"/>
              <a:t> gets allocated portion of its provider ISP</a:t>
            </a:r>
            <a:r>
              <a:rPr lang="ja-JP" altLang="en-US"/>
              <a:t>’</a:t>
            </a:r>
            <a:r>
              <a:rPr lang="en-US" altLang="ja-JP"/>
              <a:t>s address space</a:t>
            </a:r>
            <a:endParaRPr lang="en-US" sz="2400"/>
          </a:p>
        </p:txBody>
      </p:sp>
      <p:sp>
        <p:nvSpPr>
          <p:cNvPr id="96262" name="Text Box 4"/>
          <p:cNvSpPr txBox="1">
            <a:spLocks noChangeArrowheads="1"/>
          </p:cNvSpPr>
          <p:nvPr/>
        </p:nvSpPr>
        <p:spPr bwMode="auto">
          <a:xfrm>
            <a:off x="592138" y="3514725"/>
            <a:ext cx="8551862" cy="237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ISP's block          </a:t>
            </a:r>
            <a:r>
              <a:rPr lang="en-US" u="sng">
                <a:solidFill>
                  <a:srgbClr val="000099"/>
                </a:solidFill>
              </a:rPr>
              <a:t>11001000  00010111  00010000</a:t>
            </a:r>
            <a:r>
              <a:rPr lang="en-US">
                <a:solidFill>
                  <a:srgbClr val="000099"/>
                </a:solidFill>
              </a:rPr>
              <a:t>  00000000    200.23.16.0/20</a:t>
            </a:r>
            <a:r>
              <a:rPr lang="en-US">
                <a:solidFill>
                  <a:schemeClr val="accent2"/>
                </a:solidFill>
              </a:rPr>
              <a:t> </a:t>
            </a:r>
          </a:p>
          <a:p>
            <a:endParaRPr lang="en-US"/>
          </a:p>
          <a:p>
            <a:r>
              <a:rPr lang="en-US"/>
              <a:t>Organization 0    </a:t>
            </a:r>
            <a:r>
              <a:rPr lang="en-US" u="sng"/>
              <a:t>11001000  00010111  0001000</a:t>
            </a:r>
            <a:r>
              <a:rPr lang="en-US"/>
              <a:t>0  00000000    200.23.16.0/23 </a:t>
            </a:r>
          </a:p>
          <a:p>
            <a:r>
              <a:rPr lang="en-US"/>
              <a:t>Organization 1    </a:t>
            </a:r>
            <a:r>
              <a:rPr lang="en-US" u="sng"/>
              <a:t>11001000  00010111  0001001</a:t>
            </a:r>
            <a:r>
              <a:rPr lang="en-US"/>
              <a:t>0  00000000    200.23.18.0/23 </a:t>
            </a:r>
          </a:p>
          <a:p>
            <a:r>
              <a:rPr lang="en-US"/>
              <a:t>Organization 2    </a:t>
            </a:r>
            <a:r>
              <a:rPr lang="en-US" u="sng"/>
              <a:t>11001000  00010111  0001010</a:t>
            </a:r>
            <a:r>
              <a:rPr lang="en-US"/>
              <a:t>0  00000000    200.23.20.0/23 </a:t>
            </a:r>
          </a:p>
          <a:p>
            <a:r>
              <a:rPr lang="en-US"/>
              <a:t>   ...                                          …..                                   ….                ….</a:t>
            </a:r>
          </a:p>
          <a:p>
            <a:r>
              <a:rPr lang="en-US"/>
              <a:t>Organization 7    </a:t>
            </a:r>
            <a:r>
              <a:rPr lang="en-US" u="sng"/>
              <a:t>11001000  00010111  0001111</a:t>
            </a:r>
            <a:r>
              <a:rPr lang="en-US"/>
              <a:t>0  00000000    200.23.30.0/23</a:t>
            </a:r>
            <a:r>
              <a:rPr lang="en-US" sz="2400">
                <a:latin typeface="Times New Roman" pitchFamily="18" charset="0"/>
              </a:rPr>
              <a:t> </a:t>
            </a:r>
          </a:p>
          <a:p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MS PGothic" pitchFamily="34" charset="-128"/>
              </a:rPr>
              <a:t>Network Layer</a:t>
            </a:r>
          </a:p>
        </p:txBody>
      </p:sp>
      <p:sp>
        <p:nvSpPr>
          <p:cNvPr id="993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49470344-6B1C-4063-9924-B94CC0E37B84}" type="slidenum">
              <a:rPr lang="en-US"/>
              <a:pPr/>
              <a:t>28</a:t>
            </a:fld>
            <a:endParaRPr lang="en-US"/>
          </a:p>
        </p:txBody>
      </p:sp>
      <p:pic>
        <p:nvPicPr>
          <p:cNvPr id="99331" name="Picture 4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425" y="1000125"/>
            <a:ext cx="54848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3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IP addresses: how to get one?</a:t>
            </a:r>
            <a:endParaRPr lang="en-US" dirty="0"/>
          </a:p>
        </p:txBody>
      </p:sp>
      <p:pic>
        <p:nvPicPr>
          <p:cNvPr id="1026" name="Picture 2" descr="Icann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327" y="2984033"/>
            <a:ext cx="1749634" cy="139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33400" y="1600200"/>
            <a:ext cx="588084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defRPr/>
            </a:pPr>
            <a:r>
              <a:rPr lang="en-US" sz="3200" kern="0" dirty="0">
                <a:solidFill>
                  <a:srgbClr val="000099"/>
                </a:solidFill>
                <a:ea typeface="ＭＳ Ｐゴシック" charset="0"/>
              </a:rPr>
              <a:t>I</a:t>
            </a:r>
            <a:r>
              <a:rPr lang="en-US" sz="3200" kern="0" dirty="0">
                <a:ea typeface="ＭＳ Ｐゴシック" charset="0"/>
              </a:rPr>
              <a:t>nternet </a:t>
            </a:r>
            <a:r>
              <a:rPr lang="en-US" sz="3200" kern="0" dirty="0">
                <a:solidFill>
                  <a:srgbClr val="000099"/>
                </a:solidFill>
                <a:ea typeface="ＭＳ Ｐゴシック" charset="0"/>
              </a:rPr>
              <a:t>C</a:t>
            </a:r>
            <a:r>
              <a:rPr lang="en-US" sz="3200" kern="0" dirty="0">
                <a:ea typeface="ＭＳ Ｐゴシック" charset="0"/>
              </a:rPr>
              <a:t>orporation for </a:t>
            </a:r>
            <a:r>
              <a:rPr lang="en-US" sz="3200" kern="0" dirty="0">
                <a:solidFill>
                  <a:srgbClr val="000099"/>
                </a:solidFill>
                <a:ea typeface="ＭＳ Ｐゴシック" charset="0"/>
              </a:rPr>
              <a:t>A</a:t>
            </a:r>
            <a:r>
              <a:rPr lang="en-US" sz="3200" kern="0" dirty="0">
                <a:ea typeface="ＭＳ Ｐゴシック" charset="0"/>
              </a:rPr>
              <a:t>ssigned </a:t>
            </a:r>
            <a:r>
              <a:rPr lang="en-US" sz="3200" kern="0" dirty="0">
                <a:solidFill>
                  <a:srgbClr val="000099"/>
                </a:solidFill>
                <a:ea typeface="ＭＳ Ｐゴシック" charset="0"/>
              </a:rPr>
              <a:t>N</a:t>
            </a:r>
            <a:r>
              <a:rPr lang="en-US" sz="3200" kern="0" dirty="0">
                <a:ea typeface="ＭＳ Ｐゴシック" charset="0"/>
              </a:rPr>
              <a:t>ames and </a:t>
            </a:r>
            <a:r>
              <a:rPr lang="en-US" sz="3200" kern="0" dirty="0">
                <a:solidFill>
                  <a:srgbClr val="000099"/>
                </a:solidFill>
                <a:ea typeface="ＭＳ Ｐゴシック" charset="0"/>
              </a:rPr>
              <a:t>N</a:t>
            </a:r>
            <a:r>
              <a:rPr lang="en-US" sz="3200" kern="0" dirty="0">
                <a:ea typeface="ＭＳ Ｐゴシック" charset="0"/>
              </a:rPr>
              <a:t>umbers (</a:t>
            </a:r>
            <a:r>
              <a:rPr lang="en-US" sz="3200" kern="0" dirty="0">
                <a:solidFill>
                  <a:srgbClr val="000099"/>
                </a:solidFill>
                <a:ea typeface="ＭＳ Ｐゴシック" charset="0"/>
              </a:rPr>
              <a:t>ICANN</a:t>
            </a:r>
            <a:r>
              <a:rPr lang="en-US" sz="3200" kern="0" dirty="0">
                <a:ea typeface="ＭＳ Ｐゴシック" charset="0"/>
              </a:rPr>
              <a:t>)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 kern="0" dirty="0">
                <a:ea typeface="ＭＳ Ｐゴシック" charset="0"/>
              </a:rPr>
              <a:t>Allocates addresses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 kern="0" dirty="0">
                <a:ea typeface="ＭＳ Ｐゴシック" charset="0"/>
              </a:rPr>
              <a:t>Assigns domain names, resolves disputes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 kern="0" dirty="0">
                <a:ea typeface="ＭＳ Ｐゴシック" charset="0"/>
              </a:rPr>
              <a:t>Manages DNS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200">
                <a:latin typeface="Tahoma" panose="020B0604030504040204" pitchFamily="34" charset="0"/>
              </a:rPr>
              <a:t>4-</a:t>
            </a:r>
            <a:fld id="{5E76C181-C4E8-4981-8850-85698CFAEF6C}" type="slidenum">
              <a:rPr lang="en-US" altLang="he-IL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he-IL" sz="1200">
              <a:latin typeface="Tahoma" panose="020B0604030504040204" pitchFamily="34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8318500" cy="4648200"/>
          </a:xfrm>
        </p:spPr>
        <p:txBody>
          <a:bodyPr/>
          <a:lstStyle/>
          <a:p>
            <a:r>
              <a:rPr lang="en-US" sz="3200" dirty="0"/>
              <a:t>Header format</a:t>
            </a:r>
          </a:p>
          <a:p>
            <a:r>
              <a:rPr lang="en-US" sz="3200" dirty="0">
                <a:solidFill>
                  <a:srgbClr val="FF0000"/>
                </a:solidFill>
              </a:rPr>
              <a:t>IPv4 addressing</a:t>
            </a:r>
          </a:p>
          <a:p>
            <a:pPr lvl="1"/>
            <a:r>
              <a:rPr lang="en-US" sz="2800" dirty="0">
                <a:solidFill>
                  <a:schemeClr val="tx2"/>
                </a:solidFill>
              </a:rPr>
              <a:t>Subnets and prefixes </a:t>
            </a:r>
          </a:p>
          <a:p>
            <a:pPr lvl="1"/>
            <a:r>
              <a:rPr lang="en-US" sz="2800" dirty="0"/>
              <a:t>DHCP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NAT</a:t>
            </a:r>
          </a:p>
          <a:p>
            <a:r>
              <a:rPr lang="en-US" sz="3200" dirty="0"/>
              <a:t>ICMP</a:t>
            </a:r>
          </a:p>
          <a:p>
            <a:r>
              <a:rPr lang="en-US" sz="3200" dirty="0"/>
              <a:t>IPv6</a:t>
            </a:r>
          </a:p>
        </p:txBody>
      </p:sp>
      <p:sp>
        <p:nvSpPr>
          <p:cNvPr id="5127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4400" dirty="0">
                <a:solidFill>
                  <a:srgbClr val="000099"/>
                </a:solidFill>
              </a:rPr>
              <a:t>Outline</a:t>
            </a: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63" y="1008431"/>
            <a:ext cx="1925637" cy="185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264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200">
                <a:latin typeface="Tahoma" panose="020B0604030504040204" pitchFamily="34" charset="0"/>
              </a:rPr>
              <a:t>4-</a:t>
            </a:r>
            <a:fld id="{5E76C181-C4E8-4981-8850-85698CFAEF6C}" type="slidenum">
              <a:rPr lang="en-US" altLang="he-IL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he-IL" sz="1200">
              <a:latin typeface="Tahoma" panose="020B0604030504040204" pitchFamily="34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8318500" cy="4648200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IPv4 Header format</a:t>
            </a:r>
          </a:p>
          <a:p>
            <a:r>
              <a:rPr lang="en-US" sz="3200" dirty="0"/>
              <a:t>IPv4 addressing</a:t>
            </a:r>
          </a:p>
          <a:p>
            <a:r>
              <a:rPr lang="en-US" sz="3200" dirty="0"/>
              <a:t>ICMP</a:t>
            </a:r>
          </a:p>
          <a:p>
            <a:r>
              <a:rPr lang="en-US" sz="3200" dirty="0"/>
              <a:t>IPv6</a:t>
            </a:r>
          </a:p>
        </p:txBody>
      </p:sp>
      <p:sp>
        <p:nvSpPr>
          <p:cNvPr id="5127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4400" dirty="0">
                <a:solidFill>
                  <a:srgbClr val="000099"/>
                </a:solidFill>
              </a:rPr>
              <a:t>Outline</a:t>
            </a: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63" y="1008431"/>
            <a:ext cx="1925637" cy="185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434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MS PGothic" pitchFamily="34" charset="-128"/>
              </a:rPr>
              <a:t>Network Layer</a:t>
            </a:r>
          </a:p>
        </p:txBody>
      </p:sp>
      <p:sp>
        <p:nvSpPr>
          <p:cNvPr id="1013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39E9BDA9-6933-460D-9A84-6D3E6B3EB86E}" type="slidenum">
              <a:rPr lang="en-US"/>
              <a:pPr/>
              <a:t>30</a:t>
            </a:fld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600200"/>
            <a:ext cx="8418512" cy="4648200"/>
          </a:xfrm>
        </p:spPr>
        <p:txBody>
          <a:bodyPr/>
          <a:lstStyle/>
          <a:p>
            <a:r>
              <a:rPr lang="en-US" sz="3200" dirty="0"/>
              <a:t>Lack of IP addresses</a:t>
            </a:r>
          </a:p>
          <a:p>
            <a:r>
              <a:rPr lang="en-US" sz="3200" dirty="0"/>
              <a:t>Ease work of ISPs</a:t>
            </a:r>
          </a:p>
          <a:p>
            <a:pPr lvl="1"/>
            <a:r>
              <a:rPr lang="en-US" dirty="0"/>
              <a:t>No need to allocate huge range of addresses, while many of them are actually not in use</a:t>
            </a:r>
          </a:p>
          <a:p>
            <a:pPr lvl="1"/>
            <a:r>
              <a:rPr lang="en-US" sz="2800" dirty="0"/>
              <a:t>Hierarchical work – decreases complexity</a:t>
            </a:r>
          </a:p>
          <a:p>
            <a:pPr lvl="2"/>
            <a:r>
              <a:rPr lang="en-US" dirty="0"/>
              <a:t>Separation between change in local network and changes (inc. even changing ISP) in outside world</a:t>
            </a:r>
          </a:p>
          <a:p>
            <a:r>
              <a:rPr lang="en-US" sz="3200" dirty="0"/>
              <a:t>Devices inside local net not explicitly addressable, visible by outside world (a security plus)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57349" name="Rectangle 8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8091488" cy="90805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ea typeface="ＭＳ Ｐゴシック" charset="0"/>
                <a:cs typeface="+mj-cs"/>
              </a:rPr>
              <a:t>Network </a:t>
            </a:r>
            <a:r>
              <a:rPr lang="en-US" dirty="0">
                <a:ea typeface="ＭＳ Ｐゴシック" charset="0"/>
              </a:rPr>
              <a:t>A</a:t>
            </a:r>
            <a:r>
              <a:rPr lang="en-US" dirty="0">
                <a:ea typeface="ＭＳ Ｐゴシック" charset="0"/>
                <a:cs typeface="+mj-cs"/>
              </a:rPr>
              <a:t>ddress Translation: Motivation</a:t>
            </a:r>
          </a:p>
        </p:txBody>
      </p:sp>
      <p:pic>
        <p:nvPicPr>
          <p:cNvPr id="101381" name="Picture 9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3739" y="1246802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MS PGothic" pitchFamily="34" charset="-128"/>
              </a:rPr>
              <a:t>Network Layer</a:t>
            </a:r>
          </a:p>
        </p:txBody>
      </p:sp>
      <p:sp>
        <p:nvSpPr>
          <p:cNvPr id="1003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38E7E25C-6993-4994-9555-5D1728A6D5CA}" type="slidenum">
              <a:rPr lang="en-US"/>
              <a:pPr/>
              <a:t>31</a:t>
            </a:fld>
            <a:endParaRPr lang="en-US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8091488" cy="90805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ea typeface="ＭＳ Ｐゴシック" charset="0"/>
                <a:cs typeface="+mj-cs"/>
              </a:rPr>
              <a:t>Network </a:t>
            </a:r>
            <a:r>
              <a:rPr lang="en-US" dirty="0">
                <a:ea typeface="ＭＳ Ｐゴシック" charset="0"/>
              </a:rPr>
              <a:t>A</a:t>
            </a:r>
            <a:r>
              <a:rPr lang="en-US" dirty="0">
                <a:ea typeface="ＭＳ Ｐゴシック" charset="0"/>
                <a:cs typeface="+mj-cs"/>
              </a:rPr>
              <a:t>ddress Translation</a:t>
            </a:r>
          </a:p>
        </p:txBody>
      </p:sp>
      <p:sp>
        <p:nvSpPr>
          <p:cNvPr id="100377" name="Text Box 90"/>
          <p:cNvSpPr txBox="1">
            <a:spLocks noChangeArrowheads="1"/>
          </p:cNvSpPr>
          <p:nvPr/>
        </p:nvSpPr>
        <p:spPr bwMode="auto">
          <a:xfrm>
            <a:off x="4260850" y="4741863"/>
            <a:ext cx="3763963" cy="1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>
                <a:latin typeface="Gill Sans MT" pitchFamily="34" charset="0"/>
              </a:rPr>
              <a:t>datagrams with source or </a:t>
            </a:r>
          </a:p>
          <a:p>
            <a:pPr>
              <a:lnSpc>
                <a:spcPct val="85000"/>
              </a:lnSpc>
            </a:pPr>
            <a:r>
              <a:rPr lang="en-US" sz="2400">
                <a:latin typeface="Gill Sans MT" pitchFamily="34" charset="0"/>
              </a:rPr>
              <a:t>destination in this network</a:t>
            </a:r>
          </a:p>
          <a:p>
            <a:pPr>
              <a:lnSpc>
                <a:spcPct val="85000"/>
              </a:lnSpc>
            </a:pPr>
            <a:r>
              <a:rPr lang="en-US" sz="2400">
                <a:latin typeface="Gill Sans MT" pitchFamily="34" charset="0"/>
              </a:rPr>
              <a:t>have 10.0.0/24 address for </a:t>
            </a:r>
          </a:p>
          <a:p>
            <a:pPr>
              <a:lnSpc>
                <a:spcPct val="85000"/>
              </a:lnSpc>
            </a:pPr>
            <a:r>
              <a:rPr lang="en-US" sz="2400">
                <a:latin typeface="Gill Sans MT" pitchFamily="34" charset="0"/>
              </a:rPr>
              <a:t>source, destination (as usual)</a:t>
            </a:r>
          </a:p>
        </p:txBody>
      </p:sp>
      <p:sp>
        <p:nvSpPr>
          <p:cNvPr id="100378" name="Text Box 92"/>
          <p:cNvSpPr txBox="1">
            <a:spLocks noChangeArrowheads="1"/>
          </p:cNvSpPr>
          <p:nvPr/>
        </p:nvSpPr>
        <p:spPr bwMode="auto">
          <a:xfrm>
            <a:off x="269875" y="4746625"/>
            <a:ext cx="3684588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sz="2400" i="1">
                <a:solidFill>
                  <a:srgbClr val="CC0000"/>
                </a:solidFill>
                <a:latin typeface="Gill Sans MT" pitchFamily="34" charset="0"/>
              </a:rPr>
              <a:t>all</a:t>
            </a:r>
            <a:r>
              <a:rPr lang="en-US" sz="2400">
                <a:solidFill>
                  <a:srgbClr val="CC0000"/>
                </a:solidFill>
                <a:latin typeface="Gill Sans MT" pitchFamily="34" charset="0"/>
              </a:rPr>
              <a:t> </a:t>
            </a:r>
            <a:r>
              <a:rPr lang="en-US" sz="2400">
                <a:latin typeface="Gill Sans MT" pitchFamily="34" charset="0"/>
              </a:rPr>
              <a:t>datagrams </a:t>
            </a:r>
            <a:r>
              <a:rPr lang="en-US" sz="2400" i="1">
                <a:solidFill>
                  <a:srgbClr val="CC0000"/>
                </a:solidFill>
                <a:latin typeface="Gill Sans MT" pitchFamily="34" charset="0"/>
              </a:rPr>
              <a:t>leaving</a:t>
            </a:r>
            <a:r>
              <a:rPr lang="en-US" sz="2400">
                <a:latin typeface="Gill Sans MT" pitchFamily="34" charset="0"/>
              </a:rPr>
              <a:t> local</a:t>
            </a:r>
          </a:p>
          <a:p>
            <a:pPr algn="r">
              <a:lnSpc>
                <a:spcPct val="85000"/>
              </a:lnSpc>
            </a:pPr>
            <a:r>
              <a:rPr lang="en-US" sz="2400">
                <a:latin typeface="Gill Sans MT" pitchFamily="34" charset="0"/>
              </a:rPr>
              <a:t>network have </a:t>
            </a:r>
            <a:r>
              <a:rPr lang="en-US" sz="2400" i="1">
                <a:solidFill>
                  <a:srgbClr val="CC0000"/>
                </a:solidFill>
                <a:latin typeface="Gill Sans MT" pitchFamily="34" charset="0"/>
              </a:rPr>
              <a:t>same</a:t>
            </a:r>
            <a:r>
              <a:rPr lang="en-US" sz="2400">
                <a:latin typeface="Gill Sans MT" pitchFamily="34" charset="0"/>
              </a:rPr>
              <a:t> single source NAT IP address: 138.76.29.7,different source port numbers</a:t>
            </a:r>
          </a:p>
        </p:txBody>
      </p:sp>
      <p:pic>
        <p:nvPicPr>
          <p:cNvPr id="100379" name="Picture 95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488" y="92233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380" name="Line 96"/>
          <p:cNvSpPr>
            <a:spLocks noChangeShapeType="1"/>
          </p:cNvSpPr>
          <p:nvPr/>
        </p:nvSpPr>
        <p:spPr bwMode="auto">
          <a:xfrm flipV="1">
            <a:off x="4818063" y="3344863"/>
            <a:ext cx="668337" cy="14271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00381" name="Line 97"/>
          <p:cNvSpPr>
            <a:spLocks noChangeShapeType="1"/>
          </p:cNvSpPr>
          <p:nvPr/>
        </p:nvSpPr>
        <p:spPr bwMode="auto">
          <a:xfrm flipV="1">
            <a:off x="2706688" y="3308350"/>
            <a:ext cx="668337" cy="14271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00355" name="Freeform 80"/>
          <p:cNvSpPr>
            <a:spLocks/>
          </p:cNvSpPr>
          <p:nvPr/>
        </p:nvSpPr>
        <p:spPr bwMode="auto">
          <a:xfrm>
            <a:off x="4152900" y="1871663"/>
            <a:ext cx="3738563" cy="2697162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00357" name="Freeform 4"/>
          <p:cNvSpPr>
            <a:spLocks/>
          </p:cNvSpPr>
          <p:nvPr/>
        </p:nvSpPr>
        <p:spPr bwMode="auto">
          <a:xfrm>
            <a:off x="0" y="2579688"/>
            <a:ext cx="3849688" cy="1425575"/>
          </a:xfrm>
          <a:custGeom>
            <a:avLst/>
            <a:gdLst>
              <a:gd name="T0" fmla="*/ 2147483647 w 2425"/>
              <a:gd name="T1" fmla="*/ 2147483647 h 898"/>
              <a:gd name="T2" fmla="*/ 2147483647 w 2425"/>
              <a:gd name="T3" fmla="*/ 2147483647 h 898"/>
              <a:gd name="T4" fmla="*/ 2147483647 w 2425"/>
              <a:gd name="T5" fmla="*/ 2147483647 h 898"/>
              <a:gd name="T6" fmla="*/ 2147483647 w 2425"/>
              <a:gd name="T7" fmla="*/ 2147483647 h 898"/>
              <a:gd name="T8" fmla="*/ 2147483647 w 2425"/>
              <a:gd name="T9" fmla="*/ 2147483647 h 898"/>
              <a:gd name="T10" fmla="*/ 2147483647 w 2425"/>
              <a:gd name="T11" fmla="*/ 2147483647 h 898"/>
              <a:gd name="T12" fmla="*/ 2147483647 w 2425"/>
              <a:gd name="T13" fmla="*/ 2147483647 h 898"/>
              <a:gd name="T14" fmla="*/ 2147483647 w 2425"/>
              <a:gd name="T15" fmla="*/ 2147483647 h 89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425"/>
              <a:gd name="T25" fmla="*/ 0 h 898"/>
              <a:gd name="T26" fmla="*/ 2425 w 2425"/>
              <a:gd name="T27" fmla="*/ 898 h 89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425" h="898">
                <a:moveTo>
                  <a:pt x="2056" y="289"/>
                </a:moveTo>
                <a:cubicBezTo>
                  <a:pt x="1826" y="223"/>
                  <a:pt x="1133" y="113"/>
                  <a:pt x="810" y="75"/>
                </a:cubicBezTo>
                <a:cubicBezTo>
                  <a:pt x="487" y="37"/>
                  <a:pt x="230" y="0"/>
                  <a:pt x="115" y="60"/>
                </a:cubicBezTo>
                <a:cubicBezTo>
                  <a:pt x="0" y="120"/>
                  <a:pt x="121" y="301"/>
                  <a:pt x="121" y="433"/>
                </a:cubicBezTo>
                <a:cubicBezTo>
                  <a:pt x="121" y="565"/>
                  <a:pt x="25" y="802"/>
                  <a:pt x="115" y="850"/>
                </a:cubicBezTo>
                <a:cubicBezTo>
                  <a:pt x="205" y="898"/>
                  <a:pt x="316" y="784"/>
                  <a:pt x="662" y="721"/>
                </a:cubicBezTo>
                <a:cubicBezTo>
                  <a:pt x="1008" y="658"/>
                  <a:pt x="1961" y="544"/>
                  <a:pt x="2193" y="472"/>
                </a:cubicBezTo>
                <a:cubicBezTo>
                  <a:pt x="2425" y="400"/>
                  <a:pt x="2292" y="327"/>
                  <a:pt x="2056" y="289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00358" name="Line 8"/>
          <p:cNvSpPr>
            <a:spLocks noChangeShapeType="1"/>
          </p:cNvSpPr>
          <p:nvPr/>
        </p:nvSpPr>
        <p:spPr bwMode="auto">
          <a:xfrm flipV="1">
            <a:off x="4267200" y="3182938"/>
            <a:ext cx="1214438" cy="11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00359" name="Line 9"/>
          <p:cNvSpPr>
            <a:spLocks noChangeShapeType="1"/>
          </p:cNvSpPr>
          <p:nvPr/>
        </p:nvSpPr>
        <p:spPr bwMode="auto">
          <a:xfrm flipH="1">
            <a:off x="7010400" y="3233738"/>
            <a:ext cx="300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00360" name="Line 10"/>
          <p:cNvSpPr>
            <a:spLocks noChangeShapeType="1"/>
          </p:cNvSpPr>
          <p:nvPr/>
        </p:nvSpPr>
        <p:spPr bwMode="auto">
          <a:xfrm>
            <a:off x="7107238" y="2446338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00361" name="Line 11"/>
          <p:cNvSpPr>
            <a:spLocks noChangeShapeType="1"/>
          </p:cNvSpPr>
          <p:nvPr/>
        </p:nvSpPr>
        <p:spPr bwMode="auto">
          <a:xfrm flipV="1">
            <a:off x="7113588" y="3951288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00362" name="Text Box 12"/>
          <p:cNvSpPr txBox="1">
            <a:spLocks noChangeArrowheads="1"/>
          </p:cNvSpPr>
          <p:nvPr/>
        </p:nvSpPr>
        <p:spPr bwMode="auto">
          <a:xfrm>
            <a:off x="7732713" y="2176463"/>
            <a:ext cx="919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10.0.0.1</a:t>
            </a:r>
          </a:p>
        </p:txBody>
      </p:sp>
      <p:sp>
        <p:nvSpPr>
          <p:cNvPr id="100363" name="Text Box 13"/>
          <p:cNvSpPr txBox="1">
            <a:spLocks noChangeArrowheads="1"/>
          </p:cNvSpPr>
          <p:nvPr/>
        </p:nvSpPr>
        <p:spPr bwMode="auto">
          <a:xfrm>
            <a:off x="7859713" y="2944813"/>
            <a:ext cx="919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10.0.0.2</a:t>
            </a:r>
          </a:p>
        </p:txBody>
      </p:sp>
      <p:sp>
        <p:nvSpPr>
          <p:cNvPr id="100364" name="Text Box 14"/>
          <p:cNvSpPr txBox="1">
            <a:spLocks noChangeArrowheads="1"/>
          </p:cNvSpPr>
          <p:nvPr/>
        </p:nvSpPr>
        <p:spPr bwMode="auto">
          <a:xfrm>
            <a:off x="7810500" y="3751263"/>
            <a:ext cx="919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10.0.0.3</a:t>
            </a:r>
          </a:p>
        </p:txBody>
      </p:sp>
      <p:sp>
        <p:nvSpPr>
          <p:cNvPr id="100365" name="Text Box 15"/>
          <p:cNvSpPr txBox="1">
            <a:spLocks noChangeArrowheads="1"/>
          </p:cNvSpPr>
          <p:nvPr/>
        </p:nvSpPr>
        <p:spPr bwMode="auto">
          <a:xfrm>
            <a:off x="4217988" y="2667000"/>
            <a:ext cx="919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10.0.0.4</a:t>
            </a:r>
          </a:p>
        </p:txBody>
      </p:sp>
      <p:sp>
        <p:nvSpPr>
          <p:cNvPr id="100366" name="Line 16"/>
          <p:cNvSpPr>
            <a:spLocks noChangeShapeType="1"/>
          </p:cNvSpPr>
          <p:nvPr/>
        </p:nvSpPr>
        <p:spPr bwMode="auto">
          <a:xfrm flipH="1">
            <a:off x="4341813" y="2944813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00367" name="Text Box 17"/>
          <p:cNvSpPr txBox="1">
            <a:spLocks noChangeArrowheads="1"/>
          </p:cNvSpPr>
          <p:nvPr/>
        </p:nvSpPr>
        <p:spPr bwMode="auto">
          <a:xfrm>
            <a:off x="2324100" y="3324225"/>
            <a:ext cx="1257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138.76.29.7</a:t>
            </a:r>
          </a:p>
        </p:txBody>
      </p:sp>
      <p:sp>
        <p:nvSpPr>
          <p:cNvPr id="100368" name="Line 18"/>
          <p:cNvSpPr>
            <a:spLocks noChangeShapeType="1"/>
          </p:cNvSpPr>
          <p:nvPr/>
        </p:nvSpPr>
        <p:spPr bwMode="auto">
          <a:xfrm flipH="1">
            <a:off x="3502025" y="3271838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00369" name="Line 79"/>
          <p:cNvSpPr>
            <a:spLocks noChangeShapeType="1"/>
          </p:cNvSpPr>
          <p:nvPr/>
        </p:nvSpPr>
        <p:spPr bwMode="auto">
          <a:xfrm>
            <a:off x="706438" y="3222625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00370" name="Text Box 81"/>
          <p:cNvSpPr txBox="1">
            <a:spLocks noChangeArrowheads="1"/>
          </p:cNvSpPr>
          <p:nvPr/>
        </p:nvSpPr>
        <p:spPr bwMode="auto">
          <a:xfrm>
            <a:off x="4716463" y="1674813"/>
            <a:ext cx="22796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local network</a:t>
            </a:r>
          </a:p>
          <a:p>
            <a:pPr algn="ctr"/>
            <a:r>
              <a:rPr lang="en-US" dirty="0"/>
              <a:t>(e.g., home network)</a:t>
            </a:r>
          </a:p>
          <a:p>
            <a:pPr algn="ctr"/>
            <a:r>
              <a:rPr lang="en-US" dirty="0"/>
              <a:t>10.0.0/24</a:t>
            </a:r>
          </a:p>
        </p:txBody>
      </p:sp>
      <p:sp>
        <p:nvSpPr>
          <p:cNvPr id="100371" name="Line 82"/>
          <p:cNvSpPr>
            <a:spLocks noChangeShapeType="1"/>
          </p:cNvSpPr>
          <p:nvPr/>
        </p:nvSpPr>
        <p:spPr bwMode="auto">
          <a:xfrm>
            <a:off x="69850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00372" name="Line 83"/>
          <p:cNvSpPr>
            <a:spLocks noChangeShapeType="1"/>
          </p:cNvSpPr>
          <p:nvPr/>
        </p:nvSpPr>
        <p:spPr bwMode="auto">
          <a:xfrm>
            <a:off x="4033838" y="1760538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00373" name="Line 84"/>
          <p:cNvSpPr>
            <a:spLocks noChangeShapeType="1"/>
          </p:cNvSpPr>
          <p:nvPr/>
        </p:nvSpPr>
        <p:spPr bwMode="auto">
          <a:xfrm flipH="1" flipV="1">
            <a:off x="4173538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00374" name="Line 86"/>
          <p:cNvSpPr>
            <a:spLocks noChangeShapeType="1"/>
          </p:cNvSpPr>
          <p:nvPr/>
        </p:nvSpPr>
        <p:spPr bwMode="auto">
          <a:xfrm>
            <a:off x="25781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00375" name="Line 87"/>
          <p:cNvSpPr>
            <a:spLocks noChangeShapeType="1"/>
          </p:cNvSpPr>
          <p:nvPr/>
        </p:nvSpPr>
        <p:spPr bwMode="auto">
          <a:xfrm flipH="1" flipV="1">
            <a:off x="766763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00376" name="Text Box 88"/>
          <p:cNvSpPr txBox="1">
            <a:spLocks noChangeArrowheads="1"/>
          </p:cNvSpPr>
          <p:nvPr/>
        </p:nvSpPr>
        <p:spPr bwMode="auto">
          <a:xfrm>
            <a:off x="1654175" y="1662113"/>
            <a:ext cx="958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rest of</a:t>
            </a:r>
          </a:p>
          <a:p>
            <a:pPr algn="ctr"/>
            <a:r>
              <a:rPr lang="en-US" dirty="0"/>
              <a:t>Internet</a:t>
            </a:r>
          </a:p>
        </p:txBody>
      </p:sp>
      <p:grpSp>
        <p:nvGrpSpPr>
          <p:cNvPr id="100382" name="Group 98"/>
          <p:cNvGrpSpPr>
            <a:grpSpLocks/>
          </p:cNvGrpSpPr>
          <p:nvPr/>
        </p:nvGrpSpPr>
        <p:grpSpPr bwMode="auto">
          <a:xfrm>
            <a:off x="3633788" y="3059113"/>
            <a:ext cx="900112" cy="347662"/>
            <a:chOff x="4396" y="1245"/>
            <a:chExt cx="672" cy="248"/>
          </a:xfrm>
        </p:grpSpPr>
        <p:sp>
          <p:nvSpPr>
            <p:cNvPr id="100392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00393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00394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00395" name="Group 10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00398" name="Freeform 10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00399" name="Freeform 10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100396" name="Line 105"/>
            <p:cNvSpPr>
              <a:spLocks noChangeShapeType="1"/>
            </p:cNvSpPr>
            <p:nvPr/>
          </p:nvSpPr>
          <p:spPr bwMode="auto">
            <a:xfrm>
              <a:off x="4400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0397" name="Line 106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100383" name="Group 107"/>
          <p:cNvGrpSpPr>
            <a:grpSpLocks/>
          </p:cNvGrpSpPr>
          <p:nvPr/>
        </p:nvGrpSpPr>
        <p:grpSpPr bwMode="auto">
          <a:xfrm flipH="1">
            <a:off x="7207250" y="2239963"/>
            <a:ext cx="641350" cy="558800"/>
            <a:chOff x="-44" y="1473"/>
            <a:chExt cx="981" cy="1105"/>
          </a:xfrm>
        </p:grpSpPr>
        <p:pic>
          <p:nvPicPr>
            <p:cNvPr id="100390" name="Picture 108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0391" name="Freeform 10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00384" name="Group 110"/>
          <p:cNvGrpSpPr>
            <a:grpSpLocks/>
          </p:cNvGrpSpPr>
          <p:nvPr/>
        </p:nvGrpSpPr>
        <p:grpSpPr bwMode="auto">
          <a:xfrm flipH="1">
            <a:off x="7246938" y="2916238"/>
            <a:ext cx="641350" cy="558800"/>
            <a:chOff x="-44" y="1473"/>
            <a:chExt cx="981" cy="1105"/>
          </a:xfrm>
        </p:grpSpPr>
        <p:pic>
          <p:nvPicPr>
            <p:cNvPr id="100388" name="Picture 111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0389" name="Freeform 11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00385" name="Group 113"/>
          <p:cNvGrpSpPr>
            <a:grpSpLocks/>
          </p:cNvGrpSpPr>
          <p:nvPr/>
        </p:nvGrpSpPr>
        <p:grpSpPr bwMode="auto">
          <a:xfrm flipH="1">
            <a:off x="7254875" y="3670300"/>
            <a:ext cx="641350" cy="558800"/>
            <a:chOff x="-44" y="1473"/>
            <a:chExt cx="981" cy="1105"/>
          </a:xfrm>
        </p:grpSpPr>
        <p:pic>
          <p:nvPicPr>
            <p:cNvPr id="100386" name="Picture 114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0387" name="Freeform 11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MS PGothic" pitchFamily="34" charset="-128"/>
              </a:rPr>
              <a:t>Network Layer</a:t>
            </a:r>
          </a:p>
        </p:txBody>
      </p:sp>
      <p:sp>
        <p:nvSpPr>
          <p:cNvPr id="1034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0ED6E75D-6282-438D-A928-15E94106B63F}" type="slidenum">
              <a:rPr lang="en-US"/>
              <a:pPr/>
              <a:t>32</a:t>
            </a:fld>
            <a:endParaRPr lang="en-US"/>
          </a:p>
        </p:txBody>
      </p:sp>
      <p:sp>
        <p:nvSpPr>
          <p:cNvPr id="103427" name="Freeform 139"/>
          <p:cNvSpPr>
            <a:spLocks/>
          </p:cNvSpPr>
          <p:nvPr/>
        </p:nvSpPr>
        <p:spPr bwMode="auto">
          <a:xfrm>
            <a:off x="179388" y="3651250"/>
            <a:ext cx="4089400" cy="1355725"/>
          </a:xfrm>
          <a:custGeom>
            <a:avLst/>
            <a:gdLst>
              <a:gd name="T0" fmla="*/ 2147483647 w 2269"/>
              <a:gd name="T1" fmla="*/ 2147483647 h 854"/>
              <a:gd name="T2" fmla="*/ 2147483647 w 2269"/>
              <a:gd name="T3" fmla="*/ 2147483647 h 854"/>
              <a:gd name="T4" fmla="*/ 2147483647 w 2269"/>
              <a:gd name="T5" fmla="*/ 2147483647 h 854"/>
              <a:gd name="T6" fmla="*/ 2147483647 w 2269"/>
              <a:gd name="T7" fmla="*/ 2147483647 h 854"/>
              <a:gd name="T8" fmla="*/ 2147483647 w 2269"/>
              <a:gd name="T9" fmla="*/ 2147483647 h 854"/>
              <a:gd name="T10" fmla="*/ 2147483647 w 2269"/>
              <a:gd name="T11" fmla="*/ 2147483647 h 854"/>
              <a:gd name="T12" fmla="*/ 2147483647 w 2269"/>
              <a:gd name="T13" fmla="*/ 2147483647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03428" name="Freeform 29"/>
          <p:cNvSpPr>
            <a:spLocks/>
          </p:cNvSpPr>
          <p:nvPr/>
        </p:nvSpPr>
        <p:spPr bwMode="auto">
          <a:xfrm>
            <a:off x="4468813" y="2922588"/>
            <a:ext cx="3738562" cy="2697162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03429" name="Line 32"/>
          <p:cNvSpPr>
            <a:spLocks noChangeShapeType="1"/>
          </p:cNvSpPr>
          <p:nvPr/>
        </p:nvSpPr>
        <p:spPr bwMode="auto">
          <a:xfrm>
            <a:off x="4583113" y="4244975"/>
            <a:ext cx="6048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03430" name="Line 34"/>
          <p:cNvSpPr>
            <a:spLocks noChangeShapeType="1"/>
          </p:cNvSpPr>
          <p:nvPr/>
        </p:nvSpPr>
        <p:spPr bwMode="auto">
          <a:xfrm>
            <a:off x="7423150" y="3497263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03431" name="Line 35"/>
          <p:cNvSpPr>
            <a:spLocks noChangeShapeType="1"/>
          </p:cNvSpPr>
          <p:nvPr/>
        </p:nvSpPr>
        <p:spPr bwMode="auto">
          <a:xfrm flipV="1">
            <a:off x="7429500" y="5002213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03432" name="Text Box 36"/>
          <p:cNvSpPr txBox="1">
            <a:spLocks noChangeArrowheads="1"/>
          </p:cNvSpPr>
          <p:nvPr/>
        </p:nvSpPr>
        <p:spPr bwMode="auto">
          <a:xfrm>
            <a:off x="8048625" y="3227388"/>
            <a:ext cx="919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10.0.0.1</a:t>
            </a:r>
          </a:p>
        </p:txBody>
      </p:sp>
      <p:sp>
        <p:nvSpPr>
          <p:cNvPr id="103433" name="Text Box 37"/>
          <p:cNvSpPr txBox="1">
            <a:spLocks noChangeArrowheads="1"/>
          </p:cNvSpPr>
          <p:nvPr/>
        </p:nvSpPr>
        <p:spPr bwMode="auto">
          <a:xfrm>
            <a:off x="8175625" y="3995738"/>
            <a:ext cx="919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10.0.0.2</a:t>
            </a:r>
          </a:p>
        </p:txBody>
      </p:sp>
      <p:sp>
        <p:nvSpPr>
          <p:cNvPr id="103434" name="Text Box 38"/>
          <p:cNvSpPr txBox="1">
            <a:spLocks noChangeArrowheads="1"/>
          </p:cNvSpPr>
          <p:nvPr/>
        </p:nvSpPr>
        <p:spPr bwMode="auto">
          <a:xfrm>
            <a:off x="8137525" y="4891088"/>
            <a:ext cx="919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10.0.0.3</a:t>
            </a:r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5630863" y="2855913"/>
            <a:ext cx="1871662" cy="1033462"/>
            <a:chOff x="3550" y="2055"/>
            <a:chExt cx="1179" cy="651"/>
          </a:xfrm>
        </p:grpSpPr>
        <p:grpSp>
          <p:nvGrpSpPr>
            <p:cNvPr id="103525" name="Group 50"/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103530" name="Rectangle 40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03531" name="Text Box 39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/>
                  <a:t>S: 10.0.0.1, 3345</a:t>
                </a:r>
              </a:p>
              <a:p>
                <a:r>
                  <a:rPr lang="en-US" sz="1200"/>
                  <a:t>D: 128.119.40.186, 80</a:t>
                </a:r>
              </a:p>
            </p:txBody>
          </p:sp>
          <p:grpSp>
            <p:nvGrpSpPr>
              <p:cNvPr id="103532" name="Group 44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03537" name="Freeform 43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he-IL"/>
                </a:p>
              </p:txBody>
            </p:sp>
            <p:sp>
              <p:nvSpPr>
                <p:cNvPr id="103538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2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he-IL"/>
                </a:p>
              </p:txBody>
            </p:sp>
            <p:sp>
              <p:nvSpPr>
                <p:cNvPr id="103539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he-IL"/>
                </a:p>
              </p:txBody>
            </p:sp>
          </p:grpSp>
          <p:grpSp>
            <p:nvGrpSpPr>
              <p:cNvPr id="103533" name="Group 4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03534" name="Freeform 4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he-IL"/>
                </a:p>
              </p:txBody>
            </p:sp>
            <p:sp>
              <p:nvSpPr>
                <p:cNvPr id="103535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2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he-IL"/>
                </a:p>
              </p:txBody>
            </p:sp>
            <p:sp>
              <p:nvSpPr>
                <p:cNvPr id="103536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he-IL"/>
                </a:p>
              </p:txBody>
            </p:sp>
          </p:grpSp>
        </p:grpSp>
        <p:sp>
          <p:nvSpPr>
            <p:cNvPr id="103526" name="Freeform 51"/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>
                <a:gd name="T0" fmla="*/ 0 w 417"/>
                <a:gd name="T1" fmla="*/ 2715 h 264"/>
                <a:gd name="T2" fmla="*/ 6319 w 417"/>
                <a:gd name="T3" fmla="*/ 2715 h 264"/>
                <a:gd name="T4" fmla="*/ 6319 w 417"/>
                <a:gd name="T5" fmla="*/ 0 h 264"/>
                <a:gd name="T6" fmla="*/ 0 60000 65536"/>
                <a:gd name="T7" fmla="*/ 0 60000 65536"/>
                <a:gd name="T8" fmla="*/ 0 60000 65536"/>
                <a:gd name="T9" fmla="*/ 0 w 417"/>
                <a:gd name="T10" fmla="*/ 0 h 264"/>
                <a:gd name="T11" fmla="*/ 417 w 417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wrap="none"/>
            <a:lstStyle/>
            <a:p>
              <a:endParaRPr lang="he-IL"/>
            </a:p>
          </p:txBody>
        </p:sp>
        <p:grpSp>
          <p:nvGrpSpPr>
            <p:cNvPr id="103527" name="Group 87"/>
            <p:cNvGrpSpPr>
              <a:grpSpLocks/>
            </p:cNvGrpSpPr>
            <p:nvPr/>
          </p:nvGrpSpPr>
          <p:grpSpPr bwMode="auto">
            <a:xfrm>
              <a:off x="4032" y="2416"/>
              <a:ext cx="218" cy="231"/>
              <a:chOff x="5140" y="400"/>
              <a:chExt cx="218" cy="231"/>
            </a:xfrm>
          </p:grpSpPr>
          <p:sp>
            <p:nvSpPr>
              <p:cNvPr id="103528" name="Oval 8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03529" name="Text Box 52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CC0000"/>
                    </a:solidFill>
                  </a:rPr>
                  <a:t>1</a:t>
                </a:r>
              </a:p>
            </p:txBody>
          </p:sp>
        </p:grpSp>
      </p:grpSp>
      <p:sp>
        <p:nvSpPr>
          <p:cNvPr id="103436" name="Text Box 54"/>
          <p:cNvSpPr txBox="1">
            <a:spLocks noChangeArrowheads="1"/>
          </p:cNvSpPr>
          <p:nvPr/>
        </p:nvSpPr>
        <p:spPr bwMode="auto">
          <a:xfrm>
            <a:off x="4533900" y="3817938"/>
            <a:ext cx="919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10.0.0.4</a:t>
            </a:r>
          </a:p>
        </p:txBody>
      </p:sp>
      <p:sp>
        <p:nvSpPr>
          <p:cNvPr id="103437" name="Line 55"/>
          <p:cNvSpPr>
            <a:spLocks noChangeShapeType="1"/>
          </p:cNvSpPr>
          <p:nvPr/>
        </p:nvSpPr>
        <p:spPr bwMode="auto">
          <a:xfrm flipH="1">
            <a:off x="4657725" y="407352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03438" name="Text Box 56"/>
          <p:cNvSpPr txBox="1">
            <a:spLocks noChangeArrowheads="1"/>
          </p:cNvSpPr>
          <p:nvPr/>
        </p:nvSpPr>
        <p:spPr bwMode="auto">
          <a:xfrm>
            <a:off x="2695575" y="4375150"/>
            <a:ext cx="1257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138.76.29.7</a:t>
            </a:r>
          </a:p>
        </p:txBody>
      </p:sp>
      <p:sp>
        <p:nvSpPr>
          <p:cNvPr id="103439" name="Line 57"/>
          <p:cNvSpPr>
            <a:spLocks noChangeShapeType="1"/>
          </p:cNvSpPr>
          <p:nvPr/>
        </p:nvSpPr>
        <p:spPr bwMode="auto">
          <a:xfrm flipH="1">
            <a:off x="3917950" y="4311650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he-IL"/>
          </a:p>
        </p:txBody>
      </p: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6469063" y="1570038"/>
            <a:ext cx="2433637" cy="1389062"/>
            <a:chOff x="3944" y="989"/>
            <a:chExt cx="1533" cy="875"/>
          </a:xfrm>
        </p:grpSpPr>
        <p:sp>
          <p:nvSpPr>
            <p:cNvPr id="103523" name="Text Box 53"/>
            <p:cNvSpPr txBox="1">
              <a:spLocks noChangeArrowheads="1"/>
            </p:cNvSpPr>
            <p:nvPr/>
          </p:nvSpPr>
          <p:spPr bwMode="auto">
            <a:xfrm>
              <a:off x="4121" y="989"/>
              <a:ext cx="1356" cy="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 i="1">
                  <a:solidFill>
                    <a:srgbClr val="CC0000"/>
                  </a:solidFill>
                </a:rPr>
                <a:t>1:</a:t>
              </a:r>
              <a:r>
                <a:rPr lang="en-US">
                  <a:solidFill>
                    <a:srgbClr val="FF0000"/>
                  </a:solidFill>
                </a:rPr>
                <a:t> </a:t>
              </a:r>
              <a:r>
                <a:rPr lang="en-US">
                  <a:solidFill>
                    <a:srgbClr val="000099"/>
                  </a:solidFill>
                </a:rPr>
                <a:t>host 10.0.0.1 </a:t>
              </a:r>
            </a:p>
            <a:p>
              <a:pPr>
                <a:lnSpc>
                  <a:spcPct val="85000"/>
                </a:lnSpc>
              </a:pPr>
              <a:r>
                <a:rPr lang="en-US">
                  <a:solidFill>
                    <a:srgbClr val="000099"/>
                  </a:solidFill>
                </a:rPr>
                <a:t>sends datagram to </a:t>
              </a:r>
            </a:p>
            <a:p>
              <a:pPr>
                <a:lnSpc>
                  <a:spcPct val="85000"/>
                </a:lnSpc>
              </a:pPr>
              <a:r>
                <a:rPr lang="en-US">
                  <a:solidFill>
                    <a:srgbClr val="000099"/>
                  </a:solidFill>
                </a:rPr>
                <a:t>128.119.40.186, 80</a:t>
              </a:r>
            </a:p>
          </p:txBody>
        </p:sp>
        <p:sp>
          <p:nvSpPr>
            <p:cNvPr id="103524" name="Line 58"/>
            <p:cNvSpPr>
              <a:spLocks noChangeShapeType="1"/>
            </p:cNvSpPr>
            <p:nvPr/>
          </p:nvSpPr>
          <p:spPr bwMode="auto">
            <a:xfrm flipH="1">
              <a:off x="3944" y="1105"/>
              <a:ext cx="197" cy="75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sp>
        <p:nvSpPr>
          <p:cNvPr id="103441" name="Freeform 67"/>
          <p:cNvSpPr>
            <a:spLocks/>
          </p:cNvSpPr>
          <p:nvPr/>
        </p:nvSpPr>
        <p:spPr bwMode="auto">
          <a:xfrm>
            <a:off x="2344738" y="2627313"/>
            <a:ext cx="3862387" cy="1531937"/>
          </a:xfrm>
          <a:custGeom>
            <a:avLst/>
            <a:gdLst>
              <a:gd name="T0" fmla="*/ 0 w 2433"/>
              <a:gd name="T1" fmla="*/ 2147483647 h 965"/>
              <a:gd name="T2" fmla="*/ 2147483647 w 2433"/>
              <a:gd name="T3" fmla="*/ 2147483647 h 965"/>
              <a:gd name="T4" fmla="*/ 2147483647 w 2433"/>
              <a:gd name="T5" fmla="*/ 2147483647 h 965"/>
              <a:gd name="T6" fmla="*/ 2147483647 w 2433"/>
              <a:gd name="T7" fmla="*/ 2147483647 h 965"/>
              <a:gd name="T8" fmla="*/ 2147483647 w 2433"/>
              <a:gd name="T9" fmla="*/ 2147483647 h 965"/>
              <a:gd name="T10" fmla="*/ 2147483647 w 2433"/>
              <a:gd name="T11" fmla="*/ 2147483647 h 965"/>
              <a:gd name="T12" fmla="*/ 0 w 2433"/>
              <a:gd name="T13" fmla="*/ 2147483647 h 9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3"/>
              <a:gd name="T22" fmla="*/ 0 h 965"/>
              <a:gd name="T23" fmla="*/ 2433 w 2433"/>
              <a:gd name="T24" fmla="*/ 965 h 9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 w="3175" cap="flat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03442" name="Rectangle 62"/>
          <p:cNvSpPr>
            <a:spLocks noChangeArrowheads="1"/>
          </p:cNvSpPr>
          <p:nvPr/>
        </p:nvSpPr>
        <p:spPr bwMode="auto">
          <a:xfrm>
            <a:off x="2344738" y="1374775"/>
            <a:ext cx="3784600" cy="1354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03443" name="Text Box 60"/>
          <p:cNvSpPr txBox="1">
            <a:spLocks noChangeArrowheads="1"/>
          </p:cNvSpPr>
          <p:nvPr/>
        </p:nvSpPr>
        <p:spPr bwMode="auto">
          <a:xfrm>
            <a:off x="2386013" y="1419225"/>
            <a:ext cx="3676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NAT translation table</a:t>
            </a:r>
          </a:p>
          <a:p>
            <a:pPr algn="ctr"/>
            <a:r>
              <a:rPr lang="en-US"/>
              <a:t>WAN side addr        LAN side addr</a:t>
            </a:r>
          </a:p>
        </p:txBody>
      </p:sp>
      <p:sp>
        <p:nvSpPr>
          <p:cNvPr id="103444" name="Line 63"/>
          <p:cNvSpPr>
            <a:spLocks noChangeShapeType="1"/>
          </p:cNvSpPr>
          <p:nvPr/>
        </p:nvSpPr>
        <p:spPr bwMode="auto">
          <a:xfrm flipV="1">
            <a:off x="2344738" y="1747838"/>
            <a:ext cx="3790950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03445" name="Line 64"/>
          <p:cNvSpPr>
            <a:spLocks noChangeShapeType="1"/>
          </p:cNvSpPr>
          <p:nvPr/>
        </p:nvSpPr>
        <p:spPr bwMode="auto">
          <a:xfrm flipV="1">
            <a:off x="2359025" y="2025650"/>
            <a:ext cx="3749675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03446" name="Line 65"/>
          <p:cNvSpPr>
            <a:spLocks noChangeShapeType="1"/>
          </p:cNvSpPr>
          <p:nvPr/>
        </p:nvSpPr>
        <p:spPr bwMode="auto">
          <a:xfrm>
            <a:off x="4468813" y="1770063"/>
            <a:ext cx="3175" cy="95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233533" name="Text Box 61"/>
          <p:cNvSpPr txBox="1">
            <a:spLocks noChangeArrowheads="1"/>
          </p:cNvSpPr>
          <p:nvPr/>
        </p:nvSpPr>
        <p:spPr bwMode="auto">
          <a:xfrm>
            <a:off x="2401888" y="2044700"/>
            <a:ext cx="3702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CC0000"/>
                </a:solidFill>
              </a:rPr>
              <a:t>138.76.29.7, 5001   10.0.0.1, 3345</a:t>
            </a:r>
          </a:p>
          <a:p>
            <a:pPr algn="ctr"/>
            <a:r>
              <a:rPr lang="en-US"/>
              <a:t>……                                         ……</a:t>
            </a:r>
          </a:p>
        </p:txBody>
      </p:sp>
      <p:grpSp>
        <p:nvGrpSpPr>
          <p:cNvPr id="8" name="Group 135"/>
          <p:cNvGrpSpPr>
            <a:grpSpLocks/>
          </p:cNvGrpSpPr>
          <p:nvPr/>
        </p:nvGrpSpPr>
        <p:grpSpPr bwMode="auto">
          <a:xfrm>
            <a:off x="4765675" y="3435350"/>
            <a:ext cx="2784475" cy="1631950"/>
            <a:chOff x="3002" y="2417"/>
            <a:chExt cx="1754" cy="1028"/>
          </a:xfrm>
        </p:grpSpPr>
        <p:sp>
          <p:nvSpPr>
            <p:cNvPr id="103509" name="Rectangle 91"/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3510" name="Text Box 92"/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S: 128.119.40.186, 80 </a:t>
              </a:r>
            </a:p>
            <a:p>
              <a:r>
                <a:rPr lang="en-US" sz="1200"/>
                <a:t>D: 10.0.0.1, 3345</a:t>
              </a:r>
            </a:p>
            <a:p>
              <a:endParaRPr lang="en-US" sz="1200"/>
            </a:p>
          </p:txBody>
        </p:sp>
        <p:grpSp>
          <p:nvGrpSpPr>
            <p:cNvPr id="103511" name="Group 93"/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103520" name="Freeform 94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03521" name="Line 95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2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03522" name="Line 96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103512" name="Group 97"/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103517" name="Freeform 9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03518" name="Line 9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2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03519" name="Line 10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sp>
          <p:nvSpPr>
            <p:cNvPr id="103513" name="Freeform 101"/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7"/>
                <a:gd name="T13" fmla="*/ 0 h 768"/>
                <a:gd name="T14" fmla="*/ 577 w 577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wrap="none"/>
            <a:lstStyle/>
            <a:p>
              <a:endParaRPr lang="he-IL"/>
            </a:p>
          </p:txBody>
        </p:sp>
        <p:grpSp>
          <p:nvGrpSpPr>
            <p:cNvPr id="103514" name="Group 102"/>
            <p:cNvGrpSpPr>
              <a:grpSpLocks/>
            </p:cNvGrpSpPr>
            <p:nvPr/>
          </p:nvGrpSpPr>
          <p:grpSpPr bwMode="auto">
            <a:xfrm>
              <a:off x="4240" y="3061"/>
              <a:ext cx="218" cy="231"/>
              <a:chOff x="5140" y="400"/>
              <a:chExt cx="218" cy="231"/>
            </a:xfrm>
          </p:grpSpPr>
          <p:sp>
            <p:nvSpPr>
              <p:cNvPr id="103515" name="Oval 103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03516" name="Text Box 104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CC0000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12" name="Group 108"/>
          <p:cNvGrpSpPr>
            <a:grpSpLocks/>
          </p:cNvGrpSpPr>
          <p:nvPr/>
        </p:nvGrpSpPr>
        <p:grpSpPr bwMode="auto">
          <a:xfrm>
            <a:off x="1531938" y="3652838"/>
            <a:ext cx="2497137" cy="566737"/>
            <a:chOff x="1026" y="3559"/>
            <a:chExt cx="1573" cy="357"/>
          </a:xfrm>
        </p:grpSpPr>
        <p:grpSp>
          <p:nvGrpSpPr>
            <p:cNvPr id="103494" name="Group 68"/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103499" name="Rectangle 69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03500" name="Text Box 70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/>
                  <a:t>S: 138.76.29.7, 5001</a:t>
                </a:r>
              </a:p>
              <a:p>
                <a:r>
                  <a:rPr lang="en-US" sz="1200"/>
                  <a:t>D: 128.119.40.186, 80</a:t>
                </a:r>
              </a:p>
            </p:txBody>
          </p:sp>
          <p:grpSp>
            <p:nvGrpSpPr>
              <p:cNvPr id="103501" name="Group 71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03506" name="Freeform 72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he-IL"/>
                </a:p>
              </p:txBody>
            </p:sp>
            <p:sp>
              <p:nvSpPr>
                <p:cNvPr id="103507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he-IL"/>
                </a:p>
              </p:txBody>
            </p:sp>
            <p:sp>
              <p:nvSpPr>
                <p:cNvPr id="103508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he-IL"/>
                </a:p>
              </p:txBody>
            </p:sp>
          </p:grpSp>
          <p:grpSp>
            <p:nvGrpSpPr>
              <p:cNvPr id="103502" name="Group 7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03503" name="Freeform 7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he-IL"/>
                </a:p>
              </p:txBody>
            </p:sp>
            <p:sp>
              <p:nvSpPr>
                <p:cNvPr id="103504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5510" y="1608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he-IL"/>
                </a:p>
              </p:txBody>
            </p:sp>
            <p:sp>
              <p:nvSpPr>
                <p:cNvPr id="103505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he-IL"/>
                </a:p>
              </p:txBody>
            </p:sp>
          </p:grpSp>
        </p:grpSp>
        <p:sp>
          <p:nvSpPr>
            <p:cNvPr id="103495" name="Line 79"/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  <p:grpSp>
          <p:nvGrpSpPr>
            <p:cNvPr id="103496" name="Group 105"/>
            <p:cNvGrpSpPr>
              <a:grpSpLocks/>
            </p:cNvGrpSpPr>
            <p:nvPr/>
          </p:nvGrpSpPr>
          <p:grpSpPr bwMode="auto">
            <a:xfrm>
              <a:off x="1143" y="3613"/>
              <a:ext cx="218" cy="231"/>
              <a:chOff x="5140" y="400"/>
              <a:chExt cx="218" cy="231"/>
            </a:xfrm>
          </p:grpSpPr>
          <p:sp>
            <p:nvSpPr>
              <p:cNvPr id="103497" name="Oval 10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03498" name="Text Box 107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CC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17" name="Group 112"/>
          <p:cNvGrpSpPr>
            <a:grpSpLocks/>
          </p:cNvGrpSpPr>
          <p:nvPr/>
        </p:nvGrpSpPr>
        <p:grpSpPr bwMode="auto">
          <a:xfrm>
            <a:off x="0" y="1671638"/>
            <a:ext cx="5154613" cy="2052637"/>
            <a:chOff x="0" y="1306"/>
            <a:chExt cx="3247" cy="1293"/>
          </a:xfrm>
        </p:grpSpPr>
        <p:sp>
          <p:nvSpPr>
            <p:cNvPr id="103490" name="Text Box 82"/>
            <p:cNvSpPr txBox="1">
              <a:spLocks noChangeArrowheads="1"/>
            </p:cNvSpPr>
            <p:nvPr/>
          </p:nvSpPr>
          <p:spPr bwMode="auto">
            <a:xfrm>
              <a:off x="0" y="1306"/>
              <a:ext cx="1316" cy="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 i="1">
                  <a:solidFill>
                    <a:srgbClr val="CC0000"/>
                  </a:solidFill>
                </a:rPr>
                <a:t>2:</a:t>
              </a:r>
              <a:r>
                <a:rPr lang="en-US">
                  <a:solidFill>
                    <a:srgbClr val="FF0000"/>
                  </a:solidFill>
                </a:rPr>
                <a:t> </a:t>
              </a:r>
              <a:r>
                <a:rPr lang="en-US">
                  <a:solidFill>
                    <a:srgbClr val="000099"/>
                  </a:solidFill>
                </a:rPr>
                <a:t>NAT router</a:t>
              </a:r>
            </a:p>
            <a:p>
              <a:pPr>
                <a:lnSpc>
                  <a:spcPct val="85000"/>
                </a:lnSpc>
              </a:pPr>
              <a:r>
                <a:rPr lang="en-US">
                  <a:solidFill>
                    <a:srgbClr val="000099"/>
                  </a:solidFill>
                </a:rPr>
                <a:t>changes datagram</a:t>
              </a:r>
            </a:p>
            <a:p>
              <a:pPr>
                <a:lnSpc>
                  <a:spcPct val="85000"/>
                </a:lnSpc>
              </a:pPr>
              <a:r>
                <a:rPr lang="en-US">
                  <a:solidFill>
                    <a:srgbClr val="000099"/>
                  </a:solidFill>
                </a:rPr>
                <a:t>source addr from</a:t>
              </a:r>
            </a:p>
            <a:p>
              <a:pPr>
                <a:lnSpc>
                  <a:spcPct val="85000"/>
                </a:lnSpc>
              </a:pPr>
              <a:r>
                <a:rPr lang="en-US">
                  <a:solidFill>
                    <a:srgbClr val="000099"/>
                  </a:solidFill>
                </a:rPr>
                <a:t>10.0.0.1, 3345 to</a:t>
              </a:r>
            </a:p>
            <a:p>
              <a:pPr>
                <a:lnSpc>
                  <a:spcPct val="85000"/>
                </a:lnSpc>
              </a:pPr>
              <a:r>
                <a:rPr lang="en-US">
                  <a:solidFill>
                    <a:srgbClr val="000099"/>
                  </a:solidFill>
                </a:rPr>
                <a:t>138.76.29.7, 5001,</a:t>
              </a:r>
            </a:p>
            <a:p>
              <a:pPr>
                <a:lnSpc>
                  <a:spcPct val="85000"/>
                </a:lnSpc>
              </a:pPr>
              <a:r>
                <a:rPr lang="en-US">
                  <a:solidFill>
                    <a:srgbClr val="000099"/>
                  </a:solidFill>
                </a:rPr>
                <a:t>updates table</a:t>
              </a:r>
            </a:p>
          </p:txBody>
        </p:sp>
        <p:sp>
          <p:nvSpPr>
            <p:cNvPr id="103491" name="Line 83"/>
            <p:cNvSpPr>
              <a:spLocks noChangeShapeType="1"/>
            </p:cNvSpPr>
            <p:nvPr/>
          </p:nvSpPr>
          <p:spPr bwMode="auto">
            <a:xfrm>
              <a:off x="1285" y="2243"/>
              <a:ext cx="147" cy="35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03492" name="Line 110"/>
            <p:cNvSpPr>
              <a:spLocks noChangeShapeType="1"/>
            </p:cNvSpPr>
            <p:nvPr/>
          </p:nvSpPr>
          <p:spPr bwMode="auto">
            <a:xfrm flipV="1">
              <a:off x="1275" y="1788"/>
              <a:ext cx="663" cy="45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03493" name="Line 111"/>
            <p:cNvSpPr>
              <a:spLocks noChangeShapeType="1"/>
            </p:cNvSpPr>
            <p:nvPr/>
          </p:nvSpPr>
          <p:spPr bwMode="auto">
            <a:xfrm flipV="1">
              <a:off x="1275" y="1751"/>
              <a:ext cx="1972" cy="49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8" name="Group 129"/>
          <p:cNvGrpSpPr>
            <a:grpSpLocks/>
          </p:cNvGrpSpPr>
          <p:nvPr/>
        </p:nvGrpSpPr>
        <p:grpSpPr bwMode="auto">
          <a:xfrm>
            <a:off x="1360488" y="4681538"/>
            <a:ext cx="2471737" cy="696912"/>
            <a:chOff x="1163" y="3752"/>
            <a:chExt cx="1557" cy="439"/>
          </a:xfrm>
        </p:grpSpPr>
        <p:sp>
          <p:nvSpPr>
            <p:cNvPr id="103476" name="Rectangle 115"/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3477" name="Text Box 116"/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S: 128.119.40.186, 80 </a:t>
              </a:r>
            </a:p>
            <a:p>
              <a:r>
                <a:rPr lang="en-US" sz="1200"/>
                <a:t>D: 138.76.29.7, 5001</a:t>
              </a:r>
            </a:p>
            <a:p>
              <a:endParaRPr lang="en-US" sz="1200"/>
            </a:p>
          </p:txBody>
        </p:sp>
        <p:grpSp>
          <p:nvGrpSpPr>
            <p:cNvPr id="103478" name="Group 117"/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103487" name="Freeform 11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03488" name="Line 11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03489" name="Line 12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103479" name="Group 121"/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103484" name="Freeform 122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03485" name="Line 123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03486" name="Line 124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sp>
          <p:nvSpPr>
            <p:cNvPr id="103480" name="Line 125"/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grpSp>
          <p:nvGrpSpPr>
            <p:cNvPr id="103481" name="Group 126"/>
            <p:cNvGrpSpPr>
              <a:grpSpLocks/>
            </p:cNvGrpSpPr>
            <p:nvPr/>
          </p:nvGrpSpPr>
          <p:grpSpPr bwMode="auto">
            <a:xfrm>
              <a:off x="2409" y="3815"/>
              <a:ext cx="218" cy="231"/>
              <a:chOff x="5140" y="400"/>
              <a:chExt cx="218" cy="231"/>
            </a:xfrm>
          </p:grpSpPr>
          <p:sp>
            <p:nvSpPr>
              <p:cNvPr id="103482" name="Oval 127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03483" name="Text Box 128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CC0000"/>
                    </a:solidFill>
                  </a:rPr>
                  <a:t>3</a:t>
                </a:r>
              </a:p>
            </p:txBody>
          </p:sp>
        </p:grpSp>
      </p:grpSp>
      <p:sp>
        <p:nvSpPr>
          <p:cNvPr id="233603" name="Text Box 131"/>
          <p:cNvSpPr txBox="1">
            <a:spLocks noChangeArrowheads="1"/>
          </p:cNvSpPr>
          <p:nvPr/>
        </p:nvSpPr>
        <p:spPr bwMode="auto">
          <a:xfrm>
            <a:off x="1317625" y="5170488"/>
            <a:ext cx="20891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i="1">
                <a:solidFill>
                  <a:srgbClr val="CC0000"/>
                </a:solidFill>
              </a:rPr>
              <a:t>3: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000099"/>
                </a:solidFill>
              </a:rPr>
              <a:t>reply arrives</a:t>
            </a:r>
          </a:p>
          <a:p>
            <a:pPr>
              <a:lnSpc>
                <a:spcPct val="85000"/>
              </a:lnSpc>
            </a:pPr>
            <a:r>
              <a:rPr lang="en-US">
                <a:solidFill>
                  <a:srgbClr val="000099"/>
                </a:solidFill>
              </a:rPr>
              <a:t> dest. address:</a:t>
            </a:r>
          </a:p>
          <a:p>
            <a:pPr>
              <a:lnSpc>
                <a:spcPct val="85000"/>
              </a:lnSpc>
            </a:pPr>
            <a:r>
              <a:rPr lang="en-US">
                <a:solidFill>
                  <a:srgbClr val="000099"/>
                </a:solidFill>
              </a:rPr>
              <a:t> 138.76.29.7, 5001</a:t>
            </a:r>
          </a:p>
        </p:txBody>
      </p:sp>
      <p:sp>
        <p:nvSpPr>
          <p:cNvPr id="233608" name="Text Box 136"/>
          <p:cNvSpPr txBox="1">
            <a:spLocks noChangeArrowheads="1"/>
          </p:cNvSpPr>
          <p:nvPr/>
        </p:nvSpPr>
        <p:spPr bwMode="auto">
          <a:xfrm>
            <a:off x="4741863" y="5005388"/>
            <a:ext cx="3867150" cy="130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i="1">
                <a:solidFill>
                  <a:srgbClr val="CC0000"/>
                </a:solidFill>
              </a:rPr>
              <a:t>4: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000099"/>
                </a:solidFill>
              </a:rPr>
              <a:t>NAT router</a:t>
            </a:r>
          </a:p>
          <a:p>
            <a:pPr>
              <a:lnSpc>
                <a:spcPct val="85000"/>
              </a:lnSpc>
            </a:pPr>
            <a:r>
              <a:rPr lang="en-US">
                <a:solidFill>
                  <a:srgbClr val="000099"/>
                </a:solidFill>
              </a:rPr>
              <a:t>changes datagram</a:t>
            </a:r>
          </a:p>
          <a:p>
            <a:pPr>
              <a:lnSpc>
                <a:spcPct val="85000"/>
              </a:lnSpc>
            </a:pPr>
            <a:r>
              <a:rPr lang="en-US">
                <a:solidFill>
                  <a:srgbClr val="000099"/>
                </a:solidFill>
              </a:rPr>
              <a:t>dest addr from</a:t>
            </a:r>
          </a:p>
          <a:p>
            <a:pPr>
              <a:lnSpc>
                <a:spcPct val="85000"/>
              </a:lnSpc>
            </a:pPr>
            <a:r>
              <a:rPr lang="en-US">
                <a:solidFill>
                  <a:srgbClr val="000099"/>
                </a:solidFill>
              </a:rPr>
              <a:t>138.76.29.7, 5001 to 10.0.0.1, 3345 </a:t>
            </a:r>
          </a:p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03454" name="Line 138"/>
          <p:cNvSpPr>
            <a:spLocks noChangeShapeType="1"/>
          </p:cNvSpPr>
          <p:nvPr/>
        </p:nvSpPr>
        <p:spPr bwMode="auto">
          <a:xfrm>
            <a:off x="1022350" y="4273550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59425" name="Rectangle 141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8091488" cy="9080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NAT: network address translation</a:t>
            </a:r>
          </a:p>
        </p:txBody>
      </p:sp>
      <p:pic>
        <p:nvPicPr>
          <p:cNvPr id="103456" name="Picture 142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488" y="92233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457" name="Group 143"/>
          <p:cNvGrpSpPr>
            <a:grpSpLocks/>
          </p:cNvGrpSpPr>
          <p:nvPr/>
        </p:nvGrpSpPr>
        <p:grpSpPr bwMode="auto">
          <a:xfrm>
            <a:off x="4035425" y="4095750"/>
            <a:ext cx="587375" cy="323850"/>
            <a:chOff x="4396" y="1245"/>
            <a:chExt cx="672" cy="248"/>
          </a:xfrm>
        </p:grpSpPr>
        <p:sp>
          <p:nvSpPr>
            <p:cNvPr id="103468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03469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03470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03471" name="Group 14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03474" name="Freeform 14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03475" name="Freeform 14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103472" name="Line 150"/>
            <p:cNvSpPr>
              <a:spLocks noChangeShapeType="1"/>
            </p:cNvSpPr>
            <p:nvPr/>
          </p:nvSpPr>
          <p:spPr bwMode="auto">
            <a:xfrm>
              <a:off x="4400" y="1322"/>
              <a:ext cx="0" cy="1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3473" name="Line 15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103458" name="Group 156"/>
          <p:cNvGrpSpPr>
            <a:grpSpLocks/>
          </p:cNvGrpSpPr>
          <p:nvPr/>
        </p:nvGrpSpPr>
        <p:grpSpPr bwMode="auto">
          <a:xfrm flipH="1">
            <a:off x="7529513" y="3311525"/>
            <a:ext cx="641350" cy="558800"/>
            <a:chOff x="-44" y="1473"/>
            <a:chExt cx="981" cy="1105"/>
          </a:xfrm>
        </p:grpSpPr>
        <p:pic>
          <p:nvPicPr>
            <p:cNvPr id="103466" name="Picture 157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467" name="Freeform 15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03459" name="Group 159"/>
          <p:cNvGrpSpPr>
            <a:grpSpLocks/>
          </p:cNvGrpSpPr>
          <p:nvPr/>
        </p:nvGrpSpPr>
        <p:grpSpPr bwMode="auto">
          <a:xfrm flipH="1">
            <a:off x="7540625" y="4054475"/>
            <a:ext cx="641350" cy="558800"/>
            <a:chOff x="-44" y="1473"/>
            <a:chExt cx="981" cy="1105"/>
          </a:xfrm>
        </p:grpSpPr>
        <p:pic>
          <p:nvPicPr>
            <p:cNvPr id="103464" name="Picture 160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465" name="Freeform 16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03460" name="Group 162"/>
          <p:cNvGrpSpPr>
            <a:grpSpLocks/>
          </p:cNvGrpSpPr>
          <p:nvPr/>
        </p:nvGrpSpPr>
        <p:grpSpPr bwMode="auto">
          <a:xfrm flipH="1">
            <a:off x="7548563" y="4808538"/>
            <a:ext cx="641350" cy="558800"/>
            <a:chOff x="-44" y="1473"/>
            <a:chExt cx="981" cy="1105"/>
          </a:xfrm>
        </p:grpSpPr>
        <p:pic>
          <p:nvPicPr>
            <p:cNvPr id="103462" name="Picture 163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463" name="Freeform 16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sp>
        <p:nvSpPr>
          <p:cNvPr id="103461" name="Line 32"/>
          <p:cNvSpPr>
            <a:spLocks noChangeShapeType="1"/>
          </p:cNvSpPr>
          <p:nvPr/>
        </p:nvSpPr>
        <p:spPr bwMode="auto">
          <a:xfrm>
            <a:off x="7386638" y="4238625"/>
            <a:ext cx="219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33" grpId="0"/>
      <p:bldP spid="233603" grpId="0"/>
      <p:bldP spid="23360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MS PGothic" pitchFamily="34" charset="-128"/>
              </a:rPr>
              <a:t>Network Layer</a:t>
            </a:r>
          </a:p>
        </p:txBody>
      </p:sp>
      <p:sp>
        <p:nvSpPr>
          <p:cNvPr id="1044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287C8844-8F7C-45A8-B273-BDFFBBF4281B}" type="slidenum">
              <a:rPr lang="en-US"/>
              <a:pPr/>
              <a:t>33</a:t>
            </a:fld>
            <a:endParaRPr 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16-bit port-number field: </a:t>
            </a:r>
          </a:p>
          <a:p>
            <a:pPr lvl="1"/>
            <a:r>
              <a:rPr lang="en-US" sz="2800" dirty="0"/>
              <a:t>~64k simultaneous connections with a single LAN-side address</a:t>
            </a:r>
          </a:p>
          <a:p>
            <a:r>
              <a:rPr lang="en-US" dirty="0"/>
              <a:t>NAT is controversial:</a:t>
            </a:r>
          </a:p>
          <a:p>
            <a:pPr lvl="1"/>
            <a:r>
              <a:rPr lang="en-US" sz="2800" dirty="0" smtClean="0"/>
              <a:t>Routers </a:t>
            </a:r>
            <a:r>
              <a:rPr lang="en-US" sz="2800" dirty="0"/>
              <a:t>should only process up to layer </a:t>
            </a:r>
            <a:r>
              <a:rPr lang="en-US" sz="2800" dirty="0" smtClean="0"/>
              <a:t>3</a:t>
            </a:r>
          </a:p>
          <a:p>
            <a:pPr lvl="2"/>
            <a:r>
              <a:rPr lang="en-US" sz="2400" dirty="0"/>
              <a:t>End-to-end argument</a:t>
            </a:r>
          </a:p>
          <a:p>
            <a:pPr lvl="2"/>
            <a:r>
              <a:rPr lang="en-US" sz="2400" dirty="0" smtClean="0"/>
              <a:t>Address </a:t>
            </a:r>
            <a:r>
              <a:rPr lang="en-US" sz="2400" dirty="0"/>
              <a:t>shortage should </a:t>
            </a:r>
            <a:r>
              <a:rPr lang="en-US" sz="2400" dirty="0" smtClean="0"/>
              <a:t>be </a:t>
            </a:r>
            <a:r>
              <a:rPr lang="en-US" sz="2400" dirty="0"/>
              <a:t>solved by IPv6</a:t>
            </a:r>
          </a:p>
          <a:p>
            <a:pPr lvl="1"/>
            <a:r>
              <a:rPr lang="en-US" sz="2800" dirty="0" smtClean="0">
                <a:latin typeface="Gill Sans MT" pitchFamily="34" charset="0"/>
              </a:rPr>
              <a:t>NAT disturbs app </a:t>
            </a:r>
            <a:r>
              <a:rPr lang="en-US" sz="2800" dirty="0">
                <a:latin typeface="Gill Sans MT" pitchFamily="34" charset="0"/>
              </a:rPr>
              <a:t>designers, e.g., P2P </a:t>
            </a:r>
            <a:r>
              <a:rPr lang="en-US" sz="2800" dirty="0" smtClean="0">
                <a:latin typeface="Gill Sans MT" pitchFamily="34" charset="0"/>
              </a:rPr>
              <a:t>apps</a:t>
            </a:r>
          </a:p>
          <a:p>
            <a:pPr lvl="2"/>
            <a:r>
              <a:rPr lang="en-US" sz="2400" dirty="0"/>
              <a:t>See next slide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8091488" cy="9080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NAT: network address translation</a:t>
            </a:r>
          </a:p>
        </p:txBody>
      </p:sp>
      <p:pic>
        <p:nvPicPr>
          <p:cNvPr id="104453" name="Picture 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488" y="92233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MS PGothic" pitchFamily="34" charset="-128"/>
              </a:rPr>
              <a:t>Network Layer</a:t>
            </a:r>
          </a:p>
        </p:txBody>
      </p:sp>
      <p:sp>
        <p:nvSpPr>
          <p:cNvPr id="1054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D1221936-1ECF-4B27-A27D-00DAC0A73EE3}" type="slidenum">
              <a:rPr lang="en-US"/>
              <a:pPr/>
              <a:t>34</a:t>
            </a:fld>
            <a:endParaRPr lang="en-US"/>
          </a:p>
        </p:txBody>
      </p:sp>
      <p:pic>
        <p:nvPicPr>
          <p:cNvPr id="105475" name="Picture 10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200" y="1079500"/>
            <a:ext cx="54848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NAT traversal problem</a:t>
            </a:r>
          </a:p>
        </p:txBody>
      </p:sp>
      <p:sp>
        <p:nvSpPr>
          <p:cNvPr id="1054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06525"/>
            <a:ext cx="4559300" cy="5159375"/>
          </a:xfrm>
        </p:spPr>
        <p:txBody>
          <a:bodyPr/>
          <a:lstStyle/>
          <a:p>
            <a:r>
              <a:rPr lang="en-US" sz="2400"/>
              <a:t>client wants to connect to server with address 10.0.0.1</a:t>
            </a:r>
          </a:p>
          <a:p>
            <a:pPr lvl="1"/>
            <a:r>
              <a:rPr lang="en-US" sz="2000"/>
              <a:t>server address 10.0.0.1 local to LAN (client can</a:t>
            </a:r>
            <a:r>
              <a:rPr lang="ja-JP" altLang="en-US" sz="2000"/>
              <a:t>’</a:t>
            </a:r>
            <a:r>
              <a:rPr lang="en-US" altLang="ja-JP" sz="2000"/>
              <a:t>t use it as destination addr)</a:t>
            </a:r>
          </a:p>
          <a:p>
            <a:pPr lvl="1"/>
            <a:r>
              <a:rPr lang="en-US" sz="2000"/>
              <a:t>only one externally visible NATed address: 138.76.29.7</a:t>
            </a:r>
          </a:p>
          <a:p>
            <a:r>
              <a:rPr lang="en-US" sz="2400" i="1">
                <a:solidFill>
                  <a:srgbClr val="CC0000"/>
                </a:solidFill>
              </a:rPr>
              <a:t>solution1:</a:t>
            </a:r>
            <a:r>
              <a:rPr lang="en-US" sz="2400"/>
              <a:t> statically configure NAT to forward incoming connection requests at given port to server</a:t>
            </a:r>
          </a:p>
          <a:p>
            <a:pPr lvl="1"/>
            <a:r>
              <a:rPr lang="en-US" sz="2000"/>
              <a:t>e.g., (123.76.29.7, port 2500) always forwarded to 10.0.0.1 port 25000</a:t>
            </a:r>
          </a:p>
        </p:txBody>
      </p:sp>
      <p:sp>
        <p:nvSpPr>
          <p:cNvPr id="105478" name="Freeform 29"/>
          <p:cNvSpPr>
            <a:spLocks/>
          </p:cNvSpPr>
          <p:nvPr/>
        </p:nvSpPr>
        <p:spPr bwMode="auto">
          <a:xfrm>
            <a:off x="7115175" y="2185988"/>
            <a:ext cx="1676400" cy="2487612"/>
          </a:xfrm>
          <a:custGeom>
            <a:avLst/>
            <a:gdLst>
              <a:gd name="T0" fmla="*/ 2147483647 w 1056"/>
              <a:gd name="T1" fmla="*/ 2147483647 h 1567"/>
              <a:gd name="T2" fmla="*/ 2147483647 w 1056"/>
              <a:gd name="T3" fmla="*/ 2147483647 h 1567"/>
              <a:gd name="T4" fmla="*/ 2147483647 w 1056"/>
              <a:gd name="T5" fmla="*/ 2147483647 h 1567"/>
              <a:gd name="T6" fmla="*/ 2147483647 w 1056"/>
              <a:gd name="T7" fmla="*/ 2147483647 h 1567"/>
              <a:gd name="T8" fmla="*/ 2147483647 w 1056"/>
              <a:gd name="T9" fmla="*/ 2147483647 h 1567"/>
              <a:gd name="T10" fmla="*/ 2147483647 w 1056"/>
              <a:gd name="T11" fmla="*/ 2147483647 h 1567"/>
              <a:gd name="T12" fmla="*/ 2147483647 w 1056"/>
              <a:gd name="T13" fmla="*/ 2147483647 h 1567"/>
              <a:gd name="T14" fmla="*/ 2147483647 w 1056"/>
              <a:gd name="T15" fmla="*/ 2147483647 h 1567"/>
              <a:gd name="T16" fmla="*/ 2147483647 w 1056"/>
              <a:gd name="T17" fmla="*/ 2147483647 h 1567"/>
              <a:gd name="T18" fmla="*/ 2147483647 w 1056"/>
              <a:gd name="T19" fmla="*/ 2147483647 h 1567"/>
              <a:gd name="T20" fmla="*/ 2147483647 w 1056"/>
              <a:gd name="T21" fmla="*/ 2147483647 h 1567"/>
              <a:gd name="T22" fmla="*/ 2147483647 w 1056"/>
              <a:gd name="T23" fmla="*/ 2147483647 h 1567"/>
              <a:gd name="T24" fmla="*/ 2147483647 w 1056"/>
              <a:gd name="T25" fmla="*/ 2147483647 h 156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56"/>
              <a:gd name="T40" fmla="*/ 0 h 1567"/>
              <a:gd name="T41" fmla="*/ 1056 w 1056"/>
              <a:gd name="T42" fmla="*/ 1567 h 156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56" h="1567">
                <a:moveTo>
                  <a:pt x="109" y="676"/>
                </a:moveTo>
                <a:cubicBezTo>
                  <a:pt x="199" y="644"/>
                  <a:pt x="527" y="657"/>
                  <a:pt x="598" y="647"/>
                </a:cubicBezTo>
                <a:cubicBezTo>
                  <a:pt x="669" y="637"/>
                  <a:pt x="538" y="694"/>
                  <a:pt x="533" y="614"/>
                </a:cubicBezTo>
                <a:cubicBezTo>
                  <a:pt x="527" y="534"/>
                  <a:pt x="522" y="265"/>
                  <a:pt x="566" y="169"/>
                </a:cubicBezTo>
                <a:cubicBezTo>
                  <a:pt x="610" y="73"/>
                  <a:pt x="721" y="51"/>
                  <a:pt x="795" y="38"/>
                </a:cubicBezTo>
                <a:cubicBezTo>
                  <a:pt x="869" y="25"/>
                  <a:pt x="981" y="0"/>
                  <a:pt x="1013" y="90"/>
                </a:cubicBezTo>
                <a:cubicBezTo>
                  <a:pt x="1045" y="180"/>
                  <a:pt x="988" y="448"/>
                  <a:pt x="987" y="579"/>
                </a:cubicBezTo>
                <a:cubicBezTo>
                  <a:pt x="986" y="710"/>
                  <a:pt x="1005" y="730"/>
                  <a:pt x="1005" y="875"/>
                </a:cubicBezTo>
                <a:cubicBezTo>
                  <a:pt x="1005" y="1020"/>
                  <a:pt x="1056" y="1351"/>
                  <a:pt x="987" y="1451"/>
                </a:cubicBezTo>
                <a:cubicBezTo>
                  <a:pt x="918" y="1551"/>
                  <a:pt x="678" y="1567"/>
                  <a:pt x="592" y="1478"/>
                </a:cubicBezTo>
                <a:cubicBezTo>
                  <a:pt x="506" y="1389"/>
                  <a:pt x="562" y="1026"/>
                  <a:pt x="473" y="919"/>
                </a:cubicBezTo>
                <a:cubicBezTo>
                  <a:pt x="384" y="812"/>
                  <a:pt x="122" y="878"/>
                  <a:pt x="61" y="838"/>
                </a:cubicBezTo>
                <a:cubicBezTo>
                  <a:pt x="0" y="798"/>
                  <a:pt x="26" y="710"/>
                  <a:pt x="109" y="676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05479" name="Line 35"/>
          <p:cNvSpPr>
            <a:spLocks noChangeShapeType="1"/>
          </p:cNvSpPr>
          <p:nvPr/>
        </p:nvSpPr>
        <p:spPr bwMode="auto">
          <a:xfrm>
            <a:off x="8140700" y="2613025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05480" name="Line 36"/>
          <p:cNvSpPr>
            <a:spLocks noChangeShapeType="1"/>
          </p:cNvSpPr>
          <p:nvPr/>
        </p:nvSpPr>
        <p:spPr bwMode="auto">
          <a:xfrm flipV="1">
            <a:off x="8034338" y="4117975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05481" name="Text Box 37"/>
          <p:cNvSpPr txBox="1">
            <a:spLocks noChangeArrowheads="1"/>
          </p:cNvSpPr>
          <p:nvPr/>
        </p:nvSpPr>
        <p:spPr bwMode="auto">
          <a:xfrm>
            <a:off x="7905750" y="1997075"/>
            <a:ext cx="919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10.0.0.1</a:t>
            </a:r>
          </a:p>
        </p:txBody>
      </p:sp>
      <p:sp>
        <p:nvSpPr>
          <p:cNvPr id="105482" name="Text Box 56"/>
          <p:cNvSpPr txBox="1">
            <a:spLocks noChangeArrowheads="1"/>
          </p:cNvSpPr>
          <p:nvPr/>
        </p:nvSpPr>
        <p:spPr bwMode="auto">
          <a:xfrm>
            <a:off x="7134225" y="2946400"/>
            <a:ext cx="919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10.0.0.4</a:t>
            </a:r>
          </a:p>
        </p:txBody>
      </p:sp>
      <p:sp>
        <p:nvSpPr>
          <p:cNvPr id="105483" name="Line 57"/>
          <p:cNvSpPr>
            <a:spLocks noChangeShapeType="1"/>
          </p:cNvSpPr>
          <p:nvPr/>
        </p:nvSpPr>
        <p:spPr bwMode="auto">
          <a:xfrm flipH="1">
            <a:off x="7258050" y="3201988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05484" name="Line 58"/>
          <p:cNvSpPr>
            <a:spLocks noChangeShapeType="1"/>
          </p:cNvSpPr>
          <p:nvPr/>
        </p:nvSpPr>
        <p:spPr bwMode="auto">
          <a:xfrm flipH="1">
            <a:off x="6518275" y="3440113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05485" name="Text Box 88"/>
          <p:cNvSpPr txBox="1">
            <a:spLocks noChangeArrowheads="1"/>
          </p:cNvSpPr>
          <p:nvPr/>
        </p:nvSpPr>
        <p:spPr bwMode="auto">
          <a:xfrm>
            <a:off x="6613525" y="3551238"/>
            <a:ext cx="78105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>
                <a:solidFill>
                  <a:srgbClr val="CC0000"/>
                </a:solidFill>
              </a:rPr>
              <a:t>NAT </a:t>
            </a:r>
          </a:p>
          <a:p>
            <a:pPr algn="ctr">
              <a:lnSpc>
                <a:spcPct val="85000"/>
              </a:lnSpc>
            </a:pPr>
            <a:r>
              <a:rPr lang="en-US">
                <a:solidFill>
                  <a:srgbClr val="CC0000"/>
                </a:solidFill>
              </a:rPr>
              <a:t>router</a:t>
            </a:r>
          </a:p>
        </p:txBody>
      </p:sp>
      <p:sp>
        <p:nvSpPr>
          <p:cNvPr id="105486" name="Text Box 89"/>
          <p:cNvSpPr txBox="1">
            <a:spLocks noChangeArrowheads="1"/>
          </p:cNvSpPr>
          <p:nvPr/>
        </p:nvSpPr>
        <p:spPr bwMode="auto">
          <a:xfrm>
            <a:off x="5295900" y="3503613"/>
            <a:ext cx="1257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138.76.29.7</a:t>
            </a:r>
          </a:p>
        </p:txBody>
      </p:sp>
      <p:sp>
        <p:nvSpPr>
          <p:cNvPr id="105487" name="Line 100"/>
          <p:cNvSpPr>
            <a:spLocks noChangeShapeType="1"/>
          </p:cNvSpPr>
          <p:nvPr/>
        </p:nvSpPr>
        <p:spPr bwMode="auto">
          <a:xfrm>
            <a:off x="6345238" y="3422650"/>
            <a:ext cx="401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05488" name="Text Box 102"/>
          <p:cNvSpPr txBox="1">
            <a:spLocks noChangeArrowheads="1"/>
          </p:cNvSpPr>
          <p:nvPr/>
        </p:nvSpPr>
        <p:spPr bwMode="auto">
          <a:xfrm>
            <a:off x="5046663" y="2182813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client</a:t>
            </a:r>
          </a:p>
        </p:txBody>
      </p:sp>
      <p:sp>
        <p:nvSpPr>
          <p:cNvPr id="105489" name="Text Box 103"/>
          <p:cNvSpPr txBox="1">
            <a:spLocks noChangeArrowheads="1"/>
          </p:cNvSpPr>
          <p:nvPr/>
        </p:nvSpPr>
        <p:spPr bwMode="auto">
          <a:xfrm>
            <a:off x="5668963" y="2405063"/>
            <a:ext cx="409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0099"/>
                </a:solidFill>
              </a:rPr>
              <a:t>?</a:t>
            </a:r>
          </a:p>
        </p:txBody>
      </p:sp>
      <p:sp>
        <p:nvSpPr>
          <p:cNvPr id="105490" name="Line 104"/>
          <p:cNvSpPr>
            <a:spLocks noChangeShapeType="1"/>
          </p:cNvSpPr>
          <p:nvPr/>
        </p:nvSpPr>
        <p:spPr bwMode="auto">
          <a:xfrm>
            <a:off x="5653088" y="3019425"/>
            <a:ext cx="401637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grpSp>
        <p:nvGrpSpPr>
          <p:cNvPr id="105491" name="Group 116"/>
          <p:cNvGrpSpPr>
            <a:grpSpLocks/>
          </p:cNvGrpSpPr>
          <p:nvPr/>
        </p:nvGrpSpPr>
        <p:grpSpPr bwMode="auto">
          <a:xfrm>
            <a:off x="6656388" y="3203575"/>
            <a:ext cx="587375" cy="323850"/>
            <a:chOff x="4396" y="1245"/>
            <a:chExt cx="672" cy="248"/>
          </a:xfrm>
        </p:grpSpPr>
        <p:sp>
          <p:nvSpPr>
            <p:cNvPr id="105536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cs typeface="Arial" pitchFamily="34" charset="0"/>
              </a:endParaRPr>
            </a:p>
          </p:txBody>
        </p:sp>
        <p:sp>
          <p:nvSpPr>
            <p:cNvPr id="105537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 sz="2400">
                <a:cs typeface="Arial" pitchFamily="34" charset="0"/>
              </a:endParaRPr>
            </a:p>
          </p:txBody>
        </p:sp>
        <p:sp>
          <p:nvSpPr>
            <p:cNvPr id="105538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cs typeface="Arial" pitchFamily="34" charset="0"/>
              </a:endParaRPr>
            </a:p>
          </p:txBody>
        </p:sp>
        <p:grpSp>
          <p:nvGrpSpPr>
            <p:cNvPr id="105539" name="Group 120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05542" name="Freeform 12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05543" name="Freeform 12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105540" name="Line 123"/>
            <p:cNvSpPr>
              <a:spLocks noChangeShapeType="1"/>
            </p:cNvSpPr>
            <p:nvPr/>
          </p:nvSpPr>
          <p:spPr bwMode="auto">
            <a:xfrm>
              <a:off x="4400" y="1322"/>
              <a:ext cx="0" cy="1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5541" name="Line 124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105492" name="Group 128"/>
          <p:cNvGrpSpPr>
            <a:grpSpLocks/>
          </p:cNvGrpSpPr>
          <p:nvPr/>
        </p:nvGrpSpPr>
        <p:grpSpPr bwMode="auto">
          <a:xfrm>
            <a:off x="5021263" y="2652713"/>
            <a:ext cx="685800" cy="649287"/>
            <a:chOff x="-44" y="1473"/>
            <a:chExt cx="981" cy="1105"/>
          </a:xfrm>
        </p:grpSpPr>
        <p:pic>
          <p:nvPicPr>
            <p:cNvPr id="105534" name="Picture 129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5535" name="Freeform 1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05493" name="Group 131"/>
          <p:cNvGrpSpPr>
            <a:grpSpLocks/>
          </p:cNvGrpSpPr>
          <p:nvPr/>
        </p:nvGrpSpPr>
        <p:grpSpPr bwMode="auto">
          <a:xfrm flipH="1">
            <a:off x="8108950" y="3163888"/>
            <a:ext cx="641350" cy="558800"/>
            <a:chOff x="-44" y="1473"/>
            <a:chExt cx="981" cy="1105"/>
          </a:xfrm>
        </p:grpSpPr>
        <p:pic>
          <p:nvPicPr>
            <p:cNvPr id="105532" name="Picture 132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5533" name="Freeform 13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05494" name="Group 134"/>
          <p:cNvGrpSpPr>
            <a:grpSpLocks/>
          </p:cNvGrpSpPr>
          <p:nvPr/>
        </p:nvGrpSpPr>
        <p:grpSpPr bwMode="auto">
          <a:xfrm flipH="1">
            <a:off x="8083550" y="3927475"/>
            <a:ext cx="641350" cy="558800"/>
            <a:chOff x="-44" y="1473"/>
            <a:chExt cx="981" cy="1105"/>
          </a:xfrm>
        </p:grpSpPr>
        <p:pic>
          <p:nvPicPr>
            <p:cNvPr id="105530" name="Picture 13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5531" name="Freeform 13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sp>
        <p:nvSpPr>
          <p:cNvPr id="105495" name="Line 137"/>
          <p:cNvSpPr>
            <a:spLocks noChangeShapeType="1"/>
          </p:cNvSpPr>
          <p:nvPr/>
        </p:nvSpPr>
        <p:spPr bwMode="auto">
          <a:xfrm>
            <a:off x="7237413" y="3389313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grpSp>
        <p:nvGrpSpPr>
          <p:cNvPr id="105496" name="Group 138"/>
          <p:cNvGrpSpPr>
            <a:grpSpLocks/>
          </p:cNvGrpSpPr>
          <p:nvPr/>
        </p:nvGrpSpPr>
        <p:grpSpPr bwMode="auto">
          <a:xfrm>
            <a:off x="8259763" y="2362200"/>
            <a:ext cx="346075" cy="623888"/>
            <a:chOff x="4140" y="429"/>
            <a:chExt cx="1425" cy="2396"/>
          </a:xfrm>
        </p:grpSpPr>
        <p:sp>
          <p:nvSpPr>
            <p:cNvPr id="105498" name="Freeform 13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9 w 354"/>
                <a:gd name="T1" fmla="*/ 0 h 2742"/>
                <a:gd name="T2" fmla="*/ 47 w 354"/>
                <a:gd name="T3" fmla="*/ 66 h 2742"/>
                <a:gd name="T4" fmla="*/ 46 w 354"/>
                <a:gd name="T5" fmla="*/ 510 h 2742"/>
                <a:gd name="T6" fmla="*/ 0 w 354"/>
                <a:gd name="T7" fmla="*/ 534 h 2742"/>
                <a:gd name="T8" fmla="*/ 9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5499" name="Rectangle 140"/>
            <p:cNvSpPr>
              <a:spLocks noChangeArrowheads="1"/>
            </p:cNvSpPr>
            <p:nvPr/>
          </p:nvSpPr>
          <p:spPr bwMode="auto">
            <a:xfrm>
              <a:off x="4205" y="429"/>
              <a:ext cx="1046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5500" name="Freeform 14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9 w 211"/>
                <a:gd name="T3" fmla="*/ 43 h 2537"/>
                <a:gd name="T4" fmla="*/ 2 w 211"/>
                <a:gd name="T5" fmla="*/ 48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5501" name="Freeform 14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5 w 328"/>
                <a:gd name="T3" fmla="*/ 25 h 226"/>
                <a:gd name="T4" fmla="*/ 45 w 328"/>
                <a:gd name="T5" fmla="*/ 45 h 226"/>
                <a:gd name="T6" fmla="*/ 0 w 328"/>
                <a:gd name="T7" fmla="*/ 1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5502" name="Rectangle 143"/>
            <p:cNvSpPr>
              <a:spLocks noChangeArrowheads="1"/>
            </p:cNvSpPr>
            <p:nvPr/>
          </p:nvSpPr>
          <p:spPr bwMode="auto">
            <a:xfrm>
              <a:off x="4212" y="691"/>
              <a:ext cx="59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105503" name="Group 14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5528" name="AutoShape 145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05529" name="AutoShape 146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105504" name="Rectangle 147"/>
            <p:cNvSpPr>
              <a:spLocks noChangeArrowheads="1"/>
            </p:cNvSpPr>
            <p:nvPr/>
          </p:nvSpPr>
          <p:spPr bwMode="auto">
            <a:xfrm>
              <a:off x="4225" y="102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105505" name="Group 14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5526" name="AutoShape 149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05527" name="AutoShape 150"/>
              <p:cNvSpPr>
                <a:spLocks noChangeArrowheads="1"/>
              </p:cNvSpPr>
              <p:nvPr/>
            </p:nvSpPr>
            <p:spPr bwMode="auto">
              <a:xfrm>
                <a:off x="631" y="2589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105506" name="Rectangle 151"/>
            <p:cNvSpPr>
              <a:spLocks noChangeArrowheads="1"/>
            </p:cNvSpPr>
            <p:nvPr/>
          </p:nvSpPr>
          <p:spPr bwMode="auto">
            <a:xfrm>
              <a:off x="4218" y="1356"/>
              <a:ext cx="59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5507" name="Rectangle 152"/>
            <p:cNvSpPr>
              <a:spLocks noChangeArrowheads="1"/>
            </p:cNvSpPr>
            <p:nvPr/>
          </p:nvSpPr>
          <p:spPr bwMode="auto">
            <a:xfrm>
              <a:off x="4225" y="1654"/>
              <a:ext cx="601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105508" name="Group 15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5524" name="AutoShape 154"/>
              <p:cNvSpPr>
                <a:spLocks noChangeArrowheads="1"/>
              </p:cNvSpPr>
              <p:nvPr/>
            </p:nvSpPr>
            <p:spPr bwMode="auto">
              <a:xfrm>
                <a:off x="614" y="2576"/>
                <a:ext cx="725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05525" name="AutoShape 155"/>
              <p:cNvSpPr>
                <a:spLocks noChangeArrowheads="1"/>
              </p:cNvSpPr>
              <p:nvPr/>
            </p:nvSpPr>
            <p:spPr bwMode="auto">
              <a:xfrm>
                <a:off x="630" y="2588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105509" name="Freeform 15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5 w 328"/>
                <a:gd name="T3" fmla="*/ 24 h 226"/>
                <a:gd name="T4" fmla="*/ 45 w 328"/>
                <a:gd name="T5" fmla="*/ 43 h 226"/>
                <a:gd name="T6" fmla="*/ 0 w 328"/>
                <a:gd name="T7" fmla="*/ 1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105510" name="Group 15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5522" name="AutoShape 158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05523" name="AutoShape 159"/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105511" name="Rectangle 160"/>
            <p:cNvSpPr>
              <a:spLocks noChangeArrowheads="1"/>
            </p:cNvSpPr>
            <p:nvPr/>
          </p:nvSpPr>
          <p:spPr bwMode="auto">
            <a:xfrm>
              <a:off x="5251" y="429"/>
              <a:ext cx="65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5512" name="Freeform 16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0 w 296"/>
                <a:gd name="T3" fmla="*/ 27 h 256"/>
                <a:gd name="T4" fmla="*/ 40 w 296"/>
                <a:gd name="T5" fmla="*/ 49 h 256"/>
                <a:gd name="T6" fmla="*/ 0 w 296"/>
                <a:gd name="T7" fmla="*/ 1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5513" name="Freeform 16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2 w 304"/>
                <a:gd name="T3" fmla="*/ 32 h 288"/>
                <a:gd name="T4" fmla="*/ 39 w 304"/>
                <a:gd name="T5" fmla="*/ 57 h 288"/>
                <a:gd name="T6" fmla="*/ 2 w 304"/>
                <a:gd name="T7" fmla="*/ 2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5514" name="Oval 163"/>
            <p:cNvSpPr>
              <a:spLocks noChangeArrowheads="1"/>
            </p:cNvSpPr>
            <p:nvPr/>
          </p:nvSpPr>
          <p:spPr bwMode="auto">
            <a:xfrm>
              <a:off x="5519" y="2612"/>
              <a:ext cx="46" cy="98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5515" name="Freeform 16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1 h 240"/>
                <a:gd name="T2" fmla="*/ 2 w 306"/>
                <a:gd name="T3" fmla="*/ 48 h 240"/>
                <a:gd name="T4" fmla="*/ 42 w 306"/>
                <a:gd name="T5" fmla="*/ 22 h 240"/>
                <a:gd name="T6" fmla="*/ 40 w 306"/>
                <a:gd name="T7" fmla="*/ 0 h 240"/>
                <a:gd name="T8" fmla="*/ 0 w 306"/>
                <a:gd name="T9" fmla="*/ 2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5516" name="AutoShape 165"/>
            <p:cNvSpPr>
              <a:spLocks noChangeArrowheads="1"/>
            </p:cNvSpPr>
            <p:nvPr/>
          </p:nvSpPr>
          <p:spPr bwMode="auto">
            <a:xfrm>
              <a:off x="4140" y="2679"/>
              <a:ext cx="1196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5517" name="AutoShape 166"/>
            <p:cNvSpPr>
              <a:spLocks noChangeArrowheads="1"/>
            </p:cNvSpPr>
            <p:nvPr/>
          </p:nvSpPr>
          <p:spPr bwMode="auto">
            <a:xfrm>
              <a:off x="4205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5518" name="Oval 167"/>
            <p:cNvSpPr>
              <a:spLocks noChangeArrowheads="1"/>
            </p:cNvSpPr>
            <p:nvPr/>
          </p:nvSpPr>
          <p:spPr bwMode="auto">
            <a:xfrm>
              <a:off x="4310" y="2386"/>
              <a:ext cx="157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5519" name="Oval 168"/>
            <p:cNvSpPr>
              <a:spLocks noChangeArrowheads="1"/>
            </p:cNvSpPr>
            <p:nvPr/>
          </p:nvSpPr>
          <p:spPr bwMode="auto">
            <a:xfrm>
              <a:off x="4486" y="2386"/>
              <a:ext cx="157" cy="14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he-IL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05520" name="Oval 169"/>
            <p:cNvSpPr>
              <a:spLocks noChangeArrowheads="1"/>
            </p:cNvSpPr>
            <p:nvPr/>
          </p:nvSpPr>
          <p:spPr bwMode="auto">
            <a:xfrm>
              <a:off x="4663" y="2380"/>
              <a:ext cx="157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5521" name="Rectangle 170"/>
            <p:cNvSpPr>
              <a:spLocks noChangeArrowheads="1"/>
            </p:cNvSpPr>
            <p:nvPr/>
          </p:nvSpPr>
          <p:spPr bwMode="auto">
            <a:xfrm>
              <a:off x="5062" y="1837"/>
              <a:ext cx="85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105497" name="Line 137"/>
          <p:cNvSpPr>
            <a:spLocks noChangeShapeType="1"/>
          </p:cNvSpPr>
          <p:nvPr/>
        </p:nvSpPr>
        <p:spPr bwMode="auto">
          <a:xfrm>
            <a:off x="8058150" y="3400425"/>
            <a:ext cx="123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MS PGothic" pitchFamily="34" charset="-128"/>
              </a:rPr>
              <a:t>Network Layer</a:t>
            </a:r>
          </a:p>
        </p:txBody>
      </p:sp>
      <p:sp>
        <p:nvSpPr>
          <p:cNvPr id="1064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2B534963-5541-472F-A21E-61427CA035F7}" type="slidenum">
              <a:rPr lang="en-US"/>
              <a:pPr/>
              <a:t>35</a:t>
            </a:fld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NAT traversal problem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399" y="1406525"/>
            <a:ext cx="5621729" cy="5159375"/>
          </a:xfrm>
        </p:spPr>
        <p:txBody>
          <a:bodyPr/>
          <a:lstStyle/>
          <a:p>
            <a:r>
              <a:rPr lang="en-US" sz="2400" i="1" dirty="0">
                <a:solidFill>
                  <a:srgbClr val="CC0000"/>
                </a:solidFill>
              </a:rPr>
              <a:t>solution 2:</a:t>
            </a:r>
            <a:r>
              <a:rPr lang="en-US" sz="2400" dirty="0"/>
              <a:t> Universal Plug and Play (UPnP) Internet Gateway Device (IGD) Protocol.  Allows </a:t>
            </a:r>
            <a:r>
              <a:rPr lang="en-US" sz="2400" dirty="0" err="1"/>
              <a:t>NATed</a:t>
            </a:r>
            <a:r>
              <a:rPr lang="en-US" sz="2400" dirty="0"/>
              <a:t> host to:</a:t>
            </a:r>
          </a:p>
          <a:p>
            <a:pPr lvl="1">
              <a:spcBef>
                <a:spcPct val="0"/>
              </a:spcBef>
              <a:buSzPct val="65000"/>
              <a:buFont typeface="Wingdings" pitchFamily="2" charset="2"/>
              <a:buChar char="v"/>
            </a:pPr>
            <a:r>
              <a:rPr lang="en-US" dirty="0"/>
              <a:t>learn public IP address (138.76.29.7)</a:t>
            </a:r>
          </a:p>
          <a:p>
            <a:pPr lvl="1">
              <a:spcBef>
                <a:spcPct val="0"/>
              </a:spcBef>
              <a:buSzPct val="65000"/>
              <a:buFont typeface="Wingdings" pitchFamily="2" charset="2"/>
              <a:buChar char="v"/>
            </a:pPr>
            <a:r>
              <a:rPr lang="en-US" dirty="0"/>
              <a:t>add/remove port mappings (with lease times)</a:t>
            </a:r>
          </a:p>
          <a:p>
            <a:pPr lvl="1">
              <a:spcBef>
                <a:spcPct val="0"/>
              </a:spcBef>
              <a:buFont typeface="Wingdings" pitchFamily="2" charset="2"/>
              <a:buChar char="v"/>
            </a:pPr>
            <a:endParaRPr lang="en-US" dirty="0"/>
          </a:p>
        </p:txBody>
      </p:sp>
      <p:grpSp>
        <p:nvGrpSpPr>
          <p:cNvPr id="106501" name="Group 158"/>
          <p:cNvGrpSpPr>
            <a:grpSpLocks/>
          </p:cNvGrpSpPr>
          <p:nvPr/>
        </p:nvGrpSpPr>
        <p:grpSpPr bwMode="auto">
          <a:xfrm>
            <a:off x="6345238" y="1997075"/>
            <a:ext cx="2479675" cy="2676525"/>
            <a:chOff x="3997" y="1258"/>
            <a:chExt cx="1562" cy="1686"/>
          </a:xfrm>
        </p:grpSpPr>
        <p:sp>
          <p:nvSpPr>
            <p:cNvPr id="106539" name="Freeform 96"/>
            <p:cNvSpPr>
              <a:spLocks/>
            </p:cNvSpPr>
            <p:nvPr/>
          </p:nvSpPr>
          <p:spPr bwMode="auto">
            <a:xfrm>
              <a:off x="4482" y="1377"/>
              <a:ext cx="1056" cy="1567"/>
            </a:xfrm>
            <a:custGeom>
              <a:avLst/>
              <a:gdLst>
                <a:gd name="T0" fmla="*/ 109 w 1056"/>
                <a:gd name="T1" fmla="*/ 676 h 1567"/>
                <a:gd name="T2" fmla="*/ 598 w 1056"/>
                <a:gd name="T3" fmla="*/ 647 h 1567"/>
                <a:gd name="T4" fmla="*/ 533 w 1056"/>
                <a:gd name="T5" fmla="*/ 614 h 1567"/>
                <a:gd name="T6" fmla="*/ 566 w 1056"/>
                <a:gd name="T7" fmla="*/ 169 h 1567"/>
                <a:gd name="T8" fmla="*/ 795 w 1056"/>
                <a:gd name="T9" fmla="*/ 38 h 1567"/>
                <a:gd name="T10" fmla="*/ 1013 w 1056"/>
                <a:gd name="T11" fmla="*/ 90 h 1567"/>
                <a:gd name="T12" fmla="*/ 987 w 1056"/>
                <a:gd name="T13" fmla="*/ 579 h 1567"/>
                <a:gd name="T14" fmla="*/ 1005 w 1056"/>
                <a:gd name="T15" fmla="*/ 875 h 1567"/>
                <a:gd name="T16" fmla="*/ 987 w 1056"/>
                <a:gd name="T17" fmla="*/ 1451 h 1567"/>
                <a:gd name="T18" fmla="*/ 592 w 1056"/>
                <a:gd name="T19" fmla="*/ 1478 h 1567"/>
                <a:gd name="T20" fmla="*/ 473 w 1056"/>
                <a:gd name="T21" fmla="*/ 919 h 1567"/>
                <a:gd name="T22" fmla="*/ 61 w 1056"/>
                <a:gd name="T23" fmla="*/ 838 h 1567"/>
                <a:gd name="T24" fmla="*/ 109 w 1056"/>
                <a:gd name="T25" fmla="*/ 676 h 15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56"/>
                <a:gd name="T40" fmla="*/ 0 h 1567"/>
                <a:gd name="T41" fmla="*/ 1056 w 1056"/>
                <a:gd name="T42" fmla="*/ 1567 h 15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56" h="1567">
                  <a:moveTo>
                    <a:pt x="109" y="676"/>
                  </a:moveTo>
                  <a:cubicBezTo>
                    <a:pt x="199" y="644"/>
                    <a:pt x="527" y="657"/>
                    <a:pt x="598" y="647"/>
                  </a:cubicBezTo>
                  <a:cubicBezTo>
                    <a:pt x="669" y="637"/>
                    <a:pt x="538" y="694"/>
                    <a:pt x="533" y="614"/>
                  </a:cubicBezTo>
                  <a:cubicBezTo>
                    <a:pt x="527" y="534"/>
                    <a:pt x="522" y="265"/>
                    <a:pt x="566" y="169"/>
                  </a:cubicBezTo>
                  <a:cubicBezTo>
                    <a:pt x="610" y="73"/>
                    <a:pt x="721" y="51"/>
                    <a:pt x="795" y="38"/>
                  </a:cubicBezTo>
                  <a:cubicBezTo>
                    <a:pt x="869" y="25"/>
                    <a:pt x="981" y="0"/>
                    <a:pt x="1013" y="90"/>
                  </a:cubicBezTo>
                  <a:cubicBezTo>
                    <a:pt x="1045" y="180"/>
                    <a:pt x="988" y="448"/>
                    <a:pt x="987" y="579"/>
                  </a:cubicBezTo>
                  <a:cubicBezTo>
                    <a:pt x="986" y="710"/>
                    <a:pt x="1005" y="730"/>
                    <a:pt x="1005" y="875"/>
                  </a:cubicBezTo>
                  <a:cubicBezTo>
                    <a:pt x="1005" y="1020"/>
                    <a:pt x="1056" y="1351"/>
                    <a:pt x="987" y="1451"/>
                  </a:cubicBezTo>
                  <a:cubicBezTo>
                    <a:pt x="918" y="1551"/>
                    <a:pt x="678" y="1567"/>
                    <a:pt x="592" y="1478"/>
                  </a:cubicBezTo>
                  <a:cubicBezTo>
                    <a:pt x="506" y="1389"/>
                    <a:pt x="562" y="1026"/>
                    <a:pt x="473" y="919"/>
                  </a:cubicBezTo>
                  <a:cubicBezTo>
                    <a:pt x="384" y="812"/>
                    <a:pt x="122" y="878"/>
                    <a:pt x="61" y="838"/>
                  </a:cubicBezTo>
                  <a:cubicBezTo>
                    <a:pt x="0" y="798"/>
                    <a:pt x="26" y="710"/>
                    <a:pt x="109" y="676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6540" name="Line 99"/>
            <p:cNvSpPr>
              <a:spLocks noChangeShapeType="1"/>
            </p:cNvSpPr>
            <p:nvPr/>
          </p:nvSpPr>
          <p:spPr bwMode="auto">
            <a:xfrm flipV="1">
              <a:off x="5061" y="2594"/>
              <a:ext cx="1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06541" name="Text Box 100"/>
            <p:cNvSpPr txBox="1">
              <a:spLocks noChangeArrowheads="1"/>
            </p:cNvSpPr>
            <p:nvPr/>
          </p:nvSpPr>
          <p:spPr bwMode="auto">
            <a:xfrm>
              <a:off x="4980" y="1258"/>
              <a:ext cx="57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10.0.0.1</a:t>
              </a:r>
            </a:p>
          </p:txBody>
        </p:sp>
        <p:sp>
          <p:nvSpPr>
            <p:cNvPr id="106542" name="Text Box 104"/>
            <p:cNvSpPr txBox="1">
              <a:spLocks noChangeArrowheads="1"/>
            </p:cNvSpPr>
            <p:nvPr/>
          </p:nvSpPr>
          <p:spPr bwMode="auto">
            <a:xfrm>
              <a:off x="4166" y="2237"/>
              <a:ext cx="492" cy="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>
                  <a:solidFill>
                    <a:srgbClr val="CC0000"/>
                  </a:solidFill>
                </a:rPr>
                <a:t>NAT </a:t>
              </a:r>
            </a:p>
            <a:p>
              <a:pPr algn="ctr">
                <a:lnSpc>
                  <a:spcPct val="85000"/>
                </a:lnSpc>
              </a:pPr>
              <a:r>
                <a:rPr lang="en-US">
                  <a:solidFill>
                    <a:srgbClr val="CC0000"/>
                  </a:solidFill>
                </a:rPr>
                <a:t>router</a:t>
              </a:r>
            </a:p>
          </p:txBody>
        </p:sp>
        <p:sp>
          <p:nvSpPr>
            <p:cNvPr id="106543" name="Line 106"/>
            <p:cNvSpPr>
              <a:spLocks noChangeShapeType="1"/>
            </p:cNvSpPr>
            <p:nvPr/>
          </p:nvSpPr>
          <p:spPr bwMode="auto">
            <a:xfrm>
              <a:off x="3997" y="2156"/>
              <a:ext cx="2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grpSp>
          <p:nvGrpSpPr>
            <p:cNvPr id="106544" name="Group 109"/>
            <p:cNvGrpSpPr>
              <a:grpSpLocks/>
            </p:cNvGrpSpPr>
            <p:nvPr/>
          </p:nvGrpSpPr>
          <p:grpSpPr bwMode="auto">
            <a:xfrm>
              <a:off x="4193" y="2018"/>
              <a:ext cx="370" cy="204"/>
              <a:chOff x="4396" y="1245"/>
              <a:chExt cx="672" cy="248"/>
            </a:xfrm>
          </p:grpSpPr>
          <p:sp>
            <p:nvSpPr>
              <p:cNvPr id="106554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sz="2400">
                  <a:cs typeface="Arial" pitchFamily="34" charset="0"/>
                </a:endParaRPr>
              </a:p>
            </p:txBody>
          </p:sp>
          <p:sp>
            <p:nvSpPr>
              <p:cNvPr id="106555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sz="2400">
                  <a:cs typeface="Arial" pitchFamily="34" charset="0"/>
                </a:endParaRPr>
              </a:p>
            </p:txBody>
          </p:sp>
          <p:sp>
            <p:nvSpPr>
              <p:cNvPr id="106556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sz="2400">
                  <a:cs typeface="Arial" pitchFamily="34" charset="0"/>
                </a:endParaRPr>
              </a:p>
            </p:txBody>
          </p:sp>
          <p:grpSp>
            <p:nvGrpSpPr>
              <p:cNvPr id="106557" name="Group 113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06560" name="Freeform 11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06561" name="Freeform 11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106558" name="Line 116"/>
              <p:cNvSpPr>
                <a:spLocks noChangeShapeType="1"/>
              </p:cNvSpPr>
              <p:nvPr/>
            </p:nvSpPr>
            <p:spPr bwMode="auto">
              <a:xfrm>
                <a:off x="4400" y="1322"/>
                <a:ext cx="0" cy="10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06559" name="Line 117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106545" name="Group 118"/>
            <p:cNvGrpSpPr>
              <a:grpSpLocks/>
            </p:cNvGrpSpPr>
            <p:nvPr/>
          </p:nvGrpSpPr>
          <p:grpSpPr bwMode="auto">
            <a:xfrm flipH="1">
              <a:off x="5108" y="1993"/>
              <a:ext cx="404" cy="352"/>
              <a:chOff x="-44" y="1473"/>
              <a:chExt cx="981" cy="1105"/>
            </a:xfrm>
          </p:grpSpPr>
          <p:pic>
            <p:nvPicPr>
              <p:cNvPr id="106552" name="Picture 11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6553" name="Freeform 12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176 w 356"/>
                  <a:gd name="T3" fmla="*/ 248 h 368"/>
                  <a:gd name="T4" fmla="*/ 4954 w 356"/>
                  <a:gd name="T5" fmla="*/ 5173 h 368"/>
                  <a:gd name="T6" fmla="*/ 1092 w 356"/>
                  <a:gd name="T7" fmla="*/ 646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106546" name="Group 121"/>
            <p:cNvGrpSpPr>
              <a:grpSpLocks/>
            </p:cNvGrpSpPr>
            <p:nvPr/>
          </p:nvGrpSpPr>
          <p:grpSpPr bwMode="auto">
            <a:xfrm flipH="1">
              <a:off x="5092" y="2474"/>
              <a:ext cx="404" cy="352"/>
              <a:chOff x="-44" y="1473"/>
              <a:chExt cx="981" cy="1105"/>
            </a:xfrm>
          </p:grpSpPr>
          <p:pic>
            <p:nvPicPr>
              <p:cNvPr id="106550" name="Picture 12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6551" name="Freeform 12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176 w 356"/>
                  <a:gd name="T3" fmla="*/ 248 h 368"/>
                  <a:gd name="T4" fmla="*/ 4954 w 356"/>
                  <a:gd name="T5" fmla="*/ 5173 h 368"/>
                  <a:gd name="T6" fmla="*/ 1092 w 356"/>
                  <a:gd name="T7" fmla="*/ 646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sp>
          <p:nvSpPr>
            <p:cNvPr id="106547" name="Oval 150"/>
            <p:cNvSpPr>
              <a:spLocks noChangeArrowheads="1"/>
            </p:cNvSpPr>
            <p:nvPr/>
          </p:nvSpPr>
          <p:spPr bwMode="auto">
            <a:xfrm>
              <a:off x="5299" y="1852"/>
              <a:ext cx="7" cy="16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6548" name="Freeform 92"/>
            <p:cNvSpPr>
              <a:spLocks/>
            </p:cNvSpPr>
            <p:nvPr/>
          </p:nvSpPr>
          <p:spPr bwMode="auto">
            <a:xfrm>
              <a:off x="4564" y="1425"/>
              <a:ext cx="735" cy="680"/>
            </a:xfrm>
            <a:custGeom>
              <a:avLst/>
              <a:gdLst>
                <a:gd name="T0" fmla="*/ 0 w 735"/>
                <a:gd name="T1" fmla="*/ 326 h 742"/>
                <a:gd name="T2" fmla="*/ 398 w 735"/>
                <a:gd name="T3" fmla="*/ 306 h 742"/>
                <a:gd name="T4" fmla="*/ 416 w 735"/>
                <a:gd name="T5" fmla="*/ 127 h 742"/>
                <a:gd name="T6" fmla="*/ 452 w 735"/>
                <a:gd name="T7" fmla="*/ 19 h 742"/>
                <a:gd name="T8" fmla="*/ 735 w 735"/>
                <a:gd name="T9" fmla="*/ 15 h 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5"/>
                <a:gd name="T16" fmla="*/ 0 h 742"/>
                <a:gd name="T17" fmla="*/ 735 w 735"/>
                <a:gd name="T18" fmla="*/ 742 h 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5" h="742">
                  <a:moveTo>
                    <a:pt x="0" y="715"/>
                  </a:moveTo>
                  <a:cubicBezTo>
                    <a:pt x="66" y="708"/>
                    <a:pt x="329" y="742"/>
                    <a:pt x="398" y="670"/>
                  </a:cubicBezTo>
                  <a:cubicBezTo>
                    <a:pt x="467" y="598"/>
                    <a:pt x="407" y="386"/>
                    <a:pt x="416" y="281"/>
                  </a:cubicBezTo>
                  <a:cubicBezTo>
                    <a:pt x="425" y="176"/>
                    <a:pt x="399" y="82"/>
                    <a:pt x="452" y="41"/>
                  </a:cubicBezTo>
                  <a:cubicBezTo>
                    <a:pt x="505" y="0"/>
                    <a:pt x="676" y="34"/>
                    <a:pt x="735" y="32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</p:grpSp>
      <p:pic>
        <p:nvPicPr>
          <p:cNvPr id="106502" name="Picture 95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4200" y="1079500"/>
            <a:ext cx="54848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503" name="Line 35"/>
          <p:cNvSpPr>
            <a:spLocks noChangeShapeType="1"/>
          </p:cNvSpPr>
          <p:nvPr/>
        </p:nvSpPr>
        <p:spPr bwMode="auto">
          <a:xfrm>
            <a:off x="8140700" y="2613025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06504" name="Line 137"/>
          <p:cNvSpPr>
            <a:spLocks noChangeShapeType="1"/>
          </p:cNvSpPr>
          <p:nvPr/>
        </p:nvSpPr>
        <p:spPr bwMode="auto">
          <a:xfrm>
            <a:off x="7237413" y="3389313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grpSp>
        <p:nvGrpSpPr>
          <p:cNvPr id="106505" name="Group 138"/>
          <p:cNvGrpSpPr>
            <a:grpSpLocks/>
          </p:cNvGrpSpPr>
          <p:nvPr/>
        </p:nvGrpSpPr>
        <p:grpSpPr bwMode="auto">
          <a:xfrm>
            <a:off x="8259763" y="2362200"/>
            <a:ext cx="346075" cy="623888"/>
            <a:chOff x="4140" y="429"/>
            <a:chExt cx="1425" cy="2396"/>
          </a:xfrm>
        </p:grpSpPr>
        <p:sp>
          <p:nvSpPr>
            <p:cNvPr id="106507" name="Freeform 13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9 w 354"/>
                <a:gd name="T1" fmla="*/ 0 h 2742"/>
                <a:gd name="T2" fmla="*/ 47 w 354"/>
                <a:gd name="T3" fmla="*/ 66 h 2742"/>
                <a:gd name="T4" fmla="*/ 46 w 354"/>
                <a:gd name="T5" fmla="*/ 510 h 2742"/>
                <a:gd name="T6" fmla="*/ 0 w 354"/>
                <a:gd name="T7" fmla="*/ 534 h 2742"/>
                <a:gd name="T8" fmla="*/ 9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6508" name="Rectangle 140"/>
            <p:cNvSpPr>
              <a:spLocks noChangeArrowheads="1"/>
            </p:cNvSpPr>
            <p:nvPr/>
          </p:nvSpPr>
          <p:spPr bwMode="auto">
            <a:xfrm>
              <a:off x="4205" y="429"/>
              <a:ext cx="1046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6509" name="Freeform 14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9 w 211"/>
                <a:gd name="T3" fmla="*/ 43 h 2537"/>
                <a:gd name="T4" fmla="*/ 2 w 211"/>
                <a:gd name="T5" fmla="*/ 48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6510" name="Freeform 14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5 w 328"/>
                <a:gd name="T3" fmla="*/ 25 h 226"/>
                <a:gd name="T4" fmla="*/ 45 w 328"/>
                <a:gd name="T5" fmla="*/ 45 h 226"/>
                <a:gd name="T6" fmla="*/ 0 w 328"/>
                <a:gd name="T7" fmla="*/ 1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6511" name="Rectangle 143"/>
            <p:cNvSpPr>
              <a:spLocks noChangeArrowheads="1"/>
            </p:cNvSpPr>
            <p:nvPr/>
          </p:nvSpPr>
          <p:spPr bwMode="auto">
            <a:xfrm>
              <a:off x="4212" y="691"/>
              <a:ext cx="59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106512" name="Group 14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6537" name="AutoShape 145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06538" name="AutoShape 146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106513" name="Rectangle 147"/>
            <p:cNvSpPr>
              <a:spLocks noChangeArrowheads="1"/>
            </p:cNvSpPr>
            <p:nvPr/>
          </p:nvSpPr>
          <p:spPr bwMode="auto">
            <a:xfrm>
              <a:off x="4225" y="102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106514" name="Group 14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6535" name="AutoShape 149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06536" name="AutoShape 150"/>
              <p:cNvSpPr>
                <a:spLocks noChangeArrowheads="1"/>
              </p:cNvSpPr>
              <p:nvPr/>
            </p:nvSpPr>
            <p:spPr bwMode="auto">
              <a:xfrm>
                <a:off x="631" y="2589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106515" name="Rectangle 151"/>
            <p:cNvSpPr>
              <a:spLocks noChangeArrowheads="1"/>
            </p:cNvSpPr>
            <p:nvPr/>
          </p:nvSpPr>
          <p:spPr bwMode="auto">
            <a:xfrm>
              <a:off x="4218" y="1356"/>
              <a:ext cx="59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6516" name="Rectangle 152"/>
            <p:cNvSpPr>
              <a:spLocks noChangeArrowheads="1"/>
            </p:cNvSpPr>
            <p:nvPr/>
          </p:nvSpPr>
          <p:spPr bwMode="auto">
            <a:xfrm>
              <a:off x="4225" y="1654"/>
              <a:ext cx="601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106517" name="Group 15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6533" name="AutoShape 154"/>
              <p:cNvSpPr>
                <a:spLocks noChangeArrowheads="1"/>
              </p:cNvSpPr>
              <p:nvPr/>
            </p:nvSpPr>
            <p:spPr bwMode="auto">
              <a:xfrm>
                <a:off x="614" y="2576"/>
                <a:ext cx="725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06534" name="AutoShape 155"/>
              <p:cNvSpPr>
                <a:spLocks noChangeArrowheads="1"/>
              </p:cNvSpPr>
              <p:nvPr/>
            </p:nvSpPr>
            <p:spPr bwMode="auto">
              <a:xfrm>
                <a:off x="630" y="2588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106518" name="Freeform 15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5 w 328"/>
                <a:gd name="T3" fmla="*/ 24 h 226"/>
                <a:gd name="T4" fmla="*/ 45 w 328"/>
                <a:gd name="T5" fmla="*/ 43 h 226"/>
                <a:gd name="T6" fmla="*/ 0 w 328"/>
                <a:gd name="T7" fmla="*/ 1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106519" name="Group 15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6531" name="AutoShape 158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06532" name="AutoShape 159"/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106520" name="Rectangle 160"/>
            <p:cNvSpPr>
              <a:spLocks noChangeArrowheads="1"/>
            </p:cNvSpPr>
            <p:nvPr/>
          </p:nvSpPr>
          <p:spPr bwMode="auto">
            <a:xfrm>
              <a:off x="5251" y="429"/>
              <a:ext cx="65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6521" name="Freeform 16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0 w 296"/>
                <a:gd name="T3" fmla="*/ 27 h 256"/>
                <a:gd name="T4" fmla="*/ 40 w 296"/>
                <a:gd name="T5" fmla="*/ 49 h 256"/>
                <a:gd name="T6" fmla="*/ 0 w 296"/>
                <a:gd name="T7" fmla="*/ 1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6522" name="Freeform 16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2 w 304"/>
                <a:gd name="T3" fmla="*/ 32 h 288"/>
                <a:gd name="T4" fmla="*/ 39 w 304"/>
                <a:gd name="T5" fmla="*/ 57 h 288"/>
                <a:gd name="T6" fmla="*/ 2 w 304"/>
                <a:gd name="T7" fmla="*/ 2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6523" name="Oval 163"/>
            <p:cNvSpPr>
              <a:spLocks noChangeArrowheads="1"/>
            </p:cNvSpPr>
            <p:nvPr/>
          </p:nvSpPr>
          <p:spPr bwMode="auto">
            <a:xfrm>
              <a:off x="5519" y="2612"/>
              <a:ext cx="46" cy="98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6524" name="Freeform 16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1 h 240"/>
                <a:gd name="T2" fmla="*/ 2 w 306"/>
                <a:gd name="T3" fmla="*/ 48 h 240"/>
                <a:gd name="T4" fmla="*/ 42 w 306"/>
                <a:gd name="T5" fmla="*/ 22 h 240"/>
                <a:gd name="T6" fmla="*/ 40 w 306"/>
                <a:gd name="T7" fmla="*/ 0 h 240"/>
                <a:gd name="T8" fmla="*/ 0 w 306"/>
                <a:gd name="T9" fmla="*/ 2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6525" name="AutoShape 165"/>
            <p:cNvSpPr>
              <a:spLocks noChangeArrowheads="1"/>
            </p:cNvSpPr>
            <p:nvPr/>
          </p:nvSpPr>
          <p:spPr bwMode="auto">
            <a:xfrm>
              <a:off x="4140" y="2679"/>
              <a:ext cx="1196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6526" name="AutoShape 166"/>
            <p:cNvSpPr>
              <a:spLocks noChangeArrowheads="1"/>
            </p:cNvSpPr>
            <p:nvPr/>
          </p:nvSpPr>
          <p:spPr bwMode="auto">
            <a:xfrm>
              <a:off x="4205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6527" name="Oval 167"/>
            <p:cNvSpPr>
              <a:spLocks noChangeArrowheads="1"/>
            </p:cNvSpPr>
            <p:nvPr/>
          </p:nvSpPr>
          <p:spPr bwMode="auto">
            <a:xfrm>
              <a:off x="4310" y="2386"/>
              <a:ext cx="157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6528" name="Oval 168"/>
            <p:cNvSpPr>
              <a:spLocks noChangeArrowheads="1"/>
            </p:cNvSpPr>
            <p:nvPr/>
          </p:nvSpPr>
          <p:spPr bwMode="auto">
            <a:xfrm>
              <a:off x="4486" y="2386"/>
              <a:ext cx="157" cy="14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he-IL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06529" name="Oval 169"/>
            <p:cNvSpPr>
              <a:spLocks noChangeArrowheads="1"/>
            </p:cNvSpPr>
            <p:nvPr/>
          </p:nvSpPr>
          <p:spPr bwMode="auto">
            <a:xfrm>
              <a:off x="4663" y="2380"/>
              <a:ext cx="157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6530" name="Rectangle 170"/>
            <p:cNvSpPr>
              <a:spLocks noChangeArrowheads="1"/>
            </p:cNvSpPr>
            <p:nvPr/>
          </p:nvSpPr>
          <p:spPr bwMode="auto">
            <a:xfrm>
              <a:off x="5062" y="1837"/>
              <a:ext cx="85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106506" name="Line 137"/>
          <p:cNvSpPr>
            <a:spLocks noChangeShapeType="1"/>
          </p:cNvSpPr>
          <p:nvPr/>
        </p:nvSpPr>
        <p:spPr bwMode="auto">
          <a:xfrm>
            <a:off x="8058150" y="3400425"/>
            <a:ext cx="123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MS PGothic" pitchFamily="34" charset="-128"/>
              </a:rPr>
              <a:t>Network Layer</a:t>
            </a:r>
          </a:p>
        </p:txBody>
      </p:sp>
      <p:sp>
        <p:nvSpPr>
          <p:cNvPr id="1075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AAA69895-E083-46AC-954B-0E5544C59EDE}" type="slidenum">
              <a:rPr lang="en-US"/>
              <a:pPr/>
              <a:t>36</a:t>
            </a:fld>
            <a:endParaRPr lang="en-US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NAT traversal problem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06525"/>
            <a:ext cx="7675563" cy="5159375"/>
          </a:xfrm>
        </p:spPr>
        <p:txBody>
          <a:bodyPr/>
          <a:lstStyle/>
          <a:p>
            <a:r>
              <a:rPr lang="en-US" sz="2400" i="1">
                <a:solidFill>
                  <a:srgbClr val="CC0000"/>
                </a:solidFill>
              </a:rPr>
              <a:t>solution 3:</a:t>
            </a:r>
            <a:r>
              <a:rPr lang="en-US" sz="2400"/>
              <a:t> relaying (used in Skype)</a:t>
            </a:r>
          </a:p>
          <a:p>
            <a:pPr lvl="1"/>
            <a:r>
              <a:rPr lang="en-US"/>
              <a:t>NATed client establishes connection to relay</a:t>
            </a:r>
          </a:p>
          <a:p>
            <a:pPr lvl="1"/>
            <a:r>
              <a:rPr lang="en-US"/>
              <a:t>external client connects to relay</a:t>
            </a:r>
          </a:p>
          <a:p>
            <a:pPr lvl="1"/>
            <a:r>
              <a:rPr lang="en-US"/>
              <a:t>relay bridges packets between to connections</a:t>
            </a:r>
          </a:p>
          <a:p>
            <a:pPr>
              <a:buFont typeface="Wingdings" pitchFamily="2" charset="2"/>
              <a:buNone/>
            </a:pPr>
            <a:endParaRPr lang="en-US" sz="2400"/>
          </a:p>
        </p:txBody>
      </p:sp>
      <p:sp>
        <p:nvSpPr>
          <p:cNvPr id="107525" name="Text Box 16"/>
          <p:cNvSpPr txBox="1">
            <a:spLocks noChangeArrowheads="1"/>
          </p:cNvSpPr>
          <p:nvPr/>
        </p:nvSpPr>
        <p:spPr bwMode="auto">
          <a:xfrm>
            <a:off x="4879975" y="5095875"/>
            <a:ext cx="1257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138.76.29.7</a:t>
            </a:r>
          </a:p>
        </p:txBody>
      </p:sp>
      <p:sp>
        <p:nvSpPr>
          <p:cNvPr id="107526" name="Text Box 42"/>
          <p:cNvSpPr txBox="1">
            <a:spLocks noChangeArrowheads="1"/>
          </p:cNvSpPr>
          <p:nvPr/>
        </p:nvSpPr>
        <p:spPr bwMode="auto">
          <a:xfrm>
            <a:off x="260350" y="4718050"/>
            <a:ext cx="71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client</a:t>
            </a:r>
          </a:p>
        </p:txBody>
      </p:sp>
      <p:sp>
        <p:nvSpPr>
          <p:cNvPr id="107527" name="Line 14"/>
          <p:cNvSpPr>
            <a:spLocks noChangeShapeType="1"/>
          </p:cNvSpPr>
          <p:nvPr/>
        </p:nvSpPr>
        <p:spPr bwMode="auto">
          <a:xfrm flipH="1">
            <a:off x="6102350" y="503237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he-IL"/>
          </a:p>
        </p:txBody>
      </p:sp>
      <p:pic>
        <p:nvPicPr>
          <p:cNvPr id="107528" name="Picture 46" descr="kw_skype_rela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6163" y="3328988"/>
            <a:ext cx="8255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9" name="Picture 57" descr="kw_skype_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2238" y="3962400"/>
            <a:ext cx="7366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4154" name="Freeform 58"/>
          <p:cNvSpPr>
            <a:spLocks/>
          </p:cNvSpPr>
          <p:nvPr/>
        </p:nvSpPr>
        <p:spPr bwMode="auto">
          <a:xfrm>
            <a:off x="4141788" y="3948113"/>
            <a:ext cx="3714750" cy="1039812"/>
          </a:xfrm>
          <a:custGeom>
            <a:avLst/>
            <a:gdLst>
              <a:gd name="T0" fmla="*/ 2147483647 w 1597"/>
              <a:gd name="T1" fmla="*/ 2147483647 h 655"/>
              <a:gd name="T2" fmla="*/ 2147483647 w 1597"/>
              <a:gd name="T3" fmla="*/ 2147483647 h 655"/>
              <a:gd name="T4" fmla="*/ 2147483647 w 1597"/>
              <a:gd name="T5" fmla="*/ 2147483647 h 655"/>
              <a:gd name="T6" fmla="*/ 2147483647 w 1597"/>
              <a:gd name="T7" fmla="*/ 2147483647 h 655"/>
              <a:gd name="T8" fmla="*/ 0 w 1597"/>
              <a:gd name="T9" fmla="*/ 2147483647 h 6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97"/>
              <a:gd name="T16" fmla="*/ 0 h 655"/>
              <a:gd name="T17" fmla="*/ 1597 w 1597"/>
              <a:gd name="T18" fmla="*/ 655 h 6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97" h="655">
                <a:moveTo>
                  <a:pt x="1597" y="61"/>
                </a:moveTo>
                <a:cubicBezTo>
                  <a:pt x="1562" y="64"/>
                  <a:pt x="1425" y="0"/>
                  <a:pt x="1376" y="78"/>
                </a:cubicBezTo>
                <a:cubicBezTo>
                  <a:pt x="1327" y="156"/>
                  <a:pt x="1464" y="449"/>
                  <a:pt x="1303" y="531"/>
                </a:cubicBezTo>
                <a:cubicBezTo>
                  <a:pt x="1142" y="613"/>
                  <a:pt x="625" y="655"/>
                  <a:pt x="408" y="572"/>
                </a:cubicBezTo>
                <a:cubicBezTo>
                  <a:pt x="190" y="490"/>
                  <a:pt x="94" y="263"/>
                  <a:pt x="0" y="36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644155" name="Text Box 59"/>
          <p:cNvSpPr txBox="1">
            <a:spLocks noChangeArrowheads="1"/>
          </p:cNvSpPr>
          <p:nvPr/>
        </p:nvSpPr>
        <p:spPr bwMode="auto">
          <a:xfrm>
            <a:off x="5118100" y="3867150"/>
            <a:ext cx="194627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b="1" i="1" dirty="0" smtClean="0">
                <a:solidFill>
                  <a:srgbClr val="CC0000"/>
                </a:solidFill>
                <a:latin typeface="Gill Sans MT" pitchFamily="34" charset="0"/>
              </a:rPr>
              <a:t>2.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>
                <a:latin typeface="Gill Sans MT" pitchFamily="34" charset="0"/>
              </a:rPr>
              <a:t>connection to</a:t>
            </a:r>
          </a:p>
          <a:p>
            <a:pPr>
              <a:lnSpc>
                <a:spcPct val="85000"/>
              </a:lnSpc>
            </a:pPr>
            <a:r>
              <a:rPr lang="en-US" dirty="0">
                <a:latin typeface="Gill Sans MT" pitchFamily="34" charset="0"/>
              </a:rPr>
              <a:t>relay initiated</a:t>
            </a:r>
          </a:p>
          <a:p>
            <a:pPr>
              <a:lnSpc>
                <a:spcPct val="85000"/>
              </a:lnSpc>
            </a:pPr>
            <a:r>
              <a:rPr lang="en-US" dirty="0">
                <a:latin typeface="Gill Sans MT" pitchFamily="34" charset="0"/>
              </a:rPr>
              <a:t>by </a:t>
            </a:r>
            <a:r>
              <a:rPr lang="en-US" dirty="0" err="1">
                <a:latin typeface="Gill Sans MT" pitchFamily="34" charset="0"/>
              </a:rPr>
              <a:t>NATed</a:t>
            </a:r>
            <a:r>
              <a:rPr lang="en-US" dirty="0">
                <a:latin typeface="Gill Sans MT" pitchFamily="34" charset="0"/>
              </a:rPr>
              <a:t> host</a:t>
            </a:r>
          </a:p>
        </p:txBody>
      </p:sp>
      <p:sp>
        <p:nvSpPr>
          <p:cNvPr id="644156" name="Text Box 60"/>
          <p:cNvSpPr txBox="1">
            <a:spLocks noChangeArrowheads="1"/>
          </p:cNvSpPr>
          <p:nvPr/>
        </p:nvSpPr>
        <p:spPr bwMode="auto">
          <a:xfrm>
            <a:off x="914400" y="3603625"/>
            <a:ext cx="194627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b="1" i="1" dirty="0" smtClean="0">
                <a:solidFill>
                  <a:srgbClr val="CC0000"/>
                </a:solidFill>
                <a:latin typeface="Gill Sans MT" pitchFamily="34" charset="0"/>
              </a:rPr>
              <a:t>1.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>
                <a:latin typeface="Gill Sans MT" pitchFamily="34" charset="0"/>
              </a:rPr>
              <a:t>connection to</a:t>
            </a:r>
          </a:p>
          <a:p>
            <a:pPr>
              <a:lnSpc>
                <a:spcPct val="85000"/>
              </a:lnSpc>
            </a:pPr>
            <a:r>
              <a:rPr lang="en-US" dirty="0">
                <a:latin typeface="Gill Sans MT" pitchFamily="34" charset="0"/>
              </a:rPr>
              <a:t>relay initiated</a:t>
            </a:r>
          </a:p>
          <a:p>
            <a:pPr>
              <a:lnSpc>
                <a:spcPct val="85000"/>
              </a:lnSpc>
            </a:pPr>
            <a:r>
              <a:rPr lang="en-US" dirty="0">
                <a:latin typeface="Gill Sans MT" pitchFamily="34" charset="0"/>
              </a:rPr>
              <a:t>by client</a:t>
            </a:r>
          </a:p>
        </p:txBody>
      </p:sp>
      <p:sp>
        <p:nvSpPr>
          <p:cNvPr id="644157" name="Freeform 61"/>
          <p:cNvSpPr>
            <a:spLocks/>
          </p:cNvSpPr>
          <p:nvPr/>
        </p:nvSpPr>
        <p:spPr bwMode="auto">
          <a:xfrm>
            <a:off x="1033463" y="4084638"/>
            <a:ext cx="2798762" cy="511175"/>
          </a:xfrm>
          <a:custGeom>
            <a:avLst/>
            <a:gdLst>
              <a:gd name="T0" fmla="*/ 0 w 1763"/>
              <a:gd name="T1" fmla="*/ 2147483647 h 322"/>
              <a:gd name="T2" fmla="*/ 2147483647 w 1763"/>
              <a:gd name="T3" fmla="*/ 2147483647 h 322"/>
              <a:gd name="T4" fmla="*/ 2147483647 w 1763"/>
              <a:gd name="T5" fmla="*/ 2147483647 h 322"/>
              <a:gd name="T6" fmla="*/ 2147483647 w 1763"/>
              <a:gd name="T7" fmla="*/ 0 h 322"/>
              <a:gd name="T8" fmla="*/ 0 60000 65536"/>
              <a:gd name="T9" fmla="*/ 0 60000 65536"/>
              <a:gd name="T10" fmla="*/ 0 60000 65536"/>
              <a:gd name="T11" fmla="*/ 0 60000 65536"/>
              <a:gd name="T12" fmla="*/ 0 w 1763"/>
              <a:gd name="T13" fmla="*/ 0 h 322"/>
              <a:gd name="T14" fmla="*/ 1763 w 1763"/>
              <a:gd name="T15" fmla="*/ 322 h 3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63" h="322">
                <a:moveTo>
                  <a:pt x="0" y="305"/>
                </a:moveTo>
                <a:cubicBezTo>
                  <a:pt x="412" y="313"/>
                  <a:pt x="825" y="322"/>
                  <a:pt x="1091" y="305"/>
                </a:cubicBezTo>
                <a:cubicBezTo>
                  <a:pt x="1357" y="288"/>
                  <a:pt x="1485" y="252"/>
                  <a:pt x="1597" y="201"/>
                </a:cubicBezTo>
                <a:cubicBezTo>
                  <a:pt x="1709" y="150"/>
                  <a:pt x="1736" y="75"/>
                  <a:pt x="1763" y="0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644158" name="Freeform 62"/>
          <p:cNvSpPr>
            <a:spLocks/>
          </p:cNvSpPr>
          <p:nvPr/>
        </p:nvSpPr>
        <p:spPr bwMode="auto">
          <a:xfrm>
            <a:off x="3805238" y="3697288"/>
            <a:ext cx="360362" cy="420687"/>
          </a:xfrm>
          <a:custGeom>
            <a:avLst/>
            <a:gdLst>
              <a:gd name="T0" fmla="*/ 0 w 227"/>
              <a:gd name="T1" fmla="*/ 2147483647 h 265"/>
              <a:gd name="T2" fmla="*/ 2147483647 w 227"/>
              <a:gd name="T3" fmla="*/ 2147483647 h 265"/>
              <a:gd name="T4" fmla="*/ 2147483647 w 227"/>
              <a:gd name="T5" fmla="*/ 2147483647 h 265"/>
              <a:gd name="T6" fmla="*/ 0 60000 65536"/>
              <a:gd name="T7" fmla="*/ 0 60000 65536"/>
              <a:gd name="T8" fmla="*/ 0 60000 65536"/>
              <a:gd name="T9" fmla="*/ 0 w 227"/>
              <a:gd name="T10" fmla="*/ 0 h 265"/>
              <a:gd name="T11" fmla="*/ 227 w 227"/>
              <a:gd name="T12" fmla="*/ 265 h 2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265">
                <a:moveTo>
                  <a:pt x="0" y="265"/>
                </a:moveTo>
                <a:cubicBezTo>
                  <a:pt x="33" y="135"/>
                  <a:pt x="67" y="6"/>
                  <a:pt x="105" y="3"/>
                </a:cubicBezTo>
                <a:cubicBezTo>
                  <a:pt x="143" y="0"/>
                  <a:pt x="185" y="123"/>
                  <a:pt x="227" y="247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644159" name="Text Box 63"/>
          <p:cNvSpPr txBox="1">
            <a:spLocks noChangeArrowheads="1"/>
          </p:cNvSpPr>
          <p:nvPr/>
        </p:nvSpPr>
        <p:spPr bwMode="auto">
          <a:xfrm>
            <a:off x="3186113" y="4584700"/>
            <a:ext cx="194627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b="1" i="1">
                <a:solidFill>
                  <a:srgbClr val="CC0000"/>
                </a:solidFill>
                <a:latin typeface="Gill Sans MT" pitchFamily="34" charset="0"/>
              </a:rPr>
              <a:t>3.</a:t>
            </a:r>
            <a:r>
              <a:rPr lang="en-US">
                <a:latin typeface="Gill Sans MT" pitchFamily="34" charset="0"/>
              </a:rPr>
              <a:t> relaying </a:t>
            </a:r>
          </a:p>
          <a:p>
            <a:pPr>
              <a:lnSpc>
                <a:spcPct val="85000"/>
              </a:lnSpc>
            </a:pPr>
            <a:r>
              <a:rPr lang="en-US">
                <a:latin typeface="Gill Sans MT" pitchFamily="34" charset="0"/>
              </a:rPr>
              <a:t>established</a:t>
            </a:r>
          </a:p>
        </p:txBody>
      </p:sp>
      <p:pic>
        <p:nvPicPr>
          <p:cNvPr id="107536" name="Picture 93" descr="underline_base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4200" y="1079500"/>
            <a:ext cx="54848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7537" name="Group 157"/>
          <p:cNvGrpSpPr>
            <a:grpSpLocks/>
          </p:cNvGrpSpPr>
          <p:nvPr/>
        </p:nvGrpSpPr>
        <p:grpSpPr bwMode="auto">
          <a:xfrm>
            <a:off x="5921375" y="3781425"/>
            <a:ext cx="2711450" cy="2565400"/>
            <a:chOff x="3948" y="731"/>
            <a:chExt cx="1708" cy="1616"/>
          </a:xfrm>
        </p:grpSpPr>
        <p:sp>
          <p:nvSpPr>
            <p:cNvPr id="107574" name="Freeform 95"/>
            <p:cNvSpPr>
              <a:spLocks/>
            </p:cNvSpPr>
            <p:nvPr/>
          </p:nvSpPr>
          <p:spPr bwMode="auto">
            <a:xfrm>
              <a:off x="4433" y="874"/>
              <a:ext cx="1056" cy="1473"/>
            </a:xfrm>
            <a:custGeom>
              <a:avLst/>
              <a:gdLst>
                <a:gd name="T0" fmla="*/ 109 w 1056"/>
                <a:gd name="T1" fmla="*/ 582 h 1473"/>
                <a:gd name="T2" fmla="*/ 598 w 1056"/>
                <a:gd name="T3" fmla="*/ 553 h 1473"/>
                <a:gd name="T4" fmla="*/ 533 w 1056"/>
                <a:gd name="T5" fmla="*/ 520 h 1473"/>
                <a:gd name="T6" fmla="*/ 566 w 1056"/>
                <a:gd name="T7" fmla="*/ 75 h 1473"/>
                <a:gd name="T8" fmla="*/ 835 w 1056"/>
                <a:gd name="T9" fmla="*/ 67 h 1473"/>
                <a:gd name="T10" fmla="*/ 1025 w 1056"/>
                <a:gd name="T11" fmla="*/ 152 h 1473"/>
                <a:gd name="T12" fmla="*/ 987 w 1056"/>
                <a:gd name="T13" fmla="*/ 485 h 1473"/>
                <a:gd name="T14" fmla="*/ 1005 w 1056"/>
                <a:gd name="T15" fmla="*/ 781 h 1473"/>
                <a:gd name="T16" fmla="*/ 987 w 1056"/>
                <a:gd name="T17" fmla="*/ 1357 h 1473"/>
                <a:gd name="T18" fmla="*/ 592 w 1056"/>
                <a:gd name="T19" fmla="*/ 1384 h 1473"/>
                <a:gd name="T20" fmla="*/ 473 w 1056"/>
                <a:gd name="T21" fmla="*/ 825 h 1473"/>
                <a:gd name="T22" fmla="*/ 61 w 1056"/>
                <a:gd name="T23" fmla="*/ 744 h 1473"/>
                <a:gd name="T24" fmla="*/ 109 w 1056"/>
                <a:gd name="T25" fmla="*/ 582 h 14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56"/>
                <a:gd name="T40" fmla="*/ 0 h 1473"/>
                <a:gd name="T41" fmla="*/ 1056 w 1056"/>
                <a:gd name="T42" fmla="*/ 1473 h 147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56" h="1473">
                  <a:moveTo>
                    <a:pt x="109" y="582"/>
                  </a:moveTo>
                  <a:cubicBezTo>
                    <a:pt x="199" y="550"/>
                    <a:pt x="527" y="563"/>
                    <a:pt x="598" y="553"/>
                  </a:cubicBezTo>
                  <a:cubicBezTo>
                    <a:pt x="669" y="543"/>
                    <a:pt x="538" y="600"/>
                    <a:pt x="533" y="520"/>
                  </a:cubicBezTo>
                  <a:cubicBezTo>
                    <a:pt x="527" y="440"/>
                    <a:pt x="516" y="150"/>
                    <a:pt x="566" y="75"/>
                  </a:cubicBezTo>
                  <a:cubicBezTo>
                    <a:pt x="616" y="0"/>
                    <a:pt x="759" y="54"/>
                    <a:pt x="835" y="67"/>
                  </a:cubicBezTo>
                  <a:cubicBezTo>
                    <a:pt x="911" y="80"/>
                    <a:pt x="1000" y="82"/>
                    <a:pt x="1025" y="152"/>
                  </a:cubicBezTo>
                  <a:cubicBezTo>
                    <a:pt x="1050" y="222"/>
                    <a:pt x="990" y="380"/>
                    <a:pt x="987" y="485"/>
                  </a:cubicBezTo>
                  <a:cubicBezTo>
                    <a:pt x="984" y="590"/>
                    <a:pt x="1005" y="636"/>
                    <a:pt x="1005" y="781"/>
                  </a:cubicBezTo>
                  <a:cubicBezTo>
                    <a:pt x="1005" y="926"/>
                    <a:pt x="1056" y="1257"/>
                    <a:pt x="987" y="1357"/>
                  </a:cubicBezTo>
                  <a:cubicBezTo>
                    <a:pt x="918" y="1457"/>
                    <a:pt x="678" y="1473"/>
                    <a:pt x="592" y="1384"/>
                  </a:cubicBezTo>
                  <a:cubicBezTo>
                    <a:pt x="506" y="1295"/>
                    <a:pt x="562" y="932"/>
                    <a:pt x="473" y="825"/>
                  </a:cubicBezTo>
                  <a:cubicBezTo>
                    <a:pt x="384" y="718"/>
                    <a:pt x="122" y="784"/>
                    <a:pt x="61" y="744"/>
                  </a:cubicBezTo>
                  <a:cubicBezTo>
                    <a:pt x="0" y="704"/>
                    <a:pt x="26" y="616"/>
                    <a:pt x="109" y="582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7575" name="Line 96"/>
            <p:cNvSpPr>
              <a:spLocks noChangeShapeType="1"/>
            </p:cNvSpPr>
            <p:nvPr/>
          </p:nvSpPr>
          <p:spPr bwMode="auto">
            <a:xfrm flipH="1">
              <a:off x="5005" y="1003"/>
              <a:ext cx="6" cy="9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07576" name="Line 97"/>
            <p:cNvSpPr>
              <a:spLocks noChangeShapeType="1"/>
            </p:cNvSpPr>
            <p:nvPr/>
          </p:nvSpPr>
          <p:spPr bwMode="auto">
            <a:xfrm>
              <a:off x="5008" y="1000"/>
              <a:ext cx="84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07577" name="Line 98"/>
            <p:cNvSpPr>
              <a:spLocks noChangeShapeType="1"/>
            </p:cNvSpPr>
            <p:nvPr/>
          </p:nvSpPr>
          <p:spPr bwMode="auto">
            <a:xfrm flipV="1">
              <a:off x="5012" y="1948"/>
              <a:ext cx="1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07578" name="Text Box 100"/>
            <p:cNvSpPr txBox="1">
              <a:spLocks noChangeArrowheads="1"/>
            </p:cNvSpPr>
            <p:nvPr/>
          </p:nvSpPr>
          <p:spPr bwMode="auto">
            <a:xfrm>
              <a:off x="4117" y="1591"/>
              <a:ext cx="492" cy="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>
                  <a:solidFill>
                    <a:srgbClr val="CC0000"/>
                  </a:solidFill>
                </a:rPr>
                <a:t>NAT </a:t>
              </a:r>
            </a:p>
            <a:p>
              <a:pPr algn="ctr">
                <a:lnSpc>
                  <a:spcPct val="85000"/>
                </a:lnSpc>
              </a:pPr>
              <a:r>
                <a:rPr lang="en-US">
                  <a:solidFill>
                    <a:srgbClr val="CC0000"/>
                  </a:solidFill>
                </a:rPr>
                <a:t>router</a:t>
              </a:r>
            </a:p>
          </p:txBody>
        </p:sp>
        <p:sp>
          <p:nvSpPr>
            <p:cNvPr id="107579" name="Line 101"/>
            <p:cNvSpPr>
              <a:spLocks noChangeShapeType="1"/>
            </p:cNvSpPr>
            <p:nvPr/>
          </p:nvSpPr>
          <p:spPr bwMode="auto">
            <a:xfrm>
              <a:off x="3948" y="1510"/>
              <a:ext cx="2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grpSp>
          <p:nvGrpSpPr>
            <p:cNvPr id="107580" name="Group 102"/>
            <p:cNvGrpSpPr>
              <a:grpSpLocks/>
            </p:cNvGrpSpPr>
            <p:nvPr/>
          </p:nvGrpSpPr>
          <p:grpSpPr bwMode="auto">
            <a:xfrm>
              <a:off x="4144" y="1372"/>
              <a:ext cx="370" cy="204"/>
              <a:chOff x="4396" y="1245"/>
              <a:chExt cx="672" cy="248"/>
            </a:xfrm>
          </p:grpSpPr>
          <p:sp>
            <p:nvSpPr>
              <p:cNvPr id="107593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sz="2400">
                  <a:cs typeface="Arial" pitchFamily="34" charset="0"/>
                </a:endParaRPr>
              </a:p>
            </p:txBody>
          </p:sp>
          <p:sp>
            <p:nvSpPr>
              <p:cNvPr id="107594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sz="2400">
                  <a:cs typeface="Arial" pitchFamily="34" charset="0"/>
                </a:endParaRPr>
              </a:p>
            </p:txBody>
          </p:sp>
          <p:sp>
            <p:nvSpPr>
              <p:cNvPr id="107595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sz="2400">
                  <a:cs typeface="Arial" pitchFamily="34" charset="0"/>
                </a:endParaRPr>
              </a:p>
            </p:txBody>
          </p:sp>
          <p:grpSp>
            <p:nvGrpSpPr>
              <p:cNvPr id="107596" name="Group 106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07599" name="Freeform 10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07600" name="Freeform 10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107597" name="Line 109"/>
              <p:cNvSpPr>
                <a:spLocks noChangeShapeType="1"/>
              </p:cNvSpPr>
              <p:nvPr/>
            </p:nvSpPr>
            <p:spPr bwMode="auto">
              <a:xfrm>
                <a:off x="4400" y="1322"/>
                <a:ext cx="0" cy="10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07598" name="Line 110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107581" name="Group 111"/>
            <p:cNvGrpSpPr>
              <a:grpSpLocks/>
            </p:cNvGrpSpPr>
            <p:nvPr/>
          </p:nvGrpSpPr>
          <p:grpSpPr bwMode="auto">
            <a:xfrm flipH="1">
              <a:off x="5059" y="1347"/>
              <a:ext cx="404" cy="352"/>
              <a:chOff x="-44" y="1473"/>
              <a:chExt cx="981" cy="1105"/>
            </a:xfrm>
          </p:grpSpPr>
          <p:pic>
            <p:nvPicPr>
              <p:cNvPr id="107591" name="Picture 11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7592" name="Freeform 11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176 w 356"/>
                  <a:gd name="T3" fmla="*/ 248 h 368"/>
                  <a:gd name="T4" fmla="*/ 4954 w 356"/>
                  <a:gd name="T5" fmla="*/ 5173 h 368"/>
                  <a:gd name="T6" fmla="*/ 1092 w 356"/>
                  <a:gd name="T7" fmla="*/ 646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107582" name="Group 114"/>
            <p:cNvGrpSpPr>
              <a:grpSpLocks/>
            </p:cNvGrpSpPr>
            <p:nvPr/>
          </p:nvGrpSpPr>
          <p:grpSpPr bwMode="auto">
            <a:xfrm flipH="1">
              <a:off x="5043" y="1828"/>
              <a:ext cx="404" cy="352"/>
              <a:chOff x="-44" y="1473"/>
              <a:chExt cx="981" cy="1105"/>
            </a:xfrm>
          </p:grpSpPr>
          <p:pic>
            <p:nvPicPr>
              <p:cNvPr id="107589" name="Picture 11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7590" name="Freeform 11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176 w 356"/>
                  <a:gd name="T3" fmla="*/ 248 h 368"/>
                  <a:gd name="T4" fmla="*/ 4954 w 356"/>
                  <a:gd name="T5" fmla="*/ 5173 h 368"/>
                  <a:gd name="T6" fmla="*/ 1092 w 356"/>
                  <a:gd name="T7" fmla="*/ 646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sp>
          <p:nvSpPr>
            <p:cNvPr id="107583" name="Line 117"/>
            <p:cNvSpPr>
              <a:spLocks noChangeShapeType="1"/>
            </p:cNvSpPr>
            <p:nvPr/>
          </p:nvSpPr>
          <p:spPr bwMode="auto">
            <a:xfrm>
              <a:off x="4510" y="1489"/>
              <a:ext cx="5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grpSp>
          <p:nvGrpSpPr>
            <p:cNvPr id="107584" name="Group 153"/>
            <p:cNvGrpSpPr>
              <a:grpSpLocks/>
            </p:cNvGrpSpPr>
            <p:nvPr/>
          </p:nvGrpSpPr>
          <p:grpSpPr bwMode="auto">
            <a:xfrm flipH="1">
              <a:off x="5043" y="952"/>
              <a:ext cx="404" cy="352"/>
              <a:chOff x="-44" y="1473"/>
              <a:chExt cx="981" cy="1105"/>
            </a:xfrm>
          </p:grpSpPr>
          <p:pic>
            <p:nvPicPr>
              <p:cNvPr id="107587" name="Picture 15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7588" name="Freeform 15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176 w 356"/>
                  <a:gd name="T3" fmla="*/ 248 h 368"/>
                  <a:gd name="T4" fmla="*/ 4954 w 356"/>
                  <a:gd name="T5" fmla="*/ 5173 h 368"/>
                  <a:gd name="T6" fmla="*/ 1092 w 356"/>
                  <a:gd name="T7" fmla="*/ 646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pic>
          <p:nvPicPr>
            <p:cNvPr id="107585" name="Picture 156" descr="skype_logo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100" y="869"/>
              <a:ext cx="51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586" name="Text Box 99"/>
            <p:cNvSpPr txBox="1">
              <a:spLocks noChangeArrowheads="1"/>
            </p:cNvSpPr>
            <p:nvPr/>
          </p:nvSpPr>
          <p:spPr bwMode="auto">
            <a:xfrm>
              <a:off x="5077" y="731"/>
              <a:ext cx="57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10.0.0.1</a:t>
              </a:r>
            </a:p>
          </p:txBody>
        </p:sp>
      </p:grpSp>
      <p:grpSp>
        <p:nvGrpSpPr>
          <p:cNvPr id="107538" name="Group 158"/>
          <p:cNvGrpSpPr>
            <a:grpSpLocks/>
          </p:cNvGrpSpPr>
          <p:nvPr/>
        </p:nvGrpSpPr>
        <p:grpSpPr bwMode="auto">
          <a:xfrm>
            <a:off x="3178175" y="3476625"/>
            <a:ext cx="388938" cy="569913"/>
            <a:chOff x="4140" y="429"/>
            <a:chExt cx="1425" cy="2396"/>
          </a:xfrm>
        </p:grpSpPr>
        <p:sp>
          <p:nvSpPr>
            <p:cNvPr id="107542" name="Freeform 15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9 w 354"/>
                <a:gd name="T1" fmla="*/ 0 h 2742"/>
                <a:gd name="T2" fmla="*/ 47 w 354"/>
                <a:gd name="T3" fmla="*/ 66 h 2742"/>
                <a:gd name="T4" fmla="*/ 46 w 354"/>
                <a:gd name="T5" fmla="*/ 510 h 2742"/>
                <a:gd name="T6" fmla="*/ 0 w 354"/>
                <a:gd name="T7" fmla="*/ 534 h 2742"/>
                <a:gd name="T8" fmla="*/ 9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7543" name="Rectangle 160"/>
            <p:cNvSpPr>
              <a:spLocks noChangeArrowheads="1"/>
            </p:cNvSpPr>
            <p:nvPr/>
          </p:nvSpPr>
          <p:spPr bwMode="auto">
            <a:xfrm>
              <a:off x="4204" y="429"/>
              <a:ext cx="104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7544" name="Freeform 16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9 w 211"/>
                <a:gd name="T3" fmla="*/ 43 h 2537"/>
                <a:gd name="T4" fmla="*/ 2 w 211"/>
                <a:gd name="T5" fmla="*/ 48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7545" name="Freeform 16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5 w 328"/>
                <a:gd name="T3" fmla="*/ 25 h 226"/>
                <a:gd name="T4" fmla="*/ 45 w 328"/>
                <a:gd name="T5" fmla="*/ 45 h 226"/>
                <a:gd name="T6" fmla="*/ 0 w 328"/>
                <a:gd name="T7" fmla="*/ 1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7546" name="Rectangle 163"/>
            <p:cNvSpPr>
              <a:spLocks noChangeArrowheads="1"/>
            </p:cNvSpPr>
            <p:nvPr/>
          </p:nvSpPr>
          <p:spPr bwMode="auto">
            <a:xfrm>
              <a:off x="4210" y="696"/>
              <a:ext cx="599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107547" name="Group 16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7572" name="AutoShape 165"/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6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07573" name="AutoShape 166"/>
              <p:cNvSpPr>
                <a:spLocks noChangeArrowheads="1"/>
              </p:cNvSpPr>
              <p:nvPr/>
            </p:nvSpPr>
            <p:spPr bwMode="auto">
              <a:xfrm>
                <a:off x="631" y="2588"/>
                <a:ext cx="697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107548" name="Rectangle 167"/>
            <p:cNvSpPr>
              <a:spLocks noChangeArrowheads="1"/>
            </p:cNvSpPr>
            <p:nvPr/>
          </p:nvSpPr>
          <p:spPr bwMode="auto">
            <a:xfrm>
              <a:off x="4221" y="1016"/>
              <a:ext cx="599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107549" name="Group 16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7570" name="AutoShape 169"/>
              <p:cNvSpPr>
                <a:spLocks noChangeArrowheads="1"/>
              </p:cNvSpPr>
              <p:nvPr/>
            </p:nvSpPr>
            <p:spPr bwMode="auto">
              <a:xfrm>
                <a:off x="611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07571" name="AutoShape 170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7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107550" name="Rectangle 171"/>
            <p:cNvSpPr>
              <a:spLocks noChangeArrowheads="1"/>
            </p:cNvSpPr>
            <p:nvPr/>
          </p:nvSpPr>
          <p:spPr bwMode="auto">
            <a:xfrm>
              <a:off x="4216" y="1357"/>
              <a:ext cx="599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7551" name="Rectangle 172"/>
            <p:cNvSpPr>
              <a:spLocks noChangeArrowheads="1"/>
            </p:cNvSpPr>
            <p:nvPr/>
          </p:nvSpPr>
          <p:spPr bwMode="auto">
            <a:xfrm>
              <a:off x="4227" y="1657"/>
              <a:ext cx="599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107552" name="Group 17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7568" name="AutoShape 174"/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25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07569" name="AutoShape 175"/>
              <p:cNvSpPr>
                <a:spLocks noChangeArrowheads="1"/>
              </p:cNvSpPr>
              <p:nvPr/>
            </p:nvSpPr>
            <p:spPr bwMode="auto">
              <a:xfrm>
                <a:off x="626" y="2590"/>
                <a:ext cx="69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107553" name="Freeform 17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5 w 328"/>
                <a:gd name="T3" fmla="*/ 24 h 226"/>
                <a:gd name="T4" fmla="*/ 45 w 328"/>
                <a:gd name="T5" fmla="*/ 43 h 226"/>
                <a:gd name="T6" fmla="*/ 0 w 328"/>
                <a:gd name="T7" fmla="*/ 1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107554" name="Group 17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7566" name="AutoShape 178"/>
              <p:cNvSpPr>
                <a:spLocks noChangeArrowheads="1"/>
              </p:cNvSpPr>
              <p:nvPr/>
            </p:nvSpPr>
            <p:spPr bwMode="auto">
              <a:xfrm>
                <a:off x="614" y="2571"/>
                <a:ext cx="725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07567" name="AutoShape 179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107555" name="Rectangle 180"/>
            <p:cNvSpPr>
              <a:spLocks noChangeArrowheads="1"/>
            </p:cNvSpPr>
            <p:nvPr/>
          </p:nvSpPr>
          <p:spPr bwMode="auto">
            <a:xfrm>
              <a:off x="5251" y="429"/>
              <a:ext cx="70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7556" name="Freeform 18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0 w 296"/>
                <a:gd name="T3" fmla="*/ 27 h 256"/>
                <a:gd name="T4" fmla="*/ 40 w 296"/>
                <a:gd name="T5" fmla="*/ 49 h 256"/>
                <a:gd name="T6" fmla="*/ 0 w 296"/>
                <a:gd name="T7" fmla="*/ 1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7557" name="Freeform 18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2 w 304"/>
                <a:gd name="T3" fmla="*/ 32 h 288"/>
                <a:gd name="T4" fmla="*/ 39 w 304"/>
                <a:gd name="T5" fmla="*/ 57 h 288"/>
                <a:gd name="T6" fmla="*/ 2 w 304"/>
                <a:gd name="T7" fmla="*/ 2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7558" name="Oval 183"/>
            <p:cNvSpPr>
              <a:spLocks noChangeArrowheads="1"/>
            </p:cNvSpPr>
            <p:nvPr/>
          </p:nvSpPr>
          <p:spPr bwMode="auto">
            <a:xfrm>
              <a:off x="5518" y="2611"/>
              <a:ext cx="47" cy="93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7559" name="Freeform 18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1 h 240"/>
                <a:gd name="T2" fmla="*/ 2 w 306"/>
                <a:gd name="T3" fmla="*/ 48 h 240"/>
                <a:gd name="T4" fmla="*/ 42 w 306"/>
                <a:gd name="T5" fmla="*/ 22 h 240"/>
                <a:gd name="T6" fmla="*/ 40 w 306"/>
                <a:gd name="T7" fmla="*/ 0 h 240"/>
                <a:gd name="T8" fmla="*/ 0 w 306"/>
                <a:gd name="T9" fmla="*/ 2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7560" name="AutoShape 185"/>
            <p:cNvSpPr>
              <a:spLocks noChangeArrowheads="1"/>
            </p:cNvSpPr>
            <p:nvPr/>
          </p:nvSpPr>
          <p:spPr bwMode="auto">
            <a:xfrm>
              <a:off x="4140" y="2678"/>
              <a:ext cx="1198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7561" name="AutoShape 186"/>
            <p:cNvSpPr>
              <a:spLocks noChangeArrowheads="1"/>
            </p:cNvSpPr>
            <p:nvPr/>
          </p:nvSpPr>
          <p:spPr bwMode="auto">
            <a:xfrm>
              <a:off x="4204" y="2712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7562" name="Oval 187"/>
            <p:cNvSpPr>
              <a:spLocks noChangeArrowheads="1"/>
            </p:cNvSpPr>
            <p:nvPr/>
          </p:nvSpPr>
          <p:spPr bwMode="auto">
            <a:xfrm>
              <a:off x="4309" y="2385"/>
              <a:ext cx="157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7563" name="Oval 188"/>
            <p:cNvSpPr>
              <a:spLocks noChangeArrowheads="1"/>
            </p:cNvSpPr>
            <p:nvPr/>
          </p:nvSpPr>
          <p:spPr bwMode="auto">
            <a:xfrm>
              <a:off x="4483" y="2385"/>
              <a:ext cx="163" cy="14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he-IL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07564" name="Oval 189"/>
            <p:cNvSpPr>
              <a:spLocks noChangeArrowheads="1"/>
            </p:cNvSpPr>
            <p:nvPr/>
          </p:nvSpPr>
          <p:spPr bwMode="auto">
            <a:xfrm>
              <a:off x="4663" y="2378"/>
              <a:ext cx="157" cy="147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7565" name="Rectangle 190"/>
            <p:cNvSpPr>
              <a:spLocks noChangeArrowheads="1"/>
            </p:cNvSpPr>
            <p:nvPr/>
          </p:nvSpPr>
          <p:spPr bwMode="auto">
            <a:xfrm>
              <a:off x="5065" y="1837"/>
              <a:ext cx="81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107539" name="Group 191"/>
          <p:cNvGrpSpPr>
            <a:grpSpLocks/>
          </p:cNvGrpSpPr>
          <p:nvPr/>
        </p:nvGrpSpPr>
        <p:grpSpPr bwMode="auto">
          <a:xfrm>
            <a:off x="309563" y="4146550"/>
            <a:ext cx="631825" cy="671513"/>
            <a:chOff x="-44" y="1473"/>
            <a:chExt cx="981" cy="1105"/>
          </a:xfrm>
        </p:grpSpPr>
        <p:pic>
          <p:nvPicPr>
            <p:cNvPr id="107540" name="Picture 192" descr="desktop_computer_stylized_medium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541" name="Freeform 19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4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000"/>
                                        <p:tgtEl>
                                          <p:spTgt spid="64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0"/>
                                        <p:tgtEl>
                                          <p:spTgt spid="64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54" grpId="0" animBg="1"/>
      <p:bldP spid="644155" grpId="0"/>
      <p:bldP spid="644156" grpId="0"/>
      <p:bldP spid="644157" grpId="0" animBg="1"/>
      <p:bldP spid="644158" grpId="0" animBg="1"/>
      <p:bldP spid="64415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MS PGothic" pitchFamily="34" charset="-128"/>
              </a:rPr>
              <a:t>Network Layer</a:t>
            </a:r>
          </a:p>
        </p:txBody>
      </p:sp>
      <p:sp>
        <p:nvSpPr>
          <p:cNvPr id="1075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AAA69895-E083-46AC-954B-0E5544C59EDE}" type="slidenum">
              <a:rPr lang="en-US"/>
              <a:pPr/>
              <a:t>37</a:t>
            </a:fld>
            <a:endParaRPr lang="en-US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NAT traversal problem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06525"/>
            <a:ext cx="7675563" cy="5159375"/>
          </a:xfrm>
        </p:spPr>
        <p:txBody>
          <a:bodyPr/>
          <a:lstStyle/>
          <a:p>
            <a:r>
              <a:rPr lang="en-US" sz="2400" i="1" dirty="0">
                <a:solidFill>
                  <a:srgbClr val="CC0000"/>
                </a:solidFill>
              </a:rPr>
              <a:t>solution </a:t>
            </a:r>
            <a:r>
              <a:rPr lang="en-US" sz="2400" i="1" dirty="0" smtClean="0">
                <a:solidFill>
                  <a:srgbClr val="CC0000"/>
                </a:solidFill>
              </a:rPr>
              <a:t>4:</a:t>
            </a:r>
            <a:endParaRPr lang="en-US" sz="2400" dirty="0" smtClean="0"/>
          </a:p>
          <a:p>
            <a:pPr lvl="1"/>
            <a:r>
              <a:rPr lang="en-US" dirty="0" smtClean="0"/>
              <a:t>Similar to solution 3, but after generating the initial connection, peers communicate directly</a:t>
            </a:r>
          </a:p>
          <a:p>
            <a:pPr lvl="1"/>
            <a:r>
              <a:rPr lang="en-US" dirty="0" smtClean="0">
                <a:hlinkClick r:id="rId3"/>
              </a:rPr>
              <a:t>Details</a:t>
            </a:r>
            <a:endParaRPr lang="en-US" dirty="0" smtClean="0"/>
          </a:p>
          <a:p>
            <a:pPr lvl="1"/>
            <a:r>
              <a:rPr lang="en-US" smtClean="0"/>
              <a:t>Bonus HW</a:t>
            </a:r>
            <a:r>
              <a:rPr lang="en-US" dirty="0" smtClean="0"/>
              <a:t>: generate animation for your lazy lecturer</a:t>
            </a:r>
          </a:p>
          <a:p>
            <a:pPr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107525" name="Text Box 16"/>
          <p:cNvSpPr txBox="1">
            <a:spLocks noChangeArrowheads="1"/>
          </p:cNvSpPr>
          <p:nvPr/>
        </p:nvSpPr>
        <p:spPr bwMode="auto">
          <a:xfrm>
            <a:off x="4879975" y="5095875"/>
            <a:ext cx="1257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138.76.29.7</a:t>
            </a:r>
          </a:p>
        </p:txBody>
      </p:sp>
      <p:sp>
        <p:nvSpPr>
          <p:cNvPr id="107526" name="Text Box 42"/>
          <p:cNvSpPr txBox="1">
            <a:spLocks noChangeArrowheads="1"/>
          </p:cNvSpPr>
          <p:nvPr/>
        </p:nvSpPr>
        <p:spPr bwMode="auto">
          <a:xfrm>
            <a:off x="260350" y="4718050"/>
            <a:ext cx="71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client</a:t>
            </a:r>
          </a:p>
        </p:txBody>
      </p:sp>
      <p:sp>
        <p:nvSpPr>
          <p:cNvPr id="107527" name="Line 14"/>
          <p:cNvSpPr>
            <a:spLocks noChangeShapeType="1"/>
          </p:cNvSpPr>
          <p:nvPr/>
        </p:nvSpPr>
        <p:spPr bwMode="auto">
          <a:xfrm flipH="1">
            <a:off x="6102350" y="503237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he-IL"/>
          </a:p>
        </p:txBody>
      </p:sp>
      <p:pic>
        <p:nvPicPr>
          <p:cNvPr id="107528" name="Picture 46" descr="kw_skype_rela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6163" y="3328988"/>
            <a:ext cx="8255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9" name="Picture 57" descr="kw_skype_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2238" y="3962400"/>
            <a:ext cx="7366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4154" name="Freeform 58"/>
          <p:cNvSpPr>
            <a:spLocks/>
          </p:cNvSpPr>
          <p:nvPr/>
        </p:nvSpPr>
        <p:spPr bwMode="auto">
          <a:xfrm>
            <a:off x="4141788" y="3948113"/>
            <a:ext cx="3714750" cy="1039812"/>
          </a:xfrm>
          <a:custGeom>
            <a:avLst/>
            <a:gdLst>
              <a:gd name="T0" fmla="*/ 2147483647 w 1597"/>
              <a:gd name="T1" fmla="*/ 2147483647 h 655"/>
              <a:gd name="T2" fmla="*/ 2147483647 w 1597"/>
              <a:gd name="T3" fmla="*/ 2147483647 h 655"/>
              <a:gd name="T4" fmla="*/ 2147483647 w 1597"/>
              <a:gd name="T5" fmla="*/ 2147483647 h 655"/>
              <a:gd name="T6" fmla="*/ 2147483647 w 1597"/>
              <a:gd name="T7" fmla="*/ 2147483647 h 655"/>
              <a:gd name="T8" fmla="*/ 0 w 1597"/>
              <a:gd name="T9" fmla="*/ 2147483647 h 6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97"/>
              <a:gd name="T16" fmla="*/ 0 h 655"/>
              <a:gd name="T17" fmla="*/ 1597 w 1597"/>
              <a:gd name="T18" fmla="*/ 655 h 6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97" h="655">
                <a:moveTo>
                  <a:pt x="1597" y="61"/>
                </a:moveTo>
                <a:cubicBezTo>
                  <a:pt x="1562" y="64"/>
                  <a:pt x="1425" y="0"/>
                  <a:pt x="1376" y="78"/>
                </a:cubicBezTo>
                <a:cubicBezTo>
                  <a:pt x="1327" y="156"/>
                  <a:pt x="1464" y="449"/>
                  <a:pt x="1303" y="531"/>
                </a:cubicBezTo>
                <a:cubicBezTo>
                  <a:pt x="1142" y="613"/>
                  <a:pt x="625" y="655"/>
                  <a:pt x="408" y="572"/>
                </a:cubicBezTo>
                <a:cubicBezTo>
                  <a:pt x="190" y="490"/>
                  <a:pt x="94" y="263"/>
                  <a:pt x="0" y="36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644155" name="Text Box 59"/>
          <p:cNvSpPr txBox="1">
            <a:spLocks noChangeArrowheads="1"/>
          </p:cNvSpPr>
          <p:nvPr/>
        </p:nvSpPr>
        <p:spPr bwMode="auto">
          <a:xfrm>
            <a:off x="5118100" y="3867150"/>
            <a:ext cx="194627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b="1" i="1" dirty="0" smtClean="0">
                <a:solidFill>
                  <a:srgbClr val="CC0000"/>
                </a:solidFill>
                <a:latin typeface="Gill Sans MT" pitchFamily="34" charset="0"/>
              </a:rPr>
              <a:t>2.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>
                <a:latin typeface="Gill Sans MT" pitchFamily="34" charset="0"/>
              </a:rPr>
              <a:t>connection to</a:t>
            </a:r>
          </a:p>
          <a:p>
            <a:pPr>
              <a:lnSpc>
                <a:spcPct val="85000"/>
              </a:lnSpc>
            </a:pPr>
            <a:r>
              <a:rPr lang="en-US" dirty="0">
                <a:latin typeface="Gill Sans MT" pitchFamily="34" charset="0"/>
              </a:rPr>
              <a:t>relay initiated</a:t>
            </a:r>
          </a:p>
          <a:p>
            <a:pPr>
              <a:lnSpc>
                <a:spcPct val="85000"/>
              </a:lnSpc>
            </a:pPr>
            <a:r>
              <a:rPr lang="en-US" dirty="0">
                <a:latin typeface="Gill Sans MT" pitchFamily="34" charset="0"/>
              </a:rPr>
              <a:t>by </a:t>
            </a:r>
            <a:r>
              <a:rPr lang="en-US" dirty="0" err="1">
                <a:latin typeface="Gill Sans MT" pitchFamily="34" charset="0"/>
              </a:rPr>
              <a:t>NATed</a:t>
            </a:r>
            <a:r>
              <a:rPr lang="en-US" dirty="0">
                <a:latin typeface="Gill Sans MT" pitchFamily="34" charset="0"/>
              </a:rPr>
              <a:t> host</a:t>
            </a:r>
          </a:p>
        </p:txBody>
      </p:sp>
      <p:sp>
        <p:nvSpPr>
          <p:cNvPr id="644156" name="Text Box 60"/>
          <p:cNvSpPr txBox="1">
            <a:spLocks noChangeArrowheads="1"/>
          </p:cNvSpPr>
          <p:nvPr/>
        </p:nvSpPr>
        <p:spPr bwMode="auto">
          <a:xfrm>
            <a:off x="914400" y="3603625"/>
            <a:ext cx="194627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b="1" i="1" dirty="0" smtClean="0">
                <a:solidFill>
                  <a:srgbClr val="CC0000"/>
                </a:solidFill>
                <a:latin typeface="Gill Sans MT" pitchFamily="34" charset="0"/>
              </a:rPr>
              <a:t>1.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dirty="0">
                <a:latin typeface="Gill Sans MT" pitchFamily="34" charset="0"/>
              </a:rPr>
              <a:t>connection to</a:t>
            </a:r>
          </a:p>
          <a:p>
            <a:pPr>
              <a:lnSpc>
                <a:spcPct val="85000"/>
              </a:lnSpc>
            </a:pPr>
            <a:r>
              <a:rPr lang="en-US" dirty="0">
                <a:latin typeface="Gill Sans MT" pitchFamily="34" charset="0"/>
              </a:rPr>
              <a:t>relay initiated</a:t>
            </a:r>
          </a:p>
          <a:p>
            <a:pPr>
              <a:lnSpc>
                <a:spcPct val="85000"/>
              </a:lnSpc>
            </a:pPr>
            <a:r>
              <a:rPr lang="en-US" dirty="0">
                <a:latin typeface="Gill Sans MT" pitchFamily="34" charset="0"/>
              </a:rPr>
              <a:t>by client</a:t>
            </a:r>
          </a:p>
        </p:txBody>
      </p:sp>
      <p:sp>
        <p:nvSpPr>
          <p:cNvPr id="644157" name="Freeform 61"/>
          <p:cNvSpPr>
            <a:spLocks/>
          </p:cNvSpPr>
          <p:nvPr/>
        </p:nvSpPr>
        <p:spPr bwMode="auto">
          <a:xfrm>
            <a:off x="1033463" y="4084638"/>
            <a:ext cx="2798762" cy="511175"/>
          </a:xfrm>
          <a:custGeom>
            <a:avLst/>
            <a:gdLst>
              <a:gd name="T0" fmla="*/ 0 w 1763"/>
              <a:gd name="T1" fmla="*/ 2147483647 h 322"/>
              <a:gd name="T2" fmla="*/ 2147483647 w 1763"/>
              <a:gd name="T3" fmla="*/ 2147483647 h 322"/>
              <a:gd name="T4" fmla="*/ 2147483647 w 1763"/>
              <a:gd name="T5" fmla="*/ 2147483647 h 322"/>
              <a:gd name="T6" fmla="*/ 2147483647 w 1763"/>
              <a:gd name="T7" fmla="*/ 0 h 322"/>
              <a:gd name="T8" fmla="*/ 0 60000 65536"/>
              <a:gd name="T9" fmla="*/ 0 60000 65536"/>
              <a:gd name="T10" fmla="*/ 0 60000 65536"/>
              <a:gd name="T11" fmla="*/ 0 60000 65536"/>
              <a:gd name="T12" fmla="*/ 0 w 1763"/>
              <a:gd name="T13" fmla="*/ 0 h 322"/>
              <a:gd name="T14" fmla="*/ 1763 w 1763"/>
              <a:gd name="T15" fmla="*/ 322 h 3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63" h="322">
                <a:moveTo>
                  <a:pt x="0" y="305"/>
                </a:moveTo>
                <a:cubicBezTo>
                  <a:pt x="412" y="313"/>
                  <a:pt x="825" y="322"/>
                  <a:pt x="1091" y="305"/>
                </a:cubicBezTo>
                <a:cubicBezTo>
                  <a:pt x="1357" y="288"/>
                  <a:pt x="1485" y="252"/>
                  <a:pt x="1597" y="201"/>
                </a:cubicBezTo>
                <a:cubicBezTo>
                  <a:pt x="1709" y="150"/>
                  <a:pt x="1736" y="75"/>
                  <a:pt x="1763" y="0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644158" name="Freeform 62"/>
          <p:cNvSpPr>
            <a:spLocks/>
          </p:cNvSpPr>
          <p:nvPr/>
        </p:nvSpPr>
        <p:spPr bwMode="auto">
          <a:xfrm>
            <a:off x="3805238" y="3697288"/>
            <a:ext cx="360362" cy="420687"/>
          </a:xfrm>
          <a:custGeom>
            <a:avLst/>
            <a:gdLst>
              <a:gd name="T0" fmla="*/ 0 w 227"/>
              <a:gd name="T1" fmla="*/ 2147483647 h 265"/>
              <a:gd name="T2" fmla="*/ 2147483647 w 227"/>
              <a:gd name="T3" fmla="*/ 2147483647 h 265"/>
              <a:gd name="T4" fmla="*/ 2147483647 w 227"/>
              <a:gd name="T5" fmla="*/ 2147483647 h 265"/>
              <a:gd name="T6" fmla="*/ 0 60000 65536"/>
              <a:gd name="T7" fmla="*/ 0 60000 65536"/>
              <a:gd name="T8" fmla="*/ 0 60000 65536"/>
              <a:gd name="T9" fmla="*/ 0 w 227"/>
              <a:gd name="T10" fmla="*/ 0 h 265"/>
              <a:gd name="T11" fmla="*/ 227 w 227"/>
              <a:gd name="T12" fmla="*/ 265 h 2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265">
                <a:moveTo>
                  <a:pt x="0" y="265"/>
                </a:moveTo>
                <a:cubicBezTo>
                  <a:pt x="33" y="135"/>
                  <a:pt x="67" y="6"/>
                  <a:pt x="105" y="3"/>
                </a:cubicBezTo>
                <a:cubicBezTo>
                  <a:pt x="143" y="0"/>
                  <a:pt x="185" y="123"/>
                  <a:pt x="227" y="247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644159" name="Text Box 63"/>
          <p:cNvSpPr txBox="1">
            <a:spLocks noChangeArrowheads="1"/>
          </p:cNvSpPr>
          <p:nvPr/>
        </p:nvSpPr>
        <p:spPr bwMode="auto">
          <a:xfrm>
            <a:off x="3186113" y="4584700"/>
            <a:ext cx="194627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b="1" i="1">
                <a:solidFill>
                  <a:srgbClr val="CC0000"/>
                </a:solidFill>
                <a:latin typeface="Gill Sans MT" pitchFamily="34" charset="0"/>
              </a:rPr>
              <a:t>3.</a:t>
            </a:r>
            <a:r>
              <a:rPr lang="en-US">
                <a:latin typeface="Gill Sans MT" pitchFamily="34" charset="0"/>
              </a:rPr>
              <a:t> relaying </a:t>
            </a:r>
          </a:p>
          <a:p>
            <a:pPr>
              <a:lnSpc>
                <a:spcPct val="85000"/>
              </a:lnSpc>
            </a:pPr>
            <a:r>
              <a:rPr lang="en-US">
                <a:latin typeface="Gill Sans MT" pitchFamily="34" charset="0"/>
              </a:rPr>
              <a:t>established</a:t>
            </a:r>
          </a:p>
        </p:txBody>
      </p:sp>
      <p:pic>
        <p:nvPicPr>
          <p:cNvPr id="107536" name="Picture 93" descr="underline_base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4200" y="1079500"/>
            <a:ext cx="54848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7537" name="Group 157"/>
          <p:cNvGrpSpPr>
            <a:grpSpLocks/>
          </p:cNvGrpSpPr>
          <p:nvPr/>
        </p:nvGrpSpPr>
        <p:grpSpPr bwMode="auto">
          <a:xfrm>
            <a:off x="5921375" y="3781425"/>
            <a:ext cx="2711450" cy="2565400"/>
            <a:chOff x="3948" y="731"/>
            <a:chExt cx="1708" cy="1616"/>
          </a:xfrm>
        </p:grpSpPr>
        <p:sp>
          <p:nvSpPr>
            <p:cNvPr id="107574" name="Freeform 95"/>
            <p:cNvSpPr>
              <a:spLocks/>
            </p:cNvSpPr>
            <p:nvPr/>
          </p:nvSpPr>
          <p:spPr bwMode="auto">
            <a:xfrm>
              <a:off x="4433" y="874"/>
              <a:ext cx="1056" cy="1473"/>
            </a:xfrm>
            <a:custGeom>
              <a:avLst/>
              <a:gdLst>
                <a:gd name="T0" fmla="*/ 109 w 1056"/>
                <a:gd name="T1" fmla="*/ 582 h 1473"/>
                <a:gd name="T2" fmla="*/ 598 w 1056"/>
                <a:gd name="T3" fmla="*/ 553 h 1473"/>
                <a:gd name="T4" fmla="*/ 533 w 1056"/>
                <a:gd name="T5" fmla="*/ 520 h 1473"/>
                <a:gd name="T6" fmla="*/ 566 w 1056"/>
                <a:gd name="T7" fmla="*/ 75 h 1473"/>
                <a:gd name="T8" fmla="*/ 835 w 1056"/>
                <a:gd name="T9" fmla="*/ 67 h 1473"/>
                <a:gd name="T10" fmla="*/ 1025 w 1056"/>
                <a:gd name="T11" fmla="*/ 152 h 1473"/>
                <a:gd name="T12" fmla="*/ 987 w 1056"/>
                <a:gd name="T13" fmla="*/ 485 h 1473"/>
                <a:gd name="T14" fmla="*/ 1005 w 1056"/>
                <a:gd name="T15" fmla="*/ 781 h 1473"/>
                <a:gd name="T16" fmla="*/ 987 w 1056"/>
                <a:gd name="T17" fmla="*/ 1357 h 1473"/>
                <a:gd name="T18" fmla="*/ 592 w 1056"/>
                <a:gd name="T19" fmla="*/ 1384 h 1473"/>
                <a:gd name="T20" fmla="*/ 473 w 1056"/>
                <a:gd name="T21" fmla="*/ 825 h 1473"/>
                <a:gd name="T22" fmla="*/ 61 w 1056"/>
                <a:gd name="T23" fmla="*/ 744 h 1473"/>
                <a:gd name="T24" fmla="*/ 109 w 1056"/>
                <a:gd name="T25" fmla="*/ 582 h 14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56"/>
                <a:gd name="T40" fmla="*/ 0 h 1473"/>
                <a:gd name="T41" fmla="*/ 1056 w 1056"/>
                <a:gd name="T42" fmla="*/ 1473 h 147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56" h="1473">
                  <a:moveTo>
                    <a:pt x="109" y="582"/>
                  </a:moveTo>
                  <a:cubicBezTo>
                    <a:pt x="199" y="550"/>
                    <a:pt x="527" y="563"/>
                    <a:pt x="598" y="553"/>
                  </a:cubicBezTo>
                  <a:cubicBezTo>
                    <a:pt x="669" y="543"/>
                    <a:pt x="538" y="600"/>
                    <a:pt x="533" y="520"/>
                  </a:cubicBezTo>
                  <a:cubicBezTo>
                    <a:pt x="527" y="440"/>
                    <a:pt x="516" y="150"/>
                    <a:pt x="566" y="75"/>
                  </a:cubicBezTo>
                  <a:cubicBezTo>
                    <a:pt x="616" y="0"/>
                    <a:pt x="759" y="54"/>
                    <a:pt x="835" y="67"/>
                  </a:cubicBezTo>
                  <a:cubicBezTo>
                    <a:pt x="911" y="80"/>
                    <a:pt x="1000" y="82"/>
                    <a:pt x="1025" y="152"/>
                  </a:cubicBezTo>
                  <a:cubicBezTo>
                    <a:pt x="1050" y="222"/>
                    <a:pt x="990" y="380"/>
                    <a:pt x="987" y="485"/>
                  </a:cubicBezTo>
                  <a:cubicBezTo>
                    <a:pt x="984" y="590"/>
                    <a:pt x="1005" y="636"/>
                    <a:pt x="1005" y="781"/>
                  </a:cubicBezTo>
                  <a:cubicBezTo>
                    <a:pt x="1005" y="926"/>
                    <a:pt x="1056" y="1257"/>
                    <a:pt x="987" y="1357"/>
                  </a:cubicBezTo>
                  <a:cubicBezTo>
                    <a:pt x="918" y="1457"/>
                    <a:pt x="678" y="1473"/>
                    <a:pt x="592" y="1384"/>
                  </a:cubicBezTo>
                  <a:cubicBezTo>
                    <a:pt x="506" y="1295"/>
                    <a:pt x="562" y="932"/>
                    <a:pt x="473" y="825"/>
                  </a:cubicBezTo>
                  <a:cubicBezTo>
                    <a:pt x="384" y="718"/>
                    <a:pt x="122" y="784"/>
                    <a:pt x="61" y="744"/>
                  </a:cubicBezTo>
                  <a:cubicBezTo>
                    <a:pt x="0" y="704"/>
                    <a:pt x="26" y="616"/>
                    <a:pt x="109" y="582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7575" name="Line 96"/>
            <p:cNvSpPr>
              <a:spLocks noChangeShapeType="1"/>
            </p:cNvSpPr>
            <p:nvPr/>
          </p:nvSpPr>
          <p:spPr bwMode="auto">
            <a:xfrm flipH="1">
              <a:off x="5005" y="1003"/>
              <a:ext cx="6" cy="9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07576" name="Line 97"/>
            <p:cNvSpPr>
              <a:spLocks noChangeShapeType="1"/>
            </p:cNvSpPr>
            <p:nvPr/>
          </p:nvSpPr>
          <p:spPr bwMode="auto">
            <a:xfrm>
              <a:off x="5008" y="1000"/>
              <a:ext cx="84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07577" name="Line 98"/>
            <p:cNvSpPr>
              <a:spLocks noChangeShapeType="1"/>
            </p:cNvSpPr>
            <p:nvPr/>
          </p:nvSpPr>
          <p:spPr bwMode="auto">
            <a:xfrm flipV="1">
              <a:off x="5012" y="1948"/>
              <a:ext cx="1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07578" name="Text Box 100"/>
            <p:cNvSpPr txBox="1">
              <a:spLocks noChangeArrowheads="1"/>
            </p:cNvSpPr>
            <p:nvPr/>
          </p:nvSpPr>
          <p:spPr bwMode="auto">
            <a:xfrm>
              <a:off x="4117" y="1591"/>
              <a:ext cx="492" cy="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>
                  <a:solidFill>
                    <a:srgbClr val="CC0000"/>
                  </a:solidFill>
                </a:rPr>
                <a:t>NAT </a:t>
              </a:r>
            </a:p>
            <a:p>
              <a:pPr algn="ctr">
                <a:lnSpc>
                  <a:spcPct val="85000"/>
                </a:lnSpc>
              </a:pPr>
              <a:r>
                <a:rPr lang="en-US">
                  <a:solidFill>
                    <a:srgbClr val="CC0000"/>
                  </a:solidFill>
                </a:rPr>
                <a:t>router</a:t>
              </a:r>
            </a:p>
          </p:txBody>
        </p:sp>
        <p:sp>
          <p:nvSpPr>
            <p:cNvPr id="107579" name="Line 101"/>
            <p:cNvSpPr>
              <a:spLocks noChangeShapeType="1"/>
            </p:cNvSpPr>
            <p:nvPr/>
          </p:nvSpPr>
          <p:spPr bwMode="auto">
            <a:xfrm>
              <a:off x="3948" y="1510"/>
              <a:ext cx="2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grpSp>
          <p:nvGrpSpPr>
            <p:cNvPr id="107580" name="Group 102"/>
            <p:cNvGrpSpPr>
              <a:grpSpLocks/>
            </p:cNvGrpSpPr>
            <p:nvPr/>
          </p:nvGrpSpPr>
          <p:grpSpPr bwMode="auto">
            <a:xfrm>
              <a:off x="4144" y="1372"/>
              <a:ext cx="370" cy="204"/>
              <a:chOff x="4396" y="1245"/>
              <a:chExt cx="672" cy="248"/>
            </a:xfrm>
          </p:grpSpPr>
          <p:sp>
            <p:nvSpPr>
              <p:cNvPr id="107593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sz="2400">
                  <a:cs typeface="Arial" pitchFamily="34" charset="0"/>
                </a:endParaRPr>
              </a:p>
            </p:txBody>
          </p:sp>
          <p:sp>
            <p:nvSpPr>
              <p:cNvPr id="107594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sz="2400">
                  <a:cs typeface="Arial" pitchFamily="34" charset="0"/>
                </a:endParaRPr>
              </a:p>
            </p:txBody>
          </p:sp>
          <p:sp>
            <p:nvSpPr>
              <p:cNvPr id="107595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sz="2400">
                  <a:cs typeface="Arial" pitchFamily="34" charset="0"/>
                </a:endParaRPr>
              </a:p>
            </p:txBody>
          </p:sp>
          <p:grpSp>
            <p:nvGrpSpPr>
              <p:cNvPr id="107596" name="Group 106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07599" name="Freeform 10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07600" name="Freeform 10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107597" name="Line 109"/>
              <p:cNvSpPr>
                <a:spLocks noChangeShapeType="1"/>
              </p:cNvSpPr>
              <p:nvPr/>
            </p:nvSpPr>
            <p:spPr bwMode="auto">
              <a:xfrm>
                <a:off x="4400" y="1322"/>
                <a:ext cx="0" cy="10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07598" name="Line 110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107581" name="Group 111"/>
            <p:cNvGrpSpPr>
              <a:grpSpLocks/>
            </p:cNvGrpSpPr>
            <p:nvPr/>
          </p:nvGrpSpPr>
          <p:grpSpPr bwMode="auto">
            <a:xfrm flipH="1">
              <a:off x="5059" y="1347"/>
              <a:ext cx="404" cy="352"/>
              <a:chOff x="-44" y="1473"/>
              <a:chExt cx="981" cy="1105"/>
            </a:xfrm>
          </p:grpSpPr>
          <p:pic>
            <p:nvPicPr>
              <p:cNvPr id="107591" name="Picture 11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7592" name="Freeform 11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176 w 356"/>
                  <a:gd name="T3" fmla="*/ 248 h 368"/>
                  <a:gd name="T4" fmla="*/ 4954 w 356"/>
                  <a:gd name="T5" fmla="*/ 5173 h 368"/>
                  <a:gd name="T6" fmla="*/ 1092 w 356"/>
                  <a:gd name="T7" fmla="*/ 646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107582" name="Group 114"/>
            <p:cNvGrpSpPr>
              <a:grpSpLocks/>
            </p:cNvGrpSpPr>
            <p:nvPr/>
          </p:nvGrpSpPr>
          <p:grpSpPr bwMode="auto">
            <a:xfrm flipH="1">
              <a:off x="5043" y="1828"/>
              <a:ext cx="404" cy="352"/>
              <a:chOff x="-44" y="1473"/>
              <a:chExt cx="981" cy="1105"/>
            </a:xfrm>
          </p:grpSpPr>
          <p:pic>
            <p:nvPicPr>
              <p:cNvPr id="107589" name="Picture 11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7590" name="Freeform 11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176 w 356"/>
                  <a:gd name="T3" fmla="*/ 248 h 368"/>
                  <a:gd name="T4" fmla="*/ 4954 w 356"/>
                  <a:gd name="T5" fmla="*/ 5173 h 368"/>
                  <a:gd name="T6" fmla="*/ 1092 w 356"/>
                  <a:gd name="T7" fmla="*/ 646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sp>
          <p:nvSpPr>
            <p:cNvPr id="107583" name="Line 117"/>
            <p:cNvSpPr>
              <a:spLocks noChangeShapeType="1"/>
            </p:cNvSpPr>
            <p:nvPr/>
          </p:nvSpPr>
          <p:spPr bwMode="auto">
            <a:xfrm>
              <a:off x="4510" y="1489"/>
              <a:ext cx="5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grpSp>
          <p:nvGrpSpPr>
            <p:cNvPr id="107584" name="Group 153"/>
            <p:cNvGrpSpPr>
              <a:grpSpLocks/>
            </p:cNvGrpSpPr>
            <p:nvPr/>
          </p:nvGrpSpPr>
          <p:grpSpPr bwMode="auto">
            <a:xfrm flipH="1">
              <a:off x="5043" y="952"/>
              <a:ext cx="404" cy="352"/>
              <a:chOff x="-44" y="1473"/>
              <a:chExt cx="981" cy="1105"/>
            </a:xfrm>
          </p:grpSpPr>
          <p:pic>
            <p:nvPicPr>
              <p:cNvPr id="107587" name="Picture 15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7588" name="Freeform 15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176 w 356"/>
                  <a:gd name="T3" fmla="*/ 248 h 368"/>
                  <a:gd name="T4" fmla="*/ 4954 w 356"/>
                  <a:gd name="T5" fmla="*/ 5173 h 368"/>
                  <a:gd name="T6" fmla="*/ 1092 w 356"/>
                  <a:gd name="T7" fmla="*/ 646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pic>
          <p:nvPicPr>
            <p:cNvPr id="107585" name="Picture 156" descr="skype_logo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100" y="869"/>
              <a:ext cx="51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586" name="Text Box 99"/>
            <p:cNvSpPr txBox="1">
              <a:spLocks noChangeArrowheads="1"/>
            </p:cNvSpPr>
            <p:nvPr/>
          </p:nvSpPr>
          <p:spPr bwMode="auto">
            <a:xfrm>
              <a:off x="5077" y="731"/>
              <a:ext cx="57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10.0.0.1</a:t>
              </a:r>
            </a:p>
          </p:txBody>
        </p:sp>
      </p:grpSp>
      <p:grpSp>
        <p:nvGrpSpPr>
          <p:cNvPr id="107538" name="Group 158"/>
          <p:cNvGrpSpPr>
            <a:grpSpLocks/>
          </p:cNvGrpSpPr>
          <p:nvPr/>
        </p:nvGrpSpPr>
        <p:grpSpPr bwMode="auto">
          <a:xfrm>
            <a:off x="3178175" y="3476625"/>
            <a:ext cx="388938" cy="569913"/>
            <a:chOff x="4140" y="429"/>
            <a:chExt cx="1425" cy="2396"/>
          </a:xfrm>
        </p:grpSpPr>
        <p:sp>
          <p:nvSpPr>
            <p:cNvPr id="107542" name="Freeform 15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9 w 354"/>
                <a:gd name="T1" fmla="*/ 0 h 2742"/>
                <a:gd name="T2" fmla="*/ 47 w 354"/>
                <a:gd name="T3" fmla="*/ 66 h 2742"/>
                <a:gd name="T4" fmla="*/ 46 w 354"/>
                <a:gd name="T5" fmla="*/ 510 h 2742"/>
                <a:gd name="T6" fmla="*/ 0 w 354"/>
                <a:gd name="T7" fmla="*/ 534 h 2742"/>
                <a:gd name="T8" fmla="*/ 9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7543" name="Rectangle 160"/>
            <p:cNvSpPr>
              <a:spLocks noChangeArrowheads="1"/>
            </p:cNvSpPr>
            <p:nvPr/>
          </p:nvSpPr>
          <p:spPr bwMode="auto">
            <a:xfrm>
              <a:off x="4204" y="429"/>
              <a:ext cx="104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7544" name="Freeform 16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9 w 211"/>
                <a:gd name="T3" fmla="*/ 43 h 2537"/>
                <a:gd name="T4" fmla="*/ 2 w 211"/>
                <a:gd name="T5" fmla="*/ 48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7545" name="Freeform 16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5 w 328"/>
                <a:gd name="T3" fmla="*/ 25 h 226"/>
                <a:gd name="T4" fmla="*/ 45 w 328"/>
                <a:gd name="T5" fmla="*/ 45 h 226"/>
                <a:gd name="T6" fmla="*/ 0 w 328"/>
                <a:gd name="T7" fmla="*/ 1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7546" name="Rectangle 163"/>
            <p:cNvSpPr>
              <a:spLocks noChangeArrowheads="1"/>
            </p:cNvSpPr>
            <p:nvPr/>
          </p:nvSpPr>
          <p:spPr bwMode="auto">
            <a:xfrm>
              <a:off x="4210" y="696"/>
              <a:ext cx="599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107547" name="Group 16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7572" name="AutoShape 165"/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6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07573" name="AutoShape 166"/>
              <p:cNvSpPr>
                <a:spLocks noChangeArrowheads="1"/>
              </p:cNvSpPr>
              <p:nvPr/>
            </p:nvSpPr>
            <p:spPr bwMode="auto">
              <a:xfrm>
                <a:off x="631" y="2588"/>
                <a:ext cx="697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107548" name="Rectangle 167"/>
            <p:cNvSpPr>
              <a:spLocks noChangeArrowheads="1"/>
            </p:cNvSpPr>
            <p:nvPr/>
          </p:nvSpPr>
          <p:spPr bwMode="auto">
            <a:xfrm>
              <a:off x="4221" y="1016"/>
              <a:ext cx="599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107549" name="Group 16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7570" name="AutoShape 169"/>
              <p:cNvSpPr>
                <a:spLocks noChangeArrowheads="1"/>
              </p:cNvSpPr>
              <p:nvPr/>
            </p:nvSpPr>
            <p:spPr bwMode="auto">
              <a:xfrm>
                <a:off x="611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07571" name="AutoShape 170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7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107550" name="Rectangle 171"/>
            <p:cNvSpPr>
              <a:spLocks noChangeArrowheads="1"/>
            </p:cNvSpPr>
            <p:nvPr/>
          </p:nvSpPr>
          <p:spPr bwMode="auto">
            <a:xfrm>
              <a:off x="4216" y="1357"/>
              <a:ext cx="599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7551" name="Rectangle 172"/>
            <p:cNvSpPr>
              <a:spLocks noChangeArrowheads="1"/>
            </p:cNvSpPr>
            <p:nvPr/>
          </p:nvSpPr>
          <p:spPr bwMode="auto">
            <a:xfrm>
              <a:off x="4227" y="1657"/>
              <a:ext cx="599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107552" name="Group 17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7568" name="AutoShape 174"/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25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07569" name="AutoShape 175"/>
              <p:cNvSpPr>
                <a:spLocks noChangeArrowheads="1"/>
              </p:cNvSpPr>
              <p:nvPr/>
            </p:nvSpPr>
            <p:spPr bwMode="auto">
              <a:xfrm>
                <a:off x="626" y="2590"/>
                <a:ext cx="69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107553" name="Freeform 17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5 w 328"/>
                <a:gd name="T3" fmla="*/ 24 h 226"/>
                <a:gd name="T4" fmla="*/ 45 w 328"/>
                <a:gd name="T5" fmla="*/ 43 h 226"/>
                <a:gd name="T6" fmla="*/ 0 w 328"/>
                <a:gd name="T7" fmla="*/ 1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107554" name="Group 17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7566" name="AutoShape 178"/>
              <p:cNvSpPr>
                <a:spLocks noChangeArrowheads="1"/>
              </p:cNvSpPr>
              <p:nvPr/>
            </p:nvSpPr>
            <p:spPr bwMode="auto">
              <a:xfrm>
                <a:off x="614" y="2571"/>
                <a:ext cx="725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07567" name="AutoShape 179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107555" name="Rectangle 180"/>
            <p:cNvSpPr>
              <a:spLocks noChangeArrowheads="1"/>
            </p:cNvSpPr>
            <p:nvPr/>
          </p:nvSpPr>
          <p:spPr bwMode="auto">
            <a:xfrm>
              <a:off x="5251" y="429"/>
              <a:ext cx="70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7556" name="Freeform 18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0 w 296"/>
                <a:gd name="T3" fmla="*/ 27 h 256"/>
                <a:gd name="T4" fmla="*/ 40 w 296"/>
                <a:gd name="T5" fmla="*/ 49 h 256"/>
                <a:gd name="T6" fmla="*/ 0 w 296"/>
                <a:gd name="T7" fmla="*/ 1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7557" name="Freeform 18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2 w 304"/>
                <a:gd name="T3" fmla="*/ 32 h 288"/>
                <a:gd name="T4" fmla="*/ 39 w 304"/>
                <a:gd name="T5" fmla="*/ 57 h 288"/>
                <a:gd name="T6" fmla="*/ 2 w 304"/>
                <a:gd name="T7" fmla="*/ 2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7558" name="Oval 183"/>
            <p:cNvSpPr>
              <a:spLocks noChangeArrowheads="1"/>
            </p:cNvSpPr>
            <p:nvPr/>
          </p:nvSpPr>
          <p:spPr bwMode="auto">
            <a:xfrm>
              <a:off x="5518" y="2611"/>
              <a:ext cx="47" cy="93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7559" name="Freeform 18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1 h 240"/>
                <a:gd name="T2" fmla="*/ 2 w 306"/>
                <a:gd name="T3" fmla="*/ 48 h 240"/>
                <a:gd name="T4" fmla="*/ 42 w 306"/>
                <a:gd name="T5" fmla="*/ 22 h 240"/>
                <a:gd name="T6" fmla="*/ 40 w 306"/>
                <a:gd name="T7" fmla="*/ 0 h 240"/>
                <a:gd name="T8" fmla="*/ 0 w 306"/>
                <a:gd name="T9" fmla="*/ 2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7560" name="AutoShape 185"/>
            <p:cNvSpPr>
              <a:spLocks noChangeArrowheads="1"/>
            </p:cNvSpPr>
            <p:nvPr/>
          </p:nvSpPr>
          <p:spPr bwMode="auto">
            <a:xfrm>
              <a:off x="4140" y="2678"/>
              <a:ext cx="1198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7561" name="AutoShape 186"/>
            <p:cNvSpPr>
              <a:spLocks noChangeArrowheads="1"/>
            </p:cNvSpPr>
            <p:nvPr/>
          </p:nvSpPr>
          <p:spPr bwMode="auto">
            <a:xfrm>
              <a:off x="4204" y="2712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7562" name="Oval 187"/>
            <p:cNvSpPr>
              <a:spLocks noChangeArrowheads="1"/>
            </p:cNvSpPr>
            <p:nvPr/>
          </p:nvSpPr>
          <p:spPr bwMode="auto">
            <a:xfrm>
              <a:off x="4309" y="2385"/>
              <a:ext cx="157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7563" name="Oval 188"/>
            <p:cNvSpPr>
              <a:spLocks noChangeArrowheads="1"/>
            </p:cNvSpPr>
            <p:nvPr/>
          </p:nvSpPr>
          <p:spPr bwMode="auto">
            <a:xfrm>
              <a:off x="4483" y="2385"/>
              <a:ext cx="163" cy="14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he-IL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07564" name="Oval 189"/>
            <p:cNvSpPr>
              <a:spLocks noChangeArrowheads="1"/>
            </p:cNvSpPr>
            <p:nvPr/>
          </p:nvSpPr>
          <p:spPr bwMode="auto">
            <a:xfrm>
              <a:off x="4663" y="2378"/>
              <a:ext cx="157" cy="147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7565" name="Rectangle 190"/>
            <p:cNvSpPr>
              <a:spLocks noChangeArrowheads="1"/>
            </p:cNvSpPr>
            <p:nvPr/>
          </p:nvSpPr>
          <p:spPr bwMode="auto">
            <a:xfrm>
              <a:off x="5065" y="1837"/>
              <a:ext cx="81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107539" name="Group 191"/>
          <p:cNvGrpSpPr>
            <a:grpSpLocks/>
          </p:cNvGrpSpPr>
          <p:nvPr/>
        </p:nvGrpSpPr>
        <p:grpSpPr bwMode="auto">
          <a:xfrm>
            <a:off x="309563" y="4146550"/>
            <a:ext cx="631825" cy="671513"/>
            <a:chOff x="-44" y="1473"/>
            <a:chExt cx="981" cy="1105"/>
          </a:xfrm>
        </p:grpSpPr>
        <p:pic>
          <p:nvPicPr>
            <p:cNvPr id="107540" name="Picture 192" descr="desktop_computer_stylized_medium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541" name="Freeform 19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64239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MS PGothic" pitchFamily="34" charset="-128"/>
              </a:rPr>
              <a:t>Network Layer</a:t>
            </a:r>
          </a:p>
        </p:txBody>
      </p:sp>
      <p:sp>
        <p:nvSpPr>
          <p:cNvPr id="1075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AAA69895-E083-46AC-954B-0E5544C59EDE}" type="slidenum">
              <a:rPr lang="en-US"/>
              <a:pPr/>
              <a:t>38</a:t>
            </a:fld>
            <a:endParaRPr lang="en-US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+mj-cs"/>
              </a:rPr>
              <a:t>Is NAT secure?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06525"/>
            <a:ext cx="7675563" cy="5159375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Is NAT secure?</a:t>
            </a: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sz="2400" dirty="0"/>
          </a:p>
        </p:txBody>
      </p:sp>
      <p:pic>
        <p:nvPicPr>
          <p:cNvPr id="107536" name="Picture 93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4200" y="1079500"/>
            <a:ext cx="54848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414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200">
                <a:latin typeface="Tahoma" panose="020B0604030504040204" pitchFamily="34" charset="0"/>
              </a:rPr>
              <a:t>4-</a:t>
            </a:r>
            <a:fld id="{5E76C181-C4E8-4981-8850-85698CFAEF6C}" type="slidenum">
              <a:rPr lang="en-US" altLang="he-IL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he-IL" sz="1200">
              <a:latin typeface="Tahoma" panose="020B0604030504040204" pitchFamily="34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8318500" cy="4648200"/>
          </a:xfrm>
        </p:spPr>
        <p:txBody>
          <a:bodyPr/>
          <a:lstStyle/>
          <a:p>
            <a:r>
              <a:rPr lang="en-US" sz="3200" dirty="0"/>
              <a:t>IPv4 Header format</a:t>
            </a:r>
          </a:p>
          <a:p>
            <a:r>
              <a:rPr lang="en-US" sz="3200" dirty="0"/>
              <a:t>IPv4 addressing</a:t>
            </a:r>
          </a:p>
          <a:p>
            <a:r>
              <a:rPr lang="en-US" sz="3200" dirty="0">
                <a:solidFill>
                  <a:srgbClr val="FF0000"/>
                </a:solidFill>
              </a:rPr>
              <a:t>Internet Control Message Protocol</a:t>
            </a:r>
          </a:p>
          <a:p>
            <a:r>
              <a:rPr lang="en-US" sz="3200" dirty="0"/>
              <a:t>IPv6</a:t>
            </a:r>
          </a:p>
        </p:txBody>
      </p:sp>
      <p:sp>
        <p:nvSpPr>
          <p:cNvPr id="5127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4400" dirty="0">
                <a:solidFill>
                  <a:srgbClr val="000099"/>
                </a:solidFill>
              </a:rPr>
              <a:t>Outline</a:t>
            </a: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63" y="1008431"/>
            <a:ext cx="1925637" cy="185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434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0"/>
            <a:ext cx="7772400" cy="781050"/>
          </a:xfrm>
        </p:spPr>
        <p:txBody>
          <a:bodyPr/>
          <a:lstStyle/>
          <a:p>
            <a:pPr algn="ctr"/>
            <a:r>
              <a:rPr lang="en-US" sz="4000" dirty="0"/>
              <a:t>IPv4 Header</a:t>
            </a:r>
            <a:endParaRPr lang="en-US" dirty="0"/>
          </a:p>
        </p:txBody>
      </p:sp>
      <p:sp>
        <p:nvSpPr>
          <p:cNvPr id="1026" name="AutoShape 2" descr="Image result for ipv4 header image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028" name="AutoShape 4" descr="Image result for ipv4 header image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 l="18333" t="39695" r="1310" b="36495"/>
          <a:stretch>
            <a:fillRect/>
          </a:stretch>
        </p:blipFill>
        <p:spPr bwMode="auto">
          <a:xfrm>
            <a:off x="261258" y="1277258"/>
            <a:ext cx="8418285" cy="1995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MS PGothic" pitchFamily="34" charset="-128"/>
              </a:rPr>
              <a:t>Network Layer</a:t>
            </a:r>
          </a:p>
        </p:txBody>
      </p:sp>
      <p:sp>
        <p:nvSpPr>
          <p:cNvPr id="1095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D8268D89-3EF4-4DE8-84EB-03D7E35A4729}" type="slidenum">
              <a:rPr lang="en-US"/>
              <a:pPr/>
              <a:t>40</a:t>
            </a:fld>
            <a:endParaRPr lang="en-US"/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24825" cy="876300"/>
          </a:xfrm>
        </p:spPr>
        <p:txBody>
          <a:bodyPr/>
          <a:lstStyle/>
          <a:p>
            <a:r>
              <a:rPr lang="en-US" sz="3600" dirty="0"/>
              <a:t>ICMP: internet control message protocol</a:t>
            </a:r>
            <a:endParaRPr lang="en-US" dirty="0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7838" y="1544638"/>
            <a:ext cx="3810000" cy="4648200"/>
          </a:xfrm>
        </p:spPr>
        <p:txBody>
          <a:bodyPr/>
          <a:lstStyle/>
          <a:p>
            <a:r>
              <a:rPr lang="en-US" sz="2400" dirty="0"/>
              <a:t>Usage</a:t>
            </a:r>
          </a:p>
          <a:p>
            <a:pPr lvl="1"/>
            <a:r>
              <a:rPr lang="en-US" sz="2000" dirty="0"/>
              <a:t>Error reporting</a:t>
            </a:r>
          </a:p>
          <a:p>
            <a:pPr lvl="1"/>
            <a:r>
              <a:rPr lang="en-US" sz="2000" dirty="0"/>
              <a:t>Checking the network</a:t>
            </a:r>
          </a:p>
          <a:p>
            <a:pPr lvl="2"/>
            <a:r>
              <a:rPr lang="en-US" sz="1600" dirty="0" err="1"/>
              <a:t>Eg</a:t>
            </a:r>
            <a:r>
              <a:rPr lang="en-US" sz="1600" dirty="0"/>
              <a:t>, echo </a:t>
            </a:r>
            <a:r>
              <a:rPr lang="en-US" sz="1600" dirty="0" smtClean="0"/>
              <a:t>(used by ping</a:t>
            </a:r>
            <a:r>
              <a:rPr lang="en-US" sz="1600" dirty="0"/>
              <a:t>)</a:t>
            </a:r>
          </a:p>
          <a:p>
            <a:r>
              <a:rPr lang="en-US" sz="2400" dirty="0" smtClean="0"/>
              <a:t>Layer “3.5</a:t>
            </a:r>
            <a:r>
              <a:rPr lang="ja-JP" altLang="en-US" sz="2400" dirty="0" smtClean="0"/>
              <a:t>“</a:t>
            </a:r>
            <a:endParaRPr lang="en-US" altLang="ja-JP" sz="2400" dirty="0"/>
          </a:p>
          <a:p>
            <a:pPr lvl="1"/>
            <a:r>
              <a:rPr lang="en-US" sz="2000" dirty="0"/>
              <a:t>ICMP </a:t>
            </a:r>
            <a:r>
              <a:rPr lang="en-US" sz="2000" dirty="0" err="1"/>
              <a:t>msgs</a:t>
            </a:r>
            <a:r>
              <a:rPr lang="en-US" sz="2000" dirty="0"/>
              <a:t> carried in IP datagrams</a:t>
            </a:r>
          </a:p>
          <a:p>
            <a:r>
              <a:rPr lang="en-US" sz="2400" dirty="0">
                <a:solidFill>
                  <a:srgbClr val="000099"/>
                </a:solidFill>
              </a:rPr>
              <a:t>ICMP message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Type </a:t>
            </a:r>
          </a:p>
          <a:p>
            <a:pPr lvl="1"/>
            <a:r>
              <a:rPr lang="en-US" sz="2000" dirty="0"/>
              <a:t>Code </a:t>
            </a:r>
          </a:p>
          <a:p>
            <a:pPr lvl="1"/>
            <a:r>
              <a:rPr lang="en-US" sz="2000" dirty="0"/>
              <a:t>Header &amp; first 8 bytes of the IP datagram causing error</a:t>
            </a:r>
          </a:p>
        </p:txBody>
      </p:sp>
      <p:sp>
        <p:nvSpPr>
          <p:cNvPr id="109573" name="Text Box 4"/>
          <p:cNvSpPr txBox="1">
            <a:spLocks noChangeArrowheads="1"/>
          </p:cNvSpPr>
          <p:nvPr/>
        </p:nvSpPr>
        <p:spPr bwMode="auto">
          <a:xfrm>
            <a:off x="4584700" y="1760538"/>
            <a:ext cx="426085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 dirty="0"/>
              <a:t>Type</a:t>
            </a:r>
            <a:r>
              <a:rPr lang="en-US" dirty="0"/>
              <a:t>  </a:t>
            </a:r>
            <a:r>
              <a:rPr lang="en-US" u="sng" dirty="0"/>
              <a:t>Code</a:t>
            </a:r>
            <a:r>
              <a:rPr lang="en-US" dirty="0"/>
              <a:t>  </a:t>
            </a:r>
            <a:r>
              <a:rPr lang="en-US" u="sng" dirty="0"/>
              <a:t>description</a:t>
            </a:r>
            <a:endParaRPr lang="en-US" dirty="0"/>
          </a:p>
          <a:p>
            <a:r>
              <a:rPr lang="en-US" dirty="0"/>
              <a:t>0        0         echo reply (ping)</a:t>
            </a:r>
          </a:p>
          <a:p>
            <a:r>
              <a:rPr lang="en-US" dirty="0"/>
              <a:t>3        0         </a:t>
            </a:r>
            <a:r>
              <a:rPr lang="en-US" dirty="0" err="1"/>
              <a:t>dest</a:t>
            </a:r>
            <a:r>
              <a:rPr lang="en-US" dirty="0"/>
              <a:t>. network unreachable</a:t>
            </a:r>
          </a:p>
          <a:p>
            <a:r>
              <a:rPr lang="en-US" dirty="0"/>
              <a:t>3        1         </a:t>
            </a:r>
            <a:r>
              <a:rPr lang="en-US" dirty="0" err="1"/>
              <a:t>dest</a:t>
            </a:r>
            <a:r>
              <a:rPr lang="en-US" dirty="0"/>
              <a:t> host unreachable</a:t>
            </a:r>
          </a:p>
          <a:p>
            <a:r>
              <a:rPr lang="en-US" dirty="0"/>
              <a:t>3        2         </a:t>
            </a:r>
            <a:r>
              <a:rPr lang="en-US" dirty="0" err="1"/>
              <a:t>dest</a:t>
            </a:r>
            <a:r>
              <a:rPr lang="en-US" dirty="0"/>
              <a:t> protocol unreachable</a:t>
            </a:r>
          </a:p>
          <a:p>
            <a:r>
              <a:rPr lang="en-US" dirty="0"/>
              <a:t>3        3         </a:t>
            </a:r>
            <a:r>
              <a:rPr lang="en-US" dirty="0" err="1"/>
              <a:t>dest</a:t>
            </a:r>
            <a:r>
              <a:rPr lang="en-US" dirty="0"/>
              <a:t> port unreachable</a:t>
            </a:r>
          </a:p>
          <a:p>
            <a:r>
              <a:rPr lang="en-US" dirty="0"/>
              <a:t>3        6         </a:t>
            </a:r>
            <a:r>
              <a:rPr lang="en-US" dirty="0" err="1"/>
              <a:t>dest</a:t>
            </a:r>
            <a:r>
              <a:rPr lang="en-US" dirty="0"/>
              <a:t> network unknown</a:t>
            </a:r>
          </a:p>
          <a:p>
            <a:r>
              <a:rPr lang="en-US" dirty="0"/>
              <a:t>3        7         </a:t>
            </a:r>
            <a:r>
              <a:rPr lang="en-US" dirty="0" err="1"/>
              <a:t>dest</a:t>
            </a:r>
            <a:r>
              <a:rPr lang="en-US" dirty="0"/>
              <a:t> host unknown</a:t>
            </a:r>
          </a:p>
          <a:p>
            <a:r>
              <a:rPr lang="en-US" dirty="0"/>
              <a:t>4        0         source quench (congestion</a:t>
            </a:r>
          </a:p>
          <a:p>
            <a:r>
              <a:rPr lang="en-US" dirty="0"/>
              <a:t>                     control - not used)</a:t>
            </a:r>
          </a:p>
          <a:p>
            <a:r>
              <a:rPr lang="en-US" dirty="0"/>
              <a:t>8        0         echo request (ping)</a:t>
            </a:r>
          </a:p>
          <a:p>
            <a:r>
              <a:rPr lang="en-US" dirty="0"/>
              <a:t>9        0         route advertisement</a:t>
            </a:r>
          </a:p>
          <a:p>
            <a:r>
              <a:rPr lang="en-US" dirty="0"/>
              <a:t>10      0         router discovery</a:t>
            </a:r>
          </a:p>
          <a:p>
            <a:r>
              <a:rPr lang="en-US" dirty="0"/>
              <a:t>11      0         TTL expired</a:t>
            </a:r>
          </a:p>
          <a:p>
            <a:r>
              <a:rPr lang="en-US" dirty="0"/>
              <a:t>12      0         bad IP header</a:t>
            </a:r>
          </a:p>
          <a:p>
            <a:endParaRPr lang="en-US" dirty="0"/>
          </a:p>
        </p:txBody>
      </p:sp>
      <p:pic>
        <p:nvPicPr>
          <p:cNvPr id="109574" name="Picture 5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825" y="955675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MS PGothic" pitchFamily="34" charset="-128"/>
              </a:rPr>
              <a:t>Network Layer</a:t>
            </a:r>
          </a:p>
        </p:txBody>
      </p:sp>
      <p:sp>
        <p:nvSpPr>
          <p:cNvPr id="1105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485BF2E3-DD37-4D5E-A5FD-352420334508}" type="slidenum">
              <a:rPr lang="en-US"/>
              <a:pPr/>
              <a:t>41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5725"/>
            <a:ext cx="7772400" cy="97472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Traceroute and ICMP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1175" y="1166813"/>
            <a:ext cx="3887788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source sends a series of UDP segments to </a:t>
            </a:r>
            <a:r>
              <a:rPr lang="en-US" sz="2400" dirty="0" err="1">
                <a:ea typeface="ＭＳ Ｐゴシック" charset="0"/>
                <a:cs typeface="+mn-cs"/>
              </a:rPr>
              <a:t>dest</a:t>
            </a:r>
            <a:endParaRPr lang="en-US" sz="2400" dirty="0">
              <a:ea typeface="ＭＳ Ｐゴシック" charset="0"/>
              <a:cs typeface="+mn-cs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sz="2000" dirty="0">
                <a:ea typeface="ＭＳ Ｐゴシック" charset="0"/>
              </a:rPr>
              <a:t>first set has TTL =1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 dirty="0">
                <a:ea typeface="ＭＳ Ｐゴシック" charset="0"/>
              </a:rPr>
              <a:t>second set has TTL=2, etc.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 dirty="0">
                <a:ea typeface="ＭＳ Ｐゴシック" charset="0"/>
              </a:rPr>
              <a:t>unlikely port number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when n</a:t>
            </a:r>
            <a:r>
              <a:rPr lang="en-US" sz="2400" baseline="30000" dirty="0">
                <a:ea typeface="ＭＳ Ｐゴシック" charset="0"/>
                <a:cs typeface="+mn-cs"/>
              </a:rPr>
              <a:t>th</a:t>
            </a:r>
            <a:r>
              <a:rPr lang="en-US" sz="2400" dirty="0">
                <a:ea typeface="ＭＳ Ｐゴシック" charset="0"/>
                <a:cs typeface="+mn-cs"/>
              </a:rPr>
              <a:t> set of datagrams  arrives to </a:t>
            </a:r>
            <a:r>
              <a:rPr lang="en-US" sz="2400" dirty="0">
                <a:ea typeface="ＭＳ Ｐゴシック" charset="0"/>
              </a:rPr>
              <a:t>n</a:t>
            </a:r>
            <a:r>
              <a:rPr lang="en-US" sz="2400" baseline="30000" dirty="0">
                <a:ea typeface="ＭＳ Ｐゴシック" charset="0"/>
              </a:rPr>
              <a:t>th </a:t>
            </a:r>
            <a:r>
              <a:rPr lang="en-US" sz="2400" dirty="0">
                <a:ea typeface="ＭＳ Ｐゴシック" charset="0"/>
                <a:cs typeface="+mn-cs"/>
              </a:rPr>
              <a:t>router: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 dirty="0">
                <a:ea typeface="ＭＳ Ｐゴシック" charset="0"/>
              </a:rPr>
              <a:t>router discards datagrams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 dirty="0">
                <a:ea typeface="ＭＳ Ｐゴシック" charset="0"/>
              </a:rPr>
              <a:t>and sends source ICMP messages (type 11, code 0)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 dirty="0">
                <a:ea typeface="ＭＳ Ｐゴシック" charset="0"/>
              </a:rPr>
              <a:t>ICMP messages includes name of router &amp; IP address</a:t>
            </a:r>
          </a:p>
        </p:txBody>
      </p:sp>
      <p:sp>
        <p:nvSpPr>
          <p:cNvPr id="6656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95850" y="1177925"/>
            <a:ext cx="3810000" cy="2005013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when ICMP messages arrives, source records RTTs</a:t>
            </a:r>
          </a:p>
        </p:txBody>
      </p:sp>
      <p:sp>
        <p:nvSpPr>
          <p:cNvPr id="655365" name="Rectangle 5"/>
          <p:cNvSpPr>
            <a:spLocks noChangeArrowheads="1"/>
          </p:cNvSpPr>
          <p:nvPr/>
        </p:nvSpPr>
        <p:spPr bwMode="auto">
          <a:xfrm>
            <a:off x="4892675" y="2411413"/>
            <a:ext cx="3810000" cy="304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400" i="1">
                <a:solidFill>
                  <a:srgbClr val="000099"/>
                </a:solidFill>
                <a:latin typeface="Gill Sans MT" pitchFamily="34" charset="0"/>
              </a:rPr>
              <a:t>stopping criteria: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UDP segment eventually arrives at destination host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destination returns ICMP </a:t>
            </a:r>
            <a:r>
              <a:rPr lang="ja-JP" altLang="en-US" sz="2400">
                <a:latin typeface="Gill Sans MT" pitchFamily="34" charset="0"/>
              </a:rPr>
              <a:t>“</a:t>
            </a:r>
            <a:r>
              <a:rPr lang="en-US" altLang="ja-JP" sz="2400">
                <a:latin typeface="Gill Sans MT" pitchFamily="34" charset="0"/>
              </a:rPr>
              <a:t>port unreachable</a:t>
            </a:r>
            <a:r>
              <a:rPr lang="ja-JP" altLang="en-US" sz="2400">
                <a:latin typeface="Gill Sans MT" pitchFamily="34" charset="0"/>
              </a:rPr>
              <a:t>”</a:t>
            </a:r>
            <a:r>
              <a:rPr lang="en-US" altLang="ja-JP" sz="2400">
                <a:latin typeface="Gill Sans MT" pitchFamily="34" charset="0"/>
              </a:rPr>
              <a:t> message (type 3, code 3)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source stops</a:t>
            </a:r>
          </a:p>
        </p:txBody>
      </p:sp>
      <p:pic>
        <p:nvPicPr>
          <p:cNvPr id="110599" name="Picture 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763" y="811213"/>
            <a:ext cx="54848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600" name="Line 38"/>
          <p:cNvSpPr>
            <a:spLocks noChangeShapeType="1"/>
          </p:cNvSpPr>
          <p:nvPr/>
        </p:nvSpPr>
        <p:spPr bwMode="auto">
          <a:xfrm>
            <a:off x="1285875" y="5886450"/>
            <a:ext cx="288925" cy="265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10601" name="Line 105"/>
          <p:cNvSpPr>
            <a:spLocks noChangeShapeType="1"/>
          </p:cNvSpPr>
          <p:nvPr/>
        </p:nvSpPr>
        <p:spPr bwMode="auto">
          <a:xfrm flipV="1">
            <a:off x="2079625" y="5937250"/>
            <a:ext cx="458788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10602" name="Line 106"/>
          <p:cNvSpPr>
            <a:spLocks noChangeShapeType="1"/>
          </p:cNvSpPr>
          <p:nvPr/>
        </p:nvSpPr>
        <p:spPr bwMode="auto">
          <a:xfrm>
            <a:off x="3014663" y="5921375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10603" name="Line 108"/>
          <p:cNvSpPr>
            <a:spLocks noChangeShapeType="1"/>
          </p:cNvSpPr>
          <p:nvPr/>
        </p:nvSpPr>
        <p:spPr bwMode="auto">
          <a:xfrm flipH="1">
            <a:off x="2776538" y="5653088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10604" name="Line 113"/>
          <p:cNvSpPr>
            <a:spLocks noChangeShapeType="1"/>
          </p:cNvSpPr>
          <p:nvPr/>
        </p:nvSpPr>
        <p:spPr bwMode="auto">
          <a:xfrm flipH="1">
            <a:off x="3990975" y="5981700"/>
            <a:ext cx="620713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10605" name="Line 260"/>
          <p:cNvSpPr>
            <a:spLocks noChangeShapeType="1"/>
          </p:cNvSpPr>
          <p:nvPr/>
        </p:nvSpPr>
        <p:spPr bwMode="auto">
          <a:xfrm>
            <a:off x="5110163" y="5946775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10606" name="Line 261"/>
          <p:cNvSpPr>
            <a:spLocks noChangeShapeType="1"/>
          </p:cNvSpPr>
          <p:nvPr/>
        </p:nvSpPr>
        <p:spPr bwMode="auto">
          <a:xfrm flipH="1">
            <a:off x="6048375" y="5892800"/>
            <a:ext cx="557213" cy="277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10607" name="Line 291"/>
          <p:cNvSpPr>
            <a:spLocks noChangeShapeType="1"/>
          </p:cNvSpPr>
          <p:nvPr/>
        </p:nvSpPr>
        <p:spPr bwMode="auto">
          <a:xfrm>
            <a:off x="2744788" y="6053138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10608" name="Line 292"/>
          <p:cNvSpPr>
            <a:spLocks noChangeShapeType="1"/>
          </p:cNvSpPr>
          <p:nvPr/>
        </p:nvSpPr>
        <p:spPr bwMode="auto">
          <a:xfrm>
            <a:off x="4668838" y="5640388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10609" name="Line 294"/>
          <p:cNvSpPr>
            <a:spLocks noChangeShapeType="1"/>
          </p:cNvSpPr>
          <p:nvPr/>
        </p:nvSpPr>
        <p:spPr bwMode="auto">
          <a:xfrm flipH="1">
            <a:off x="3386138" y="6243638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10610" name="Line 295"/>
          <p:cNvSpPr>
            <a:spLocks noChangeShapeType="1"/>
          </p:cNvSpPr>
          <p:nvPr/>
        </p:nvSpPr>
        <p:spPr bwMode="auto">
          <a:xfrm>
            <a:off x="3741738" y="5748338"/>
            <a:ext cx="635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3244" name="Text Box 300"/>
          <p:cNvSpPr txBox="1">
            <a:spLocks noChangeArrowheads="1"/>
          </p:cNvSpPr>
          <p:nvPr/>
        </p:nvSpPr>
        <p:spPr bwMode="auto">
          <a:xfrm>
            <a:off x="1387475" y="5605463"/>
            <a:ext cx="107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3 probes</a:t>
            </a:r>
          </a:p>
        </p:txBody>
      </p:sp>
      <p:sp>
        <p:nvSpPr>
          <p:cNvPr id="83246" name="Text Box 302"/>
          <p:cNvSpPr txBox="1">
            <a:spLocks noChangeArrowheads="1"/>
          </p:cNvSpPr>
          <p:nvPr/>
        </p:nvSpPr>
        <p:spPr bwMode="auto">
          <a:xfrm>
            <a:off x="2001838" y="6165850"/>
            <a:ext cx="107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3 probes</a:t>
            </a:r>
          </a:p>
        </p:txBody>
      </p:sp>
      <p:sp>
        <p:nvSpPr>
          <p:cNvPr id="83248" name="Text Box 304"/>
          <p:cNvSpPr txBox="1">
            <a:spLocks noChangeArrowheads="1"/>
          </p:cNvSpPr>
          <p:nvPr/>
        </p:nvSpPr>
        <p:spPr bwMode="auto">
          <a:xfrm>
            <a:off x="3025775" y="5580063"/>
            <a:ext cx="107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3 probes</a:t>
            </a:r>
          </a:p>
        </p:txBody>
      </p:sp>
      <p:grpSp>
        <p:nvGrpSpPr>
          <p:cNvPr id="110614" name="Group 21"/>
          <p:cNvGrpSpPr>
            <a:grpSpLocks/>
          </p:cNvGrpSpPr>
          <p:nvPr/>
        </p:nvGrpSpPr>
        <p:grpSpPr bwMode="auto">
          <a:xfrm>
            <a:off x="517525" y="5541963"/>
            <a:ext cx="820738" cy="688975"/>
            <a:chOff x="-44" y="1473"/>
            <a:chExt cx="981" cy="1105"/>
          </a:xfrm>
        </p:grpSpPr>
        <p:pic>
          <p:nvPicPr>
            <p:cNvPr id="110666" name="Picture 22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667" name="Freeform 2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10615" name="Group 24"/>
          <p:cNvGrpSpPr>
            <a:grpSpLocks/>
          </p:cNvGrpSpPr>
          <p:nvPr/>
        </p:nvGrpSpPr>
        <p:grpSpPr bwMode="auto">
          <a:xfrm flipH="1">
            <a:off x="6565900" y="5580063"/>
            <a:ext cx="754063" cy="669925"/>
            <a:chOff x="-44" y="1473"/>
            <a:chExt cx="981" cy="1105"/>
          </a:xfrm>
        </p:grpSpPr>
        <p:pic>
          <p:nvPicPr>
            <p:cNvPr id="110664" name="Picture 2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665" name="Freeform 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10616" name="Group 27"/>
          <p:cNvGrpSpPr>
            <a:grpSpLocks/>
          </p:cNvGrpSpPr>
          <p:nvPr/>
        </p:nvGrpSpPr>
        <p:grpSpPr bwMode="auto">
          <a:xfrm>
            <a:off x="5513388" y="6080125"/>
            <a:ext cx="617537" cy="250825"/>
            <a:chOff x="2356" y="1300"/>
            <a:chExt cx="555" cy="194"/>
          </a:xfrm>
        </p:grpSpPr>
        <p:sp>
          <p:nvSpPr>
            <p:cNvPr id="110656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0657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0658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10659" name="Group 31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0662" name="Freeform 3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0663" name="Freeform 3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110660" name="Line 34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10661" name="Line 35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110617" name="Group 36"/>
          <p:cNvGrpSpPr>
            <a:grpSpLocks/>
          </p:cNvGrpSpPr>
          <p:nvPr/>
        </p:nvGrpSpPr>
        <p:grpSpPr bwMode="auto">
          <a:xfrm>
            <a:off x="4545013" y="5808663"/>
            <a:ext cx="617537" cy="250825"/>
            <a:chOff x="2356" y="1300"/>
            <a:chExt cx="555" cy="194"/>
          </a:xfrm>
        </p:grpSpPr>
        <p:sp>
          <p:nvSpPr>
            <p:cNvPr id="11064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064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065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10651" name="Group 40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0654" name="Freeform 4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0655" name="Freeform 4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110652" name="Line 43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10653" name="Line 44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110618" name="Group 45"/>
          <p:cNvGrpSpPr>
            <a:grpSpLocks/>
          </p:cNvGrpSpPr>
          <p:nvPr/>
        </p:nvGrpSpPr>
        <p:grpSpPr bwMode="auto">
          <a:xfrm>
            <a:off x="3394075" y="6018213"/>
            <a:ext cx="617538" cy="250825"/>
            <a:chOff x="2356" y="1300"/>
            <a:chExt cx="555" cy="194"/>
          </a:xfrm>
        </p:grpSpPr>
        <p:sp>
          <p:nvSpPr>
            <p:cNvPr id="11064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064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064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10643" name="Group 4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0646" name="Freeform 5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0647" name="Freeform 5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110644" name="Line 52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10645" name="Line 53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110619" name="Group 54"/>
          <p:cNvGrpSpPr>
            <a:grpSpLocks/>
          </p:cNvGrpSpPr>
          <p:nvPr/>
        </p:nvGrpSpPr>
        <p:grpSpPr bwMode="auto">
          <a:xfrm>
            <a:off x="2392363" y="5772150"/>
            <a:ext cx="617537" cy="250825"/>
            <a:chOff x="2356" y="1300"/>
            <a:chExt cx="555" cy="194"/>
          </a:xfrm>
        </p:grpSpPr>
        <p:sp>
          <p:nvSpPr>
            <p:cNvPr id="11063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063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063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10635" name="Group 58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0638" name="Freeform 5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0639" name="Freeform 6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110636" name="Line 61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10637" name="Line 62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110620" name="Group 63"/>
          <p:cNvGrpSpPr>
            <a:grpSpLocks/>
          </p:cNvGrpSpPr>
          <p:nvPr/>
        </p:nvGrpSpPr>
        <p:grpSpPr bwMode="auto">
          <a:xfrm>
            <a:off x="1517650" y="6038850"/>
            <a:ext cx="617538" cy="250825"/>
            <a:chOff x="2356" y="1300"/>
            <a:chExt cx="555" cy="194"/>
          </a:xfrm>
        </p:grpSpPr>
        <p:sp>
          <p:nvSpPr>
            <p:cNvPr id="110624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0625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0626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10627" name="Group 67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0630" name="Freeform 6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0631" name="Freeform 6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110628" name="Line 70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10629" name="Line 71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83247" name="Freeform 303"/>
          <p:cNvSpPr>
            <a:spLocks/>
          </p:cNvSpPr>
          <p:nvPr/>
        </p:nvSpPr>
        <p:spPr bwMode="auto">
          <a:xfrm>
            <a:off x="1257300" y="5826125"/>
            <a:ext cx="2247900" cy="403225"/>
          </a:xfrm>
          <a:custGeom>
            <a:avLst/>
            <a:gdLst>
              <a:gd name="T0" fmla="*/ 2147483647 w 1416"/>
              <a:gd name="T1" fmla="*/ 2147483647 h 254"/>
              <a:gd name="T2" fmla="*/ 2147483647 w 1416"/>
              <a:gd name="T3" fmla="*/ 2147483647 h 254"/>
              <a:gd name="T4" fmla="*/ 2147483647 w 1416"/>
              <a:gd name="T5" fmla="*/ 2147483647 h 254"/>
              <a:gd name="T6" fmla="*/ 2147483647 w 1416"/>
              <a:gd name="T7" fmla="*/ 2147483647 h 254"/>
              <a:gd name="T8" fmla="*/ 2147483647 w 1416"/>
              <a:gd name="T9" fmla="*/ 2147483647 h 254"/>
              <a:gd name="T10" fmla="*/ 2147483647 w 1416"/>
              <a:gd name="T11" fmla="*/ 2147483647 h 254"/>
              <a:gd name="T12" fmla="*/ 0 w 1416"/>
              <a:gd name="T13" fmla="*/ 2147483647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83243" name="Freeform 299"/>
          <p:cNvSpPr>
            <a:spLocks/>
          </p:cNvSpPr>
          <p:nvPr/>
        </p:nvSpPr>
        <p:spPr bwMode="auto">
          <a:xfrm>
            <a:off x="1289050" y="5862638"/>
            <a:ext cx="419100" cy="419100"/>
          </a:xfrm>
          <a:custGeom>
            <a:avLst/>
            <a:gdLst>
              <a:gd name="T0" fmla="*/ 2147483647 w 264"/>
              <a:gd name="T1" fmla="*/ 0 h 264"/>
              <a:gd name="T2" fmla="*/ 2147483647 w 264"/>
              <a:gd name="T3" fmla="*/ 2147483647 h 264"/>
              <a:gd name="T4" fmla="*/ 0 w 264"/>
              <a:gd name="T5" fmla="*/ 2147483647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83245" name="Freeform 301"/>
          <p:cNvSpPr>
            <a:spLocks/>
          </p:cNvSpPr>
          <p:nvPr/>
        </p:nvSpPr>
        <p:spPr bwMode="auto">
          <a:xfrm>
            <a:off x="1282700" y="5776913"/>
            <a:ext cx="1346200" cy="474662"/>
          </a:xfrm>
          <a:custGeom>
            <a:avLst/>
            <a:gdLst>
              <a:gd name="T0" fmla="*/ 2147483647 w 848"/>
              <a:gd name="T1" fmla="*/ 2147483647 h 299"/>
              <a:gd name="T2" fmla="*/ 2147483647 w 848"/>
              <a:gd name="T3" fmla="*/ 2147483647 h 299"/>
              <a:gd name="T4" fmla="*/ 2147483647 w 848"/>
              <a:gd name="T5" fmla="*/ 2147483647 h 299"/>
              <a:gd name="T6" fmla="*/ 2147483647 w 848"/>
              <a:gd name="T7" fmla="*/ 2147483647 h 299"/>
              <a:gd name="T8" fmla="*/ 0 w 848"/>
              <a:gd name="T9" fmla="*/ 214748364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5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5" grpId="0"/>
      <p:bldP spid="83244" grpId="0"/>
      <p:bldP spid="83246" grpId="0"/>
      <p:bldP spid="83248" grpId="0"/>
      <p:bldP spid="83247" grpId="0" animBg="1"/>
      <p:bldP spid="83243" grpId="0" animBg="1"/>
      <p:bldP spid="8324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200">
                <a:latin typeface="Tahoma" panose="020B0604030504040204" pitchFamily="34" charset="0"/>
              </a:rPr>
              <a:t>4-</a:t>
            </a:r>
            <a:fld id="{5E76C181-C4E8-4981-8850-85698CFAEF6C}" type="slidenum">
              <a:rPr lang="en-US" altLang="he-IL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he-IL" sz="1200">
              <a:latin typeface="Tahoma" panose="020B0604030504040204" pitchFamily="34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8318500" cy="4648200"/>
          </a:xfrm>
        </p:spPr>
        <p:txBody>
          <a:bodyPr/>
          <a:lstStyle/>
          <a:p>
            <a:r>
              <a:rPr lang="en-US" sz="3200" dirty="0"/>
              <a:t>IPv4 Header format</a:t>
            </a:r>
          </a:p>
          <a:p>
            <a:r>
              <a:rPr lang="en-US" sz="3200" dirty="0"/>
              <a:t>IPv4 addressing</a:t>
            </a:r>
          </a:p>
          <a:p>
            <a:r>
              <a:rPr lang="en-US" sz="3200" dirty="0"/>
              <a:t>Internet Control Message Protocol</a:t>
            </a:r>
          </a:p>
          <a:p>
            <a:r>
              <a:rPr lang="en-US" sz="3200" dirty="0">
                <a:solidFill>
                  <a:srgbClr val="FF0000"/>
                </a:solidFill>
              </a:rPr>
              <a:t>IPv6</a:t>
            </a:r>
          </a:p>
        </p:txBody>
      </p:sp>
      <p:sp>
        <p:nvSpPr>
          <p:cNvPr id="5127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4400" dirty="0">
                <a:solidFill>
                  <a:srgbClr val="000099"/>
                </a:solidFill>
              </a:rPr>
              <a:t>Outline</a:t>
            </a: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63" y="1008431"/>
            <a:ext cx="1925637" cy="185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434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MS PGothic" pitchFamily="34" charset="-128"/>
              </a:rPr>
              <a:t>Network Layer</a:t>
            </a:r>
          </a:p>
        </p:txBody>
      </p:sp>
      <p:sp>
        <p:nvSpPr>
          <p:cNvPr id="1116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37873F0B-C283-4933-92B1-6221CC455961}" type="slidenum">
              <a:rPr lang="en-US"/>
              <a:pPr/>
              <a:t>43</a:t>
            </a:fld>
            <a:endParaRPr lang="en-US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22275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IPv6: motivation</a:t>
            </a: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401763"/>
            <a:ext cx="8205788" cy="5105400"/>
          </a:xfrm>
        </p:spPr>
        <p:txBody>
          <a:bodyPr/>
          <a:lstStyle/>
          <a:p>
            <a:r>
              <a:rPr lang="en-US" dirty="0"/>
              <a:t>IPv4’s 32-bit address space does not suffice. </a:t>
            </a:r>
          </a:p>
          <a:p>
            <a:r>
              <a:rPr lang="en-US" dirty="0"/>
              <a:t>IPv4’s header size and format are too varying and complex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hard for speed processing at HW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i="1" dirty="0">
                <a:solidFill>
                  <a:srgbClr val="CC0000"/>
                </a:solidFill>
              </a:rPr>
              <a:t>IPv6 datagram format: </a:t>
            </a:r>
          </a:p>
          <a:p>
            <a:pPr lvl="1"/>
            <a:r>
              <a:rPr lang="en-US" dirty="0"/>
              <a:t>fixed-length 40 byte header</a:t>
            </a:r>
          </a:p>
          <a:p>
            <a:pPr lvl="1"/>
            <a:r>
              <a:rPr lang="en-US" dirty="0"/>
              <a:t>no fragmentation allowed</a:t>
            </a:r>
            <a:endParaRPr lang="en-US" i="1" dirty="0"/>
          </a:p>
        </p:txBody>
      </p:sp>
      <p:pic>
        <p:nvPicPr>
          <p:cNvPr id="111621" name="Picture 4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213" y="1055688"/>
            <a:ext cx="36560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MS PGothic" pitchFamily="34" charset="-128"/>
              </a:rPr>
              <a:t>Network Layer</a:t>
            </a:r>
          </a:p>
        </p:txBody>
      </p:sp>
      <p:sp>
        <p:nvSpPr>
          <p:cNvPr id="1126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8169E83D-B89D-4578-9C3C-0C7D179E6CD8}" type="slidenum">
              <a:rPr lang="en-US"/>
              <a:pPr/>
              <a:t>44</a:t>
            </a:fld>
            <a:endParaRPr lang="en-US"/>
          </a:p>
        </p:txBody>
      </p:sp>
      <p:pic>
        <p:nvPicPr>
          <p:cNvPr id="112643" name="Picture 8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013" y="871538"/>
            <a:ext cx="5027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44" name="Rectangle 80"/>
          <p:cNvSpPr>
            <a:spLocks noChangeArrowheads="1"/>
          </p:cNvSpPr>
          <p:nvPr/>
        </p:nvSpPr>
        <p:spPr bwMode="auto">
          <a:xfrm>
            <a:off x="2216150" y="3263900"/>
            <a:ext cx="4748213" cy="2817813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86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5738"/>
            <a:ext cx="7772400" cy="9080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IPv6 datagram format</a:t>
            </a:r>
          </a:p>
        </p:txBody>
      </p:sp>
      <p:sp>
        <p:nvSpPr>
          <p:cNvPr id="112646" name="Rectangle 4"/>
          <p:cNvSpPr>
            <a:spLocks noChangeArrowheads="1"/>
          </p:cNvSpPr>
          <p:nvPr/>
        </p:nvSpPr>
        <p:spPr bwMode="auto">
          <a:xfrm>
            <a:off x="479425" y="1306513"/>
            <a:ext cx="754616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rgbClr val="CC0000"/>
                </a:solidFill>
                <a:latin typeface="Gill Sans MT" pitchFamily="34" charset="0"/>
              </a:rPr>
              <a:t>priority:</a:t>
            </a:r>
            <a:r>
              <a:rPr lang="en-US" sz="2800" dirty="0">
                <a:latin typeface="Gill Sans MT" pitchFamily="34" charset="0"/>
              </a:rPr>
              <a:t>  identify priority among datagrams in flow</a:t>
            </a:r>
          </a:p>
          <a:p>
            <a:r>
              <a:rPr lang="en-US" sz="2800" i="1" dirty="0">
                <a:solidFill>
                  <a:srgbClr val="CC0000"/>
                </a:solidFill>
                <a:latin typeface="Gill Sans MT" pitchFamily="34" charset="0"/>
              </a:rPr>
              <a:t>flow Label:</a:t>
            </a:r>
            <a:r>
              <a:rPr lang="en-US" sz="2800" dirty="0">
                <a:latin typeface="Gill Sans MT" pitchFamily="34" charset="0"/>
              </a:rPr>
              <a:t> identify datagrams in same </a:t>
            </a:r>
            <a:r>
              <a:rPr lang="ja-JP" altLang="en-US" sz="2800" dirty="0">
                <a:latin typeface="Gill Sans MT" pitchFamily="34" charset="0"/>
              </a:rPr>
              <a:t>“</a:t>
            </a:r>
            <a:r>
              <a:rPr lang="en-US" altLang="ja-JP" sz="2800" dirty="0">
                <a:latin typeface="Gill Sans MT" pitchFamily="34" charset="0"/>
              </a:rPr>
              <a:t>flow.</a:t>
            </a:r>
            <a:r>
              <a:rPr lang="ja-JP" altLang="en-US" sz="2800" dirty="0">
                <a:latin typeface="Gill Sans MT" pitchFamily="34" charset="0"/>
              </a:rPr>
              <a:t>”</a:t>
            </a:r>
            <a:r>
              <a:rPr lang="en-US" altLang="ja-JP" sz="2800" dirty="0">
                <a:latin typeface="Gill Sans MT" pitchFamily="34" charset="0"/>
              </a:rPr>
              <a:t> </a:t>
            </a:r>
          </a:p>
          <a:p>
            <a:r>
              <a:rPr lang="en-US" sz="2800" dirty="0">
                <a:latin typeface="Gill Sans MT" pitchFamily="34" charset="0"/>
              </a:rPr>
              <a:t>                    (concept of </a:t>
            </a:r>
            <a:r>
              <a:rPr lang="ja-JP" altLang="en-US" sz="2800" dirty="0">
                <a:latin typeface="Gill Sans MT" pitchFamily="34" charset="0"/>
              </a:rPr>
              <a:t>“</a:t>
            </a:r>
            <a:r>
              <a:rPr lang="en-US" altLang="ja-JP" sz="2800" dirty="0">
                <a:latin typeface="Gill Sans MT" pitchFamily="34" charset="0"/>
              </a:rPr>
              <a:t>flow</a:t>
            </a:r>
            <a:r>
              <a:rPr lang="ja-JP" altLang="en-US" sz="2800" dirty="0">
                <a:latin typeface="Gill Sans MT" pitchFamily="34" charset="0"/>
              </a:rPr>
              <a:t>”</a:t>
            </a:r>
            <a:r>
              <a:rPr lang="en-US" altLang="ja-JP" sz="2800" dirty="0">
                <a:latin typeface="Gill Sans MT" pitchFamily="34" charset="0"/>
              </a:rPr>
              <a:t> not well defined).</a:t>
            </a:r>
          </a:p>
          <a:p>
            <a:r>
              <a:rPr lang="en-US" sz="2800" i="1" dirty="0">
                <a:solidFill>
                  <a:srgbClr val="CC0000"/>
                </a:solidFill>
                <a:latin typeface="Gill Sans MT" pitchFamily="34" charset="0"/>
              </a:rPr>
              <a:t>next header:</a:t>
            </a:r>
            <a:r>
              <a:rPr lang="en-US" sz="2800" dirty="0">
                <a:latin typeface="Gill Sans MT" pitchFamily="34" charset="0"/>
              </a:rPr>
              <a:t> identify upper layer protocol for data</a:t>
            </a:r>
            <a:r>
              <a:rPr lang="en-US" sz="2400" dirty="0">
                <a:latin typeface="Comic Sans MS" pitchFamily="66" charset="0"/>
              </a:rPr>
              <a:t> </a:t>
            </a:r>
          </a:p>
        </p:txBody>
      </p:sp>
      <p:sp>
        <p:nvSpPr>
          <p:cNvPr id="112647" name="Rectangle 56"/>
          <p:cNvSpPr>
            <a:spLocks noChangeArrowheads="1"/>
          </p:cNvSpPr>
          <p:nvPr/>
        </p:nvSpPr>
        <p:spPr bwMode="auto">
          <a:xfrm>
            <a:off x="2141538" y="3344863"/>
            <a:ext cx="4748212" cy="28178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12648" name="Line 60"/>
          <p:cNvSpPr>
            <a:spLocks noChangeShapeType="1"/>
          </p:cNvSpPr>
          <p:nvPr/>
        </p:nvSpPr>
        <p:spPr bwMode="auto">
          <a:xfrm>
            <a:off x="2143125" y="3654425"/>
            <a:ext cx="4727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12649" name="Line 61"/>
          <p:cNvSpPr>
            <a:spLocks noChangeShapeType="1"/>
          </p:cNvSpPr>
          <p:nvPr/>
        </p:nvSpPr>
        <p:spPr bwMode="auto">
          <a:xfrm>
            <a:off x="2794000" y="3354388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12650" name="Line 63"/>
          <p:cNvSpPr>
            <a:spLocks noChangeShapeType="1"/>
          </p:cNvSpPr>
          <p:nvPr/>
        </p:nvSpPr>
        <p:spPr bwMode="auto">
          <a:xfrm>
            <a:off x="3482975" y="3351213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12651" name="Line 64"/>
          <p:cNvSpPr>
            <a:spLocks noChangeShapeType="1"/>
          </p:cNvSpPr>
          <p:nvPr/>
        </p:nvSpPr>
        <p:spPr bwMode="auto">
          <a:xfrm>
            <a:off x="4410075" y="3649663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12652" name="Line 65"/>
          <p:cNvSpPr>
            <a:spLocks noChangeShapeType="1"/>
          </p:cNvSpPr>
          <p:nvPr/>
        </p:nvSpPr>
        <p:spPr bwMode="auto">
          <a:xfrm>
            <a:off x="5556250" y="3652838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12653" name="Line 66"/>
          <p:cNvSpPr>
            <a:spLocks noChangeShapeType="1"/>
          </p:cNvSpPr>
          <p:nvPr/>
        </p:nvSpPr>
        <p:spPr bwMode="auto">
          <a:xfrm>
            <a:off x="2130425" y="5175250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12654" name="Line 67"/>
          <p:cNvSpPr>
            <a:spLocks noChangeShapeType="1"/>
          </p:cNvSpPr>
          <p:nvPr/>
        </p:nvSpPr>
        <p:spPr bwMode="auto">
          <a:xfrm>
            <a:off x="2147888" y="4535488"/>
            <a:ext cx="47609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12655" name="Line 68"/>
          <p:cNvSpPr>
            <a:spLocks noChangeShapeType="1"/>
          </p:cNvSpPr>
          <p:nvPr/>
        </p:nvSpPr>
        <p:spPr bwMode="auto">
          <a:xfrm>
            <a:off x="2133600" y="3952875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12656" name="Text Box 69"/>
          <p:cNvSpPr txBox="1">
            <a:spLocks noChangeArrowheads="1"/>
          </p:cNvSpPr>
          <p:nvPr/>
        </p:nvSpPr>
        <p:spPr bwMode="auto">
          <a:xfrm>
            <a:off x="4046538" y="5440363"/>
            <a:ext cx="62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data</a:t>
            </a:r>
          </a:p>
        </p:txBody>
      </p:sp>
      <p:sp>
        <p:nvSpPr>
          <p:cNvPr id="112657" name="Text Box 70"/>
          <p:cNvSpPr txBox="1">
            <a:spLocks noChangeArrowheads="1"/>
          </p:cNvSpPr>
          <p:nvPr/>
        </p:nvSpPr>
        <p:spPr bwMode="auto">
          <a:xfrm>
            <a:off x="3378200" y="4578350"/>
            <a:ext cx="216535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/>
              <a:t>destination address</a:t>
            </a:r>
          </a:p>
          <a:p>
            <a:pPr algn="ctr">
              <a:lnSpc>
                <a:spcPct val="85000"/>
              </a:lnSpc>
            </a:pPr>
            <a:r>
              <a:rPr lang="en-US"/>
              <a:t>(128 bits)</a:t>
            </a:r>
          </a:p>
        </p:txBody>
      </p:sp>
      <p:sp>
        <p:nvSpPr>
          <p:cNvPr id="112658" name="Text Box 71"/>
          <p:cNvSpPr txBox="1">
            <a:spLocks noChangeArrowheads="1"/>
          </p:cNvSpPr>
          <p:nvPr/>
        </p:nvSpPr>
        <p:spPr bwMode="auto">
          <a:xfrm>
            <a:off x="3543300" y="3971925"/>
            <a:ext cx="174625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/>
              <a:t>source address</a:t>
            </a:r>
          </a:p>
          <a:p>
            <a:pPr algn="ctr">
              <a:lnSpc>
                <a:spcPct val="85000"/>
              </a:lnSpc>
            </a:pPr>
            <a:r>
              <a:rPr lang="en-US"/>
              <a:t>(128 bits)</a:t>
            </a:r>
          </a:p>
        </p:txBody>
      </p:sp>
      <p:sp>
        <p:nvSpPr>
          <p:cNvPr id="112659" name="Text Box 72"/>
          <p:cNvSpPr txBox="1">
            <a:spLocks noChangeArrowheads="1"/>
          </p:cNvSpPr>
          <p:nvPr/>
        </p:nvSpPr>
        <p:spPr bwMode="auto">
          <a:xfrm>
            <a:off x="2627313" y="3619500"/>
            <a:ext cx="135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payload len</a:t>
            </a:r>
          </a:p>
        </p:txBody>
      </p:sp>
      <p:sp>
        <p:nvSpPr>
          <p:cNvPr id="112660" name="Text Box 73"/>
          <p:cNvSpPr txBox="1">
            <a:spLocks noChangeArrowheads="1"/>
          </p:cNvSpPr>
          <p:nvPr/>
        </p:nvSpPr>
        <p:spPr bwMode="auto">
          <a:xfrm>
            <a:off x="4408488" y="36274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next hdr</a:t>
            </a:r>
          </a:p>
        </p:txBody>
      </p:sp>
      <p:sp>
        <p:nvSpPr>
          <p:cNvPr id="112661" name="Text Box 74"/>
          <p:cNvSpPr txBox="1">
            <a:spLocks noChangeArrowheads="1"/>
          </p:cNvSpPr>
          <p:nvPr/>
        </p:nvSpPr>
        <p:spPr bwMode="auto">
          <a:xfrm>
            <a:off x="5664200" y="3613150"/>
            <a:ext cx="1035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hop limit</a:t>
            </a:r>
          </a:p>
        </p:txBody>
      </p:sp>
      <p:sp>
        <p:nvSpPr>
          <p:cNvPr id="112662" name="Text Box 75"/>
          <p:cNvSpPr txBox="1">
            <a:spLocks noChangeArrowheads="1"/>
          </p:cNvSpPr>
          <p:nvPr/>
        </p:nvSpPr>
        <p:spPr bwMode="auto">
          <a:xfrm>
            <a:off x="4533900" y="3319463"/>
            <a:ext cx="1136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flow label</a:t>
            </a:r>
          </a:p>
        </p:txBody>
      </p:sp>
      <p:sp>
        <p:nvSpPr>
          <p:cNvPr id="112663" name="Text Box 76"/>
          <p:cNvSpPr txBox="1">
            <a:spLocks noChangeArrowheads="1"/>
          </p:cNvSpPr>
          <p:nvPr/>
        </p:nvSpPr>
        <p:spPr bwMode="auto">
          <a:xfrm>
            <a:off x="2913063" y="330517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pri</a:t>
            </a:r>
          </a:p>
        </p:txBody>
      </p:sp>
      <p:sp>
        <p:nvSpPr>
          <p:cNvPr id="112664" name="Text Box 77"/>
          <p:cNvSpPr txBox="1">
            <a:spLocks noChangeArrowheads="1"/>
          </p:cNvSpPr>
          <p:nvPr/>
        </p:nvSpPr>
        <p:spPr bwMode="auto">
          <a:xfrm>
            <a:off x="2206625" y="3313113"/>
            <a:ext cx="50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ver</a:t>
            </a:r>
          </a:p>
        </p:txBody>
      </p:sp>
      <p:sp>
        <p:nvSpPr>
          <p:cNvPr id="112665" name="Line 79"/>
          <p:cNvSpPr>
            <a:spLocks noChangeShapeType="1"/>
          </p:cNvSpPr>
          <p:nvPr/>
        </p:nvSpPr>
        <p:spPr bwMode="auto">
          <a:xfrm>
            <a:off x="2119313" y="6400800"/>
            <a:ext cx="4816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12666" name="Text Box 78"/>
          <p:cNvSpPr txBox="1">
            <a:spLocks noChangeArrowheads="1"/>
          </p:cNvSpPr>
          <p:nvPr/>
        </p:nvSpPr>
        <p:spPr bwMode="auto">
          <a:xfrm>
            <a:off x="3978275" y="6210300"/>
            <a:ext cx="8572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32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MS PGothic" pitchFamily="34" charset="-128"/>
              </a:rPr>
              <a:t>Network Layer</a:t>
            </a:r>
          </a:p>
        </p:txBody>
      </p:sp>
      <p:sp>
        <p:nvSpPr>
          <p:cNvPr id="1136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CEF8350C-5C28-4638-B319-BA62B102C93E}" type="slidenum">
              <a:rPr lang="en-US"/>
              <a:pPr/>
              <a:t>45</a:t>
            </a:fld>
            <a:endParaRPr lang="en-US"/>
          </a:p>
        </p:txBody>
      </p:sp>
      <p:pic>
        <p:nvPicPr>
          <p:cNvPr id="113667" name="Picture 4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588" y="1042988"/>
            <a:ext cx="63992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Other changes from IPv4</a:t>
            </a:r>
          </a:p>
        </p:txBody>
      </p:sp>
      <p:sp>
        <p:nvSpPr>
          <p:cNvPr id="1136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CC0000"/>
                </a:solidFill>
              </a:rPr>
              <a:t>checksum</a:t>
            </a:r>
            <a:r>
              <a:rPr lang="en-US" dirty="0">
                <a:solidFill>
                  <a:srgbClr val="CC0000"/>
                </a:solidFill>
              </a:rPr>
              <a:t>:</a:t>
            </a:r>
            <a:r>
              <a:rPr lang="en-US" i="1" dirty="0"/>
              <a:t> </a:t>
            </a:r>
            <a:r>
              <a:rPr lang="en-US" dirty="0"/>
              <a:t>removed entirely to reduce processing time at each hop</a:t>
            </a:r>
          </a:p>
          <a:p>
            <a:r>
              <a:rPr lang="en-US" i="1" dirty="0">
                <a:solidFill>
                  <a:srgbClr val="CC0000"/>
                </a:solidFill>
              </a:rPr>
              <a:t>options:</a:t>
            </a:r>
            <a:r>
              <a:rPr lang="en-US" dirty="0"/>
              <a:t> allowed, but outside of header, indicated by </a:t>
            </a:r>
            <a:r>
              <a:rPr lang="ja-JP" altLang="en-US" dirty="0"/>
              <a:t>“</a:t>
            </a:r>
            <a:r>
              <a:rPr lang="en-US" altLang="ja-JP" dirty="0"/>
              <a:t>Next Header</a:t>
            </a:r>
            <a:r>
              <a:rPr lang="ja-JP" altLang="en-US" dirty="0"/>
              <a:t>”</a:t>
            </a:r>
            <a:r>
              <a:rPr lang="en-US" altLang="ja-JP" dirty="0"/>
              <a:t> field</a:t>
            </a:r>
          </a:p>
          <a:p>
            <a:r>
              <a:rPr lang="en-US" i="1" dirty="0">
                <a:solidFill>
                  <a:srgbClr val="CC0000"/>
                </a:solidFill>
              </a:rPr>
              <a:t>ICMPv6:</a:t>
            </a:r>
            <a:r>
              <a:rPr lang="en-US" dirty="0"/>
              <a:t> new version of ICMP</a:t>
            </a:r>
          </a:p>
          <a:p>
            <a:pPr lvl="1"/>
            <a:r>
              <a:rPr lang="en-US" dirty="0"/>
              <a:t>additional message types, e.g. </a:t>
            </a:r>
            <a:r>
              <a:rPr lang="ja-JP" altLang="en-US" dirty="0"/>
              <a:t>“</a:t>
            </a:r>
            <a:r>
              <a:rPr lang="en-US" altLang="ja-JP" dirty="0"/>
              <a:t>Packet Too Big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en-US" dirty="0"/>
              <a:t>multicast group management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MS PGothic" pitchFamily="34" charset="-128"/>
              </a:rPr>
              <a:t>Network Layer</a:t>
            </a:r>
          </a:p>
        </p:txBody>
      </p:sp>
      <p:sp>
        <p:nvSpPr>
          <p:cNvPr id="1146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269C0816-B9E6-45EE-A75A-24BA95E7DE62}" type="slidenum">
              <a:rPr lang="en-US"/>
              <a:pPr/>
              <a:t>46</a:t>
            </a:fld>
            <a:endParaRPr lang="en-US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Transition from IPv4 to IPv6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00188"/>
            <a:ext cx="8256587" cy="2487612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/>
              <a:t>not all routers can be upgraded simultaneously</a:t>
            </a:r>
          </a:p>
          <a:p>
            <a:pPr lvl="1">
              <a:lnSpc>
                <a:spcPct val="75000"/>
              </a:lnSpc>
            </a:pPr>
            <a:r>
              <a:rPr lang="en-US" sz="2800"/>
              <a:t>no </a:t>
            </a:r>
            <a:r>
              <a:rPr lang="ja-JP" altLang="en-US" sz="2800"/>
              <a:t>“</a:t>
            </a:r>
            <a:r>
              <a:rPr lang="en-US" altLang="ja-JP" sz="2800"/>
              <a:t>flag days</a:t>
            </a:r>
            <a:r>
              <a:rPr lang="ja-JP" altLang="en-US" sz="2800"/>
              <a:t>”</a:t>
            </a:r>
            <a:endParaRPr lang="en-US" altLang="ja-JP" sz="2800"/>
          </a:p>
          <a:p>
            <a:pPr lvl="1">
              <a:lnSpc>
                <a:spcPct val="75000"/>
              </a:lnSpc>
            </a:pPr>
            <a:r>
              <a:rPr lang="en-US" sz="2800"/>
              <a:t>how will network operate with mixed IPv4 and IPv6 routers? </a:t>
            </a:r>
          </a:p>
          <a:p>
            <a:r>
              <a:rPr lang="en-US" i="1">
                <a:solidFill>
                  <a:srgbClr val="CC0000"/>
                </a:solidFill>
              </a:rPr>
              <a:t>tunneling:</a:t>
            </a:r>
            <a:r>
              <a:rPr lang="en-US"/>
              <a:t> IPv6 datagram carried as </a:t>
            </a:r>
            <a:r>
              <a:rPr lang="en-US" i="1"/>
              <a:t>payload</a:t>
            </a:r>
            <a:r>
              <a:rPr lang="en-US"/>
              <a:t> in IPv4 datagram among IPv4 routers</a:t>
            </a:r>
          </a:p>
        </p:txBody>
      </p:sp>
      <p:pic>
        <p:nvPicPr>
          <p:cNvPr id="114693" name="Picture 4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" y="1025525"/>
            <a:ext cx="6856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4694" name="Group 47"/>
          <p:cNvGrpSpPr>
            <a:grpSpLocks/>
          </p:cNvGrpSpPr>
          <p:nvPr/>
        </p:nvGrpSpPr>
        <p:grpSpPr bwMode="auto">
          <a:xfrm>
            <a:off x="2101850" y="5351463"/>
            <a:ext cx="4854575" cy="473075"/>
            <a:chOff x="1163" y="3504"/>
            <a:chExt cx="3058" cy="298"/>
          </a:xfrm>
        </p:grpSpPr>
        <p:sp>
          <p:nvSpPr>
            <p:cNvPr id="114727" name="Rectangle 26"/>
            <p:cNvSpPr>
              <a:spLocks noChangeArrowheads="1"/>
            </p:cNvSpPr>
            <p:nvPr/>
          </p:nvSpPr>
          <p:spPr bwMode="auto">
            <a:xfrm>
              <a:off x="1163" y="3505"/>
              <a:ext cx="3058" cy="295"/>
            </a:xfrm>
            <a:prstGeom prst="rect">
              <a:avLst/>
            </a:prstGeom>
            <a:gradFill rotWithShape="1">
              <a:gsLst>
                <a:gs pos="0">
                  <a:srgbClr val="CC0000">
                    <a:alpha val="40999"/>
                  </a:srgbClr>
                </a:gs>
                <a:gs pos="100000">
                  <a:srgbClr val="CC0000">
                    <a:alpha val="37999"/>
                  </a:srgbClr>
                </a:gs>
              </a:gsLst>
              <a:lin ang="540000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4728" name="Line 27"/>
            <p:cNvSpPr>
              <a:spLocks noChangeShapeType="1"/>
            </p:cNvSpPr>
            <p:nvPr/>
          </p:nvSpPr>
          <p:spPr bwMode="auto">
            <a:xfrm>
              <a:off x="2022" y="3504"/>
              <a:ext cx="0" cy="29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14729" name="Line 28"/>
            <p:cNvSpPr>
              <a:spLocks noChangeShapeType="1"/>
            </p:cNvSpPr>
            <p:nvPr/>
          </p:nvSpPr>
          <p:spPr bwMode="auto">
            <a:xfrm>
              <a:off x="1781" y="3507"/>
              <a:ext cx="0" cy="29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14730" name="Line 29"/>
            <p:cNvSpPr>
              <a:spLocks noChangeShapeType="1"/>
            </p:cNvSpPr>
            <p:nvPr/>
          </p:nvSpPr>
          <p:spPr bwMode="auto">
            <a:xfrm>
              <a:off x="1532" y="3504"/>
              <a:ext cx="0" cy="29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14731" name="Line 31"/>
            <p:cNvSpPr>
              <a:spLocks noChangeShapeType="1"/>
            </p:cNvSpPr>
            <p:nvPr/>
          </p:nvSpPr>
          <p:spPr bwMode="auto">
            <a:xfrm>
              <a:off x="1187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14732" name="Line 32"/>
            <p:cNvSpPr>
              <a:spLocks noChangeShapeType="1"/>
            </p:cNvSpPr>
            <p:nvPr/>
          </p:nvSpPr>
          <p:spPr bwMode="auto">
            <a:xfrm>
              <a:off x="1187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14733" name="Line 33"/>
            <p:cNvSpPr>
              <a:spLocks noChangeShapeType="1"/>
            </p:cNvSpPr>
            <p:nvPr/>
          </p:nvSpPr>
          <p:spPr bwMode="auto">
            <a:xfrm>
              <a:off x="1283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14734" name="Line 34"/>
            <p:cNvSpPr>
              <a:spLocks noChangeShapeType="1"/>
            </p:cNvSpPr>
            <p:nvPr/>
          </p:nvSpPr>
          <p:spPr bwMode="auto">
            <a:xfrm>
              <a:off x="1283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14735" name="Line 35"/>
            <p:cNvSpPr>
              <a:spLocks noChangeShapeType="1"/>
            </p:cNvSpPr>
            <p:nvPr/>
          </p:nvSpPr>
          <p:spPr bwMode="auto">
            <a:xfrm>
              <a:off x="1379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14736" name="Line 36"/>
            <p:cNvSpPr>
              <a:spLocks noChangeShapeType="1"/>
            </p:cNvSpPr>
            <p:nvPr/>
          </p:nvSpPr>
          <p:spPr bwMode="auto">
            <a:xfrm>
              <a:off x="1379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14737" name="Line 37"/>
            <p:cNvSpPr>
              <a:spLocks noChangeShapeType="1"/>
            </p:cNvSpPr>
            <p:nvPr/>
          </p:nvSpPr>
          <p:spPr bwMode="auto">
            <a:xfrm>
              <a:off x="1475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14738" name="Line 38"/>
            <p:cNvSpPr>
              <a:spLocks noChangeShapeType="1"/>
            </p:cNvSpPr>
            <p:nvPr/>
          </p:nvSpPr>
          <p:spPr bwMode="auto">
            <a:xfrm>
              <a:off x="1475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14739" name="Line 39"/>
            <p:cNvSpPr>
              <a:spLocks noChangeShapeType="1"/>
            </p:cNvSpPr>
            <p:nvPr/>
          </p:nvSpPr>
          <p:spPr bwMode="auto">
            <a:xfrm>
              <a:off x="1327" y="3506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14740" name="Line 40"/>
            <p:cNvSpPr>
              <a:spLocks noChangeShapeType="1"/>
            </p:cNvSpPr>
            <p:nvPr/>
          </p:nvSpPr>
          <p:spPr bwMode="auto">
            <a:xfrm>
              <a:off x="1327" y="374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14741" name="Line 41"/>
            <p:cNvSpPr>
              <a:spLocks noChangeShapeType="1"/>
            </p:cNvSpPr>
            <p:nvPr/>
          </p:nvSpPr>
          <p:spPr bwMode="auto">
            <a:xfrm>
              <a:off x="1213" y="3508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14742" name="Line 42"/>
            <p:cNvSpPr>
              <a:spLocks noChangeShapeType="1"/>
            </p:cNvSpPr>
            <p:nvPr/>
          </p:nvSpPr>
          <p:spPr bwMode="auto">
            <a:xfrm>
              <a:off x="1213" y="3746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sp>
        <p:nvSpPr>
          <p:cNvPr id="114695" name="Text Box 48"/>
          <p:cNvSpPr txBox="1">
            <a:spLocks noChangeArrowheads="1"/>
          </p:cNvSpPr>
          <p:nvPr/>
        </p:nvSpPr>
        <p:spPr bwMode="auto">
          <a:xfrm>
            <a:off x="1597025" y="4549775"/>
            <a:ext cx="2006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IPv4 source, dest addr </a:t>
            </a:r>
          </a:p>
        </p:txBody>
      </p:sp>
      <p:sp>
        <p:nvSpPr>
          <p:cNvPr id="114696" name="Text Box 50"/>
          <p:cNvSpPr txBox="1">
            <a:spLocks noChangeArrowheads="1"/>
          </p:cNvSpPr>
          <p:nvPr/>
        </p:nvSpPr>
        <p:spPr bwMode="auto">
          <a:xfrm>
            <a:off x="1303338" y="4318000"/>
            <a:ext cx="1652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IPv4 header fields </a:t>
            </a:r>
          </a:p>
        </p:txBody>
      </p:sp>
      <p:sp>
        <p:nvSpPr>
          <p:cNvPr id="114697" name="Line 55"/>
          <p:cNvSpPr>
            <a:spLocks noChangeShapeType="1"/>
          </p:cNvSpPr>
          <p:nvPr/>
        </p:nvSpPr>
        <p:spPr bwMode="auto">
          <a:xfrm>
            <a:off x="2855913" y="4808538"/>
            <a:ext cx="0" cy="7381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14698" name="Line 56"/>
          <p:cNvSpPr>
            <a:spLocks noChangeShapeType="1"/>
          </p:cNvSpPr>
          <p:nvPr/>
        </p:nvSpPr>
        <p:spPr bwMode="auto">
          <a:xfrm>
            <a:off x="2860675" y="4803775"/>
            <a:ext cx="381000" cy="73818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14699" name="Line 57"/>
          <p:cNvSpPr>
            <a:spLocks noChangeShapeType="1"/>
          </p:cNvSpPr>
          <p:nvPr/>
        </p:nvSpPr>
        <p:spPr bwMode="auto">
          <a:xfrm>
            <a:off x="2260600" y="4560888"/>
            <a:ext cx="0" cy="97631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14700" name="Text Box 23"/>
          <p:cNvSpPr txBox="1">
            <a:spLocks noChangeArrowheads="1"/>
          </p:cNvSpPr>
          <p:nvPr/>
        </p:nvSpPr>
        <p:spPr bwMode="auto">
          <a:xfrm>
            <a:off x="3663950" y="6178550"/>
            <a:ext cx="167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IPv4 datagram</a:t>
            </a:r>
          </a:p>
        </p:txBody>
      </p:sp>
      <p:sp>
        <p:nvSpPr>
          <p:cNvPr id="114701" name="Line 24"/>
          <p:cNvSpPr>
            <a:spLocks noChangeShapeType="1"/>
          </p:cNvSpPr>
          <p:nvPr/>
        </p:nvSpPr>
        <p:spPr bwMode="auto">
          <a:xfrm>
            <a:off x="5284788" y="6367463"/>
            <a:ext cx="169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14702" name="Line 25"/>
          <p:cNvSpPr>
            <a:spLocks noChangeShapeType="1"/>
          </p:cNvSpPr>
          <p:nvPr/>
        </p:nvSpPr>
        <p:spPr bwMode="auto">
          <a:xfrm flipH="1">
            <a:off x="2095500" y="6367463"/>
            <a:ext cx="1606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418880" name="Text Box 64"/>
          <p:cNvSpPr txBox="1">
            <a:spLocks noChangeArrowheads="1"/>
          </p:cNvSpPr>
          <p:nvPr/>
        </p:nvSpPr>
        <p:spPr bwMode="auto">
          <a:xfrm>
            <a:off x="4384675" y="5829300"/>
            <a:ext cx="167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IPv6 datagram</a:t>
            </a:r>
          </a:p>
        </p:txBody>
      </p:sp>
      <p:sp>
        <p:nvSpPr>
          <p:cNvPr id="418881" name="Line 65"/>
          <p:cNvSpPr>
            <a:spLocks noChangeShapeType="1"/>
          </p:cNvSpPr>
          <p:nvPr/>
        </p:nvSpPr>
        <p:spPr bwMode="auto">
          <a:xfrm>
            <a:off x="6021388" y="5999163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418882" name="Line 66"/>
          <p:cNvSpPr>
            <a:spLocks noChangeShapeType="1"/>
          </p:cNvSpPr>
          <p:nvPr/>
        </p:nvSpPr>
        <p:spPr bwMode="auto">
          <a:xfrm flipH="1">
            <a:off x="3522663" y="5999163"/>
            <a:ext cx="925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14706" name="Rectangle 69"/>
          <p:cNvSpPr>
            <a:spLocks noChangeArrowheads="1"/>
          </p:cNvSpPr>
          <p:nvPr/>
        </p:nvSpPr>
        <p:spPr bwMode="auto">
          <a:xfrm>
            <a:off x="3490913" y="5386388"/>
            <a:ext cx="3422650" cy="401637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4552950" y="4416425"/>
            <a:ext cx="3379788" cy="1109663"/>
            <a:chOff x="2868" y="2782"/>
            <a:chExt cx="2129" cy="699"/>
          </a:xfrm>
        </p:grpSpPr>
        <p:sp>
          <p:nvSpPr>
            <p:cNvPr id="114725" name="Text Box 51"/>
            <p:cNvSpPr txBox="1">
              <a:spLocks noChangeArrowheads="1"/>
            </p:cNvSpPr>
            <p:nvPr/>
          </p:nvSpPr>
          <p:spPr bwMode="auto">
            <a:xfrm>
              <a:off x="4204" y="2782"/>
              <a:ext cx="79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IPv4 payload </a:t>
              </a:r>
            </a:p>
          </p:txBody>
        </p:sp>
        <p:sp>
          <p:nvSpPr>
            <p:cNvPr id="114726" name="Line 54"/>
            <p:cNvSpPr>
              <a:spLocks noChangeShapeType="1"/>
            </p:cNvSpPr>
            <p:nvPr/>
          </p:nvSpPr>
          <p:spPr bwMode="auto">
            <a:xfrm flipH="1">
              <a:off x="2868" y="2979"/>
              <a:ext cx="1532" cy="50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3506788" y="4321175"/>
            <a:ext cx="3402012" cy="1476375"/>
            <a:chOff x="2280" y="1247"/>
            <a:chExt cx="2143" cy="930"/>
          </a:xfrm>
        </p:grpSpPr>
        <p:sp>
          <p:nvSpPr>
            <p:cNvPr id="114709" name="Rectangle 5"/>
            <p:cNvSpPr>
              <a:spLocks noChangeArrowheads="1"/>
            </p:cNvSpPr>
            <p:nvPr/>
          </p:nvSpPr>
          <p:spPr bwMode="auto">
            <a:xfrm>
              <a:off x="2280" y="1918"/>
              <a:ext cx="2143" cy="25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4710" name="Line 8"/>
            <p:cNvSpPr>
              <a:spLocks noChangeShapeType="1"/>
            </p:cNvSpPr>
            <p:nvPr/>
          </p:nvSpPr>
          <p:spPr bwMode="auto">
            <a:xfrm>
              <a:off x="2333" y="1918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14711" name="Line 9"/>
            <p:cNvSpPr>
              <a:spLocks noChangeShapeType="1"/>
            </p:cNvSpPr>
            <p:nvPr/>
          </p:nvSpPr>
          <p:spPr bwMode="auto">
            <a:xfrm>
              <a:off x="2307" y="1917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14712" name="Line 10"/>
            <p:cNvSpPr>
              <a:spLocks noChangeShapeType="1"/>
            </p:cNvSpPr>
            <p:nvPr/>
          </p:nvSpPr>
          <p:spPr bwMode="auto">
            <a:xfrm>
              <a:off x="2381" y="1918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14713" name="Line 11"/>
            <p:cNvSpPr>
              <a:spLocks noChangeShapeType="1"/>
            </p:cNvSpPr>
            <p:nvPr/>
          </p:nvSpPr>
          <p:spPr bwMode="auto">
            <a:xfrm>
              <a:off x="2407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14714" name="Line 12"/>
            <p:cNvSpPr>
              <a:spLocks noChangeShapeType="1"/>
            </p:cNvSpPr>
            <p:nvPr/>
          </p:nvSpPr>
          <p:spPr bwMode="auto">
            <a:xfrm>
              <a:off x="2441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14715" name="Line 13"/>
            <p:cNvSpPr>
              <a:spLocks noChangeShapeType="1"/>
            </p:cNvSpPr>
            <p:nvPr/>
          </p:nvSpPr>
          <p:spPr bwMode="auto">
            <a:xfrm>
              <a:off x="2483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14716" name="Line 14"/>
            <p:cNvSpPr>
              <a:spLocks noChangeShapeType="1"/>
            </p:cNvSpPr>
            <p:nvPr/>
          </p:nvSpPr>
          <p:spPr bwMode="auto">
            <a:xfrm>
              <a:off x="2679" y="1923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14717" name="Line 15"/>
            <p:cNvSpPr>
              <a:spLocks noChangeShapeType="1"/>
            </p:cNvSpPr>
            <p:nvPr/>
          </p:nvSpPr>
          <p:spPr bwMode="auto">
            <a:xfrm>
              <a:off x="2915" y="1923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14718" name="Text Box 16"/>
            <p:cNvSpPr txBox="1">
              <a:spLocks noChangeArrowheads="1"/>
            </p:cNvSpPr>
            <p:nvPr/>
          </p:nvSpPr>
          <p:spPr bwMode="auto">
            <a:xfrm>
              <a:off x="2672" y="1557"/>
              <a:ext cx="103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UDP/TCP payload</a:t>
              </a:r>
            </a:p>
          </p:txBody>
        </p:sp>
        <p:sp>
          <p:nvSpPr>
            <p:cNvPr id="114719" name="Text Box 17"/>
            <p:cNvSpPr txBox="1">
              <a:spLocks noChangeArrowheads="1"/>
            </p:cNvSpPr>
            <p:nvPr/>
          </p:nvSpPr>
          <p:spPr bwMode="auto">
            <a:xfrm>
              <a:off x="2500" y="1396"/>
              <a:ext cx="1202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/>
                <a:t>IPv6 source dest addr</a:t>
              </a:r>
            </a:p>
          </p:txBody>
        </p:sp>
        <p:sp>
          <p:nvSpPr>
            <p:cNvPr id="114720" name="Text Box 18"/>
            <p:cNvSpPr txBox="1">
              <a:spLocks noChangeArrowheads="1"/>
            </p:cNvSpPr>
            <p:nvPr/>
          </p:nvSpPr>
          <p:spPr bwMode="auto">
            <a:xfrm>
              <a:off x="2314" y="1247"/>
              <a:ext cx="1010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/>
                <a:t>IPv6 header fields</a:t>
              </a:r>
            </a:p>
          </p:txBody>
        </p:sp>
        <p:sp>
          <p:nvSpPr>
            <p:cNvPr id="114721" name="Line 19"/>
            <p:cNvSpPr>
              <a:spLocks noChangeShapeType="1"/>
            </p:cNvSpPr>
            <p:nvPr/>
          </p:nvSpPr>
          <p:spPr bwMode="auto">
            <a:xfrm>
              <a:off x="2602" y="1543"/>
              <a:ext cx="3" cy="44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14722" name="Line 20"/>
            <p:cNvSpPr>
              <a:spLocks noChangeShapeType="1"/>
            </p:cNvSpPr>
            <p:nvPr/>
          </p:nvSpPr>
          <p:spPr bwMode="auto">
            <a:xfrm>
              <a:off x="2594" y="1546"/>
              <a:ext cx="174" cy="44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14723" name="Line 58"/>
            <p:cNvSpPr>
              <a:spLocks noChangeShapeType="1"/>
            </p:cNvSpPr>
            <p:nvPr/>
          </p:nvSpPr>
          <p:spPr bwMode="auto">
            <a:xfrm>
              <a:off x="2386" y="1399"/>
              <a:ext cx="0" cy="549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14724" name="Line 59"/>
            <p:cNvSpPr>
              <a:spLocks noChangeShapeType="1"/>
            </p:cNvSpPr>
            <p:nvPr/>
          </p:nvSpPr>
          <p:spPr bwMode="auto">
            <a:xfrm>
              <a:off x="3334" y="1720"/>
              <a:ext cx="0" cy="25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80" grpId="0"/>
      <p:bldP spid="418881" grpId="0" animBg="1"/>
      <p:bldP spid="41888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MS PGothic" pitchFamily="34" charset="-128"/>
              </a:rPr>
              <a:t>Network Layer</a:t>
            </a:r>
          </a:p>
        </p:txBody>
      </p:sp>
      <p:sp>
        <p:nvSpPr>
          <p:cNvPr id="1157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F92CC4A7-7AAC-4C41-A43A-75EF41E236D9}" type="slidenum">
              <a:rPr lang="en-US"/>
              <a:pPr/>
              <a:t>47</a:t>
            </a:fld>
            <a:endParaRPr lang="en-US"/>
          </a:p>
        </p:txBody>
      </p:sp>
      <p:pic>
        <p:nvPicPr>
          <p:cNvPr id="115715" name="Picture 353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163" y="966788"/>
            <a:ext cx="2741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214313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Tunneling</a:t>
            </a:r>
          </a:p>
        </p:txBody>
      </p:sp>
      <p:sp>
        <p:nvSpPr>
          <p:cNvPr id="115717" name="Text Box 76"/>
          <p:cNvSpPr txBox="1">
            <a:spLocks noChangeArrowheads="1"/>
          </p:cNvSpPr>
          <p:nvPr/>
        </p:nvSpPr>
        <p:spPr bwMode="auto">
          <a:xfrm>
            <a:off x="309563" y="2597150"/>
            <a:ext cx="159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physical view:</a:t>
            </a:r>
          </a:p>
        </p:txBody>
      </p:sp>
      <p:sp>
        <p:nvSpPr>
          <p:cNvPr id="115718" name="Line 147"/>
          <p:cNvSpPr>
            <a:spLocks noChangeShapeType="1"/>
          </p:cNvSpPr>
          <p:nvPr/>
        </p:nvSpPr>
        <p:spPr bwMode="auto">
          <a:xfrm flipV="1">
            <a:off x="3895725" y="2868613"/>
            <a:ext cx="2325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15719" name="Text Box 180"/>
          <p:cNvSpPr txBox="1">
            <a:spLocks noChangeArrowheads="1"/>
          </p:cNvSpPr>
          <p:nvPr/>
        </p:nvSpPr>
        <p:spPr bwMode="auto">
          <a:xfrm>
            <a:off x="4227513" y="2992438"/>
            <a:ext cx="59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C0000"/>
                </a:solidFill>
              </a:rPr>
              <a:t>IPv4</a:t>
            </a:r>
          </a:p>
        </p:txBody>
      </p:sp>
      <p:sp>
        <p:nvSpPr>
          <p:cNvPr id="115720" name="Text Box 181"/>
          <p:cNvSpPr txBox="1">
            <a:spLocks noChangeArrowheads="1"/>
          </p:cNvSpPr>
          <p:nvPr/>
        </p:nvSpPr>
        <p:spPr bwMode="auto">
          <a:xfrm>
            <a:off x="5221288" y="2994025"/>
            <a:ext cx="59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C0000"/>
                </a:solidFill>
              </a:rPr>
              <a:t>IPv4</a:t>
            </a:r>
          </a:p>
        </p:txBody>
      </p:sp>
      <p:grpSp>
        <p:nvGrpSpPr>
          <p:cNvPr id="115721" name="Group 254"/>
          <p:cNvGrpSpPr>
            <a:grpSpLocks/>
          </p:cNvGrpSpPr>
          <p:nvPr/>
        </p:nvGrpSpPr>
        <p:grpSpPr bwMode="auto">
          <a:xfrm>
            <a:off x="4230688" y="2703513"/>
            <a:ext cx="693737" cy="338137"/>
            <a:chOff x="4396" y="1245"/>
            <a:chExt cx="672" cy="248"/>
          </a:xfrm>
        </p:grpSpPr>
        <p:sp>
          <p:nvSpPr>
            <p:cNvPr id="11583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583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583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15836" name="Group 258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15839" name="Freeform 25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5840" name="Freeform 26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115837" name="Line 261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15838" name="Line 262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115722" name="Group 328"/>
          <p:cNvGrpSpPr>
            <a:grpSpLocks/>
          </p:cNvGrpSpPr>
          <p:nvPr/>
        </p:nvGrpSpPr>
        <p:grpSpPr bwMode="auto">
          <a:xfrm>
            <a:off x="2163763" y="2360613"/>
            <a:ext cx="1728787" cy="965200"/>
            <a:chOff x="1363" y="1403"/>
            <a:chExt cx="1089" cy="608"/>
          </a:xfrm>
        </p:grpSpPr>
        <p:sp>
          <p:nvSpPr>
            <p:cNvPr id="115810" name="Text Box 92"/>
            <p:cNvSpPr txBox="1">
              <a:spLocks noChangeArrowheads="1"/>
            </p:cNvSpPr>
            <p:nvPr/>
          </p:nvSpPr>
          <p:spPr bwMode="auto">
            <a:xfrm>
              <a:off x="1462" y="1403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115811" name="Text Box 108"/>
            <p:cNvSpPr txBox="1">
              <a:spLocks noChangeArrowheads="1"/>
            </p:cNvSpPr>
            <p:nvPr/>
          </p:nvSpPr>
          <p:spPr bwMode="auto">
            <a:xfrm>
              <a:off x="2121" y="1406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15812" name="Line 141"/>
            <p:cNvSpPr>
              <a:spLocks noChangeShapeType="1"/>
            </p:cNvSpPr>
            <p:nvPr/>
          </p:nvSpPr>
          <p:spPr bwMode="auto">
            <a:xfrm flipV="1">
              <a:off x="1803" y="1729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15813" name="Text Box 143"/>
            <p:cNvSpPr txBox="1">
              <a:spLocks noChangeArrowheads="1"/>
            </p:cNvSpPr>
            <p:nvPr/>
          </p:nvSpPr>
          <p:spPr bwMode="auto">
            <a:xfrm>
              <a:off x="1386" y="1798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IPv6</a:t>
              </a:r>
            </a:p>
          </p:txBody>
        </p:sp>
        <p:sp>
          <p:nvSpPr>
            <p:cNvPr id="115814" name="Text Box 144"/>
            <p:cNvSpPr txBox="1">
              <a:spLocks noChangeArrowheads="1"/>
            </p:cNvSpPr>
            <p:nvPr/>
          </p:nvSpPr>
          <p:spPr bwMode="auto">
            <a:xfrm>
              <a:off x="2045" y="1799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IPv6</a:t>
              </a:r>
            </a:p>
          </p:txBody>
        </p:sp>
        <p:grpSp>
          <p:nvGrpSpPr>
            <p:cNvPr id="115815" name="Group 245"/>
            <p:cNvGrpSpPr>
              <a:grpSpLocks/>
            </p:cNvGrpSpPr>
            <p:nvPr/>
          </p:nvGrpSpPr>
          <p:grpSpPr bwMode="auto">
            <a:xfrm>
              <a:off x="1363" y="1621"/>
              <a:ext cx="437" cy="213"/>
              <a:chOff x="4396" y="1245"/>
              <a:chExt cx="672" cy="248"/>
            </a:xfrm>
          </p:grpSpPr>
          <p:sp>
            <p:nvSpPr>
              <p:cNvPr id="115825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15826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15827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15828" name="Group 249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15831" name="Freeform 25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15832" name="Freeform 25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115829" name="Line 252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5830" name="Line 253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115816" name="Group 263"/>
            <p:cNvGrpSpPr>
              <a:grpSpLocks/>
            </p:cNvGrpSpPr>
            <p:nvPr/>
          </p:nvGrpSpPr>
          <p:grpSpPr bwMode="auto">
            <a:xfrm>
              <a:off x="2015" y="1617"/>
              <a:ext cx="437" cy="213"/>
              <a:chOff x="4396" y="1245"/>
              <a:chExt cx="672" cy="248"/>
            </a:xfrm>
          </p:grpSpPr>
          <p:sp>
            <p:nvSpPr>
              <p:cNvPr id="115817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15818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15819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15820" name="Group 267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15823" name="Freeform 26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15824" name="Freeform 26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115821" name="Line 270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5822" name="Line 271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</p:grpSp>
      <p:grpSp>
        <p:nvGrpSpPr>
          <p:cNvPr id="115723" name="Group 272"/>
          <p:cNvGrpSpPr>
            <a:grpSpLocks/>
          </p:cNvGrpSpPr>
          <p:nvPr/>
        </p:nvGrpSpPr>
        <p:grpSpPr bwMode="auto">
          <a:xfrm>
            <a:off x="5195888" y="2706688"/>
            <a:ext cx="693737" cy="338137"/>
            <a:chOff x="4396" y="1245"/>
            <a:chExt cx="672" cy="248"/>
          </a:xfrm>
        </p:grpSpPr>
        <p:sp>
          <p:nvSpPr>
            <p:cNvPr id="115802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5803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5804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15805" name="Group 27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15808" name="Freeform 27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5809" name="Freeform 27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115806" name="Line 279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15807" name="Line 280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115724" name="Group 303"/>
          <p:cNvGrpSpPr>
            <a:grpSpLocks/>
          </p:cNvGrpSpPr>
          <p:nvPr/>
        </p:nvGrpSpPr>
        <p:grpSpPr bwMode="auto">
          <a:xfrm>
            <a:off x="6202363" y="2362200"/>
            <a:ext cx="1668462" cy="958850"/>
            <a:chOff x="3907" y="1404"/>
            <a:chExt cx="1051" cy="604"/>
          </a:xfrm>
        </p:grpSpPr>
        <p:sp>
          <p:nvSpPr>
            <p:cNvPr id="115779" name="Text Box 50"/>
            <p:cNvSpPr txBox="1">
              <a:spLocks noChangeArrowheads="1"/>
            </p:cNvSpPr>
            <p:nvPr/>
          </p:nvSpPr>
          <p:spPr bwMode="auto">
            <a:xfrm>
              <a:off x="4012" y="1404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15780" name="Line 142"/>
            <p:cNvSpPr>
              <a:spLocks noChangeShapeType="1"/>
            </p:cNvSpPr>
            <p:nvPr/>
          </p:nvSpPr>
          <p:spPr bwMode="auto">
            <a:xfrm flipV="1">
              <a:off x="4352" y="1717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15781" name="Text Box 145"/>
            <p:cNvSpPr txBox="1">
              <a:spLocks noChangeArrowheads="1"/>
            </p:cNvSpPr>
            <p:nvPr/>
          </p:nvSpPr>
          <p:spPr bwMode="auto">
            <a:xfrm>
              <a:off x="3951" y="1794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IPv6</a:t>
              </a:r>
            </a:p>
          </p:txBody>
        </p:sp>
        <p:sp>
          <p:nvSpPr>
            <p:cNvPr id="115782" name="Text Box 146"/>
            <p:cNvSpPr txBox="1">
              <a:spLocks noChangeArrowheads="1"/>
            </p:cNvSpPr>
            <p:nvPr/>
          </p:nvSpPr>
          <p:spPr bwMode="auto">
            <a:xfrm>
              <a:off x="4569" y="1796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IPv6</a:t>
              </a:r>
            </a:p>
          </p:txBody>
        </p:sp>
        <p:grpSp>
          <p:nvGrpSpPr>
            <p:cNvPr id="115783" name="Group 281"/>
            <p:cNvGrpSpPr>
              <a:grpSpLocks/>
            </p:cNvGrpSpPr>
            <p:nvPr/>
          </p:nvGrpSpPr>
          <p:grpSpPr bwMode="auto">
            <a:xfrm>
              <a:off x="3907" y="1621"/>
              <a:ext cx="437" cy="213"/>
              <a:chOff x="4396" y="1245"/>
              <a:chExt cx="672" cy="248"/>
            </a:xfrm>
          </p:grpSpPr>
          <p:sp>
            <p:nvSpPr>
              <p:cNvPr id="115794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15795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15796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15797" name="Group 285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15800" name="Freeform 28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15801" name="Freeform 28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115798" name="Line 288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5799" name="Line 289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115784" name="Group 290"/>
            <p:cNvGrpSpPr>
              <a:grpSpLocks/>
            </p:cNvGrpSpPr>
            <p:nvPr/>
          </p:nvGrpSpPr>
          <p:grpSpPr bwMode="auto">
            <a:xfrm>
              <a:off x="4521" y="1619"/>
              <a:ext cx="437" cy="213"/>
              <a:chOff x="4396" y="1245"/>
              <a:chExt cx="672" cy="248"/>
            </a:xfrm>
          </p:grpSpPr>
          <p:sp>
            <p:nvSpPr>
              <p:cNvPr id="115786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15787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15788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15789" name="Group 294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15792" name="Freeform 29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15793" name="Freeform 29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115790" name="Line 297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5791" name="Line 298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115785" name="Text Box 299"/>
            <p:cNvSpPr txBox="1">
              <a:spLocks noChangeArrowheads="1"/>
            </p:cNvSpPr>
            <p:nvPr/>
          </p:nvSpPr>
          <p:spPr bwMode="auto">
            <a:xfrm>
              <a:off x="4635" y="140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</p:grpSp>
      <p:sp>
        <p:nvSpPr>
          <p:cNvPr id="115725" name="Text Box 300"/>
          <p:cNvSpPr txBox="1">
            <a:spLocks noChangeArrowheads="1"/>
          </p:cNvSpPr>
          <p:nvPr/>
        </p:nvSpPr>
        <p:spPr bwMode="auto">
          <a:xfrm>
            <a:off x="4386263" y="23558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15726" name="Text Box 301"/>
          <p:cNvSpPr txBox="1">
            <a:spLocks noChangeArrowheads="1"/>
          </p:cNvSpPr>
          <p:nvPr/>
        </p:nvSpPr>
        <p:spPr bwMode="auto">
          <a:xfrm>
            <a:off x="5362575" y="235902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grpSp>
        <p:nvGrpSpPr>
          <p:cNvPr id="16" name="Group 354"/>
          <p:cNvGrpSpPr>
            <a:grpSpLocks/>
          </p:cNvGrpSpPr>
          <p:nvPr/>
        </p:nvGrpSpPr>
        <p:grpSpPr bwMode="auto">
          <a:xfrm>
            <a:off x="458788" y="1216025"/>
            <a:ext cx="7418387" cy="979488"/>
            <a:chOff x="289" y="766"/>
            <a:chExt cx="4673" cy="617"/>
          </a:xfrm>
        </p:grpSpPr>
        <p:sp>
          <p:nvSpPr>
            <p:cNvPr id="115728" name="Rectangle 67"/>
            <p:cNvSpPr>
              <a:spLocks noChangeArrowheads="1"/>
            </p:cNvSpPr>
            <p:nvPr/>
          </p:nvSpPr>
          <p:spPr bwMode="auto">
            <a:xfrm>
              <a:off x="2424" y="1085"/>
              <a:ext cx="1515" cy="42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5729" name="Text Box 75"/>
            <p:cNvSpPr txBox="1">
              <a:spLocks noChangeArrowheads="1"/>
            </p:cNvSpPr>
            <p:nvPr/>
          </p:nvSpPr>
          <p:spPr bwMode="auto">
            <a:xfrm>
              <a:off x="289" y="979"/>
              <a:ext cx="8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logical view:</a:t>
              </a:r>
            </a:p>
          </p:txBody>
        </p:sp>
        <p:sp>
          <p:nvSpPr>
            <p:cNvPr id="115730" name="Text Box 244"/>
            <p:cNvSpPr txBox="1">
              <a:spLocks noChangeArrowheads="1"/>
            </p:cNvSpPr>
            <p:nvPr/>
          </p:nvSpPr>
          <p:spPr bwMode="auto">
            <a:xfrm>
              <a:off x="2494" y="766"/>
              <a:ext cx="1461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600" i="1">
                  <a:solidFill>
                    <a:srgbClr val="CC0000"/>
                  </a:solidFill>
                </a:rPr>
                <a:t>IPv4 tunnel </a:t>
              </a:r>
            </a:p>
            <a:p>
              <a:pPr algn="ctr">
                <a:lnSpc>
                  <a:spcPct val="85000"/>
                </a:lnSpc>
              </a:pPr>
              <a:r>
                <a:rPr lang="en-US" sz="1600" i="1">
                  <a:solidFill>
                    <a:srgbClr val="CC0000"/>
                  </a:solidFill>
                </a:rPr>
                <a:t>connecting IPv6 routers</a:t>
              </a:r>
            </a:p>
          </p:txBody>
        </p:sp>
        <p:grpSp>
          <p:nvGrpSpPr>
            <p:cNvPr id="115731" name="Group 304"/>
            <p:cNvGrpSpPr>
              <a:grpSpLocks/>
            </p:cNvGrpSpPr>
            <p:nvPr/>
          </p:nvGrpSpPr>
          <p:grpSpPr bwMode="auto">
            <a:xfrm>
              <a:off x="3911" y="779"/>
              <a:ext cx="1051" cy="604"/>
              <a:chOff x="3907" y="1404"/>
              <a:chExt cx="1051" cy="604"/>
            </a:xfrm>
          </p:grpSpPr>
          <p:sp>
            <p:nvSpPr>
              <p:cNvPr id="115756" name="Text Box 305"/>
              <p:cNvSpPr txBox="1">
                <a:spLocks noChangeArrowheads="1"/>
              </p:cNvSpPr>
              <p:nvPr/>
            </p:nvSpPr>
            <p:spPr bwMode="auto">
              <a:xfrm>
                <a:off x="4012" y="1404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E</a:t>
                </a:r>
              </a:p>
            </p:txBody>
          </p:sp>
          <p:sp>
            <p:nvSpPr>
              <p:cNvPr id="115757" name="Line 306"/>
              <p:cNvSpPr>
                <a:spLocks noChangeShapeType="1"/>
              </p:cNvSpPr>
              <p:nvPr/>
            </p:nvSpPr>
            <p:spPr bwMode="auto">
              <a:xfrm flipV="1">
                <a:off x="4352" y="1717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15758" name="Text Box 307"/>
              <p:cNvSpPr txBox="1">
                <a:spLocks noChangeArrowheads="1"/>
              </p:cNvSpPr>
              <p:nvPr/>
            </p:nvSpPr>
            <p:spPr bwMode="auto">
              <a:xfrm>
                <a:off x="3951" y="1794"/>
                <a:ext cx="3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IPv6</a:t>
                </a:r>
              </a:p>
            </p:txBody>
          </p:sp>
          <p:sp>
            <p:nvSpPr>
              <p:cNvPr id="115759" name="Text Box 308"/>
              <p:cNvSpPr txBox="1">
                <a:spLocks noChangeArrowheads="1"/>
              </p:cNvSpPr>
              <p:nvPr/>
            </p:nvSpPr>
            <p:spPr bwMode="auto">
              <a:xfrm>
                <a:off x="4569" y="1796"/>
                <a:ext cx="3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IPv6</a:t>
                </a:r>
              </a:p>
            </p:txBody>
          </p:sp>
          <p:grpSp>
            <p:nvGrpSpPr>
              <p:cNvPr id="115760" name="Group 309"/>
              <p:cNvGrpSpPr>
                <a:grpSpLocks/>
              </p:cNvGrpSpPr>
              <p:nvPr/>
            </p:nvGrpSpPr>
            <p:grpSpPr bwMode="auto">
              <a:xfrm>
                <a:off x="3907" y="1621"/>
                <a:ext cx="437" cy="213"/>
                <a:chOff x="4396" y="1245"/>
                <a:chExt cx="672" cy="248"/>
              </a:xfrm>
            </p:grpSpPr>
            <p:sp>
              <p:nvSpPr>
                <p:cNvPr id="115771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115772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115773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115774" name="Group 313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5777" name="Freeform 314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he-IL"/>
                  </a:p>
                </p:txBody>
              </p:sp>
              <p:sp>
                <p:nvSpPr>
                  <p:cNvPr id="115778" name="Freeform 315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he-IL"/>
                  </a:p>
                </p:txBody>
              </p:sp>
            </p:grpSp>
            <p:sp>
              <p:nvSpPr>
                <p:cNvPr id="115775" name="Line 316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15776" name="Line 317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grpSp>
            <p:nvGrpSpPr>
              <p:cNvPr id="115761" name="Group 318"/>
              <p:cNvGrpSpPr>
                <a:grpSpLocks/>
              </p:cNvGrpSpPr>
              <p:nvPr/>
            </p:nvGrpSpPr>
            <p:grpSpPr bwMode="auto">
              <a:xfrm>
                <a:off x="4521" y="1619"/>
                <a:ext cx="437" cy="213"/>
                <a:chOff x="4396" y="1245"/>
                <a:chExt cx="672" cy="248"/>
              </a:xfrm>
            </p:grpSpPr>
            <p:sp>
              <p:nvSpPr>
                <p:cNvPr id="115763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115764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115765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115766" name="Group 322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5769" name="Freeform 323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he-IL"/>
                  </a:p>
                </p:txBody>
              </p:sp>
              <p:sp>
                <p:nvSpPr>
                  <p:cNvPr id="115770" name="Freeform 324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he-IL"/>
                  </a:p>
                </p:txBody>
              </p:sp>
            </p:grpSp>
            <p:sp>
              <p:nvSpPr>
                <p:cNvPr id="115767" name="Line 325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15768" name="Line 326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115762" name="Text Box 327"/>
              <p:cNvSpPr txBox="1">
                <a:spLocks noChangeArrowheads="1"/>
              </p:cNvSpPr>
              <p:nvPr/>
            </p:nvSpPr>
            <p:spPr bwMode="auto">
              <a:xfrm>
                <a:off x="4635" y="1408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</p:grpSp>
        <p:grpSp>
          <p:nvGrpSpPr>
            <p:cNvPr id="115732" name="Group 329"/>
            <p:cNvGrpSpPr>
              <a:grpSpLocks/>
            </p:cNvGrpSpPr>
            <p:nvPr/>
          </p:nvGrpSpPr>
          <p:grpSpPr bwMode="auto">
            <a:xfrm>
              <a:off x="1361" y="771"/>
              <a:ext cx="1089" cy="608"/>
              <a:chOff x="1363" y="1403"/>
              <a:chExt cx="1089" cy="608"/>
            </a:xfrm>
          </p:grpSpPr>
          <p:sp>
            <p:nvSpPr>
              <p:cNvPr id="115733" name="Text Box 330"/>
              <p:cNvSpPr txBox="1">
                <a:spLocks noChangeArrowheads="1"/>
              </p:cNvSpPr>
              <p:nvPr/>
            </p:nvSpPr>
            <p:spPr bwMode="auto">
              <a:xfrm>
                <a:off x="1462" y="1403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  <p:sp>
            <p:nvSpPr>
              <p:cNvPr id="115734" name="Text Box 331"/>
              <p:cNvSpPr txBox="1">
                <a:spLocks noChangeArrowheads="1"/>
              </p:cNvSpPr>
              <p:nvPr/>
            </p:nvSpPr>
            <p:spPr bwMode="auto">
              <a:xfrm>
                <a:off x="2121" y="1406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115735" name="Line 332"/>
              <p:cNvSpPr>
                <a:spLocks noChangeShapeType="1"/>
              </p:cNvSpPr>
              <p:nvPr/>
            </p:nvSpPr>
            <p:spPr bwMode="auto">
              <a:xfrm flipV="1">
                <a:off x="1803" y="1729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15736" name="Text Box 333"/>
              <p:cNvSpPr txBox="1">
                <a:spLocks noChangeArrowheads="1"/>
              </p:cNvSpPr>
              <p:nvPr/>
            </p:nvSpPr>
            <p:spPr bwMode="auto">
              <a:xfrm>
                <a:off x="1386" y="1798"/>
                <a:ext cx="3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IPv6</a:t>
                </a:r>
              </a:p>
            </p:txBody>
          </p:sp>
          <p:sp>
            <p:nvSpPr>
              <p:cNvPr id="115737" name="Text Box 334"/>
              <p:cNvSpPr txBox="1">
                <a:spLocks noChangeArrowheads="1"/>
              </p:cNvSpPr>
              <p:nvPr/>
            </p:nvSpPr>
            <p:spPr bwMode="auto">
              <a:xfrm>
                <a:off x="2045" y="1799"/>
                <a:ext cx="3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IPv6</a:t>
                </a:r>
              </a:p>
            </p:txBody>
          </p:sp>
          <p:grpSp>
            <p:nvGrpSpPr>
              <p:cNvPr id="115738" name="Group 335"/>
              <p:cNvGrpSpPr>
                <a:grpSpLocks/>
              </p:cNvGrpSpPr>
              <p:nvPr/>
            </p:nvGrpSpPr>
            <p:grpSpPr bwMode="auto">
              <a:xfrm>
                <a:off x="1363" y="1621"/>
                <a:ext cx="437" cy="213"/>
                <a:chOff x="4396" y="1245"/>
                <a:chExt cx="672" cy="248"/>
              </a:xfrm>
            </p:grpSpPr>
            <p:sp>
              <p:nvSpPr>
                <p:cNvPr id="115748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115749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115750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115751" name="Group 339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5754" name="Freeform 34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he-IL"/>
                  </a:p>
                </p:txBody>
              </p:sp>
              <p:sp>
                <p:nvSpPr>
                  <p:cNvPr id="115755" name="Freeform 34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he-IL"/>
                  </a:p>
                </p:txBody>
              </p:sp>
            </p:grpSp>
            <p:sp>
              <p:nvSpPr>
                <p:cNvPr id="115752" name="Line 342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15753" name="Line 343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grpSp>
            <p:nvGrpSpPr>
              <p:cNvPr id="115739" name="Group 344"/>
              <p:cNvGrpSpPr>
                <a:grpSpLocks/>
              </p:cNvGrpSpPr>
              <p:nvPr/>
            </p:nvGrpSpPr>
            <p:grpSpPr bwMode="auto">
              <a:xfrm>
                <a:off x="2015" y="1617"/>
                <a:ext cx="437" cy="213"/>
                <a:chOff x="4396" y="1245"/>
                <a:chExt cx="672" cy="248"/>
              </a:xfrm>
            </p:grpSpPr>
            <p:sp>
              <p:nvSpPr>
                <p:cNvPr id="115740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115741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115742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115743" name="Group 348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5746" name="Freeform 349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he-IL"/>
                  </a:p>
                </p:txBody>
              </p:sp>
              <p:sp>
                <p:nvSpPr>
                  <p:cNvPr id="115747" name="Freeform 350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he-IL"/>
                  </a:p>
                </p:txBody>
              </p:sp>
            </p:grpSp>
            <p:sp>
              <p:nvSpPr>
                <p:cNvPr id="115744" name="Line 351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15745" name="Line 352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MS PGothic" pitchFamily="34" charset="-128"/>
              </a:rPr>
              <a:t>Network Layer</a:t>
            </a:r>
          </a:p>
        </p:txBody>
      </p:sp>
      <p:sp>
        <p:nvSpPr>
          <p:cNvPr id="1167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5EEB5628-D54D-452A-8318-3F7BC8445467}" type="slidenum">
              <a:rPr lang="en-US"/>
              <a:pPr/>
              <a:t>48</a:t>
            </a:fld>
            <a:endParaRPr lang="en-US"/>
          </a:p>
        </p:txBody>
      </p:sp>
      <p:grpSp>
        <p:nvGrpSpPr>
          <p:cNvPr id="2" name="Group 352"/>
          <p:cNvGrpSpPr>
            <a:grpSpLocks/>
          </p:cNvGrpSpPr>
          <p:nvPr/>
        </p:nvGrpSpPr>
        <p:grpSpPr bwMode="auto">
          <a:xfrm>
            <a:off x="2557463" y="3384550"/>
            <a:ext cx="817562" cy="2981325"/>
            <a:chOff x="1611" y="2132"/>
            <a:chExt cx="515" cy="1878"/>
          </a:xfrm>
        </p:grpSpPr>
        <p:grpSp>
          <p:nvGrpSpPr>
            <p:cNvPr id="116893" name="Group 212"/>
            <p:cNvGrpSpPr>
              <a:grpSpLocks/>
            </p:cNvGrpSpPr>
            <p:nvPr/>
          </p:nvGrpSpPr>
          <p:grpSpPr bwMode="auto">
            <a:xfrm>
              <a:off x="1625" y="2200"/>
              <a:ext cx="471" cy="908"/>
              <a:chOff x="643" y="2144"/>
              <a:chExt cx="471" cy="908"/>
            </a:xfrm>
          </p:grpSpPr>
          <p:sp>
            <p:nvSpPr>
              <p:cNvPr id="116897" name="Rectangle 183"/>
              <p:cNvSpPr>
                <a:spLocks noChangeArrowheads="1"/>
              </p:cNvSpPr>
              <p:nvPr/>
            </p:nvSpPr>
            <p:spPr bwMode="auto">
              <a:xfrm>
                <a:off x="652" y="2144"/>
                <a:ext cx="462" cy="908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6898" name="Text Box 184"/>
              <p:cNvSpPr txBox="1">
                <a:spLocks noChangeArrowheads="1"/>
              </p:cNvSpPr>
              <p:nvPr/>
            </p:nvSpPr>
            <p:spPr bwMode="auto">
              <a:xfrm>
                <a:off x="643" y="2169"/>
                <a:ext cx="457" cy="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flow: X</a:t>
                </a:r>
              </a:p>
              <a:p>
                <a:r>
                  <a:rPr lang="en-US" sz="1400"/>
                  <a:t>src: A</a:t>
                </a:r>
              </a:p>
              <a:p>
                <a:r>
                  <a:rPr lang="en-US" sz="1400"/>
                  <a:t>dest: F</a:t>
                </a:r>
              </a:p>
              <a:p>
                <a:endParaRPr lang="en-US" sz="1400"/>
              </a:p>
              <a:p>
                <a:endParaRPr lang="en-US" sz="1400"/>
              </a:p>
              <a:p>
                <a:r>
                  <a:rPr lang="en-US" sz="1400"/>
                  <a:t>data</a:t>
                </a:r>
              </a:p>
            </p:txBody>
          </p:sp>
        </p:grpSp>
        <p:sp>
          <p:nvSpPr>
            <p:cNvPr id="116894" name="Line 194"/>
            <p:cNvSpPr>
              <a:spLocks noChangeShapeType="1"/>
            </p:cNvSpPr>
            <p:nvPr/>
          </p:nvSpPr>
          <p:spPr bwMode="auto">
            <a:xfrm>
              <a:off x="1661" y="2132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16895" name="Text Box 204"/>
            <p:cNvSpPr txBox="1">
              <a:spLocks noChangeArrowheads="1"/>
            </p:cNvSpPr>
            <p:nvPr/>
          </p:nvSpPr>
          <p:spPr bwMode="auto">
            <a:xfrm>
              <a:off x="1611" y="3690"/>
              <a:ext cx="515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600"/>
                <a:t>A-to-B:</a:t>
              </a:r>
            </a:p>
            <a:p>
              <a:pPr algn="ctr">
                <a:lnSpc>
                  <a:spcPct val="85000"/>
                </a:lnSpc>
              </a:pPr>
              <a:r>
                <a:rPr lang="en-US" sz="1600"/>
                <a:t>IPv6</a:t>
              </a:r>
            </a:p>
          </p:txBody>
        </p:sp>
        <p:sp>
          <p:nvSpPr>
            <p:cNvPr id="116896" name="Line 205"/>
            <p:cNvSpPr>
              <a:spLocks noChangeShapeType="1"/>
            </p:cNvSpPr>
            <p:nvPr/>
          </p:nvSpPr>
          <p:spPr bwMode="auto">
            <a:xfrm>
              <a:off x="1856" y="3230"/>
              <a:ext cx="0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4" name="Group 353"/>
          <p:cNvGrpSpPr>
            <a:grpSpLocks/>
          </p:cNvGrpSpPr>
          <p:nvPr/>
        </p:nvGrpSpPr>
        <p:grpSpPr bwMode="auto">
          <a:xfrm>
            <a:off x="3532188" y="3376613"/>
            <a:ext cx="1185862" cy="3319462"/>
            <a:chOff x="2225" y="2127"/>
            <a:chExt cx="747" cy="2091"/>
          </a:xfrm>
        </p:grpSpPr>
        <p:grpSp>
          <p:nvGrpSpPr>
            <p:cNvPr id="116884" name="Group 216"/>
            <p:cNvGrpSpPr>
              <a:grpSpLocks/>
            </p:cNvGrpSpPr>
            <p:nvPr/>
          </p:nvGrpSpPr>
          <p:grpSpPr bwMode="auto">
            <a:xfrm>
              <a:off x="2225" y="2194"/>
              <a:ext cx="620" cy="1388"/>
              <a:chOff x="441" y="2082"/>
              <a:chExt cx="620" cy="1388"/>
            </a:xfrm>
          </p:grpSpPr>
          <p:sp>
            <p:nvSpPr>
              <p:cNvPr id="116888" name="Rectangle 189"/>
              <p:cNvSpPr>
                <a:spLocks noChangeArrowheads="1"/>
              </p:cNvSpPr>
              <p:nvPr/>
            </p:nvSpPr>
            <p:spPr bwMode="auto">
              <a:xfrm>
                <a:off x="478" y="2088"/>
                <a:ext cx="583" cy="1382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grpSp>
            <p:nvGrpSpPr>
              <p:cNvPr id="116889" name="Group 190"/>
              <p:cNvGrpSpPr>
                <a:grpSpLocks/>
              </p:cNvGrpSpPr>
              <p:nvPr/>
            </p:nvGrpSpPr>
            <p:grpSpPr bwMode="auto">
              <a:xfrm>
                <a:off x="499" y="2471"/>
                <a:ext cx="489" cy="908"/>
                <a:chOff x="4869" y="143"/>
                <a:chExt cx="489" cy="908"/>
              </a:xfrm>
            </p:grpSpPr>
            <p:sp>
              <p:nvSpPr>
                <p:cNvPr id="116891" name="Rectangle 191"/>
                <p:cNvSpPr>
                  <a:spLocks noChangeArrowheads="1"/>
                </p:cNvSpPr>
                <p:nvPr/>
              </p:nvSpPr>
              <p:spPr bwMode="auto">
                <a:xfrm>
                  <a:off x="4893" y="143"/>
                  <a:ext cx="462" cy="908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116892" name="Text Box 192"/>
                <p:cNvSpPr txBox="1">
                  <a:spLocks noChangeArrowheads="1"/>
                </p:cNvSpPr>
                <p:nvPr/>
              </p:nvSpPr>
              <p:spPr bwMode="auto">
                <a:xfrm>
                  <a:off x="4869" y="161"/>
                  <a:ext cx="489" cy="8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/>
                    <a:t>Flow: X</a:t>
                  </a:r>
                </a:p>
                <a:p>
                  <a:r>
                    <a:rPr lang="en-US" sz="1400"/>
                    <a:t>Src: A</a:t>
                  </a:r>
                </a:p>
                <a:p>
                  <a:r>
                    <a:rPr lang="en-US" sz="1400"/>
                    <a:t>Dest: F</a:t>
                  </a:r>
                </a:p>
                <a:p>
                  <a:endParaRPr lang="en-US" sz="1400"/>
                </a:p>
                <a:p>
                  <a:endParaRPr lang="en-US" sz="1400"/>
                </a:p>
                <a:p>
                  <a:r>
                    <a:rPr lang="en-US" sz="1400"/>
                    <a:t>data</a:t>
                  </a:r>
                </a:p>
              </p:txBody>
            </p:sp>
          </p:grpSp>
          <p:sp>
            <p:nvSpPr>
              <p:cNvPr id="116890" name="Text Box 193"/>
              <p:cNvSpPr txBox="1">
                <a:spLocks noChangeArrowheads="1"/>
              </p:cNvSpPr>
              <p:nvPr/>
            </p:nvSpPr>
            <p:spPr bwMode="auto">
              <a:xfrm>
                <a:off x="441" y="2082"/>
                <a:ext cx="564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src:B</a:t>
                </a:r>
              </a:p>
              <a:p>
                <a:r>
                  <a:rPr lang="en-US">
                    <a:solidFill>
                      <a:schemeClr val="bg1"/>
                    </a:solidFill>
                  </a:rPr>
                  <a:t>dest: E</a:t>
                </a:r>
              </a:p>
            </p:txBody>
          </p:sp>
        </p:grpSp>
        <p:sp>
          <p:nvSpPr>
            <p:cNvPr id="116885" name="Line 195"/>
            <p:cNvSpPr>
              <a:spLocks noChangeShapeType="1"/>
            </p:cNvSpPr>
            <p:nvPr/>
          </p:nvSpPr>
          <p:spPr bwMode="auto">
            <a:xfrm>
              <a:off x="2345" y="2127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16886" name="Text Box 208"/>
            <p:cNvSpPr txBox="1">
              <a:spLocks noChangeArrowheads="1"/>
            </p:cNvSpPr>
            <p:nvPr/>
          </p:nvSpPr>
          <p:spPr bwMode="auto">
            <a:xfrm>
              <a:off x="2231" y="3767"/>
              <a:ext cx="741" cy="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600"/>
                <a:t>B-to-C:</a:t>
              </a:r>
            </a:p>
            <a:p>
              <a:pPr algn="ctr">
                <a:lnSpc>
                  <a:spcPct val="85000"/>
                </a:lnSpc>
              </a:pPr>
              <a:r>
                <a:rPr lang="en-US" sz="1600"/>
                <a:t>IPv6 inside</a:t>
              </a:r>
            </a:p>
            <a:p>
              <a:pPr algn="ctr">
                <a:lnSpc>
                  <a:spcPct val="85000"/>
                </a:lnSpc>
              </a:pPr>
              <a:r>
                <a:rPr lang="en-US" sz="1600"/>
                <a:t>IPv4</a:t>
              </a:r>
            </a:p>
          </p:txBody>
        </p:sp>
        <p:sp>
          <p:nvSpPr>
            <p:cNvPr id="116887" name="Line 209"/>
            <p:cNvSpPr>
              <a:spLocks noChangeShapeType="1"/>
            </p:cNvSpPr>
            <p:nvPr/>
          </p:nvSpPr>
          <p:spPr bwMode="auto">
            <a:xfrm>
              <a:off x="2588" y="3604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7" name="Group 355"/>
          <p:cNvGrpSpPr>
            <a:grpSpLocks/>
          </p:cNvGrpSpPr>
          <p:nvPr/>
        </p:nvGrpSpPr>
        <p:grpSpPr bwMode="auto">
          <a:xfrm>
            <a:off x="6748463" y="3379788"/>
            <a:ext cx="881062" cy="2998787"/>
            <a:chOff x="4251" y="2129"/>
            <a:chExt cx="555" cy="1889"/>
          </a:xfrm>
        </p:grpSpPr>
        <p:sp>
          <p:nvSpPr>
            <p:cNvPr id="116878" name="Line 197"/>
            <p:cNvSpPr>
              <a:spLocks noChangeShapeType="1"/>
            </p:cNvSpPr>
            <p:nvPr/>
          </p:nvSpPr>
          <p:spPr bwMode="auto">
            <a:xfrm>
              <a:off x="4292" y="2129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16879" name="Text Box 206"/>
            <p:cNvSpPr txBox="1">
              <a:spLocks noChangeArrowheads="1"/>
            </p:cNvSpPr>
            <p:nvPr/>
          </p:nvSpPr>
          <p:spPr bwMode="auto">
            <a:xfrm>
              <a:off x="4298" y="3698"/>
              <a:ext cx="508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600"/>
                <a:t>E-to-F:</a:t>
              </a:r>
            </a:p>
            <a:p>
              <a:pPr algn="ctr">
                <a:lnSpc>
                  <a:spcPct val="85000"/>
                </a:lnSpc>
              </a:pPr>
              <a:r>
                <a:rPr lang="en-US" sz="1600"/>
                <a:t>IPv6</a:t>
              </a:r>
            </a:p>
          </p:txBody>
        </p:sp>
        <p:sp>
          <p:nvSpPr>
            <p:cNvPr id="116880" name="Line 207"/>
            <p:cNvSpPr>
              <a:spLocks noChangeShapeType="1"/>
            </p:cNvSpPr>
            <p:nvPr/>
          </p:nvSpPr>
          <p:spPr bwMode="auto">
            <a:xfrm>
              <a:off x="4540" y="3238"/>
              <a:ext cx="0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grpSp>
          <p:nvGrpSpPr>
            <p:cNvPr id="116881" name="Group 213"/>
            <p:cNvGrpSpPr>
              <a:grpSpLocks/>
            </p:cNvGrpSpPr>
            <p:nvPr/>
          </p:nvGrpSpPr>
          <p:grpSpPr bwMode="auto">
            <a:xfrm>
              <a:off x="4251" y="2205"/>
              <a:ext cx="471" cy="908"/>
              <a:chOff x="643" y="2144"/>
              <a:chExt cx="471" cy="908"/>
            </a:xfrm>
          </p:grpSpPr>
          <p:sp>
            <p:nvSpPr>
              <p:cNvPr id="116882" name="Rectangle 214"/>
              <p:cNvSpPr>
                <a:spLocks noChangeArrowheads="1"/>
              </p:cNvSpPr>
              <p:nvPr/>
            </p:nvSpPr>
            <p:spPr bwMode="auto">
              <a:xfrm>
                <a:off x="652" y="2144"/>
                <a:ext cx="462" cy="908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6883" name="Text Box 215"/>
              <p:cNvSpPr txBox="1">
                <a:spLocks noChangeArrowheads="1"/>
              </p:cNvSpPr>
              <p:nvPr/>
            </p:nvSpPr>
            <p:spPr bwMode="auto">
              <a:xfrm>
                <a:off x="643" y="2169"/>
                <a:ext cx="457" cy="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flow: X</a:t>
                </a:r>
              </a:p>
              <a:p>
                <a:r>
                  <a:rPr lang="en-US" sz="1400"/>
                  <a:t>src: A</a:t>
                </a:r>
              </a:p>
              <a:p>
                <a:r>
                  <a:rPr lang="en-US" sz="1400"/>
                  <a:t>dest: F</a:t>
                </a:r>
              </a:p>
              <a:p>
                <a:endParaRPr lang="en-US" sz="1400"/>
              </a:p>
              <a:p>
                <a:endParaRPr lang="en-US" sz="1400"/>
              </a:p>
              <a:p>
                <a:r>
                  <a:rPr lang="en-US" sz="1400"/>
                  <a:t>data</a:t>
                </a:r>
              </a:p>
            </p:txBody>
          </p:sp>
        </p:grpSp>
      </p:grpSp>
      <p:grpSp>
        <p:nvGrpSpPr>
          <p:cNvPr id="9" name="Group 354"/>
          <p:cNvGrpSpPr>
            <a:grpSpLocks/>
          </p:cNvGrpSpPr>
          <p:nvPr/>
        </p:nvGrpSpPr>
        <p:grpSpPr bwMode="auto">
          <a:xfrm>
            <a:off x="5567363" y="3378200"/>
            <a:ext cx="1176337" cy="3330575"/>
            <a:chOff x="3507" y="2128"/>
            <a:chExt cx="741" cy="2098"/>
          </a:xfrm>
        </p:grpSpPr>
        <p:sp>
          <p:nvSpPr>
            <p:cNvPr id="116869" name="Line 196"/>
            <p:cNvSpPr>
              <a:spLocks noChangeShapeType="1"/>
            </p:cNvSpPr>
            <p:nvPr/>
          </p:nvSpPr>
          <p:spPr bwMode="auto">
            <a:xfrm>
              <a:off x="3627" y="2128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16870" name="Text Box 210"/>
            <p:cNvSpPr txBox="1">
              <a:spLocks noChangeArrowheads="1"/>
            </p:cNvSpPr>
            <p:nvPr/>
          </p:nvSpPr>
          <p:spPr bwMode="auto">
            <a:xfrm>
              <a:off x="3507" y="3775"/>
              <a:ext cx="741" cy="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600"/>
                <a:t>B-to-C:</a:t>
              </a:r>
            </a:p>
            <a:p>
              <a:pPr algn="ctr">
                <a:lnSpc>
                  <a:spcPct val="85000"/>
                </a:lnSpc>
              </a:pPr>
              <a:r>
                <a:rPr lang="en-US" sz="1600"/>
                <a:t>IPv6 inside</a:t>
              </a:r>
            </a:p>
            <a:p>
              <a:pPr algn="ctr">
                <a:lnSpc>
                  <a:spcPct val="85000"/>
                </a:lnSpc>
              </a:pPr>
              <a:r>
                <a:rPr lang="en-US" sz="1600"/>
                <a:t>IPv4</a:t>
              </a:r>
            </a:p>
          </p:txBody>
        </p:sp>
        <p:sp>
          <p:nvSpPr>
            <p:cNvPr id="116871" name="Line 211"/>
            <p:cNvSpPr>
              <a:spLocks noChangeShapeType="1"/>
            </p:cNvSpPr>
            <p:nvPr/>
          </p:nvSpPr>
          <p:spPr bwMode="auto">
            <a:xfrm>
              <a:off x="3883" y="364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grpSp>
          <p:nvGrpSpPr>
            <p:cNvPr id="116872" name="Group 217"/>
            <p:cNvGrpSpPr>
              <a:grpSpLocks/>
            </p:cNvGrpSpPr>
            <p:nvPr/>
          </p:nvGrpSpPr>
          <p:grpSpPr bwMode="auto">
            <a:xfrm>
              <a:off x="3521" y="2220"/>
              <a:ext cx="620" cy="1388"/>
              <a:chOff x="441" y="2082"/>
              <a:chExt cx="620" cy="1388"/>
            </a:xfrm>
          </p:grpSpPr>
          <p:sp>
            <p:nvSpPr>
              <p:cNvPr id="116873" name="Rectangle 218"/>
              <p:cNvSpPr>
                <a:spLocks noChangeArrowheads="1"/>
              </p:cNvSpPr>
              <p:nvPr/>
            </p:nvSpPr>
            <p:spPr bwMode="auto">
              <a:xfrm>
                <a:off x="478" y="2088"/>
                <a:ext cx="583" cy="1382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grpSp>
            <p:nvGrpSpPr>
              <p:cNvPr id="116874" name="Group 219"/>
              <p:cNvGrpSpPr>
                <a:grpSpLocks/>
              </p:cNvGrpSpPr>
              <p:nvPr/>
            </p:nvGrpSpPr>
            <p:grpSpPr bwMode="auto">
              <a:xfrm>
                <a:off x="499" y="2471"/>
                <a:ext cx="489" cy="908"/>
                <a:chOff x="4869" y="143"/>
                <a:chExt cx="489" cy="908"/>
              </a:xfrm>
            </p:grpSpPr>
            <p:sp>
              <p:nvSpPr>
                <p:cNvPr id="116876" name="Rectangle 220"/>
                <p:cNvSpPr>
                  <a:spLocks noChangeArrowheads="1"/>
                </p:cNvSpPr>
                <p:nvPr/>
              </p:nvSpPr>
              <p:spPr bwMode="auto">
                <a:xfrm>
                  <a:off x="4893" y="143"/>
                  <a:ext cx="462" cy="908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116877" name="Text Box 221"/>
                <p:cNvSpPr txBox="1">
                  <a:spLocks noChangeArrowheads="1"/>
                </p:cNvSpPr>
                <p:nvPr/>
              </p:nvSpPr>
              <p:spPr bwMode="auto">
                <a:xfrm>
                  <a:off x="4869" y="161"/>
                  <a:ext cx="489" cy="8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/>
                    <a:t>Flow: X</a:t>
                  </a:r>
                </a:p>
                <a:p>
                  <a:r>
                    <a:rPr lang="en-US" sz="1400"/>
                    <a:t>Src: A</a:t>
                  </a:r>
                </a:p>
                <a:p>
                  <a:r>
                    <a:rPr lang="en-US" sz="1400"/>
                    <a:t>Dest: F</a:t>
                  </a:r>
                </a:p>
                <a:p>
                  <a:endParaRPr lang="en-US" sz="1400"/>
                </a:p>
                <a:p>
                  <a:endParaRPr lang="en-US" sz="1400"/>
                </a:p>
                <a:p>
                  <a:r>
                    <a:rPr lang="en-US" sz="1400"/>
                    <a:t>data</a:t>
                  </a:r>
                </a:p>
              </p:txBody>
            </p:sp>
          </p:grpSp>
          <p:sp>
            <p:nvSpPr>
              <p:cNvPr id="116875" name="Text Box 222"/>
              <p:cNvSpPr txBox="1">
                <a:spLocks noChangeArrowheads="1"/>
              </p:cNvSpPr>
              <p:nvPr/>
            </p:nvSpPr>
            <p:spPr bwMode="auto">
              <a:xfrm>
                <a:off x="441" y="2082"/>
                <a:ext cx="564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src:B</a:t>
                </a:r>
              </a:p>
              <a:p>
                <a:r>
                  <a:rPr lang="en-US">
                    <a:solidFill>
                      <a:schemeClr val="bg1"/>
                    </a:solidFill>
                  </a:rPr>
                  <a:t>dest: E</a:t>
                </a:r>
              </a:p>
            </p:txBody>
          </p:sp>
        </p:grpSp>
      </p:grpSp>
      <p:sp>
        <p:nvSpPr>
          <p:cNvPr id="116743" name="Text Box 224"/>
          <p:cNvSpPr txBox="1">
            <a:spLocks noChangeArrowheads="1"/>
          </p:cNvSpPr>
          <p:nvPr/>
        </p:nvSpPr>
        <p:spPr bwMode="auto">
          <a:xfrm>
            <a:off x="309563" y="2597150"/>
            <a:ext cx="159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physical view:</a:t>
            </a:r>
          </a:p>
        </p:txBody>
      </p:sp>
      <p:sp>
        <p:nvSpPr>
          <p:cNvPr id="116744" name="Line 225"/>
          <p:cNvSpPr>
            <a:spLocks noChangeShapeType="1"/>
          </p:cNvSpPr>
          <p:nvPr/>
        </p:nvSpPr>
        <p:spPr bwMode="auto">
          <a:xfrm flipV="1">
            <a:off x="3895725" y="2868613"/>
            <a:ext cx="2325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grpSp>
        <p:nvGrpSpPr>
          <p:cNvPr id="116745" name="Group 228"/>
          <p:cNvGrpSpPr>
            <a:grpSpLocks/>
          </p:cNvGrpSpPr>
          <p:nvPr/>
        </p:nvGrpSpPr>
        <p:grpSpPr bwMode="auto">
          <a:xfrm>
            <a:off x="4230688" y="2703513"/>
            <a:ext cx="693737" cy="338137"/>
            <a:chOff x="4396" y="1245"/>
            <a:chExt cx="672" cy="248"/>
          </a:xfrm>
        </p:grpSpPr>
        <p:sp>
          <p:nvSpPr>
            <p:cNvPr id="11686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686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686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16864" name="Group 23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16867" name="Freeform 2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6868" name="Freeform 2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116865" name="Line 235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16866" name="Line 236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116746" name="Group 237"/>
          <p:cNvGrpSpPr>
            <a:grpSpLocks/>
          </p:cNvGrpSpPr>
          <p:nvPr/>
        </p:nvGrpSpPr>
        <p:grpSpPr bwMode="auto">
          <a:xfrm>
            <a:off x="2163763" y="2360613"/>
            <a:ext cx="1728787" cy="965200"/>
            <a:chOff x="1363" y="1403"/>
            <a:chExt cx="1089" cy="608"/>
          </a:xfrm>
        </p:grpSpPr>
        <p:sp>
          <p:nvSpPr>
            <p:cNvPr id="116838" name="Text Box 238"/>
            <p:cNvSpPr txBox="1">
              <a:spLocks noChangeArrowheads="1"/>
            </p:cNvSpPr>
            <p:nvPr/>
          </p:nvSpPr>
          <p:spPr bwMode="auto">
            <a:xfrm>
              <a:off x="1462" y="1403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116839" name="Text Box 239"/>
            <p:cNvSpPr txBox="1">
              <a:spLocks noChangeArrowheads="1"/>
            </p:cNvSpPr>
            <p:nvPr/>
          </p:nvSpPr>
          <p:spPr bwMode="auto">
            <a:xfrm>
              <a:off x="2121" y="1406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16840" name="Line 240"/>
            <p:cNvSpPr>
              <a:spLocks noChangeShapeType="1"/>
            </p:cNvSpPr>
            <p:nvPr/>
          </p:nvSpPr>
          <p:spPr bwMode="auto">
            <a:xfrm flipV="1">
              <a:off x="1803" y="1729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16841" name="Text Box 241"/>
            <p:cNvSpPr txBox="1">
              <a:spLocks noChangeArrowheads="1"/>
            </p:cNvSpPr>
            <p:nvPr/>
          </p:nvSpPr>
          <p:spPr bwMode="auto">
            <a:xfrm>
              <a:off x="1386" y="1798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IPv6</a:t>
              </a:r>
            </a:p>
          </p:txBody>
        </p:sp>
        <p:sp>
          <p:nvSpPr>
            <p:cNvPr id="116842" name="Text Box 242"/>
            <p:cNvSpPr txBox="1">
              <a:spLocks noChangeArrowheads="1"/>
            </p:cNvSpPr>
            <p:nvPr/>
          </p:nvSpPr>
          <p:spPr bwMode="auto">
            <a:xfrm>
              <a:off x="2045" y="1799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IPv6</a:t>
              </a:r>
            </a:p>
          </p:txBody>
        </p:sp>
        <p:grpSp>
          <p:nvGrpSpPr>
            <p:cNvPr id="116843" name="Group 243"/>
            <p:cNvGrpSpPr>
              <a:grpSpLocks/>
            </p:cNvGrpSpPr>
            <p:nvPr/>
          </p:nvGrpSpPr>
          <p:grpSpPr bwMode="auto">
            <a:xfrm>
              <a:off x="1363" y="1621"/>
              <a:ext cx="437" cy="213"/>
              <a:chOff x="4396" y="1245"/>
              <a:chExt cx="672" cy="248"/>
            </a:xfrm>
          </p:grpSpPr>
          <p:sp>
            <p:nvSpPr>
              <p:cNvPr id="116853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16854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16855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16856" name="Group 247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16859" name="Freeform 2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16860" name="Freeform 2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116857" name="Line 250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6858" name="Line 251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116844" name="Group 252"/>
            <p:cNvGrpSpPr>
              <a:grpSpLocks/>
            </p:cNvGrpSpPr>
            <p:nvPr/>
          </p:nvGrpSpPr>
          <p:grpSpPr bwMode="auto">
            <a:xfrm>
              <a:off x="2015" y="1617"/>
              <a:ext cx="437" cy="213"/>
              <a:chOff x="4396" y="1245"/>
              <a:chExt cx="672" cy="248"/>
            </a:xfrm>
          </p:grpSpPr>
          <p:sp>
            <p:nvSpPr>
              <p:cNvPr id="116845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16846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16847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16848" name="Group 256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16851" name="Freeform 25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16852" name="Freeform 25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116849" name="Line 259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6850" name="Line 260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</p:grpSp>
      <p:grpSp>
        <p:nvGrpSpPr>
          <p:cNvPr id="116747" name="Group 261"/>
          <p:cNvGrpSpPr>
            <a:grpSpLocks/>
          </p:cNvGrpSpPr>
          <p:nvPr/>
        </p:nvGrpSpPr>
        <p:grpSpPr bwMode="auto">
          <a:xfrm>
            <a:off x="5195888" y="2706688"/>
            <a:ext cx="693737" cy="338137"/>
            <a:chOff x="4396" y="1245"/>
            <a:chExt cx="672" cy="248"/>
          </a:xfrm>
        </p:grpSpPr>
        <p:sp>
          <p:nvSpPr>
            <p:cNvPr id="116830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6831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6832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16833" name="Group 26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16836" name="Freeform 26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6837" name="Freeform 26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116834" name="Line 268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16835" name="Line 269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116748" name="Group 270"/>
          <p:cNvGrpSpPr>
            <a:grpSpLocks/>
          </p:cNvGrpSpPr>
          <p:nvPr/>
        </p:nvGrpSpPr>
        <p:grpSpPr bwMode="auto">
          <a:xfrm>
            <a:off x="6202363" y="2362200"/>
            <a:ext cx="1668462" cy="958850"/>
            <a:chOff x="3907" y="1404"/>
            <a:chExt cx="1051" cy="604"/>
          </a:xfrm>
        </p:grpSpPr>
        <p:sp>
          <p:nvSpPr>
            <p:cNvPr id="116807" name="Text Box 271"/>
            <p:cNvSpPr txBox="1">
              <a:spLocks noChangeArrowheads="1"/>
            </p:cNvSpPr>
            <p:nvPr/>
          </p:nvSpPr>
          <p:spPr bwMode="auto">
            <a:xfrm>
              <a:off x="4012" y="1404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16808" name="Line 272"/>
            <p:cNvSpPr>
              <a:spLocks noChangeShapeType="1"/>
            </p:cNvSpPr>
            <p:nvPr/>
          </p:nvSpPr>
          <p:spPr bwMode="auto">
            <a:xfrm flipV="1">
              <a:off x="4352" y="1717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16809" name="Text Box 273"/>
            <p:cNvSpPr txBox="1">
              <a:spLocks noChangeArrowheads="1"/>
            </p:cNvSpPr>
            <p:nvPr/>
          </p:nvSpPr>
          <p:spPr bwMode="auto">
            <a:xfrm>
              <a:off x="3951" y="1794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IPv6</a:t>
              </a:r>
            </a:p>
          </p:txBody>
        </p:sp>
        <p:sp>
          <p:nvSpPr>
            <p:cNvPr id="116810" name="Text Box 274"/>
            <p:cNvSpPr txBox="1">
              <a:spLocks noChangeArrowheads="1"/>
            </p:cNvSpPr>
            <p:nvPr/>
          </p:nvSpPr>
          <p:spPr bwMode="auto">
            <a:xfrm>
              <a:off x="4569" y="1796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IPv6</a:t>
              </a:r>
            </a:p>
          </p:txBody>
        </p:sp>
        <p:grpSp>
          <p:nvGrpSpPr>
            <p:cNvPr id="116811" name="Group 275"/>
            <p:cNvGrpSpPr>
              <a:grpSpLocks/>
            </p:cNvGrpSpPr>
            <p:nvPr/>
          </p:nvGrpSpPr>
          <p:grpSpPr bwMode="auto">
            <a:xfrm>
              <a:off x="3907" y="1621"/>
              <a:ext cx="437" cy="213"/>
              <a:chOff x="4396" y="1245"/>
              <a:chExt cx="672" cy="248"/>
            </a:xfrm>
          </p:grpSpPr>
          <p:sp>
            <p:nvSpPr>
              <p:cNvPr id="116822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16823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16824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16825" name="Group 279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16828" name="Freeform 28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16829" name="Freeform 28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116826" name="Line 282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6827" name="Line 283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116812" name="Group 284"/>
            <p:cNvGrpSpPr>
              <a:grpSpLocks/>
            </p:cNvGrpSpPr>
            <p:nvPr/>
          </p:nvGrpSpPr>
          <p:grpSpPr bwMode="auto">
            <a:xfrm>
              <a:off x="4521" y="1619"/>
              <a:ext cx="437" cy="213"/>
              <a:chOff x="4396" y="1245"/>
              <a:chExt cx="672" cy="248"/>
            </a:xfrm>
          </p:grpSpPr>
          <p:sp>
            <p:nvSpPr>
              <p:cNvPr id="116814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16815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16816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16817" name="Group 288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16820" name="Freeform 28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16821" name="Freeform 29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116818" name="Line 291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6819" name="Line 292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116813" name="Text Box 293"/>
            <p:cNvSpPr txBox="1">
              <a:spLocks noChangeArrowheads="1"/>
            </p:cNvSpPr>
            <p:nvPr/>
          </p:nvSpPr>
          <p:spPr bwMode="auto">
            <a:xfrm>
              <a:off x="4635" y="140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</p:grpSp>
      <p:sp>
        <p:nvSpPr>
          <p:cNvPr id="116749" name="Text Box 294"/>
          <p:cNvSpPr txBox="1">
            <a:spLocks noChangeArrowheads="1"/>
          </p:cNvSpPr>
          <p:nvPr/>
        </p:nvSpPr>
        <p:spPr bwMode="auto">
          <a:xfrm>
            <a:off x="4386263" y="23558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16750" name="Text Box 295"/>
          <p:cNvSpPr txBox="1">
            <a:spLocks noChangeArrowheads="1"/>
          </p:cNvSpPr>
          <p:nvPr/>
        </p:nvSpPr>
        <p:spPr bwMode="auto">
          <a:xfrm>
            <a:off x="5362575" y="235902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grpSp>
        <p:nvGrpSpPr>
          <p:cNvPr id="116751" name="Group 296"/>
          <p:cNvGrpSpPr>
            <a:grpSpLocks/>
          </p:cNvGrpSpPr>
          <p:nvPr/>
        </p:nvGrpSpPr>
        <p:grpSpPr bwMode="auto">
          <a:xfrm>
            <a:off x="458788" y="1216025"/>
            <a:ext cx="7418387" cy="979488"/>
            <a:chOff x="289" y="766"/>
            <a:chExt cx="4673" cy="617"/>
          </a:xfrm>
        </p:grpSpPr>
        <p:sp>
          <p:nvSpPr>
            <p:cNvPr id="116756" name="Rectangle 297"/>
            <p:cNvSpPr>
              <a:spLocks noChangeArrowheads="1"/>
            </p:cNvSpPr>
            <p:nvPr/>
          </p:nvSpPr>
          <p:spPr bwMode="auto">
            <a:xfrm>
              <a:off x="2424" y="1085"/>
              <a:ext cx="1515" cy="42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6757" name="Text Box 298"/>
            <p:cNvSpPr txBox="1">
              <a:spLocks noChangeArrowheads="1"/>
            </p:cNvSpPr>
            <p:nvPr/>
          </p:nvSpPr>
          <p:spPr bwMode="auto">
            <a:xfrm>
              <a:off x="289" y="979"/>
              <a:ext cx="8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logical view:</a:t>
              </a:r>
            </a:p>
          </p:txBody>
        </p:sp>
        <p:sp>
          <p:nvSpPr>
            <p:cNvPr id="116758" name="Text Box 299"/>
            <p:cNvSpPr txBox="1">
              <a:spLocks noChangeArrowheads="1"/>
            </p:cNvSpPr>
            <p:nvPr/>
          </p:nvSpPr>
          <p:spPr bwMode="auto">
            <a:xfrm>
              <a:off x="2494" y="766"/>
              <a:ext cx="1461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600" i="1">
                  <a:solidFill>
                    <a:srgbClr val="CC0000"/>
                  </a:solidFill>
                </a:rPr>
                <a:t>IPv4 tunnel </a:t>
              </a:r>
            </a:p>
            <a:p>
              <a:pPr algn="ctr">
                <a:lnSpc>
                  <a:spcPct val="85000"/>
                </a:lnSpc>
              </a:pPr>
              <a:r>
                <a:rPr lang="en-US" sz="1600" i="1">
                  <a:solidFill>
                    <a:srgbClr val="CC0000"/>
                  </a:solidFill>
                </a:rPr>
                <a:t>connecting IPv6 routers</a:t>
              </a:r>
            </a:p>
          </p:txBody>
        </p:sp>
        <p:grpSp>
          <p:nvGrpSpPr>
            <p:cNvPr id="116759" name="Group 300"/>
            <p:cNvGrpSpPr>
              <a:grpSpLocks/>
            </p:cNvGrpSpPr>
            <p:nvPr/>
          </p:nvGrpSpPr>
          <p:grpSpPr bwMode="auto">
            <a:xfrm>
              <a:off x="3911" y="779"/>
              <a:ext cx="1051" cy="604"/>
              <a:chOff x="3907" y="1404"/>
              <a:chExt cx="1051" cy="604"/>
            </a:xfrm>
          </p:grpSpPr>
          <p:sp>
            <p:nvSpPr>
              <p:cNvPr id="116784" name="Text Box 301"/>
              <p:cNvSpPr txBox="1">
                <a:spLocks noChangeArrowheads="1"/>
              </p:cNvSpPr>
              <p:nvPr/>
            </p:nvSpPr>
            <p:spPr bwMode="auto">
              <a:xfrm>
                <a:off x="4012" y="1404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E</a:t>
                </a:r>
              </a:p>
            </p:txBody>
          </p:sp>
          <p:sp>
            <p:nvSpPr>
              <p:cNvPr id="116785" name="Line 302"/>
              <p:cNvSpPr>
                <a:spLocks noChangeShapeType="1"/>
              </p:cNvSpPr>
              <p:nvPr/>
            </p:nvSpPr>
            <p:spPr bwMode="auto">
              <a:xfrm flipV="1">
                <a:off x="4352" y="1717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16786" name="Text Box 303"/>
              <p:cNvSpPr txBox="1">
                <a:spLocks noChangeArrowheads="1"/>
              </p:cNvSpPr>
              <p:nvPr/>
            </p:nvSpPr>
            <p:spPr bwMode="auto">
              <a:xfrm>
                <a:off x="3951" y="1794"/>
                <a:ext cx="3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IPv6</a:t>
                </a:r>
              </a:p>
            </p:txBody>
          </p:sp>
          <p:sp>
            <p:nvSpPr>
              <p:cNvPr id="116787" name="Text Box 304"/>
              <p:cNvSpPr txBox="1">
                <a:spLocks noChangeArrowheads="1"/>
              </p:cNvSpPr>
              <p:nvPr/>
            </p:nvSpPr>
            <p:spPr bwMode="auto">
              <a:xfrm>
                <a:off x="4569" y="1796"/>
                <a:ext cx="3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IPv6</a:t>
                </a:r>
              </a:p>
            </p:txBody>
          </p:sp>
          <p:grpSp>
            <p:nvGrpSpPr>
              <p:cNvPr id="116788" name="Group 305"/>
              <p:cNvGrpSpPr>
                <a:grpSpLocks/>
              </p:cNvGrpSpPr>
              <p:nvPr/>
            </p:nvGrpSpPr>
            <p:grpSpPr bwMode="auto">
              <a:xfrm>
                <a:off x="3907" y="1621"/>
                <a:ext cx="437" cy="213"/>
                <a:chOff x="4396" y="1245"/>
                <a:chExt cx="672" cy="248"/>
              </a:xfrm>
            </p:grpSpPr>
            <p:sp>
              <p:nvSpPr>
                <p:cNvPr id="116799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116800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116801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116802" name="Group 309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6805" name="Freeform 31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he-IL"/>
                  </a:p>
                </p:txBody>
              </p:sp>
              <p:sp>
                <p:nvSpPr>
                  <p:cNvPr id="116806" name="Freeform 31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he-IL"/>
                  </a:p>
                </p:txBody>
              </p:sp>
            </p:grpSp>
            <p:sp>
              <p:nvSpPr>
                <p:cNvPr id="116803" name="Line 312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16804" name="Line 313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grpSp>
            <p:nvGrpSpPr>
              <p:cNvPr id="116789" name="Group 314"/>
              <p:cNvGrpSpPr>
                <a:grpSpLocks/>
              </p:cNvGrpSpPr>
              <p:nvPr/>
            </p:nvGrpSpPr>
            <p:grpSpPr bwMode="auto">
              <a:xfrm>
                <a:off x="4521" y="1619"/>
                <a:ext cx="437" cy="213"/>
                <a:chOff x="4396" y="1245"/>
                <a:chExt cx="672" cy="248"/>
              </a:xfrm>
            </p:grpSpPr>
            <p:sp>
              <p:nvSpPr>
                <p:cNvPr id="116791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116792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116793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116794" name="Group 318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6797" name="Freeform 319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he-IL"/>
                  </a:p>
                </p:txBody>
              </p:sp>
              <p:sp>
                <p:nvSpPr>
                  <p:cNvPr id="116798" name="Freeform 320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he-IL"/>
                  </a:p>
                </p:txBody>
              </p:sp>
            </p:grpSp>
            <p:sp>
              <p:nvSpPr>
                <p:cNvPr id="116795" name="Line 321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16796" name="Line 322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116790" name="Text Box 323"/>
              <p:cNvSpPr txBox="1">
                <a:spLocks noChangeArrowheads="1"/>
              </p:cNvSpPr>
              <p:nvPr/>
            </p:nvSpPr>
            <p:spPr bwMode="auto">
              <a:xfrm>
                <a:off x="4635" y="1408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</p:grpSp>
        <p:grpSp>
          <p:nvGrpSpPr>
            <p:cNvPr id="116760" name="Group 324"/>
            <p:cNvGrpSpPr>
              <a:grpSpLocks/>
            </p:cNvGrpSpPr>
            <p:nvPr/>
          </p:nvGrpSpPr>
          <p:grpSpPr bwMode="auto">
            <a:xfrm>
              <a:off x="1361" y="771"/>
              <a:ext cx="1089" cy="608"/>
              <a:chOff x="1363" y="1403"/>
              <a:chExt cx="1089" cy="608"/>
            </a:xfrm>
          </p:grpSpPr>
          <p:sp>
            <p:nvSpPr>
              <p:cNvPr id="116761" name="Text Box 325"/>
              <p:cNvSpPr txBox="1">
                <a:spLocks noChangeArrowheads="1"/>
              </p:cNvSpPr>
              <p:nvPr/>
            </p:nvSpPr>
            <p:spPr bwMode="auto">
              <a:xfrm>
                <a:off x="1462" y="1403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  <p:sp>
            <p:nvSpPr>
              <p:cNvPr id="116762" name="Text Box 326"/>
              <p:cNvSpPr txBox="1">
                <a:spLocks noChangeArrowheads="1"/>
              </p:cNvSpPr>
              <p:nvPr/>
            </p:nvSpPr>
            <p:spPr bwMode="auto">
              <a:xfrm>
                <a:off x="2121" y="1406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116763" name="Line 327"/>
              <p:cNvSpPr>
                <a:spLocks noChangeShapeType="1"/>
              </p:cNvSpPr>
              <p:nvPr/>
            </p:nvSpPr>
            <p:spPr bwMode="auto">
              <a:xfrm flipV="1">
                <a:off x="1803" y="1729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16764" name="Text Box 328"/>
              <p:cNvSpPr txBox="1">
                <a:spLocks noChangeArrowheads="1"/>
              </p:cNvSpPr>
              <p:nvPr/>
            </p:nvSpPr>
            <p:spPr bwMode="auto">
              <a:xfrm>
                <a:off x="1386" y="1798"/>
                <a:ext cx="3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IPv6</a:t>
                </a:r>
              </a:p>
            </p:txBody>
          </p:sp>
          <p:sp>
            <p:nvSpPr>
              <p:cNvPr id="116765" name="Text Box 329"/>
              <p:cNvSpPr txBox="1">
                <a:spLocks noChangeArrowheads="1"/>
              </p:cNvSpPr>
              <p:nvPr/>
            </p:nvSpPr>
            <p:spPr bwMode="auto">
              <a:xfrm>
                <a:off x="2045" y="1799"/>
                <a:ext cx="3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IPv6</a:t>
                </a:r>
              </a:p>
            </p:txBody>
          </p:sp>
          <p:grpSp>
            <p:nvGrpSpPr>
              <p:cNvPr id="116766" name="Group 330"/>
              <p:cNvGrpSpPr>
                <a:grpSpLocks/>
              </p:cNvGrpSpPr>
              <p:nvPr/>
            </p:nvGrpSpPr>
            <p:grpSpPr bwMode="auto">
              <a:xfrm>
                <a:off x="1363" y="1621"/>
                <a:ext cx="437" cy="213"/>
                <a:chOff x="4396" y="1245"/>
                <a:chExt cx="672" cy="248"/>
              </a:xfrm>
            </p:grpSpPr>
            <p:sp>
              <p:nvSpPr>
                <p:cNvPr id="116776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116777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116778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116779" name="Group 334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6782" name="Freeform 335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he-IL"/>
                  </a:p>
                </p:txBody>
              </p:sp>
              <p:sp>
                <p:nvSpPr>
                  <p:cNvPr id="116783" name="Freeform 336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he-IL"/>
                  </a:p>
                </p:txBody>
              </p:sp>
            </p:grpSp>
            <p:sp>
              <p:nvSpPr>
                <p:cNvPr id="116780" name="Line 337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16781" name="Line 338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grpSp>
            <p:nvGrpSpPr>
              <p:cNvPr id="116767" name="Group 339"/>
              <p:cNvGrpSpPr>
                <a:grpSpLocks/>
              </p:cNvGrpSpPr>
              <p:nvPr/>
            </p:nvGrpSpPr>
            <p:grpSpPr bwMode="auto">
              <a:xfrm>
                <a:off x="2015" y="1617"/>
                <a:ext cx="437" cy="213"/>
                <a:chOff x="4396" y="1245"/>
                <a:chExt cx="672" cy="248"/>
              </a:xfrm>
            </p:grpSpPr>
            <p:sp>
              <p:nvSpPr>
                <p:cNvPr id="116768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116769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116770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116771" name="Group 343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6774" name="Freeform 344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he-IL"/>
                  </a:p>
                </p:txBody>
              </p:sp>
              <p:sp>
                <p:nvSpPr>
                  <p:cNvPr id="116775" name="Freeform 345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he-IL"/>
                  </a:p>
                </p:txBody>
              </p:sp>
            </p:grpSp>
            <p:sp>
              <p:nvSpPr>
                <p:cNvPr id="116772" name="Line 346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16773" name="Line 347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</p:grpSp>
      </p:grpSp>
      <p:pic>
        <p:nvPicPr>
          <p:cNvPr id="116752" name="Picture 348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163" y="966788"/>
            <a:ext cx="2741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22" name="Rectangle 349"/>
          <p:cNvSpPr>
            <a:spLocks noGrp="1" noChangeArrowheads="1"/>
          </p:cNvSpPr>
          <p:nvPr>
            <p:ph type="title"/>
          </p:nvPr>
        </p:nvSpPr>
        <p:spPr>
          <a:xfrm>
            <a:off x="307975" y="214313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Tunneling</a:t>
            </a:r>
          </a:p>
        </p:txBody>
      </p:sp>
      <p:sp>
        <p:nvSpPr>
          <p:cNvPr id="116754" name="Text Box 350"/>
          <p:cNvSpPr txBox="1">
            <a:spLocks noChangeArrowheads="1"/>
          </p:cNvSpPr>
          <p:nvPr/>
        </p:nvSpPr>
        <p:spPr bwMode="auto">
          <a:xfrm>
            <a:off x="4227513" y="2992438"/>
            <a:ext cx="59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C0000"/>
                </a:solidFill>
              </a:rPr>
              <a:t>IPv4</a:t>
            </a:r>
          </a:p>
        </p:txBody>
      </p:sp>
      <p:sp>
        <p:nvSpPr>
          <p:cNvPr id="116755" name="Text Box 351"/>
          <p:cNvSpPr txBox="1">
            <a:spLocks noChangeArrowheads="1"/>
          </p:cNvSpPr>
          <p:nvPr/>
        </p:nvSpPr>
        <p:spPr bwMode="auto">
          <a:xfrm>
            <a:off x="5221288" y="2994025"/>
            <a:ext cx="59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C0000"/>
                </a:solidFill>
              </a:rPr>
              <a:t>IPv4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MS PGothic" pitchFamily="34" charset="-128"/>
              </a:rPr>
              <a:t>Network Layer</a:t>
            </a:r>
          </a:p>
        </p:txBody>
      </p:sp>
      <p:sp>
        <p:nvSpPr>
          <p:cNvPr id="1177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E8AAC8C4-AA83-4679-9B2E-97605E611711}" type="slidenum">
              <a:rPr lang="en-US"/>
              <a:pPr/>
              <a:t>49</a:t>
            </a:fld>
            <a:endParaRPr lang="en-US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22275"/>
            <a:ext cx="3589338" cy="8382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IPv6: adoption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087" y="1357313"/>
            <a:ext cx="4884212" cy="5105400"/>
          </a:xfrm>
        </p:spPr>
        <p:txBody>
          <a:bodyPr/>
          <a:lstStyle/>
          <a:p>
            <a:r>
              <a:rPr lang="en-US" i="1" dirty="0">
                <a:solidFill>
                  <a:srgbClr val="CC0000"/>
                </a:solidFill>
              </a:rPr>
              <a:t>Long (long!) time for deployment, use</a:t>
            </a:r>
          </a:p>
          <a:p>
            <a:pPr lvl="1"/>
            <a:r>
              <a:rPr lang="en-US" dirty="0"/>
              <a:t>20 years and counting</a:t>
            </a:r>
          </a:p>
          <a:p>
            <a:pPr lvl="1"/>
            <a:r>
              <a:rPr lang="en-US" dirty="0"/>
              <a:t>think of application-level changes in last 20 years: WWW, </a:t>
            </a:r>
            <a:r>
              <a:rPr lang="en-US" dirty="0" err="1"/>
              <a:t>Facebook</a:t>
            </a:r>
            <a:r>
              <a:rPr lang="en-US" dirty="0"/>
              <a:t>, …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Why?</a:t>
            </a:r>
          </a:p>
        </p:txBody>
      </p:sp>
      <p:pic>
        <p:nvPicPr>
          <p:cNvPr id="117765" name="Picture 4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1213" y="1055688"/>
            <a:ext cx="3267075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4648504" y="5505599"/>
            <a:ext cx="41551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Source:</a:t>
            </a:r>
          </a:p>
          <a:p>
            <a:r>
              <a:rPr lang="en-AU" sz="1400" dirty="0"/>
              <a:t> </a:t>
            </a:r>
            <a:r>
              <a:rPr lang="en-AU" sz="1400" dirty="0">
                <a:hlinkClick r:id="rId4"/>
              </a:rPr>
              <a:t>National Institute of Standards and Technology</a:t>
            </a:r>
            <a:r>
              <a:rPr lang="en-AU" sz="1400" dirty="0"/>
              <a:t>, US Government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32738" t="51524" r="34047" b="11714"/>
          <a:stretch/>
        </p:blipFill>
        <p:spPr>
          <a:xfrm>
            <a:off x="4328202" y="2509870"/>
            <a:ext cx="4190624" cy="28988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MS PGothic" pitchFamily="34" charset="-128"/>
              </a:rPr>
              <a:t>Network Layer</a:t>
            </a:r>
          </a:p>
        </p:txBody>
      </p:sp>
      <p:sp>
        <p:nvSpPr>
          <p:cNvPr id="757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DA9BB982-0EA2-4A66-A371-71E7C19C60A5}" type="slidenum">
              <a:rPr lang="en-US"/>
              <a:pPr/>
              <a:t>5</a:t>
            </a:fld>
            <a:endParaRPr lang="en-US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5738"/>
            <a:ext cx="7772400" cy="930275"/>
          </a:xfrm>
        </p:spPr>
        <p:txBody>
          <a:bodyPr/>
          <a:lstStyle/>
          <a:p>
            <a:r>
              <a:rPr lang="en-US" dirty="0"/>
              <a:t>Fragmentation &amp; Reassembly</a:t>
            </a:r>
            <a:endParaRPr lang="en-US" sz="4800" dirty="0"/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1150" y="1439863"/>
            <a:ext cx="3810000" cy="5094287"/>
          </a:xfrm>
        </p:spPr>
        <p:txBody>
          <a:bodyPr/>
          <a:lstStyle/>
          <a:p>
            <a:r>
              <a:rPr lang="en-US" altLang="ja-JP" dirty="0"/>
              <a:t>Max Transfer Unit differs among various link types</a:t>
            </a:r>
          </a:p>
          <a:p>
            <a:r>
              <a:rPr lang="en-US" altLang="ja-JP" dirty="0"/>
              <a:t>When needed, a large IP datagram is fragmented </a:t>
            </a:r>
          </a:p>
          <a:p>
            <a:r>
              <a:rPr lang="en-US" altLang="ja-JP" dirty="0"/>
              <a:t>and </a:t>
            </a:r>
            <a:r>
              <a:rPr lang="en-US" altLang="ja-JP" i="1" dirty="0"/>
              <a:t>reassembled</a:t>
            </a:r>
            <a:r>
              <a:rPr lang="en-US" altLang="ja-JP" dirty="0"/>
              <a:t> at final destination</a:t>
            </a:r>
          </a:p>
          <a:p>
            <a:r>
              <a:rPr lang="en-US" dirty="0"/>
              <a:t>IP header bits used to identify, order related fragments</a:t>
            </a:r>
          </a:p>
        </p:txBody>
      </p:sp>
      <p:sp>
        <p:nvSpPr>
          <p:cNvPr id="75781" name="Freeform 4"/>
          <p:cNvSpPr>
            <a:spLocks/>
          </p:cNvSpPr>
          <p:nvPr/>
        </p:nvSpPr>
        <p:spPr bwMode="auto">
          <a:xfrm>
            <a:off x="4728026" y="1628775"/>
            <a:ext cx="2436813" cy="2255838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5782" name="Freeform 5"/>
          <p:cNvSpPr>
            <a:spLocks/>
          </p:cNvSpPr>
          <p:nvPr/>
        </p:nvSpPr>
        <p:spPr bwMode="auto">
          <a:xfrm>
            <a:off x="4728026" y="4030663"/>
            <a:ext cx="1976438" cy="1987550"/>
          </a:xfrm>
          <a:custGeom>
            <a:avLst/>
            <a:gdLst>
              <a:gd name="T0" fmla="*/ 2147483647 w 873"/>
              <a:gd name="T1" fmla="*/ 2147483647 h 940"/>
              <a:gd name="T2" fmla="*/ 2147483647 w 873"/>
              <a:gd name="T3" fmla="*/ 2147483647 h 940"/>
              <a:gd name="T4" fmla="*/ 2147483647 w 873"/>
              <a:gd name="T5" fmla="*/ 2147483647 h 940"/>
              <a:gd name="T6" fmla="*/ 2147483647 w 873"/>
              <a:gd name="T7" fmla="*/ 2147483647 h 940"/>
              <a:gd name="T8" fmla="*/ 2147483647 w 873"/>
              <a:gd name="T9" fmla="*/ 2147483647 h 940"/>
              <a:gd name="T10" fmla="*/ 2147483647 w 873"/>
              <a:gd name="T11" fmla="*/ 2147483647 h 940"/>
              <a:gd name="T12" fmla="*/ 2147483647 w 873"/>
              <a:gd name="T13" fmla="*/ 2147483647 h 940"/>
              <a:gd name="T14" fmla="*/ 2147483647 w 873"/>
              <a:gd name="T15" fmla="*/ 2147483647 h 940"/>
              <a:gd name="T16" fmla="*/ 2147483647 w 873"/>
              <a:gd name="T17" fmla="*/ 2147483647 h 940"/>
              <a:gd name="T18" fmla="*/ 2147483647 w 873"/>
              <a:gd name="T19" fmla="*/ 2147483647 h 940"/>
              <a:gd name="T20" fmla="*/ 2147483647 w 873"/>
              <a:gd name="T21" fmla="*/ 2147483647 h 9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73"/>
              <a:gd name="T34" fmla="*/ 0 h 940"/>
              <a:gd name="T35" fmla="*/ 873 w 873"/>
              <a:gd name="T36" fmla="*/ 940 h 94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73" h="940">
                <a:moveTo>
                  <a:pt x="2" y="405"/>
                </a:moveTo>
                <a:cubicBezTo>
                  <a:pt x="17" y="290"/>
                  <a:pt x="138" y="129"/>
                  <a:pt x="230" y="65"/>
                </a:cubicBezTo>
                <a:cubicBezTo>
                  <a:pt x="322" y="1"/>
                  <a:pt x="460" y="0"/>
                  <a:pt x="555" y="22"/>
                </a:cubicBezTo>
                <a:cubicBezTo>
                  <a:pt x="650" y="44"/>
                  <a:pt x="748" y="143"/>
                  <a:pt x="800" y="197"/>
                </a:cubicBezTo>
                <a:cubicBezTo>
                  <a:pt x="852" y="251"/>
                  <a:pt x="859" y="292"/>
                  <a:pt x="866" y="347"/>
                </a:cubicBezTo>
                <a:cubicBezTo>
                  <a:pt x="873" y="402"/>
                  <a:pt x="855" y="457"/>
                  <a:pt x="842" y="527"/>
                </a:cubicBezTo>
                <a:cubicBezTo>
                  <a:pt x="829" y="597"/>
                  <a:pt x="827" y="714"/>
                  <a:pt x="788" y="767"/>
                </a:cubicBezTo>
                <a:cubicBezTo>
                  <a:pt x="749" y="820"/>
                  <a:pt x="670" y="819"/>
                  <a:pt x="608" y="845"/>
                </a:cubicBezTo>
                <a:cubicBezTo>
                  <a:pt x="546" y="871"/>
                  <a:pt x="496" y="940"/>
                  <a:pt x="418" y="925"/>
                </a:cubicBezTo>
                <a:cubicBezTo>
                  <a:pt x="340" y="910"/>
                  <a:pt x="208" y="840"/>
                  <a:pt x="139" y="754"/>
                </a:cubicBezTo>
                <a:cubicBezTo>
                  <a:pt x="69" y="667"/>
                  <a:pt x="0" y="546"/>
                  <a:pt x="2" y="405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5783" name="Line 16"/>
          <p:cNvSpPr>
            <a:spLocks noChangeShapeType="1"/>
          </p:cNvSpPr>
          <p:nvPr/>
        </p:nvSpPr>
        <p:spPr bwMode="auto">
          <a:xfrm flipV="1">
            <a:off x="4801051" y="2584450"/>
            <a:ext cx="1270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5784" name="Line 17"/>
          <p:cNvSpPr>
            <a:spLocks noChangeShapeType="1"/>
          </p:cNvSpPr>
          <p:nvPr/>
        </p:nvSpPr>
        <p:spPr bwMode="auto">
          <a:xfrm>
            <a:off x="5377314" y="1909763"/>
            <a:ext cx="658812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5785" name="Line 18"/>
          <p:cNvSpPr>
            <a:spLocks noChangeShapeType="1"/>
          </p:cNvSpPr>
          <p:nvPr/>
        </p:nvSpPr>
        <p:spPr bwMode="auto">
          <a:xfrm>
            <a:off x="6223451" y="2246313"/>
            <a:ext cx="196850" cy="669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5786" name="Line 19"/>
          <p:cNvSpPr>
            <a:spLocks noChangeShapeType="1"/>
          </p:cNvSpPr>
          <p:nvPr/>
        </p:nvSpPr>
        <p:spPr bwMode="auto">
          <a:xfrm>
            <a:off x="5126489" y="2022475"/>
            <a:ext cx="1587" cy="582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5787" name="Line 20"/>
          <p:cNvSpPr>
            <a:spLocks noChangeShapeType="1"/>
          </p:cNvSpPr>
          <p:nvPr/>
        </p:nvSpPr>
        <p:spPr bwMode="auto">
          <a:xfrm>
            <a:off x="5361439" y="2676525"/>
            <a:ext cx="971550" cy="401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5788" name="Line 21"/>
          <p:cNvSpPr>
            <a:spLocks noChangeShapeType="1"/>
          </p:cNvSpPr>
          <p:nvPr/>
        </p:nvSpPr>
        <p:spPr bwMode="auto">
          <a:xfrm flipH="1" flipV="1">
            <a:off x="6634614" y="3206750"/>
            <a:ext cx="476250" cy="687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5789" name="Line 22"/>
          <p:cNvSpPr>
            <a:spLocks noChangeShapeType="1"/>
          </p:cNvSpPr>
          <p:nvPr/>
        </p:nvSpPr>
        <p:spPr bwMode="auto">
          <a:xfrm flipH="1">
            <a:off x="5385251" y="2214563"/>
            <a:ext cx="758825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5790" name="Line 23"/>
          <p:cNvSpPr>
            <a:spLocks noChangeShapeType="1"/>
          </p:cNvSpPr>
          <p:nvPr/>
        </p:nvSpPr>
        <p:spPr bwMode="auto">
          <a:xfrm flipH="1">
            <a:off x="5394776" y="1654175"/>
            <a:ext cx="47625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5791" name="Line 24"/>
          <p:cNvSpPr>
            <a:spLocks noChangeShapeType="1"/>
          </p:cNvSpPr>
          <p:nvPr/>
        </p:nvSpPr>
        <p:spPr bwMode="auto">
          <a:xfrm flipH="1">
            <a:off x="6112326" y="1830388"/>
            <a:ext cx="273050" cy="236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5792" name="Line 119"/>
          <p:cNvSpPr>
            <a:spLocks noChangeShapeType="1"/>
          </p:cNvSpPr>
          <p:nvPr/>
        </p:nvSpPr>
        <p:spPr bwMode="auto">
          <a:xfrm flipH="1">
            <a:off x="6591751" y="4206875"/>
            <a:ext cx="636588" cy="877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pSp>
        <p:nvGrpSpPr>
          <p:cNvPr id="2" name="Group 199"/>
          <p:cNvGrpSpPr>
            <a:grpSpLocks/>
          </p:cNvGrpSpPr>
          <p:nvPr/>
        </p:nvGrpSpPr>
        <p:grpSpPr bwMode="auto">
          <a:xfrm>
            <a:off x="5134426" y="2955925"/>
            <a:ext cx="1222375" cy="403225"/>
            <a:chOff x="3152" y="1862"/>
            <a:chExt cx="770" cy="254"/>
          </a:xfrm>
        </p:grpSpPr>
        <p:grpSp>
          <p:nvGrpSpPr>
            <p:cNvPr id="75906" name="Group 120"/>
            <p:cNvGrpSpPr>
              <a:grpSpLocks/>
            </p:cNvGrpSpPr>
            <p:nvPr/>
          </p:nvGrpSpPr>
          <p:grpSpPr bwMode="auto">
            <a:xfrm rot="1433392">
              <a:off x="3152" y="1862"/>
              <a:ext cx="648" cy="108"/>
              <a:chOff x="4712" y="1742"/>
              <a:chExt cx="648" cy="108"/>
            </a:xfrm>
          </p:grpSpPr>
          <p:sp>
            <p:nvSpPr>
              <p:cNvPr id="75908" name="Rectangle 121"/>
              <p:cNvSpPr>
                <a:spLocks noChangeArrowheads="1"/>
              </p:cNvSpPr>
              <p:nvPr/>
            </p:nvSpPr>
            <p:spPr bwMode="auto">
              <a:xfrm>
                <a:off x="4712" y="1742"/>
                <a:ext cx="648" cy="10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75909" name="Rectangle 122"/>
              <p:cNvSpPr>
                <a:spLocks noChangeArrowheads="1"/>
              </p:cNvSpPr>
              <p:nvPr/>
            </p:nvSpPr>
            <p:spPr bwMode="auto">
              <a:xfrm>
                <a:off x="4710" y="1742"/>
                <a:ext cx="534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75907" name="Line 132"/>
            <p:cNvSpPr>
              <a:spLocks noChangeShapeType="1"/>
            </p:cNvSpPr>
            <p:nvPr/>
          </p:nvSpPr>
          <p:spPr bwMode="auto">
            <a:xfrm>
              <a:off x="3784" y="2060"/>
              <a:ext cx="138" cy="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576648" name="Text Box 136"/>
          <p:cNvSpPr txBox="1">
            <a:spLocks noChangeArrowheads="1"/>
          </p:cNvSpPr>
          <p:nvPr/>
        </p:nvSpPr>
        <p:spPr bwMode="auto">
          <a:xfrm>
            <a:off x="6673169" y="2227036"/>
            <a:ext cx="24669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>
                <a:solidFill>
                  <a:srgbClr val="CC0000"/>
                </a:solidFill>
              </a:rPr>
              <a:t>fragmentation:</a:t>
            </a:r>
            <a:r>
              <a:rPr lang="en-US" sz="1600"/>
              <a:t> </a:t>
            </a:r>
          </a:p>
          <a:p>
            <a:r>
              <a:rPr lang="en-US" sz="1600" b="1" i="1">
                <a:solidFill>
                  <a:srgbClr val="000099"/>
                </a:solidFill>
              </a:rPr>
              <a:t>in:</a:t>
            </a:r>
            <a:r>
              <a:rPr lang="en-US" sz="1600"/>
              <a:t> one large datagram</a:t>
            </a:r>
          </a:p>
          <a:p>
            <a:r>
              <a:rPr lang="en-US" sz="1600" b="1" i="1">
                <a:solidFill>
                  <a:srgbClr val="000099"/>
                </a:solidFill>
              </a:rPr>
              <a:t>out:</a:t>
            </a:r>
            <a:r>
              <a:rPr lang="en-US" sz="1600"/>
              <a:t> 3 smaller datagrams</a:t>
            </a:r>
            <a:endParaRPr lang="en-US"/>
          </a:p>
        </p:txBody>
      </p:sp>
      <p:sp>
        <p:nvSpPr>
          <p:cNvPr id="75795" name="Line 118"/>
          <p:cNvSpPr>
            <a:spLocks noChangeShapeType="1"/>
          </p:cNvSpPr>
          <p:nvPr/>
        </p:nvSpPr>
        <p:spPr bwMode="auto">
          <a:xfrm>
            <a:off x="5615439" y="5178425"/>
            <a:ext cx="287337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5537651" y="4352925"/>
            <a:ext cx="708025" cy="558800"/>
            <a:chOff x="3406" y="2742"/>
            <a:chExt cx="446" cy="352"/>
          </a:xfrm>
        </p:grpSpPr>
        <p:grpSp>
          <p:nvGrpSpPr>
            <p:cNvPr id="75894" name="Group 137"/>
            <p:cNvGrpSpPr>
              <a:grpSpLocks/>
            </p:cNvGrpSpPr>
            <p:nvPr/>
          </p:nvGrpSpPr>
          <p:grpSpPr bwMode="auto">
            <a:xfrm rot="-10773343">
              <a:off x="3566" y="2742"/>
              <a:ext cx="282" cy="108"/>
              <a:chOff x="5078" y="1860"/>
              <a:chExt cx="282" cy="108"/>
            </a:xfrm>
          </p:grpSpPr>
          <p:sp>
            <p:nvSpPr>
              <p:cNvPr id="75904" name="Rectangle 138"/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75905" name="Rectangle 139"/>
              <p:cNvSpPr>
                <a:spLocks noChangeArrowheads="1"/>
              </p:cNvSpPr>
              <p:nvPr/>
            </p:nvSpPr>
            <p:spPr bwMode="auto">
              <a:xfrm>
                <a:off x="5080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grpSp>
          <p:nvGrpSpPr>
            <p:cNvPr id="75895" name="Group 140"/>
            <p:cNvGrpSpPr>
              <a:grpSpLocks/>
            </p:cNvGrpSpPr>
            <p:nvPr/>
          </p:nvGrpSpPr>
          <p:grpSpPr bwMode="auto">
            <a:xfrm rot="-10773343">
              <a:off x="3568" y="2864"/>
              <a:ext cx="282" cy="108"/>
              <a:chOff x="5078" y="1860"/>
              <a:chExt cx="282" cy="108"/>
            </a:xfrm>
          </p:grpSpPr>
          <p:sp>
            <p:nvSpPr>
              <p:cNvPr id="75902" name="Rectangle 141"/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75903" name="Rectangle 142"/>
              <p:cNvSpPr>
                <a:spLocks noChangeArrowheads="1"/>
              </p:cNvSpPr>
              <p:nvPr/>
            </p:nvSpPr>
            <p:spPr bwMode="auto">
              <a:xfrm>
                <a:off x="5080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grpSp>
          <p:nvGrpSpPr>
            <p:cNvPr id="75896" name="Group 143"/>
            <p:cNvGrpSpPr>
              <a:grpSpLocks/>
            </p:cNvGrpSpPr>
            <p:nvPr/>
          </p:nvGrpSpPr>
          <p:grpSpPr bwMode="auto">
            <a:xfrm rot="-10773343">
              <a:off x="3570" y="2986"/>
              <a:ext cx="282" cy="108"/>
              <a:chOff x="5078" y="1860"/>
              <a:chExt cx="282" cy="108"/>
            </a:xfrm>
          </p:grpSpPr>
          <p:sp>
            <p:nvSpPr>
              <p:cNvPr id="75900" name="Rectangle 144"/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75901" name="Rectangle 145"/>
              <p:cNvSpPr>
                <a:spLocks noChangeArrowheads="1"/>
              </p:cNvSpPr>
              <p:nvPr/>
            </p:nvSpPr>
            <p:spPr bwMode="auto">
              <a:xfrm>
                <a:off x="5080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75897" name="Line 146"/>
            <p:cNvSpPr>
              <a:spLocks noChangeShapeType="1"/>
            </p:cNvSpPr>
            <p:nvPr/>
          </p:nvSpPr>
          <p:spPr bwMode="auto">
            <a:xfrm rot="9691848">
              <a:off x="3412" y="2778"/>
              <a:ext cx="138" cy="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5898" name="Line 147"/>
            <p:cNvSpPr>
              <a:spLocks noChangeShapeType="1"/>
            </p:cNvSpPr>
            <p:nvPr/>
          </p:nvSpPr>
          <p:spPr bwMode="auto">
            <a:xfrm rot="9691848">
              <a:off x="3406" y="2888"/>
              <a:ext cx="138" cy="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5899" name="Line 148"/>
            <p:cNvSpPr>
              <a:spLocks noChangeShapeType="1"/>
            </p:cNvSpPr>
            <p:nvPr/>
          </p:nvSpPr>
          <p:spPr bwMode="auto">
            <a:xfrm rot="9691848">
              <a:off x="3408" y="3018"/>
              <a:ext cx="138" cy="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8" name="Group 233"/>
          <p:cNvGrpSpPr>
            <a:grpSpLocks/>
          </p:cNvGrpSpPr>
          <p:nvPr/>
        </p:nvGrpSpPr>
        <p:grpSpPr bwMode="auto">
          <a:xfrm>
            <a:off x="4418464" y="3871913"/>
            <a:ext cx="1395412" cy="490537"/>
            <a:chOff x="2701" y="2439"/>
            <a:chExt cx="879" cy="309"/>
          </a:xfrm>
        </p:grpSpPr>
        <p:grpSp>
          <p:nvGrpSpPr>
            <p:cNvPr id="75888" name="Group 232"/>
            <p:cNvGrpSpPr>
              <a:grpSpLocks/>
            </p:cNvGrpSpPr>
            <p:nvPr/>
          </p:nvGrpSpPr>
          <p:grpSpPr bwMode="auto">
            <a:xfrm>
              <a:off x="2701" y="2639"/>
              <a:ext cx="806" cy="109"/>
              <a:chOff x="2540" y="2639"/>
              <a:chExt cx="806" cy="109"/>
            </a:xfrm>
          </p:grpSpPr>
          <p:grpSp>
            <p:nvGrpSpPr>
              <p:cNvPr id="75890" name="Group 149"/>
              <p:cNvGrpSpPr>
                <a:grpSpLocks/>
              </p:cNvGrpSpPr>
              <p:nvPr/>
            </p:nvGrpSpPr>
            <p:grpSpPr bwMode="auto">
              <a:xfrm rot="10793026">
                <a:off x="2697" y="2639"/>
                <a:ext cx="649" cy="109"/>
                <a:chOff x="4712" y="1742"/>
                <a:chExt cx="648" cy="108"/>
              </a:xfrm>
            </p:grpSpPr>
            <p:sp>
              <p:nvSpPr>
                <p:cNvPr id="75892" name="Rectangle 150"/>
                <p:cNvSpPr>
                  <a:spLocks noChangeArrowheads="1"/>
                </p:cNvSpPr>
                <p:nvPr/>
              </p:nvSpPr>
              <p:spPr bwMode="auto">
                <a:xfrm>
                  <a:off x="4712" y="1742"/>
                  <a:ext cx="648" cy="10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75893" name="Rectangle 151"/>
                <p:cNvSpPr>
                  <a:spLocks noChangeArrowheads="1"/>
                </p:cNvSpPr>
                <p:nvPr/>
              </p:nvSpPr>
              <p:spPr bwMode="auto">
                <a:xfrm>
                  <a:off x="4714" y="1744"/>
                  <a:ext cx="534" cy="108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</p:grpSp>
          <p:sp>
            <p:nvSpPr>
              <p:cNvPr id="75891" name="Line 152"/>
              <p:cNvSpPr>
                <a:spLocks noChangeShapeType="1"/>
              </p:cNvSpPr>
              <p:nvPr/>
            </p:nvSpPr>
            <p:spPr bwMode="auto">
              <a:xfrm rot="9691848">
                <a:off x="2540" y="2666"/>
                <a:ext cx="138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75889" name="Text Box 153"/>
            <p:cNvSpPr txBox="1">
              <a:spLocks noChangeArrowheads="1"/>
            </p:cNvSpPr>
            <p:nvPr/>
          </p:nvSpPr>
          <p:spPr bwMode="auto">
            <a:xfrm>
              <a:off x="2810" y="2439"/>
              <a:ext cx="77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i="1">
                  <a:solidFill>
                    <a:srgbClr val="CC0000"/>
                  </a:solidFill>
                </a:rPr>
                <a:t>reassembly</a:t>
              </a:r>
              <a:endParaRPr lang="en-US" i="1">
                <a:solidFill>
                  <a:srgbClr val="CC0000"/>
                </a:solidFill>
              </a:endParaRPr>
            </a:p>
          </p:txBody>
        </p:sp>
      </p:grpSp>
      <p:pic>
        <p:nvPicPr>
          <p:cNvPr id="75798" name="Picture 154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025" y="881063"/>
            <a:ext cx="6856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5799" name="Group 162"/>
          <p:cNvGrpSpPr>
            <a:grpSpLocks/>
          </p:cNvGrpSpPr>
          <p:nvPr/>
        </p:nvGrpSpPr>
        <p:grpSpPr bwMode="auto">
          <a:xfrm>
            <a:off x="3980314" y="1708150"/>
            <a:ext cx="838200" cy="1720850"/>
            <a:chOff x="2345" y="1140"/>
            <a:chExt cx="528" cy="1084"/>
          </a:xfrm>
        </p:grpSpPr>
        <p:sp>
          <p:nvSpPr>
            <p:cNvPr id="75878" name="Line 8"/>
            <p:cNvSpPr>
              <a:spLocks noChangeShapeType="1"/>
            </p:cNvSpPr>
            <p:nvPr/>
          </p:nvSpPr>
          <p:spPr bwMode="auto">
            <a:xfrm flipV="1">
              <a:off x="2811" y="1459"/>
              <a:ext cx="6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5879" name="Line 10"/>
            <p:cNvSpPr>
              <a:spLocks noChangeShapeType="1"/>
            </p:cNvSpPr>
            <p:nvPr/>
          </p:nvSpPr>
          <p:spPr bwMode="auto">
            <a:xfrm flipV="1">
              <a:off x="2811" y="1967"/>
              <a:ext cx="6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5880" name="Line 15"/>
            <p:cNvSpPr>
              <a:spLocks noChangeShapeType="1"/>
            </p:cNvSpPr>
            <p:nvPr/>
          </p:nvSpPr>
          <p:spPr bwMode="auto">
            <a:xfrm>
              <a:off x="2868" y="1456"/>
              <a:ext cx="0" cy="5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75881" name="Group 155"/>
            <p:cNvGrpSpPr>
              <a:grpSpLocks/>
            </p:cNvGrpSpPr>
            <p:nvPr/>
          </p:nvGrpSpPr>
          <p:grpSpPr bwMode="auto">
            <a:xfrm>
              <a:off x="2345" y="1140"/>
              <a:ext cx="503" cy="444"/>
              <a:chOff x="-44" y="1473"/>
              <a:chExt cx="981" cy="1105"/>
            </a:xfrm>
          </p:grpSpPr>
          <p:pic>
            <p:nvPicPr>
              <p:cNvPr id="75886" name="Picture 15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5887" name="Freeform 15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176 w 356"/>
                  <a:gd name="T3" fmla="*/ 248 h 368"/>
                  <a:gd name="T4" fmla="*/ 4954 w 356"/>
                  <a:gd name="T5" fmla="*/ 5173 h 368"/>
                  <a:gd name="T6" fmla="*/ 1092 w 356"/>
                  <a:gd name="T7" fmla="*/ 646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sp>
          <p:nvSpPr>
            <p:cNvPr id="75882" name="Text Box 158"/>
            <p:cNvSpPr txBox="1">
              <a:spLocks noChangeArrowheads="1"/>
            </p:cNvSpPr>
            <p:nvPr/>
          </p:nvSpPr>
          <p:spPr bwMode="auto">
            <a:xfrm rot="5400000">
              <a:off x="2526" y="1509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/>
                <a:t>…</a:t>
              </a:r>
            </a:p>
          </p:txBody>
        </p:sp>
        <p:grpSp>
          <p:nvGrpSpPr>
            <p:cNvPr id="75883" name="Group 159"/>
            <p:cNvGrpSpPr>
              <a:grpSpLocks/>
            </p:cNvGrpSpPr>
            <p:nvPr/>
          </p:nvGrpSpPr>
          <p:grpSpPr bwMode="auto">
            <a:xfrm>
              <a:off x="2357" y="1780"/>
              <a:ext cx="503" cy="444"/>
              <a:chOff x="-44" y="1473"/>
              <a:chExt cx="981" cy="1105"/>
            </a:xfrm>
          </p:grpSpPr>
          <p:pic>
            <p:nvPicPr>
              <p:cNvPr id="75884" name="Picture 16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5885" name="Freeform 16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176 w 356"/>
                  <a:gd name="T3" fmla="*/ 248 h 368"/>
                  <a:gd name="T4" fmla="*/ 4954 w 356"/>
                  <a:gd name="T5" fmla="*/ 5173 h 368"/>
                  <a:gd name="T6" fmla="*/ 1092 w 356"/>
                  <a:gd name="T7" fmla="*/ 646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</p:grpSp>
      <p:grpSp>
        <p:nvGrpSpPr>
          <p:cNvPr id="75800" name="Group 163"/>
          <p:cNvGrpSpPr>
            <a:grpSpLocks/>
          </p:cNvGrpSpPr>
          <p:nvPr/>
        </p:nvGrpSpPr>
        <p:grpSpPr bwMode="auto">
          <a:xfrm>
            <a:off x="6101214" y="2895600"/>
            <a:ext cx="698500" cy="355600"/>
            <a:chOff x="4396" y="1245"/>
            <a:chExt cx="672" cy="248"/>
          </a:xfrm>
        </p:grpSpPr>
        <p:sp>
          <p:nvSpPr>
            <p:cNvPr id="75870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75871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75872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75873" name="Group 16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5876" name="Freeform 16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5877" name="Freeform 16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75874" name="Line 170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5875" name="Line 17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75801" name="Group 172"/>
          <p:cNvGrpSpPr>
            <a:grpSpLocks/>
          </p:cNvGrpSpPr>
          <p:nvPr/>
        </p:nvGrpSpPr>
        <p:grpSpPr bwMode="auto">
          <a:xfrm>
            <a:off x="4888364" y="1790700"/>
            <a:ext cx="698500" cy="355600"/>
            <a:chOff x="4396" y="1245"/>
            <a:chExt cx="672" cy="248"/>
          </a:xfrm>
        </p:grpSpPr>
        <p:sp>
          <p:nvSpPr>
            <p:cNvPr id="75862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75863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75864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75865" name="Group 17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5868" name="Freeform 17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5869" name="Freeform 17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75866" name="Line 179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5867" name="Line 180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75802" name="Group 181"/>
          <p:cNvGrpSpPr>
            <a:grpSpLocks/>
          </p:cNvGrpSpPr>
          <p:nvPr/>
        </p:nvGrpSpPr>
        <p:grpSpPr bwMode="auto">
          <a:xfrm>
            <a:off x="4894714" y="2425700"/>
            <a:ext cx="698500" cy="355600"/>
            <a:chOff x="4396" y="1245"/>
            <a:chExt cx="672" cy="248"/>
          </a:xfrm>
        </p:grpSpPr>
        <p:sp>
          <p:nvSpPr>
            <p:cNvPr id="75854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75855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75856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75857" name="Group 18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5860" name="Freeform 18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5861" name="Freeform 18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75858" name="Line 188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5859" name="Line 189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75803" name="Group 190"/>
          <p:cNvGrpSpPr>
            <a:grpSpLocks/>
          </p:cNvGrpSpPr>
          <p:nvPr/>
        </p:nvGrpSpPr>
        <p:grpSpPr bwMode="auto">
          <a:xfrm>
            <a:off x="5726564" y="2000250"/>
            <a:ext cx="698500" cy="355600"/>
            <a:chOff x="4396" y="1245"/>
            <a:chExt cx="672" cy="248"/>
          </a:xfrm>
        </p:grpSpPr>
        <p:sp>
          <p:nvSpPr>
            <p:cNvPr id="75846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75847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75848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75849" name="Group 19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5852" name="Freeform 19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5853" name="Freeform 19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75850" name="Line 197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5851" name="Line 19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22" name="Group 200"/>
          <p:cNvGrpSpPr>
            <a:grpSpLocks/>
          </p:cNvGrpSpPr>
          <p:nvPr/>
        </p:nvGrpSpPr>
        <p:grpSpPr bwMode="auto">
          <a:xfrm>
            <a:off x="6552064" y="3103563"/>
            <a:ext cx="1033462" cy="801687"/>
            <a:chOff x="4045" y="1955"/>
            <a:chExt cx="651" cy="505"/>
          </a:xfrm>
        </p:grpSpPr>
        <p:grpSp>
          <p:nvGrpSpPr>
            <p:cNvPr id="75834" name="Group 123"/>
            <p:cNvGrpSpPr>
              <a:grpSpLocks/>
            </p:cNvGrpSpPr>
            <p:nvPr/>
          </p:nvGrpSpPr>
          <p:grpSpPr bwMode="auto">
            <a:xfrm rot="3346875">
              <a:off x="3958" y="2042"/>
              <a:ext cx="282" cy="108"/>
              <a:chOff x="5078" y="1860"/>
              <a:chExt cx="282" cy="108"/>
            </a:xfrm>
          </p:grpSpPr>
          <p:sp>
            <p:nvSpPr>
              <p:cNvPr id="75844" name="Rectangle 124"/>
              <p:cNvSpPr>
                <a:spLocks noChangeArrowheads="1"/>
              </p:cNvSpPr>
              <p:nvPr/>
            </p:nvSpPr>
            <p:spPr bwMode="auto">
              <a:xfrm>
                <a:off x="5215" y="1861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75845" name="Rectangle 125"/>
              <p:cNvSpPr>
                <a:spLocks noChangeArrowheads="1"/>
              </p:cNvSpPr>
              <p:nvPr/>
            </p:nvSpPr>
            <p:spPr bwMode="auto">
              <a:xfrm>
                <a:off x="5078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grpSp>
          <p:nvGrpSpPr>
            <p:cNvPr id="75835" name="Group 126"/>
            <p:cNvGrpSpPr>
              <a:grpSpLocks/>
            </p:cNvGrpSpPr>
            <p:nvPr/>
          </p:nvGrpSpPr>
          <p:grpSpPr bwMode="auto">
            <a:xfrm rot="3215306">
              <a:off x="4158" y="2108"/>
              <a:ext cx="282" cy="108"/>
              <a:chOff x="5078" y="1860"/>
              <a:chExt cx="282" cy="108"/>
            </a:xfrm>
          </p:grpSpPr>
          <p:sp>
            <p:nvSpPr>
              <p:cNvPr id="75842" name="Rectangle 127"/>
              <p:cNvSpPr>
                <a:spLocks noChangeArrowheads="1"/>
              </p:cNvSpPr>
              <p:nvPr/>
            </p:nvSpPr>
            <p:spPr bwMode="auto">
              <a:xfrm>
                <a:off x="5214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75843" name="Rectangle 128"/>
              <p:cNvSpPr>
                <a:spLocks noChangeArrowheads="1"/>
              </p:cNvSpPr>
              <p:nvPr/>
            </p:nvSpPr>
            <p:spPr bwMode="auto">
              <a:xfrm>
                <a:off x="5076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grpSp>
          <p:nvGrpSpPr>
            <p:cNvPr id="75836" name="Group 129"/>
            <p:cNvGrpSpPr>
              <a:grpSpLocks/>
            </p:cNvGrpSpPr>
            <p:nvPr/>
          </p:nvGrpSpPr>
          <p:grpSpPr bwMode="auto">
            <a:xfrm rot="3051000">
              <a:off x="4380" y="2184"/>
              <a:ext cx="282" cy="108"/>
              <a:chOff x="5078" y="1860"/>
              <a:chExt cx="282" cy="108"/>
            </a:xfrm>
          </p:grpSpPr>
          <p:sp>
            <p:nvSpPr>
              <p:cNvPr id="75840" name="Rectangle 130"/>
              <p:cNvSpPr>
                <a:spLocks noChangeArrowheads="1"/>
              </p:cNvSpPr>
              <p:nvPr/>
            </p:nvSpPr>
            <p:spPr bwMode="auto">
              <a:xfrm>
                <a:off x="5214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75841" name="Rectangle 131"/>
              <p:cNvSpPr>
                <a:spLocks noChangeArrowheads="1"/>
              </p:cNvSpPr>
              <p:nvPr/>
            </p:nvSpPr>
            <p:spPr bwMode="auto">
              <a:xfrm>
                <a:off x="5078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75837" name="Line 133"/>
            <p:cNvSpPr>
              <a:spLocks noChangeShapeType="1"/>
            </p:cNvSpPr>
            <p:nvPr/>
          </p:nvSpPr>
          <p:spPr bwMode="auto">
            <a:xfrm>
              <a:off x="4184" y="2216"/>
              <a:ext cx="84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5838" name="Line 134"/>
            <p:cNvSpPr>
              <a:spLocks noChangeShapeType="1"/>
            </p:cNvSpPr>
            <p:nvPr/>
          </p:nvSpPr>
          <p:spPr bwMode="auto">
            <a:xfrm>
              <a:off x="4388" y="2278"/>
              <a:ext cx="82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5839" name="Line 135"/>
            <p:cNvSpPr>
              <a:spLocks noChangeShapeType="1"/>
            </p:cNvSpPr>
            <p:nvPr/>
          </p:nvSpPr>
          <p:spPr bwMode="auto">
            <a:xfrm>
              <a:off x="4620" y="2350"/>
              <a:ext cx="76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75805" name="Group 201"/>
          <p:cNvGrpSpPr>
            <a:grpSpLocks/>
          </p:cNvGrpSpPr>
          <p:nvPr/>
        </p:nvGrpSpPr>
        <p:grpSpPr bwMode="auto">
          <a:xfrm>
            <a:off x="6825114" y="3886200"/>
            <a:ext cx="698500" cy="355600"/>
            <a:chOff x="4396" y="1245"/>
            <a:chExt cx="672" cy="248"/>
          </a:xfrm>
        </p:grpSpPr>
        <p:sp>
          <p:nvSpPr>
            <p:cNvPr id="75826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75827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75828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75829" name="Group 20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5832" name="Freeform 20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5833" name="Freeform 20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75830" name="Line 208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5831" name="Line 209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75806" name="Group 210"/>
          <p:cNvGrpSpPr>
            <a:grpSpLocks/>
          </p:cNvGrpSpPr>
          <p:nvPr/>
        </p:nvGrpSpPr>
        <p:grpSpPr bwMode="auto">
          <a:xfrm>
            <a:off x="5921826" y="4954588"/>
            <a:ext cx="698500" cy="355600"/>
            <a:chOff x="4396" y="1245"/>
            <a:chExt cx="672" cy="248"/>
          </a:xfrm>
        </p:grpSpPr>
        <p:sp>
          <p:nvSpPr>
            <p:cNvPr id="75818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75819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75820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75821" name="Group 21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5824" name="Freeform 21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5825" name="Freeform 21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75822" name="Line 217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5823" name="Line 21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75807" name="Group 221"/>
          <p:cNvGrpSpPr>
            <a:grpSpLocks/>
          </p:cNvGrpSpPr>
          <p:nvPr/>
        </p:nvGrpSpPr>
        <p:grpSpPr bwMode="auto">
          <a:xfrm>
            <a:off x="4883601" y="4400550"/>
            <a:ext cx="738188" cy="1385888"/>
            <a:chOff x="2345" y="1140"/>
            <a:chExt cx="528" cy="1084"/>
          </a:xfrm>
        </p:grpSpPr>
        <p:sp>
          <p:nvSpPr>
            <p:cNvPr id="75808" name="Line 222"/>
            <p:cNvSpPr>
              <a:spLocks noChangeShapeType="1"/>
            </p:cNvSpPr>
            <p:nvPr/>
          </p:nvSpPr>
          <p:spPr bwMode="auto">
            <a:xfrm flipV="1">
              <a:off x="2811" y="1459"/>
              <a:ext cx="6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5809" name="Line 223"/>
            <p:cNvSpPr>
              <a:spLocks noChangeShapeType="1"/>
            </p:cNvSpPr>
            <p:nvPr/>
          </p:nvSpPr>
          <p:spPr bwMode="auto">
            <a:xfrm flipV="1">
              <a:off x="2811" y="1967"/>
              <a:ext cx="6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5810" name="Line 224"/>
            <p:cNvSpPr>
              <a:spLocks noChangeShapeType="1"/>
            </p:cNvSpPr>
            <p:nvPr/>
          </p:nvSpPr>
          <p:spPr bwMode="auto">
            <a:xfrm>
              <a:off x="2868" y="1455"/>
              <a:ext cx="0" cy="5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75811" name="Group 225"/>
            <p:cNvGrpSpPr>
              <a:grpSpLocks/>
            </p:cNvGrpSpPr>
            <p:nvPr/>
          </p:nvGrpSpPr>
          <p:grpSpPr bwMode="auto">
            <a:xfrm>
              <a:off x="2345" y="1140"/>
              <a:ext cx="503" cy="444"/>
              <a:chOff x="-44" y="1473"/>
              <a:chExt cx="981" cy="1105"/>
            </a:xfrm>
          </p:grpSpPr>
          <p:pic>
            <p:nvPicPr>
              <p:cNvPr id="75816" name="Picture 22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5817" name="Freeform 22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176 w 356"/>
                  <a:gd name="T3" fmla="*/ 248 h 368"/>
                  <a:gd name="T4" fmla="*/ 4954 w 356"/>
                  <a:gd name="T5" fmla="*/ 5173 h 368"/>
                  <a:gd name="T6" fmla="*/ 1092 w 356"/>
                  <a:gd name="T7" fmla="*/ 646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sp>
          <p:nvSpPr>
            <p:cNvPr id="75812" name="Text Box 228"/>
            <p:cNvSpPr txBox="1">
              <a:spLocks noChangeArrowheads="1"/>
            </p:cNvSpPr>
            <p:nvPr/>
          </p:nvSpPr>
          <p:spPr bwMode="auto">
            <a:xfrm rot="5400000">
              <a:off x="2463" y="1529"/>
              <a:ext cx="422" cy="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/>
                <a:t>…</a:t>
              </a:r>
            </a:p>
          </p:txBody>
        </p:sp>
        <p:grpSp>
          <p:nvGrpSpPr>
            <p:cNvPr id="75813" name="Group 229"/>
            <p:cNvGrpSpPr>
              <a:grpSpLocks/>
            </p:cNvGrpSpPr>
            <p:nvPr/>
          </p:nvGrpSpPr>
          <p:grpSpPr bwMode="auto">
            <a:xfrm>
              <a:off x="2357" y="1780"/>
              <a:ext cx="503" cy="444"/>
              <a:chOff x="-44" y="1473"/>
              <a:chExt cx="981" cy="1105"/>
            </a:xfrm>
          </p:grpSpPr>
          <p:pic>
            <p:nvPicPr>
              <p:cNvPr id="75814" name="Picture 23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5815" name="Freeform 23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176 w 356"/>
                  <a:gd name="T3" fmla="*/ 248 h 368"/>
                  <a:gd name="T4" fmla="*/ 4954 w 356"/>
                  <a:gd name="T5" fmla="*/ 5173 h 368"/>
                  <a:gd name="T6" fmla="*/ 1092 w 356"/>
                  <a:gd name="T7" fmla="*/ 646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6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766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766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MS PGothic" pitchFamily="34" charset="-128"/>
              </a:rPr>
              <a:t>Network Layer</a:t>
            </a:r>
          </a:p>
        </p:txBody>
      </p:sp>
      <p:sp>
        <p:nvSpPr>
          <p:cNvPr id="7680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CB4079DB-AA46-4BC8-A433-65499AA121ED}" type="slidenum">
              <a:rPr lang="en-US"/>
              <a:pPr/>
              <a:t>6</a:t>
            </a:fld>
            <a:endParaRPr lang="en-US"/>
          </a:p>
        </p:txBody>
      </p:sp>
      <p:grpSp>
        <p:nvGrpSpPr>
          <p:cNvPr id="76803" name="Group 4"/>
          <p:cNvGrpSpPr>
            <a:grpSpLocks/>
          </p:cNvGrpSpPr>
          <p:nvPr/>
        </p:nvGrpSpPr>
        <p:grpSpPr bwMode="auto">
          <a:xfrm>
            <a:off x="3595688" y="1527175"/>
            <a:ext cx="4248150" cy="660400"/>
            <a:chOff x="3006" y="1205"/>
            <a:chExt cx="2676" cy="416"/>
          </a:xfrm>
        </p:grpSpPr>
        <p:sp>
          <p:nvSpPr>
            <p:cNvPr id="76855" name="Rectangle 5"/>
            <p:cNvSpPr>
              <a:spLocks noChangeArrowheads="1"/>
            </p:cNvSpPr>
            <p:nvPr/>
          </p:nvSpPr>
          <p:spPr bwMode="auto">
            <a:xfrm>
              <a:off x="3048" y="1212"/>
              <a:ext cx="2634" cy="34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76856" name="Rectangle 6"/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6857" name="Text Box 7"/>
            <p:cNvSpPr txBox="1">
              <a:spLocks noChangeArrowheads="1"/>
            </p:cNvSpPr>
            <p:nvPr/>
          </p:nvSpPr>
          <p:spPr bwMode="auto">
            <a:xfrm>
              <a:off x="3734" y="1205"/>
              <a:ext cx="2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ID</a:t>
              </a:r>
            </a:p>
            <a:p>
              <a:r>
                <a:rPr lang="en-US"/>
                <a:t>=x</a:t>
              </a:r>
            </a:p>
          </p:txBody>
        </p:sp>
        <p:sp>
          <p:nvSpPr>
            <p:cNvPr id="76858" name="Text Box 8"/>
            <p:cNvSpPr txBox="1">
              <a:spLocks noChangeArrowheads="1"/>
            </p:cNvSpPr>
            <p:nvPr/>
          </p:nvSpPr>
          <p:spPr bwMode="auto">
            <a:xfrm>
              <a:off x="4648" y="1217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offset</a:t>
              </a:r>
            </a:p>
            <a:p>
              <a:pPr algn="ctr"/>
              <a:r>
                <a:rPr lang="en-US"/>
                <a:t>=0</a:t>
              </a:r>
            </a:p>
          </p:txBody>
        </p:sp>
        <p:sp>
          <p:nvSpPr>
            <p:cNvPr id="76859" name="Text Box 9"/>
            <p:cNvSpPr txBox="1">
              <a:spLocks noChangeArrowheads="1"/>
            </p:cNvSpPr>
            <p:nvPr/>
          </p:nvSpPr>
          <p:spPr bwMode="auto">
            <a:xfrm>
              <a:off x="4017" y="1217"/>
              <a:ext cx="59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fragflag</a:t>
              </a:r>
            </a:p>
            <a:p>
              <a:pPr algn="ctr"/>
              <a:r>
                <a:rPr lang="en-US"/>
                <a:t>=0</a:t>
              </a:r>
            </a:p>
          </p:txBody>
        </p:sp>
        <p:sp>
          <p:nvSpPr>
            <p:cNvPr id="76860" name="Text Box 10"/>
            <p:cNvSpPr txBox="1">
              <a:spLocks noChangeArrowheads="1"/>
            </p:cNvSpPr>
            <p:nvPr/>
          </p:nvSpPr>
          <p:spPr bwMode="auto">
            <a:xfrm>
              <a:off x="3230" y="1205"/>
              <a:ext cx="52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length</a:t>
              </a:r>
            </a:p>
            <a:p>
              <a:r>
                <a:rPr lang="en-US"/>
                <a:t>=4000</a:t>
              </a:r>
            </a:p>
          </p:txBody>
        </p:sp>
        <p:sp>
          <p:nvSpPr>
            <p:cNvPr id="76861" name="Line 11"/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6862" name="Line 12"/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6863" name="Line 13"/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6864" name="Line 14"/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6865" name="Line 15"/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6866" name="Rectangle 16"/>
            <p:cNvSpPr>
              <a:spLocks noChangeArrowheads="1"/>
            </p:cNvSpPr>
            <p:nvPr/>
          </p:nvSpPr>
          <p:spPr bwMode="auto">
            <a:xfrm>
              <a:off x="5232" y="1212"/>
              <a:ext cx="138" cy="37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3684588" y="2290763"/>
            <a:ext cx="4711700" cy="3278187"/>
            <a:chOff x="2321" y="1443"/>
            <a:chExt cx="2968" cy="2065"/>
          </a:xfrm>
        </p:grpSpPr>
        <p:grpSp>
          <p:nvGrpSpPr>
            <p:cNvPr id="76812" name="Group 17"/>
            <p:cNvGrpSpPr>
              <a:grpSpLocks/>
            </p:cNvGrpSpPr>
            <p:nvPr/>
          </p:nvGrpSpPr>
          <p:grpSpPr bwMode="auto">
            <a:xfrm>
              <a:off x="2613" y="2066"/>
              <a:ext cx="2676" cy="416"/>
              <a:chOff x="3006" y="1205"/>
              <a:chExt cx="2676" cy="416"/>
            </a:xfrm>
          </p:grpSpPr>
          <p:sp>
            <p:nvSpPr>
              <p:cNvPr id="76843" name="Rectangle 18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76844" name="Rectangle 19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76845" name="Text Box 20"/>
              <p:cNvSpPr txBox="1">
                <a:spLocks noChangeArrowheads="1"/>
              </p:cNvSpPr>
              <p:nvPr/>
            </p:nvSpPr>
            <p:spPr bwMode="auto">
              <a:xfrm>
                <a:off x="3734" y="1205"/>
                <a:ext cx="2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ID</a:t>
                </a:r>
              </a:p>
              <a:p>
                <a:r>
                  <a:rPr lang="en-US"/>
                  <a:t>=x</a:t>
                </a:r>
              </a:p>
            </p:txBody>
          </p:sp>
          <p:sp>
            <p:nvSpPr>
              <p:cNvPr id="76846" name="Text Box 21"/>
              <p:cNvSpPr txBox="1">
                <a:spLocks noChangeArrowheads="1"/>
              </p:cNvSpPr>
              <p:nvPr/>
            </p:nvSpPr>
            <p:spPr bwMode="auto">
              <a:xfrm>
                <a:off x="4648" y="1217"/>
                <a:ext cx="468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offset</a:t>
                </a:r>
              </a:p>
              <a:p>
                <a:pPr algn="ctr"/>
                <a:r>
                  <a:rPr lang="en-US"/>
                  <a:t>=0</a:t>
                </a:r>
              </a:p>
            </p:txBody>
          </p:sp>
          <p:sp>
            <p:nvSpPr>
              <p:cNvPr id="76847" name="Text Box 22"/>
              <p:cNvSpPr txBox="1">
                <a:spLocks noChangeArrowheads="1"/>
              </p:cNvSpPr>
              <p:nvPr/>
            </p:nvSpPr>
            <p:spPr bwMode="auto">
              <a:xfrm>
                <a:off x="4017" y="1217"/>
                <a:ext cx="59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fragflag</a:t>
                </a:r>
              </a:p>
              <a:p>
                <a:pPr algn="ctr"/>
                <a:r>
                  <a:rPr lang="en-US"/>
                  <a:t>=1</a:t>
                </a:r>
              </a:p>
            </p:txBody>
          </p:sp>
          <p:sp>
            <p:nvSpPr>
              <p:cNvPr id="76848" name="Text Box 23"/>
              <p:cNvSpPr txBox="1">
                <a:spLocks noChangeArrowheads="1"/>
              </p:cNvSpPr>
              <p:nvPr/>
            </p:nvSpPr>
            <p:spPr bwMode="auto">
              <a:xfrm>
                <a:off x="3230" y="1205"/>
                <a:ext cx="52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length</a:t>
                </a:r>
              </a:p>
              <a:p>
                <a:r>
                  <a:rPr lang="en-US"/>
                  <a:t>=1500</a:t>
                </a:r>
              </a:p>
            </p:txBody>
          </p:sp>
          <p:sp>
            <p:nvSpPr>
              <p:cNvPr id="76849" name="Line 24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76850" name="Line 25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76851" name="Line 26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76852" name="Line 27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76853" name="Line 28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76854" name="Rectangle 29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grpSp>
          <p:nvGrpSpPr>
            <p:cNvPr id="76813" name="Group 30"/>
            <p:cNvGrpSpPr>
              <a:grpSpLocks/>
            </p:cNvGrpSpPr>
            <p:nvPr/>
          </p:nvGrpSpPr>
          <p:grpSpPr bwMode="auto">
            <a:xfrm>
              <a:off x="2613" y="2570"/>
              <a:ext cx="2676" cy="416"/>
              <a:chOff x="3006" y="1205"/>
              <a:chExt cx="2676" cy="416"/>
            </a:xfrm>
          </p:grpSpPr>
          <p:sp>
            <p:nvSpPr>
              <p:cNvPr id="76831" name="Rectangle 31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76832" name="Rectangle 32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76833" name="Text Box 33"/>
              <p:cNvSpPr txBox="1">
                <a:spLocks noChangeArrowheads="1"/>
              </p:cNvSpPr>
              <p:nvPr/>
            </p:nvSpPr>
            <p:spPr bwMode="auto">
              <a:xfrm>
                <a:off x="3734" y="1205"/>
                <a:ext cx="2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ID</a:t>
                </a:r>
              </a:p>
              <a:p>
                <a:r>
                  <a:rPr lang="en-US"/>
                  <a:t>=x</a:t>
                </a:r>
              </a:p>
            </p:txBody>
          </p:sp>
          <p:sp>
            <p:nvSpPr>
              <p:cNvPr id="76834" name="Text Box 34"/>
              <p:cNvSpPr txBox="1">
                <a:spLocks noChangeArrowheads="1"/>
              </p:cNvSpPr>
              <p:nvPr/>
            </p:nvSpPr>
            <p:spPr bwMode="auto">
              <a:xfrm>
                <a:off x="4648" y="1217"/>
                <a:ext cx="468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offset</a:t>
                </a:r>
              </a:p>
              <a:p>
                <a:pPr algn="ctr"/>
                <a:r>
                  <a:rPr lang="en-US"/>
                  <a:t>=185</a:t>
                </a:r>
              </a:p>
            </p:txBody>
          </p:sp>
          <p:sp>
            <p:nvSpPr>
              <p:cNvPr id="76835" name="Text Box 35"/>
              <p:cNvSpPr txBox="1">
                <a:spLocks noChangeArrowheads="1"/>
              </p:cNvSpPr>
              <p:nvPr/>
            </p:nvSpPr>
            <p:spPr bwMode="auto">
              <a:xfrm>
                <a:off x="4017" y="1217"/>
                <a:ext cx="59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fragflag</a:t>
                </a:r>
              </a:p>
              <a:p>
                <a:pPr algn="ctr"/>
                <a:r>
                  <a:rPr lang="en-US"/>
                  <a:t>=1</a:t>
                </a:r>
              </a:p>
            </p:txBody>
          </p:sp>
          <p:sp>
            <p:nvSpPr>
              <p:cNvPr id="76836" name="Text Box 36"/>
              <p:cNvSpPr txBox="1">
                <a:spLocks noChangeArrowheads="1"/>
              </p:cNvSpPr>
              <p:nvPr/>
            </p:nvSpPr>
            <p:spPr bwMode="auto">
              <a:xfrm>
                <a:off x="3230" y="1205"/>
                <a:ext cx="52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length</a:t>
                </a:r>
              </a:p>
              <a:p>
                <a:r>
                  <a:rPr lang="en-US"/>
                  <a:t>=1500</a:t>
                </a:r>
              </a:p>
            </p:txBody>
          </p:sp>
          <p:sp>
            <p:nvSpPr>
              <p:cNvPr id="76837" name="Line 37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76838" name="Line 38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76839" name="Line 39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76840" name="Line 40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76841" name="Line 41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76842" name="Rectangle 42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grpSp>
          <p:nvGrpSpPr>
            <p:cNvPr id="76814" name="Group 43"/>
            <p:cNvGrpSpPr>
              <a:grpSpLocks/>
            </p:cNvGrpSpPr>
            <p:nvPr/>
          </p:nvGrpSpPr>
          <p:grpSpPr bwMode="auto">
            <a:xfrm>
              <a:off x="2607" y="3092"/>
              <a:ext cx="2676" cy="416"/>
              <a:chOff x="3006" y="1205"/>
              <a:chExt cx="2676" cy="416"/>
            </a:xfrm>
          </p:grpSpPr>
          <p:sp>
            <p:nvSpPr>
              <p:cNvPr id="76819" name="Rectangle 44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76820" name="Rectangle 45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76821" name="Text Box 46"/>
              <p:cNvSpPr txBox="1">
                <a:spLocks noChangeArrowheads="1"/>
              </p:cNvSpPr>
              <p:nvPr/>
            </p:nvSpPr>
            <p:spPr bwMode="auto">
              <a:xfrm>
                <a:off x="3734" y="1205"/>
                <a:ext cx="2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ID</a:t>
                </a:r>
              </a:p>
              <a:p>
                <a:r>
                  <a:rPr lang="en-US"/>
                  <a:t>=x</a:t>
                </a:r>
              </a:p>
            </p:txBody>
          </p:sp>
          <p:sp>
            <p:nvSpPr>
              <p:cNvPr id="76822" name="Text Box 47"/>
              <p:cNvSpPr txBox="1">
                <a:spLocks noChangeArrowheads="1"/>
              </p:cNvSpPr>
              <p:nvPr/>
            </p:nvSpPr>
            <p:spPr bwMode="auto">
              <a:xfrm>
                <a:off x="4648" y="1217"/>
                <a:ext cx="468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offset</a:t>
                </a:r>
              </a:p>
              <a:p>
                <a:pPr algn="ctr"/>
                <a:r>
                  <a:rPr lang="en-US"/>
                  <a:t>=370</a:t>
                </a:r>
              </a:p>
            </p:txBody>
          </p:sp>
          <p:sp>
            <p:nvSpPr>
              <p:cNvPr id="76823" name="Text Box 48"/>
              <p:cNvSpPr txBox="1">
                <a:spLocks noChangeArrowheads="1"/>
              </p:cNvSpPr>
              <p:nvPr/>
            </p:nvSpPr>
            <p:spPr bwMode="auto">
              <a:xfrm>
                <a:off x="4017" y="1217"/>
                <a:ext cx="59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fragflag</a:t>
                </a:r>
              </a:p>
              <a:p>
                <a:pPr algn="ctr"/>
                <a:r>
                  <a:rPr lang="en-US"/>
                  <a:t>=0</a:t>
                </a:r>
              </a:p>
            </p:txBody>
          </p:sp>
          <p:sp>
            <p:nvSpPr>
              <p:cNvPr id="76824" name="Text Box 49"/>
              <p:cNvSpPr txBox="1">
                <a:spLocks noChangeArrowheads="1"/>
              </p:cNvSpPr>
              <p:nvPr/>
            </p:nvSpPr>
            <p:spPr bwMode="auto">
              <a:xfrm>
                <a:off x="3230" y="1205"/>
                <a:ext cx="52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length</a:t>
                </a:r>
              </a:p>
              <a:p>
                <a:r>
                  <a:rPr lang="en-US"/>
                  <a:t>=1040</a:t>
                </a:r>
              </a:p>
            </p:txBody>
          </p:sp>
          <p:sp>
            <p:nvSpPr>
              <p:cNvPr id="76825" name="Line 50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76826" name="Line 51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76827" name="Line 52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76828" name="Line 53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76829" name="Line 54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76830" name="Rectangle 55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76815" name="Freeform 56"/>
            <p:cNvSpPr>
              <a:spLocks/>
            </p:cNvSpPr>
            <p:nvPr/>
          </p:nvSpPr>
          <p:spPr bwMode="auto">
            <a:xfrm>
              <a:off x="2337" y="1443"/>
              <a:ext cx="210" cy="1362"/>
            </a:xfrm>
            <a:custGeom>
              <a:avLst/>
              <a:gdLst>
                <a:gd name="T0" fmla="*/ 0 w 210"/>
                <a:gd name="T1" fmla="*/ 0 h 1362"/>
                <a:gd name="T2" fmla="*/ 0 w 210"/>
                <a:gd name="T3" fmla="*/ 1362 h 1362"/>
                <a:gd name="T4" fmla="*/ 210 w 210"/>
                <a:gd name="T5" fmla="*/ 858 h 1362"/>
                <a:gd name="T6" fmla="*/ 0 60000 65536"/>
                <a:gd name="T7" fmla="*/ 0 60000 65536"/>
                <a:gd name="T8" fmla="*/ 0 60000 65536"/>
                <a:gd name="T9" fmla="*/ 0 w 210"/>
                <a:gd name="T10" fmla="*/ 0 h 1362"/>
                <a:gd name="T11" fmla="*/ 210 w 210"/>
                <a:gd name="T12" fmla="*/ 1362 h 13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" h="1362">
                  <a:moveTo>
                    <a:pt x="0" y="0"/>
                  </a:moveTo>
                  <a:lnTo>
                    <a:pt x="0" y="1362"/>
                  </a:lnTo>
                  <a:lnTo>
                    <a:pt x="210" y="858"/>
                  </a:ln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6816" name="Line 57"/>
            <p:cNvSpPr>
              <a:spLocks noChangeShapeType="1"/>
            </p:cNvSpPr>
            <p:nvPr/>
          </p:nvSpPr>
          <p:spPr bwMode="auto">
            <a:xfrm>
              <a:off x="2337" y="2787"/>
              <a:ext cx="228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6817" name="Line 58"/>
            <p:cNvSpPr>
              <a:spLocks noChangeShapeType="1"/>
            </p:cNvSpPr>
            <p:nvPr/>
          </p:nvSpPr>
          <p:spPr bwMode="auto">
            <a:xfrm>
              <a:off x="2343" y="2793"/>
              <a:ext cx="210" cy="498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6818" name="Text Box 59"/>
            <p:cNvSpPr txBox="1">
              <a:spLocks noChangeArrowheads="1"/>
            </p:cNvSpPr>
            <p:nvPr/>
          </p:nvSpPr>
          <p:spPr bwMode="auto">
            <a:xfrm>
              <a:off x="2321" y="1490"/>
              <a:ext cx="198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CC0000"/>
                  </a:solidFill>
                </a:rPr>
                <a:t>one large datagram becomes</a:t>
              </a:r>
            </a:p>
            <a:p>
              <a:r>
                <a:rPr lang="en-US" i="1">
                  <a:solidFill>
                    <a:srgbClr val="CC0000"/>
                  </a:solidFill>
                </a:rPr>
                <a:t>several smaller datagrams</a:t>
              </a:r>
            </a:p>
          </p:txBody>
        </p:sp>
      </p:grpSp>
      <p:sp>
        <p:nvSpPr>
          <p:cNvPr id="76805" name="Rectangle 60"/>
          <p:cNvSpPr>
            <a:spLocks noChangeArrowheads="1"/>
          </p:cNvSpPr>
          <p:nvPr/>
        </p:nvSpPr>
        <p:spPr bwMode="auto">
          <a:xfrm>
            <a:off x="331788" y="1801813"/>
            <a:ext cx="2830512" cy="167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example: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000">
                <a:latin typeface="Gill Sans MT" pitchFamily="34" charset="0"/>
              </a:rPr>
              <a:t>4000 byte datagram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000">
                <a:latin typeface="Gill Sans MT" pitchFamily="34" charset="0"/>
              </a:rPr>
              <a:t>MTU = 1500 bytes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sz="2000">
              <a:latin typeface="Gill Sans MT" pitchFamily="34" charset="0"/>
            </a:endParaRPr>
          </a:p>
        </p:txBody>
      </p:sp>
      <p:sp>
        <p:nvSpPr>
          <p:cNvPr id="577597" name="Text Box 61"/>
          <p:cNvSpPr txBox="1">
            <a:spLocks noChangeArrowheads="1"/>
          </p:cNvSpPr>
          <p:nvPr/>
        </p:nvSpPr>
        <p:spPr bwMode="auto">
          <a:xfrm>
            <a:off x="1042988" y="3238500"/>
            <a:ext cx="1606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1480 bytes in </a:t>
            </a:r>
            <a:br>
              <a:rPr lang="en-US"/>
            </a:br>
            <a:r>
              <a:rPr lang="en-US"/>
              <a:t>data field</a:t>
            </a:r>
          </a:p>
        </p:txBody>
      </p:sp>
      <p:sp>
        <p:nvSpPr>
          <p:cNvPr id="577599" name="Text Box 63"/>
          <p:cNvSpPr txBox="1">
            <a:spLocks noChangeArrowheads="1"/>
          </p:cNvSpPr>
          <p:nvPr/>
        </p:nvSpPr>
        <p:spPr bwMode="auto">
          <a:xfrm>
            <a:off x="1504950" y="4071938"/>
            <a:ext cx="946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offset =</a:t>
            </a:r>
          </a:p>
          <a:p>
            <a:r>
              <a:rPr lang="en-US"/>
              <a:t>1480/8 </a:t>
            </a:r>
          </a:p>
        </p:txBody>
      </p:sp>
      <p:sp>
        <p:nvSpPr>
          <p:cNvPr id="36873" name="Rectangle 66"/>
          <p:cNvSpPr>
            <a:spLocks noGrp="1" noChangeArrowheads="1"/>
          </p:cNvSpPr>
          <p:nvPr>
            <p:ph type="title"/>
          </p:nvPr>
        </p:nvSpPr>
        <p:spPr>
          <a:xfrm>
            <a:off x="533400" y="185738"/>
            <a:ext cx="7772400" cy="93027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IP fragmentation, reassembly</a:t>
            </a:r>
          </a:p>
        </p:txBody>
      </p:sp>
      <p:pic>
        <p:nvPicPr>
          <p:cNvPr id="76809" name="Picture 67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025" y="881063"/>
            <a:ext cx="6856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7604" name="Line 68"/>
          <p:cNvSpPr>
            <a:spLocks noChangeShapeType="1"/>
          </p:cNvSpPr>
          <p:nvPr/>
        </p:nvSpPr>
        <p:spPr bwMode="auto">
          <a:xfrm>
            <a:off x="1985963" y="3590925"/>
            <a:ext cx="261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577605" name="Line 69"/>
          <p:cNvSpPr>
            <a:spLocks noChangeShapeType="1"/>
          </p:cNvSpPr>
          <p:nvPr/>
        </p:nvSpPr>
        <p:spPr bwMode="auto">
          <a:xfrm flipH="1">
            <a:off x="2319338" y="4394200"/>
            <a:ext cx="4672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7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7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97" grpId="0"/>
      <p:bldP spid="577599" grpId="0"/>
      <p:bldP spid="577604" grpId="0" animBg="1"/>
      <p:bldP spid="57760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200">
                <a:latin typeface="Tahoma" panose="020B0604030504040204" pitchFamily="34" charset="0"/>
              </a:rPr>
              <a:t>4-</a:t>
            </a:r>
            <a:fld id="{5E76C181-C4E8-4981-8850-85698CFAEF6C}" type="slidenum">
              <a:rPr lang="en-US" altLang="he-IL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he-IL" sz="1200">
              <a:latin typeface="Tahoma" panose="020B0604030504040204" pitchFamily="34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8318500" cy="4648200"/>
          </a:xfrm>
        </p:spPr>
        <p:txBody>
          <a:bodyPr/>
          <a:lstStyle/>
          <a:p>
            <a:r>
              <a:rPr lang="en-US" sz="3200" dirty="0"/>
              <a:t>Header format</a:t>
            </a:r>
          </a:p>
          <a:p>
            <a:r>
              <a:rPr lang="en-US" sz="3200" dirty="0">
                <a:solidFill>
                  <a:srgbClr val="FF0000"/>
                </a:solidFill>
              </a:rPr>
              <a:t>IPv4 addressing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Subnets and prefixes </a:t>
            </a:r>
          </a:p>
          <a:p>
            <a:pPr lvl="1"/>
            <a:r>
              <a:rPr lang="en-US" sz="2800" dirty="0">
                <a:solidFill>
                  <a:schemeClr val="tx2"/>
                </a:solidFill>
              </a:rPr>
              <a:t>DHCP</a:t>
            </a:r>
          </a:p>
          <a:p>
            <a:pPr lvl="1"/>
            <a:r>
              <a:rPr lang="en-US" sz="2800" dirty="0">
                <a:solidFill>
                  <a:schemeClr val="tx2"/>
                </a:solidFill>
              </a:rPr>
              <a:t>NAT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3200" dirty="0"/>
              <a:t>ICMP</a:t>
            </a:r>
          </a:p>
          <a:p>
            <a:r>
              <a:rPr lang="en-US" sz="3200" dirty="0"/>
              <a:t>IPv6</a:t>
            </a:r>
          </a:p>
        </p:txBody>
      </p:sp>
      <p:sp>
        <p:nvSpPr>
          <p:cNvPr id="5127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4400" dirty="0">
                <a:solidFill>
                  <a:srgbClr val="000099"/>
                </a:solidFill>
              </a:rPr>
              <a:t>Outline</a:t>
            </a: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63" y="1008431"/>
            <a:ext cx="1925637" cy="185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434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Freeform 140"/>
          <p:cNvSpPr>
            <a:spLocks/>
          </p:cNvSpPr>
          <p:nvPr/>
        </p:nvSpPr>
        <p:spPr bwMode="auto">
          <a:xfrm rot="-5400000">
            <a:off x="6203156" y="3196432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8850" name="Freeform 140"/>
          <p:cNvSpPr>
            <a:spLocks/>
          </p:cNvSpPr>
          <p:nvPr/>
        </p:nvSpPr>
        <p:spPr bwMode="auto">
          <a:xfrm rot="10800000">
            <a:off x="7200900" y="1870075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8851" name="Freeform 140"/>
          <p:cNvSpPr>
            <a:spLocks/>
          </p:cNvSpPr>
          <p:nvPr/>
        </p:nvSpPr>
        <p:spPr bwMode="auto">
          <a:xfrm>
            <a:off x="5165725" y="1452563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885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MS PGothic" pitchFamily="34" charset="-128"/>
              </a:rPr>
              <a:t>Network Layer</a:t>
            </a:r>
          </a:p>
        </p:txBody>
      </p:sp>
      <p:sp>
        <p:nvSpPr>
          <p:cNvPr id="7885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F6F16815-6EA2-43B5-8ABE-A250E4E80719}" type="slidenum">
              <a:rPr lang="en-US"/>
              <a:pPr/>
              <a:t>8</a:t>
            </a:fld>
            <a:endParaRPr lang="en-US"/>
          </a:p>
        </p:txBody>
      </p:sp>
      <p:sp>
        <p:nvSpPr>
          <p:cNvPr id="788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7772400" cy="952500"/>
          </a:xfrm>
        </p:spPr>
        <p:txBody>
          <a:bodyPr/>
          <a:lstStyle/>
          <a:p>
            <a:r>
              <a:rPr lang="en-US" sz="4000" dirty="0"/>
              <a:t>IPv4 addressing: introduction</a:t>
            </a:r>
            <a:endParaRPr lang="en-US" dirty="0"/>
          </a:p>
        </p:txBody>
      </p:sp>
      <p:sp>
        <p:nvSpPr>
          <p:cNvPr id="788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6250" y="1444625"/>
            <a:ext cx="3695700" cy="4648200"/>
          </a:xfrm>
        </p:spPr>
        <p:txBody>
          <a:bodyPr/>
          <a:lstStyle/>
          <a:p>
            <a:r>
              <a:rPr lang="en-US" i="1">
                <a:solidFill>
                  <a:srgbClr val="CC0000"/>
                </a:solidFill>
              </a:rPr>
              <a:t>IP address:</a:t>
            </a:r>
            <a:r>
              <a:rPr lang="en-US" sz="2400"/>
              <a:t> 32-bit identifier for host, router </a:t>
            </a:r>
            <a:r>
              <a:rPr lang="en-US" sz="2400" i="1"/>
              <a:t>interface</a:t>
            </a:r>
            <a:r>
              <a:rPr lang="en-US" sz="2400"/>
              <a:t> </a:t>
            </a:r>
          </a:p>
          <a:p>
            <a:r>
              <a:rPr lang="en-US" i="1">
                <a:solidFill>
                  <a:srgbClr val="CC0000"/>
                </a:solidFill>
              </a:rPr>
              <a:t>interface:</a:t>
            </a:r>
            <a:r>
              <a:rPr lang="en-US" sz="2400"/>
              <a:t> connection between host/router and physical link</a:t>
            </a:r>
          </a:p>
          <a:p>
            <a:pPr lvl="1"/>
            <a:r>
              <a:rPr lang="en-US" sz="2000"/>
              <a:t>router</a:t>
            </a:r>
            <a:r>
              <a:rPr lang="ja-JP" altLang="en-US" sz="2000"/>
              <a:t>’</a:t>
            </a:r>
            <a:r>
              <a:rPr lang="en-US" altLang="ja-JP" sz="2000"/>
              <a:t>s typically have multiple interfaces</a:t>
            </a:r>
          </a:p>
          <a:p>
            <a:pPr lvl="1"/>
            <a:r>
              <a:rPr lang="en-US" sz="2000"/>
              <a:t>host typically has one or two interfaces (e.g., wired Ethernet, wireless 802.11)</a:t>
            </a:r>
          </a:p>
          <a:p>
            <a:r>
              <a:rPr lang="en-US" sz="2400" i="1">
                <a:solidFill>
                  <a:srgbClr val="CC0000"/>
                </a:solidFill>
              </a:rPr>
              <a:t>IP addresses associated with each interface</a:t>
            </a:r>
          </a:p>
        </p:txBody>
      </p:sp>
      <p:sp>
        <p:nvSpPr>
          <p:cNvPr id="78856" name="Text Box 26"/>
          <p:cNvSpPr txBox="1">
            <a:spLocks noChangeArrowheads="1"/>
          </p:cNvSpPr>
          <p:nvPr/>
        </p:nvSpPr>
        <p:spPr bwMode="auto">
          <a:xfrm>
            <a:off x="4548188" y="1282700"/>
            <a:ext cx="8255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223.1.1.1</a:t>
            </a:r>
            <a:endParaRPr lang="en-US" sz="1200">
              <a:latin typeface="Comic Sans MS" pitchFamily="66" charset="0"/>
            </a:endParaRPr>
          </a:p>
        </p:txBody>
      </p:sp>
      <p:grpSp>
        <p:nvGrpSpPr>
          <p:cNvPr id="78857" name="Group 27"/>
          <p:cNvGrpSpPr>
            <a:grpSpLocks/>
          </p:cNvGrpSpPr>
          <p:nvPr/>
        </p:nvGrpSpPr>
        <p:grpSpPr bwMode="auto">
          <a:xfrm>
            <a:off x="3814763" y="2243138"/>
            <a:ext cx="920750" cy="276225"/>
            <a:chOff x="3251" y="608"/>
            <a:chExt cx="580" cy="174"/>
          </a:xfrm>
        </p:grpSpPr>
        <p:sp>
          <p:nvSpPr>
            <p:cNvPr id="78918" name="Rectangle 28"/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sz="1200"/>
            </a:p>
          </p:txBody>
        </p:sp>
        <p:sp>
          <p:nvSpPr>
            <p:cNvPr id="78919" name="Text Box 29"/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223.1.1.2</a:t>
              </a:r>
              <a:endParaRPr lang="en-US" sz="1200">
                <a:latin typeface="Comic Sans MS" pitchFamily="66" charset="0"/>
              </a:endParaRPr>
            </a:p>
          </p:txBody>
        </p:sp>
      </p:grpSp>
      <p:sp>
        <p:nvSpPr>
          <p:cNvPr id="78858" name="Text Box 30"/>
          <p:cNvSpPr txBox="1">
            <a:spLocks noChangeArrowheads="1"/>
          </p:cNvSpPr>
          <p:nvPr/>
        </p:nvSpPr>
        <p:spPr bwMode="auto">
          <a:xfrm>
            <a:off x="4652963" y="3238500"/>
            <a:ext cx="8270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223.1.1.3</a:t>
            </a:r>
            <a:endParaRPr lang="en-US" sz="1200">
              <a:latin typeface="Comic Sans MS" pitchFamily="66" charset="0"/>
            </a:endParaRPr>
          </a:p>
        </p:txBody>
      </p:sp>
      <p:sp>
        <p:nvSpPr>
          <p:cNvPr id="78859" name="Text Box 31"/>
          <p:cNvSpPr txBox="1">
            <a:spLocks noChangeArrowheads="1"/>
          </p:cNvSpPr>
          <p:nvPr/>
        </p:nvSpPr>
        <p:spPr bwMode="auto">
          <a:xfrm>
            <a:off x="5753100" y="2368550"/>
            <a:ext cx="8270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223.1.1.4</a:t>
            </a:r>
            <a:endParaRPr lang="en-US" sz="1200">
              <a:latin typeface="Comic Sans MS" pitchFamily="66" charset="0"/>
            </a:endParaRPr>
          </a:p>
        </p:txBody>
      </p:sp>
      <p:sp>
        <p:nvSpPr>
          <p:cNvPr id="78860" name="Line 32"/>
          <p:cNvSpPr>
            <a:spLocks noChangeShapeType="1"/>
          </p:cNvSpPr>
          <p:nvPr/>
        </p:nvSpPr>
        <p:spPr bwMode="auto">
          <a:xfrm>
            <a:off x="6854825" y="2668588"/>
            <a:ext cx="5810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8861" name="Text Box 33"/>
          <p:cNvSpPr txBox="1">
            <a:spLocks noChangeArrowheads="1"/>
          </p:cNvSpPr>
          <p:nvPr/>
        </p:nvSpPr>
        <p:spPr bwMode="auto">
          <a:xfrm>
            <a:off x="6729413" y="2378075"/>
            <a:ext cx="827087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223.1.2.9</a:t>
            </a:r>
            <a:endParaRPr lang="en-US" sz="1200">
              <a:latin typeface="Comic Sans MS" pitchFamily="66" charset="0"/>
            </a:endParaRPr>
          </a:p>
        </p:txBody>
      </p:sp>
      <p:sp>
        <p:nvSpPr>
          <p:cNvPr id="78862" name="Line 36"/>
          <p:cNvSpPr>
            <a:spLocks noChangeShapeType="1"/>
          </p:cNvSpPr>
          <p:nvPr/>
        </p:nvSpPr>
        <p:spPr bwMode="auto">
          <a:xfrm>
            <a:off x="7878763" y="1978025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8863" name="Line 38"/>
          <p:cNvSpPr>
            <a:spLocks noChangeShapeType="1"/>
          </p:cNvSpPr>
          <p:nvPr/>
        </p:nvSpPr>
        <p:spPr bwMode="auto">
          <a:xfrm>
            <a:off x="7878763" y="3249613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8864" name="Text Box 41"/>
          <p:cNvSpPr txBox="1">
            <a:spLocks noChangeArrowheads="1"/>
          </p:cNvSpPr>
          <p:nvPr/>
        </p:nvSpPr>
        <p:spPr bwMode="auto">
          <a:xfrm>
            <a:off x="7458075" y="3349625"/>
            <a:ext cx="8270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223.1.2.2</a:t>
            </a:r>
            <a:endParaRPr lang="en-US" sz="1200">
              <a:latin typeface="Comic Sans MS" pitchFamily="66" charset="0"/>
            </a:endParaRPr>
          </a:p>
        </p:txBody>
      </p:sp>
      <p:sp>
        <p:nvSpPr>
          <p:cNvPr id="78865" name="Text Box 44"/>
          <p:cNvSpPr txBox="1">
            <a:spLocks noChangeArrowheads="1"/>
          </p:cNvSpPr>
          <p:nvPr/>
        </p:nvSpPr>
        <p:spPr bwMode="auto">
          <a:xfrm>
            <a:off x="7250113" y="1743075"/>
            <a:ext cx="8270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223.1.2.1</a:t>
            </a:r>
            <a:endParaRPr lang="en-US" sz="1200">
              <a:latin typeface="Comic Sans MS" pitchFamily="66" charset="0"/>
            </a:endParaRPr>
          </a:p>
        </p:txBody>
      </p:sp>
      <p:sp>
        <p:nvSpPr>
          <p:cNvPr id="78866" name="Line 45"/>
          <p:cNvSpPr>
            <a:spLocks noChangeShapeType="1"/>
          </p:cNvSpPr>
          <p:nvPr/>
        </p:nvSpPr>
        <p:spPr bwMode="auto">
          <a:xfrm>
            <a:off x="6616700" y="3006725"/>
            <a:ext cx="0" cy="757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8867" name="Line 47"/>
          <p:cNvSpPr>
            <a:spLocks noChangeShapeType="1"/>
          </p:cNvSpPr>
          <p:nvPr/>
        </p:nvSpPr>
        <p:spPr bwMode="auto">
          <a:xfrm flipH="1" flipV="1">
            <a:off x="6003925" y="4279900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8868" name="Line 48"/>
          <p:cNvSpPr>
            <a:spLocks noChangeShapeType="1"/>
          </p:cNvSpPr>
          <p:nvPr/>
        </p:nvSpPr>
        <p:spPr bwMode="auto">
          <a:xfrm flipH="1" flipV="1">
            <a:off x="7180263" y="428466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8869" name="Text Box 53"/>
          <p:cNvSpPr txBox="1">
            <a:spLocks noChangeArrowheads="1"/>
          </p:cNvSpPr>
          <p:nvPr/>
        </p:nvSpPr>
        <p:spPr bwMode="auto">
          <a:xfrm>
            <a:off x="7212013" y="4344988"/>
            <a:ext cx="8270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223.1.3.2</a:t>
            </a:r>
            <a:endParaRPr lang="en-US" sz="1200">
              <a:latin typeface="Comic Sans MS" pitchFamily="66" charset="0"/>
            </a:endParaRPr>
          </a:p>
        </p:txBody>
      </p:sp>
      <p:sp>
        <p:nvSpPr>
          <p:cNvPr id="78870" name="Text Box 56"/>
          <p:cNvSpPr txBox="1">
            <a:spLocks noChangeArrowheads="1"/>
          </p:cNvSpPr>
          <p:nvPr/>
        </p:nvSpPr>
        <p:spPr bwMode="auto">
          <a:xfrm>
            <a:off x="5969000" y="4349750"/>
            <a:ext cx="827088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223.1.3.1</a:t>
            </a:r>
            <a:endParaRPr lang="en-US" sz="1200">
              <a:latin typeface="Comic Sans MS" pitchFamily="66" charset="0"/>
            </a:endParaRPr>
          </a:p>
        </p:txBody>
      </p:sp>
      <p:grpSp>
        <p:nvGrpSpPr>
          <p:cNvPr id="78871" name="Group 57"/>
          <p:cNvGrpSpPr>
            <a:grpSpLocks/>
          </p:cNvGrpSpPr>
          <p:nvPr/>
        </p:nvGrpSpPr>
        <p:grpSpPr bwMode="auto">
          <a:xfrm>
            <a:off x="6113463" y="3101975"/>
            <a:ext cx="935037" cy="276225"/>
            <a:chOff x="4532" y="1229"/>
            <a:chExt cx="589" cy="174"/>
          </a:xfrm>
        </p:grpSpPr>
        <p:sp>
          <p:nvSpPr>
            <p:cNvPr id="78916" name="Rectangle 58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sz="1200"/>
            </a:p>
          </p:txBody>
        </p:sp>
        <p:sp>
          <p:nvSpPr>
            <p:cNvPr id="78917" name="Text Box 59"/>
            <p:cNvSpPr txBox="1">
              <a:spLocks noChangeArrowheads="1"/>
            </p:cNvSpPr>
            <p:nvPr/>
          </p:nvSpPr>
          <p:spPr bwMode="auto">
            <a:xfrm>
              <a:off x="4532" y="1229"/>
              <a:ext cx="5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223.1.3.27</a:t>
              </a:r>
              <a:endParaRPr lang="en-US" sz="1200">
                <a:latin typeface="Comic Sans MS" pitchFamily="66" charset="0"/>
              </a:endParaRPr>
            </a:p>
          </p:txBody>
        </p:sp>
      </p:grpSp>
      <p:sp>
        <p:nvSpPr>
          <p:cNvPr id="78872" name="Text Box 60"/>
          <p:cNvSpPr txBox="1">
            <a:spLocks noChangeArrowheads="1"/>
          </p:cNvSpPr>
          <p:nvPr/>
        </p:nvSpPr>
        <p:spPr bwMode="auto">
          <a:xfrm>
            <a:off x="3984625" y="5341938"/>
            <a:ext cx="5043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223.1.1.1 = 11011111 00000001 00000001 00000001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8873" name="Freeform 61"/>
          <p:cNvSpPr>
            <a:spLocks/>
          </p:cNvSpPr>
          <p:nvPr/>
        </p:nvSpPr>
        <p:spPr bwMode="auto">
          <a:xfrm>
            <a:off x="5162550" y="5597525"/>
            <a:ext cx="892175" cy="92075"/>
          </a:xfrm>
          <a:custGeom>
            <a:avLst/>
            <a:gdLst>
              <a:gd name="T0" fmla="*/ 0 w 562"/>
              <a:gd name="T1" fmla="*/ 0 h 58"/>
              <a:gd name="T2" fmla="*/ 0 w 562"/>
              <a:gd name="T3" fmla="*/ 2147483647 h 58"/>
              <a:gd name="T4" fmla="*/ 2147483647 w 562"/>
              <a:gd name="T5" fmla="*/ 2147483647 h 58"/>
              <a:gd name="T6" fmla="*/ 2147483647 w 562"/>
              <a:gd name="T7" fmla="*/ 2147483647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8"/>
              <a:gd name="T14" fmla="*/ 562 w 562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8">
                <a:moveTo>
                  <a:pt x="0" y="0"/>
                </a:moveTo>
                <a:lnTo>
                  <a:pt x="0" y="58"/>
                </a:lnTo>
                <a:lnTo>
                  <a:pt x="562" y="58"/>
                </a:lnTo>
                <a:lnTo>
                  <a:pt x="562" y="1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8874" name="Freeform 62"/>
          <p:cNvSpPr>
            <a:spLocks/>
          </p:cNvSpPr>
          <p:nvPr/>
        </p:nvSpPr>
        <p:spPr bwMode="auto">
          <a:xfrm>
            <a:off x="6124575" y="5616575"/>
            <a:ext cx="892175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7 h 50"/>
              <a:gd name="T4" fmla="*/ 2147483647 w 562"/>
              <a:gd name="T5" fmla="*/ 2147483647 h 50"/>
              <a:gd name="T6" fmla="*/ 2147483647 w 562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0"/>
              <a:gd name="T14" fmla="*/ 562 w 56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8875" name="Freeform 63"/>
          <p:cNvSpPr>
            <a:spLocks/>
          </p:cNvSpPr>
          <p:nvPr/>
        </p:nvSpPr>
        <p:spPr bwMode="auto">
          <a:xfrm>
            <a:off x="7089775" y="5619750"/>
            <a:ext cx="869950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7 h 50"/>
              <a:gd name="T4" fmla="*/ 2147483647 w 562"/>
              <a:gd name="T5" fmla="*/ 2147483647 h 50"/>
              <a:gd name="T6" fmla="*/ 2147483647 w 562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0"/>
              <a:gd name="T14" fmla="*/ 562 w 56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8876" name="Freeform 64"/>
          <p:cNvSpPr>
            <a:spLocks/>
          </p:cNvSpPr>
          <p:nvPr/>
        </p:nvSpPr>
        <p:spPr bwMode="auto">
          <a:xfrm>
            <a:off x="8054975" y="5622925"/>
            <a:ext cx="869950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7 h 50"/>
              <a:gd name="T4" fmla="*/ 2147483647 w 562"/>
              <a:gd name="T5" fmla="*/ 2147483647 h 50"/>
              <a:gd name="T6" fmla="*/ 2147483647 w 562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0"/>
              <a:gd name="T14" fmla="*/ 562 w 56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8877" name="Text Box 65"/>
          <p:cNvSpPr txBox="1">
            <a:spLocks noChangeArrowheads="1"/>
          </p:cNvSpPr>
          <p:nvPr/>
        </p:nvSpPr>
        <p:spPr bwMode="auto">
          <a:xfrm>
            <a:off x="5360988" y="5818188"/>
            <a:ext cx="522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223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8878" name="Text Box 66"/>
          <p:cNvSpPr txBox="1">
            <a:spLocks noChangeArrowheads="1"/>
          </p:cNvSpPr>
          <p:nvPr/>
        </p:nvSpPr>
        <p:spPr bwMode="auto">
          <a:xfrm>
            <a:off x="6403975" y="582771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8879" name="Text Box 67"/>
          <p:cNvSpPr txBox="1">
            <a:spLocks noChangeArrowheads="1"/>
          </p:cNvSpPr>
          <p:nvPr/>
        </p:nvSpPr>
        <p:spPr bwMode="auto">
          <a:xfrm>
            <a:off x="8361363" y="5827713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8880" name="Text Box 68"/>
          <p:cNvSpPr txBox="1">
            <a:spLocks noChangeArrowheads="1"/>
          </p:cNvSpPr>
          <p:nvPr/>
        </p:nvSpPr>
        <p:spPr bwMode="auto">
          <a:xfrm>
            <a:off x="7342188" y="5827713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  <a:endParaRPr lang="en-US">
              <a:latin typeface="Comic Sans MS" pitchFamily="66" charset="0"/>
            </a:endParaRPr>
          </a:p>
        </p:txBody>
      </p:sp>
      <p:grpSp>
        <p:nvGrpSpPr>
          <p:cNvPr id="78881" name="Group 73"/>
          <p:cNvGrpSpPr>
            <a:grpSpLocks/>
          </p:cNvGrpSpPr>
          <p:nvPr/>
        </p:nvGrpSpPr>
        <p:grpSpPr bwMode="auto">
          <a:xfrm>
            <a:off x="4373563" y="1528763"/>
            <a:ext cx="641350" cy="558800"/>
            <a:chOff x="-44" y="1473"/>
            <a:chExt cx="981" cy="1105"/>
          </a:xfrm>
        </p:grpSpPr>
        <p:pic>
          <p:nvPicPr>
            <p:cNvPr id="78914" name="Picture 74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915" name="Freeform 7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78882" name="Group 80"/>
          <p:cNvGrpSpPr>
            <a:grpSpLocks/>
          </p:cNvGrpSpPr>
          <p:nvPr/>
        </p:nvGrpSpPr>
        <p:grpSpPr bwMode="auto">
          <a:xfrm>
            <a:off x="4368800" y="2127250"/>
            <a:ext cx="641350" cy="558800"/>
            <a:chOff x="-44" y="1473"/>
            <a:chExt cx="981" cy="1105"/>
          </a:xfrm>
        </p:grpSpPr>
        <p:pic>
          <p:nvPicPr>
            <p:cNvPr id="78912" name="Picture 81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913" name="Freeform 8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78883" name="Group 83"/>
          <p:cNvGrpSpPr>
            <a:grpSpLocks/>
          </p:cNvGrpSpPr>
          <p:nvPr/>
        </p:nvGrpSpPr>
        <p:grpSpPr bwMode="auto">
          <a:xfrm>
            <a:off x="4397375" y="2736850"/>
            <a:ext cx="641350" cy="558800"/>
            <a:chOff x="-44" y="1473"/>
            <a:chExt cx="981" cy="1105"/>
          </a:xfrm>
        </p:grpSpPr>
        <p:pic>
          <p:nvPicPr>
            <p:cNvPr id="78910" name="Picture 84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911" name="Freeform 8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78884" name="Group 87"/>
          <p:cNvGrpSpPr>
            <a:grpSpLocks/>
          </p:cNvGrpSpPr>
          <p:nvPr/>
        </p:nvGrpSpPr>
        <p:grpSpPr bwMode="auto">
          <a:xfrm flipH="1">
            <a:off x="8056563" y="1685925"/>
            <a:ext cx="641350" cy="558800"/>
            <a:chOff x="-44" y="1473"/>
            <a:chExt cx="981" cy="1105"/>
          </a:xfrm>
        </p:grpSpPr>
        <p:pic>
          <p:nvPicPr>
            <p:cNvPr id="78908" name="Picture 88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909" name="Freeform 8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78885" name="Group 90"/>
          <p:cNvGrpSpPr>
            <a:grpSpLocks/>
          </p:cNvGrpSpPr>
          <p:nvPr/>
        </p:nvGrpSpPr>
        <p:grpSpPr bwMode="auto">
          <a:xfrm flipH="1">
            <a:off x="8070850" y="2965450"/>
            <a:ext cx="641350" cy="558800"/>
            <a:chOff x="-44" y="1473"/>
            <a:chExt cx="981" cy="1105"/>
          </a:xfrm>
        </p:grpSpPr>
        <p:pic>
          <p:nvPicPr>
            <p:cNvPr id="78906" name="Picture 91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907" name="Freeform 9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78886" name="Group 93"/>
          <p:cNvGrpSpPr>
            <a:grpSpLocks/>
          </p:cNvGrpSpPr>
          <p:nvPr/>
        </p:nvGrpSpPr>
        <p:grpSpPr bwMode="auto">
          <a:xfrm flipH="1">
            <a:off x="6972300" y="4489450"/>
            <a:ext cx="641350" cy="558800"/>
            <a:chOff x="-44" y="1473"/>
            <a:chExt cx="981" cy="1105"/>
          </a:xfrm>
        </p:grpSpPr>
        <p:pic>
          <p:nvPicPr>
            <p:cNvPr id="78904" name="Picture 94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905" name="Freeform 9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78887" name="Group 96"/>
          <p:cNvGrpSpPr>
            <a:grpSpLocks/>
          </p:cNvGrpSpPr>
          <p:nvPr/>
        </p:nvGrpSpPr>
        <p:grpSpPr bwMode="auto">
          <a:xfrm flipH="1">
            <a:off x="5808663" y="4530725"/>
            <a:ext cx="641350" cy="558800"/>
            <a:chOff x="-44" y="1473"/>
            <a:chExt cx="981" cy="1105"/>
          </a:xfrm>
        </p:grpSpPr>
        <p:pic>
          <p:nvPicPr>
            <p:cNvPr id="78902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903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78888" name="Group 99"/>
          <p:cNvGrpSpPr>
            <a:grpSpLocks/>
          </p:cNvGrpSpPr>
          <p:nvPr/>
        </p:nvGrpSpPr>
        <p:grpSpPr bwMode="auto">
          <a:xfrm>
            <a:off x="6237288" y="2624138"/>
            <a:ext cx="698500" cy="355600"/>
            <a:chOff x="4396" y="1245"/>
            <a:chExt cx="672" cy="248"/>
          </a:xfrm>
        </p:grpSpPr>
        <p:sp>
          <p:nvSpPr>
            <p:cNvPr id="78894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12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78895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 sz="12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78896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12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78897" name="Group 10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8900" name="Freeform 10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8901" name="Freeform 10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78898" name="Line 106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8899" name="Line 107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pic>
        <p:nvPicPr>
          <p:cNvPr id="78889" name="Picture 108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0" y="911225"/>
            <a:ext cx="54848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90" name="Line 5"/>
          <p:cNvSpPr>
            <a:spLocks noChangeShapeType="1"/>
          </p:cNvSpPr>
          <p:nvPr/>
        </p:nvSpPr>
        <p:spPr bwMode="auto">
          <a:xfrm>
            <a:off x="4979988" y="1816100"/>
            <a:ext cx="3905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8891" name="Line 7"/>
          <p:cNvSpPr>
            <a:spLocks noChangeShapeType="1"/>
          </p:cNvSpPr>
          <p:nvPr/>
        </p:nvSpPr>
        <p:spPr bwMode="auto">
          <a:xfrm flipV="1">
            <a:off x="5014913" y="2555875"/>
            <a:ext cx="27781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8892" name="Line 8"/>
          <p:cNvSpPr>
            <a:spLocks noChangeShapeType="1"/>
          </p:cNvSpPr>
          <p:nvPr/>
        </p:nvSpPr>
        <p:spPr bwMode="auto">
          <a:xfrm>
            <a:off x="5026025" y="3087688"/>
            <a:ext cx="42227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8893" name="Line 11"/>
          <p:cNvSpPr>
            <a:spLocks noChangeShapeType="1"/>
          </p:cNvSpPr>
          <p:nvPr/>
        </p:nvSpPr>
        <p:spPr bwMode="auto">
          <a:xfrm>
            <a:off x="5780088" y="2663825"/>
            <a:ext cx="5619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MS PGothic" pitchFamily="34" charset="-128"/>
              </a:rPr>
              <a:t>Network Layer</a:t>
            </a:r>
          </a:p>
        </p:txBody>
      </p:sp>
      <p:sp>
        <p:nvSpPr>
          <p:cNvPr id="808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19657049-88DE-485D-9B5F-A028B1D5927F}" type="slidenum">
              <a:rPr lang="en-US"/>
              <a:pPr/>
              <a:t>9</a:t>
            </a:fld>
            <a:endParaRPr lang="en-US"/>
          </a:p>
        </p:txBody>
      </p:sp>
      <p:sp>
        <p:nvSpPr>
          <p:cNvPr id="39940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3702050" cy="763588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Subnets</a:t>
            </a:r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76250" y="1333500"/>
            <a:ext cx="3695700" cy="4648200"/>
          </a:xfrm>
        </p:spPr>
        <p:txBody>
          <a:bodyPr/>
          <a:lstStyle/>
          <a:p>
            <a:pPr marL="234950" indent="-234950"/>
            <a:r>
              <a:rPr lang="en-US" dirty="0">
                <a:solidFill>
                  <a:srgbClr val="000099"/>
                </a:solidFill>
              </a:rPr>
              <a:t>IP address:</a:t>
            </a:r>
            <a:r>
              <a:rPr lang="en-US" dirty="0"/>
              <a:t> </a:t>
            </a:r>
          </a:p>
          <a:p>
            <a:pPr marL="512763" lvl="1" indent="-163513"/>
            <a:r>
              <a:rPr lang="en-US" dirty="0"/>
              <a:t>subnet part - high order bits</a:t>
            </a:r>
          </a:p>
          <a:p>
            <a:pPr marL="512763" lvl="1" indent="-163513"/>
            <a:r>
              <a:rPr lang="en-US" dirty="0"/>
              <a:t>host part - low order bits </a:t>
            </a:r>
          </a:p>
          <a:p>
            <a:pPr marL="234950" indent="-234950"/>
            <a:r>
              <a:rPr lang="en-US" i="1" dirty="0">
                <a:solidFill>
                  <a:srgbClr val="000099"/>
                </a:solidFill>
              </a:rPr>
              <a:t>what</a:t>
            </a:r>
            <a:r>
              <a:rPr lang="ja-JP" altLang="en-US" i="1" dirty="0">
                <a:solidFill>
                  <a:srgbClr val="000099"/>
                </a:solidFill>
              </a:rPr>
              <a:t>’</a:t>
            </a:r>
            <a:r>
              <a:rPr lang="en-US" altLang="ja-JP" i="1" dirty="0">
                <a:solidFill>
                  <a:srgbClr val="000099"/>
                </a:solidFill>
              </a:rPr>
              <a:t>s a subnet ?</a:t>
            </a:r>
          </a:p>
          <a:p>
            <a:pPr marL="512763" lvl="1" indent="-163513"/>
            <a:r>
              <a:rPr lang="en-US" dirty="0"/>
              <a:t>device interfaces with same subnet part of IP address</a:t>
            </a:r>
          </a:p>
          <a:p>
            <a:pPr marL="512763" lvl="1" indent="-163513"/>
            <a:r>
              <a:rPr lang="en-US" dirty="0"/>
              <a:t>can physically reach each other </a:t>
            </a:r>
            <a:r>
              <a:rPr lang="en-US" i="1" dirty="0">
                <a:solidFill>
                  <a:schemeClr val="tx2"/>
                </a:solidFill>
              </a:rPr>
              <a:t>without intervening router</a:t>
            </a:r>
          </a:p>
        </p:txBody>
      </p:sp>
      <p:sp>
        <p:nvSpPr>
          <p:cNvPr id="80901" name="Text Box 56"/>
          <p:cNvSpPr txBox="1">
            <a:spLocks noChangeArrowheads="1"/>
          </p:cNvSpPr>
          <p:nvPr/>
        </p:nvSpPr>
        <p:spPr bwMode="auto">
          <a:xfrm>
            <a:off x="4737100" y="5199063"/>
            <a:ext cx="3724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network consisting of 3 subnets</a:t>
            </a:r>
          </a:p>
        </p:txBody>
      </p:sp>
      <p:pic>
        <p:nvPicPr>
          <p:cNvPr id="80902" name="Picture 59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300" y="855663"/>
            <a:ext cx="201136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3" name="Rectangle 139"/>
          <p:cNvSpPr>
            <a:spLocks noChangeArrowheads="1"/>
          </p:cNvSpPr>
          <p:nvPr/>
        </p:nvSpPr>
        <p:spPr bwMode="auto">
          <a:xfrm>
            <a:off x="4965700" y="3354388"/>
            <a:ext cx="847725" cy="180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0904" name="Freeform 140"/>
          <p:cNvSpPr>
            <a:spLocks/>
          </p:cNvSpPr>
          <p:nvPr/>
        </p:nvSpPr>
        <p:spPr bwMode="auto">
          <a:xfrm>
            <a:off x="4378325" y="1293813"/>
            <a:ext cx="1941513" cy="2049462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0905" name="Freeform 141"/>
          <p:cNvSpPr>
            <a:spLocks/>
          </p:cNvSpPr>
          <p:nvPr/>
        </p:nvSpPr>
        <p:spPr bwMode="auto">
          <a:xfrm>
            <a:off x="6905625" y="1603375"/>
            <a:ext cx="1906588" cy="1958975"/>
          </a:xfrm>
          <a:custGeom>
            <a:avLst/>
            <a:gdLst>
              <a:gd name="T0" fmla="*/ 2147483647 w 1201"/>
              <a:gd name="T1" fmla="*/ 2147483647 h 1234"/>
              <a:gd name="T2" fmla="*/ 2147483647 w 1201"/>
              <a:gd name="T3" fmla="*/ 2147483647 h 1234"/>
              <a:gd name="T4" fmla="*/ 2147483647 w 1201"/>
              <a:gd name="T5" fmla="*/ 2147483647 h 1234"/>
              <a:gd name="T6" fmla="*/ 2147483647 w 1201"/>
              <a:gd name="T7" fmla="*/ 2147483647 h 1234"/>
              <a:gd name="T8" fmla="*/ 2147483647 w 1201"/>
              <a:gd name="T9" fmla="*/ 2147483647 h 1234"/>
              <a:gd name="T10" fmla="*/ 2147483647 w 1201"/>
              <a:gd name="T11" fmla="*/ 2147483647 h 1234"/>
              <a:gd name="T12" fmla="*/ 2147483647 w 1201"/>
              <a:gd name="T13" fmla="*/ 2147483647 h 1234"/>
              <a:gd name="T14" fmla="*/ 2147483647 w 1201"/>
              <a:gd name="T15" fmla="*/ 2147483647 h 1234"/>
              <a:gd name="T16" fmla="*/ 2147483647 w 1201"/>
              <a:gd name="T17" fmla="*/ 2147483647 h 1234"/>
              <a:gd name="T18" fmla="*/ 2147483647 w 1201"/>
              <a:gd name="T19" fmla="*/ 2147483647 h 1234"/>
              <a:gd name="T20" fmla="*/ 2147483647 w 1201"/>
              <a:gd name="T21" fmla="*/ 2147483647 h 1234"/>
              <a:gd name="T22" fmla="*/ 2147483647 w 1201"/>
              <a:gd name="T23" fmla="*/ 2147483647 h 1234"/>
              <a:gd name="T24" fmla="*/ 2147483647 w 1201"/>
              <a:gd name="T25" fmla="*/ 2147483647 h 1234"/>
              <a:gd name="T26" fmla="*/ 2147483647 w 1201"/>
              <a:gd name="T27" fmla="*/ 2147483647 h 1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1"/>
              <a:gd name="T43" fmla="*/ 0 h 1234"/>
              <a:gd name="T44" fmla="*/ 1201 w 1201"/>
              <a:gd name="T45" fmla="*/ 1234 h 123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0906" name="Freeform 142"/>
          <p:cNvSpPr>
            <a:spLocks/>
          </p:cNvSpPr>
          <p:nvPr/>
        </p:nvSpPr>
        <p:spPr bwMode="auto">
          <a:xfrm>
            <a:off x="5578475" y="3036888"/>
            <a:ext cx="2041525" cy="1979612"/>
          </a:xfrm>
          <a:custGeom>
            <a:avLst/>
            <a:gdLst>
              <a:gd name="T0" fmla="*/ 2147483647 w 1286"/>
              <a:gd name="T1" fmla="*/ 2147483647 h 1247"/>
              <a:gd name="T2" fmla="*/ 2147483647 w 1286"/>
              <a:gd name="T3" fmla="*/ 2147483647 h 1247"/>
              <a:gd name="T4" fmla="*/ 2147483647 w 1286"/>
              <a:gd name="T5" fmla="*/ 2147483647 h 1247"/>
              <a:gd name="T6" fmla="*/ 2147483647 w 1286"/>
              <a:gd name="T7" fmla="*/ 2147483647 h 1247"/>
              <a:gd name="T8" fmla="*/ 2147483647 w 1286"/>
              <a:gd name="T9" fmla="*/ 2147483647 h 1247"/>
              <a:gd name="T10" fmla="*/ 2147483647 w 1286"/>
              <a:gd name="T11" fmla="*/ 2147483647 h 1247"/>
              <a:gd name="T12" fmla="*/ 2147483647 w 1286"/>
              <a:gd name="T13" fmla="*/ 2147483647 h 1247"/>
              <a:gd name="T14" fmla="*/ 2147483647 w 1286"/>
              <a:gd name="T15" fmla="*/ 2147483647 h 1247"/>
              <a:gd name="T16" fmla="*/ 2147483647 w 1286"/>
              <a:gd name="T17" fmla="*/ 2147483647 h 1247"/>
              <a:gd name="T18" fmla="*/ 2147483647 w 1286"/>
              <a:gd name="T19" fmla="*/ 2147483647 h 1247"/>
              <a:gd name="T20" fmla="*/ 2147483647 w 1286"/>
              <a:gd name="T21" fmla="*/ 2147483647 h 1247"/>
              <a:gd name="T22" fmla="*/ 2147483647 w 1286"/>
              <a:gd name="T23" fmla="*/ 2147483647 h 1247"/>
              <a:gd name="T24" fmla="*/ 2147483647 w 1286"/>
              <a:gd name="T25" fmla="*/ 2147483647 h 124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86"/>
              <a:gd name="T40" fmla="*/ 0 h 1247"/>
              <a:gd name="T41" fmla="*/ 1286 w 1286"/>
              <a:gd name="T42" fmla="*/ 1247 h 124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86" h="1247">
                <a:moveTo>
                  <a:pt x="587" y="30"/>
                </a:moveTo>
                <a:cubicBezTo>
                  <a:pt x="473" y="60"/>
                  <a:pt x="601" y="475"/>
                  <a:pt x="509" y="618"/>
                </a:cubicBezTo>
                <a:cubicBezTo>
                  <a:pt x="424" y="765"/>
                  <a:pt x="154" y="830"/>
                  <a:pt x="77" y="909"/>
                </a:cubicBezTo>
                <a:cubicBezTo>
                  <a:pt x="0" y="988"/>
                  <a:pt x="37" y="1043"/>
                  <a:pt x="47" y="1095"/>
                </a:cubicBezTo>
                <a:cubicBezTo>
                  <a:pt x="57" y="1147"/>
                  <a:pt x="71" y="1205"/>
                  <a:pt x="140" y="1224"/>
                </a:cubicBezTo>
                <a:cubicBezTo>
                  <a:pt x="209" y="1243"/>
                  <a:pt x="369" y="1212"/>
                  <a:pt x="461" y="1209"/>
                </a:cubicBezTo>
                <a:cubicBezTo>
                  <a:pt x="553" y="1206"/>
                  <a:pt x="571" y="1206"/>
                  <a:pt x="692" y="1209"/>
                </a:cubicBezTo>
                <a:cubicBezTo>
                  <a:pt x="813" y="1212"/>
                  <a:pt x="1094" y="1247"/>
                  <a:pt x="1190" y="1227"/>
                </a:cubicBezTo>
                <a:cubicBezTo>
                  <a:pt x="1286" y="1207"/>
                  <a:pt x="1279" y="1170"/>
                  <a:pt x="1271" y="1089"/>
                </a:cubicBezTo>
                <a:cubicBezTo>
                  <a:pt x="1263" y="1008"/>
                  <a:pt x="1217" y="818"/>
                  <a:pt x="1139" y="741"/>
                </a:cubicBezTo>
                <a:cubicBezTo>
                  <a:pt x="1061" y="664"/>
                  <a:pt x="865" y="743"/>
                  <a:pt x="800" y="627"/>
                </a:cubicBezTo>
                <a:cubicBezTo>
                  <a:pt x="735" y="511"/>
                  <a:pt x="785" y="142"/>
                  <a:pt x="749" y="42"/>
                </a:cubicBezTo>
                <a:cubicBezTo>
                  <a:pt x="695" y="15"/>
                  <a:pt x="701" y="0"/>
                  <a:pt x="587" y="30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0907" name="Line 143"/>
          <p:cNvSpPr>
            <a:spLocks noChangeShapeType="1"/>
          </p:cNvSpPr>
          <p:nvPr/>
        </p:nvSpPr>
        <p:spPr bwMode="auto">
          <a:xfrm>
            <a:off x="5016500" y="1816100"/>
            <a:ext cx="2778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0908" name="Line 145"/>
          <p:cNvSpPr>
            <a:spLocks noChangeShapeType="1"/>
          </p:cNvSpPr>
          <p:nvPr/>
        </p:nvSpPr>
        <p:spPr bwMode="auto">
          <a:xfrm flipV="1">
            <a:off x="5016500" y="2460625"/>
            <a:ext cx="277813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0909" name="Line 146"/>
          <p:cNvSpPr>
            <a:spLocks noChangeShapeType="1"/>
          </p:cNvSpPr>
          <p:nvPr/>
        </p:nvSpPr>
        <p:spPr bwMode="auto">
          <a:xfrm>
            <a:off x="5026025" y="3087688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0910" name="Line 147"/>
          <p:cNvSpPr>
            <a:spLocks noChangeShapeType="1"/>
          </p:cNvSpPr>
          <p:nvPr/>
        </p:nvSpPr>
        <p:spPr bwMode="auto">
          <a:xfrm>
            <a:off x="5519738" y="2662238"/>
            <a:ext cx="8223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0911" name="Text Box 148"/>
          <p:cNvSpPr txBox="1">
            <a:spLocks noChangeArrowheads="1"/>
          </p:cNvSpPr>
          <p:nvPr/>
        </p:nvSpPr>
        <p:spPr bwMode="auto">
          <a:xfrm>
            <a:off x="4975225" y="149066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223.1.1.1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0912" name="Text Box 149"/>
          <p:cNvSpPr txBox="1">
            <a:spLocks noChangeArrowheads="1"/>
          </p:cNvSpPr>
          <p:nvPr/>
        </p:nvSpPr>
        <p:spPr bwMode="auto">
          <a:xfrm>
            <a:off x="4860925" y="311626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223.1.1.3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0913" name="Text Box 150"/>
          <p:cNvSpPr txBox="1">
            <a:spLocks noChangeArrowheads="1"/>
          </p:cNvSpPr>
          <p:nvPr/>
        </p:nvSpPr>
        <p:spPr bwMode="auto">
          <a:xfrm>
            <a:off x="5607050" y="2355850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223.1.1.4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0914" name="Line 151"/>
          <p:cNvSpPr>
            <a:spLocks noChangeShapeType="1"/>
          </p:cNvSpPr>
          <p:nvPr/>
        </p:nvSpPr>
        <p:spPr bwMode="auto">
          <a:xfrm>
            <a:off x="6854825" y="2668588"/>
            <a:ext cx="63976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0915" name="Text Box 152"/>
          <p:cNvSpPr txBox="1">
            <a:spLocks noChangeArrowheads="1"/>
          </p:cNvSpPr>
          <p:nvPr/>
        </p:nvSpPr>
        <p:spPr bwMode="auto">
          <a:xfrm>
            <a:off x="6727825" y="2357438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223.1.2.9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0916" name="Line 154"/>
          <p:cNvSpPr>
            <a:spLocks noChangeShapeType="1"/>
          </p:cNvSpPr>
          <p:nvPr/>
        </p:nvSpPr>
        <p:spPr bwMode="auto">
          <a:xfrm>
            <a:off x="7878763" y="1978025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0917" name="Line 155"/>
          <p:cNvSpPr>
            <a:spLocks noChangeShapeType="1"/>
          </p:cNvSpPr>
          <p:nvPr/>
        </p:nvSpPr>
        <p:spPr bwMode="auto">
          <a:xfrm>
            <a:off x="7878763" y="3249613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0918" name="Line 156"/>
          <p:cNvSpPr>
            <a:spLocks noChangeShapeType="1"/>
          </p:cNvSpPr>
          <p:nvPr/>
        </p:nvSpPr>
        <p:spPr bwMode="auto">
          <a:xfrm>
            <a:off x="6616700" y="3006725"/>
            <a:ext cx="3175" cy="644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0919" name="Line 158"/>
          <p:cNvSpPr>
            <a:spLocks noChangeShapeType="1"/>
          </p:cNvSpPr>
          <p:nvPr/>
        </p:nvSpPr>
        <p:spPr bwMode="auto">
          <a:xfrm flipH="1" flipV="1">
            <a:off x="6003925" y="4279900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0920" name="Line 159"/>
          <p:cNvSpPr>
            <a:spLocks noChangeShapeType="1"/>
          </p:cNvSpPr>
          <p:nvPr/>
        </p:nvSpPr>
        <p:spPr bwMode="auto">
          <a:xfrm flipH="1" flipV="1">
            <a:off x="7180263" y="428466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0921" name="Text Box 160"/>
          <p:cNvSpPr txBox="1">
            <a:spLocks noChangeArrowheads="1"/>
          </p:cNvSpPr>
          <p:nvPr/>
        </p:nvSpPr>
        <p:spPr bwMode="auto">
          <a:xfrm>
            <a:off x="7151688" y="4162425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223.1.3.2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0922" name="Text Box 161"/>
          <p:cNvSpPr txBox="1">
            <a:spLocks noChangeArrowheads="1"/>
          </p:cNvSpPr>
          <p:nvPr/>
        </p:nvSpPr>
        <p:spPr bwMode="auto">
          <a:xfrm>
            <a:off x="4981575" y="4257675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223.1.3.1</a:t>
            </a:r>
            <a:endParaRPr lang="en-US">
              <a:latin typeface="Comic Sans MS" pitchFamily="66" charset="0"/>
            </a:endParaRPr>
          </a:p>
        </p:txBody>
      </p:sp>
      <p:grpSp>
        <p:nvGrpSpPr>
          <p:cNvPr id="80923" name="Group 162"/>
          <p:cNvGrpSpPr>
            <a:grpSpLocks/>
          </p:cNvGrpSpPr>
          <p:nvPr/>
        </p:nvGrpSpPr>
        <p:grpSpPr bwMode="auto">
          <a:xfrm>
            <a:off x="4373563" y="1517650"/>
            <a:ext cx="641350" cy="558800"/>
            <a:chOff x="-44" y="1473"/>
            <a:chExt cx="981" cy="1105"/>
          </a:xfrm>
        </p:grpSpPr>
        <p:pic>
          <p:nvPicPr>
            <p:cNvPr id="80962" name="Picture 163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0963" name="Freeform 16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80924" name="Group 165"/>
          <p:cNvGrpSpPr>
            <a:grpSpLocks/>
          </p:cNvGrpSpPr>
          <p:nvPr/>
        </p:nvGrpSpPr>
        <p:grpSpPr bwMode="auto">
          <a:xfrm>
            <a:off x="4368800" y="2127250"/>
            <a:ext cx="641350" cy="558800"/>
            <a:chOff x="-44" y="1473"/>
            <a:chExt cx="981" cy="1105"/>
          </a:xfrm>
        </p:grpSpPr>
        <p:pic>
          <p:nvPicPr>
            <p:cNvPr id="80960" name="Picture 166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0961" name="Freeform 16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80925" name="Group 168"/>
          <p:cNvGrpSpPr>
            <a:grpSpLocks/>
          </p:cNvGrpSpPr>
          <p:nvPr/>
        </p:nvGrpSpPr>
        <p:grpSpPr bwMode="auto">
          <a:xfrm>
            <a:off x="4397375" y="2736850"/>
            <a:ext cx="641350" cy="558800"/>
            <a:chOff x="-44" y="1473"/>
            <a:chExt cx="981" cy="1105"/>
          </a:xfrm>
        </p:grpSpPr>
        <p:pic>
          <p:nvPicPr>
            <p:cNvPr id="80958" name="Picture 169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0959" name="Freeform 17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80926" name="Group 171"/>
          <p:cNvGrpSpPr>
            <a:grpSpLocks/>
          </p:cNvGrpSpPr>
          <p:nvPr/>
        </p:nvGrpSpPr>
        <p:grpSpPr bwMode="auto">
          <a:xfrm flipH="1">
            <a:off x="8105775" y="1685925"/>
            <a:ext cx="641350" cy="558800"/>
            <a:chOff x="-44" y="1473"/>
            <a:chExt cx="981" cy="1105"/>
          </a:xfrm>
        </p:grpSpPr>
        <p:pic>
          <p:nvPicPr>
            <p:cNvPr id="80956" name="Picture 172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0957" name="Freeform 17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80927" name="Group 174"/>
          <p:cNvGrpSpPr>
            <a:grpSpLocks/>
          </p:cNvGrpSpPr>
          <p:nvPr/>
        </p:nvGrpSpPr>
        <p:grpSpPr bwMode="auto">
          <a:xfrm flipH="1">
            <a:off x="8180388" y="2965450"/>
            <a:ext cx="641350" cy="558800"/>
            <a:chOff x="-44" y="1473"/>
            <a:chExt cx="981" cy="1105"/>
          </a:xfrm>
        </p:grpSpPr>
        <p:pic>
          <p:nvPicPr>
            <p:cNvPr id="80954" name="Picture 17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0955" name="Freeform 17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80928" name="Group 177"/>
          <p:cNvGrpSpPr>
            <a:grpSpLocks/>
          </p:cNvGrpSpPr>
          <p:nvPr/>
        </p:nvGrpSpPr>
        <p:grpSpPr bwMode="auto">
          <a:xfrm flipH="1">
            <a:off x="6972300" y="4489450"/>
            <a:ext cx="641350" cy="558800"/>
            <a:chOff x="-44" y="1473"/>
            <a:chExt cx="981" cy="1105"/>
          </a:xfrm>
        </p:grpSpPr>
        <p:pic>
          <p:nvPicPr>
            <p:cNvPr id="80952" name="Picture 178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0953" name="Freeform 17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80929" name="Group 180"/>
          <p:cNvGrpSpPr>
            <a:grpSpLocks/>
          </p:cNvGrpSpPr>
          <p:nvPr/>
        </p:nvGrpSpPr>
        <p:grpSpPr bwMode="auto">
          <a:xfrm flipH="1">
            <a:off x="5808663" y="4530725"/>
            <a:ext cx="641350" cy="558800"/>
            <a:chOff x="-44" y="1473"/>
            <a:chExt cx="981" cy="1105"/>
          </a:xfrm>
        </p:grpSpPr>
        <p:pic>
          <p:nvPicPr>
            <p:cNvPr id="80950" name="Picture 181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0951" name="Freeform 18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80930" name="Group 183"/>
          <p:cNvGrpSpPr>
            <a:grpSpLocks/>
          </p:cNvGrpSpPr>
          <p:nvPr/>
        </p:nvGrpSpPr>
        <p:grpSpPr bwMode="auto">
          <a:xfrm>
            <a:off x="6237288" y="2624138"/>
            <a:ext cx="698500" cy="355600"/>
            <a:chOff x="4396" y="1245"/>
            <a:chExt cx="672" cy="248"/>
          </a:xfrm>
        </p:grpSpPr>
        <p:sp>
          <p:nvSpPr>
            <p:cNvPr id="80942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80943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80944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80945" name="Group 18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80948" name="Freeform 18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0949" name="Freeform 18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80946" name="Line 190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80947" name="Line 19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80931" name="Group 192"/>
          <p:cNvGrpSpPr>
            <a:grpSpLocks/>
          </p:cNvGrpSpPr>
          <p:nvPr/>
        </p:nvGrpSpPr>
        <p:grpSpPr bwMode="auto">
          <a:xfrm>
            <a:off x="6850063" y="3529013"/>
            <a:ext cx="1006475" cy="573087"/>
            <a:chOff x="4758" y="3508"/>
            <a:chExt cx="634" cy="361"/>
          </a:xfrm>
        </p:grpSpPr>
        <p:sp>
          <p:nvSpPr>
            <p:cNvPr id="80940" name="Text Box 193"/>
            <p:cNvSpPr txBox="1">
              <a:spLocks noChangeArrowheads="1"/>
            </p:cNvSpPr>
            <p:nvPr/>
          </p:nvSpPr>
          <p:spPr bwMode="auto">
            <a:xfrm>
              <a:off x="4844" y="3508"/>
              <a:ext cx="5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</a:rPr>
                <a:t>subnet</a:t>
              </a:r>
            </a:p>
          </p:txBody>
        </p:sp>
        <p:sp>
          <p:nvSpPr>
            <p:cNvPr id="80941" name="Line 194"/>
            <p:cNvSpPr>
              <a:spLocks noChangeShapeType="1"/>
            </p:cNvSpPr>
            <p:nvPr/>
          </p:nvSpPr>
          <p:spPr bwMode="auto">
            <a:xfrm flipH="1">
              <a:off x="4758" y="3677"/>
              <a:ext cx="108" cy="19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80932" name="Rectangle 195"/>
          <p:cNvSpPr>
            <a:spLocks noChangeArrowheads="1"/>
          </p:cNvSpPr>
          <p:nvPr/>
        </p:nvSpPr>
        <p:spPr bwMode="auto">
          <a:xfrm>
            <a:off x="5130800" y="2163763"/>
            <a:ext cx="288925" cy="233362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0933" name="Text Box 196"/>
          <p:cNvSpPr txBox="1">
            <a:spLocks noChangeArrowheads="1"/>
          </p:cNvSpPr>
          <p:nvPr/>
        </p:nvSpPr>
        <p:spPr bwMode="auto">
          <a:xfrm>
            <a:off x="4975225" y="2133600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223.1.1.2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0934" name="Rectangle 197"/>
          <p:cNvSpPr>
            <a:spLocks noChangeArrowheads="1"/>
          </p:cNvSpPr>
          <p:nvPr/>
        </p:nvSpPr>
        <p:spPr bwMode="auto">
          <a:xfrm>
            <a:off x="7835900" y="2149475"/>
            <a:ext cx="288925" cy="233363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0935" name="Rectangle 198"/>
          <p:cNvSpPr>
            <a:spLocks noChangeArrowheads="1"/>
          </p:cNvSpPr>
          <p:nvPr/>
        </p:nvSpPr>
        <p:spPr bwMode="auto">
          <a:xfrm>
            <a:off x="7832725" y="2949575"/>
            <a:ext cx="288925" cy="233363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0936" name="Rectangle 199"/>
          <p:cNvSpPr>
            <a:spLocks noChangeArrowheads="1"/>
          </p:cNvSpPr>
          <p:nvPr/>
        </p:nvSpPr>
        <p:spPr bwMode="auto">
          <a:xfrm>
            <a:off x="6480175" y="3135313"/>
            <a:ext cx="288925" cy="233362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0937" name="Text Box 200"/>
          <p:cNvSpPr txBox="1">
            <a:spLocks noChangeArrowheads="1"/>
          </p:cNvSpPr>
          <p:nvPr/>
        </p:nvSpPr>
        <p:spPr bwMode="auto">
          <a:xfrm>
            <a:off x="6003925" y="3097213"/>
            <a:ext cx="1144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223.1.3.27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0938" name="Text Box 201"/>
          <p:cNvSpPr txBox="1">
            <a:spLocks noChangeArrowheads="1"/>
          </p:cNvSpPr>
          <p:nvPr/>
        </p:nvSpPr>
        <p:spPr bwMode="auto">
          <a:xfrm>
            <a:off x="7189788" y="288766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223.1.2.2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80939" name="Text Box 202"/>
          <p:cNvSpPr txBox="1">
            <a:spLocks noChangeArrowheads="1"/>
          </p:cNvSpPr>
          <p:nvPr/>
        </p:nvSpPr>
        <p:spPr bwMode="auto">
          <a:xfrm>
            <a:off x="7586663" y="2128838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223.1.2.1</a:t>
            </a:r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התאמה אישית 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7030A0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1212</TotalTime>
  <Words>3329</Words>
  <Application>Microsoft Office PowerPoint</Application>
  <PresentationFormat>On-screen Show (4:3)</PresentationFormat>
  <Paragraphs>854</Paragraphs>
  <Slides>49</Slides>
  <Notes>19</Notes>
  <HiddenSlides>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ＭＳ Ｐゴシック</vt:lpstr>
      <vt:lpstr>ＭＳ Ｐゴシック</vt:lpstr>
      <vt:lpstr>Arial</vt:lpstr>
      <vt:lpstr>Comic Sans MS</vt:lpstr>
      <vt:lpstr>Gill Sans MT</vt:lpstr>
      <vt:lpstr>Tahoma</vt:lpstr>
      <vt:lpstr>Times New Roman</vt:lpstr>
      <vt:lpstr>Wingdings</vt:lpstr>
      <vt:lpstr>Default Design</vt:lpstr>
      <vt:lpstr>1_Default Design</vt:lpstr>
      <vt:lpstr>PowerPoint Presentation</vt:lpstr>
      <vt:lpstr>The Internet network layer</vt:lpstr>
      <vt:lpstr>PowerPoint Presentation</vt:lpstr>
      <vt:lpstr>IPv4 Header</vt:lpstr>
      <vt:lpstr>Fragmentation &amp; Reassembly</vt:lpstr>
      <vt:lpstr>IP fragmentation, reassembly</vt:lpstr>
      <vt:lpstr>PowerPoint Presentation</vt:lpstr>
      <vt:lpstr>IPv4 addressing: introduction</vt:lpstr>
      <vt:lpstr>Subnets</vt:lpstr>
      <vt:lpstr>Subnet mask</vt:lpstr>
      <vt:lpstr>Address aggregation</vt:lpstr>
      <vt:lpstr>Address aggregation</vt:lpstr>
      <vt:lpstr>Longest mask matching</vt:lpstr>
      <vt:lpstr>Longest mask matching</vt:lpstr>
      <vt:lpstr>Longest mask matching</vt:lpstr>
      <vt:lpstr>Subnets</vt:lpstr>
      <vt:lpstr>Classful addressing (obsolete)</vt:lpstr>
      <vt:lpstr>Classless Inter Domain Routing</vt:lpstr>
      <vt:lpstr>PowerPoint Presentation</vt:lpstr>
      <vt:lpstr>IP addresses: how to get one?</vt:lpstr>
      <vt:lpstr>DHCP: Dynamic Host Configuration Protocol</vt:lpstr>
      <vt:lpstr>DHCP: Dynamic Host Configuration Protocol</vt:lpstr>
      <vt:lpstr>DHCP client-server scenario</vt:lpstr>
      <vt:lpstr>DHCP client-server scenario</vt:lpstr>
      <vt:lpstr>DHCP: example</vt:lpstr>
      <vt:lpstr>DHCP: example</vt:lpstr>
      <vt:lpstr>IP addresses: how to get one?</vt:lpstr>
      <vt:lpstr>IP addresses: how to get one?</vt:lpstr>
      <vt:lpstr>PowerPoint Presentation</vt:lpstr>
      <vt:lpstr>Network Address Translation: Motivation</vt:lpstr>
      <vt:lpstr>Network Address Translation</vt:lpstr>
      <vt:lpstr>NAT: network address translation</vt:lpstr>
      <vt:lpstr>NAT: network address translation</vt:lpstr>
      <vt:lpstr>NAT traversal problem</vt:lpstr>
      <vt:lpstr>NAT traversal problem</vt:lpstr>
      <vt:lpstr>NAT traversal problem</vt:lpstr>
      <vt:lpstr>NAT traversal problem</vt:lpstr>
      <vt:lpstr>Is NAT secure?</vt:lpstr>
      <vt:lpstr>PowerPoint Presentation</vt:lpstr>
      <vt:lpstr>ICMP: internet control message protocol</vt:lpstr>
      <vt:lpstr>Traceroute and ICMP</vt:lpstr>
      <vt:lpstr>PowerPoint Presentation</vt:lpstr>
      <vt:lpstr>IPv6: motivation</vt:lpstr>
      <vt:lpstr>IPv6 datagram format</vt:lpstr>
      <vt:lpstr>Other changes from IPv4</vt:lpstr>
      <vt:lpstr>Transition from IPv4 to IPv6</vt:lpstr>
      <vt:lpstr>Tunneling</vt:lpstr>
      <vt:lpstr>Tunneling</vt:lpstr>
      <vt:lpstr>IPv6: adoption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Itamar Cohen</cp:lastModifiedBy>
  <cp:revision>653</cp:revision>
  <dcterms:created xsi:type="dcterms:W3CDTF">1999-10-08T19:08:27Z</dcterms:created>
  <dcterms:modified xsi:type="dcterms:W3CDTF">2019-05-27T12:58:52Z</dcterms:modified>
</cp:coreProperties>
</file>