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775" r:id="rId2"/>
    <p:sldId id="776" r:id="rId3"/>
    <p:sldId id="697" r:id="rId4"/>
    <p:sldId id="698" r:id="rId5"/>
    <p:sldId id="699" r:id="rId6"/>
    <p:sldId id="777" r:id="rId7"/>
    <p:sldId id="701" r:id="rId8"/>
    <p:sldId id="702" r:id="rId9"/>
    <p:sldId id="703" r:id="rId10"/>
    <p:sldId id="704" r:id="rId11"/>
    <p:sldId id="705" r:id="rId12"/>
    <p:sldId id="706" r:id="rId13"/>
    <p:sldId id="806" r:id="rId14"/>
    <p:sldId id="807" r:id="rId15"/>
    <p:sldId id="799" r:id="rId16"/>
    <p:sldId id="808" r:id="rId17"/>
    <p:sldId id="805" r:id="rId18"/>
    <p:sldId id="809" r:id="rId19"/>
    <p:sldId id="784" r:id="rId20"/>
    <p:sldId id="708" r:id="rId21"/>
    <p:sldId id="709" r:id="rId22"/>
    <p:sldId id="710" r:id="rId23"/>
    <p:sldId id="711" r:id="rId24"/>
    <p:sldId id="712" r:id="rId25"/>
    <p:sldId id="713" r:id="rId26"/>
    <p:sldId id="714" r:id="rId27"/>
    <p:sldId id="761" r:id="rId28"/>
    <p:sldId id="790" r:id="rId29"/>
    <p:sldId id="800" r:id="rId30"/>
    <p:sldId id="785" r:id="rId31"/>
    <p:sldId id="789" r:id="rId32"/>
    <p:sldId id="720" r:id="rId33"/>
    <p:sldId id="721" r:id="rId34"/>
    <p:sldId id="722" r:id="rId35"/>
    <p:sldId id="780" r:id="rId36"/>
    <p:sldId id="727" r:id="rId37"/>
    <p:sldId id="733" r:id="rId38"/>
    <p:sldId id="734" r:id="rId39"/>
    <p:sldId id="735" r:id="rId40"/>
    <p:sldId id="736" r:id="rId41"/>
    <p:sldId id="791" r:id="rId42"/>
    <p:sldId id="788" r:id="rId43"/>
    <p:sldId id="793" r:id="rId44"/>
    <p:sldId id="794" r:id="rId45"/>
    <p:sldId id="792" r:id="rId46"/>
    <p:sldId id="737" r:id="rId47"/>
    <p:sldId id="738" r:id="rId48"/>
    <p:sldId id="739" r:id="rId49"/>
    <p:sldId id="740" r:id="rId50"/>
    <p:sldId id="801" r:id="rId51"/>
    <p:sldId id="802" r:id="rId52"/>
    <p:sldId id="741" r:id="rId53"/>
    <p:sldId id="765" r:id="rId54"/>
    <p:sldId id="766" r:id="rId55"/>
    <p:sldId id="767" r:id="rId56"/>
    <p:sldId id="768" r:id="rId57"/>
    <p:sldId id="769" r:id="rId58"/>
    <p:sldId id="770" r:id="rId59"/>
    <p:sldId id="771" r:id="rId60"/>
    <p:sldId id="803" r:id="rId61"/>
    <p:sldId id="772" r:id="rId62"/>
    <p:sldId id="773" r:id="rId63"/>
    <p:sldId id="774" r:id="rId64"/>
    <p:sldId id="745" r:id="rId6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5pPr>
    <a:lvl6pPr marL="2286000" algn="r" defTabSz="914400" rtl="1" eaLnBrk="1" latinLnBrk="0" hangingPunct="1">
      <a:defRPr kern="1200">
        <a:solidFill>
          <a:schemeClr val="tx1"/>
        </a:solidFill>
        <a:latin typeface="Arial" pitchFamily="34" charset="0"/>
        <a:ea typeface="MS PGothic" pitchFamily="34" charset="-128"/>
        <a:cs typeface="+mn-cs"/>
      </a:defRPr>
    </a:lvl6pPr>
    <a:lvl7pPr marL="2743200" algn="r" defTabSz="914400" rtl="1" eaLnBrk="1" latinLnBrk="0" hangingPunct="1">
      <a:defRPr kern="1200">
        <a:solidFill>
          <a:schemeClr val="tx1"/>
        </a:solidFill>
        <a:latin typeface="Arial" pitchFamily="34" charset="0"/>
        <a:ea typeface="MS PGothic" pitchFamily="34" charset="-128"/>
        <a:cs typeface="+mn-cs"/>
      </a:defRPr>
    </a:lvl7pPr>
    <a:lvl8pPr marL="3200400" algn="r" defTabSz="914400" rtl="1" eaLnBrk="1" latinLnBrk="0" hangingPunct="1">
      <a:defRPr kern="1200">
        <a:solidFill>
          <a:schemeClr val="tx1"/>
        </a:solidFill>
        <a:latin typeface="Arial" pitchFamily="34" charset="0"/>
        <a:ea typeface="MS PGothic" pitchFamily="34" charset="-128"/>
        <a:cs typeface="+mn-cs"/>
      </a:defRPr>
    </a:lvl8pPr>
    <a:lvl9pPr marL="3657600" algn="r" defTabSz="914400" rtl="1"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DDDDDD"/>
    <a:srgbClr val="FFCCFF"/>
    <a:srgbClr val="000099"/>
    <a:srgbClr val="008000"/>
    <a:srgbClr val="66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17" autoAdjust="0"/>
    <p:restoredTop sz="94699" autoAdjust="0"/>
  </p:normalViewPr>
  <p:slideViewPr>
    <p:cSldViewPr snapToGrid="0">
      <p:cViewPr varScale="1">
        <p:scale>
          <a:sx n="105" d="100"/>
          <a:sy n="105" d="100"/>
        </p:scale>
        <p:origin x="1080"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8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ＭＳ Ｐゴシック" charset="0"/>
                <a:cs typeface="ＭＳ Ｐゴシック" charset="0"/>
              </a:defRPr>
            </a:lvl1pPr>
          </a:lstStyle>
          <a:p>
            <a:pPr>
              <a:defRPr/>
            </a:pPr>
            <a:endParaRPr lang="en-US"/>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B30AEAE0-DD56-4FBE-9B6C-1A95E62CFACF}" type="slidenum">
              <a:rPr lang="en-US"/>
              <a:pPr/>
              <a:t>‹#›</a:t>
            </a:fld>
            <a:endParaRPr lang="en-US"/>
          </a:p>
        </p:txBody>
      </p:sp>
    </p:spTree>
    <p:extLst>
      <p:ext uri="{BB962C8B-B14F-4D97-AF65-F5344CB8AC3E}">
        <p14:creationId xmlns:p14="http://schemas.microsoft.com/office/powerpoint/2010/main" val="4038828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ＭＳ Ｐゴシック" charset="0"/>
                <a:cs typeface="ＭＳ Ｐゴシック"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0892F479-63D1-493C-9ACD-0130C25CBC23}" type="slidenum">
              <a:rPr lang="en-US"/>
              <a:pPr/>
              <a:t>‹#›</a:t>
            </a:fld>
            <a:endParaRPr lang="en-US"/>
          </a:p>
        </p:txBody>
      </p:sp>
    </p:spTree>
    <p:extLst>
      <p:ext uri="{BB962C8B-B14F-4D97-AF65-F5344CB8AC3E}">
        <p14:creationId xmlns:p14="http://schemas.microsoft.com/office/powerpoint/2010/main" val="3358756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202755" name="מציין מיקום של הערות 2"/>
          <p:cNvSpPr>
            <a:spLocks noGrp="1"/>
          </p:cNvSpPr>
          <p:nvPr>
            <p:ph type="body" idx="1"/>
          </p:nvPr>
        </p:nvSpPr>
        <p:spPr>
          <a:noFill/>
        </p:spPr>
        <p:txBody>
          <a:bodyPr/>
          <a:lstStyle/>
          <a:p>
            <a:pPr algn="r" rtl="1">
              <a:buFontTx/>
              <a:buNone/>
            </a:pPr>
            <a:endParaRPr lang="he-IL" altLang="he-IL" dirty="0">
              <a:latin typeface="Times New Roman" panose="02020603050405020304" pitchFamily="18" charset="0"/>
            </a:endParaRPr>
          </a:p>
        </p:txBody>
      </p:sp>
      <p:sp>
        <p:nvSpPr>
          <p:cNvPr id="202756" name="מציין מיקום של מספר שקופית 3"/>
          <p:cNvSpPr>
            <a:spLocks noGrp="1"/>
          </p:cNvSpPr>
          <p:nvPr>
            <p:ph type="sldNum" sz="quarter" idx="5"/>
          </p:nvPr>
        </p:nvSpPr>
        <p:spPr>
          <a:noFill/>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0729C7-3F05-4274-9AF2-0948A5E95E80}" type="slidenum">
              <a:rPr lang="en-US" altLang="he-IL">
                <a:latin typeface="Times New Roman" panose="02020603050405020304" pitchFamily="18" charset="0"/>
              </a:rPr>
              <a:pPr/>
              <a:t>1</a:t>
            </a:fld>
            <a:endParaRPr lang="en-US" altLang="he-IL">
              <a:latin typeface="Times New Roman" panose="02020603050405020304" pitchFamily="18" charset="0"/>
            </a:endParaRPr>
          </a:p>
        </p:txBody>
      </p:sp>
    </p:spTree>
    <p:extLst>
      <p:ext uri="{BB962C8B-B14F-4D97-AF65-F5344CB8AC3E}">
        <p14:creationId xmlns:p14="http://schemas.microsoft.com/office/powerpoint/2010/main" val="331510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noFill/>
          <a:ln/>
        </p:spPr>
        <p:txBody>
          <a:bodyPr/>
          <a:lstStyle/>
          <a:p>
            <a:r>
              <a:rPr lang="en-US" b="1"/>
              <a:t>Slide # doesn’t work!</a:t>
            </a:r>
          </a:p>
        </p:txBody>
      </p:sp>
    </p:spTree>
    <p:extLst>
      <p:ext uri="{BB962C8B-B14F-4D97-AF65-F5344CB8AC3E}">
        <p14:creationId xmlns:p14="http://schemas.microsoft.com/office/powerpoint/2010/main" val="157329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4037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92F479-63D1-493C-9ACD-0130C25CBC23}" type="slidenum">
              <a:rPr lang="en-US" smtClean="0"/>
              <a:pPr/>
              <a:t>51</a:t>
            </a:fld>
            <a:endParaRPr lang="en-US"/>
          </a:p>
        </p:txBody>
      </p:sp>
    </p:spTree>
    <p:extLst>
      <p:ext uri="{BB962C8B-B14F-4D97-AF65-F5344CB8AC3E}">
        <p14:creationId xmlns:p14="http://schemas.microsoft.com/office/powerpoint/2010/main" val="2108162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ln/>
        </p:spPr>
      </p:sp>
      <p:sp>
        <p:nvSpPr>
          <p:cNvPr id="168962" name="Notes Placeholder 2"/>
          <p:cNvSpPr>
            <a:spLocks noGrp="1"/>
          </p:cNvSpPr>
          <p:nvPr>
            <p:ph type="body" idx="1"/>
          </p:nvPr>
        </p:nvSpPr>
        <p:spPr>
          <a:noFill/>
          <a:ln/>
        </p:spPr>
        <p:txBody>
          <a:bodyPr/>
          <a:lstStyle/>
          <a:p>
            <a:endParaRPr lang="he-IL">
              <a:latin typeface="Times New Roman" pitchFamily="18" charset="0"/>
            </a:endParaRPr>
          </a:p>
        </p:txBody>
      </p:sp>
      <p:sp>
        <p:nvSpPr>
          <p:cNvPr id="168963" name="Slide Number Placeholder 3"/>
          <p:cNvSpPr>
            <a:spLocks noGrp="1"/>
          </p:cNvSpPr>
          <p:nvPr>
            <p:ph type="sldNum" sz="quarter" idx="5"/>
          </p:nvPr>
        </p:nvSpPr>
        <p:spPr>
          <a:noFill/>
        </p:spPr>
        <p:txBody>
          <a:bodyPr/>
          <a:lstStyle/>
          <a:p>
            <a:fld id="{8AD753D7-EC2F-4BF5-9CC6-321F579EE991}" type="slidenum">
              <a:rPr lang="en-US"/>
              <a:pPr/>
              <a:t>53</a:t>
            </a:fld>
            <a:endParaRPr lang="en-US"/>
          </a:p>
        </p:txBody>
      </p:sp>
    </p:spTree>
    <p:extLst>
      <p:ext uri="{BB962C8B-B14F-4D97-AF65-F5344CB8AC3E}">
        <p14:creationId xmlns:p14="http://schemas.microsoft.com/office/powerpoint/2010/main" val="224582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a:ln/>
        </p:spPr>
      </p:sp>
      <p:sp>
        <p:nvSpPr>
          <p:cNvPr id="171010" name="Notes Placeholder 2"/>
          <p:cNvSpPr>
            <a:spLocks noGrp="1"/>
          </p:cNvSpPr>
          <p:nvPr>
            <p:ph type="body" idx="1"/>
          </p:nvPr>
        </p:nvSpPr>
        <p:spPr>
          <a:noFill/>
          <a:ln/>
        </p:spPr>
        <p:txBody>
          <a:bodyPr/>
          <a:lstStyle/>
          <a:p>
            <a:endParaRPr lang="he-IL">
              <a:latin typeface="Times New Roman" pitchFamily="18" charset="0"/>
            </a:endParaRPr>
          </a:p>
        </p:txBody>
      </p:sp>
      <p:sp>
        <p:nvSpPr>
          <p:cNvPr id="171011" name="Slide Number Placeholder 3"/>
          <p:cNvSpPr>
            <a:spLocks noGrp="1"/>
          </p:cNvSpPr>
          <p:nvPr>
            <p:ph type="sldNum" sz="quarter" idx="5"/>
          </p:nvPr>
        </p:nvSpPr>
        <p:spPr>
          <a:noFill/>
        </p:spPr>
        <p:txBody>
          <a:bodyPr/>
          <a:lstStyle/>
          <a:p>
            <a:fld id="{E5EEDDFE-EBD6-407E-B487-BBE4FC7E027B}" type="slidenum">
              <a:rPr lang="en-US"/>
              <a:pPr/>
              <a:t>54</a:t>
            </a:fld>
            <a:endParaRPr lang="en-US"/>
          </a:p>
        </p:txBody>
      </p:sp>
    </p:spTree>
    <p:extLst>
      <p:ext uri="{BB962C8B-B14F-4D97-AF65-F5344CB8AC3E}">
        <p14:creationId xmlns:p14="http://schemas.microsoft.com/office/powerpoint/2010/main" val="2524951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a:ln/>
        </p:spPr>
      </p:sp>
      <p:sp>
        <p:nvSpPr>
          <p:cNvPr id="173058" name="Notes Placeholder 2"/>
          <p:cNvSpPr>
            <a:spLocks noGrp="1"/>
          </p:cNvSpPr>
          <p:nvPr>
            <p:ph type="body" idx="1"/>
          </p:nvPr>
        </p:nvSpPr>
        <p:spPr>
          <a:noFill/>
          <a:ln/>
        </p:spPr>
        <p:txBody>
          <a:bodyPr/>
          <a:lstStyle/>
          <a:p>
            <a:endParaRPr lang="he-IL">
              <a:latin typeface="Times New Roman" pitchFamily="18" charset="0"/>
            </a:endParaRPr>
          </a:p>
        </p:txBody>
      </p:sp>
      <p:sp>
        <p:nvSpPr>
          <p:cNvPr id="173059" name="Slide Number Placeholder 3"/>
          <p:cNvSpPr>
            <a:spLocks noGrp="1"/>
          </p:cNvSpPr>
          <p:nvPr>
            <p:ph type="sldNum" sz="quarter" idx="5"/>
          </p:nvPr>
        </p:nvSpPr>
        <p:spPr>
          <a:noFill/>
        </p:spPr>
        <p:txBody>
          <a:bodyPr/>
          <a:lstStyle/>
          <a:p>
            <a:fld id="{2D314BC1-6ACE-496A-8EBA-42B8A07FB76D}" type="slidenum">
              <a:rPr lang="en-US"/>
              <a:pPr/>
              <a:t>55</a:t>
            </a:fld>
            <a:endParaRPr lang="en-US"/>
          </a:p>
        </p:txBody>
      </p:sp>
    </p:spTree>
    <p:extLst>
      <p:ext uri="{BB962C8B-B14F-4D97-AF65-F5344CB8AC3E}">
        <p14:creationId xmlns:p14="http://schemas.microsoft.com/office/powerpoint/2010/main" val="3387949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a:ln/>
        </p:spPr>
      </p:sp>
      <p:sp>
        <p:nvSpPr>
          <p:cNvPr id="175106" name="Notes Placeholder 2"/>
          <p:cNvSpPr>
            <a:spLocks noGrp="1"/>
          </p:cNvSpPr>
          <p:nvPr>
            <p:ph type="body" idx="1"/>
          </p:nvPr>
        </p:nvSpPr>
        <p:spPr>
          <a:noFill/>
          <a:ln/>
        </p:spPr>
        <p:txBody>
          <a:bodyPr/>
          <a:lstStyle/>
          <a:p>
            <a:endParaRPr lang="he-IL">
              <a:latin typeface="Times New Roman" pitchFamily="18" charset="0"/>
            </a:endParaRPr>
          </a:p>
        </p:txBody>
      </p:sp>
      <p:sp>
        <p:nvSpPr>
          <p:cNvPr id="175107" name="Slide Number Placeholder 3"/>
          <p:cNvSpPr>
            <a:spLocks noGrp="1"/>
          </p:cNvSpPr>
          <p:nvPr>
            <p:ph type="sldNum" sz="quarter" idx="5"/>
          </p:nvPr>
        </p:nvSpPr>
        <p:spPr>
          <a:noFill/>
        </p:spPr>
        <p:txBody>
          <a:bodyPr/>
          <a:lstStyle/>
          <a:p>
            <a:fld id="{4A3F1CFF-7AA7-49AE-BD0E-B6561D7A288B}" type="slidenum">
              <a:rPr lang="en-US"/>
              <a:pPr/>
              <a:t>56</a:t>
            </a:fld>
            <a:endParaRPr lang="en-US"/>
          </a:p>
        </p:txBody>
      </p:sp>
    </p:spTree>
    <p:extLst>
      <p:ext uri="{BB962C8B-B14F-4D97-AF65-F5344CB8AC3E}">
        <p14:creationId xmlns:p14="http://schemas.microsoft.com/office/powerpoint/2010/main" val="366904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p:spPr>
        <p:txBody>
          <a:bodyPr/>
          <a:lstStyle/>
          <a:p>
            <a:endParaRPr lang="he-IL">
              <a:latin typeface="Times New Roman" pitchFamily="18" charset="0"/>
            </a:endParaRPr>
          </a:p>
        </p:txBody>
      </p:sp>
      <p:sp>
        <p:nvSpPr>
          <p:cNvPr id="177155" name="Slide Number Placeholder 3"/>
          <p:cNvSpPr>
            <a:spLocks noGrp="1"/>
          </p:cNvSpPr>
          <p:nvPr>
            <p:ph type="sldNum" sz="quarter" idx="5"/>
          </p:nvPr>
        </p:nvSpPr>
        <p:spPr>
          <a:noFill/>
        </p:spPr>
        <p:txBody>
          <a:bodyPr/>
          <a:lstStyle/>
          <a:p>
            <a:fld id="{A2A03908-9885-401D-8B44-02FDAA5312C9}" type="slidenum">
              <a:rPr lang="en-US"/>
              <a:pPr/>
              <a:t>57</a:t>
            </a:fld>
            <a:endParaRPr lang="en-US"/>
          </a:p>
        </p:txBody>
      </p:sp>
    </p:spTree>
    <p:extLst>
      <p:ext uri="{BB962C8B-B14F-4D97-AF65-F5344CB8AC3E}">
        <p14:creationId xmlns:p14="http://schemas.microsoft.com/office/powerpoint/2010/main" val="3147253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a:ln/>
        </p:spPr>
      </p:sp>
      <p:sp>
        <p:nvSpPr>
          <p:cNvPr id="179202" name="Notes Placeholder 2"/>
          <p:cNvSpPr>
            <a:spLocks noGrp="1"/>
          </p:cNvSpPr>
          <p:nvPr>
            <p:ph type="body" idx="1"/>
          </p:nvPr>
        </p:nvSpPr>
        <p:spPr>
          <a:noFill/>
          <a:ln/>
        </p:spPr>
        <p:txBody>
          <a:bodyPr/>
          <a:lstStyle/>
          <a:p>
            <a:endParaRPr lang="he-IL">
              <a:latin typeface="Times New Roman" pitchFamily="18" charset="0"/>
            </a:endParaRPr>
          </a:p>
        </p:txBody>
      </p:sp>
      <p:sp>
        <p:nvSpPr>
          <p:cNvPr id="179203" name="Slide Number Placeholder 3"/>
          <p:cNvSpPr>
            <a:spLocks noGrp="1"/>
          </p:cNvSpPr>
          <p:nvPr>
            <p:ph type="sldNum" sz="quarter" idx="5"/>
          </p:nvPr>
        </p:nvSpPr>
        <p:spPr>
          <a:noFill/>
        </p:spPr>
        <p:txBody>
          <a:bodyPr/>
          <a:lstStyle/>
          <a:p>
            <a:fld id="{B127F9A3-8561-403A-BEE7-B9A5B8D21EC8}" type="slidenum">
              <a:rPr lang="en-US"/>
              <a:pPr/>
              <a:t>58</a:t>
            </a:fld>
            <a:endParaRPr lang="en-US"/>
          </a:p>
        </p:txBody>
      </p:sp>
    </p:spTree>
    <p:extLst>
      <p:ext uri="{BB962C8B-B14F-4D97-AF65-F5344CB8AC3E}">
        <p14:creationId xmlns:p14="http://schemas.microsoft.com/office/powerpoint/2010/main" val="1083416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a:ln/>
        </p:spPr>
      </p:sp>
      <p:sp>
        <p:nvSpPr>
          <p:cNvPr id="181250" name="Notes Placeholder 2"/>
          <p:cNvSpPr>
            <a:spLocks noGrp="1"/>
          </p:cNvSpPr>
          <p:nvPr>
            <p:ph type="body" idx="1"/>
          </p:nvPr>
        </p:nvSpPr>
        <p:spPr>
          <a:noFill/>
          <a:ln/>
        </p:spPr>
        <p:txBody>
          <a:bodyPr/>
          <a:lstStyle/>
          <a:p>
            <a:endParaRPr lang="he-IL">
              <a:latin typeface="Times New Roman" pitchFamily="18" charset="0"/>
            </a:endParaRPr>
          </a:p>
        </p:txBody>
      </p:sp>
      <p:sp>
        <p:nvSpPr>
          <p:cNvPr id="181251" name="Slide Number Placeholder 3"/>
          <p:cNvSpPr>
            <a:spLocks noGrp="1"/>
          </p:cNvSpPr>
          <p:nvPr>
            <p:ph type="sldNum" sz="quarter" idx="5"/>
          </p:nvPr>
        </p:nvSpPr>
        <p:spPr>
          <a:noFill/>
        </p:spPr>
        <p:txBody>
          <a:bodyPr/>
          <a:lstStyle/>
          <a:p>
            <a:fld id="{122F3A7E-85A9-4148-91F8-3268A638D85F}" type="slidenum">
              <a:rPr lang="en-US"/>
              <a:pPr/>
              <a:t>59</a:t>
            </a:fld>
            <a:endParaRPr lang="en-US"/>
          </a:p>
        </p:txBody>
      </p:sp>
    </p:spTree>
    <p:extLst>
      <p:ext uri="{BB962C8B-B14F-4D97-AF65-F5344CB8AC3E}">
        <p14:creationId xmlns:p14="http://schemas.microsoft.com/office/powerpoint/2010/main" val="224950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90513"/>
            <a:r>
              <a:rPr lang="en-US" i="1" dirty="0"/>
              <a:t>aside:</a:t>
            </a:r>
            <a:r>
              <a:rPr lang="en-US" dirty="0"/>
              <a:t> graph abstraction is useful in other network contexts, e.g., </a:t>
            </a:r>
          </a:p>
          <a:p>
            <a:pPr marL="290513" indent="-290513"/>
            <a:r>
              <a:rPr lang="en-US" dirty="0"/>
              <a:t>P2P, where </a:t>
            </a:r>
            <a:r>
              <a:rPr lang="en-US" i="1" dirty="0"/>
              <a:t>N</a:t>
            </a:r>
            <a:r>
              <a:rPr lang="en-US" dirty="0"/>
              <a:t> is set of peers and </a:t>
            </a:r>
            <a:r>
              <a:rPr lang="en-US" i="1" dirty="0"/>
              <a:t>E</a:t>
            </a:r>
            <a:r>
              <a:rPr lang="en-US" dirty="0"/>
              <a:t> is set of TCP connections</a:t>
            </a:r>
          </a:p>
          <a:p>
            <a:endParaRPr lang="en-AU" dirty="0"/>
          </a:p>
        </p:txBody>
      </p:sp>
      <p:sp>
        <p:nvSpPr>
          <p:cNvPr id="4" name="Slide Number Placeholder 3"/>
          <p:cNvSpPr>
            <a:spLocks noGrp="1"/>
          </p:cNvSpPr>
          <p:nvPr>
            <p:ph type="sldNum" sz="quarter" idx="10"/>
          </p:nvPr>
        </p:nvSpPr>
        <p:spPr/>
        <p:txBody>
          <a:bodyPr/>
          <a:lstStyle/>
          <a:p>
            <a:fld id="{0892F479-63D1-493C-9ACD-0130C25CBC23}" type="slidenum">
              <a:rPr lang="en-US" smtClean="0"/>
              <a:pPr/>
              <a:t>3</a:t>
            </a:fld>
            <a:endParaRPr lang="en-US"/>
          </a:p>
        </p:txBody>
      </p:sp>
    </p:spTree>
    <p:extLst>
      <p:ext uri="{BB962C8B-B14F-4D97-AF65-F5344CB8AC3E}">
        <p14:creationId xmlns:p14="http://schemas.microsoft.com/office/powerpoint/2010/main" val="3801302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a:ln/>
        </p:spPr>
      </p:sp>
      <p:sp>
        <p:nvSpPr>
          <p:cNvPr id="181250" name="Notes Placeholder 2"/>
          <p:cNvSpPr>
            <a:spLocks noGrp="1"/>
          </p:cNvSpPr>
          <p:nvPr>
            <p:ph type="body" idx="1"/>
          </p:nvPr>
        </p:nvSpPr>
        <p:spPr>
          <a:noFill/>
          <a:ln/>
        </p:spPr>
        <p:txBody>
          <a:bodyPr/>
          <a:lstStyle/>
          <a:p>
            <a:endParaRPr lang="he-IL">
              <a:latin typeface="Times New Roman" pitchFamily="18" charset="0"/>
            </a:endParaRPr>
          </a:p>
        </p:txBody>
      </p:sp>
      <p:sp>
        <p:nvSpPr>
          <p:cNvPr id="181251" name="Slide Number Placeholder 3"/>
          <p:cNvSpPr>
            <a:spLocks noGrp="1"/>
          </p:cNvSpPr>
          <p:nvPr>
            <p:ph type="sldNum" sz="quarter" idx="5"/>
          </p:nvPr>
        </p:nvSpPr>
        <p:spPr>
          <a:noFill/>
        </p:spPr>
        <p:txBody>
          <a:bodyPr/>
          <a:lstStyle/>
          <a:p>
            <a:fld id="{122F3A7E-85A9-4148-91F8-3268A638D85F}" type="slidenum">
              <a:rPr lang="en-US"/>
              <a:pPr/>
              <a:t>60</a:t>
            </a:fld>
            <a:endParaRPr lang="en-US"/>
          </a:p>
        </p:txBody>
      </p:sp>
    </p:spTree>
    <p:extLst>
      <p:ext uri="{BB962C8B-B14F-4D97-AF65-F5344CB8AC3E}">
        <p14:creationId xmlns:p14="http://schemas.microsoft.com/office/powerpoint/2010/main" val="26341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408342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35388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Iana</a:t>
            </a:r>
            <a:r>
              <a:rPr lang="en-AU" dirty="0"/>
              <a:t> is run by </a:t>
            </a:r>
            <a:r>
              <a:rPr lang="en-AU" dirty="0" err="1"/>
              <a:t>icann</a:t>
            </a:r>
            <a:r>
              <a:rPr lang="en-AU" dirty="0"/>
              <a:t>. See </a:t>
            </a:r>
          </a:p>
          <a:p>
            <a:r>
              <a:rPr lang="en-AU"/>
              <a:t>http://icannwiki.com/Internet_Assigned_Numbers_Authority#IANA_vs_ICANN</a:t>
            </a:r>
          </a:p>
          <a:p>
            <a:endParaRPr lang="en-AU"/>
          </a:p>
        </p:txBody>
      </p:sp>
      <p:sp>
        <p:nvSpPr>
          <p:cNvPr id="4" name="Slide Number Placeholder 3"/>
          <p:cNvSpPr>
            <a:spLocks noGrp="1"/>
          </p:cNvSpPr>
          <p:nvPr>
            <p:ph type="sldNum" sz="quarter" idx="10"/>
          </p:nvPr>
        </p:nvSpPr>
        <p:spPr/>
        <p:txBody>
          <a:bodyPr/>
          <a:lstStyle/>
          <a:p>
            <a:fld id="{0892F479-63D1-493C-9ACD-0130C25CBC23}" type="slidenum">
              <a:rPr lang="en-US" smtClean="0"/>
              <a:pPr/>
              <a:t>32</a:t>
            </a:fld>
            <a:endParaRPr lang="en-US"/>
          </a:p>
        </p:txBody>
      </p:sp>
    </p:spTree>
    <p:extLst>
      <p:ext uri="{BB962C8B-B14F-4D97-AF65-F5344CB8AC3E}">
        <p14:creationId xmlns:p14="http://schemas.microsoft.com/office/powerpoint/2010/main" val="90427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IS-IS - </a:t>
            </a:r>
            <a:r>
              <a:rPr lang="en-US" sz="1200" dirty="0">
                <a:ea typeface="ＭＳ Ｐゴシック" charset="0"/>
              </a:rPr>
              <a:t>Intermediate Sys – Intermediate Sys</a:t>
            </a:r>
            <a:endParaRPr lang="en-US" dirty="0"/>
          </a:p>
        </p:txBody>
      </p:sp>
      <p:sp>
        <p:nvSpPr>
          <p:cNvPr id="4" name="Slide Number Placeholder 3"/>
          <p:cNvSpPr>
            <a:spLocks noGrp="1"/>
          </p:cNvSpPr>
          <p:nvPr>
            <p:ph type="sldNum" sz="quarter" idx="5"/>
          </p:nvPr>
        </p:nvSpPr>
        <p:spPr/>
        <p:txBody>
          <a:bodyPr/>
          <a:lstStyle/>
          <a:p>
            <a:fld id="{0892F479-63D1-493C-9ACD-0130C25CBC23}" type="slidenum">
              <a:rPr lang="en-US" smtClean="0"/>
              <a:pPr/>
              <a:t>36</a:t>
            </a:fld>
            <a:endParaRPr lang="en-US"/>
          </a:p>
        </p:txBody>
      </p:sp>
    </p:spTree>
    <p:extLst>
      <p:ext uri="{BB962C8B-B14F-4D97-AF65-F5344CB8AC3E}">
        <p14:creationId xmlns:p14="http://schemas.microsoft.com/office/powerpoint/2010/main" val="112723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u="sng" dirty="0">
                <a:solidFill>
                  <a:srgbClr val="FF0000"/>
                </a:solidFill>
              </a:rPr>
              <a:t>Area identifiers:</a:t>
            </a:r>
            <a:r>
              <a:rPr lang="en-US" sz="2000" dirty="0"/>
              <a:t> </a:t>
            </a:r>
            <a:r>
              <a:rPr lang="en-US" sz="2400" dirty="0"/>
              <a:t>each area is labeled by a 32-b area identifier, commonly written in a Dot-Decimal-Notation, same as </a:t>
            </a:r>
            <a:r>
              <a:rPr lang="en-US" sz="2400" i="1" dirty="0"/>
              <a:t>IPv4 </a:t>
            </a:r>
            <a:r>
              <a:rPr lang="en-US" sz="2400" dirty="0"/>
              <a:t>addresses.</a:t>
            </a:r>
            <a:endParaRPr lang="en-US" sz="2000" dirty="0"/>
          </a:p>
          <a:p>
            <a:pPr lvl="1"/>
            <a:r>
              <a:rPr lang="en-US" sz="2000" dirty="0"/>
              <a:t>However, this are NOT </a:t>
            </a:r>
            <a:r>
              <a:rPr lang="en-US" sz="2000" i="1" dirty="0"/>
              <a:t>IP </a:t>
            </a:r>
            <a:r>
              <a:rPr lang="en-US" sz="2000" dirty="0"/>
              <a:t>addresses!</a:t>
            </a:r>
          </a:p>
          <a:p>
            <a:pPr lvl="1"/>
            <a:r>
              <a:rPr lang="en-US" sz="2000" dirty="0"/>
              <a:t>The backbone area is commonly labeled 0.0.0.0</a:t>
            </a:r>
          </a:p>
          <a:p>
            <a:pPr lvl="1"/>
            <a:r>
              <a:rPr lang="en-US" sz="2000" dirty="0"/>
              <a:t>Other areas </a:t>
            </a:r>
            <a:r>
              <a:rPr lang="en-US" sz="2000" b="1" dirty="0"/>
              <a:t>may </a:t>
            </a:r>
            <a:r>
              <a:rPr lang="en-US" sz="2000" dirty="0"/>
              <a:t>be labeled by the </a:t>
            </a:r>
            <a:r>
              <a:rPr lang="en-US" sz="2000" i="1" dirty="0"/>
              <a:t>IPv4</a:t>
            </a:r>
            <a:r>
              <a:rPr lang="en-US" sz="2000" dirty="0"/>
              <a:t> address of the main router.</a:t>
            </a:r>
          </a:p>
          <a:p>
            <a:endParaRPr lang="en-US" sz="2000" dirty="0"/>
          </a:p>
          <a:p>
            <a:endParaRPr lang="en-AU" dirty="0"/>
          </a:p>
        </p:txBody>
      </p:sp>
      <p:sp>
        <p:nvSpPr>
          <p:cNvPr id="4" name="Slide Number Placeholder 3"/>
          <p:cNvSpPr>
            <a:spLocks noGrp="1"/>
          </p:cNvSpPr>
          <p:nvPr>
            <p:ph type="sldNum" sz="quarter" idx="10"/>
          </p:nvPr>
        </p:nvSpPr>
        <p:spPr/>
        <p:txBody>
          <a:bodyPr/>
          <a:lstStyle/>
          <a:p>
            <a:fld id="{0892F479-63D1-493C-9ACD-0130C25CBC23}" type="slidenum">
              <a:rPr lang="en-US" smtClean="0"/>
              <a:pPr/>
              <a:t>40</a:t>
            </a:fld>
            <a:endParaRPr lang="en-US"/>
          </a:p>
        </p:txBody>
      </p:sp>
    </p:spTree>
    <p:extLst>
      <p:ext uri="{BB962C8B-B14F-4D97-AF65-F5344CB8AC3E}">
        <p14:creationId xmlns:p14="http://schemas.microsoft.com/office/powerpoint/2010/main" val="378277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sz="quarter" idx="11"/>
          </p:nvPr>
        </p:nvSpPr>
        <p:spPr/>
        <p:txBody>
          <a:bodyPr>
            <a:normAutofit/>
          </a:bodyPr>
          <a:lstStyle/>
          <a:p>
            <a:r>
              <a:rPr lang="en-US" sz="1200" dirty="0"/>
              <a:t>Dissemination – </a:t>
            </a:r>
          </a:p>
          <a:p>
            <a:pPr rtl="1" fontAlgn="base"/>
            <a:r>
              <a:rPr lang="he-IL" sz="1200" b="0" i="0" kern="1200" dirty="0">
                <a:solidFill>
                  <a:schemeClr val="tx1"/>
                </a:solidFill>
                <a:latin typeface="+mn-lt"/>
                <a:ea typeface="+mn-ea"/>
                <a:cs typeface="+mn-cs"/>
              </a:rPr>
              <a:t>פִּזּוּר, הֲפָצָה; זְרִיָּה</a:t>
            </a:r>
          </a:p>
        </p:txBody>
      </p:sp>
    </p:spTree>
    <p:extLst>
      <p:ext uri="{BB962C8B-B14F-4D97-AF65-F5344CB8AC3E}">
        <p14:creationId xmlns:p14="http://schemas.microsoft.com/office/powerpoint/2010/main" val="65499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fontScale="92500" lnSpcReduction="20000"/>
          </a:bodyPr>
          <a:lstStyle/>
          <a:p>
            <a:pPr algn="r" rtl="1"/>
            <a:r>
              <a:rPr lang="he-IL" dirty="0"/>
              <a:t>יש שתי גישות </a:t>
            </a:r>
            <a:r>
              <a:rPr lang="he-IL" dirty="0" err="1"/>
              <a:t>עקריות</a:t>
            </a:r>
            <a:r>
              <a:rPr lang="he-IL" dirty="0"/>
              <a:t> לניתוב. </a:t>
            </a:r>
            <a:br>
              <a:rPr lang="he-IL" dirty="0"/>
            </a:br>
            <a:endParaRPr lang="he-IL" dirty="0"/>
          </a:p>
          <a:p>
            <a:pPr algn="r" rtl="1"/>
            <a:r>
              <a:rPr lang="he-IL" dirty="0"/>
              <a:t>גישה אחת היא ניתוב מסתגל. כלומר - אם מזהים עומס, משנים את הניתוב כדי לעקוף את הקישורים או הנתבים העמוסים - כמו </a:t>
            </a:r>
            <a:r>
              <a:rPr lang="en-US" dirty="0"/>
              <a:t>WAYZ, </a:t>
            </a:r>
            <a:r>
              <a:rPr lang="he-IL" dirty="0"/>
              <a:t>לצורך העניין. בעוד שהשיטה הזו היא אינטואיטיבית, </a:t>
            </a:r>
            <a:r>
              <a:rPr lang="he-IL" dirty="0" err="1"/>
              <a:t>ובתאוריה</a:t>
            </a:r>
            <a:r>
              <a:rPr lang="he-IL" dirty="0"/>
              <a:t> יכולה להיות </a:t>
            </a:r>
            <a:r>
              <a:rPr lang="he-IL" dirty="0" err="1"/>
              <a:t>אופטימלית</a:t>
            </a:r>
            <a:r>
              <a:rPr lang="he-IL" dirty="0"/>
              <a:t>, בפועל יש לה חסרונות משמעותיים. זאת, משום שכדי ליישמה ביעילות צריך ידע מושלם על העומסים ודרישות התעבורה (מי שולח / מתכוון לשלוח כמה למי) בכל רגע, וכמובן, יכולת חישוב משמעותית, כדי לשנות את הניתוב בהתאם. בפועל, קשה מאוד למדוד את העומס על כל קישור וכל נתב בכל רגע, וקשה עוד יותר לחזות מה יקרה בעתיד. כמו כן, שינויי ניתוב תכופים גורמים לבעיות, כגון הגעה של חבילות שלא לפי הסדר; וכן, זה דורש מהנתבים / מבקר מרכזי לבצע חישובים מורכבים, דבר שמגדיל את זמן השהייה של כל חבילה בתוך הנתב, עד שיודעים איך לנתב אותה.</a:t>
            </a:r>
            <a:br>
              <a:rPr lang="he-IL" dirty="0"/>
            </a:br>
            <a:endParaRPr lang="he-IL" dirty="0"/>
          </a:p>
          <a:p>
            <a:pPr algn="r" rtl="1"/>
            <a:r>
              <a:rPr lang="he-IL" dirty="0"/>
              <a:t>הפתרון לבעיות הנ"ל היא הגישה של ניתוב "חסר זיכרון" - </a:t>
            </a:r>
            <a:r>
              <a:rPr lang="en-US" dirty="0"/>
              <a:t>oblivious. </a:t>
            </a:r>
            <a:r>
              <a:rPr lang="he-IL" dirty="0"/>
              <a:t>בניתוב זה, קובעים מראש מה יהיה מסלול הניתוב* בין כל שני צמתים, ולא משנים אותו, גם אם המסלול הזה נהיה עמוס. המקרה היחיד שבו משנים מסלול ניתוב, הוא כאשר יש שינוי בטופולוגיה של הרשת (נפילה של קישור / נתב, או הוספת קישור או נתב חדש). זה פותר את כל הבעיות של הניתוב המסתגל, שציינתי למעלה. כמובן, החיסרון הוא, שכך עלולים להיווצר עומסים רגעיים; אך גם על כך ניתן להתגבר, אם מקצים מראש את המשאבים (רוחב הפס של הקישורים) ובוחרים ניתובים באופן חכם. </a:t>
            </a:r>
          </a:p>
          <a:p>
            <a:pPr marL="0" marR="0" indent="0" algn="r" defTabSz="914400" rtl="1" eaLnBrk="0" fontAlgn="base" latinLnBrk="0" hangingPunct="0">
              <a:lnSpc>
                <a:spcPct val="100000"/>
              </a:lnSpc>
              <a:spcBef>
                <a:spcPct val="30000"/>
              </a:spcBef>
              <a:spcAft>
                <a:spcPct val="0"/>
              </a:spcAft>
              <a:buClrTx/>
              <a:buSzTx/>
              <a:buFontTx/>
              <a:buNone/>
              <a:tabLst/>
              <a:defRPr/>
            </a:pPr>
            <a:r>
              <a:rPr lang="he-IL" dirty="0"/>
              <a:t>כמו כן, ניתוב חסר זיכרון מתאים רק לרשתות שמשתנות לעתים נדירות - למשל, רשת הליבה הקווית של בזק, שלא משתנה כל שתי דקות. זה לא מתאים לרשתות דינמיות, כגון רשתות אלחוטיות, שהטופולוגיה שלהן משתנה כל הזמן.</a:t>
            </a:r>
            <a:br>
              <a:rPr lang="he-IL" dirty="0"/>
            </a:br>
            <a:endParaRPr lang="he-IL"/>
          </a:p>
          <a:p>
            <a:pPr algn="r" rtl="1"/>
            <a:endParaRPr lang="he-IL" dirty="0"/>
          </a:p>
          <a:p>
            <a:pPr algn="r" rtl="1"/>
            <a:r>
              <a:rPr lang="he-IL" dirty="0"/>
              <a:t>* בפועל זה לא חייב להיות "מסלול ניתוב" בין כל 2 נקודות, אלא אפשר לקבוע, למשל, ש-50% מהזרימות (</a:t>
            </a:r>
            <a:r>
              <a:rPr lang="en-US" dirty="0"/>
              <a:t>flows) </a:t>
            </a:r>
            <a:r>
              <a:rPr lang="he-IL" dirty="0"/>
              <a:t>בין נקודות </a:t>
            </a:r>
            <a:r>
              <a:rPr lang="en-US" dirty="0"/>
              <a:t>A </a:t>
            </a:r>
            <a:r>
              <a:rPr lang="he-IL" dirty="0"/>
              <a:t>ו-</a:t>
            </a:r>
            <a:r>
              <a:rPr lang="en-US" dirty="0"/>
              <a:t>B </a:t>
            </a:r>
            <a:r>
              <a:rPr lang="he-IL" dirty="0"/>
              <a:t>יעברו במסלול א', ו-50% הנותרים במסלול ב'. כך מצד אחד מפזרים את העומס ברשת; ומצד שני, אין חשש של הגעת חבילות שלא לפי הסדר, כי מה שחשוב הוא רק סדר החבילות בתוך כל זרימה, ולא בין זרימות שונות.</a:t>
            </a:r>
            <a:br>
              <a:rPr lang="he-IL" dirty="0"/>
            </a:br>
            <a:endParaRPr lang="he-IL" dirty="0"/>
          </a:p>
          <a:p>
            <a:pPr algn="r"/>
            <a:endParaRPr lang="he-IL" dirty="0"/>
          </a:p>
        </p:txBody>
      </p:sp>
      <p:sp>
        <p:nvSpPr>
          <p:cNvPr id="4" name="מציין מיקום של מספר שקופית 3"/>
          <p:cNvSpPr>
            <a:spLocks noGrp="1"/>
          </p:cNvSpPr>
          <p:nvPr>
            <p:ph type="sldNum" sz="quarter" idx="10"/>
          </p:nvPr>
        </p:nvSpPr>
        <p:spPr/>
        <p:txBody>
          <a:bodyPr/>
          <a:lstStyle/>
          <a:p>
            <a:fld id="{0892F479-63D1-493C-9ACD-0130C25CBC23}"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75C41065-1070-473C-9C69-2FB088EC580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19449B9A-3E28-4511-9B2E-D4427D3CE32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F6B32B4F-107C-4E3D-B2B6-0FCFB7046B4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5CA1C8F5-6FC2-4CA0-950F-36D83ED0751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C0975236-8A27-4FB1-B6DD-2E0E97118AD6}" type="slidenum">
              <a:rPr lang="he-IL"/>
              <a:pPr/>
              <a:t>‹#›</a:t>
            </a:fld>
            <a:endParaRPr lang="en-US"/>
          </a:p>
        </p:txBody>
      </p:sp>
    </p:spTree>
    <p:extLst>
      <p:ext uri="{BB962C8B-B14F-4D97-AF65-F5344CB8AC3E}">
        <p14:creationId xmlns:p14="http://schemas.microsoft.com/office/powerpoint/2010/main" val="411145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F6CD8103-5B2F-46E6-9E8A-8066D1129D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59E69057-5A2D-4AFD-817E-6AA0797001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99616E3C-192A-474F-BCDD-D9421C58144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9" name="Rectangle 8"/>
          <p:cNvSpPr>
            <a:spLocks noGrp="1" noChangeArrowheads="1"/>
          </p:cNvSpPr>
          <p:nvPr>
            <p:ph type="sldNum" sz="quarter" idx="12"/>
          </p:nvPr>
        </p:nvSpPr>
        <p:spPr>
          <a:ln/>
        </p:spPr>
        <p:txBody>
          <a:bodyPr/>
          <a:lstStyle>
            <a:lvl1pPr>
              <a:defRPr/>
            </a:lvl1pPr>
          </a:lstStyle>
          <a:p>
            <a:r>
              <a:rPr lang="en-US"/>
              <a:t>4-</a:t>
            </a:r>
            <a:fld id="{0C9B03B1-864E-4C2C-9F27-A2B1C7A673F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5" name="Rectangle 8"/>
          <p:cNvSpPr>
            <a:spLocks noGrp="1" noChangeArrowheads="1"/>
          </p:cNvSpPr>
          <p:nvPr>
            <p:ph type="sldNum" sz="quarter" idx="12"/>
          </p:nvPr>
        </p:nvSpPr>
        <p:spPr>
          <a:ln/>
        </p:spPr>
        <p:txBody>
          <a:bodyPr/>
          <a:lstStyle>
            <a:lvl1pPr>
              <a:defRPr/>
            </a:lvl1pPr>
          </a:lstStyle>
          <a:p>
            <a:r>
              <a:rPr lang="en-US"/>
              <a:t>4-</a:t>
            </a:r>
            <a:fld id="{0D363247-DDEF-44F6-8469-70153B26C57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4" name="Rectangle 8"/>
          <p:cNvSpPr>
            <a:spLocks noGrp="1" noChangeArrowheads="1"/>
          </p:cNvSpPr>
          <p:nvPr>
            <p:ph type="sldNum" sz="quarter" idx="12"/>
          </p:nvPr>
        </p:nvSpPr>
        <p:spPr>
          <a:ln/>
        </p:spPr>
        <p:txBody>
          <a:bodyPr/>
          <a:lstStyle>
            <a:lvl1pPr>
              <a:defRPr/>
            </a:lvl1pPr>
          </a:lstStyle>
          <a:p>
            <a:r>
              <a:rPr lang="en-US"/>
              <a:t>4-</a:t>
            </a:r>
            <a:fld id="{8A95E857-ED67-44BB-860B-72DFAC79B4F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EA4FC2E0-DA5B-4D6C-A96D-A54B1C8D4E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BD7E0C6E-F07A-4819-A95F-10F8368ADF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endParaRPr lang="en-US"/>
          </a:p>
        </p:txBody>
      </p:sp>
      <p:sp>
        <p:nvSpPr>
          <p:cNvPr id="1031" name="Rectangle 7"/>
          <p:cNvSpPr>
            <a:spLocks noGrp="1" noChangeArrowheads="1"/>
          </p:cNvSpPr>
          <p:nvPr>
            <p:ph type="ftr" sz="quarter" idx="3"/>
          </p:nvPr>
        </p:nvSpPr>
        <p:spPr bwMode="auto">
          <a:xfrm>
            <a:off x="553243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Network Layer</a:t>
            </a:r>
          </a:p>
        </p:txBody>
      </p:sp>
      <p:sp>
        <p:nvSpPr>
          <p:cNvPr id="1032" name="Rectangle 8"/>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r>
              <a:rPr lang="en-US"/>
              <a:t>4-</a:t>
            </a:r>
            <a:fld id="{C7BDA367-0B24-4143-8493-4380DED71F7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Lst>
  <p:hf hdr="0" dt="0"/>
  <p:txStyles>
    <p:titleStyle>
      <a:lvl1pPr algn="l" rtl="0" eaLnBrk="0" fontAlgn="base" hangingPunct="0">
        <a:spcBef>
          <a:spcPct val="0"/>
        </a:spcBef>
        <a:spcAft>
          <a:spcPct val="0"/>
        </a:spcAft>
        <a:defRPr sz="4400">
          <a:solidFill>
            <a:srgbClr val="000099"/>
          </a:solidFill>
          <a:latin typeface="+mj-lt"/>
          <a:ea typeface="MS PGothic"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MS PGothic"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jct.ac.il/"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_lAJyA70Z-o"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101fundraising.org/2013/06/hot-potato/" TargetMode="Externa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ChangeArrowheads="1"/>
          </p:cNvSpPr>
          <p:nvPr/>
        </p:nvSpPr>
        <p:spPr bwMode="auto">
          <a:xfrm>
            <a:off x="194840" y="103187"/>
            <a:ext cx="6307799"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pPr>
            <a:r>
              <a:rPr lang="en-US" altLang="he-IL" sz="3200" dirty="0">
                <a:solidFill>
                  <a:srgbClr val="000099"/>
                </a:solidFill>
                <a:latin typeface="Gill Sans MT" pitchFamily="34" charset="0"/>
              </a:rPr>
              <a:t>Introduction to data communications </a:t>
            </a:r>
          </a:p>
          <a:p>
            <a:pPr>
              <a:lnSpc>
                <a:spcPct val="85000"/>
              </a:lnSpc>
            </a:pPr>
            <a:r>
              <a:rPr lang="en-US" altLang="he-IL" sz="4000" dirty="0">
                <a:solidFill>
                  <a:srgbClr val="000099"/>
                </a:solidFill>
                <a:latin typeface="Gill Sans MT" pitchFamily="34" charset="0"/>
              </a:rPr>
              <a:t>Lecturer: </a:t>
            </a:r>
            <a:r>
              <a:rPr lang="en-US" altLang="he-IL" sz="4000" dirty="0" err="1">
                <a:solidFill>
                  <a:srgbClr val="000099"/>
                </a:solidFill>
                <a:latin typeface="Gill Sans MT" pitchFamily="34" charset="0"/>
              </a:rPr>
              <a:t>Itamar</a:t>
            </a:r>
            <a:r>
              <a:rPr lang="en-US" altLang="he-IL" sz="4000" dirty="0">
                <a:solidFill>
                  <a:srgbClr val="000099"/>
                </a:solidFill>
                <a:latin typeface="Gill Sans MT" pitchFamily="34" charset="0"/>
              </a:rPr>
              <a:t> Cohen </a:t>
            </a:r>
          </a:p>
          <a:p>
            <a:pPr>
              <a:lnSpc>
                <a:spcPct val="85000"/>
              </a:lnSpc>
            </a:pPr>
            <a:endParaRPr lang="en-US" sz="4000" dirty="0">
              <a:solidFill>
                <a:srgbClr val="000099"/>
              </a:solidFill>
              <a:latin typeface="Gill Sans MT" pitchFamily="34" charset="0"/>
              <a:ea typeface="ＭＳ Ｐゴシック" charset="0"/>
              <a:cs typeface="Arial" charset="0"/>
            </a:endParaRPr>
          </a:p>
          <a:p>
            <a:pPr>
              <a:lnSpc>
                <a:spcPct val="85000"/>
              </a:lnSpc>
            </a:pPr>
            <a:r>
              <a:rPr lang="en-US" sz="3600" dirty="0">
                <a:solidFill>
                  <a:srgbClr val="000099"/>
                </a:solidFill>
                <a:latin typeface="Gill Sans MT" charset="0"/>
                <a:ea typeface="ＭＳ Ｐゴシック" charset="0"/>
                <a:cs typeface="Arial" charset="0"/>
              </a:rPr>
              <a:t>Chapter 4: the network layer</a:t>
            </a:r>
          </a:p>
          <a:p>
            <a:pPr>
              <a:lnSpc>
                <a:spcPct val="85000"/>
              </a:lnSpc>
            </a:pPr>
            <a:r>
              <a:rPr lang="en-US" sz="3600" dirty="0">
                <a:solidFill>
                  <a:srgbClr val="000099"/>
                </a:solidFill>
                <a:latin typeface="Gill Sans MT" charset="0"/>
                <a:ea typeface="ＭＳ Ｐゴシック" charset="0"/>
                <a:cs typeface="Arial" charset="0"/>
              </a:rPr>
              <a:t>Part 3: Routing</a:t>
            </a:r>
          </a:p>
        </p:txBody>
      </p:sp>
      <p:sp>
        <p:nvSpPr>
          <p:cNvPr id="8197" name="Rectangle 4"/>
          <p:cNvSpPr>
            <a:spLocks noChangeArrowheads="1"/>
          </p:cNvSpPr>
          <p:nvPr/>
        </p:nvSpPr>
        <p:spPr bwMode="auto">
          <a:xfrm>
            <a:off x="6366413" y="3129756"/>
            <a:ext cx="257909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800" i="1" dirty="0">
                <a:solidFill>
                  <a:srgbClr val="008000"/>
                </a:solidFill>
                <a:latin typeface="Gill Sans MT" charset="0"/>
                <a:ea typeface="ＭＳ Ｐゴシック" charset="0"/>
                <a:cs typeface="Arial" charset="0"/>
              </a:rPr>
              <a:t>Computer Networking: A Top Down Approach </a:t>
            </a:r>
            <a:r>
              <a:rPr lang="en-US" sz="2800" dirty="0">
                <a:solidFill>
                  <a:srgbClr val="008000"/>
                </a:solidFill>
                <a:latin typeface="Gill Sans MT" charset="0"/>
                <a:ea typeface="ＭＳ Ｐゴシック" charset="0"/>
                <a:cs typeface="Arial" charset="0"/>
              </a:rPr>
              <a:t/>
            </a:r>
            <a:br>
              <a:rPr lang="en-US" sz="28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6</a:t>
            </a:r>
            <a:r>
              <a:rPr lang="en-US" sz="2000" baseline="30000" dirty="0">
                <a:solidFill>
                  <a:srgbClr val="008000"/>
                </a:solidFill>
                <a:latin typeface="Gill Sans MT" charset="0"/>
                <a:ea typeface="ＭＳ Ｐゴシック" charset="0"/>
                <a:cs typeface="Arial" charset="0"/>
              </a:rPr>
              <a:t>th</a:t>
            </a:r>
            <a:r>
              <a:rPr lang="en-US" sz="2000" dirty="0">
                <a:solidFill>
                  <a:srgbClr val="008000"/>
                </a:solidFill>
                <a:latin typeface="Gill Sans MT" charset="0"/>
                <a:ea typeface="ＭＳ Ｐゴシック" charset="0"/>
                <a:cs typeface="Arial" charset="0"/>
              </a:rPr>
              <a:t> edition </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Jim Kurose, Keith Ross</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Addison-Wesley</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March 2012</a:t>
            </a:r>
          </a:p>
        </p:txBody>
      </p:sp>
      <p:pic>
        <p:nvPicPr>
          <p:cNvPr id="8201" name="Picture 8"/>
          <p:cNvPicPr>
            <a:picLocks noChangeAspect="1" noChangeArrowheads="1"/>
          </p:cNvPicPr>
          <p:nvPr/>
        </p:nvPicPr>
        <p:blipFill>
          <a:blip r:embed="rId3" cstate="print"/>
          <a:srcRect/>
          <a:stretch>
            <a:fillRect/>
          </a:stretch>
        </p:blipFill>
        <p:spPr bwMode="auto">
          <a:xfrm>
            <a:off x="3968625" y="4956755"/>
            <a:ext cx="18732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9" name="Picture 9" descr="underline_bas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988" y="2594775"/>
            <a:ext cx="592617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 descr="6e_cover.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2639" y="304800"/>
            <a:ext cx="2306638"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2"/>
          <p:cNvSpPr txBox="1">
            <a:spLocks noChangeArrowheads="1"/>
          </p:cNvSpPr>
          <p:nvPr/>
        </p:nvSpPr>
        <p:spPr bwMode="auto">
          <a:xfrm>
            <a:off x="-1995488" y="3043238"/>
            <a:ext cx="18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he-IL" altLang="he-IL" sz="1600">
              <a:latin typeface="Tahoma" panose="020B0604030504040204" pitchFamily="34" charset="0"/>
            </a:endParaRPr>
          </a:p>
        </p:txBody>
      </p:sp>
      <p:sp>
        <p:nvSpPr>
          <p:cNvPr id="12" name="Footer Placeholder 4"/>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3" name="Slide Number Placeholder 5"/>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0F8CBA5B-9B10-4E66-B65C-27FA5B58FAEB}" type="slidenum">
              <a:rPr lang="en-US" altLang="he-IL" sz="1200">
                <a:latin typeface="Tahoma" panose="020B0604030504040204" pitchFamily="34" charset="0"/>
              </a:rPr>
              <a:pPr>
                <a:lnSpc>
                  <a:spcPct val="100000"/>
                </a:lnSpc>
                <a:spcBef>
                  <a:spcPct val="0"/>
                </a:spcBef>
                <a:buClrTx/>
                <a:buSzTx/>
                <a:buFontTx/>
                <a:buNone/>
              </a:pPr>
              <a:t>1</a:t>
            </a:fld>
            <a:endParaRPr lang="en-US" altLang="he-IL" sz="1200">
              <a:latin typeface="Tahoma" panose="020B0604030504040204" pitchFamily="34" charset="0"/>
            </a:endParaRPr>
          </a:p>
        </p:txBody>
      </p:sp>
      <p:sp>
        <p:nvSpPr>
          <p:cNvPr id="14" name="Text Box 6"/>
          <p:cNvSpPr txBox="1">
            <a:spLocks noChangeArrowheads="1"/>
          </p:cNvSpPr>
          <p:nvPr/>
        </p:nvSpPr>
        <p:spPr bwMode="auto">
          <a:xfrm>
            <a:off x="153988" y="4250348"/>
            <a:ext cx="5378450" cy="128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rtl="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rtl="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rtl="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rtl="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buClr>
                <a:schemeClr val="accent2"/>
              </a:buClr>
              <a:buFont typeface="Wingdings" pitchFamily="2" charset="2"/>
              <a:buChar char="q"/>
              <a:defRPr/>
            </a:pPr>
            <a:r>
              <a:rPr lang="en-US" sz="1400" dirty="0">
                <a:latin typeface="Arial" pitchFamily="34" charset="0"/>
                <a:cs typeface="Arial" pitchFamily="34" charset="0"/>
              </a:rPr>
              <a:t> Based on slides by </a:t>
            </a:r>
          </a:p>
          <a:p>
            <a:pPr lvl="1">
              <a:buClr>
                <a:schemeClr val="accent2"/>
              </a:buClr>
              <a:buFont typeface="Wingdings" pitchFamily="2" charset="2"/>
              <a:buChar char="q"/>
              <a:defRPr/>
            </a:pPr>
            <a:r>
              <a:rPr lang="en-US" sz="1400" dirty="0">
                <a:latin typeface="Arial" pitchFamily="34" charset="0"/>
                <a:cs typeface="Arial" pitchFamily="34" charset="0"/>
              </a:rPr>
              <a:t>Dr. </a:t>
            </a:r>
            <a:r>
              <a:rPr lang="en-US" sz="1400" dirty="0" err="1">
                <a:latin typeface="Arial" pitchFamily="34" charset="0"/>
                <a:cs typeface="Arial" pitchFamily="34" charset="0"/>
              </a:rPr>
              <a:t>Yoram</a:t>
            </a:r>
            <a:r>
              <a:rPr lang="en-US" sz="1400" dirty="0">
                <a:latin typeface="Arial" pitchFamily="34" charset="0"/>
                <a:cs typeface="Arial" pitchFamily="34" charset="0"/>
              </a:rPr>
              <a:t> Haddad, </a:t>
            </a:r>
            <a:r>
              <a:rPr lang="en-US" sz="1400" dirty="0">
                <a:latin typeface="Arial" pitchFamily="34" charset="0"/>
                <a:cs typeface="Arial" pitchFamily="34" charset="0"/>
                <a:hlinkClick r:id="rId6"/>
              </a:rPr>
              <a:t>JCT</a:t>
            </a:r>
            <a:endParaRPr lang="en-US" sz="1400" dirty="0">
              <a:latin typeface="Arial" pitchFamily="34" charset="0"/>
              <a:cs typeface="Arial" pitchFamily="34" charset="0"/>
            </a:endParaRPr>
          </a:p>
          <a:p>
            <a:pPr lvl="1">
              <a:buClr>
                <a:schemeClr val="accent2"/>
              </a:buClr>
              <a:buFont typeface="Wingdings" pitchFamily="2" charset="2"/>
              <a:buChar char="q"/>
              <a:defRPr/>
            </a:pPr>
            <a:r>
              <a:rPr lang="en-US" sz="1400" dirty="0">
                <a:latin typeface="Arial" pitchFamily="34" charset="0"/>
                <a:cs typeface="Arial" pitchFamily="34" charset="0"/>
              </a:rPr>
              <a:t>J.F Kurose and K.W. Ross, all Rights Reserved</a:t>
            </a:r>
          </a:p>
          <a:p>
            <a:pPr>
              <a:lnSpc>
                <a:spcPct val="85000"/>
              </a:lnSpc>
              <a:defRPr/>
            </a:pPr>
            <a:r>
              <a:rPr lang="en-US" sz="1400" dirty="0">
                <a:latin typeface="Arial" pitchFamily="34" charset="0"/>
                <a:cs typeface="Arial" pitchFamily="34" charset="0"/>
              </a:rPr>
              <a:t>	     All material copyright 1996-2012</a:t>
            </a:r>
          </a:p>
          <a:p>
            <a:pPr>
              <a:lnSpc>
                <a:spcPct val="85000"/>
              </a:lnSpc>
              <a:defRPr/>
            </a:pPr>
            <a:endParaRPr lang="en-US" sz="1400" dirty="0">
              <a:latin typeface="Arial" pitchFamily="34" charset="0"/>
              <a:cs typeface="Arial" pitchFamily="34" charset="0"/>
            </a:endParaRPr>
          </a:p>
          <a:p>
            <a:pPr>
              <a:lnSpc>
                <a:spcPct val="85000"/>
              </a:lnSpc>
              <a:defRPr/>
            </a:pP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28002" name="Slide Number Placeholder 4"/>
          <p:cNvSpPr>
            <a:spLocks noGrp="1"/>
          </p:cNvSpPr>
          <p:nvPr>
            <p:ph type="sldNum" sz="quarter" idx="12"/>
          </p:nvPr>
        </p:nvSpPr>
        <p:spPr>
          <a:noFill/>
        </p:spPr>
        <p:txBody>
          <a:bodyPr/>
          <a:lstStyle/>
          <a:p>
            <a:r>
              <a:rPr lang="en-US"/>
              <a:t>4-</a:t>
            </a:r>
            <a:fld id="{C3127FBC-CF7D-4604-A09E-225F8E6F7A3A}" type="slidenum">
              <a:rPr lang="en-US"/>
              <a:pPr/>
              <a:t>10</a:t>
            </a:fld>
            <a:endParaRPr lang="en-US"/>
          </a:p>
        </p:txBody>
      </p:sp>
      <p:pic>
        <p:nvPicPr>
          <p:cNvPr id="128003" name="Picture 91" descr="underline_base"/>
          <p:cNvPicPr>
            <a:picLocks noChangeArrowheads="1"/>
          </p:cNvPicPr>
          <p:nvPr/>
        </p:nvPicPr>
        <p:blipFill>
          <a:blip r:embed="rId2" cstate="print"/>
          <a:srcRect/>
          <a:stretch>
            <a:fillRect/>
          </a:stretch>
        </p:blipFill>
        <p:spPr bwMode="auto">
          <a:xfrm>
            <a:off x="465138" y="833438"/>
            <a:ext cx="7769225" cy="173037"/>
          </a:xfrm>
          <a:prstGeom prst="rect">
            <a:avLst/>
          </a:prstGeom>
          <a:noFill/>
          <a:ln w="9525">
            <a:noFill/>
            <a:miter lim="800000"/>
            <a:headEnd/>
            <a:tailEnd/>
          </a:ln>
        </p:spPr>
      </p:pic>
      <p:sp>
        <p:nvSpPr>
          <p:cNvPr id="128004" name="Rectangle 2"/>
          <p:cNvSpPr>
            <a:spLocks noGrp="1" noChangeArrowheads="1"/>
          </p:cNvSpPr>
          <p:nvPr>
            <p:ph type="title"/>
          </p:nvPr>
        </p:nvSpPr>
        <p:spPr>
          <a:xfrm>
            <a:off x="411163" y="130175"/>
            <a:ext cx="8364537" cy="963613"/>
          </a:xfrm>
        </p:spPr>
        <p:txBody>
          <a:bodyPr/>
          <a:lstStyle/>
          <a:p>
            <a:r>
              <a:rPr lang="en-US" sz="4000" dirty="0"/>
              <a:t>Dijkstra</a:t>
            </a:r>
            <a:r>
              <a:rPr lang="ja-JP" altLang="en-US" sz="4000" dirty="0"/>
              <a:t>’</a:t>
            </a:r>
            <a:r>
              <a:rPr lang="en-US" altLang="ja-JP" sz="4000" dirty="0"/>
              <a:t>s algorithm: example (2)</a:t>
            </a:r>
            <a:endParaRPr lang="en-US" dirty="0"/>
          </a:p>
        </p:txBody>
      </p:sp>
      <p:sp>
        <p:nvSpPr>
          <p:cNvPr id="128005" name="Text Box 3"/>
          <p:cNvSpPr txBox="1">
            <a:spLocks noChangeArrowheads="1"/>
          </p:cNvSpPr>
          <p:nvPr/>
        </p:nvSpPr>
        <p:spPr bwMode="auto">
          <a:xfrm>
            <a:off x="239713" y="1506538"/>
            <a:ext cx="706437" cy="2225675"/>
          </a:xfrm>
          <a:prstGeom prst="rect">
            <a:avLst/>
          </a:prstGeom>
          <a:noFill/>
          <a:ln w="9525">
            <a:noFill/>
            <a:miter lim="800000"/>
            <a:headEnd/>
            <a:tailEnd/>
          </a:ln>
        </p:spPr>
        <p:txBody>
          <a:bodyPr wrap="none">
            <a:spAutoFit/>
          </a:bodyPr>
          <a:lstStyle/>
          <a:p>
            <a:pPr algn="r"/>
            <a:r>
              <a:rPr lang="en-US" sz="2000"/>
              <a:t>Step</a:t>
            </a:r>
          </a:p>
          <a:p>
            <a:pPr algn="r"/>
            <a:r>
              <a:rPr lang="en-US" sz="2000"/>
              <a:t>0</a:t>
            </a:r>
          </a:p>
          <a:p>
            <a:pPr algn="r"/>
            <a:r>
              <a:rPr lang="en-US" sz="2000"/>
              <a:t>1</a:t>
            </a:r>
          </a:p>
          <a:p>
            <a:pPr algn="r"/>
            <a:r>
              <a:rPr lang="en-US" sz="2000"/>
              <a:t>2</a:t>
            </a:r>
          </a:p>
          <a:p>
            <a:pPr algn="r"/>
            <a:r>
              <a:rPr lang="en-US" sz="2000"/>
              <a:t>3</a:t>
            </a:r>
          </a:p>
          <a:p>
            <a:pPr algn="r"/>
            <a:r>
              <a:rPr lang="en-US" sz="2000"/>
              <a:t>4</a:t>
            </a:r>
          </a:p>
          <a:p>
            <a:pPr algn="r"/>
            <a:r>
              <a:rPr lang="en-US" sz="2000"/>
              <a:t>5</a:t>
            </a:r>
          </a:p>
        </p:txBody>
      </p:sp>
      <p:sp>
        <p:nvSpPr>
          <p:cNvPr id="128006" name="Text Box 4"/>
          <p:cNvSpPr txBox="1">
            <a:spLocks noChangeArrowheads="1"/>
          </p:cNvSpPr>
          <p:nvPr/>
        </p:nvSpPr>
        <p:spPr bwMode="auto">
          <a:xfrm>
            <a:off x="1252538" y="1516063"/>
            <a:ext cx="1017587" cy="2225675"/>
          </a:xfrm>
          <a:prstGeom prst="rect">
            <a:avLst/>
          </a:prstGeom>
          <a:noFill/>
          <a:ln w="9525">
            <a:noFill/>
            <a:miter lim="800000"/>
            <a:headEnd/>
            <a:tailEnd/>
          </a:ln>
        </p:spPr>
        <p:txBody>
          <a:bodyPr wrap="none">
            <a:spAutoFit/>
          </a:bodyPr>
          <a:lstStyle/>
          <a:p>
            <a:pPr algn="r"/>
            <a:r>
              <a:rPr lang="en-US" sz="2000"/>
              <a:t>N</a:t>
            </a:r>
            <a:r>
              <a:rPr lang="en-US" sz="2000">
                <a:cs typeface="Arial" pitchFamily="34" charset="0"/>
              </a:rPr>
              <a:t>'</a:t>
            </a:r>
          </a:p>
          <a:p>
            <a:pPr algn="r"/>
            <a:r>
              <a:rPr lang="en-US" sz="2000"/>
              <a:t>u</a:t>
            </a:r>
          </a:p>
          <a:p>
            <a:pPr algn="r"/>
            <a:r>
              <a:rPr lang="en-US" sz="2000"/>
              <a:t>ux</a:t>
            </a:r>
          </a:p>
          <a:p>
            <a:pPr algn="r"/>
            <a:r>
              <a:rPr lang="en-US" sz="2000"/>
              <a:t>uxy</a:t>
            </a:r>
          </a:p>
          <a:p>
            <a:pPr algn="r"/>
            <a:r>
              <a:rPr lang="en-US" sz="2000"/>
              <a:t>uxyv</a:t>
            </a:r>
          </a:p>
          <a:p>
            <a:pPr algn="r"/>
            <a:r>
              <a:rPr lang="en-US" sz="2000"/>
              <a:t>uxyvw</a:t>
            </a:r>
          </a:p>
          <a:p>
            <a:pPr algn="r"/>
            <a:r>
              <a:rPr lang="en-US" sz="2000"/>
              <a:t>uxyvwz</a:t>
            </a:r>
          </a:p>
        </p:txBody>
      </p:sp>
      <p:sp>
        <p:nvSpPr>
          <p:cNvPr id="128007" name="Text Box 5"/>
          <p:cNvSpPr txBox="1">
            <a:spLocks noChangeArrowheads="1"/>
          </p:cNvSpPr>
          <p:nvPr/>
        </p:nvSpPr>
        <p:spPr bwMode="auto">
          <a:xfrm>
            <a:off x="2500313" y="1497013"/>
            <a:ext cx="1169987" cy="1311275"/>
          </a:xfrm>
          <a:prstGeom prst="rect">
            <a:avLst/>
          </a:prstGeom>
          <a:noFill/>
          <a:ln w="9525">
            <a:noFill/>
            <a:miter lim="800000"/>
            <a:headEnd/>
            <a:tailEnd/>
          </a:ln>
        </p:spPr>
        <p:txBody>
          <a:bodyPr wrap="none">
            <a:spAutoFit/>
          </a:bodyPr>
          <a:lstStyle/>
          <a:p>
            <a:pPr algn="r"/>
            <a:r>
              <a:rPr lang="en-US" sz="2000"/>
              <a:t>D(v),p(v)</a:t>
            </a:r>
          </a:p>
          <a:p>
            <a:pPr algn="r"/>
            <a:r>
              <a:rPr lang="en-US" sz="2000"/>
              <a:t>2,u</a:t>
            </a:r>
          </a:p>
          <a:p>
            <a:pPr algn="r"/>
            <a:r>
              <a:rPr lang="en-US" sz="2000"/>
              <a:t>2,u</a:t>
            </a:r>
          </a:p>
          <a:p>
            <a:pPr algn="r"/>
            <a:r>
              <a:rPr lang="en-US" sz="2000"/>
              <a:t>2,u</a:t>
            </a:r>
          </a:p>
        </p:txBody>
      </p:sp>
      <p:sp>
        <p:nvSpPr>
          <p:cNvPr id="128008" name="Text Box 6"/>
          <p:cNvSpPr txBox="1">
            <a:spLocks noChangeArrowheads="1"/>
          </p:cNvSpPr>
          <p:nvPr/>
        </p:nvSpPr>
        <p:spPr bwMode="auto">
          <a:xfrm>
            <a:off x="3667125" y="1501775"/>
            <a:ext cx="1284288" cy="1616075"/>
          </a:xfrm>
          <a:prstGeom prst="rect">
            <a:avLst/>
          </a:prstGeom>
          <a:noFill/>
          <a:ln w="9525">
            <a:noFill/>
            <a:miter lim="800000"/>
            <a:headEnd/>
            <a:tailEnd/>
          </a:ln>
        </p:spPr>
        <p:txBody>
          <a:bodyPr wrap="none">
            <a:spAutoFit/>
          </a:bodyPr>
          <a:lstStyle/>
          <a:p>
            <a:pPr algn="r"/>
            <a:r>
              <a:rPr lang="en-US" sz="2000"/>
              <a:t>D(w),p(w)</a:t>
            </a:r>
          </a:p>
          <a:p>
            <a:pPr algn="r"/>
            <a:r>
              <a:rPr lang="en-US" sz="2000"/>
              <a:t>5,u</a:t>
            </a:r>
          </a:p>
          <a:p>
            <a:pPr algn="r"/>
            <a:r>
              <a:rPr lang="en-US" sz="2000"/>
              <a:t>4,x</a:t>
            </a:r>
          </a:p>
          <a:p>
            <a:pPr algn="r"/>
            <a:r>
              <a:rPr lang="en-US" sz="2000"/>
              <a:t>3,y</a:t>
            </a:r>
          </a:p>
          <a:p>
            <a:pPr algn="r"/>
            <a:r>
              <a:rPr lang="en-US" sz="2000"/>
              <a:t>3,y</a:t>
            </a:r>
          </a:p>
        </p:txBody>
      </p:sp>
      <p:sp>
        <p:nvSpPr>
          <p:cNvPr id="128009" name="Text Box 7"/>
          <p:cNvSpPr txBox="1">
            <a:spLocks noChangeArrowheads="1"/>
          </p:cNvSpPr>
          <p:nvPr/>
        </p:nvSpPr>
        <p:spPr bwMode="auto">
          <a:xfrm>
            <a:off x="5057775" y="1497013"/>
            <a:ext cx="1169988" cy="701675"/>
          </a:xfrm>
          <a:prstGeom prst="rect">
            <a:avLst/>
          </a:prstGeom>
          <a:noFill/>
          <a:ln w="9525">
            <a:noFill/>
            <a:miter lim="800000"/>
            <a:headEnd/>
            <a:tailEnd/>
          </a:ln>
        </p:spPr>
        <p:txBody>
          <a:bodyPr wrap="none">
            <a:spAutoFit/>
          </a:bodyPr>
          <a:lstStyle/>
          <a:p>
            <a:pPr algn="r"/>
            <a:r>
              <a:rPr lang="en-US" sz="2000"/>
              <a:t>D(x),p(x)</a:t>
            </a:r>
          </a:p>
          <a:p>
            <a:pPr algn="r"/>
            <a:r>
              <a:rPr lang="en-US" sz="2000"/>
              <a:t>1,u</a:t>
            </a:r>
          </a:p>
        </p:txBody>
      </p:sp>
      <p:sp>
        <p:nvSpPr>
          <p:cNvPr id="128010" name="Text Box 8"/>
          <p:cNvSpPr txBox="1">
            <a:spLocks noChangeArrowheads="1"/>
          </p:cNvSpPr>
          <p:nvPr/>
        </p:nvSpPr>
        <p:spPr bwMode="auto">
          <a:xfrm>
            <a:off x="6353175" y="1501775"/>
            <a:ext cx="1169988" cy="1006475"/>
          </a:xfrm>
          <a:prstGeom prst="rect">
            <a:avLst/>
          </a:prstGeom>
          <a:noFill/>
          <a:ln w="9525">
            <a:noFill/>
            <a:miter lim="800000"/>
            <a:headEnd/>
            <a:tailEnd/>
          </a:ln>
        </p:spPr>
        <p:txBody>
          <a:bodyPr wrap="none">
            <a:spAutoFit/>
          </a:bodyPr>
          <a:lstStyle/>
          <a:p>
            <a:pPr algn="r"/>
            <a:r>
              <a:rPr lang="en-US" sz="2000"/>
              <a:t>D(y),p(y)</a:t>
            </a:r>
          </a:p>
          <a:p>
            <a:pPr algn="r"/>
            <a:r>
              <a:rPr lang="en-US" sz="2000">
                <a:latin typeface="Comic Sans MS" pitchFamily="66" charset="0"/>
                <a:cs typeface="Arial" pitchFamily="34" charset="0"/>
              </a:rPr>
              <a:t>∞</a:t>
            </a:r>
          </a:p>
          <a:p>
            <a:pPr algn="r"/>
            <a:r>
              <a:rPr lang="en-US" sz="2000"/>
              <a:t>2,x</a:t>
            </a:r>
          </a:p>
        </p:txBody>
      </p:sp>
      <p:sp>
        <p:nvSpPr>
          <p:cNvPr id="128011" name="Text Box 9"/>
          <p:cNvSpPr txBox="1">
            <a:spLocks noChangeArrowheads="1"/>
          </p:cNvSpPr>
          <p:nvPr/>
        </p:nvSpPr>
        <p:spPr bwMode="auto">
          <a:xfrm>
            <a:off x="7605713" y="1516063"/>
            <a:ext cx="1169987" cy="1860550"/>
          </a:xfrm>
          <a:prstGeom prst="rect">
            <a:avLst/>
          </a:prstGeom>
          <a:noFill/>
          <a:ln w="9525">
            <a:noFill/>
            <a:miter lim="800000"/>
            <a:headEnd/>
            <a:tailEnd/>
          </a:ln>
        </p:spPr>
        <p:txBody>
          <a:bodyPr wrap="none">
            <a:spAutoFit/>
          </a:bodyPr>
          <a:lstStyle/>
          <a:p>
            <a:pPr algn="r"/>
            <a:r>
              <a:rPr lang="en-US" sz="2000"/>
              <a:t>D(z),p(z)</a:t>
            </a:r>
          </a:p>
          <a:p>
            <a:pPr algn="r"/>
            <a:r>
              <a:rPr lang="en-US">
                <a:latin typeface="Comic Sans MS" pitchFamily="66" charset="0"/>
              </a:rPr>
              <a:t>∞ </a:t>
            </a:r>
            <a:endParaRPr lang="en-US" sz="2000"/>
          </a:p>
          <a:p>
            <a:pPr algn="r"/>
            <a:r>
              <a:rPr lang="en-US">
                <a:latin typeface="Comic Sans MS" pitchFamily="66" charset="0"/>
              </a:rPr>
              <a:t>∞ </a:t>
            </a:r>
            <a:endParaRPr lang="en-US" sz="2000"/>
          </a:p>
          <a:p>
            <a:pPr algn="r"/>
            <a:r>
              <a:rPr lang="en-US" sz="2000"/>
              <a:t>4,y</a:t>
            </a:r>
          </a:p>
          <a:p>
            <a:pPr algn="r"/>
            <a:r>
              <a:rPr lang="en-US" sz="2000"/>
              <a:t>4,y</a:t>
            </a:r>
          </a:p>
          <a:p>
            <a:pPr algn="r"/>
            <a:r>
              <a:rPr lang="en-US" sz="2000"/>
              <a:t>4,y</a:t>
            </a:r>
          </a:p>
        </p:txBody>
      </p:sp>
      <p:sp>
        <p:nvSpPr>
          <p:cNvPr id="128012" name="Line 10"/>
          <p:cNvSpPr>
            <a:spLocks noChangeShapeType="1"/>
          </p:cNvSpPr>
          <p:nvPr/>
        </p:nvSpPr>
        <p:spPr bwMode="auto">
          <a:xfrm>
            <a:off x="361950" y="1857375"/>
            <a:ext cx="8505825" cy="9525"/>
          </a:xfrm>
          <a:prstGeom prst="line">
            <a:avLst/>
          </a:prstGeom>
          <a:noFill/>
          <a:ln w="28575">
            <a:solidFill>
              <a:schemeClr val="accent2"/>
            </a:solidFill>
            <a:round/>
            <a:headEnd/>
            <a:tailEnd/>
          </a:ln>
        </p:spPr>
        <p:txBody>
          <a:bodyPr wrap="none" anchor="ctr"/>
          <a:lstStyle/>
          <a:p>
            <a:endParaRPr lang="he-IL"/>
          </a:p>
        </p:txBody>
      </p:sp>
      <p:sp>
        <p:nvSpPr>
          <p:cNvPr id="128013" name="Line 11"/>
          <p:cNvSpPr>
            <a:spLocks noChangeShapeType="1"/>
          </p:cNvSpPr>
          <p:nvPr/>
        </p:nvSpPr>
        <p:spPr bwMode="auto">
          <a:xfrm>
            <a:off x="519113" y="2162175"/>
            <a:ext cx="8296275" cy="0"/>
          </a:xfrm>
          <a:prstGeom prst="line">
            <a:avLst/>
          </a:prstGeom>
          <a:noFill/>
          <a:ln w="19050">
            <a:solidFill>
              <a:schemeClr val="accent2"/>
            </a:solidFill>
            <a:round/>
            <a:headEnd/>
            <a:tailEnd/>
          </a:ln>
        </p:spPr>
        <p:txBody>
          <a:bodyPr wrap="none" anchor="ctr"/>
          <a:lstStyle/>
          <a:p>
            <a:endParaRPr lang="he-IL"/>
          </a:p>
        </p:txBody>
      </p:sp>
      <p:sp>
        <p:nvSpPr>
          <p:cNvPr id="128014" name="Line 12"/>
          <p:cNvSpPr>
            <a:spLocks noChangeShapeType="1"/>
          </p:cNvSpPr>
          <p:nvPr/>
        </p:nvSpPr>
        <p:spPr bwMode="auto">
          <a:xfrm>
            <a:off x="538163" y="2457450"/>
            <a:ext cx="8267700" cy="4763"/>
          </a:xfrm>
          <a:prstGeom prst="line">
            <a:avLst/>
          </a:prstGeom>
          <a:noFill/>
          <a:ln w="19050">
            <a:solidFill>
              <a:schemeClr val="accent2"/>
            </a:solidFill>
            <a:round/>
            <a:headEnd/>
            <a:tailEnd/>
          </a:ln>
        </p:spPr>
        <p:txBody>
          <a:bodyPr wrap="none" anchor="ctr"/>
          <a:lstStyle/>
          <a:p>
            <a:endParaRPr lang="he-IL"/>
          </a:p>
        </p:txBody>
      </p:sp>
      <p:sp>
        <p:nvSpPr>
          <p:cNvPr id="128015" name="Line 13"/>
          <p:cNvSpPr>
            <a:spLocks noChangeShapeType="1"/>
          </p:cNvSpPr>
          <p:nvPr/>
        </p:nvSpPr>
        <p:spPr bwMode="auto">
          <a:xfrm>
            <a:off x="547688" y="2767013"/>
            <a:ext cx="8253412" cy="9525"/>
          </a:xfrm>
          <a:prstGeom prst="line">
            <a:avLst/>
          </a:prstGeom>
          <a:noFill/>
          <a:ln w="19050">
            <a:solidFill>
              <a:schemeClr val="accent2"/>
            </a:solidFill>
            <a:round/>
            <a:headEnd/>
            <a:tailEnd/>
          </a:ln>
        </p:spPr>
        <p:txBody>
          <a:bodyPr wrap="none" anchor="ctr"/>
          <a:lstStyle/>
          <a:p>
            <a:endParaRPr lang="he-IL"/>
          </a:p>
        </p:txBody>
      </p:sp>
      <p:sp>
        <p:nvSpPr>
          <p:cNvPr id="128016" name="Line 14"/>
          <p:cNvSpPr>
            <a:spLocks noChangeShapeType="1"/>
          </p:cNvSpPr>
          <p:nvPr/>
        </p:nvSpPr>
        <p:spPr bwMode="auto">
          <a:xfrm>
            <a:off x="557213" y="3071813"/>
            <a:ext cx="8267700" cy="9525"/>
          </a:xfrm>
          <a:prstGeom prst="line">
            <a:avLst/>
          </a:prstGeom>
          <a:noFill/>
          <a:ln w="19050">
            <a:solidFill>
              <a:schemeClr val="accent2"/>
            </a:solidFill>
            <a:round/>
            <a:headEnd/>
            <a:tailEnd/>
          </a:ln>
        </p:spPr>
        <p:txBody>
          <a:bodyPr wrap="none" anchor="ctr"/>
          <a:lstStyle/>
          <a:p>
            <a:endParaRPr lang="he-IL"/>
          </a:p>
        </p:txBody>
      </p:sp>
      <p:sp>
        <p:nvSpPr>
          <p:cNvPr id="128017" name="Line 15"/>
          <p:cNvSpPr>
            <a:spLocks noChangeShapeType="1"/>
          </p:cNvSpPr>
          <p:nvPr/>
        </p:nvSpPr>
        <p:spPr bwMode="auto">
          <a:xfrm>
            <a:off x="571500" y="3386138"/>
            <a:ext cx="8262938" cy="4762"/>
          </a:xfrm>
          <a:prstGeom prst="line">
            <a:avLst/>
          </a:prstGeom>
          <a:noFill/>
          <a:ln w="19050">
            <a:solidFill>
              <a:schemeClr val="accent2"/>
            </a:solidFill>
            <a:round/>
            <a:headEnd/>
            <a:tailEnd/>
          </a:ln>
        </p:spPr>
        <p:txBody>
          <a:bodyPr wrap="none" anchor="ctr"/>
          <a:lstStyle/>
          <a:p>
            <a:endParaRPr lang="he-IL"/>
          </a:p>
        </p:txBody>
      </p:sp>
      <p:grpSp>
        <p:nvGrpSpPr>
          <p:cNvPr id="128018" name="Group 16"/>
          <p:cNvGrpSpPr>
            <a:grpSpLocks/>
          </p:cNvGrpSpPr>
          <p:nvPr/>
        </p:nvGrpSpPr>
        <p:grpSpPr bwMode="auto">
          <a:xfrm>
            <a:off x="2224088" y="4043363"/>
            <a:ext cx="3571875" cy="2236787"/>
            <a:chOff x="3162" y="1071"/>
            <a:chExt cx="2250" cy="1409"/>
          </a:xfrm>
        </p:grpSpPr>
        <p:sp>
          <p:nvSpPr>
            <p:cNvPr id="128024" name="Freeform 17"/>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p:spPr>
          <p:txBody>
            <a:bodyPr wrap="none" anchor="ctr"/>
            <a:lstStyle/>
            <a:p>
              <a:endParaRPr lang="he-IL"/>
            </a:p>
          </p:txBody>
        </p:sp>
        <p:sp>
          <p:nvSpPr>
            <p:cNvPr id="128025" name="Freeform 18"/>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sp>
          <p:nvSpPr>
            <p:cNvPr id="128026" name="Oval 19"/>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27" name="Line 20"/>
            <p:cNvSpPr>
              <a:spLocks noChangeShapeType="1"/>
            </p:cNvSpPr>
            <p:nvPr/>
          </p:nvSpPr>
          <p:spPr bwMode="auto">
            <a:xfrm>
              <a:off x="3238" y="1855"/>
              <a:ext cx="0" cy="50"/>
            </a:xfrm>
            <a:prstGeom prst="line">
              <a:avLst/>
            </a:prstGeom>
            <a:noFill/>
            <a:ln w="12700">
              <a:solidFill>
                <a:schemeClr val="tx1"/>
              </a:solidFill>
              <a:round/>
              <a:headEnd/>
              <a:tailEnd/>
            </a:ln>
          </p:spPr>
          <p:txBody>
            <a:bodyPr wrap="none" anchor="ctr"/>
            <a:lstStyle/>
            <a:p>
              <a:endParaRPr lang="he-IL"/>
            </a:p>
          </p:txBody>
        </p:sp>
        <p:sp>
          <p:nvSpPr>
            <p:cNvPr id="128028" name="Line 21"/>
            <p:cNvSpPr>
              <a:spLocks noChangeShapeType="1"/>
            </p:cNvSpPr>
            <p:nvPr/>
          </p:nvSpPr>
          <p:spPr bwMode="auto">
            <a:xfrm>
              <a:off x="3551" y="1855"/>
              <a:ext cx="0" cy="50"/>
            </a:xfrm>
            <a:prstGeom prst="line">
              <a:avLst/>
            </a:prstGeom>
            <a:noFill/>
            <a:ln w="12700">
              <a:solidFill>
                <a:schemeClr val="tx1"/>
              </a:solidFill>
              <a:round/>
              <a:headEnd/>
              <a:tailEnd/>
            </a:ln>
          </p:spPr>
          <p:txBody>
            <a:bodyPr wrap="none" anchor="ctr"/>
            <a:lstStyle/>
            <a:p>
              <a:endParaRPr lang="he-IL"/>
            </a:p>
          </p:txBody>
        </p:sp>
        <p:sp>
          <p:nvSpPr>
            <p:cNvPr id="128029" name="Rectangle 22"/>
            <p:cNvSpPr>
              <a:spLocks noChangeArrowheads="1"/>
            </p:cNvSpPr>
            <p:nvPr/>
          </p:nvSpPr>
          <p:spPr bwMode="auto">
            <a:xfrm>
              <a:off x="3238" y="185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30" name="Oval 23"/>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31" name="Oval 24"/>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32" name="Line 25"/>
            <p:cNvSpPr>
              <a:spLocks noChangeShapeType="1"/>
            </p:cNvSpPr>
            <p:nvPr/>
          </p:nvSpPr>
          <p:spPr bwMode="auto">
            <a:xfrm>
              <a:off x="3712" y="2242"/>
              <a:ext cx="0" cy="50"/>
            </a:xfrm>
            <a:prstGeom prst="line">
              <a:avLst/>
            </a:prstGeom>
            <a:noFill/>
            <a:ln w="12700">
              <a:solidFill>
                <a:schemeClr val="tx1"/>
              </a:solidFill>
              <a:round/>
              <a:headEnd/>
              <a:tailEnd/>
            </a:ln>
          </p:spPr>
          <p:txBody>
            <a:bodyPr wrap="none" anchor="ctr"/>
            <a:lstStyle/>
            <a:p>
              <a:endParaRPr lang="he-IL"/>
            </a:p>
          </p:txBody>
        </p:sp>
        <p:sp>
          <p:nvSpPr>
            <p:cNvPr id="128033" name="Line 26"/>
            <p:cNvSpPr>
              <a:spLocks noChangeShapeType="1"/>
            </p:cNvSpPr>
            <p:nvPr/>
          </p:nvSpPr>
          <p:spPr bwMode="auto">
            <a:xfrm>
              <a:off x="4025" y="2242"/>
              <a:ext cx="0" cy="50"/>
            </a:xfrm>
            <a:prstGeom prst="line">
              <a:avLst/>
            </a:prstGeom>
            <a:noFill/>
            <a:ln w="12700">
              <a:solidFill>
                <a:schemeClr val="tx1"/>
              </a:solidFill>
              <a:round/>
              <a:headEnd/>
              <a:tailEnd/>
            </a:ln>
          </p:spPr>
          <p:txBody>
            <a:bodyPr wrap="none" anchor="ctr"/>
            <a:lstStyle/>
            <a:p>
              <a:endParaRPr lang="he-IL"/>
            </a:p>
          </p:txBody>
        </p:sp>
        <p:sp>
          <p:nvSpPr>
            <p:cNvPr id="128034" name="Rectangle 27"/>
            <p:cNvSpPr>
              <a:spLocks noChangeArrowheads="1"/>
            </p:cNvSpPr>
            <p:nvPr/>
          </p:nvSpPr>
          <p:spPr bwMode="auto">
            <a:xfrm>
              <a:off x="3712" y="224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35" name="Oval 28"/>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36" name="Oval 29"/>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37" name="Line 30"/>
            <p:cNvSpPr>
              <a:spLocks noChangeShapeType="1"/>
            </p:cNvSpPr>
            <p:nvPr/>
          </p:nvSpPr>
          <p:spPr bwMode="auto">
            <a:xfrm>
              <a:off x="3708" y="1552"/>
              <a:ext cx="0" cy="50"/>
            </a:xfrm>
            <a:prstGeom prst="line">
              <a:avLst/>
            </a:prstGeom>
            <a:noFill/>
            <a:ln w="12700">
              <a:solidFill>
                <a:schemeClr val="tx1"/>
              </a:solidFill>
              <a:round/>
              <a:headEnd/>
              <a:tailEnd/>
            </a:ln>
          </p:spPr>
          <p:txBody>
            <a:bodyPr wrap="none" anchor="ctr"/>
            <a:lstStyle/>
            <a:p>
              <a:endParaRPr lang="he-IL"/>
            </a:p>
          </p:txBody>
        </p:sp>
        <p:sp>
          <p:nvSpPr>
            <p:cNvPr id="128038" name="Line 31"/>
            <p:cNvSpPr>
              <a:spLocks noChangeShapeType="1"/>
            </p:cNvSpPr>
            <p:nvPr/>
          </p:nvSpPr>
          <p:spPr bwMode="auto">
            <a:xfrm>
              <a:off x="4021" y="1552"/>
              <a:ext cx="0" cy="50"/>
            </a:xfrm>
            <a:prstGeom prst="line">
              <a:avLst/>
            </a:prstGeom>
            <a:noFill/>
            <a:ln w="12700">
              <a:solidFill>
                <a:schemeClr val="tx1"/>
              </a:solidFill>
              <a:round/>
              <a:headEnd/>
              <a:tailEnd/>
            </a:ln>
          </p:spPr>
          <p:txBody>
            <a:bodyPr wrap="none" anchor="ctr"/>
            <a:lstStyle/>
            <a:p>
              <a:endParaRPr lang="he-IL"/>
            </a:p>
          </p:txBody>
        </p:sp>
        <p:sp>
          <p:nvSpPr>
            <p:cNvPr id="128039" name="Rectangle 32"/>
            <p:cNvSpPr>
              <a:spLocks noChangeArrowheads="1"/>
            </p:cNvSpPr>
            <p:nvPr/>
          </p:nvSpPr>
          <p:spPr bwMode="auto">
            <a:xfrm>
              <a:off x="3708" y="155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40" name="Oval 33"/>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41" name="Oval 34"/>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42" name="Line 35"/>
            <p:cNvSpPr>
              <a:spLocks noChangeShapeType="1"/>
            </p:cNvSpPr>
            <p:nvPr/>
          </p:nvSpPr>
          <p:spPr bwMode="auto">
            <a:xfrm>
              <a:off x="4391" y="1548"/>
              <a:ext cx="0" cy="50"/>
            </a:xfrm>
            <a:prstGeom prst="line">
              <a:avLst/>
            </a:prstGeom>
            <a:noFill/>
            <a:ln w="12700">
              <a:solidFill>
                <a:schemeClr val="tx1"/>
              </a:solidFill>
              <a:round/>
              <a:headEnd/>
              <a:tailEnd/>
            </a:ln>
          </p:spPr>
          <p:txBody>
            <a:bodyPr wrap="none" anchor="ctr"/>
            <a:lstStyle/>
            <a:p>
              <a:endParaRPr lang="he-IL"/>
            </a:p>
          </p:txBody>
        </p:sp>
        <p:sp>
          <p:nvSpPr>
            <p:cNvPr id="128043" name="Line 36"/>
            <p:cNvSpPr>
              <a:spLocks noChangeShapeType="1"/>
            </p:cNvSpPr>
            <p:nvPr/>
          </p:nvSpPr>
          <p:spPr bwMode="auto">
            <a:xfrm>
              <a:off x="4703" y="1548"/>
              <a:ext cx="0" cy="50"/>
            </a:xfrm>
            <a:prstGeom prst="line">
              <a:avLst/>
            </a:prstGeom>
            <a:noFill/>
            <a:ln w="12700">
              <a:solidFill>
                <a:schemeClr val="tx1"/>
              </a:solidFill>
              <a:round/>
              <a:headEnd/>
              <a:tailEnd/>
            </a:ln>
          </p:spPr>
          <p:txBody>
            <a:bodyPr wrap="none" anchor="ctr"/>
            <a:lstStyle/>
            <a:p>
              <a:endParaRPr lang="he-IL"/>
            </a:p>
          </p:txBody>
        </p:sp>
        <p:sp>
          <p:nvSpPr>
            <p:cNvPr id="128044" name="Rectangle 37"/>
            <p:cNvSpPr>
              <a:spLocks noChangeArrowheads="1"/>
            </p:cNvSpPr>
            <p:nvPr/>
          </p:nvSpPr>
          <p:spPr bwMode="auto">
            <a:xfrm>
              <a:off x="4391" y="1548"/>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45" name="Oval 38"/>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46" name="Oval 39"/>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47" name="Line 40"/>
            <p:cNvSpPr>
              <a:spLocks noChangeShapeType="1"/>
            </p:cNvSpPr>
            <p:nvPr/>
          </p:nvSpPr>
          <p:spPr bwMode="auto">
            <a:xfrm>
              <a:off x="4401" y="2239"/>
              <a:ext cx="0" cy="50"/>
            </a:xfrm>
            <a:prstGeom prst="line">
              <a:avLst/>
            </a:prstGeom>
            <a:noFill/>
            <a:ln w="12700">
              <a:solidFill>
                <a:schemeClr val="tx1"/>
              </a:solidFill>
              <a:round/>
              <a:headEnd/>
              <a:tailEnd/>
            </a:ln>
          </p:spPr>
          <p:txBody>
            <a:bodyPr wrap="none" anchor="ctr"/>
            <a:lstStyle/>
            <a:p>
              <a:endParaRPr lang="he-IL"/>
            </a:p>
          </p:txBody>
        </p:sp>
        <p:sp>
          <p:nvSpPr>
            <p:cNvPr id="128048" name="Line 41"/>
            <p:cNvSpPr>
              <a:spLocks noChangeShapeType="1"/>
            </p:cNvSpPr>
            <p:nvPr/>
          </p:nvSpPr>
          <p:spPr bwMode="auto">
            <a:xfrm>
              <a:off x="4714" y="2239"/>
              <a:ext cx="0" cy="50"/>
            </a:xfrm>
            <a:prstGeom prst="line">
              <a:avLst/>
            </a:prstGeom>
            <a:noFill/>
            <a:ln w="12700">
              <a:solidFill>
                <a:schemeClr val="tx1"/>
              </a:solidFill>
              <a:round/>
              <a:headEnd/>
              <a:tailEnd/>
            </a:ln>
          </p:spPr>
          <p:txBody>
            <a:bodyPr wrap="none" anchor="ctr"/>
            <a:lstStyle/>
            <a:p>
              <a:endParaRPr lang="he-IL"/>
            </a:p>
          </p:txBody>
        </p:sp>
        <p:sp>
          <p:nvSpPr>
            <p:cNvPr id="128049" name="Rectangle 42"/>
            <p:cNvSpPr>
              <a:spLocks noChangeArrowheads="1"/>
            </p:cNvSpPr>
            <p:nvPr/>
          </p:nvSpPr>
          <p:spPr bwMode="auto">
            <a:xfrm>
              <a:off x="4401" y="223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50" name="Oval 43"/>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51" name="Oval 44"/>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52" name="Line 45"/>
            <p:cNvSpPr>
              <a:spLocks noChangeShapeType="1"/>
            </p:cNvSpPr>
            <p:nvPr/>
          </p:nvSpPr>
          <p:spPr bwMode="auto">
            <a:xfrm>
              <a:off x="4966" y="1898"/>
              <a:ext cx="0" cy="50"/>
            </a:xfrm>
            <a:prstGeom prst="line">
              <a:avLst/>
            </a:prstGeom>
            <a:noFill/>
            <a:ln w="12700">
              <a:solidFill>
                <a:schemeClr val="tx1"/>
              </a:solidFill>
              <a:round/>
              <a:headEnd/>
              <a:tailEnd/>
            </a:ln>
          </p:spPr>
          <p:txBody>
            <a:bodyPr wrap="none" anchor="ctr"/>
            <a:lstStyle/>
            <a:p>
              <a:endParaRPr lang="he-IL"/>
            </a:p>
          </p:txBody>
        </p:sp>
        <p:sp>
          <p:nvSpPr>
            <p:cNvPr id="128053" name="Line 46"/>
            <p:cNvSpPr>
              <a:spLocks noChangeShapeType="1"/>
            </p:cNvSpPr>
            <p:nvPr/>
          </p:nvSpPr>
          <p:spPr bwMode="auto">
            <a:xfrm>
              <a:off x="5279" y="1898"/>
              <a:ext cx="0" cy="50"/>
            </a:xfrm>
            <a:prstGeom prst="line">
              <a:avLst/>
            </a:prstGeom>
            <a:noFill/>
            <a:ln w="12700">
              <a:solidFill>
                <a:schemeClr val="tx1"/>
              </a:solidFill>
              <a:round/>
              <a:headEnd/>
              <a:tailEnd/>
            </a:ln>
          </p:spPr>
          <p:txBody>
            <a:bodyPr wrap="none" anchor="ctr"/>
            <a:lstStyle/>
            <a:p>
              <a:endParaRPr lang="he-IL"/>
            </a:p>
          </p:txBody>
        </p:sp>
        <p:sp>
          <p:nvSpPr>
            <p:cNvPr id="128054" name="Rectangle 47"/>
            <p:cNvSpPr>
              <a:spLocks noChangeArrowheads="1"/>
            </p:cNvSpPr>
            <p:nvPr/>
          </p:nvSpPr>
          <p:spPr bwMode="auto">
            <a:xfrm>
              <a:off x="4966" y="18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8055" name="Oval 48"/>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8056" name="Freeform 49"/>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p:spPr>
          <p:txBody>
            <a:bodyPr wrap="none" anchor="ctr"/>
            <a:lstStyle/>
            <a:p>
              <a:endParaRPr lang="he-IL"/>
            </a:p>
          </p:txBody>
        </p:sp>
        <p:sp>
          <p:nvSpPr>
            <p:cNvPr id="128057" name="Freeform 50"/>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p:spPr>
          <p:txBody>
            <a:bodyPr wrap="none" anchor="ctr"/>
            <a:lstStyle/>
            <a:p>
              <a:endParaRPr lang="he-IL"/>
            </a:p>
          </p:txBody>
        </p:sp>
        <p:sp>
          <p:nvSpPr>
            <p:cNvPr id="128058" name="Freeform 51"/>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he-IL"/>
            </a:p>
          </p:txBody>
        </p:sp>
        <p:sp>
          <p:nvSpPr>
            <p:cNvPr id="128059" name="Freeform 52"/>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p:spPr>
          <p:txBody>
            <a:bodyPr wrap="none" anchor="ctr"/>
            <a:lstStyle/>
            <a:p>
              <a:endParaRPr lang="he-IL"/>
            </a:p>
          </p:txBody>
        </p:sp>
        <p:sp>
          <p:nvSpPr>
            <p:cNvPr id="128060" name="Freeform 53"/>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8061" name="Freeform 54"/>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p:spPr>
          <p:txBody>
            <a:bodyPr wrap="none" anchor="ctr"/>
            <a:lstStyle/>
            <a:p>
              <a:endParaRPr lang="he-IL"/>
            </a:p>
          </p:txBody>
        </p:sp>
        <p:sp>
          <p:nvSpPr>
            <p:cNvPr id="128062" name="Freeform 55"/>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8063" name="Freeform 56"/>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p:spPr>
          <p:txBody>
            <a:bodyPr wrap="none" anchor="ctr"/>
            <a:lstStyle/>
            <a:p>
              <a:endParaRPr lang="he-IL"/>
            </a:p>
          </p:txBody>
        </p:sp>
        <p:sp>
          <p:nvSpPr>
            <p:cNvPr id="128064" name="Freeform 57"/>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p:spPr>
          <p:txBody>
            <a:bodyPr wrap="none" anchor="ctr"/>
            <a:lstStyle/>
            <a:p>
              <a:endParaRPr lang="he-IL"/>
            </a:p>
          </p:txBody>
        </p:sp>
        <p:grpSp>
          <p:nvGrpSpPr>
            <p:cNvPr id="128065" name="Group 58"/>
            <p:cNvGrpSpPr>
              <a:grpSpLocks/>
            </p:cNvGrpSpPr>
            <p:nvPr/>
          </p:nvGrpSpPr>
          <p:grpSpPr bwMode="auto">
            <a:xfrm>
              <a:off x="3284" y="1744"/>
              <a:ext cx="215" cy="252"/>
              <a:chOff x="2949" y="2425"/>
              <a:chExt cx="218" cy="252"/>
            </a:xfrm>
          </p:grpSpPr>
          <p:sp>
            <p:nvSpPr>
              <p:cNvPr id="128091" name="Rectangle 5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8092" name="Text Box 60"/>
              <p:cNvSpPr txBox="1">
                <a:spLocks noChangeArrowheads="1"/>
              </p:cNvSpPr>
              <p:nvPr/>
            </p:nvSpPr>
            <p:spPr bwMode="auto">
              <a:xfrm>
                <a:off x="2949" y="2425"/>
                <a:ext cx="218" cy="252"/>
              </a:xfrm>
              <a:prstGeom prst="rect">
                <a:avLst/>
              </a:prstGeom>
              <a:noFill/>
              <a:ln w="9525">
                <a:noFill/>
                <a:miter lim="800000"/>
                <a:headEnd/>
                <a:tailEnd/>
              </a:ln>
            </p:spPr>
            <p:txBody>
              <a:bodyPr wrap="none">
                <a:spAutoFit/>
              </a:bodyPr>
              <a:lstStyle/>
              <a:p>
                <a:pPr algn="ctr"/>
                <a:r>
                  <a:rPr lang="en-US" sz="2000" b="1" dirty="0">
                    <a:solidFill>
                      <a:srgbClr val="FFFF00"/>
                    </a:solidFill>
                  </a:rPr>
                  <a:t>u</a:t>
                </a:r>
              </a:p>
            </p:txBody>
          </p:sp>
        </p:grpSp>
        <p:grpSp>
          <p:nvGrpSpPr>
            <p:cNvPr id="128066" name="Group 61"/>
            <p:cNvGrpSpPr>
              <a:grpSpLocks/>
            </p:cNvGrpSpPr>
            <p:nvPr/>
          </p:nvGrpSpPr>
          <p:grpSpPr bwMode="auto">
            <a:xfrm>
              <a:off x="4458" y="2128"/>
              <a:ext cx="206" cy="252"/>
              <a:chOff x="2953" y="2425"/>
              <a:chExt cx="209" cy="252"/>
            </a:xfrm>
          </p:grpSpPr>
          <p:sp>
            <p:nvSpPr>
              <p:cNvPr id="128089" name="Rectangle 6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8090" name="Text Box 63"/>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nvGrpSpPr>
            <p:cNvPr id="128067" name="Group 64"/>
            <p:cNvGrpSpPr>
              <a:grpSpLocks/>
            </p:cNvGrpSpPr>
            <p:nvPr/>
          </p:nvGrpSpPr>
          <p:grpSpPr bwMode="auto">
            <a:xfrm>
              <a:off x="3775" y="2113"/>
              <a:ext cx="206" cy="252"/>
              <a:chOff x="2954" y="2413"/>
              <a:chExt cx="207" cy="252"/>
            </a:xfrm>
          </p:grpSpPr>
          <p:sp>
            <p:nvSpPr>
              <p:cNvPr id="128087" name="Rectangle 65"/>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8088" name="Text Box 66"/>
              <p:cNvSpPr txBox="1">
                <a:spLocks noChangeArrowheads="1"/>
              </p:cNvSpPr>
              <p:nvPr/>
            </p:nvSpPr>
            <p:spPr bwMode="auto">
              <a:xfrm>
                <a:off x="2954" y="2413"/>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28068" name="Group 67"/>
            <p:cNvGrpSpPr>
              <a:grpSpLocks/>
            </p:cNvGrpSpPr>
            <p:nvPr/>
          </p:nvGrpSpPr>
          <p:grpSpPr bwMode="auto">
            <a:xfrm>
              <a:off x="4435" y="1438"/>
              <a:ext cx="242" cy="252"/>
              <a:chOff x="2936" y="2425"/>
              <a:chExt cx="245" cy="252"/>
            </a:xfrm>
          </p:grpSpPr>
          <p:sp>
            <p:nvSpPr>
              <p:cNvPr id="128085" name="Rectangle 6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28086" name="Text Box 69"/>
              <p:cNvSpPr txBox="1">
                <a:spLocks noChangeArrowheads="1"/>
              </p:cNvSpPr>
              <p:nvPr/>
            </p:nvSpPr>
            <p:spPr bwMode="auto">
              <a:xfrm>
                <a:off x="2936" y="2425"/>
                <a:ext cx="245" cy="252"/>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grpSp>
          <p:nvGrpSpPr>
            <p:cNvPr id="128069" name="Group 70"/>
            <p:cNvGrpSpPr>
              <a:grpSpLocks/>
            </p:cNvGrpSpPr>
            <p:nvPr/>
          </p:nvGrpSpPr>
          <p:grpSpPr bwMode="auto">
            <a:xfrm>
              <a:off x="3768" y="1438"/>
              <a:ext cx="206" cy="252"/>
              <a:chOff x="2953" y="2425"/>
              <a:chExt cx="209" cy="252"/>
            </a:xfrm>
          </p:grpSpPr>
          <p:sp>
            <p:nvSpPr>
              <p:cNvPr id="128083" name="Rectangle 71"/>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8084" name="Text Box 72"/>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28070" name="Group 73"/>
            <p:cNvGrpSpPr>
              <a:grpSpLocks/>
            </p:cNvGrpSpPr>
            <p:nvPr/>
          </p:nvGrpSpPr>
          <p:grpSpPr bwMode="auto">
            <a:xfrm>
              <a:off x="5031" y="1756"/>
              <a:ext cx="197" cy="252"/>
              <a:chOff x="2957" y="2395"/>
              <a:chExt cx="199" cy="252"/>
            </a:xfrm>
          </p:grpSpPr>
          <p:sp>
            <p:nvSpPr>
              <p:cNvPr id="128081" name="Rectangle 74"/>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8082" name="Text Box 75"/>
              <p:cNvSpPr txBox="1">
                <a:spLocks noChangeArrowheads="1"/>
              </p:cNvSpPr>
              <p:nvPr/>
            </p:nvSpPr>
            <p:spPr bwMode="auto">
              <a:xfrm>
                <a:off x="2957" y="2395"/>
                <a:ext cx="199"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sp>
          <p:nvSpPr>
            <p:cNvPr id="128071" name="Text Box 76"/>
            <p:cNvSpPr txBox="1">
              <a:spLocks noChangeArrowheads="1"/>
            </p:cNvSpPr>
            <p:nvPr/>
          </p:nvSpPr>
          <p:spPr bwMode="auto">
            <a:xfrm>
              <a:off x="3493" y="1568"/>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8072" name="Text Box 77"/>
            <p:cNvSpPr txBox="1">
              <a:spLocks noChangeArrowheads="1"/>
            </p:cNvSpPr>
            <p:nvPr/>
          </p:nvSpPr>
          <p:spPr bwMode="auto">
            <a:xfrm>
              <a:off x="3841" y="1787"/>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8073" name="Text Box 78"/>
            <p:cNvSpPr txBox="1">
              <a:spLocks noChangeArrowheads="1"/>
            </p:cNvSpPr>
            <p:nvPr/>
          </p:nvSpPr>
          <p:spPr bwMode="auto">
            <a:xfrm>
              <a:off x="3406" y="2000"/>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8074" name="Text Box 79"/>
            <p:cNvSpPr txBox="1">
              <a:spLocks noChangeArrowheads="1"/>
            </p:cNvSpPr>
            <p:nvPr/>
          </p:nvSpPr>
          <p:spPr bwMode="auto">
            <a:xfrm>
              <a:off x="4225" y="1880"/>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8075" name="Text Box 80"/>
            <p:cNvSpPr txBox="1">
              <a:spLocks noChangeArrowheads="1"/>
            </p:cNvSpPr>
            <p:nvPr/>
          </p:nvSpPr>
          <p:spPr bwMode="auto">
            <a:xfrm>
              <a:off x="4162" y="2234"/>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8076" name="Text Box 81"/>
            <p:cNvSpPr txBox="1">
              <a:spLocks noChangeArrowheads="1"/>
            </p:cNvSpPr>
            <p:nvPr/>
          </p:nvSpPr>
          <p:spPr bwMode="auto">
            <a:xfrm>
              <a:off x="4522" y="1805"/>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8077" name="Text Box 82"/>
            <p:cNvSpPr txBox="1">
              <a:spLocks noChangeArrowheads="1"/>
            </p:cNvSpPr>
            <p:nvPr/>
          </p:nvSpPr>
          <p:spPr bwMode="auto">
            <a:xfrm>
              <a:off x="4882" y="2069"/>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8078" name="Text Box 83"/>
            <p:cNvSpPr txBox="1">
              <a:spLocks noChangeArrowheads="1"/>
            </p:cNvSpPr>
            <p:nvPr/>
          </p:nvSpPr>
          <p:spPr bwMode="auto">
            <a:xfrm>
              <a:off x="4855" y="1532"/>
              <a:ext cx="196" cy="231"/>
            </a:xfrm>
            <a:prstGeom prst="rect">
              <a:avLst/>
            </a:prstGeom>
            <a:noFill/>
            <a:ln w="9525">
              <a:noFill/>
              <a:miter lim="800000"/>
              <a:headEnd/>
              <a:tailEnd/>
            </a:ln>
          </p:spPr>
          <p:txBody>
            <a:bodyPr wrap="none">
              <a:spAutoFit/>
            </a:bodyPr>
            <a:lstStyle/>
            <a:p>
              <a:pPr algn="ctr"/>
              <a:r>
                <a:rPr lang="en-US"/>
                <a:t>5</a:t>
              </a:r>
              <a:endParaRPr lang="en-US" sz="2400"/>
            </a:p>
          </p:txBody>
        </p:sp>
        <p:sp>
          <p:nvSpPr>
            <p:cNvPr id="128079" name="Text Box 84"/>
            <p:cNvSpPr txBox="1">
              <a:spLocks noChangeArrowheads="1"/>
            </p:cNvSpPr>
            <p:nvPr/>
          </p:nvSpPr>
          <p:spPr bwMode="auto">
            <a:xfrm>
              <a:off x="4120" y="1382"/>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8080" name="Text Box 85"/>
            <p:cNvSpPr txBox="1">
              <a:spLocks noChangeArrowheads="1"/>
            </p:cNvSpPr>
            <p:nvPr/>
          </p:nvSpPr>
          <p:spPr bwMode="auto">
            <a:xfrm>
              <a:off x="3769" y="1115"/>
              <a:ext cx="196" cy="231"/>
            </a:xfrm>
            <a:prstGeom prst="rect">
              <a:avLst/>
            </a:prstGeom>
            <a:noFill/>
            <a:ln w="9525">
              <a:noFill/>
              <a:miter lim="800000"/>
              <a:headEnd/>
              <a:tailEnd/>
            </a:ln>
          </p:spPr>
          <p:txBody>
            <a:bodyPr wrap="none">
              <a:spAutoFit/>
            </a:bodyPr>
            <a:lstStyle/>
            <a:p>
              <a:pPr algn="ctr"/>
              <a:r>
                <a:rPr lang="en-US"/>
                <a:t>5</a:t>
              </a:r>
              <a:endParaRPr lang="en-US" sz="2400"/>
            </a:p>
          </p:txBody>
        </p:sp>
      </p:grpSp>
      <p:sp>
        <p:nvSpPr>
          <p:cNvPr id="718934" name="Line 86"/>
          <p:cNvSpPr>
            <a:spLocks noChangeShapeType="1"/>
          </p:cNvSpPr>
          <p:nvPr/>
        </p:nvSpPr>
        <p:spPr bwMode="auto">
          <a:xfrm flipH="1">
            <a:off x="2241550" y="2035175"/>
            <a:ext cx="3514725" cy="309563"/>
          </a:xfrm>
          <a:prstGeom prst="line">
            <a:avLst/>
          </a:prstGeom>
          <a:noFill/>
          <a:ln w="9525">
            <a:solidFill>
              <a:srgbClr val="FF0000"/>
            </a:solidFill>
            <a:round/>
            <a:headEnd/>
            <a:tailEnd type="triangle" w="med" len="med"/>
          </a:ln>
        </p:spPr>
        <p:txBody>
          <a:bodyPr wrap="none"/>
          <a:lstStyle/>
          <a:p>
            <a:endParaRPr lang="he-IL"/>
          </a:p>
        </p:txBody>
      </p:sp>
      <p:sp>
        <p:nvSpPr>
          <p:cNvPr id="718935" name="Line 87"/>
          <p:cNvSpPr>
            <a:spLocks noChangeShapeType="1"/>
          </p:cNvSpPr>
          <p:nvPr/>
        </p:nvSpPr>
        <p:spPr bwMode="auto">
          <a:xfrm flipH="1">
            <a:off x="2163763" y="2330450"/>
            <a:ext cx="4894262" cy="334963"/>
          </a:xfrm>
          <a:prstGeom prst="line">
            <a:avLst/>
          </a:prstGeom>
          <a:noFill/>
          <a:ln w="9525">
            <a:solidFill>
              <a:srgbClr val="FF0000"/>
            </a:solidFill>
            <a:round/>
            <a:headEnd/>
            <a:tailEnd type="triangle" w="med" len="med"/>
          </a:ln>
        </p:spPr>
        <p:txBody>
          <a:bodyPr wrap="none"/>
          <a:lstStyle/>
          <a:p>
            <a:endParaRPr lang="he-IL"/>
          </a:p>
        </p:txBody>
      </p:sp>
      <p:sp>
        <p:nvSpPr>
          <p:cNvPr id="718936" name="Line 88"/>
          <p:cNvSpPr>
            <a:spLocks noChangeShapeType="1"/>
          </p:cNvSpPr>
          <p:nvPr/>
        </p:nvSpPr>
        <p:spPr bwMode="auto">
          <a:xfrm flipH="1">
            <a:off x="2227263" y="2692400"/>
            <a:ext cx="914400" cy="257175"/>
          </a:xfrm>
          <a:prstGeom prst="line">
            <a:avLst/>
          </a:prstGeom>
          <a:noFill/>
          <a:ln w="9525">
            <a:solidFill>
              <a:srgbClr val="FF0000"/>
            </a:solidFill>
            <a:round/>
            <a:headEnd/>
            <a:tailEnd type="triangle" w="med" len="med"/>
          </a:ln>
        </p:spPr>
        <p:txBody>
          <a:bodyPr wrap="none"/>
          <a:lstStyle/>
          <a:p>
            <a:endParaRPr lang="he-IL"/>
          </a:p>
        </p:txBody>
      </p:sp>
      <p:sp>
        <p:nvSpPr>
          <p:cNvPr id="718937" name="Line 89"/>
          <p:cNvSpPr>
            <a:spLocks noChangeShapeType="1"/>
          </p:cNvSpPr>
          <p:nvPr/>
        </p:nvSpPr>
        <p:spPr bwMode="auto">
          <a:xfrm flipH="1">
            <a:off x="2241550" y="2949575"/>
            <a:ext cx="2239963" cy="309563"/>
          </a:xfrm>
          <a:prstGeom prst="line">
            <a:avLst/>
          </a:prstGeom>
          <a:noFill/>
          <a:ln w="9525">
            <a:solidFill>
              <a:srgbClr val="FF0000"/>
            </a:solidFill>
            <a:round/>
            <a:headEnd/>
            <a:tailEnd type="triangle" w="med" len="med"/>
          </a:ln>
        </p:spPr>
        <p:txBody>
          <a:bodyPr wrap="none"/>
          <a:lstStyle/>
          <a:p>
            <a:endParaRPr lang="he-IL"/>
          </a:p>
        </p:txBody>
      </p:sp>
      <p:sp>
        <p:nvSpPr>
          <p:cNvPr id="718938" name="Line 90"/>
          <p:cNvSpPr>
            <a:spLocks noChangeShapeType="1"/>
          </p:cNvSpPr>
          <p:nvPr/>
        </p:nvSpPr>
        <p:spPr bwMode="auto">
          <a:xfrm flipH="1">
            <a:off x="2254250" y="3206750"/>
            <a:ext cx="5975350" cy="334963"/>
          </a:xfrm>
          <a:prstGeom prst="line">
            <a:avLst/>
          </a:prstGeom>
          <a:noFill/>
          <a:ln w="9525">
            <a:solidFill>
              <a:srgbClr val="FF0000"/>
            </a:solidFill>
            <a:round/>
            <a:headEnd/>
            <a:tailEnd type="triangle" w="med" len="med"/>
          </a:ln>
        </p:spPr>
        <p:txBody>
          <a:bodyPr wrap="none"/>
          <a:lstStyle/>
          <a:p>
            <a:endParaRPr lang="he-I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9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89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8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34" grpId="0" animBg="1"/>
      <p:bldP spid="718935" grpId="0" animBg="1"/>
      <p:bldP spid="718936" grpId="0" animBg="1"/>
      <p:bldP spid="718937" grpId="0" animBg="1"/>
      <p:bldP spid="71893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5"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29026" name="Slide Number Placeholder 4"/>
          <p:cNvSpPr>
            <a:spLocks noGrp="1"/>
          </p:cNvSpPr>
          <p:nvPr>
            <p:ph type="sldNum" sz="quarter" idx="12"/>
          </p:nvPr>
        </p:nvSpPr>
        <p:spPr>
          <a:noFill/>
        </p:spPr>
        <p:txBody>
          <a:bodyPr/>
          <a:lstStyle/>
          <a:p>
            <a:r>
              <a:rPr lang="en-US"/>
              <a:t>4-</a:t>
            </a:r>
            <a:fld id="{082162E8-28D5-4404-9399-3037D98A49CD}" type="slidenum">
              <a:rPr lang="en-US"/>
              <a:pPr/>
              <a:t>11</a:t>
            </a:fld>
            <a:endParaRPr lang="en-US"/>
          </a:p>
        </p:txBody>
      </p:sp>
      <p:sp>
        <p:nvSpPr>
          <p:cNvPr id="129027" name="Rectangle 2"/>
          <p:cNvSpPr>
            <a:spLocks noGrp="1" noChangeArrowheads="1"/>
          </p:cNvSpPr>
          <p:nvPr>
            <p:ph type="title"/>
          </p:nvPr>
        </p:nvSpPr>
        <p:spPr>
          <a:xfrm>
            <a:off x="533400" y="152400"/>
            <a:ext cx="7772400" cy="852488"/>
          </a:xfrm>
        </p:spPr>
        <p:txBody>
          <a:bodyPr/>
          <a:lstStyle/>
          <a:p>
            <a:r>
              <a:rPr lang="en-US" sz="4000" dirty="0"/>
              <a:t>Dijkstra</a:t>
            </a:r>
            <a:r>
              <a:rPr lang="ja-JP" altLang="en-US" sz="4000" dirty="0"/>
              <a:t>’</a:t>
            </a:r>
            <a:r>
              <a:rPr lang="en-US" altLang="ja-JP" sz="4000" dirty="0"/>
              <a:t>s algorithm: example (2) </a:t>
            </a:r>
            <a:endParaRPr lang="en-US" sz="4000" dirty="0"/>
          </a:p>
        </p:txBody>
      </p:sp>
      <p:grpSp>
        <p:nvGrpSpPr>
          <p:cNvPr id="129028" name="Group 3"/>
          <p:cNvGrpSpPr>
            <a:grpSpLocks/>
          </p:cNvGrpSpPr>
          <p:nvPr/>
        </p:nvGrpSpPr>
        <p:grpSpPr bwMode="auto">
          <a:xfrm>
            <a:off x="2198688" y="2036765"/>
            <a:ext cx="3244850" cy="1471613"/>
            <a:chOff x="1385" y="1283"/>
            <a:chExt cx="2044" cy="927"/>
          </a:xfrm>
        </p:grpSpPr>
        <p:sp>
          <p:nvSpPr>
            <p:cNvPr id="129047" name="Freeform 4"/>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sp>
          <p:nvSpPr>
            <p:cNvPr id="129048" name="Oval 5"/>
            <p:cNvSpPr>
              <a:spLocks noChangeArrowheads="1"/>
            </p:cNvSpPr>
            <p:nvPr/>
          </p:nvSpPr>
          <p:spPr bwMode="auto">
            <a:xfrm>
              <a:off x="1388" y="170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49" name="Line 6"/>
            <p:cNvSpPr>
              <a:spLocks noChangeShapeType="1"/>
            </p:cNvSpPr>
            <p:nvPr/>
          </p:nvSpPr>
          <p:spPr bwMode="auto">
            <a:xfrm>
              <a:off x="1388" y="1700"/>
              <a:ext cx="0" cy="50"/>
            </a:xfrm>
            <a:prstGeom prst="line">
              <a:avLst/>
            </a:prstGeom>
            <a:noFill/>
            <a:ln w="12700">
              <a:solidFill>
                <a:schemeClr val="tx1"/>
              </a:solidFill>
              <a:round/>
              <a:headEnd/>
              <a:tailEnd/>
            </a:ln>
          </p:spPr>
          <p:txBody>
            <a:bodyPr wrap="none" anchor="ctr"/>
            <a:lstStyle/>
            <a:p>
              <a:endParaRPr lang="he-IL"/>
            </a:p>
          </p:txBody>
        </p:sp>
        <p:sp>
          <p:nvSpPr>
            <p:cNvPr id="129050" name="Line 7"/>
            <p:cNvSpPr>
              <a:spLocks noChangeShapeType="1"/>
            </p:cNvSpPr>
            <p:nvPr/>
          </p:nvSpPr>
          <p:spPr bwMode="auto">
            <a:xfrm>
              <a:off x="1701" y="1700"/>
              <a:ext cx="0" cy="50"/>
            </a:xfrm>
            <a:prstGeom prst="line">
              <a:avLst/>
            </a:prstGeom>
            <a:noFill/>
            <a:ln w="12700">
              <a:solidFill>
                <a:schemeClr val="tx1"/>
              </a:solidFill>
              <a:round/>
              <a:headEnd/>
              <a:tailEnd/>
            </a:ln>
          </p:spPr>
          <p:txBody>
            <a:bodyPr wrap="none" anchor="ctr"/>
            <a:lstStyle/>
            <a:p>
              <a:endParaRPr lang="he-IL"/>
            </a:p>
          </p:txBody>
        </p:sp>
        <p:sp>
          <p:nvSpPr>
            <p:cNvPr id="129051" name="Rectangle 8"/>
            <p:cNvSpPr>
              <a:spLocks noChangeArrowheads="1"/>
            </p:cNvSpPr>
            <p:nvPr/>
          </p:nvSpPr>
          <p:spPr bwMode="auto">
            <a:xfrm>
              <a:off x="1388" y="170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52" name="Oval 9"/>
            <p:cNvSpPr>
              <a:spLocks noChangeArrowheads="1"/>
            </p:cNvSpPr>
            <p:nvPr/>
          </p:nvSpPr>
          <p:spPr bwMode="auto">
            <a:xfrm>
              <a:off x="1385" y="1641"/>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53" name="Oval 10"/>
            <p:cNvSpPr>
              <a:spLocks noChangeArrowheads="1"/>
            </p:cNvSpPr>
            <p:nvPr/>
          </p:nvSpPr>
          <p:spPr bwMode="auto">
            <a:xfrm>
              <a:off x="1862" y="209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54" name="Line 11"/>
            <p:cNvSpPr>
              <a:spLocks noChangeShapeType="1"/>
            </p:cNvSpPr>
            <p:nvPr/>
          </p:nvSpPr>
          <p:spPr bwMode="auto">
            <a:xfrm>
              <a:off x="1862" y="2087"/>
              <a:ext cx="0" cy="50"/>
            </a:xfrm>
            <a:prstGeom prst="line">
              <a:avLst/>
            </a:prstGeom>
            <a:noFill/>
            <a:ln w="12700">
              <a:solidFill>
                <a:schemeClr val="tx1"/>
              </a:solidFill>
              <a:round/>
              <a:headEnd/>
              <a:tailEnd/>
            </a:ln>
          </p:spPr>
          <p:txBody>
            <a:bodyPr wrap="none" anchor="ctr"/>
            <a:lstStyle/>
            <a:p>
              <a:endParaRPr lang="he-IL"/>
            </a:p>
          </p:txBody>
        </p:sp>
        <p:sp>
          <p:nvSpPr>
            <p:cNvPr id="129055" name="Line 12"/>
            <p:cNvSpPr>
              <a:spLocks noChangeShapeType="1"/>
            </p:cNvSpPr>
            <p:nvPr/>
          </p:nvSpPr>
          <p:spPr bwMode="auto">
            <a:xfrm>
              <a:off x="2175" y="2087"/>
              <a:ext cx="0" cy="50"/>
            </a:xfrm>
            <a:prstGeom prst="line">
              <a:avLst/>
            </a:prstGeom>
            <a:noFill/>
            <a:ln w="12700">
              <a:solidFill>
                <a:schemeClr val="tx1"/>
              </a:solidFill>
              <a:round/>
              <a:headEnd/>
              <a:tailEnd/>
            </a:ln>
          </p:spPr>
          <p:txBody>
            <a:bodyPr wrap="none" anchor="ctr"/>
            <a:lstStyle/>
            <a:p>
              <a:endParaRPr lang="he-IL"/>
            </a:p>
          </p:txBody>
        </p:sp>
        <p:sp>
          <p:nvSpPr>
            <p:cNvPr id="129056" name="Rectangle 13"/>
            <p:cNvSpPr>
              <a:spLocks noChangeArrowheads="1"/>
            </p:cNvSpPr>
            <p:nvPr/>
          </p:nvSpPr>
          <p:spPr bwMode="auto">
            <a:xfrm>
              <a:off x="1862" y="208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57" name="Oval 14"/>
            <p:cNvSpPr>
              <a:spLocks noChangeArrowheads="1"/>
            </p:cNvSpPr>
            <p:nvPr/>
          </p:nvSpPr>
          <p:spPr bwMode="auto">
            <a:xfrm>
              <a:off x="1859" y="202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58" name="Oval 15"/>
            <p:cNvSpPr>
              <a:spLocks noChangeArrowheads="1"/>
            </p:cNvSpPr>
            <p:nvPr/>
          </p:nvSpPr>
          <p:spPr bwMode="auto">
            <a:xfrm>
              <a:off x="1858" y="140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59" name="Line 16"/>
            <p:cNvSpPr>
              <a:spLocks noChangeShapeType="1"/>
            </p:cNvSpPr>
            <p:nvPr/>
          </p:nvSpPr>
          <p:spPr bwMode="auto">
            <a:xfrm>
              <a:off x="1858" y="1397"/>
              <a:ext cx="0" cy="50"/>
            </a:xfrm>
            <a:prstGeom prst="line">
              <a:avLst/>
            </a:prstGeom>
            <a:noFill/>
            <a:ln w="12700">
              <a:solidFill>
                <a:schemeClr val="tx1"/>
              </a:solidFill>
              <a:round/>
              <a:headEnd/>
              <a:tailEnd/>
            </a:ln>
          </p:spPr>
          <p:txBody>
            <a:bodyPr wrap="none" anchor="ctr"/>
            <a:lstStyle/>
            <a:p>
              <a:endParaRPr lang="he-IL"/>
            </a:p>
          </p:txBody>
        </p:sp>
        <p:sp>
          <p:nvSpPr>
            <p:cNvPr id="129060" name="Line 17"/>
            <p:cNvSpPr>
              <a:spLocks noChangeShapeType="1"/>
            </p:cNvSpPr>
            <p:nvPr/>
          </p:nvSpPr>
          <p:spPr bwMode="auto">
            <a:xfrm>
              <a:off x="2171" y="1397"/>
              <a:ext cx="0" cy="50"/>
            </a:xfrm>
            <a:prstGeom prst="line">
              <a:avLst/>
            </a:prstGeom>
            <a:noFill/>
            <a:ln w="12700">
              <a:solidFill>
                <a:schemeClr val="tx1"/>
              </a:solidFill>
              <a:round/>
              <a:headEnd/>
              <a:tailEnd/>
            </a:ln>
          </p:spPr>
          <p:txBody>
            <a:bodyPr wrap="none" anchor="ctr"/>
            <a:lstStyle/>
            <a:p>
              <a:endParaRPr lang="he-IL"/>
            </a:p>
          </p:txBody>
        </p:sp>
        <p:sp>
          <p:nvSpPr>
            <p:cNvPr id="129061" name="Rectangle 18"/>
            <p:cNvSpPr>
              <a:spLocks noChangeArrowheads="1"/>
            </p:cNvSpPr>
            <p:nvPr/>
          </p:nvSpPr>
          <p:spPr bwMode="auto">
            <a:xfrm>
              <a:off x="1858" y="139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62" name="Oval 19"/>
            <p:cNvSpPr>
              <a:spLocks noChangeArrowheads="1"/>
            </p:cNvSpPr>
            <p:nvPr/>
          </p:nvSpPr>
          <p:spPr bwMode="auto">
            <a:xfrm>
              <a:off x="1855" y="133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63" name="Oval 20"/>
            <p:cNvSpPr>
              <a:spLocks noChangeArrowheads="1"/>
            </p:cNvSpPr>
            <p:nvPr/>
          </p:nvSpPr>
          <p:spPr bwMode="auto">
            <a:xfrm>
              <a:off x="2541" y="1400"/>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64" name="Line 21"/>
            <p:cNvSpPr>
              <a:spLocks noChangeShapeType="1"/>
            </p:cNvSpPr>
            <p:nvPr/>
          </p:nvSpPr>
          <p:spPr bwMode="auto">
            <a:xfrm>
              <a:off x="2541" y="1393"/>
              <a:ext cx="0" cy="50"/>
            </a:xfrm>
            <a:prstGeom prst="line">
              <a:avLst/>
            </a:prstGeom>
            <a:noFill/>
            <a:ln w="12700">
              <a:solidFill>
                <a:schemeClr val="tx1"/>
              </a:solidFill>
              <a:round/>
              <a:headEnd/>
              <a:tailEnd/>
            </a:ln>
          </p:spPr>
          <p:txBody>
            <a:bodyPr wrap="none" anchor="ctr"/>
            <a:lstStyle/>
            <a:p>
              <a:endParaRPr lang="he-IL"/>
            </a:p>
          </p:txBody>
        </p:sp>
        <p:sp>
          <p:nvSpPr>
            <p:cNvPr id="129065" name="Line 22"/>
            <p:cNvSpPr>
              <a:spLocks noChangeShapeType="1"/>
            </p:cNvSpPr>
            <p:nvPr/>
          </p:nvSpPr>
          <p:spPr bwMode="auto">
            <a:xfrm>
              <a:off x="2853" y="1393"/>
              <a:ext cx="0" cy="50"/>
            </a:xfrm>
            <a:prstGeom prst="line">
              <a:avLst/>
            </a:prstGeom>
            <a:noFill/>
            <a:ln w="12700">
              <a:solidFill>
                <a:schemeClr val="tx1"/>
              </a:solidFill>
              <a:round/>
              <a:headEnd/>
              <a:tailEnd/>
            </a:ln>
          </p:spPr>
          <p:txBody>
            <a:bodyPr wrap="none" anchor="ctr"/>
            <a:lstStyle/>
            <a:p>
              <a:endParaRPr lang="he-IL"/>
            </a:p>
          </p:txBody>
        </p:sp>
        <p:sp>
          <p:nvSpPr>
            <p:cNvPr id="129066" name="Rectangle 23"/>
            <p:cNvSpPr>
              <a:spLocks noChangeArrowheads="1"/>
            </p:cNvSpPr>
            <p:nvPr/>
          </p:nvSpPr>
          <p:spPr bwMode="auto">
            <a:xfrm>
              <a:off x="2541" y="1393"/>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67" name="Oval 24"/>
            <p:cNvSpPr>
              <a:spLocks noChangeArrowheads="1"/>
            </p:cNvSpPr>
            <p:nvPr/>
          </p:nvSpPr>
          <p:spPr bwMode="auto">
            <a:xfrm>
              <a:off x="2544" y="1337"/>
              <a:ext cx="312"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68" name="Oval 25"/>
            <p:cNvSpPr>
              <a:spLocks noChangeArrowheads="1"/>
            </p:cNvSpPr>
            <p:nvPr/>
          </p:nvSpPr>
          <p:spPr bwMode="auto">
            <a:xfrm>
              <a:off x="2551" y="209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69" name="Line 26"/>
            <p:cNvSpPr>
              <a:spLocks noChangeShapeType="1"/>
            </p:cNvSpPr>
            <p:nvPr/>
          </p:nvSpPr>
          <p:spPr bwMode="auto">
            <a:xfrm>
              <a:off x="2551" y="2084"/>
              <a:ext cx="0" cy="50"/>
            </a:xfrm>
            <a:prstGeom prst="line">
              <a:avLst/>
            </a:prstGeom>
            <a:noFill/>
            <a:ln w="12700">
              <a:solidFill>
                <a:schemeClr val="tx1"/>
              </a:solidFill>
              <a:round/>
              <a:headEnd/>
              <a:tailEnd/>
            </a:ln>
          </p:spPr>
          <p:txBody>
            <a:bodyPr wrap="none" anchor="ctr"/>
            <a:lstStyle/>
            <a:p>
              <a:endParaRPr lang="he-IL"/>
            </a:p>
          </p:txBody>
        </p:sp>
        <p:sp>
          <p:nvSpPr>
            <p:cNvPr id="129070" name="Line 27"/>
            <p:cNvSpPr>
              <a:spLocks noChangeShapeType="1"/>
            </p:cNvSpPr>
            <p:nvPr/>
          </p:nvSpPr>
          <p:spPr bwMode="auto">
            <a:xfrm>
              <a:off x="2864" y="2084"/>
              <a:ext cx="0" cy="50"/>
            </a:xfrm>
            <a:prstGeom prst="line">
              <a:avLst/>
            </a:prstGeom>
            <a:noFill/>
            <a:ln w="12700">
              <a:solidFill>
                <a:schemeClr val="tx1"/>
              </a:solidFill>
              <a:round/>
              <a:headEnd/>
              <a:tailEnd/>
            </a:ln>
          </p:spPr>
          <p:txBody>
            <a:bodyPr wrap="none" anchor="ctr"/>
            <a:lstStyle/>
            <a:p>
              <a:endParaRPr lang="he-IL"/>
            </a:p>
          </p:txBody>
        </p:sp>
        <p:sp>
          <p:nvSpPr>
            <p:cNvPr id="129071" name="Rectangle 28"/>
            <p:cNvSpPr>
              <a:spLocks noChangeArrowheads="1"/>
            </p:cNvSpPr>
            <p:nvPr/>
          </p:nvSpPr>
          <p:spPr bwMode="auto">
            <a:xfrm>
              <a:off x="2551" y="208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72" name="Oval 29"/>
            <p:cNvSpPr>
              <a:spLocks noChangeArrowheads="1"/>
            </p:cNvSpPr>
            <p:nvPr/>
          </p:nvSpPr>
          <p:spPr bwMode="auto">
            <a:xfrm>
              <a:off x="2548" y="202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73" name="Oval 30"/>
            <p:cNvSpPr>
              <a:spLocks noChangeArrowheads="1"/>
            </p:cNvSpPr>
            <p:nvPr/>
          </p:nvSpPr>
          <p:spPr bwMode="auto">
            <a:xfrm>
              <a:off x="3116" y="175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74" name="Line 31"/>
            <p:cNvSpPr>
              <a:spLocks noChangeShapeType="1"/>
            </p:cNvSpPr>
            <p:nvPr/>
          </p:nvSpPr>
          <p:spPr bwMode="auto">
            <a:xfrm>
              <a:off x="3116" y="1743"/>
              <a:ext cx="0" cy="50"/>
            </a:xfrm>
            <a:prstGeom prst="line">
              <a:avLst/>
            </a:prstGeom>
            <a:noFill/>
            <a:ln w="12700">
              <a:solidFill>
                <a:schemeClr val="tx1"/>
              </a:solidFill>
              <a:round/>
              <a:headEnd/>
              <a:tailEnd/>
            </a:ln>
          </p:spPr>
          <p:txBody>
            <a:bodyPr wrap="none" anchor="ctr"/>
            <a:lstStyle/>
            <a:p>
              <a:endParaRPr lang="he-IL"/>
            </a:p>
          </p:txBody>
        </p:sp>
        <p:sp>
          <p:nvSpPr>
            <p:cNvPr id="129075" name="Line 32"/>
            <p:cNvSpPr>
              <a:spLocks noChangeShapeType="1"/>
            </p:cNvSpPr>
            <p:nvPr/>
          </p:nvSpPr>
          <p:spPr bwMode="auto">
            <a:xfrm>
              <a:off x="3429" y="1743"/>
              <a:ext cx="0" cy="50"/>
            </a:xfrm>
            <a:prstGeom prst="line">
              <a:avLst/>
            </a:prstGeom>
            <a:noFill/>
            <a:ln w="12700">
              <a:solidFill>
                <a:schemeClr val="tx1"/>
              </a:solidFill>
              <a:round/>
              <a:headEnd/>
              <a:tailEnd/>
            </a:ln>
          </p:spPr>
          <p:txBody>
            <a:bodyPr wrap="none" anchor="ctr"/>
            <a:lstStyle/>
            <a:p>
              <a:endParaRPr lang="he-IL"/>
            </a:p>
          </p:txBody>
        </p:sp>
        <p:sp>
          <p:nvSpPr>
            <p:cNvPr id="129076" name="Rectangle 33"/>
            <p:cNvSpPr>
              <a:spLocks noChangeArrowheads="1"/>
            </p:cNvSpPr>
            <p:nvPr/>
          </p:nvSpPr>
          <p:spPr bwMode="auto">
            <a:xfrm>
              <a:off x="3116" y="1743"/>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9077" name="Oval 34"/>
            <p:cNvSpPr>
              <a:spLocks noChangeArrowheads="1"/>
            </p:cNvSpPr>
            <p:nvPr/>
          </p:nvSpPr>
          <p:spPr bwMode="auto">
            <a:xfrm>
              <a:off x="3113" y="1684"/>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9078" name="Freeform 35"/>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p:spPr>
          <p:txBody>
            <a:bodyPr wrap="none" anchor="ctr"/>
            <a:lstStyle/>
            <a:p>
              <a:endParaRPr lang="he-IL"/>
            </a:p>
          </p:txBody>
        </p:sp>
        <p:sp>
          <p:nvSpPr>
            <p:cNvPr id="129079" name="Freeform 36"/>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p:spPr>
          <p:txBody>
            <a:bodyPr wrap="none" anchor="ctr"/>
            <a:lstStyle/>
            <a:p>
              <a:endParaRPr lang="he-IL"/>
            </a:p>
          </p:txBody>
        </p:sp>
        <p:sp>
          <p:nvSpPr>
            <p:cNvPr id="129080" name="Freeform 37"/>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9081" name="Freeform 38"/>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p:spPr>
          <p:txBody>
            <a:bodyPr wrap="none" anchor="ctr"/>
            <a:lstStyle/>
            <a:p>
              <a:endParaRPr lang="he-IL"/>
            </a:p>
          </p:txBody>
        </p:sp>
        <p:grpSp>
          <p:nvGrpSpPr>
            <p:cNvPr id="129082" name="Group 39"/>
            <p:cNvGrpSpPr>
              <a:grpSpLocks/>
            </p:cNvGrpSpPr>
            <p:nvPr/>
          </p:nvGrpSpPr>
          <p:grpSpPr bwMode="auto">
            <a:xfrm>
              <a:off x="1434" y="1589"/>
              <a:ext cx="215" cy="252"/>
              <a:chOff x="2949" y="2425"/>
              <a:chExt cx="218" cy="252"/>
            </a:xfrm>
          </p:grpSpPr>
          <p:sp>
            <p:nvSpPr>
              <p:cNvPr id="129098" name="Rectangle 40"/>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9099" name="Text Box 41"/>
              <p:cNvSpPr txBox="1">
                <a:spLocks noChangeArrowheads="1"/>
              </p:cNvSpPr>
              <p:nvPr/>
            </p:nvSpPr>
            <p:spPr bwMode="auto">
              <a:xfrm>
                <a:off x="2949" y="2425"/>
                <a:ext cx="218" cy="252"/>
              </a:xfrm>
              <a:prstGeom prst="rect">
                <a:avLst/>
              </a:prstGeom>
              <a:noFill/>
              <a:ln w="9525">
                <a:noFill/>
                <a:miter lim="800000"/>
                <a:headEnd/>
                <a:tailEnd/>
              </a:ln>
            </p:spPr>
            <p:txBody>
              <a:bodyPr wrap="none">
                <a:spAutoFit/>
              </a:bodyPr>
              <a:lstStyle/>
              <a:p>
                <a:pPr algn="ctr"/>
                <a:r>
                  <a:rPr lang="en-US" sz="2000" b="1" dirty="0">
                    <a:solidFill>
                      <a:srgbClr val="FFFF00"/>
                    </a:solidFill>
                  </a:rPr>
                  <a:t>u</a:t>
                </a:r>
              </a:p>
            </p:txBody>
          </p:sp>
        </p:grpSp>
        <p:grpSp>
          <p:nvGrpSpPr>
            <p:cNvPr id="129083" name="Group 42"/>
            <p:cNvGrpSpPr>
              <a:grpSpLocks/>
            </p:cNvGrpSpPr>
            <p:nvPr/>
          </p:nvGrpSpPr>
          <p:grpSpPr bwMode="auto">
            <a:xfrm>
              <a:off x="2608" y="1955"/>
              <a:ext cx="206" cy="252"/>
              <a:chOff x="2953" y="2407"/>
              <a:chExt cx="209" cy="252"/>
            </a:xfrm>
          </p:grpSpPr>
          <p:sp>
            <p:nvSpPr>
              <p:cNvPr id="129096" name="Rectangle 43"/>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9097" name="Text Box 44"/>
              <p:cNvSpPr txBox="1">
                <a:spLocks noChangeArrowheads="1"/>
              </p:cNvSpPr>
              <p:nvPr/>
            </p:nvSpPr>
            <p:spPr bwMode="auto">
              <a:xfrm>
                <a:off x="2953" y="2407"/>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nvGrpSpPr>
            <p:cNvPr id="129084" name="Group 45"/>
            <p:cNvGrpSpPr>
              <a:grpSpLocks/>
            </p:cNvGrpSpPr>
            <p:nvPr/>
          </p:nvGrpSpPr>
          <p:grpSpPr bwMode="auto">
            <a:xfrm>
              <a:off x="1925" y="1958"/>
              <a:ext cx="206" cy="252"/>
              <a:chOff x="2954" y="2413"/>
              <a:chExt cx="207" cy="252"/>
            </a:xfrm>
          </p:grpSpPr>
          <p:sp>
            <p:nvSpPr>
              <p:cNvPr id="129094" name="Rectangle 4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9095" name="Text Box 47"/>
              <p:cNvSpPr txBox="1">
                <a:spLocks noChangeArrowheads="1"/>
              </p:cNvSpPr>
              <p:nvPr/>
            </p:nvSpPr>
            <p:spPr bwMode="auto">
              <a:xfrm>
                <a:off x="2954" y="2413"/>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29085" name="Group 48"/>
            <p:cNvGrpSpPr>
              <a:grpSpLocks/>
            </p:cNvGrpSpPr>
            <p:nvPr/>
          </p:nvGrpSpPr>
          <p:grpSpPr bwMode="auto">
            <a:xfrm>
              <a:off x="2585" y="1283"/>
              <a:ext cx="242" cy="252"/>
              <a:chOff x="2936" y="2425"/>
              <a:chExt cx="245" cy="252"/>
            </a:xfrm>
          </p:grpSpPr>
          <p:sp>
            <p:nvSpPr>
              <p:cNvPr id="129092" name="Rectangle 4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29093" name="Text Box 50"/>
              <p:cNvSpPr txBox="1">
                <a:spLocks noChangeArrowheads="1"/>
              </p:cNvSpPr>
              <p:nvPr/>
            </p:nvSpPr>
            <p:spPr bwMode="auto">
              <a:xfrm>
                <a:off x="2936" y="2425"/>
                <a:ext cx="245" cy="252"/>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grpSp>
          <p:nvGrpSpPr>
            <p:cNvPr id="129086" name="Group 51"/>
            <p:cNvGrpSpPr>
              <a:grpSpLocks/>
            </p:cNvGrpSpPr>
            <p:nvPr/>
          </p:nvGrpSpPr>
          <p:grpSpPr bwMode="auto">
            <a:xfrm>
              <a:off x="1918" y="1283"/>
              <a:ext cx="206" cy="252"/>
              <a:chOff x="2953" y="2425"/>
              <a:chExt cx="209" cy="252"/>
            </a:xfrm>
          </p:grpSpPr>
          <p:sp>
            <p:nvSpPr>
              <p:cNvPr id="129090" name="Rectangle 5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9091" name="Text Box 53"/>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29087" name="Group 54"/>
            <p:cNvGrpSpPr>
              <a:grpSpLocks/>
            </p:cNvGrpSpPr>
            <p:nvPr/>
          </p:nvGrpSpPr>
          <p:grpSpPr bwMode="auto">
            <a:xfrm>
              <a:off x="3181" y="1601"/>
              <a:ext cx="197" cy="252"/>
              <a:chOff x="2957" y="2395"/>
              <a:chExt cx="199" cy="252"/>
            </a:xfrm>
          </p:grpSpPr>
          <p:sp>
            <p:nvSpPr>
              <p:cNvPr id="129088" name="Rectangle 55"/>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9089" name="Text Box 56"/>
              <p:cNvSpPr txBox="1">
                <a:spLocks noChangeArrowheads="1"/>
              </p:cNvSpPr>
              <p:nvPr/>
            </p:nvSpPr>
            <p:spPr bwMode="auto">
              <a:xfrm>
                <a:off x="2957" y="2395"/>
                <a:ext cx="199"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grpSp>
      <p:sp>
        <p:nvSpPr>
          <p:cNvPr id="129029" name="Text Box 57"/>
          <p:cNvSpPr txBox="1">
            <a:spLocks noChangeArrowheads="1"/>
          </p:cNvSpPr>
          <p:nvPr/>
        </p:nvSpPr>
        <p:spPr bwMode="auto">
          <a:xfrm>
            <a:off x="577850" y="1220788"/>
            <a:ext cx="4568825" cy="457200"/>
          </a:xfrm>
          <a:prstGeom prst="rect">
            <a:avLst/>
          </a:prstGeom>
          <a:noFill/>
          <a:ln w="9525">
            <a:noFill/>
            <a:miter lim="800000"/>
            <a:headEnd/>
            <a:tailEnd/>
          </a:ln>
        </p:spPr>
        <p:txBody>
          <a:bodyPr wrap="none">
            <a:spAutoFit/>
          </a:bodyPr>
          <a:lstStyle/>
          <a:p>
            <a:r>
              <a:rPr lang="en-US" sz="2400">
                <a:latin typeface="Gill Sans MT" pitchFamily="34" charset="0"/>
              </a:rPr>
              <a:t>resulting shortest-path tree from u:</a:t>
            </a:r>
          </a:p>
        </p:txBody>
      </p:sp>
      <p:grpSp>
        <p:nvGrpSpPr>
          <p:cNvPr id="129030" name="Group 58"/>
          <p:cNvGrpSpPr>
            <a:grpSpLocks/>
          </p:cNvGrpSpPr>
          <p:nvPr/>
        </p:nvGrpSpPr>
        <p:grpSpPr bwMode="auto">
          <a:xfrm>
            <a:off x="2268538" y="4224338"/>
            <a:ext cx="2319337" cy="2276475"/>
            <a:chOff x="259" y="2768"/>
            <a:chExt cx="1461" cy="1434"/>
          </a:xfrm>
        </p:grpSpPr>
        <p:sp>
          <p:nvSpPr>
            <p:cNvPr id="129033" name="Line 59"/>
            <p:cNvSpPr>
              <a:spLocks noChangeShapeType="1"/>
            </p:cNvSpPr>
            <p:nvPr/>
          </p:nvSpPr>
          <p:spPr bwMode="auto">
            <a:xfrm>
              <a:off x="1152" y="2880"/>
              <a:ext cx="8" cy="1322"/>
            </a:xfrm>
            <a:prstGeom prst="line">
              <a:avLst/>
            </a:prstGeom>
            <a:noFill/>
            <a:ln w="9525">
              <a:solidFill>
                <a:schemeClr val="tx1"/>
              </a:solidFill>
              <a:round/>
              <a:headEnd/>
              <a:tailEnd/>
            </a:ln>
          </p:spPr>
          <p:txBody>
            <a:bodyPr wrap="none"/>
            <a:lstStyle/>
            <a:p>
              <a:endParaRPr lang="he-IL"/>
            </a:p>
          </p:txBody>
        </p:sp>
        <p:sp>
          <p:nvSpPr>
            <p:cNvPr id="129034" name="Line 60"/>
            <p:cNvSpPr>
              <a:spLocks noChangeShapeType="1"/>
            </p:cNvSpPr>
            <p:nvPr/>
          </p:nvSpPr>
          <p:spPr bwMode="auto">
            <a:xfrm>
              <a:off x="357" y="3058"/>
              <a:ext cx="1363" cy="0"/>
            </a:xfrm>
            <a:prstGeom prst="line">
              <a:avLst/>
            </a:prstGeom>
            <a:noFill/>
            <a:ln w="9525">
              <a:solidFill>
                <a:schemeClr val="tx1"/>
              </a:solidFill>
              <a:round/>
              <a:headEnd/>
              <a:tailEnd/>
            </a:ln>
          </p:spPr>
          <p:txBody>
            <a:bodyPr wrap="none"/>
            <a:lstStyle/>
            <a:p>
              <a:endParaRPr lang="he-IL"/>
            </a:p>
          </p:txBody>
        </p:sp>
        <p:sp>
          <p:nvSpPr>
            <p:cNvPr id="129035" name="Text Box 61"/>
            <p:cNvSpPr txBox="1">
              <a:spLocks noChangeArrowheads="1"/>
            </p:cNvSpPr>
            <p:nvPr/>
          </p:nvSpPr>
          <p:spPr bwMode="auto">
            <a:xfrm>
              <a:off x="883" y="3060"/>
              <a:ext cx="188" cy="231"/>
            </a:xfrm>
            <a:prstGeom prst="rect">
              <a:avLst/>
            </a:prstGeom>
            <a:noFill/>
            <a:ln w="9525">
              <a:noFill/>
              <a:miter lim="800000"/>
              <a:headEnd/>
              <a:tailEnd/>
            </a:ln>
          </p:spPr>
          <p:txBody>
            <a:bodyPr wrap="none">
              <a:spAutoFit/>
            </a:bodyPr>
            <a:lstStyle/>
            <a:p>
              <a:r>
                <a:rPr lang="en-US"/>
                <a:t>v</a:t>
              </a:r>
            </a:p>
          </p:txBody>
        </p:sp>
        <p:sp>
          <p:nvSpPr>
            <p:cNvPr id="129036" name="Text Box 62"/>
            <p:cNvSpPr txBox="1">
              <a:spLocks noChangeArrowheads="1"/>
            </p:cNvSpPr>
            <p:nvPr/>
          </p:nvSpPr>
          <p:spPr bwMode="auto">
            <a:xfrm>
              <a:off x="876" y="3247"/>
              <a:ext cx="188" cy="231"/>
            </a:xfrm>
            <a:prstGeom prst="rect">
              <a:avLst/>
            </a:prstGeom>
            <a:noFill/>
            <a:ln w="9525">
              <a:noFill/>
              <a:miter lim="800000"/>
              <a:headEnd/>
              <a:tailEnd/>
            </a:ln>
          </p:spPr>
          <p:txBody>
            <a:bodyPr wrap="none">
              <a:spAutoFit/>
            </a:bodyPr>
            <a:lstStyle/>
            <a:p>
              <a:r>
                <a:rPr lang="en-US"/>
                <a:t>x</a:t>
              </a:r>
            </a:p>
          </p:txBody>
        </p:sp>
        <p:sp>
          <p:nvSpPr>
            <p:cNvPr id="129037" name="Text Box 63"/>
            <p:cNvSpPr txBox="1">
              <a:spLocks noChangeArrowheads="1"/>
            </p:cNvSpPr>
            <p:nvPr/>
          </p:nvSpPr>
          <p:spPr bwMode="auto">
            <a:xfrm>
              <a:off x="890" y="3482"/>
              <a:ext cx="188" cy="231"/>
            </a:xfrm>
            <a:prstGeom prst="rect">
              <a:avLst/>
            </a:prstGeom>
            <a:noFill/>
            <a:ln w="9525">
              <a:noFill/>
              <a:miter lim="800000"/>
              <a:headEnd/>
              <a:tailEnd/>
            </a:ln>
          </p:spPr>
          <p:txBody>
            <a:bodyPr wrap="none">
              <a:spAutoFit/>
            </a:bodyPr>
            <a:lstStyle/>
            <a:p>
              <a:r>
                <a:rPr lang="en-US"/>
                <a:t>y</a:t>
              </a:r>
            </a:p>
          </p:txBody>
        </p:sp>
        <p:sp>
          <p:nvSpPr>
            <p:cNvPr id="129038" name="Text Box 64"/>
            <p:cNvSpPr txBox="1">
              <a:spLocks noChangeArrowheads="1"/>
            </p:cNvSpPr>
            <p:nvPr/>
          </p:nvSpPr>
          <p:spPr bwMode="auto">
            <a:xfrm>
              <a:off x="875" y="3717"/>
              <a:ext cx="220" cy="231"/>
            </a:xfrm>
            <a:prstGeom prst="rect">
              <a:avLst/>
            </a:prstGeom>
            <a:noFill/>
            <a:ln w="9525">
              <a:noFill/>
              <a:miter lim="800000"/>
              <a:headEnd/>
              <a:tailEnd/>
            </a:ln>
          </p:spPr>
          <p:txBody>
            <a:bodyPr wrap="none">
              <a:spAutoFit/>
            </a:bodyPr>
            <a:lstStyle/>
            <a:p>
              <a:r>
                <a:rPr lang="en-US"/>
                <a:t>w</a:t>
              </a:r>
            </a:p>
          </p:txBody>
        </p:sp>
        <p:sp>
          <p:nvSpPr>
            <p:cNvPr id="129039" name="Text Box 65"/>
            <p:cNvSpPr txBox="1">
              <a:spLocks noChangeArrowheads="1"/>
            </p:cNvSpPr>
            <p:nvPr/>
          </p:nvSpPr>
          <p:spPr bwMode="auto">
            <a:xfrm>
              <a:off x="884" y="3943"/>
              <a:ext cx="188" cy="231"/>
            </a:xfrm>
            <a:prstGeom prst="rect">
              <a:avLst/>
            </a:prstGeom>
            <a:noFill/>
            <a:ln w="9525">
              <a:noFill/>
              <a:miter lim="800000"/>
              <a:headEnd/>
              <a:tailEnd/>
            </a:ln>
          </p:spPr>
          <p:txBody>
            <a:bodyPr wrap="none">
              <a:spAutoFit/>
            </a:bodyPr>
            <a:lstStyle/>
            <a:p>
              <a:r>
                <a:rPr lang="en-US"/>
                <a:t>z</a:t>
              </a:r>
            </a:p>
          </p:txBody>
        </p:sp>
        <p:sp>
          <p:nvSpPr>
            <p:cNvPr id="129040" name="Text Box 66"/>
            <p:cNvSpPr txBox="1">
              <a:spLocks noChangeArrowheads="1"/>
            </p:cNvSpPr>
            <p:nvPr/>
          </p:nvSpPr>
          <p:spPr bwMode="auto">
            <a:xfrm>
              <a:off x="1248" y="3044"/>
              <a:ext cx="404" cy="231"/>
            </a:xfrm>
            <a:prstGeom prst="rect">
              <a:avLst/>
            </a:prstGeom>
            <a:noFill/>
            <a:ln w="9525">
              <a:noFill/>
              <a:miter lim="800000"/>
              <a:headEnd/>
              <a:tailEnd/>
            </a:ln>
          </p:spPr>
          <p:txBody>
            <a:bodyPr wrap="none">
              <a:spAutoFit/>
            </a:bodyPr>
            <a:lstStyle/>
            <a:p>
              <a:r>
                <a:rPr lang="en-US"/>
                <a:t>(u,v)</a:t>
              </a:r>
            </a:p>
          </p:txBody>
        </p:sp>
        <p:sp>
          <p:nvSpPr>
            <p:cNvPr id="129041" name="Text Box 67"/>
            <p:cNvSpPr txBox="1">
              <a:spLocks noChangeArrowheads="1"/>
            </p:cNvSpPr>
            <p:nvPr/>
          </p:nvSpPr>
          <p:spPr bwMode="auto">
            <a:xfrm>
              <a:off x="1249" y="3246"/>
              <a:ext cx="404" cy="231"/>
            </a:xfrm>
            <a:prstGeom prst="rect">
              <a:avLst/>
            </a:prstGeom>
            <a:noFill/>
            <a:ln w="9525">
              <a:noFill/>
              <a:miter lim="800000"/>
              <a:headEnd/>
              <a:tailEnd/>
            </a:ln>
          </p:spPr>
          <p:txBody>
            <a:bodyPr wrap="none">
              <a:spAutoFit/>
            </a:bodyPr>
            <a:lstStyle/>
            <a:p>
              <a:r>
                <a:rPr lang="en-US"/>
                <a:t>(u,x)</a:t>
              </a:r>
            </a:p>
          </p:txBody>
        </p:sp>
        <p:sp>
          <p:nvSpPr>
            <p:cNvPr id="129042" name="Text Box 68"/>
            <p:cNvSpPr txBox="1">
              <a:spLocks noChangeArrowheads="1"/>
            </p:cNvSpPr>
            <p:nvPr/>
          </p:nvSpPr>
          <p:spPr bwMode="auto">
            <a:xfrm>
              <a:off x="1248" y="3497"/>
              <a:ext cx="404" cy="231"/>
            </a:xfrm>
            <a:prstGeom prst="rect">
              <a:avLst/>
            </a:prstGeom>
            <a:noFill/>
            <a:ln w="9525">
              <a:noFill/>
              <a:miter lim="800000"/>
              <a:headEnd/>
              <a:tailEnd/>
            </a:ln>
          </p:spPr>
          <p:txBody>
            <a:bodyPr wrap="none">
              <a:spAutoFit/>
            </a:bodyPr>
            <a:lstStyle/>
            <a:p>
              <a:r>
                <a:rPr lang="en-US"/>
                <a:t>(u,x)</a:t>
              </a:r>
            </a:p>
          </p:txBody>
        </p:sp>
        <p:sp>
          <p:nvSpPr>
            <p:cNvPr id="129043" name="Text Box 69"/>
            <p:cNvSpPr txBox="1">
              <a:spLocks noChangeArrowheads="1"/>
            </p:cNvSpPr>
            <p:nvPr/>
          </p:nvSpPr>
          <p:spPr bwMode="auto">
            <a:xfrm>
              <a:off x="1264" y="3715"/>
              <a:ext cx="404" cy="231"/>
            </a:xfrm>
            <a:prstGeom prst="rect">
              <a:avLst/>
            </a:prstGeom>
            <a:noFill/>
            <a:ln w="9525">
              <a:noFill/>
              <a:miter lim="800000"/>
              <a:headEnd/>
              <a:tailEnd/>
            </a:ln>
          </p:spPr>
          <p:txBody>
            <a:bodyPr wrap="none">
              <a:spAutoFit/>
            </a:bodyPr>
            <a:lstStyle/>
            <a:p>
              <a:r>
                <a:rPr lang="en-US"/>
                <a:t>(u,x)</a:t>
              </a:r>
            </a:p>
          </p:txBody>
        </p:sp>
        <p:sp>
          <p:nvSpPr>
            <p:cNvPr id="129044" name="Text Box 70"/>
            <p:cNvSpPr txBox="1">
              <a:spLocks noChangeArrowheads="1"/>
            </p:cNvSpPr>
            <p:nvPr/>
          </p:nvSpPr>
          <p:spPr bwMode="auto">
            <a:xfrm>
              <a:off x="1254" y="3949"/>
              <a:ext cx="404" cy="231"/>
            </a:xfrm>
            <a:prstGeom prst="rect">
              <a:avLst/>
            </a:prstGeom>
            <a:noFill/>
            <a:ln w="9525">
              <a:noFill/>
              <a:miter lim="800000"/>
              <a:headEnd/>
              <a:tailEnd/>
            </a:ln>
          </p:spPr>
          <p:txBody>
            <a:bodyPr wrap="none">
              <a:spAutoFit/>
            </a:bodyPr>
            <a:lstStyle/>
            <a:p>
              <a:r>
                <a:rPr lang="en-US"/>
                <a:t>(u,x)</a:t>
              </a:r>
            </a:p>
          </p:txBody>
        </p:sp>
        <p:sp>
          <p:nvSpPr>
            <p:cNvPr id="129045" name="Text Box 71"/>
            <p:cNvSpPr txBox="1">
              <a:spLocks noChangeArrowheads="1"/>
            </p:cNvSpPr>
            <p:nvPr/>
          </p:nvSpPr>
          <p:spPr bwMode="auto">
            <a:xfrm>
              <a:off x="259" y="2768"/>
              <a:ext cx="812" cy="231"/>
            </a:xfrm>
            <a:prstGeom prst="rect">
              <a:avLst/>
            </a:prstGeom>
            <a:noFill/>
            <a:ln w="9525">
              <a:noFill/>
              <a:miter lim="800000"/>
              <a:headEnd/>
              <a:tailEnd/>
            </a:ln>
          </p:spPr>
          <p:txBody>
            <a:bodyPr wrap="none">
              <a:spAutoFit/>
            </a:bodyPr>
            <a:lstStyle/>
            <a:p>
              <a:r>
                <a:rPr lang="en-US"/>
                <a:t>destination</a:t>
              </a:r>
            </a:p>
          </p:txBody>
        </p:sp>
        <p:sp>
          <p:nvSpPr>
            <p:cNvPr id="129046" name="Text Box 72"/>
            <p:cNvSpPr txBox="1">
              <a:spLocks noChangeArrowheads="1"/>
            </p:cNvSpPr>
            <p:nvPr/>
          </p:nvSpPr>
          <p:spPr bwMode="auto">
            <a:xfrm>
              <a:off x="1232" y="2791"/>
              <a:ext cx="332" cy="231"/>
            </a:xfrm>
            <a:prstGeom prst="rect">
              <a:avLst/>
            </a:prstGeom>
            <a:noFill/>
            <a:ln w="9525">
              <a:noFill/>
              <a:miter lim="800000"/>
              <a:headEnd/>
              <a:tailEnd/>
            </a:ln>
          </p:spPr>
          <p:txBody>
            <a:bodyPr wrap="none">
              <a:spAutoFit/>
            </a:bodyPr>
            <a:lstStyle/>
            <a:p>
              <a:r>
                <a:rPr lang="en-US"/>
                <a:t>link</a:t>
              </a:r>
            </a:p>
          </p:txBody>
        </p:sp>
      </p:grpSp>
      <p:sp>
        <p:nvSpPr>
          <p:cNvPr id="129031" name="Text Box 73"/>
          <p:cNvSpPr txBox="1">
            <a:spLocks noChangeArrowheads="1"/>
          </p:cNvSpPr>
          <p:nvPr/>
        </p:nvSpPr>
        <p:spPr bwMode="auto">
          <a:xfrm>
            <a:off x="525463" y="3743325"/>
            <a:ext cx="3949700" cy="457200"/>
          </a:xfrm>
          <a:prstGeom prst="rect">
            <a:avLst/>
          </a:prstGeom>
          <a:noFill/>
          <a:ln w="9525">
            <a:noFill/>
            <a:miter lim="800000"/>
            <a:headEnd/>
            <a:tailEnd/>
          </a:ln>
        </p:spPr>
        <p:txBody>
          <a:bodyPr wrap="none">
            <a:spAutoFit/>
          </a:bodyPr>
          <a:lstStyle/>
          <a:p>
            <a:r>
              <a:rPr lang="en-US" sz="2400">
                <a:latin typeface="Gill Sans MT" pitchFamily="34" charset="0"/>
              </a:rPr>
              <a:t>resulting forwarding table in u:</a:t>
            </a:r>
          </a:p>
        </p:txBody>
      </p:sp>
      <p:pic>
        <p:nvPicPr>
          <p:cNvPr id="129032" name="Picture 74" descr="underline_base"/>
          <p:cNvPicPr>
            <a:picLocks noChangeArrowheads="1"/>
          </p:cNvPicPr>
          <p:nvPr/>
        </p:nvPicPr>
        <p:blipFill>
          <a:blip r:embed="rId2" cstate="print"/>
          <a:srcRect/>
          <a:stretch>
            <a:fillRect/>
          </a:stretch>
        </p:blipFill>
        <p:spPr bwMode="auto">
          <a:xfrm>
            <a:off x="600075" y="860425"/>
            <a:ext cx="7313613" cy="1730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5"/>
          <p:cNvSpPr>
            <a:spLocks noGrp="1"/>
          </p:cNvSpPr>
          <p:nvPr>
            <p:ph type="ftr" sz="quarter" idx="11"/>
          </p:nvPr>
        </p:nvSpPr>
        <p:spPr>
          <a:noFill/>
        </p:spPr>
        <p:txBody>
          <a:bodyPr/>
          <a:lstStyle/>
          <a:p>
            <a:r>
              <a:rPr lang="en-US" dirty="0">
                <a:ea typeface="MS PGothic" pitchFamily="34" charset="-128"/>
              </a:rPr>
              <a:t>Network Layer</a:t>
            </a:r>
          </a:p>
        </p:txBody>
      </p:sp>
      <p:sp>
        <p:nvSpPr>
          <p:cNvPr id="130050" name="Slide Number Placeholder 6"/>
          <p:cNvSpPr>
            <a:spLocks noGrp="1"/>
          </p:cNvSpPr>
          <p:nvPr>
            <p:ph type="sldNum" sz="quarter" idx="12"/>
          </p:nvPr>
        </p:nvSpPr>
        <p:spPr>
          <a:noFill/>
        </p:spPr>
        <p:txBody>
          <a:bodyPr/>
          <a:lstStyle/>
          <a:p>
            <a:r>
              <a:rPr lang="en-US" dirty="0"/>
              <a:t>4-</a:t>
            </a:r>
            <a:fld id="{358A4053-AEDF-43A3-AD80-BE879E0BDB6F}" type="slidenum">
              <a:rPr lang="en-US"/>
              <a:pPr/>
              <a:t>12</a:t>
            </a:fld>
            <a:endParaRPr lang="en-US" dirty="0"/>
          </a:p>
        </p:txBody>
      </p:sp>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algorithm complexity</a:t>
            </a:r>
            <a:endParaRPr lang="en-US" dirty="0"/>
          </a:p>
        </p:txBody>
      </p:sp>
      <p:sp>
        <p:nvSpPr>
          <p:cNvPr id="84998" name="Rectangle 3"/>
          <p:cNvSpPr>
            <a:spLocks noGrp="1" noChangeArrowheads="1"/>
          </p:cNvSpPr>
          <p:nvPr>
            <p:ph type="body" sz="half" idx="1"/>
          </p:nvPr>
        </p:nvSpPr>
        <p:spPr>
          <a:xfrm>
            <a:off x="668338" y="1190625"/>
            <a:ext cx="7353300" cy="2651125"/>
          </a:xfrm>
        </p:spPr>
        <p:txBody>
          <a:bodyPr/>
          <a:lstStyle/>
          <a:p>
            <a:pPr>
              <a:lnSpc>
                <a:spcPct val="90000"/>
              </a:lnSpc>
              <a:buFont typeface="Wingdings" charset="0"/>
              <a:buNone/>
              <a:defRPr/>
            </a:pPr>
            <a:r>
              <a:rPr lang="en-US" i="1" dirty="0">
                <a:ea typeface="ＭＳ Ｐゴシック" charset="0"/>
                <a:cs typeface="+mn-cs"/>
              </a:rPr>
              <a:t>n</a:t>
            </a:r>
            <a:r>
              <a:rPr lang="en-US" dirty="0">
                <a:ea typeface="ＭＳ Ｐゴシック" charset="0"/>
                <a:cs typeface="+mn-cs"/>
              </a:rPr>
              <a:t> nodes</a:t>
            </a:r>
          </a:p>
          <a:p>
            <a:pPr>
              <a:lnSpc>
                <a:spcPct val="90000"/>
              </a:lnSpc>
              <a:buFont typeface="Wingdings" charset="0"/>
              <a:buChar char="v"/>
              <a:defRPr/>
            </a:pPr>
            <a:r>
              <a:rPr lang="en-US" sz="2400" dirty="0">
                <a:ea typeface="ＭＳ Ｐゴシック" charset="0"/>
                <a:cs typeface="+mn-cs"/>
              </a:rPr>
              <a:t>each iteration: need to check all nodes, w, not in N</a:t>
            </a:r>
          </a:p>
          <a:p>
            <a:pPr>
              <a:lnSpc>
                <a:spcPct val="90000"/>
              </a:lnSpc>
              <a:buFont typeface="Wingdings" charset="0"/>
              <a:buChar char="v"/>
              <a:defRPr/>
            </a:pPr>
            <a:r>
              <a:rPr lang="en-US" sz="2400" dirty="0">
                <a:ea typeface="ＭＳ Ｐゴシック" charset="0"/>
                <a:cs typeface="+mn-cs"/>
              </a:rPr>
              <a:t>Naïve implementation: n(n+1)/2 comparisons: </a:t>
            </a:r>
            <a:r>
              <a:rPr lang="en-US" sz="2400" i="1" dirty="0">
                <a:ea typeface="ＭＳ Ｐゴシック" charset="0"/>
                <a:cs typeface="+mn-cs"/>
              </a:rPr>
              <a:t>O(n</a:t>
            </a:r>
            <a:r>
              <a:rPr lang="en-US" sz="2400" i="1" baseline="30000" dirty="0">
                <a:ea typeface="ＭＳ Ｐゴシック" charset="0"/>
                <a:cs typeface="+mn-cs"/>
              </a:rPr>
              <a:t>2</a:t>
            </a:r>
            <a:r>
              <a:rPr lang="en-US" sz="2400" i="1" dirty="0">
                <a:ea typeface="ＭＳ Ｐゴシック" charset="0"/>
                <a:cs typeface="+mn-cs"/>
              </a:rPr>
              <a:t>)</a:t>
            </a:r>
          </a:p>
          <a:p>
            <a:pPr>
              <a:lnSpc>
                <a:spcPct val="90000"/>
              </a:lnSpc>
              <a:buFont typeface="Wingdings" charset="0"/>
              <a:buChar char="v"/>
              <a:defRPr/>
            </a:pPr>
            <a:r>
              <a:rPr lang="en-US" sz="2400" dirty="0">
                <a:ea typeface="ＭＳ Ｐゴシック" charset="0"/>
                <a:cs typeface="+mn-cs"/>
              </a:rPr>
              <a:t>Optimized complexity: </a:t>
            </a:r>
            <a:r>
              <a:rPr lang="en-US" sz="2400" i="1" dirty="0">
                <a:ea typeface="ＭＳ Ｐゴシック" charset="0"/>
                <a:cs typeface="+mn-cs"/>
              </a:rPr>
              <a:t>O(</a:t>
            </a:r>
            <a:r>
              <a:rPr lang="en-US" sz="2400" i="1" dirty="0" err="1">
                <a:ea typeface="ＭＳ Ｐゴシック" charset="0"/>
                <a:cs typeface="+mn-cs"/>
              </a:rPr>
              <a:t>nlog</a:t>
            </a:r>
            <a:r>
              <a:rPr lang="en-US" sz="2400" i="1" dirty="0">
                <a:ea typeface="ＭＳ Ｐゴシック" charset="0"/>
                <a:cs typeface="+mn-cs"/>
              </a:rPr>
              <a:t>(n))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a:t>
            </a:r>
            <a:r>
              <a:rPr lang="en-US" sz="2400" dirty="0" smtClean="0">
                <a:ea typeface="ＭＳ Ｐゴシック" charset="0"/>
                <a:cs typeface="+mn-cs"/>
              </a:rPr>
              <a:t>traffic</a:t>
            </a:r>
            <a:endParaRPr lang="en-US" sz="2400" dirty="0">
              <a:ea typeface="ＭＳ Ｐゴシック" charset="0"/>
              <a:cs typeface="+mn-cs"/>
            </a:endParaRPr>
          </a:p>
        </p:txBody>
      </p:sp>
      <p:sp>
        <p:nvSpPr>
          <p:cNvPr id="130054" name="Freeform 5"/>
          <p:cNvSpPr>
            <a:spLocks/>
          </p:cNvSpPr>
          <p:nvPr/>
        </p:nvSpPr>
        <p:spPr bwMode="auto">
          <a:xfrm>
            <a:off x="395288" y="3291396"/>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3629533"/>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3312033"/>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3716846"/>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4178808"/>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3731133"/>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3483483"/>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3629533"/>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043871"/>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034346"/>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3493008"/>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083558"/>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107371"/>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4501071"/>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4709033"/>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034346"/>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4323271"/>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067683"/>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4428046"/>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001008"/>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010533"/>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3888296"/>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3880358"/>
            <a:ext cx="282575" cy="304800"/>
          </a:xfrm>
          <a:prstGeom prst="rect">
            <a:avLst/>
          </a:prstGeom>
          <a:noFill/>
          <a:ln w="9525">
            <a:noFill/>
            <a:miter lim="800000"/>
            <a:headEnd/>
            <a:tailEnd/>
          </a:ln>
        </p:spPr>
        <p:txBody>
          <a:bodyPr wrap="none">
            <a:spAutoFit/>
          </a:bodyPr>
          <a:lstStyle/>
          <a:p>
            <a:pPr algn="ctr"/>
            <a:r>
              <a:rPr lang="en-US" sz="1400" dirty="0"/>
              <a:t>0</a:t>
            </a:r>
          </a:p>
        </p:txBody>
      </p:sp>
      <p:sp>
        <p:nvSpPr>
          <p:cNvPr id="130077" name="Text Box 211"/>
          <p:cNvSpPr txBox="1">
            <a:spLocks noChangeArrowheads="1"/>
          </p:cNvSpPr>
          <p:nvPr/>
        </p:nvSpPr>
        <p:spPr bwMode="auto">
          <a:xfrm>
            <a:off x="908050" y="4974146"/>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sp>
        <p:nvSpPr>
          <p:cNvPr id="64" name="Slide Number Placeholder 6"/>
          <p:cNvSpPr>
            <a:spLocks noGrp="1"/>
          </p:cNvSpPr>
          <p:nvPr>
            <p:ph type="sldNum" sz="quarter" idx="12"/>
          </p:nvPr>
        </p:nvSpPr>
        <p:spPr>
          <a:xfrm>
            <a:off x="8324850" y="6462713"/>
            <a:ext cx="676275" cy="276225"/>
          </a:xfrm>
          <a:noFill/>
        </p:spPr>
        <p:txBody>
          <a:bodyPr/>
          <a:lstStyle/>
          <a:p>
            <a:r>
              <a:rPr lang="en-US" dirty="0" smtClean="0"/>
              <a:t>4-13</a:t>
            </a:r>
            <a:endParaRPr lang="en-US" dirty="0"/>
          </a:p>
        </p:txBody>
      </p:sp>
    </p:spTree>
    <p:extLst>
      <p:ext uri="{BB962C8B-B14F-4D97-AF65-F5344CB8AC3E}">
        <p14:creationId xmlns:p14="http://schemas.microsoft.com/office/powerpoint/2010/main" val="315339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a:t>
            </a:r>
            <a:r>
              <a:rPr lang="en-US" sz="2400" dirty="0" smtClean="0">
                <a:ea typeface="ＭＳ Ｐゴシック" charset="0"/>
                <a:cs typeface="+mn-cs"/>
              </a:rPr>
              <a:t>traffic</a:t>
            </a:r>
            <a:endParaRPr lang="en-US" sz="2400" dirty="0">
              <a:ea typeface="ＭＳ Ｐゴシック" charset="0"/>
              <a:cs typeface="+mn-cs"/>
            </a:endParaRPr>
          </a:p>
        </p:txBody>
      </p:sp>
      <p:sp>
        <p:nvSpPr>
          <p:cNvPr id="130054" name="Freeform 5"/>
          <p:cNvSpPr>
            <a:spLocks/>
          </p:cNvSpPr>
          <p:nvPr/>
        </p:nvSpPr>
        <p:spPr bwMode="auto">
          <a:xfrm>
            <a:off x="395288" y="3492564"/>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3830701"/>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3513201"/>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3918014"/>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4379976"/>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3932301"/>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3684651"/>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3830701"/>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245039"/>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235514"/>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3694176"/>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284726"/>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308539"/>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4702239"/>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4910201"/>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235514"/>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4524439"/>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268851"/>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4629214"/>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202176"/>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211701"/>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4089464"/>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4081526"/>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7" name="Text Box 211"/>
          <p:cNvSpPr txBox="1">
            <a:spLocks noChangeArrowheads="1"/>
          </p:cNvSpPr>
          <p:nvPr/>
        </p:nvSpPr>
        <p:spPr bwMode="auto">
          <a:xfrm>
            <a:off x="908050" y="5175314"/>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sp>
        <p:nvSpPr>
          <p:cNvPr id="130079" name="Freeform 288"/>
          <p:cNvSpPr>
            <a:spLocks/>
          </p:cNvSpPr>
          <p:nvPr/>
        </p:nvSpPr>
        <p:spPr bwMode="auto">
          <a:xfrm>
            <a:off x="1358900" y="3689414"/>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sp>
        <p:nvSpPr>
          <p:cNvPr id="130080" name="Line 289"/>
          <p:cNvSpPr>
            <a:spLocks noChangeShapeType="1"/>
          </p:cNvSpPr>
          <p:nvPr/>
        </p:nvSpPr>
        <p:spPr bwMode="auto">
          <a:xfrm flipV="1">
            <a:off x="720725" y="3770376"/>
            <a:ext cx="447675" cy="242888"/>
          </a:xfrm>
          <a:prstGeom prst="line">
            <a:avLst/>
          </a:prstGeom>
          <a:noFill/>
          <a:ln w="57150">
            <a:solidFill>
              <a:srgbClr val="CC0000"/>
            </a:solidFill>
            <a:round/>
            <a:headEnd/>
            <a:tailEnd type="triangle" w="med" len="med"/>
          </a:ln>
        </p:spPr>
        <p:txBody>
          <a:bodyPr wrap="none"/>
          <a:lstStyle/>
          <a:p>
            <a:endParaRPr lang="he-IL"/>
          </a:p>
        </p:txBody>
      </p:sp>
      <p:sp>
        <p:nvSpPr>
          <p:cNvPr id="64" name="Slide Number Placeholder 6"/>
          <p:cNvSpPr>
            <a:spLocks noGrp="1"/>
          </p:cNvSpPr>
          <p:nvPr>
            <p:ph type="sldNum" sz="quarter" idx="12"/>
          </p:nvPr>
        </p:nvSpPr>
        <p:spPr>
          <a:xfrm>
            <a:off x="8324850" y="6462713"/>
            <a:ext cx="676275" cy="276225"/>
          </a:xfrm>
          <a:noFill/>
        </p:spPr>
        <p:txBody>
          <a:bodyPr/>
          <a:lstStyle/>
          <a:p>
            <a:r>
              <a:rPr lang="en-US" dirty="0" smtClean="0"/>
              <a:t>4-14</a:t>
            </a:r>
            <a:endParaRPr lang="en-US" dirty="0"/>
          </a:p>
        </p:txBody>
      </p:sp>
    </p:spTree>
    <p:extLst>
      <p:ext uri="{BB962C8B-B14F-4D97-AF65-F5344CB8AC3E}">
        <p14:creationId xmlns:p14="http://schemas.microsoft.com/office/powerpoint/2010/main" val="105394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30050" name="Slide Number Placeholder 6"/>
          <p:cNvSpPr>
            <a:spLocks noGrp="1"/>
          </p:cNvSpPr>
          <p:nvPr>
            <p:ph type="sldNum" sz="quarter" idx="12"/>
          </p:nvPr>
        </p:nvSpPr>
        <p:spPr>
          <a:noFill/>
        </p:spPr>
        <p:txBody>
          <a:bodyPr/>
          <a:lstStyle/>
          <a:p>
            <a:r>
              <a:rPr lang="en-US"/>
              <a:t>4-</a:t>
            </a:r>
            <a:fld id="{358A4053-AEDF-43A3-AD80-BE879E0BDB6F}" type="slidenum">
              <a:rPr lang="en-US"/>
              <a:pPr/>
              <a:t>15</a:t>
            </a:fld>
            <a:endParaRPr lang="en-US"/>
          </a:p>
        </p:txBody>
      </p:sp>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a:t>
            </a:r>
            <a:r>
              <a:rPr lang="en-US" sz="2400" dirty="0" smtClean="0">
                <a:ea typeface="ＭＳ Ｐゴシック" charset="0"/>
                <a:cs typeface="+mn-cs"/>
              </a:rPr>
              <a:t>traffic</a:t>
            </a:r>
            <a:endParaRPr lang="en-US" sz="2400" dirty="0">
              <a:ea typeface="ＭＳ Ｐゴシック" charset="0"/>
              <a:cs typeface="+mn-cs"/>
            </a:endParaRPr>
          </a:p>
        </p:txBody>
      </p:sp>
      <p:sp>
        <p:nvSpPr>
          <p:cNvPr id="130054" name="Freeform 5"/>
          <p:cNvSpPr>
            <a:spLocks/>
          </p:cNvSpPr>
          <p:nvPr/>
        </p:nvSpPr>
        <p:spPr bwMode="auto">
          <a:xfrm>
            <a:off x="395288" y="3428556"/>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3766693"/>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3449193"/>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3854006"/>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4315968"/>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3868293"/>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3620643"/>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3766693"/>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181031"/>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171506"/>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3630168"/>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220718"/>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244531"/>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4638231"/>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4846193"/>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171506"/>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4460431"/>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204843"/>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4565206"/>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138168"/>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147693"/>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4025456"/>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4017518"/>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7" name="Text Box 211"/>
          <p:cNvSpPr txBox="1">
            <a:spLocks noChangeArrowheads="1"/>
          </p:cNvSpPr>
          <p:nvPr/>
        </p:nvSpPr>
        <p:spPr bwMode="auto">
          <a:xfrm>
            <a:off x="908050" y="5111306"/>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grpSp>
        <p:nvGrpSpPr>
          <p:cNvPr id="11" name="Group 298"/>
          <p:cNvGrpSpPr>
            <a:grpSpLocks/>
          </p:cNvGrpSpPr>
          <p:nvPr/>
        </p:nvGrpSpPr>
        <p:grpSpPr bwMode="auto">
          <a:xfrm>
            <a:off x="2544763" y="3476181"/>
            <a:ext cx="2195512" cy="2293937"/>
            <a:chOff x="1729" y="2639"/>
            <a:chExt cx="1383" cy="1445"/>
          </a:xfrm>
        </p:grpSpPr>
        <p:sp>
          <p:nvSpPr>
            <p:cNvPr id="130203"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204" name="Freeform 62"/>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205" name="Group 63"/>
            <p:cNvGrpSpPr>
              <a:grpSpLocks/>
            </p:cNvGrpSpPr>
            <p:nvPr/>
          </p:nvGrpSpPr>
          <p:grpSpPr bwMode="auto">
            <a:xfrm>
              <a:off x="2203" y="2652"/>
              <a:ext cx="316" cy="252"/>
              <a:chOff x="1747" y="3190"/>
              <a:chExt cx="316" cy="252"/>
            </a:xfrm>
          </p:grpSpPr>
          <p:sp>
            <p:nvSpPr>
              <p:cNvPr id="130243"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44" name="Line 65"/>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45" name="Line 66"/>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46" name="Rectangle 67"/>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47"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8" name="Group 69"/>
              <p:cNvGrpSpPr>
                <a:grpSpLocks/>
              </p:cNvGrpSpPr>
              <p:nvPr/>
            </p:nvGrpSpPr>
            <p:grpSpPr bwMode="auto">
              <a:xfrm>
                <a:off x="1787" y="3190"/>
                <a:ext cx="234" cy="252"/>
                <a:chOff x="2940" y="2425"/>
                <a:chExt cx="237" cy="252"/>
              </a:xfrm>
            </p:grpSpPr>
            <p:sp>
              <p:nvSpPr>
                <p:cNvPr id="130249" name="Rectangle 70"/>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0" name="Text Box 71"/>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206" name="Group 72"/>
            <p:cNvGrpSpPr>
              <a:grpSpLocks/>
            </p:cNvGrpSpPr>
            <p:nvPr/>
          </p:nvGrpSpPr>
          <p:grpSpPr bwMode="auto">
            <a:xfrm>
              <a:off x="1795" y="2907"/>
              <a:ext cx="316" cy="250"/>
              <a:chOff x="2221" y="3571"/>
              <a:chExt cx="316" cy="250"/>
            </a:xfrm>
          </p:grpSpPr>
          <p:sp>
            <p:nvSpPr>
              <p:cNvPr id="130235"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6" name="Line 74"/>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37" name="Line 75"/>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38" name="Rectangle 76"/>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9"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0" name="Group 78"/>
              <p:cNvGrpSpPr>
                <a:grpSpLocks/>
              </p:cNvGrpSpPr>
              <p:nvPr/>
            </p:nvGrpSpPr>
            <p:grpSpPr bwMode="auto">
              <a:xfrm>
                <a:off x="2275" y="3571"/>
                <a:ext cx="232" cy="250"/>
                <a:chOff x="2941" y="2425"/>
                <a:chExt cx="235" cy="250"/>
              </a:xfrm>
            </p:grpSpPr>
            <p:sp>
              <p:nvSpPr>
                <p:cNvPr id="130241" name="Rectangle 7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42" name="Text Box 80"/>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207" name="Group 81"/>
            <p:cNvGrpSpPr>
              <a:grpSpLocks/>
            </p:cNvGrpSpPr>
            <p:nvPr/>
          </p:nvGrpSpPr>
          <p:grpSpPr bwMode="auto">
            <a:xfrm>
              <a:off x="2195" y="3198"/>
              <a:ext cx="315" cy="250"/>
              <a:chOff x="2903" y="2884"/>
              <a:chExt cx="315" cy="250"/>
            </a:xfrm>
          </p:grpSpPr>
          <p:grpSp>
            <p:nvGrpSpPr>
              <p:cNvPr id="130226" name="Group 82"/>
              <p:cNvGrpSpPr>
                <a:grpSpLocks/>
              </p:cNvGrpSpPr>
              <p:nvPr/>
            </p:nvGrpSpPr>
            <p:grpSpPr bwMode="auto">
              <a:xfrm>
                <a:off x="2903" y="2938"/>
                <a:ext cx="315" cy="144"/>
                <a:chOff x="2903" y="2938"/>
                <a:chExt cx="315" cy="144"/>
              </a:xfrm>
            </p:grpSpPr>
            <p:sp>
              <p:nvSpPr>
                <p:cNvPr id="130230"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1" name="Line 84"/>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32" name="Line 85"/>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33" name="Rectangle 86"/>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4"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27" name="Group 88"/>
              <p:cNvGrpSpPr>
                <a:grpSpLocks/>
              </p:cNvGrpSpPr>
              <p:nvPr/>
            </p:nvGrpSpPr>
            <p:grpSpPr bwMode="auto">
              <a:xfrm>
                <a:off x="2949" y="2884"/>
                <a:ext cx="232" cy="250"/>
                <a:chOff x="2940" y="2425"/>
                <a:chExt cx="235" cy="250"/>
              </a:xfrm>
            </p:grpSpPr>
            <p:sp>
              <p:nvSpPr>
                <p:cNvPr id="130228" name="Rectangle 8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29" name="Text Box 90"/>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208" name="Group 91"/>
            <p:cNvGrpSpPr>
              <a:grpSpLocks/>
            </p:cNvGrpSpPr>
            <p:nvPr/>
          </p:nvGrpSpPr>
          <p:grpSpPr bwMode="auto">
            <a:xfrm>
              <a:off x="2607" y="2916"/>
              <a:ext cx="316" cy="252"/>
              <a:chOff x="2217" y="2884"/>
              <a:chExt cx="316" cy="252"/>
            </a:xfrm>
          </p:grpSpPr>
          <p:sp>
            <p:nvSpPr>
              <p:cNvPr id="130218"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19" name="Line 93"/>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20" name="Line 94"/>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21" name="Rectangle 95"/>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22"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23" name="Group 97"/>
              <p:cNvGrpSpPr>
                <a:grpSpLocks/>
              </p:cNvGrpSpPr>
              <p:nvPr/>
            </p:nvGrpSpPr>
            <p:grpSpPr bwMode="auto">
              <a:xfrm>
                <a:off x="2267" y="2884"/>
                <a:ext cx="234" cy="252"/>
                <a:chOff x="2940" y="2425"/>
                <a:chExt cx="237" cy="252"/>
              </a:xfrm>
            </p:grpSpPr>
            <p:sp>
              <p:nvSpPr>
                <p:cNvPr id="130224" name="Rectangle 9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25" name="Text Box 99"/>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209" name="Freeform 101"/>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0" name="Freeform 102"/>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211" name="Freeform 103"/>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2" name="Freeform 107"/>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3" name="Freeform 108"/>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4" name="Text Box 212"/>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215"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6"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7"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130079" name="Freeform 288"/>
          <p:cNvSpPr>
            <a:spLocks/>
          </p:cNvSpPr>
          <p:nvPr/>
        </p:nvSpPr>
        <p:spPr bwMode="auto">
          <a:xfrm>
            <a:off x="1358900" y="3625406"/>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sp>
        <p:nvSpPr>
          <p:cNvPr id="130080" name="Line 289"/>
          <p:cNvSpPr>
            <a:spLocks noChangeShapeType="1"/>
          </p:cNvSpPr>
          <p:nvPr/>
        </p:nvSpPr>
        <p:spPr bwMode="auto">
          <a:xfrm flipV="1">
            <a:off x="720725" y="3706368"/>
            <a:ext cx="447675" cy="242888"/>
          </a:xfrm>
          <a:prstGeom prst="line">
            <a:avLst/>
          </a:prstGeom>
          <a:noFill/>
          <a:ln w="57150">
            <a:solidFill>
              <a:srgbClr val="CC0000"/>
            </a:solidFill>
            <a:round/>
            <a:headEnd/>
            <a:tailEnd type="triangle" w="med" len="med"/>
          </a:ln>
        </p:spPr>
        <p:txBody>
          <a:bodyPr wrap="none"/>
          <a:lstStyle/>
          <a:p>
            <a:endParaRPr lang="he-IL"/>
          </a:p>
        </p:txBody>
      </p:sp>
      <p:sp>
        <p:nvSpPr>
          <p:cNvPr id="721186" name="Freeform 290"/>
          <p:cNvSpPr>
            <a:spLocks/>
          </p:cNvSpPr>
          <p:nvPr/>
        </p:nvSpPr>
        <p:spPr bwMode="auto">
          <a:xfrm>
            <a:off x="2943225" y="3677793"/>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21" name="Group 291"/>
          <p:cNvGrpSpPr>
            <a:grpSpLocks/>
          </p:cNvGrpSpPr>
          <p:nvPr/>
        </p:nvGrpSpPr>
        <p:grpSpPr bwMode="auto">
          <a:xfrm>
            <a:off x="2768600" y="3663506"/>
            <a:ext cx="1430338" cy="966787"/>
            <a:chOff x="1870" y="2772"/>
            <a:chExt cx="901" cy="609"/>
          </a:xfrm>
        </p:grpSpPr>
        <p:sp>
          <p:nvSpPr>
            <p:cNvPr id="130197" name="Text Box 292"/>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198" name="Text Box 293"/>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199" name="Text Box 294"/>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200" name="Text Box 295"/>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201" name="Text Box 296"/>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202" name="Text Box 297"/>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spTree>
    <p:extLst>
      <p:ext uri="{BB962C8B-B14F-4D97-AF65-F5344CB8AC3E}">
        <p14:creationId xmlns:p14="http://schemas.microsoft.com/office/powerpoint/2010/main" val="1565324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30050" name="Slide Number Placeholder 6"/>
          <p:cNvSpPr>
            <a:spLocks noGrp="1"/>
          </p:cNvSpPr>
          <p:nvPr>
            <p:ph type="sldNum" sz="quarter" idx="12"/>
          </p:nvPr>
        </p:nvSpPr>
        <p:spPr>
          <a:noFill/>
        </p:spPr>
        <p:txBody>
          <a:bodyPr/>
          <a:lstStyle/>
          <a:p>
            <a:r>
              <a:rPr lang="en-US"/>
              <a:t>4-</a:t>
            </a:r>
            <a:fld id="{358A4053-AEDF-43A3-AD80-BE879E0BDB6F}" type="slidenum">
              <a:rPr lang="en-US"/>
              <a:pPr/>
              <a:t>16</a:t>
            </a:fld>
            <a:endParaRPr lang="en-US"/>
          </a:p>
        </p:txBody>
      </p:sp>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a:t>
            </a:r>
            <a:r>
              <a:rPr lang="en-US" sz="2400" dirty="0" smtClean="0">
                <a:ea typeface="ＭＳ Ｐゴシック" charset="0"/>
                <a:cs typeface="+mn-cs"/>
              </a:rPr>
              <a:t>traffic</a:t>
            </a:r>
            <a:endParaRPr lang="en-US" sz="2400" dirty="0">
              <a:ea typeface="ＭＳ Ｐゴシック" charset="0"/>
              <a:cs typeface="+mn-cs"/>
            </a:endParaRPr>
          </a:p>
        </p:txBody>
      </p:sp>
      <p:sp>
        <p:nvSpPr>
          <p:cNvPr id="130054" name="Freeform 5"/>
          <p:cNvSpPr>
            <a:spLocks/>
          </p:cNvSpPr>
          <p:nvPr/>
        </p:nvSpPr>
        <p:spPr bwMode="auto">
          <a:xfrm>
            <a:off x="395288" y="3364548"/>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3702685"/>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3385185"/>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3789998"/>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4251960"/>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3804285"/>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3556635"/>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3702685"/>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117023"/>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107498"/>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3566160"/>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156710"/>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180523"/>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4574223"/>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4782185"/>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107498"/>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4396423"/>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140835"/>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4501198"/>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074160"/>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083685"/>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3961448"/>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3953510"/>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7" name="Text Box 211"/>
          <p:cNvSpPr txBox="1">
            <a:spLocks noChangeArrowheads="1"/>
          </p:cNvSpPr>
          <p:nvPr/>
        </p:nvSpPr>
        <p:spPr bwMode="auto">
          <a:xfrm>
            <a:off x="908050" y="5047298"/>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grpSp>
        <p:nvGrpSpPr>
          <p:cNvPr id="11" name="Group 298"/>
          <p:cNvGrpSpPr>
            <a:grpSpLocks/>
          </p:cNvGrpSpPr>
          <p:nvPr/>
        </p:nvGrpSpPr>
        <p:grpSpPr bwMode="auto">
          <a:xfrm>
            <a:off x="2544763" y="3412173"/>
            <a:ext cx="2195512" cy="2293937"/>
            <a:chOff x="1729" y="2639"/>
            <a:chExt cx="1383" cy="1445"/>
          </a:xfrm>
        </p:grpSpPr>
        <p:sp>
          <p:nvSpPr>
            <p:cNvPr id="130203"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204" name="Freeform 62"/>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205" name="Group 63"/>
            <p:cNvGrpSpPr>
              <a:grpSpLocks/>
            </p:cNvGrpSpPr>
            <p:nvPr/>
          </p:nvGrpSpPr>
          <p:grpSpPr bwMode="auto">
            <a:xfrm>
              <a:off x="2203" y="2652"/>
              <a:ext cx="316" cy="252"/>
              <a:chOff x="1747" y="3190"/>
              <a:chExt cx="316" cy="252"/>
            </a:xfrm>
          </p:grpSpPr>
          <p:sp>
            <p:nvSpPr>
              <p:cNvPr id="130243"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44" name="Line 65"/>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45" name="Line 66"/>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46" name="Rectangle 67"/>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47"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8" name="Group 69"/>
              <p:cNvGrpSpPr>
                <a:grpSpLocks/>
              </p:cNvGrpSpPr>
              <p:nvPr/>
            </p:nvGrpSpPr>
            <p:grpSpPr bwMode="auto">
              <a:xfrm>
                <a:off x="1787" y="3190"/>
                <a:ext cx="234" cy="252"/>
                <a:chOff x="2940" y="2425"/>
                <a:chExt cx="237" cy="252"/>
              </a:xfrm>
            </p:grpSpPr>
            <p:sp>
              <p:nvSpPr>
                <p:cNvPr id="130249" name="Rectangle 70"/>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0" name="Text Box 71"/>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206" name="Group 72"/>
            <p:cNvGrpSpPr>
              <a:grpSpLocks/>
            </p:cNvGrpSpPr>
            <p:nvPr/>
          </p:nvGrpSpPr>
          <p:grpSpPr bwMode="auto">
            <a:xfrm>
              <a:off x="1795" y="2907"/>
              <a:ext cx="316" cy="250"/>
              <a:chOff x="2221" y="3571"/>
              <a:chExt cx="316" cy="250"/>
            </a:xfrm>
          </p:grpSpPr>
          <p:sp>
            <p:nvSpPr>
              <p:cNvPr id="130235"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6" name="Line 74"/>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37" name="Line 75"/>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38" name="Rectangle 76"/>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9"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0" name="Group 78"/>
              <p:cNvGrpSpPr>
                <a:grpSpLocks/>
              </p:cNvGrpSpPr>
              <p:nvPr/>
            </p:nvGrpSpPr>
            <p:grpSpPr bwMode="auto">
              <a:xfrm>
                <a:off x="2275" y="3571"/>
                <a:ext cx="232" cy="250"/>
                <a:chOff x="2941" y="2425"/>
                <a:chExt cx="235" cy="250"/>
              </a:xfrm>
            </p:grpSpPr>
            <p:sp>
              <p:nvSpPr>
                <p:cNvPr id="130241" name="Rectangle 7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42" name="Text Box 80"/>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207" name="Group 81"/>
            <p:cNvGrpSpPr>
              <a:grpSpLocks/>
            </p:cNvGrpSpPr>
            <p:nvPr/>
          </p:nvGrpSpPr>
          <p:grpSpPr bwMode="auto">
            <a:xfrm>
              <a:off x="2195" y="3198"/>
              <a:ext cx="315" cy="250"/>
              <a:chOff x="2903" y="2884"/>
              <a:chExt cx="315" cy="250"/>
            </a:xfrm>
          </p:grpSpPr>
          <p:grpSp>
            <p:nvGrpSpPr>
              <p:cNvPr id="130226" name="Group 82"/>
              <p:cNvGrpSpPr>
                <a:grpSpLocks/>
              </p:cNvGrpSpPr>
              <p:nvPr/>
            </p:nvGrpSpPr>
            <p:grpSpPr bwMode="auto">
              <a:xfrm>
                <a:off x="2903" y="2938"/>
                <a:ext cx="315" cy="144"/>
                <a:chOff x="2903" y="2938"/>
                <a:chExt cx="315" cy="144"/>
              </a:xfrm>
            </p:grpSpPr>
            <p:sp>
              <p:nvSpPr>
                <p:cNvPr id="130230"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1" name="Line 84"/>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32" name="Line 85"/>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33" name="Rectangle 86"/>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4"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27" name="Group 88"/>
              <p:cNvGrpSpPr>
                <a:grpSpLocks/>
              </p:cNvGrpSpPr>
              <p:nvPr/>
            </p:nvGrpSpPr>
            <p:grpSpPr bwMode="auto">
              <a:xfrm>
                <a:off x="2949" y="2884"/>
                <a:ext cx="232" cy="250"/>
                <a:chOff x="2940" y="2425"/>
                <a:chExt cx="235" cy="250"/>
              </a:xfrm>
            </p:grpSpPr>
            <p:sp>
              <p:nvSpPr>
                <p:cNvPr id="130228" name="Rectangle 8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29" name="Text Box 90"/>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208" name="Group 91"/>
            <p:cNvGrpSpPr>
              <a:grpSpLocks/>
            </p:cNvGrpSpPr>
            <p:nvPr/>
          </p:nvGrpSpPr>
          <p:grpSpPr bwMode="auto">
            <a:xfrm>
              <a:off x="2607" y="2916"/>
              <a:ext cx="316" cy="252"/>
              <a:chOff x="2217" y="2884"/>
              <a:chExt cx="316" cy="252"/>
            </a:xfrm>
          </p:grpSpPr>
          <p:sp>
            <p:nvSpPr>
              <p:cNvPr id="130218"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19" name="Line 93"/>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20" name="Line 94"/>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21" name="Rectangle 95"/>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22"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23" name="Group 97"/>
              <p:cNvGrpSpPr>
                <a:grpSpLocks/>
              </p:cNvGrpSpPr>
              <p:nvPr/>
            </p:nvGrpSpPr>
            <p:grpSpPr bwMode="auto">
              <a:xfrm>
                <a:off x="2267" y="2884"/>
                <a:ext cx="234" cy="252"/>
                <a:chOff x="2940" y="2425"/>
                <a:chExt cx="237" cy="252"/>
              </a:xfrm>
            </p:grpSpPr>
            <p:sp>
              <p:nvSpPr>
                <p:cNvPr id="130224" name="Rectangle 9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25" name="Text Box 99"/>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209" name="Freeform 101"/>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0" name="Freeform 102"/>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211" name="Freeform 103"/>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2" name="Freeform 107"/>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3" name="Freeform 108"/>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4" name="Text Box 212"/>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215"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6"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7"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130079" name="Freeform 288"/>
          <p:cNvSpPr>
            <a:spLocks/>
          </p:cNvSpPr>
          <p:nvPr/>
        </p:nvSpPr>
        <p:spPr bwMode="auto">
          <a:xfrm>
            <a:off x="1358900" y="3561398"/>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sp>
        <p:nvSpPr>
          <p:cNvPr id="130080" name="Line 289"/>
          <p:cNvSpPr>
            <a:spLocks noChangeShapeType="1"/>
          </p:cNvSpPr>
          <p:nvPr/>
        </p:nvSpPr>
        <p:spPr bwMode="auto">
          <a:xfrm flipV="1">
            <a:off x="720725" y="3642360"/>
            <a:ext cx="447675" cy="242888"/>
          </a:xfrm>
          <a:prstGeom prst="line">
            <a:avLst/>
          </a:prstGeom>
          <a:noFill/>
          <a:ln w="57150">
            <a:solidFill>
              <a:srgbClr val="CC0000"/>
            </a:solidFill>
            <a:round/>
            <a:headEnd/>
            <a:tailEnd type="triangle" w="med" len="med"/>
          </a:ln>
        </p:spPr>
        <p:txBody>
          <a:bodyPr wrap="none"/>
          <a:lstStyle/>
          <a:p>
            <a:endParaRPr lang="he-IL"/>
          </a:p>
        </p:txBody>
      </p:sp>
      <p:sp>
        <p:nvSpPr>
          <p:cNvPr id="721186" name="Freeform 290"/>
          <p:cNvSpPr>
            <a:spLocks/>
          </p:cNvSpPr>
          <p:nvPr/>
        </p:nvSpPr>
        <p:spPr bwMode="auto">
          <a:xfrm>
            <a:off x="2943225" y="361378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21" name="Group 291"/>
          <p:cNvGrpSpPr>
            <a:grpSpLocks/>
          </p:cNvGrpSpPr>
          <p:nvPr/>
        </p:nvGrpSpPr>
        <p:grpSpPr bwMode="auto">
          <a:xfrm>
            <a:off x="2768600" y="3599498"/>
            <a:ext cx="1430338" cy="966787"/>
            <a:chOff x="1870" y="2772"/>
            <a:chExt cx="901" cy="609"/>
          </a:xfrm>
        </p:grpSpPr>
        <p:sp>
          <p:nvSpPr>
            <p:cNvPr id="130197" name="Text Box 292"/>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198" name="Text Box 293"/>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199" name="Text Box 294"/>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200" name="Text Box 295"/>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201" name="Text Box 296"/>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202" name="Text Box 297"/>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grpSp>
        <p:nvGrpSpPr>
          <p:cNvPr id="22" name="Group 299"/>
          <p:cNvGrpSpPr>
            <a:grpSpLocks/>
          </p:cNvGrpSpPr>
          <p:nvPr/>
        </p:nvGrpSpPr>
        <p:grpSpPr bwMode="auto">
          <a:xfrm>
            <a:off x="4814888" y="3420110"/>
            <a:ext cx="2195512" cy="2293938"/>
            <a:chOff x="1729" y="2639"/>
            <a:chExt cx="1383" cy="1445"/>
          </a:xfrm>
        </p:grpSpPr>
        <p:sp>
          <p:nvSpPr>
            <p:cNvPr id="130149" name="Freeform 30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150" name="Freeform 30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151" name="Group 302"/>
            <p:cNvGrpSpPr>
              <a:grpSpLocks/>
            </p:cNvGrpSpPr>
            <p:nvPr/>
          </p:nvGrpSpPr>
          <p:grpSpPr bwMode="auto">
            <a:xfrm>
              <a:off x="2203" y="2652"/>
              <a:ext cx="316" cy="252"/>
              <a:chOff x="1747" y="3190"/>
              <a:chExt cx="316" cy="252"/>
            </a:xfrm>
          </p:grpSpPr>
          <p:sp>
            <p:nvSpPr>
              <p:cNvPr id="130189" name="Oval 30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90" name="Line 304"/>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191" name="Line 305"/>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192" name="Rectangle 306"/>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93" name="Oval 30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94" name="Group 308"/>
              <p:cNvGrpSpPr>
                <a:grpSpLocks/>
              </p:cNvGrpSpPr>
              <p:nvPr/>
            </p:nvGrpSpPr>
            <p:grpSpPr bwMode="auto">
              <a:xfrm>
                <a:off x="1787" y="3190"/>
                <a:ext cx="234" cy="252"/>
                <a:chOff x="2940" y="2425"/>
                <a:chExt cx="237" cy="252"/>
              </a:xfrm>
            </p:grpSpPr>
            <p:sp>
              <p:nvSpPr>
                <p:cNvPr id="130195" name="Rectangle 30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96" name="Text Box 310"/>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152" name="Group 311"/>
            <p:cNvGrpSpPr>
              <a:grpSpLocks/>
            </p:cNvGrpSpPr>
            <p:nvPr/>
          </p:nvGrpSpPr>
          <p:grpSpPr bwMode="auto">
            <a:xfrm>
              <a:off x="1795" y="2907"/>
              <a:ext cx="316" cy="250"/>
              <a:chOff x="2221" y="3571"/>
              <a:chExt cx="316" cy="250"/>
            </a:xfrm>
          </p:grpSpPr>
          <p:sp>
            <p:nvSpPr>
              <p:cNvPr id="130181" name="Oval 31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82" name="Line 313"/>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183" name="Line 314"/>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184" name="Rectangle 315"/>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5" name="Oval 31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86" name="Group 317"/>
              <p:cNvGrpSpPr>
                <a:grpSpLocks/>
              </p:cNvGrpSpPr>
              <p:nvPr/>
            </p:nvGrpSpPr>
            <p:grpSpPr bwMode="auto">
              <a:xfrm>
                <a:off x="2275" y="3571"/>
                <a:ext cx="232" cy="250"/>
                <a:chOff x="2941" y="2425"/>
                <a:chExt cx="235" cy="250"/>
              </a:xfrm>
            </p:grpSpPr>
            <p:sp>
              <p:nvSpPr>
                <p:cNvPr id="130187" name="Rectangle 31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88" name="Text Box 319"/>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153" name="Group 320"/>
            <p:cNvGrpSpPr>
              <a:grpSpLocks/>
            </p:cNvGrpSpPr>
            <p:nvPr/>
          </p:nvGrpSpPr>
          <p:grpSpPr bwMode="auto">
            <a:xfrm>
              <a:off x="2195" y="3198"/>
              <a:ext cx="315" cy="250"/>
              <a:chOff x="2903" y="2884"/>
              <a:chExt cx="315" cy="250"/>
            </a:xfrm>
          </p:grpSpPr>
          <p:grpSp>
            <p:nvGrpSpPr>
              <p:cNvPr id="130172" name="Group 321"/>
              <p:cNvGrpSpPr>
                <a:grpSpLocks/>
              </p:cNvGrpSpPr>
              <p:nvPr/>
            </p:nvGrpSpPr>
            <p:grpSpPr bwMode="auto">
              <a:xfrm>
                <a:off x="2903" y="2938"/>
                <a:ext cx="315" cy="144"/>
                <a:chOff x="2903" y="2938"/>
                <a:chExt cx="315" cy="144"/>
              </a:xfrm>
            </p:grpSpPr>
            <p:sp>
              <p:nvSpPr>
                <p:cNvPr id="130176" name="Oval 32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77" name="Line 323"/>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178" name="Line 324"/>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179" name="Rectangle 325"/>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0" name="Oval 32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173" name="Group 327"/>
              <p:cNvGrpSpPr>
                <a:grpSpLocks/>
              </p:cNvGrpSpPr>
              <p:nvPr/>
            </p:nvGrpSpPr>
            <p:grpSpPr bwMode="auto">
              <a:xfrm>
                <a:off x="2949" y="2884"/>
                <a:ext cx="232" cy="250"/>
                <a:chOff x="2940" y="2425"/>
                <a:chExt cx="235" cy="250"/>
              </a:xfrm>
            </p:grpSpPr>
            <p:sp>
              <p:nvSpPr>
                <p:cNvPr id="130174" name="Rectangle 32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75" name="Text Box 329"/>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154" name="Group 330"/>
            <p:cNvGrpSpPr>
              <a:grpSpLocks/>
            </p:cNvGrpSpPr>
            <p:nvPr/>
          </p:nvGrpSpPr>
          <p:grpSpPr bwMode="auto">
            <a:xfrm>
              <a:off x="2607" y="2916"/>
              <a:ext cx="316" cy="252"/>
              <a:chOff x="2217" y="2884"/>
              <a:chExt cx="316" cy="252"/>
            </a:xfrm>
          </p:grpSpPr>
          <p:sp>
            <p:nvSpPr>
              <p:cNvPr id="130164" name="Oval 33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65" name="Line 332"/>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166" name="Line 333"/>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167" name="Rectangle 334"/>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68" name="Oval 33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69" name="Group 336"/>
              <p:cNvGrpSpPr>
                <a:grpSpLocks/>
              </p:cNvGrpSpPr>
              <p:nvPr/>
            </p:nvGrpSpPr>
            <p:grpSpPr bwMode="auto">
              <a:xfrm>
                <a:off x="2267" y="2884"/>
                <a:ext cx="234" cy="252"/>
                <a:chOff x="2940" y="2425"/>
                <a:chExt cx="237" cy="252"/>
              </a:xfrm>
            </p:grpSpPr>
            <p:sp>
              <p:nvSpPr>
                <p:cNvPr id="130170" name="Rectangle 33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71" name="Text Box 338"/>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155" name="Freeform 33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6" name="Freeform 34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157" name="Freeform 34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8" name="Freeform 34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9" name="Freeform 34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60" name="Text Box 344"/>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dirty="0">
                  <a:solidFill>
                    <a:srgbClr val="000099"/>
                  </a:solidFill>
                  <a:latin typeface="Gill Sans MT" pitchFamily="34" charset="0"/>
                </a:rPr>
                <a:t>given these costs,</a:t>
              </a:r>
            </a:p>
            <a:p>
              <a:pPr algn="ctr">
                <a:lnSpc>
                  <a:spcPct val="80000"/>
                </a:lnSpc>
              </a:pPr>
              <a:r>
                <a:rPr lang="en-US" dirty="0">
                  <a:solidFill>
                    <a:srgbClr val="000099"/>
                  </a:solidFill>
                  <a:latin typeface="Gill Sans MT" pitchFamily="34" charset="0"/>
                </a:rPr>
                <a:t>find new routing….</a:t>
              </a:r>
            </a:p>
            <a:p>
              <a:pPr algn="ctr">
                <a:lnSpc>
                  <a:spcPct val="80000"/>
                </a:lnSpc>
              </a:pPr>
              <a:r>
                <a:rPr lang="en-US" dirty="0">
                  <a:solidFill>
                    <a:srgbClr val="000099"/>
                  </a:solidFill>
                  <a:latin typeface="Gill Sans MT" pitchFamily="34" charset="0"/>
                </a:rPr>
                <a:t>resulting in new costs</a:t>
              </a:r>
            </a:p>
          </p:txBody>
        </p:sp>
        <p:sp>
          <p:nvSpPr>
            <p:cNvPr id="130161" name="Line 34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2" name="Line 34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3" name="Line 34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721124" name="Freeform 228"/>
          <p:cNvSpPr>
            <a:spLocks/>
          </p:cNvSpPr>
          <p:nvPr/>
        </p:nvSpPr>
        <p:spPr bwMode="auto">
          <a:xfrm>
            <a:off x="5219700" y="3555048"/>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721280" name="Group 348"/>
          <p:cNvGrpSpPr>
            <a:grpSpLocks/>
          </p:cNvGrpSpPr>
          <p:nvPr/>
        </p:nvGrpSpPr>
        <p:grpSpPr bwMode="auto">
          <a:xfrm>
            <a:off x="5137150" y="3632835"/>
            <a:ext cx="1493838" cy="990600"/>
            <a:chOff x="-186" y="1184"/>
            <a:chExt cx="941" cy="624"/>
          </a:xfrm>
        </p:grpSpPr>
        <p:sp>
          <p:nvSpPr>
            <p:cNvPr id="130143" name="Text Box 270"/>
            <p:cNvSpPr txBox="1">
              <a:spLocks noChangeArrowheads="1"/>
            </p:cNvSpPr>
            <p:nvPr/>
          </p:nvSpPr>
          <p:spPr bwMode="auto">
            <a:xfrm>
              <a:off x="-186" y="1199"/>
              <a:ext cx="178" cy="192"/>
            </a:xfrm>
            <a:prstGeom prst="rect">
              <a:avLst/>
            </a:prstGeom>
            <a:noFill/>
            <a:ln w="9525">
              <a:noFill/>
              <a:miter lim="800000"/>
              <a:headEnd/>
              <a:tailEnd/>
            </a:ln>
          </p:spPr>
          <p:txBody>
            <a:bodyPr wrap="none">
              <a:spAutoFit/>
            </a:bodyPr>
            <a:lstStyle/>
            <a:p>
              <a:pPr algn="ctr"/>
              <a:r>
                <a:rPr lang="en-US" sz="1400"/>
                <a:t>0</a:t>
              </a:r>
            </a:p>
          </p:txBody>
        </p:sp>
        <p:sp>
          <p:nvSpPr>
            <p:cNvPr id="130144" name="Text Box 274"/>
            <p:cNvSpPr txBox="1">
              <a:spLocks noChangeArrowheads="1"/>
            </p:cNvSpPr>
            <p:nvPr/>
          </p:nvSpPr>
          <p:spPr bwMode="auto">
            <a:xfrm>
              <a:off x="450" y="1184"/>
              <a:ext cx="305" cy="192"/>
            </a:xfrm>
            <a:prstGeom prst="rect">
              <a:avLst/>
            </a:prstGeom>
            <a:noFill/>
            <a:ln w="9525">
              <a:noFill/>
              <a:miter lim="800000"/>
              <a:headEnd/>
              <a:tailEnd/>
            </a:ln>
          </p:spPr>
          <p:txBody>
            <a:bodyPr wrap="none">
              <a:spAutoFit/>
            </a:bodyPr>
            <a:lstStyle/>
            <a:p>
              <a:pPr algn="ctr"/>
              <a:r>
                <a:rPr lang="en-US" sz="1400"/>
                <a:t>2+e</a:t>
              </a:r>
            </a:p>
          </p:txBody>
        </p:sp>
        <p:sp>
          <p:nvSpPr>
            <p:cNvPr id="130145" name="Text Box 275"/>
            <p:cNvSpPr txBox="1">
              <a:spLocks noChangeArrowheads="1"/>
            </p:cNvSpPr>
            <p:nvPr/>
          </p:nvSpPr>
          <p:spPr bwMode="auto">
            <a:xfrm>
              <a:off x="340" y="1616"/>
              <a:ext cx="305" cy="192"/>
            </a:xfrm>
            <a:prstGeom prst="rect">
              <a:avLst/>
            </a:prstGeom>
            <a:noFill/>
            <a:ln w="9525">
              <a:noFill/>
              <a:miter lim="800000"/>
              <a:headEnd/>
              <a:tailEnd/>
            </a:ln>
          </p:spPr>
          <p:txBody>
            <a:bodyPr wrap="none">
              <a:spAutoFit/>
            </a:bodyPr>
            <a:lstStyle/>
            <a:p>
              <a:pPr algn="ctr"/>
              <a:r>
                <a:rPr lang="en-US" sz="1400"/>
                <a:t>1+e</a:t>
              </a:r>
            </a:p>
          </p:txBody>
        </p:sp>
        <p:sp>
          <p:nvSpPr>
            <p:cNvPr id="130146" name="Text Box 276"/>
            <p:cNvSpPr txBox="1">
              <a:spLocks noChangeArrowheads="1"/>
            </p:cNvSpPr>
            <p:nvPr/>
          </p:nvSpPr>
          <p:spPr bwMode="auto">
            <a:xfrm>
              <a:off x="-132" y="1580"/>
              <a:ext cx="178" cy="192"/>
            </a:xfrm>
            <a:prstGeom prst="rect">
              <a:avLst/>
            </a:prstGeom>
            <a:noFill/>
            <a:ln w="9525">
              <a:noFill/>
              <a:miter lim="800000"/>
              <a:headEnd/>
              <a:tailEnd/>
            </a:ln>
          </p:spPr>
          <p:txBody>
            <a:bodyPr wrap="none">
              <a:spAutoFit/>
            </a:bodyPr>
            <a:lstStyle/>
            <a:p>
              <a:pPr algn="ctr"/>
              <a:r>
                <a:rPr lang="en-US" sz="1400"/>
                <a:t>1</a:t>
              </a:r>
            </a:p>
          </p:txBody>
        </p:sp>
        <p:sp>
          <p:nvSpPr>
            <p:cNvPr id="130147" name="Text Box 279"/>
            <p:cNvSpPr txBox="1">
              <a:spLocks noChangeArrowheads="1"/>
            </p:cNvSpPr>
            <p:nvPr/>
          </p:nvSpPr>
          <p:spPr bwMode="auto">
            <a:xfrm>
              <a:off x="79" y="1436"/>
              <a:ext cx="178" cy="192"/>
            </a:xfrm>
            <a:prstGeom prst="rect">
              <a:avLst/>
            </a:prstGeom>
            <a:noFill/>
            <a:ln w="9525">
              <a:noFill/>
              <a:miter lim="800000"/>
              <a:headEnd/>
              <a:tailEnd/>
            </a:ln>
          </p:spPr>
          <p:txBody>
            <a:bodyPr wrap="none">
              <a:spAutoFit/>
            </a:bodyPr>
            <a:lstStyle/>
            <a:p>
              <a:pPr algn="ctr"/>
              <a:r>
                <a:rPr lang="en-US" sz="1400"/>
                <a:t>0</a:t>
              </a:r>
            </a:p>
          </p:txBody>
        </p:sp>
        <p:sp>
          <p:nvSpPr>
            <p:cNvPr id="130148" name="Text Box 280"/>
            <p:cNvSpPr txBox="1">
              <a:spLocks noChangeArrowheads="1"/>
            </p:cNvSpPr>
            <p:nvPr/>
          </p:nvSpPr>
          <p:spPr bwMode="auto">
            <a:xfrm>
              <a:off x="261" y="1430"/>
              <a:ext cx="178" cy="192"/>
            </a:xfrm>
            <a:prstGeom prst="rect">
              <a:avLst/>
            </a:prstGeom>
            <a:noFill/>
            <a:ln w="9525">
              <a:noFill/>
              <a:miter lim="800000"/>
              <a:headEnd/>
              <a:tailEnd/>
            </a:ln>
          </p:spPr>
          <p:txBody>
            <a:bodyPr wrap="none">
              <a:spAutoFit/>
            </a:bodyPr>
            <a:lstStyle/>
            <a:p>
              <a:pPr algn="ctr"/>
              <a:r>
                <a:rPr lang="en-US" sz="1400"/>
                <a:t>0</a:t>
              </a:r>
            </a:p>
          </p:txBody>
        </p:sp>
      </p:grpSp>
    </p:spTree>
    <p:extLst>
      <p:ext uri="{BB962C8B-B14F-4D97-AF65-F5344CB8AC3E}">
        <p14:creationId xmlns:p14="http://schemas.microsoft.com/office/powerpoint/2010/main" val="2758462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30050" name="Slide Number Placeholder 6"/>
          <p:cNvSpPr>
            <a:spLocks noGrp="1"/>
          </p:cNvSpPr>
          <p:nvPr>
            <p:ph type="sldNum" sz="quarter" idx="12"/>
          </p:nvPr>
        </p:nvSpPr>
        <p:spPr>
          <a:noFill/>
        </p:spPr>
        <p:txBody>
          <a:bodyPr/>
          <a:lstStyle/>
          <a:p>
            <a:r>
              <a:rPr lang="en-US"/>
              <a:t>4-</a:t>
            </a:r>
            <a:fld id="{358A4053-AEDF-43A3-AD80-BE879E0BDB6F}" type="slidenum">
              <a:rPr lang="en-US"/>
              <a:pPr/>
              <a:t>17</a:t>
            </a:fld>
            <a:endParaRPr lang="en-US"/>
          </a:p>
        </p:txBody>
      </p:sp>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a:t>
            </a:r>
            <a:r>
              <a:rPr lang="en-US" sz="2400" dirty="0" smtClean="0">
                <a:ea typeface="ＭＳ Ｐゴシック" charset="0"/>
                <a:cs typeface="+mn-cs"/>
              </a:rPr>
              <a:t>traffic</a:t>
            </a:r>
            <a:endParaRPr lang="en-US" sz="2400" dirty="0">
              <a:ea typeface="ＭＳ Ｐゴシック" charset="0"/>
              <a:cs typeface="+mn-cs"/>
            </a:endParaRPr>
          </a:p>
        </p:txBody>
      </p:sp>
      <p:grpSp>
        <p:nvGrpSpPr>
          <p:cNvPr id="2" name="Group 1">
            <a:extLst>
              <a:ext uri="{FF2B5EF4-FFF2-40B4-BE49-F238E27FC236}">
                <a16:creationId xmlns:a16="http://schemas.microsoft.com/office/drawing/2014/main" id="{8ACEFDB5-A19B-49CD-B702-C68EB1E75CE0}"/>
              </a:ext>
            </a:extLst>
          </p:cNvPr>
          <p:cNvGrpSpPr/>
          <p:nvPr/>
        </p:nvGrpSpPr>
        <p:grpSpPr>
          <a:xfrm>
            <a:off x="338138" y="3218244"/>
            <a:ext cx="8824912" cy="2349500"/>
            <a:chOff x="338138" y="4141788"/>
            <a:chExt cx="8824912" cy="2349500"/>
          </a:xfrm>
        </p:grpSpPr>
        <p:sp>
          <p:nvSpPr>
            <p:cNvPr id="130054" name="Freeform 5"/>
            <p:cNvSpPr>
              <a:spLocks/>
            </p:cNvSpPr>
            <p:nvPr/>
          </p:nvSpPr>
          <p:spPr bwMode="auto">
            <a:xfrm>
              <a:off x="395288" y="4141788"/>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4479925"/>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4162425"/>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4567238"/>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5029200"/>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4581525"/>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4333875"/>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4479925"/>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894263"/>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884738"/>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4343400"/>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933950"/>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957763"/>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5351463"/>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5559425"/>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884738"/>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5173663"/>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918075"/>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5278438"/>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851400"/>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860925"/>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4738688"/>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4730750"/>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7" name="Text Box 211"/>
            <p:cNvSpPr txBox="1">
              <a:spLocks noChangeArrowheads="1"/>
            </p:cNvSpPr>
            <p:nvPr/>
          </p:nvSpPr>
          <p:spPr bwMode="auto">
            <a:xfrm>
              <a:off x="908050" y="5824538"/>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grpSp>
          <p:nvGrpSpPr>
            <p:cNvPr id="11" name="Group 298"/>
            <p:cNvGrpSpPr>
              <a:grpSpLocks/>
            </p:cNvGrpSpPr>
            <p:nvPr/>
          </p:nvGrpSpPr>
          <p:grpSpPr bwMode="auto">
            <a:xfrm>
              <a:off x="2544763" y="4189413"/>
              <a:ext cx="2195512" cy="2293937"/>
              <a:chOff x="1729" y="2639"/>
              <a:chExt cx="1383" cy="1445"/>
            </a:xfrm>
          </p:grpSpPr>
          <p:sp>
            <p:nvSpPr>
              <p:cNvPr id="130203"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204" name="Freeform 62"/>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205" name="Group 63"/>
              <p:cNvGrpSpPr>
                <a:grpSpLocks/>
              </p:cNvGrpSpPr>
              <p:nvPr/>
            </p:nvGrpSpPr>
            <p:grpSpPr bwMode="auto">
              <a:xfrm>
                <a:off x="2203" y="2652"/>
                <a:ext cx="316" cy="252"/>
                <a:chOff x="1747" y="3190"/>
                <a:chExt cx="316" cy="252"/>
              </a:xfrm>
            </p:grpSpPr>
            <p:sp>
              <p:nvSpPr>
                <p:cNvPr id="130243"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44" name="Line 65"/>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45" name="Line 66"/>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46" name="Rectangle 67"/>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47"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8" name="Group 69"/>
                <p:cNvGrpSpPr>
                  <a:grpSpLocks/>
                </p:cNvGrpSpPr>
                <p:nvPr/>
              </p:nvGrpSpPr>
              <p:grpSpPr bwMode="auto">
                <a:xfrm>
                  <a:off x="1787" y="3190"/>
                  <a:ext cx="234" cy="252"/>
                  <a:chOff x="2940" y="2425"/>
                  <a:chExt cx="237" cy="252"/>
                </a:xfrm>
              </p:grpSpPr>
              <p:sp>
                <p:nvSpPr>
                  <p:cNvPr id="130249" name="Rectangle 70"/>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0" name="Text Box 71"/>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206" name="Group 72"/>
              <p:cNvGrpSpPr>
                <a:grpSpLocks/>
              </p:cNvGrpSpPr>
              <p:nvPr/>
            </p:nvGrpSpPr>
            <p:grpSpPr bwMode="auto">
              <a:xfrm>
                <a:off x="1795" y="2907"/>
                <a:ext cx="316" cy="250"/>
                <a:chOff x="2221" y="3571"/>
                <a:chExt cx="316" cy="250"/>
              </a:xfrm>
            </p:grpSpPr>
            <p:sp>
              <p:nvSpPr>
                <p:cNvPr id="130235"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6" name="Line 74"/>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37" name="Line 75"/>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38" name="Rectangle 76"/>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9"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0" name="Group 78"/>
                <p:cNvGrpSpPr>
                  <a:grpSpLocks/>
                </p:cNvGrpSpPr>
                <p:nvPr/>
              </p:nvGrpSpPr>
              <p:grpSpPr bwMode="auto">
                <a:xfrm>
                  <a:off x="2275" y="3571"/>
                  <a:ext cx="232" cy="250"/>
                  <a:chOff x="2941" y="2425"/>
                  <a:chExt cx="235" cy="250"/>
                </a:xfrm>
              </p:grpSpPr>
              <p:sp>
                <p:nvSpPr>
                  <p:cNvPr id="130241" name="Rectangle 7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42" name="Text Box 80"/>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207" name="Group 81"/>
              <p:cNvGrpSpPr>
                <a:grpSpLocks/>
              </p:cNvGrpSpPr>
              <p:nvPr/>
            </p:nvGrpSpPr>
            <p:grpSpPr bwMode="auto">
              <a:xfrm>
                <a:off x="2195" y="3198"/>
                <a:ext cx="315" cy="250"/>
                <a:chOff x="2903" y="2884"/>
                <a:chExt cx="315" cy="250"/>
              </a:xfrm>
            </p:grpSpPr>
            <p:grpSp>
              <p:nvGrpSpPr>
                <p:cNvPr id="130226" name="Group 82"/>
                <p:cNvGrpSpPr>
                  <a:grpSpLocks/>
                </p:cNvGrpSpPr>
                <p:nvPr/>
              </p:nvGrpSpPr>
              <p:grpSpPr bwMode="auto">
                <a:xfrm>
                  <a:off x="2903" y="2938"/>
                  <a:ext cx="315" cy="144"/>
                  <a:chOff x="2903" y="2938"/>
                  <a:chExt cx="315" cy="144"/>
                </a:xfrm>
              </p:grpSpPr>
              <p:sp>
                <p:nvSpPr>
                  <p:cNvPr id="130230"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1" name="Line 84"/>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32" name="Line 85"/>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33" name="Rectangle 86"/>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4"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27" name="Group 88"/>
                <p:cNvGrpSpPr>
                  <a:grpSpLocks/>
                </p:cNvGrpSpPr>
                <p:nvPr/>
              </p:nvGrpSpPr>
              <p:grpSpPr bwMode="auto">
                <a:xfrm>
                  <a:off x="2949" y="2884"/>
                  <a:ext cx="232" cy="250"/>
                  <a:chOff x="2940" y="2425"/>
                  <a:chExt cx="235" cy="250"/>
                </a:xfrm>
              </p:grpSpPr>
              <p:sp>
                <p:nvSpPr>
                  <p:cNvPr id="130228" name="Rectangle 8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29" name="Text Box 90"/>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208" name="Group 91"/>
              <p:cNvGrpSpPr>
                <a:grpSpLocks/>
              </p:cNvGrpSpPr>
              <p:nvPr/>
            </p:nvGrpSpPr>
            <p:grpSpPr bwMode="auto">
              <a:xfrm>
                <a:off x="2607" y="2916"/>
                <a:ext cx="316" cy="252"/>
                <a:chOff x="2217" y="2884"/>
                <a:chExt cx="316" cy="252"/>
              </a:xfrm>
            </p:grpSpPr>
            <p:sp>
              <p:nvSpPr>
                <p:cNvPr id="130218"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19" name="Line 93"/>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20" name="Line 94"/>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21" name="Rectangle 95"/>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22"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23" name="Group 97"/>
                <p:cNvGrpSpPr>
                  <a:grpSpLocks/>
                </p:cNvGrpSpPr>
                <p:nvPr/>
              </p:nvGrpSpPr>
              <p:grpSpPr bwMode="auto">
                <a:xfrm>
                  <a:off x="2267" y="2884"/>
                  <a:ext cx="234" cy="252"/>
                  <a:chOff x="2940" y="2425"/>
                  <a:chExt cx="237" cy="252"/>
                </a:xfrm>
              </p:grpSpPr>
              <p:sp>
                <p:nvSpPr>
                  <p:cNvPr id="130224" name="Rectangle 9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25" name="Text Box 99"/>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209" name="Freeform 101"/>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0" name="Freeform 102"/>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211" name="Freeform 103"/>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2" name="Freeform 107"/>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3" name="Freeform 108"/>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4" name="Text Box 212"/>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215"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6"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7"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130079" name="Freeform 288"/>
            <p:cNvSpPr>
              <a:spLocks/>
            </p:cNvSpPr>
            <p:nvPr/>
          </p:nvSpPr>
          <p:spPr bwMode="auto">
            <a:xfrm>
              <a:off x="1358900" y="4338638"/>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sp>
          <p:nvSpPr>
            <p:cNvPr id="130080" name="Line 289"/>
            <p:cNvSpPr>
              <a:spLocks noChangeShapeType="1"/>
            </p:cNvSpPr>
            <p:nvPr/>
          </p:nvSpPr>
          <p:spPr bwMode="auto">
            <a:xfrm flipV="1">
              <a:off x="720725" y="4419600"/>
              <a:ext cx="447675" cy="242888"/>
            </a:xfrm>
            <a:prstGeom prst="line">
              <a:avLst/>
            </a:prstGeom>
            <a:noFill/>
            <a:ln w="57150">
              <a:solidFill>
                <a:srgbClr val="CC0000"/>
              </a:solidFill>
              <a:round/>
              <a:headEnd/>
              <a:tailEnd type="triangle" w="med" len="med"/>
            </a:ln>
          </p:spPr>
          <p:txBody>
            <a:bodyPr wrap="none"/>
            <a:lstStyle/>
            <a:p>
              <a:endParaRPr lang="he-IL"/>
            </a:p>
          </p:txBody>
        </p:sp>
        <p:sp>
          <p:nvSpPr>
            <p:cNvPr id="721186" name="Freeform 290"/>
            <p:cNvSpPr>
              <a:spLocks/>
            </p:cNvSpPr>
            <p:nvPr/>
          </p:nvSpPr>
          <p:spPr bwMode="auto">
            <a:xfrm>
              <a:off x="2943225" y="439102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21" name="Group 291"/>
            <p:cNvGrpSpPr>
              <a:grpSpLocks/>
            </p:cNvGrpSpPr>
            <p:nvPr/>
          </p:nvGrpSpPr>
          <p:grpSpPr bwMode="auto">
            <a:xfrm>
              <a:off x="2768600" y="4376738"/>
              <a:ext cx="1430338" cy="966787"/>
              <a:chOff x="1870" y="2772"/>
              <a:chExt cx="901" cy="609"/>
            </a:xfrm>
          </p:grpSpPr>
          <p:sp>
            <p:nvSpPr>
              <p:cNvPr id="130197" name="Text Box 292"/>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198" name="Text Box 293"/>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199" name="Text Box 294"/>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200" name="Text Box 295"/>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201" name="Text Box 296"/>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202" name="Text Box 297"/>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grpSp>
          <p:nvGrpSpPr>
            <p:cNvPr id="22" name="Group 299"/>
            <p:cNvGrpSpPr>
              <a:grpSpLocks/>
            </p:cNvGrpSpPr>
            <p:nvPr/>
          </p:nvGrpSpPr>
          <p:grpSpPr bwMode="auto">
            <a:xfrm>
              <a:off x="4814888" y="4197350"/>
              <a:ext cx="2195512" cy="2293938"/>
              <a:chOff x="1729" y="2639"/>
              <a:chExt cx="1383" cy="1445"/>
            </a:xfrm>
          </p:grpSpPr>
          <p:sp>
            <p:nvSpPr>
              <p:cNvPr id="130149" name="Freeform 30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150" name="Freeform 30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151" name="Group 302"/>
              <p:cNvGrpSpPr>
                <a:grpSpLocks/>
              </p:cNvGrpSpPr>
              <p:nvPr/>
            </p:nvGrpSpPr>
            <p:grpSpPr bwMode="auto">
              <a:xfrm>
                <a:off x="2203" y="2652"/>
                <a:ext cx="316" cy="252"/>
                <a:chOff x="1747" y="3190"/>
                <a:chExt cx="316" cy="252"/>
              </a:xfrm>
            </p:grpSpPr>
            <p:sp>
              <p:nvSpPr>
                <p:cNvPr id="130189" name="Oval 30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90" name="Line 304"/>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191" name="Line 305"/>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192" name="Rectangle 306"/>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93" name="Oval 30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94" name="Group 308"/>
                <p:cNvGrpSpPr>
                  <a:grpSpLocks/>
                </p:cNvGrpSpPr>
                <p:nvPr/>
              </p:nvGrpSpPr>
              <p:grpSpPr bwMode="auto">
                <a:xfrm>
                  <a:off x="1787" y="3190"/>
                  <a:ext cx="234" cy="252"/>
                  <a:chOff x="2940" y="2425"/>
                  <a:chExt cx="237" cy="252"/>
                </a:xfrm>
              </p:grpSpPr>
              <p:sp>
                <p:nvSpPr>
                  <p:cNvPr id="130195" name="Rectangle 30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96" name="Text Box 310"/>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152" name="Group 311"/>
              <p:cNvGrpSpPr>
                <a:grpSpLocks/>
              </p:cNvGrpSpPr>
              <p:nvPr/>
            </p:nvGrpSpPr>
            <p:grpSpPr bwMode="auto">
              <a:xfrm>
                <a:off x="1795" y="2907"/>
                <a:ext cx="316" cy="250"/>
                <a:chOff x="2221" y="3571"/>
                <a:chExt cx="316" cy="250"/>
              </a:xfrm>
            </p:grpSpPr>
            <p:sp>
              <p:nvSpPr>
                <p:cNvPr id="130181" name="Oval 31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82" name="Line 313"/>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183" name="Line 314"/>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184" name="Rectangle 315"/>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5" name="Oval 31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86" name="Group 317"/>
                <p:cNvGrpSpPr>
                  <a:grpSpLocks/>
                </p:cNvGrpSpPr>
                <p:nvPr/>
              </p:nvGrpSpPr>
              <p:grpSpPr bwMode="auto">
                <a:xfrm>
                  <a:off x="2275" y="3571"/>
                  <a:ext cx="232" cy="250"/>
                  <a:chOff x="2941" y="2425"/>
                  <a:chExt cx="235" cy="250"/>
                </a:xfrm>
              </p:grpSpPr>
              <p:sp>
                <p:nvSpPr>
                  <p:cNvPr id="130187" name="Rectangle 31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88" name="Text Box 319"/>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153" name="Group 320"/>
              <p:cNvGrpSpPr>
                <a:grpSpLocks/>
              </p:cNvGrpSpPr>
              <p:nvPr/>
            </p:nvGrpSpPr>
            <p:grpSpPr bwMode="auto">
              <a:xfrm>
                <a:off x="2195" y="3198"/>
                <a:ext cx="315" cy="250"/>
                <a:chOff x="2903" y="2884"/>
                <a:chExt cx="315" cy="250"/>
              </a:xfrm>
            </p:grpSpPr>
            <p:grpSp>
              <p:nvGrpSpPr>
                <p:cNvPr id="130172" name="Group 321"/>
                <p:cNvGrpSpPr>
                  <a:grpSpLocks/>
                </p:cNvGrpSpPr>
                <p:nvPr/>
              </p:nvGrpSpPr>
              <p:grpSpPr bwMode="auto">
                <a:xfrm>
                  <a:off x="2903" y="2938"/>
                  <a:ext cx="315" cy="144"/>
                  <a:chOff x="2903" y="2938"/>
                  <a:chExt cx="315" cy="144"/>
                </a:xfrm>
              </p:grpSpPr>
              <p:sp>
                <p:nvSpPr>
                  <p:cNvPr id="130176" name="Oval 32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77" name="Line 323"/>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178" name="Line 324"/>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179" name="Rectangle 325"/>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0" name="Oval 32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173" name="Group 327"/>
                <p:cNvGrpSpPr>
                  <a:grpSpLocks/>
                </p:cNvGrpSpPr>
                <p:nvPr/>
              </p:nvGrpSpPr>
              <p:grpSpPr bwMode="auto">
                <a:xfrm>
                  <a:off x="2949" y="2884"/>
                  <a:ext cx="232" cy="250"/>
                  <a:chOff x="2940" y="2425"/>
                  <a:chExt cx="235" cy="250"/>
                </a:xfrm>
              </p:grpSpPr>
              <p:sp>
                <p:nvSpPr>
                  <p:cNvPr id="130174" name="Rectangle 32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75" name="Text Box 329"/>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154" name="Group 330"/>
              <p:cNvGrpSpPr>
                <a:grpSpLocks/>
              </p:cNvGrpSpPr>
              <p:nvPr/>
            </p:nvGrpSpPr>
            <p:grpSpPr bwMode="auto">
              <a:xfrm>
                <a:off x="2607" y="2916"/>
                <a:ext cx="316" cy="252"/>
                <a:chOff x="2217" y="2884"/>
                <a:chExt cx="316" cy="252"/>
              </a:xfrm>
            </p:grpSpPr>
            <p:sp>
              <p:nvSpPr>
                <p:cNvPr id="130164" name="Oval 33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65" name="Line 332"/>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166" name="Line 333"/>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167" name="Rectangle 334"/>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68" name="Oval 33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69" name="Group 336"/>
                <p:cNvGrpSpPr>
                  <a:grpSpLocks/>
                </p:cNvGrpSpPr>
                <p:nvPr/>
              </p:nvGrpSpPr>
              <p:grpSpPr bwMode="auto">
                <a:xfrm>
                  <a:off x="2267" y="2884"/>
                  <a:ext cx="234" cy="252"/>
                  <a:chOff x="2940" y="2425"/>
                  <a:chExt cx="237" cy="252"/>
                </a:xfrm>
              </p:grpSpPr>
              <p:sp>
                <p:nvSpPr>
                  <p:cNvPr id="130170" name="Rectangle 33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71" name="Text Box 338"/>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155" name="Freeform 33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6" name="Freeform 34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157" name="Freeform 34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8" name="Freeform 34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9" name="Freeform 34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60" name="Text Box 344"/>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161" name="Line 34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2" name="Line 34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3" name="Line 34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721124" name="Freeform 228"/>
            <p:cNvSpPr>
              <a:spLocks/>
            </p:cNvSpPr>
            <p:nvPr/>
          </p:nvSpPr>
          <p:spPr bwMode="auto">
            <a:xfrm>
              <a:off x="5219700" y="4332288"/>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721280" name="Group 348"/>
            <p:cNvGrpSpPr>
              <a:grpSpLocks/>
            </p:cNvGrpSpPr>
            <p:nvPr/>
          </p:nvGrpSpPr>
          <p:grpSpPr bwMode="auto">
            <a:xfrm>
              <a:off x="5137150" y="4410075"/>
              <a:ext cx="1493838" cy="990600"/>
              <a:chOff x="-186" y="1184"/>
              <a:chExt cx="941" cy="624"/>
            </a:xfrm>
          </p:grpSpPr>
          <p:sp>
            <p:nvSpPr>
              <p:cNvPr id="130143" name="Text Box 270"/>
              <p:cNvSpPr txBox="1">
                <a:spLocks noChangeArrowheads="1"/>
              </p:cNvSpPr>
              <p:nvPr/>
            </p:nvSpPr>
            <p:spPr bwMode="auto">
              <a:xfrm>
                <a:off x="-186" y="1199"/>
                <a:ext cx="178" cy="192"/>
              </a:xfrm>
              <a:prstGeom prst="rect">
                <a:avLst/>
              </a:prstGeom>
              <a:noFill/>
              <a:ln w="9525">
                <a:noFill/>
                <a:miter lim="800000"/>
                <a:headEnd/>
                <a:tailEnd/>
              </a:ln>
            </p:spPr>
            <p:txBody>
              <a:bodyPr wrap="none">
                <a:spAutoFit/>
              </a:bodyPr>
              <a:lstStyle/>
              <a:p>
                <a:pPr algn="ctr"/>
                <a:r>
                  <a:rPr lang="en-US" sz="1400"/>
                  <a:t>0</a:t>
                </a:r>
              </a:p>
            </p:txBody>
          </p:sp>
          <p:sp>
            <p:nvSpPr>
              <p:cNvPr id="130144" name="Text Box 274"/>
              <p:cNvSpPr txBox="1">
                <a:spLocks noChangeArrowheads="1"/>
              </p:cNvSpPr>
              <p:nvPr/>
            </p:nvSpPr>
            <p:spPr bwMode="auto">
              <a:xfrm>
                <a:off x="450" y="1184"/>
                <a:ext cx="305" cy="192"/>
              </a:xfrm>
              <a:prstGeom prst="rect">
                <a:avLst/>
              </a:prstGeom>
              <a:noFill/>
              <a:ln w="9525">
                <a:noFill/>
                <a:miter lim="800000"/>
                <a:headEnd/>
                <a:tailEnd/>
              </a:ln>
            </p:spPr>
            <p:txBody>
              <a:bodyPr wrap="none">
                <a:spAutoFit/>
              </a:bodyPr>
              <a:lstStyle/>
              <a:p>
                <a:pPr algn="ctr"/>
                <a:r>
                  <a:rPr lang="en-US" sz="1400"/>
                  <a:t>2+e</a:t>
                </a:r>
              </a:p>
            </p:txBody>
          </p:sp>
          <p:sp>
            <p:nvSpPr>
              <p:cNvPr id="130145" name="Text Box 275"/>
              <p:cNvSpPr txBox="1">
                <a:spLocks noChangeArrowheads="1"/>
              </p:cNvSpPr>
              <p:nvPr/>
            </p:nvSpPr>
            <p:spPr bwMode="auto">
              <a:xfrm>
                <a:off x="340" y="1616"/>
                <a:ext cx="305" cy="192"/>
              </a:xfrm>
              <a:prstGeom prst="rect">
                <a:avLst/>
              </a:prstGeom>
              <a:noFill/>
              <a:ln w="9525">
                <a:noFill/>
                <a:miter lim="800000"/>
                <a:headEnd/>
                <a:tailEnd/>
              </a:ln>
            </p:spPr>
            <p:txBody>
              <a:bodyPr wrap="none">
                <a:spAutoFit/>
              </a:bodyPr>
              <a:lstStyle/>
              <a:p>
                <a:pPr algn="ctr"/>
                <a:r>
                  <a:rPr lang="en-US" sz="1400"/>
                  <a:t>1+e</a:t>
                </a:r>
              </a:p>
            </p:txBody>
          </p:sp>
          <p:sp>
            <p:nvSpPr>
              <p:cNvPr id="130146" name="Text Box 276"/>
              <p:cNvSpPr txBox="1">
                <a:spLocks noChangeArrowheads="1"/>
              </p:cNvSpPr>
              <p:nvPr/>
            </p:nvSpPr>
            <p:spPr bwMode="auto">
              <a:xfrm>
                <a:off x="-132" y="1580"/>
                <a:ext cx="178" cy="192"/>
              </a:xfrm>
              <a:prstGeom prst="rect">
                <a:avLst/>
              </a:prstGeom>
              <a:noFill/>
              <a:ln w="9525">
                <a:noFill/>
                <a:miter lim="800000"/>
                <a:headEnd/>
                <a:tailEnd/>
              </a:ln>
            </p:spPr>
            <p:txBody>
              <a:bodyPr wrap="none">
                <a:spAutoFit/>
              </a:bodyPr>
              <a:lstStyle/>
              <a:p>
                <a:pPr algn="ctr"/>
                <a:r>
                  <a:rPr lang="en-US" sz="1400"/>
                  <a:t>1</a:t>
                </a:r>
              </a:p>
            </p:txBody>
          </p:sp>
          <p:sp>
            <p:nvSpPr>
              <p:cNvPr id="130147" name="Text Box 279"/>
              <p:cNvSpPr txBox="1">
                <a:spLocks noChangeArrowheads="1"/>
              </p:cNvSpPr>
              <p:nvPr/>
            </p:nvSpPr>
            <p:spPr bwMode="auto">
              <a:xfrm>
                <a:off x="79" y="1436"/>
                <a:ext cx="178" cy="192"/>
              </a:xfrm>
              <a:prstGeom prst="rect">
                <a:avLst/>
              </a:prstGeom>
              <a:noFill/>
              <a:ln w="9525">
                <a:noFill/>
                <a:miter lim="800000"/>
                <a:headEnd/>
                <a:tailEnd/>
              </a:ln>
            </p:spPr>
            <p:txBody>
              <a:bodyPr wrap="none">
                <a:spAutoFit/>
              </a:bodyPr>
              <a:lstStyle/>
              <a:p>
                <a:pPr algn="ctr"/>
                <a:r>
                  <a:rPr lang="en-US" sz="1400"/>
                  <a:t>0</a:t>
                </a:r>
              </a:p>
            </p:txBody>
          </p:sp>
          <p:sp>
            <p:nvSpPr>
              <p:cNvPr id="130148" name="Text Box 280"/>
              <p:cNvSpPr txBox="1">
                <a:spLocks noChangeArrowheads="1"/>
              </p:cNvSpPr>
              <p:nvPr/>
            </p:nvSpPr>
            <p:spPr bwMode="auto">
              <a:xfrm>
                <a:off x="261" y="1430"/>
                <a:ext cx="178" cy="192"/>
              </a:xfrm>
              <a:prstGeom prst="rect">
                <a:avLst/>
              </a:prstGeom>
              <a:noFill/>
              <a:ln w="9525">
                <a:noFill/>
                <a:miter lim="800000"/>
                <a:headEnd/>
                <a:tailEnd/>
              </a:ln>
            </p:spPr>
            <p:txBody>
              <a:bodyPr wrap="none">
                <a:spAutoFit/>
              </a:bodyPr>
              <a:lstStyle/>
              <a:p>
                <a:pPr algn="ctr"/>
                <a:r>
                  <a:rPr lang="en-US" sz="1400"/>
                  <a:t>0</a:t>
                </a:r>
              </a:p>
            </p:txBody>
          </p:sp>
        </p:grpSp>
        <p:grpSp>
          <p:nvGrpSpPr>
            <p:cNvPr id="721281" name="Group 349"/>
            <p:cNvGrpSpPr>
              <a:grpSpLocks/>
            </p:cNvGrpSpPr>
            <p:nvPr/>
          </p:nvGrpSpPr>
          <p:grpSpPr bwMode="auto">
            <a:xfrm>
              <a:off x="6967538" y="4195763"/>
              <a:ext cx="2195512" cy="2293937"/>
              <a:chOff x="1729" y="2639"/>
              <a:chExt cx="1383" cy="1445"/>
            </a:xfrm>
          </p:grpSpPr>
          <p:sp>
            <p:nvSpPr>
              <p:cNvPr id="130095" name="Freeform 35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096" name="Freeform 35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97" name="Group 352"/>
              <p:cNvGrpSpPr>
                <a:grpSpLocks/>
              </p:cNvGrpSpPr>
              <p:nvPr/>
            </p:nvGrpSpPr>
            <p:grpSpPr bwMode="auto">
              <a:xfrm>
                <a:off x="2203" y="2652"/>
                <a:ext cx="316" cy="252"/>
                <a:chOff x="1747" y="3190"/>
                <a:chExt cx="316" cy="252"/>
              </a:xfrm>
            </p:grpSpPr>
            <p:sp>
              <p:nvSpPr>
                <p:cNvPr id="130135" name="Oval 35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36" name="Line 354"/>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137" name="Line 355"/>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138" name="Rectangle 356"/>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39" name="Oval 35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40" name="Group 358"/>
                <p:cNvGrpSpPr>
                  <a:grpSpLocks/>
                </p:cNvGrpSpPr>
                <p:nvPr/>
              </p:nvGrpSpPr>
              <p:grpSpPr bwMode="auto">
                <a:xfrm>
                  <a:off x="1787" y="3190"/>
                  <a:ext cx="234" cy="252"/>
                  <a:chOff x="2940" y="2425"/>
                  <a:chExt cx="237" cy="252"/>
                </a:xfrm>
              </p:grpSpPr>
              <p:sp>
                <p:nvSpPr>
                  <p:cNvPr id="130141" name="Rectangle 35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42" name="Text Box 360"/>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98" name="Group 361"/>
              <p:cNvGrpSpPr>
                <a:grpSpLocks/>
              </p:cNvGrpSpPr>
              <p:nvPr/>
            </p:nvGrpSpPr>
            <p:grpSpPr bwMode="auto">
              <a:xfrm>
                <a:off x="1795" y="2907"/>
                <a:ext cx="316" cy="250"/>
                <a:chOff x="2221" y="3571"/>
                <a:chExt cx="316" cy="250"/>
              </a:xfrm>
            </p:grpSpPr>
            <p:sp>
              <p:nvSpPr>
                <p:cNvPr id="130127" name="Oval 36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28" name="Line 363"/>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129" name="Line 364"/>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130" name="Rectangle 365"/>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31" name="Oval 36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32" name="Group 367"/>
                <p:cNvGrpSpPr>
                  <a:grpSpLocks/>
                </p:cNvGrpSpPr>
                <p:nvPr/>
              </p:nvGrpSpPr>
              <p:grpSpPr bwMode="auto">
                <a:xfrm>
                  <a:off x="2275" y="3571"/>
                  <a:ext cx="232" cy="250"/>
                  <a:chOff x="2941" y="2425"/>
                  <a:chExt cx="235" cy="250"/>
                </a:xfrm>
              </p:grpSpPr>
              <p:sp>
                <p:nvSpPr>
                  <p:cNvPr id="130133" name="Rectangle 36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34" name="Text Box 369"/>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99" name="Group 370"/>
              <p:cNvGrpSpPr>
                <a:grpSpLocks/>
              </p:cNvGrpSpPr>
              <p:nvPr/>
            </p:nvGrpSpPr>
            <p:grpSpPr bwMode="auto">
              <a:xfrm>
                <a:off x="2195" y="3198"/>
                <a:ext cx="315" cy="250"/>
                <a:chOff x="2903" y="2884"/>
                <a:chExt cx="315" cy="250"/>
              </a:xfrm>
            </p:grpSpPr>
            <p:grpSp>
              <p:nvGrpSpPr>
                <p:cNvPr id="130118" name="Group 371"/>
                <p:cNvGrpSpPr>
                  <a:grpSpLocks/>
                </p:cNvGrpSpPr>
                <p:nvPr/>
              </p:nvGrpSpPr>
              <p:grpSpPr bwMode="auto">
                <a:xfrm>
                  <a:off x="2903" y="2938"/>
                  <a:ext cx="315" cy="144"/>
                  <a:chOff x="2903" y="2938"/>
                  <a:chExt cx="315" cy="144"/>
                </a:xfrm>
              </p:grpSpPr>
              <p:sp>
                <p:nvSpPr>
                  <p:cNvPr id="130122" name="Oval 37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23" name="Line 373"/>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124" name="Line 374"/>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125" name="Rectangle 375"/>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26" name="Oval 37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119" name="Group 377"/>
                <p:cNvGrpSpPr>
                  <a:grpSpLocks/>
                </p:cNvGrpSpPr>
                <p:nvPr/>
              </p:nvGrpSpPr>
              <p:grpSpPr bwMode="auto">
                <a:xfrm>
                  <a:off x="2949" y="2884"/>
                  <a:ext cx="232" cy="250"/>
                  <a:chOff x="2940" y="2425"/>
                  <a:chExt cx="235" cy="250"/>
                </a:xfrm>
              </p:grpSpPr>
              <p:sp>
                <p:nvSpPr>
                  <p:cNvPr id="130120" name="Rectangle 37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21" name="Text Box 379"/>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100" name="Group 380"/>
              <p:cNvGrpSpPr>
                <a:grpSpLocks/>
              </p:cNvGrpSpPr>
              <p:nvPr/>
            </p:nvGrpSpPr>
            <p:grpSpPr bwMode="auto">
              <a:xfrm>
                <a:off x="2607" y="2916"/>
                <a:ext cx="316" cy="252"/>
                <a:chOff x="2217" y="2884"/>
                <a:chExt cx="316" cy="252"/>
              </a:xfrm>
            </p:grpSpPr>
            <p:sp>
              <p:nvSpPr>
                <p:cNvPr id="130110" name="Oval 38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11" name="Line 382"/>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112" name="Line 383"/>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113" name="Rectangle 384"/>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14" name="Oval 38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15" name="Group 386"/>
                <p:cNvGrpSpPr>
                  <a:grpSpLocks/>
                </p:cNvGrpSpPr>
                <p:nvPr/>
              </p:nvGrpSpPr>
              <p:grpSpPr bwMode="auto">
                <a:xfrm>
                  <a:off x="2267" y="2884"/>
                  <a:ext cx="234" cy="252"/>
                  <a:chOff x="2940" y="2425"/>
                  <a:chExt cx="237" cy="252"/>
                </a:xfrm>
              </p:grpSpPr>
              <p:sp>
                <p:nvSpPr>
                  <p:cNvPr id="130116" name="Rectangle 38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17" name="Text Box 388"/>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101" name="Freeform 38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2" name="Freeform 39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103" name="Freeform 39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4" name="Freeform 39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5" name="Freeform 39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6" name="Text Box 394"/>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107" name="Line 39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08" name="Line 39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09" name="Line 39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721294" name="Freeform 398"/>
            <p:cNvSpPr>
              <a:spLocks/>
            </p:cNvSpPr>
            <p:nvPr/>
          </p:nvSpPr>
          <p:spPr bwMode="auto">
            <a:xfrm>
              <a:off x="7366000" y="439737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721291" name="Group 399"/>
            <p:cNvGrpSpPr>
              <a:grpSpLocks/>
            </p:cNvGrpSpPr>
            <p:nvPr/>
          </p:nvGrpSpPr>
          <p:grpSpPr bwMode="auto">
            <a:xfrm>
              <a:off x="7191375" y="4383088"/>
              <a:ext cx="1430338" cy="966787"/>
              <a:chOff x="1870" y="2772"/>
              <a:chExt cx="901" cy="609"/>
            </a:xfrm>
          </p:grpSpPr>
          <p:sp>
            <p:nvSpPr>
              <p:cNvPr id="130089" name="Text Box 400"/>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090" name="Text Box 401"/>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091" name="Text Box 402"/>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092" name="Text Box 403"/>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093" name="Text Box 404"/>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094" name="Text Box 405"/>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grpSp>
    </p:spTree>
    <p:extLst>
      <p:ext uri="{BB962C8B-B14F-4D97-AF65-F5344CB8AC3E}">
        <p14:creationId xmlns:p14="http://schemas.microsoft.com/office/powerpoint/2010/main" val="2779751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30050" name="Slide Number Placeholder 6"/>
          <p:cNvSpPr>
            <a:spLocks noGrp="1"/>
          </p:cNvSpPr>
          <p:nvPr>
            <p:ph type="sldNum" sz="quarter" idx="12"/>
          </p:nvPr>
        </p:nvSpPr>
        <p:spPr>
          <a:noFill/>
        </p:spPr>
        <p:txBody>
          <a:bodyPr/>
          <a:lstStyle/>
          <a:p>
            <a:r>
              <a:rPr lang="en-US"/>
              <a:t>4-</a:t>
            </a:r>
            <a:fld id="{358A4053-AEDF-43A3-AD80-BE879E0BDB6F}" type="slidenum">
              <a:rPr lang="en-US"/>
              <a:pPr/>
              <a:t>18</a:t>
            </a:fld>
            <a:endParaRPr lang="en-US"/>
          </a:p>
        </p:txBody>
      </p:sp>
      <p:pic>
        <p:nvPicPr>
          <p:cNvPr id="130051" name="Picture 224" descr="underline_base"/>
          <p:cNvPicPr>
            <a:picLocks noChangeArrowheads="1"/>
          </p:cNvPicPr>
          <p:nvPr/>
        </p:nvPicPr>
        <p:blipFill>
          <a:blip r:embed="rId2" cstate="print"/>
          <a:srcRect/>
          <a:stretch>
            <a:fillRect/>
          </a:stretch>
        </p:blipFill>
        <p:spPr bwMode="auto">
          <a:xfrm>
            <a:off x="568325" y="836613"/>
            <a:ext cx="6856413" cy="173037"/>
          </a:xfrm>
          <a:prstGeom prst="rect">
            <a:avLst/>
          </a:prstGeom>
          <a:noFill/>
          <a:ln w="9525">
            <a:noFill/>
            <a:miter lim="800000"/>
            <a:headEnd/>
            <a:tailEnd/>
          </a:ln>
        </p:spPr>
      </p:pic>
      <p:sp>
        <p:nvSpPr>
          <p:cNvPr id="130052" name="Rectangle 2"/>
          <p:cNvSpPr>
            <a:spLocks noGrp="1" noChangeArrowheads="1"/>
          </p:cNvSpPr>
          <p:nvPr>
            <p:ph type="title"/>
          </p:nvPr>
        </p:nvSpPr>
        <p:spPr>
          <a:xfrm>
            <a:off x="533400" y="252413"/>
            <a:ext cx="7772400" cy="685800"/>
          </a:xfrm>
        </p:spPr>
        <p:txBody>
          <a:bodyPr/>
          <a:lstStyle/>
          <a:p>
            <a:r>
              <a:rPr lang="en-US" sz="4000" dirty="0"/>
              <a:t>Dijkstra</a:t>
            </a:r>
            <a:r>
              <a:rPr lang="ja-JP" altLang="en-US" sz="4000" dirty="0"/>
              <a:t>’</a:t>
            </a:r>
            <a:r>
              <a:rPr lang="en-US" altLang="ja-JP" sz="4000" dirty="0"/>
              <a:t>s </a:t>
            </a:r>
            <a:r>
              <a:rPr lang="en-US" altLang="ja-JP" sz="4000" dirty="0" smtClean="0"/>
              <a:t>algorithm: </a:t>
            </a:r>
            <a:r>
              <a:rPr lang="en-US" altLang="ja-JP" sz="4000" dirty="0"/>
              <a:t>oscillations</a:t>
            </a:r>
            <a:endParaRPr lang="en-US" dirty="0"/>
          </a:p>
        </p:txBody>
      </p:sp>
      <p:sp>
        <p:nvSpPr>
          <p:cNvPr id="84998" name="Rectangle 3"/>
          <p:cNvSpPr>
            <a:spLocks noGrp="1" noChangeArrowheads="1"/>
          </p:cNvSpPr>
          <p:nvPr>
            <p:ph type="body" sz="half" idx="1"/>
          </p:nvPr>
        </p:nvSpPr>
        <p:spPr>
          <a:xfrm>
            <a:off x="742950" y="1220788"/>
            <a:ext cx="7353300" cy="2651125"/>
          </a:xfrm>
        </p:spPr>
        <p:txBody>
          <a:bodyPr/>
          <a:lstStyle/>
          <a:p>
            <a:pPr>
              <a:lnSpc>
                <a:spcPct val="90000"/>
              </a:lnSpc>
              <a:buFont typeface="Wingdings" charset="0"/>
              <a:buChar char="v"/>
              <a:defRPr/>
            </a:pPr>
            <a:r>
              <a:rPr lang="en-US" sz="2400" dirty="0">
                <a:ea typeface="ＭＳ Ｐゴシック" charset="0"/>
                <a:cs typeface="+mn-cs"/>
              </a:rPr>
              <a:t>e.g., when link cost equals amount of carried traffic</a:t>
            </a:r>
          </a:p>
          <a:p>
            <a:pPr>
              <a:lnSpc>
                <a:spcPct val="90000"/>
              </a:lnSpc>
              <a:buFont typeface="Wingdings" charset="0"/>
              <a:buChar char="v"/>
              <a:defRPr/>
            </a:pPr>
            <a:r>
              <a:rPr lang="en-US" sz="2400" dirty="0">
                <a:ea typeface="ＭＳ Ｐゴシック" charset="0"/>
                <a:cs typeface="+mn-cs"/>
              </a:rPr>
              <a:t>Mitigate this problem using</a:t>
            </a:r>
          </a:p>
          <a:p>
            <a:pPr lvl="1">
              <a:lnSpc>
                <a:spcPct val="90000"/>
              </a:lnSpc>
              <a:buFont typeface="Wingdings" charset="0"/>
              <a:buChar char="v"/>
              <a:defRPr/>
            </a:pPr>
            <a:r>
              <a:rPr lang="en-US" sz="2000" dirty="0">
                <a:ea typeface="ＭＳ Ｐゴシック" charset="0"/>
                <a:cs typeface="+mn-cs"/>
              </a:rPr>
              <a:t>More sophisticated link costs</a:t>
            </a:r>
          </a:p>
          <a:p>
            <a:pPr lvl="1">
              <a:lnSpc>
                <a:spcPct val="90000"/>
              </a:lnSpc>
              <a:buFont typeface="Wingdings" charset="0"/>
              <a:buChar char="v"/>
              <a:defRPr/>
            </a:pPr>
            <a:r>
              <a:rPr lang="en-US" sz="2000" b="1" dirty="0">
                <a:ea typeface="ＭＳ Ｐゴシック" charset="0"/>
                <a:cs typeface="+mn-cs"/>
              </a:rPr>
              <a:t>Async</a:t>
            </a:r>
            <a:r>
              <a:rPr lang="en-US" sz="2000" dirty="0">
                <a:ea typeface="ＭＳ Ｐゴシック" charset="0"/>
                <a:cs typeface="+mn-cs"/>
              </a:rPr>
              <a:t>’ runs and updates </a:t>
            </a:r>
          </a:p>
        </p:txBody>
      </p:sp>
      <p:grpSp>
        <p:nvGrpSpPr>
          <p:cNvPr id="2" name="Group 1">
            <a:extLst>
              <a:ext uri="{FF2B5EF4-FFF2-40B4-BE49-F238E27FC236}">
                <a16:creationId xmlns:a16="http://schemas.microsoft.com/office/drawing/2014/main" id="{8ACEFDB5-A19B-49CD-B702-C68EB1E75CE0}"/>
              </a:ext>
            </a:extLst>
          </p:cNvPr>
          <p:cNvGrpSpPr/>
          <p:nvPr/>
        </p:nvGrpSpPr>
        <p:grpSpPr>
          <a:xfrm>
            <a:off x="338138" y="3291396"/>
            <a:ext cx="8824912" cy="2349500"/>
            <a:chOff x="338138" y="4141788"/>
            <a:chExt cx="8824912" cy="2349500"/>
          </a:xfrm>
        </p:grpSpPr>
        <p:sp>
          <p:nvSpPr>
            <p:cNvPr id="130054" name="Freeform 5"/>
            <p:cNvSpPr>
              <a:spLocks/>
            </p:cNvSpPr>
            <p:nvPr/>
          </p:nvSpPr>
          <p:spPr bwMode="auto">
            <a:xfrm>
              <a:off x="395288" y="4141788"/>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p:spPr>
          <p:txBody>
            <a:bodyPr wrap="none" anchor="ctr"/>
            <a:lstStyle/>
            <a:p>
              <a:endParaRPr lang="he-IL"/>
            </a:p>
          </p:txBody>
        </p:sp>
        <p:sp>
          <p:nvSpPr>
            <p:cNvPr id="130055" name="Freeform 6"/>
            <p:cNvSpPr>
              <a:spLocks/>
            </p:cNvSpPr>
            <p:nvPr/>
          </p:nvSpPr>
          <p:spPr bwMode="auto">
            <a:xfrm>
              <a:off x="796925" y="4479925"/>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56" name="Group 7"/>
            <p:cNvGrpSpPr>
              <a:grpSpLocks/>
            </p:cNvGrpSpPr>
            <p:nvPr/>
          </p:nvGrpSpPr>
          <p:grpSpPr bwMode="auto">
            <a:xfrm>
              <a:off x="1103313" y="4162425"/>
              <a:ext cx="501650" cy="400050"/>
              <a:chOff x="1747" y="3190"/>
              <a:chExt cx="316" cy="252"/>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79" name="Rectangle 11"/>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81" name="Group 13"/>
              <p:cNvGrpSpPr>
                <a:grpSpLocks/>
              </p:cNvGrpSpPr>
              <p:nvPr/>
            </p:nvGrpSpPr>
            <p:grpSpPr bwMode="auto">
              <a:xfrm>
                <a:off x="1787" y="3190"/>
                <a:ext cx="234" cy="252"/>
                <a:chOff x="2940" y="2425"/>
                <a:chExt cx="237" cy="252"/>
              </a:xfrm>
            </p:grpSpPr>
            <p:sp>
              <p:nvSpPr>
                <p:cNvPr id="130282" name="Rectangle 1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83" name="Text Box 15"/>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57" name="Group 16"/>
            <p:cNvGrpSpPr>
              <a:grpSpLocks/>
            </p:cNvGrpSpPr>
            <p:nvPr/>
          </p:nvGrpSpPr>
          <p:grpSpPr bwMode="auto">
            <a:xfrm>
              <a:off x="455613" y="4567238"/>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71" name="Rectangle 20"/>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75" name="Text Box 24"/>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58" name="Group 25"/>
            <p:cNvGrpSpPr>
              <a:grpSpLocks/>
            </p:cNvGrpSpPr>
            <p:nvPr/>
          </p:nvGrpSpPr>
          <p:grpSpPr bwMode="auto">
            <a:xfrm>
              <a:off x="1090613" y="5029200"/>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66" name="Rectangle 30"/>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62" name="Text Box 34"/>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059" name="Group 35"/>
            <p:cNvGrpSpPr>
              <a:grpSpLocks/>
            </p:cNvGrpSpPr>
            <p:nvPr/>
          </p:nvGrpSpPr>
          <p:grpSpPr bwMode="auto">
            <a:xfrm>
              <a:off x="1744663" y="4581525"/>
              <a:ext cx="501650" cy="400050"/>
              <a:chOff x="2217" y="2884"/>
              <a:chExt cx="316" cy="252"/>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54" name="Rectangle 39"/>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56" name="Group 41"/>
              <p:cNvGrpSpPr>
                <a:grpSpLocks/>
              </p:cNvGrpSpPr>
              <p:nvPr/>
            </p:nvGrpSpPr>
            <p:grpSpPr bwMode="auto">
              <a:xfrm>
                <a:off x="2267" y="2884"/>
                <a:ext cx="234" cy="252"/>
                <a:chOff x="2940" y="2425"/>
                <a:chExt cx="237" cy="252"/>
              </a:xfrm>
            </p:grpSpPr>
            <p:sp>
              <p:nvSpPr>
                <p:cNvPr id="130257" name="Rectangle 4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8" name="Text Box 43"/>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060" name="Text Box 44"/>
            <p:cNvSpPr txBox="1">
              <a:spLocks noChangeArrowheads="1"/>
            </p:cNvSpPr>
            <p:nvPr/>
          </p:nvSpPr>
          <p:spPr bwMode="auto">
            <a:xfrm>
              <a:off x="798513" y="4333875"/>
              <a:ext cx="282575" cy="304800"/>
            </a:xfrm>
            <a:prstGeom prst="rect">
              <a:avLst/>
            </a:prstGeom>
            <a:noFill/>
            <a:ln w="9525">
              <a:noFill/>
              <a:miter lim="800000"/>
              <a:headEnd/>
              <a:tailEnd/>
            </a:ln>
          </p:spPr>
          <p:txBody>
            <a:bodyPr wrap="none">
              <a:spAutoFit/>
            </a:bodyPr>
            <a:lstStyle/>
            <a:p>
              <a:pPr algn="ctr"/>
              <a:r>
                <a:rPr lang="en-US" sz="1400"/>
                <a:t>1</a:t>
              </a:r>
            </a:p>
          </p:txBody>
        </p:sp>
        <p:sp>
          <p:nvSpPr>
            <p:cNvPr id="130061" name="Freeform 45"/>
            <p:cNvSpPr>
              <a:spLocks/>
            </p:cNvSpPr>
            <p:nvPr/>
          </p:nvSpPr>
          <p:spPr bwMode="auto">
            <a:xfrm flipH="1">
              <a:off x="1482725" y="4479925"/>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2" name="Freeform 46"/>
            <p:cNvSpPr>
              <a:spLocks/>
            </p:cNvSpPr>
            <p:nvPr/>
          </p:nvSpPr>
          <p:spPr bwMode="auto">
            <a:xfrm flipH="1" flipV="1">
              <a:off x="1497013" y="4894263"/>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063" name="Freeform 47"/>
            <p:cNvSpPr>
              <a:spLocks/>
            </p:cNvSpPr>
            <p:nvPr/>
          </p:nvSpPr>
          <p:spPr bwMode="auto">
            <a:xfrm flipV="1">
              <a:off x="858838" y="4884738"/>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64" name="Text Box 48"/>
            <p:cNvSpPr txBox="1">
              <a:spLocks noChangeArrowheads="1"/>
            </p:cNvSpPr>
            <p:nvPr/>
          </p:nvSpPr>
          <p:spPr bwMode="auto">
            <a:xfrm>
              <a:off x="1627188" y="4343400"/>
              <a:ext cx="484187" cy="304800"/>
            </a:xfrm>
            <a:prstGeom prst="rect">
              <a:avLst/>
            </a:prstGeom>
            <a:noFill/>
            <a:ln w="9525">
              <a:noFill/>
              <a:miter lim="800000"/>
              <a:headEnd/>
              <a:tailEnd/>
            </a:ln>
          </p:spPr>
          <p:txBody>
            <a:bodyPr wrap="none">
              <a:spAutoFit/>
            </a:bodyPr>
            <a:lstStyle/>
            <a:p>
              <a:pPr algn="ctr"/>
              <a:r>
                <a:rPr lang="en-US" sz="1400"/>
                <a:t>1+e</a:t>
              </a:r>
            </a:p>
          </p:txBody>
        </p:sp>
        <p:sp>
          <p:nvSpPr>
            <p:cNvPr id="130065" name="Text Box 49"/>
            <p:cNvSpPr txBox="1">
              <a:spLocks noChangeArrowheads="1"/>
            </p:cNvSpPr>
            <p:nvPr/>
          </p:nvSpPr>
          <p:spPr bwMode="auto">
            <a:xfrm>
              <a:off x="1633538" y="4933950"/>
              <a:ext cx="282575" cy="304800"/>
            </a:xfrm>
            <a:prstGeom prst="rect">
              <a:avLst/>
            </a:prstGeom>
            <a:noFill/>
            <a:ln w="9525">
              <a:noFill/>
              <a:miter lim="800000"/>
              <a:headEnd/>
              <a:tailEnd/>
            </a:ln>
          </p:spPr>
          <p:txBody>
            <a:bodyPr wrap="none">
              <a:spAutoFit/>
            </a:bodyPr>
            <a:lstStyle/>
            <a:p>
              <a:pPr algn="ctr"/>
              <a:r>
                <a:rPr lang="en-US" sz="1400"/>
                <a:t>e</a:t>
              </a:r>
            </a:p>
          </p:txBody>
        </p:sp>
        <p:sp>
          <p:nvSpPr>
            <p:cNvPr id="130066" name="Text Box 50"/>
            <p:cNvSpPr txBox="1">
              <a:spLocks noChangeArrowheads="1"/>
            </p:cNvSpPr>
            <p:nvPr/>
          </p:nvSpPr>
          <p:spPr bwMode="auto">
            <a:xfrm>
              <a:off x="762000" y="4957763"/>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67" name="Line 51"/>
            <p:cNvSpPr>
              <a:spLocks noChangeShapeType="1"/>
            </p:cNvSpPr>
            <p:nvPr/>
          </p:nvSpPr>
          <p:spPr bwMode="auto">
            <a:xfrm flipV="1">
              <a:off x="1330325" y="5351463"/>
              <a:ext cx="0" cy="400050"/>
            </a:xfrm>
            <a:prstGeom prst="line">
              <a:avLst/>
            </a:prstGeom>
            <a:noFill/>
            <a:ln w="19050">
              <a:solidFill>
                <a:srgbClr val="FF0000"/>
              </a:solidFill>
              <a:round/>
              <a:headEnd/>
              <a:tailEnd type="triangle" w="med" len="med"/>
            </a:ln>
          </p:spPr>
          <p:txBody>
            <a:bodyPr wrap="none" anchor="ctr"/>
            <a:lstStyle/>
            <a:p>
              <a:endParaRPr lang="he-IL"/>
            </a:p>
          </p:txBody>
        </p:sp>
        <p:sp>
          <p:nvSpPr>
            <p:cNvPr id="130068" name="Text Box 52"/>
            <p:cNvSpPr txBox="1">
              <a:spLocks noChangeArrowheads="1"/>
            </p:cNvSpPr>
            <p:nvPr/>
          </p:nvSpPr>
          <p:spPr bwMode="auto">
            <a:xfrm>
              <a:off x="1085850" y="5559425"/>
              <a:ext cx="311150" cy="366713"/>
            </a:xfrm>
            <a:prstGeom prst="rect">
              <a:avLst/>
            </a:prstGeom>
            <a:noFill/>
            <a:ln w="9525">
              <a:noFill/>
              <a:miter lim="800000"/>
              <a:headEnd/>
              <a:tailEnd/>
            </a:ln>
          </p:spPr>
          <p:txBody>
            <a:bodyPr wrap="none">
              <a:spAutoFit/>
            </a:bodyPr>
            <a:lstStyle/>
            <a:p>
              <a:pPr algn="ctr"/>
              <a:r>
                <a:rPr lang="en-US">
                  <a:solidFill>
                    <a:srgbClr val="FF0000"/>
                  </a:solidFill>
                </a:rPr>
                <a:t>e</a:t>
              </a:r>
              <a:endParaRPr lang="en-US" sz="2400"/>
            </a:p>
          </p:txBody>
        </p:sp>
        <p:sp>
          <p:nvSpPr>
            <p:cNvPr id="130069" name="Line 53"/>
            <p:cNvSpPr>
              <a:spLocks noChangeShapeType="1"/>
            </p:cNvSpPr>
            <p:nvPr/>
          </p:nvSpPr>
          <p:spPr bwMode="auto">
            <a:xfrm flipH="1" flipV="1">
              <a:off x="511175" y="4884738"/>
              <a:ext cx="4763" cy="338137"/>
            </a:xfrm>
            <a:prstGeom prst="line">
              <a:avLst/>
            </a:prstGeom>
            <a:noFill/>
            <a:ln w="19050">
              <a:solidFill>
                <a:srgbClr val="FF0000"/>
              </a:solidFill>
              <a:round/>
              <a:headEnd/>
              <a:tailEnd type="triangle" w="med" len="med"/>
            </a:ln>
          </p:spPr>
          <p:txBody>
            <a:bodyPr wrap="none" anchor="ctr"/>
            <a:lstStyle/>
            <a:p>
              <a:endParaRPr lang="he-IL"/>
            </a:p>
          </p:txBody>
        </p:sp>
        <p:sp>
          <p:nvSpPr>
            <p:cNvPr id="130070" name="Text Box 54"/>
            <p:cNvSpPr txBox="1">
              <a:spLocks noChangeArrowheads="1"/>
            </p:cNvSpPr>
            <p:nvPr/>
          </p:nvSpPr>
          <p:spPr bwMode="auto">
            <a:xfrm>
              <a:off x="338138" y="5173663"/>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1" name="Line 55"/>
            <p:cNvSpPr>
              <a:spLocks noChangeShapeType="1"/>
            </p:cNvSpPr>
            <p:nvPr/>
          </p:nvSpPr>
          <p:spPr bwMode="auto">
            <a:xfrm flipV="1">
              <a:off x="2030413" y="4918075"/>
              <a:ext cx="0" cy="428625"/>
            </a:xfrm>
            <a:prstGeom prst="line">
              <a:avLst/>
            </a:prstGeom>
            <a:noFill/>
            <a:ln w="19050">
              <a:solidFill>
                <a:srgbClr val="FF0000"/>
              </a:solidFill>
              <a:round/>
              <a:headEnd/>
              <a:tailEnd type="triangle" w="med" len="med"/>
            </a:ln>
          </p:spPr>
          <p:txBody>
            <a:bodyPr wrap="none" anchor="ctr"/>
            <a:lstStyle/>
            <a:p>
              <a:endParaRPr lang="he-IL"/>
            </a:p>
          </p:txBody>
        </p:sp>
        <p:sp>
          <p:nvSpPr>
            <p:cNvPr id="130072" name="Text Box 56"/>
            <p:cNvSpPr txBox="1">
              <a:spLocks noChangeArrowheads="1"/>
            </p:cNvSpPr>
            <p:nvPr/>
          </p:nvSpPr>
          <p:spPr bwMode="auto">
            <a:xfrm>
              <a:off x="1871663" y="5278438"/>
              <a:ext cx="311150" cy="366712"/>
            </a:xfrm>
            <a:prstGeom prst="rect">
              <a:avLst/>
            </a:prstGeom>
            <a:noFill/>
            <a:ln w="9525">
              <a:noFill/>
              <a:miter lim="800000"/>
              <a:headEnd/>
              <a:tailEnd/>
            </a:ln>
          </p:spPr>
          <p:txBody>
            <a:bodyPr wrap="none">
              <a:spAutoFit/>
            </a:bodyPr>
            <a:lstStyle/>
            <a:p>
              <a:pPr algn="ctr"/>
              <a:r>
                <a:rPr lang="en-US">
                  <a:solidFill>
                    <a:srgbClr val="FF0000"/>
                  </a:solidFill>
                </a:rPr>
                <a:t>1</a:t>
              </a:r>
              <a:endParaRPr lang="en-US" sz="2400"/>
            </a:p>
          </p:txBody>
        </p:sp>
        <p:sp>
          <p:nvSpPr>
            <p:cNvPr id="130073" name="Freeform 57"/>
            <p:cNvSpPr>
              <a:spLocks/>
            </p:cNvSpPr>
            <p:nvPr/>
          </p:nvSpPr>
          <p:spPr bwMode="auto">
            <a:xfrm flipH="1" flipV="1">
              <a:off x="1401763" y="4851400"/>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4" name="Freeform 58"/>
            <p:cNvSpPr>
              <a:spLocks/>
            </p:cNvSpPr>
            <p:nvPr/>
          </p:nvSpPr>
          <p:spPr bwMode="auto">
            <a:xfrm flipH="1">
              <a:off x="949325" y="4860925"/>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075" name="Text Box 59"/>
            <p:cNvSpPr txBox="1">
              <a:spLocks noChangeArrowheads="1"/>
            </p:cNvSpPr>
            <p:nvPr/>
          </p:nvSpPr>
          <p:spPr bwMode="auto">
            <a:xfrm>
              <a:off x="1047750" y="4738688"/>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6" name="Text Box 60"/>
            <p:cNvSpPr txBox="1">
              <a:spLocks noChangeArrowheads="1"/>
            </p:cNvSpPr>
            <p:nvPr/>
          </p:nvSpPr>
          <p:spPr bwMode="auto">
            <a:xfrm>
              <a:off x="1390650" y="4730750"/>
              <a:ext cx="282575" cy="304800"/>
            </a:xfrm>
            <a:prstGeom prst="rect">
              <a:avLst/>
            </a:prstGeom>
            <a:noFill/>
            <a:ln w="9525">
              <a:noFill/>
              <a:miter lim="800000"/>
              <a:headEnd/>
              <a:tailEnd/>
            </a:ln>
          </p:spPr>
          <p:txBody>
            <a:bodyPr wrap="none">
              <a:spAutoFit/>
            </a:bodyPr>
            <a:lstStyle/>
            <a:p>
              <a:pPr algn="ctr"/>
              <a:r>
                <a:rPr lang="en-US" sz="1400"/>
                <a:t>0</a:t>
              </a:r>
            </a:p>
          </p:txBody>
        </p:sp>
        <p:sp>
          <p:nvSpPr>
            <p:cNvPr id="130077" name="Text Box 211"/>
            <p:cNvSpPr txBox="1">
              <a:spLocks noChangeArrowheads="1"/>
            </p:cNvSpPr>
            <p:nvPr/>
          </p:nvSpPr>
          <p:spPr bwMode="auto">
            <a:xfrm>
              <a:off x="908050" y="5824538"/>
              <a:ext cx="949325" cy="396875"/>
            </a:xfrm>
            <a:prstGeom prst="rect">
              <a:avLst/>
            </a:prstGeom>
            <a:noFill/>
            <a:ln w="9525">
              <a:noFill/>
              <a:miter lim="800000"/>
              <a:headEnd/>
              <a:tailEnd/>
            </a:ln>
          </p:spPr>
          <p:txBody>
            <a:bodyPr wrap="none">
              <a:spAutoFit/>
            </a:bodyPr>
            <a:lstStyle/>
            <a:p>
              <a:pPr algn="ctr"/>
              <a:r>
                <a:rPr lang="en-US" sz="2000">
                  <a:solidFill>
                    <a:srgbClr val="000099"/>
                  </a:solidFill>
                </a:rPr>
                <a:t>initially</a:t>
              </a:r>
              <a:endParaRPr lang="en-US" sz="2400">
                <a:solidFill>
                  <a:srgbClr val="000099"/>
                </a:solidFill>
              </a:endParaRPr>
            </a:p>
          </p:txBody>
        </p:sp>
        <p:grpSp>
          <p:nvGrpSpPr>
            <p:cNvPr id="11" name="Group 298"/>
            <p:cNvGrpSpPr>
              <a:grpSpLocks/>
            </p:cNvGrpSpPr>
            <p:nvPr/>
          </p:nvGrpSpPr>
          <p:grpSpPr bwMode="auto">
            <a:xfrm>
              <a:off x="2544763" y="4189413"/>
              <a:ext cx="2195512" cy="2293937"/>
              <a:chOff x="1729" y="2639"/>
              <a:chExt cx="1383" cy="1445"/>
            </a:xfrm>
          </p:grpSpPr>
          <p:sp>
            <p:nvSpPr>
              <p:cNvPr id="130203"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204" name="Freeform 62"/>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205" name="Group 63"/>
              <p:cNvGrpSpPr>
                <a:grpSpLocks/>
              </p:cNvGrpSpPr>
              <p:nvPr/>
            </p:nvGrpSpPr>
            <p:grpSpPr bwMode="auto">
              <a:xfrm>
                <a:off x="2203" y="2652"/>
                <a:ext cx="316" cy="252"/>
                <a:chOff x="1747" y="3190"/>
                <a:chExt cx="316" cy="252"/>
              </a:xfrm>
            </p:grpSpPr>
            <p:sp>
              <p:nvSpPr>
                <p:cNvPr id="130243"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44" name="Line 65"/>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245" name="Line 66"/>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246" name="Rectangle 67"/>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47"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8" name="Group 69"/>
                <p:cNvGrpSpPr>
                  <a:grpSpLocks/>
                </p:cNvGrpSpPr>
                <p:nvPr/>
              </p:nvGrpSpPr>
              <p:grpSpPr bwMode="auto">
                <a:xfrm>
                  <a:off x="1787" y="3190"/>
                  <a:ext cx="234" cy="252"/>
                  <a:chOff x="2940" y="2425"/>
                  <a:chExt cx="237" cy="252"/>
                </a:xfrm>
              </p:grpSpPr>
              <p:sp>
                <p:nvSpPr>
                  <p:cNvPr id="130249" name="Rectangle 70"/>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50" name="Text Box 71"/>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206" name="Group 72"/>
              <p:cNvGrpSpPr>
                <a:grpSpLocks/>
              </p:cNvGrpSpPr>
              <p:nvPr/>
            </p:nvGrpSpPr>
            <p:grpSpPr bwMode="auto">
              <a:xfrm>
                <a:off x="1795" y="2907"/>
                <a:ext cx="316" cy="250"/>
                <a:chOff x="2221" y="3571"/>
                <a:chExt cx="316" cy="250"/>
              </a:xfrm>
            </p:grpSpPr>
            <p:sp>
              <p:nvSpPr>
                <p:cNvPr id="130235"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6" name="Line 74"/>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237" name="Line 75"/>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238" name="Rectangle 76"/>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9"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40" name="Group 78"/>
                <p:cNvGrpSpPr>
                  <a:grpSpLocks/>
                </p:cNvGrpSpPr>
                <p:nvPr/>
              </p:nvGrpSpPr>
              <p:grpSpPr bwMode="auto">
                <a:xfrm>
                  <a:off x="2275" y="3571"/>
                  <a:ext cx="232" cy="250"/>
                  <a:chOff x="2941" y="2425"/>
                  <a:chExt cx="235" cy="250"/>
                </a:xfrm>
              </p:grpSpPr>
              <p:sp>
                <p:nvSpPr>
                  <p:cNvPr id="130241" name="Rectangle 7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42" name="Text Box 80"/>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207" name="Group 81"/>
              <p:cNvGrpSpPr>
                <a:grpSpLocks/>
              </p:cNvGrpSpPr>
              <p:nvPr/>
            </p:nvGrpSpPr>
            <p:grpSpPr bwMode="auto">
              <a:xfrm>
                <a:off x="2195" y="3198"/>
                <a:ext cx="315" cy="250"/>
                <a:chOff x="2903" y="2884"/>
                <a:chExt cx="315" cy="250"/>
              </a:xfrm>
            </p:grpSpPr>
            <p:grpSp>
              <p:nvGrpSpPr>
                <p:cNvPr id="130226" name="Group 82"/>
                <p:cNvGrpSpPr>
                  <a:grpSpLocks/>
                </p:cNvGrpSpPr>
                <p:nvPr/>
              </p:nvGrpSpPr>
              <p:grpSpPr bwMode="auto">
                <a:xfrm>
                  <a:off x="2903" y="2938"/>
                  <a:ext cx="315" cy="144"/>
                  <a:chOff x="2903" y="2938"/>
                  <a:chExt cx="315" cy="144"/>
                </a:xfrm>
              </p:grpSpPr>
              <p:sp>
                <p:nvSpPr>
                  <p:cNvPr id="130230"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31" name="Line 84"/>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232" name="Line 85"/>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233" name="Rectangle 86"/>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34"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227" name="Group 88"/>
                <p:cNvGrpSpPr>
                  <a:grpSpLocks/>
                </p:cNvGrpSpPr>
                <p:nvPr/>
              </p:nvGrpSpPr>
              <p:grpSpPr bwMode="auto">
                <a:xfrm>
                  <a:off x="2949" y="2884"/>
                  <a:ext cx="232" cy="250"/>
                  <a:chOff x="2940" y="2425"/>
                  <a:chExt cx="235" cy="250"/>
                </a:xfrm>
              </p:grpSpPr>
              <p:sp>
                <p:nvSpPr>
                  <p:cNvPr id="130228" name="Rectangle 89"/>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229" name="Text Box 90"/>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208" name="Group 91"/>
              <p:cNvGrpSpPr>
                <a:grpSpLocks/>
              </p:cNvGrpSpPr>
              <p:nvPr/>
            </p:nvGrpSpPr>
            <p:grpSpPr bwMode="auto">
              <a:xfrm>
                <a:off x="2607" y="2916"/>
                <a:ext cx="316" cy="252"/>
                <a:chOff x="2217" y="2884"/>
                <a:chExt cx="316" cy="252"/>
              </a:xfrm>
            </p:grpSpPr>
            <p:sp>
              <p:nvSpPr>
                <p:cNvPr id="130218"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219" name="Line 93"/>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220" name="Line 94"/>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221" name="Rectangle 95"/>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222"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223" name="Group 97"/>
                <p:cNvGrpSpPr>
                  <a:grpSpLocks/>
                </p:cNvGrpSpPr>
                <p:nvPr/>
              </p:nvGrpSpPr>
              <p:grpSpPr bwMode="auto">
                <a:xfrm>
                  <a:off x="2267" y="2884"/>
                  <a:ext cx="234" cy="252"/>
                  <a:chOff x="2940" y="2425"/>
                  <a:chExt cx="237" cy="252"/>
                </a:xfrm>
              </p:grpSpPr>
              <p:sp>
                <p:nvSpPr>
                  <p:cNvPr id="130224" name="Rectangle 9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225" name="Text Box 99"/>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209" name="Freeform 101"/>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0" name="Freeform 102"/>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211" name="Freeform 103"/>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2" name="Freeform 107"/>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3" name="Freeform 108"/>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214" name="Text Box 212"/>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215"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6"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217"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130079" name="Freeform 288"/>
            <p:cNvSpPr>
              <a:spLocks/>
            </p:cNvSpPr>
            <p:nvPr/>
          </p:nvSpPr>
          <p:spPr bwMode="auto">
            <a:xfrm>
              <a:off x="1358900" y="4338638"/>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sp>
          <p:nvSpPr>
            <p:cNvPr id="130080" name="Line 289"/>
            <p:cNvSpPr>
              <a:spLocks noChangeShapeType="1"/>
            </p:cNvSpPr>
            <p:nvPr/>
          </p:nvSpPr>
          <p:spPr bwMode="auto">
            <a:xfrm flipV="1">
              <a:off x="720725" y="4419600"/>
              <a:ext cx="447675" cy="242888"/>
            </a:xfrm>
            <a:prstGeom prst="line">
              <a:avLst/>
            </a:prstGeom>
            <a:noFill/>
            <a:ln w="57150">
              <a:solidFill>
                <a:srgbClr val="CC0000"/>
              </a:solidFill>
              <a:round/>
              <a:headEnd/>
              <a:tailEnd type="triangle" w="med" len="med"/>
            </a:ln>
          </p:spPr>
          <p:txBody>
            <a:bodyPr wrap="none"/>
            <a:lstStyle/>
            <a:p>
              <a:endParaRPr lang="he-IL"/>
            </a:p>
          </p:txBody>
        </p:sp>
        <p:sp>
          <p:nvSpPr>
            <p:cNvPr id="721186" name="Freeform 290"/>
            <p:cNvSpPr>
              <a:spLocks/>
            </p:cNvSpPr>
            <p:nvPr/>
          </p:nvSpPr>
          <p:spPr bwMode="auto">
            <a:xfrm>
              <a:off x="2943225" y="439102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21" name="Group 291"/>
            <p:cNvGrpSpPr>
              <a:grpSpLocks/>
            </p:cNvGrpSpPr>
            <p:nvPr/>
          </p:nvGrpSpPr>
          <p:grpSpPr bwMode="auto">
            <a:xfrm>
              <a:off x="2768600" y="4376738"/>
              <a:ext cx="1430338" cy="966787"/>
              <a:chOff x="1870" y="2772"/>
              <a:chExt cx="901" cy="609"/>
            </a:xfrm>
          </p:grpSpPr>
          <p:sp>
            <p:nvSpPr>
              <p:cNvPr id="130197" name="Text Box 292"/>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198" name="Text Box 293"/>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199" name="Text Box 294"/>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200" name="Text Box 295"/>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201" name="Text Box 296"/>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202" name="Text Box 297"/>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grpSp>
          <p:nvGrpSpPr>
            <p:cNvPr id="22" name="Group 299"/>
            <p:cNvGrpSpPr>
              <a:grpSpLocks/>
            </p:cNvGrpSpPr>
            <p:nvPr/>
          </p:nvGrpSpPr>
          <p:grpSpPr bwMode="auto">
            <a:xfrm>
              <a:off x="4814888" y="4197350"/>
              <a:ext cx="2195512" cy="2293938"/>
              <a:chOff x="1729" y="2639"/>
              <a:chExt cx="1383" cy="1445"/>
            </a:xfrm>
          </p:grpSpPr>
          <p:sp>
            <p:nvSpPr>
              <p:cNvPr id="130149" name="Freeform 30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150" name="Freeform 30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151" name="Group 302"/>
              <p:cNvGrpSpPr>
                <a:grpSpLocks/>
              </p:cNvGrpSpPr>
              <p:nvPr/>
            </p:nvGrpSpPr>
            <p:grpSpPr bwMode="auto">
              <a:xfrm>
                <a:off x="2203" y="2652"/>
                <a:ext cx="316" cy="252"/>
                <a:chOff x="1747" y="3190"/>
                <a:chExt cx="316" cy="252"/>
              </a:xfrm>
            </p:grpSpPr>
            <p:sp>
              <p:nvSpPr>
                <p:cNvPr id="130189" name="Oval 30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90" name="Line 304"/>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191" name="Line 305"/>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192" name="Rectangle 306"/>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93" name="Oval 30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94" name="Group 308"/>
                <p:cNvGrpSpPr>
                  <a:grpSpLocks/>
                </p:cNvGrpSpPr>
                <p:nvPr/>
              </p:nvGrpSpPr>
              <p:grpSpPr bwMode="auto">
                <a:xfrm>
                  <a:off x="1787" y="3190"/>
                  <a:ext cx="234" cy="252"/>
                  <a:chOff x="2940" y="2425"/>
                  <a:chExt cx="237" cy="252"/>
                </a:xfrm>
              </p:grpSpPr>
              <p:sp>
                <p:nvSpPr>
                  <p:cNvPr id="130195" name="Rectangle 30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96" name="Text Box 310"/>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152" name="Group 311"/>
              <p:cNvGrpSpPr>
                <a:grpSpLocks/>
              </p:cNvGrpSpPr>
              <p:nvPr/>
            </p:nvGrpSpPr>
            <p:grpSpPr bwMode="auto">
              <a:xfrm>
                <a:off x="1795" y="2907"/>
                <a:ext cx="316" cy="250"/>
                <a:chOff x="2221" y="3571"/>
                <a:chExt cx="316" cy="250"/>
              </a:xfrm>
            </p:grpSpPr>
            <p:sp>
              <p:nvSpPr>
                <p:cNvPr id="130181" name="Oval 31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82" name="Line 313"/>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183" name="Line 314"/>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184" name="Rectangle 315"/>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5" name="Oval 31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86" name="Group 317"/>
                <p:cNvGrpSpPr>
                  <a:grpSpLocks/>
                </p:cNvGrpSpPr>
                <p:nvPr/>
              </p:nvGrpSpPr>
              <p:grpSpPr bwMode="auto">
                <a:xfrm>
                  <a:off x="2275" y="3571"/>
                  <a:ext cx="232" cy="250"/>
                  <a:chOff x="2941" y="2425"/>
                  <a:chExt cx="235" cy="250"/>
                </a:xfrm>
              </p:grpSpPr>
              <p:sp>
                <p:nvSpPr>
                  <p:cNvPr id="130187" name="Rectangle 31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88" name="Text Box 319"/>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153" name="Group 320"/>
              <p:cNvGrpSpPr>
                <a:grpSpLocks/>
              </p:cNvGrpSpPr>
              <p:nvPr/>
            </p:nvGrpSpPr>
            <p:grpSpPr bwMode="auto">
              <a:xfrm>
                <a:off x="2195" y="3198"/>
                <a:ext cx="315" cy="250"/>
                <a:chOff x="2903" y="2884"/>
                <a:chExt cx="315" cy="250"/>
              </a:xfrm>
            </p:grpSpPr>
            <p:grpSp>
              <p:nvGrpSpPr>
                <p:cNvPr id="130172" name="Group 321"/>
                <p:cNvGrpSpPr>
                  <a:grpSpLocks/>
                </p:cNvGrpSpPr>
                <p:nvPr/>
              </p:nvGrpSpPr>
              <p:grpSpPr bwMode="auto">
                <a:xfrm>
                  <a:off x="2903" y="2938"/>
                  <a:ext cx="315" cy="144"/>
                  <a:chOff x="2903" y="2938"/>
                  <a:chExt cx="315" cy="144"/>
                </a:xfrm>
              </p:grpSpPr>
              <p:sp>
                <p:nvSpPr>
                  <p:cNvPr id="130176" name="Oval 32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77" name="Line 323"/>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178" name="Line 324"/>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179" name="Rectangle 325"/>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80" name="Oval 32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173" name="Group 327"/>
                <p:cNvGrpSpPr>
                  <a:grpSpLocks/>
                </p:cNvGrpSpPr>
                <p:nvPr/>
              </p:nvGrpSpPr>
              <p:grpSpPr bwMode="auto">
                <a:xfrm>
                  <a:off x="2949" y="2884"/>
                  <a:ext cx="232" cy="250"/>
                  <a:chOff x="2940" y="2425"/>
                  <a:chExt cx="235" cy="250"/>
                </a:xfrm>
              </p:grpSpPr>
              <p:sp>
                <p:nvSpPr>
                  <p:cNvPr id="130174" name="Rectangle 32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75" name="Text Box 329"/>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154" name="Group 330"/>
              <p:cNvGrpSpPr>
                <a:grpSpLocks/>
              </p:cNvGrpSpPr>
              <p:nvPr/>
            </p:nvGrpSpPr>
            <p:grpSpPr bwMode="auto">
              <a:xfrm>
                <a:off x="2607" y="2916"/>
                <a:ext cx="316" cy="252"/>
                <a:chOff x="2217" y="2884"/>
                <a:chExt cx="316" cy="252"/>
              </a:xfrm>
            </p:grpSpPr>
            <p:sp>
              <p:nvSpPr>
                <p:cNvPr id="130164" name="Oval 33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65" name="Line 332"/>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166" name="Line 333"/>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167" name="Rectangle 334"/>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68" name="Oval 33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69" name="Group 336"/>
                <p:cNvGrpSpPr>
                  <a:grpSpLocks/>
                </p:cNvGrpSpPr>
                <p:nvPr/>
              </p:nvGrpSpPr>
              <p:grpSpPr bwMode="auto">
                <a:xfrm>
                  <a:off x="2267" y="2884"/>
                  <a:ext cx="234" cy="252"/>
                  <a:chOff x="2940" y="2425"/>
                  <a:chExt cx="237" cy="252"/>
                </a:xfrm>
              </p:grpSpPr>
              <p:sp>
                <p:nvSpPr>
                  <p:cNvPr id="130170" name="Rectangle 33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71" name="Text Box 338"/>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155" name="Freeform 33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6" name="Freeform 34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157" name="Freeform 34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8" name="Freeform 34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59" name="Freeform 34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60" name="Text Box 344"/>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161" name="Line 34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2" name="Line 34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63" name="Line 34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721124" name="Freeform 228"/>
            <p:cNvSpPr>
              <a:spLocks/>
            </p:cNvSpPr>
            <p:nvPr/>
          </p:nvSpPr>
          <p:spPr bwMode="auto">
            <a:xfrm>
              <a:off x="5219700" y="4332288"/>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721280" name="Group 348"/>
            <p:cNvGrpSpPr>
              <a:grpSpLocks/>
            </p:cNvGrpSpPr>
            <p:nvPr/>
          </p:nvGrpSpPr>
          <p:grpSpPr bwMode="auto">
            <a:xfrm>
              <a:off x="5137150" y="4410075"/>
              <a:ext cx="1493838" cy="990600"/>
              <a:chOff x="-186" y="1184"/>
              <a:chExt cx="941" cy="624"/>
            </a:xfrm>
          </p:grpSpPr>
          <p:sp>
            <p:nvSpPr>
              <p:cNvPr id="130143" name="Text Box 270"/>
              <p:cNvSpPr txBox="1">
                <a:spLocks noChangeArrowheads="1"/>
              </p:cNvSpPr>
              <p:nvPr/>
            </p:nvSpPr>
            <p:spPr bwMode="auto">
              <a:xfrm>
                <a:off x="-186" y="1199"/>
                <a:ext cx="178" cy="192"/>
              </a:xfrm>
              <a:prstGeom prst="rect">
                <a:avLst/>
              </a:prstGeom>
              <a:noFill/>
              <a:ln w="9525">
                <a:noFill/>
                <a:miter lim="800000"/>
                <a:headEnd/>
                <a:tailEnd/>
              </a:ln>
            </p:spPr>
            <p:txBody>
              <a:bodyPr wrap="none">
                <a:spAutoFit/>
              </a:bodyPr>
              <a:lstStyle/>
              <a:p>
                <a:pPr algn="ctr"/>
                <a:r>
                  <a:rPr lang="en-US" sz="1400"/>
                  <a:t>0</a:t>
                </a:r>
              </a:p>
            </p:txBody>
          </p:sp>
          <p:sp>
            <p:nvSpPr>
              <p:cNvPr id="130144" name="Text Box 274"/>
              <p:cNvSpPr txBox="1">
                <a:spLocks noChangeArrowheads="1"/>
              </p:cNvSpPr>
              <p:nvPr/>
            </p:nvSpPr>
            <p:spPr bwMode="auto">
              <a:xfrm>
                <a:off x="450" y="1184"/>
                <a:ext cx="305" cy="192"/>
              </a:xfrm>
              <a:prstGeom prst="rect">
                <a:avLst/>
              </a:prstGeom>
              <a:noFill/>
              <a:ln w="9525">
                <a:noFill/>
                <a:miter lim="800000"/>
                <a:headEnd/>
                <a:tailEnd/>
              </a:ln>
            </p:spPr>
            <p:txBody>
              <a:bodyPr wrap="none">
                <a:spAutoFit/>
              </a:bodyPr>
              <a:lstStyle/>
              <a:p>
                <a:pPr algn="ctr"/>
                <a:r>
                  <a:rPr lang="en-US" sz="1400"/>
                  <a:t>2+e</a:t>
                </a:r>
              </a:p>
            </p:txBody>
          </p:sp>
          <p:sp>
            <p:nvSpPr>
              <p:cNvPr id="130145" name="Text Box 275"/>
              <p:cNvSpPr txBox="1">
                <a:spLocks noChangeArrowheads="1"/>
              </p:cNvSpPr>
              <p:nvPr/>
            </p:nvSpPr>
            <p:spPr bwMode="auto">
              <a:xfrm>
                <a:off x="340" y="1616"/>
                <a:ext cx="305" cy="192"/>
              </a:xfrm>
              <a:prstGeom prst="rect">
                <a:avLst/>
              </a:prstGeom>
              <a:noFill/>
              <a:ln w="9525">
                <a:noFill/>
                <a:miter lim="800000"/>
                <a:headEnd/>
                <a:tailEnd/>
              </a:ln>
            </p:spPr>
            <p:txBody>
              <a:bodyPr wrap="none">
                <a:spAutoFit/>
              </a:bodyPr>
              <a:lstStyle/>
              <a:p>
                <a:pPr algn="ctr"/>
                <a:r>
                  <a:rPr lang="en-US" sz="1400"/>
                  <a:t>1+e</a:t>
                </a:r>
              </a:p>
            </p:txBody>
          </p:sp>
          <p:sp>
            <p:nvSpPr>
              <p:cNvPr id="130146" name="Text Box 276"/>
              <p:cNvSpPr txBox="1">
                <a:spLocks noChangeArrowheads="1"/>
              </p:cNvSpPr>
              <p:nvPr/>
            </p:nvSpPr>
            <p:spPr bwMode="auto">
              <a:xfrm>
                <a:off x="-132" y="1580"/>
                <a:ext cx="178" cy="192"/>
              </a:xfrm>
              <a:prstGeom prst="rect">
                <a:avLst/>
              </a:prstGeom>
              <a:noFill/>
              <a:ln w="9525">
                <a:noFill/>
                <a:miter lim="800000"/>
                <a:headEnd/>
                <a:tailEnd/>
              </a:ln>
            </p:spPr>
            <p:txBody>
              <a:bodyPr wrap="none">
                <a:spAutoFit/>
              </a:bodyPr>
              <a:lstStyle/>
              <a:p>
                <a:pPr algn="ctr"/>
                <a:r>
                  <a:rPr lang="en-US" sz="1400"/>
                  <a:t>1</a:t>
                </a:r>
              </a:p>
            </p:txBody>
          </p:sp>
          <p:sp>
            <p:nvSpPr>
              <p:cNvPr id="130147" name="Text Box 279"/>
              <p:cNvSpPr txBox="1">
                <a:spLocks noChangeArrowheads="1"/>
              </p:cNvSpPr>
              <p:nvPr/>
            </p:nvSpPr>
            <p:spPr bwMode="auto">
              <a:xfrm>
                <a:off x="79" y="1436"/>
                <a:ext cx="178" cy="192"/>
              </a:xfrm>
              <a:prstGeom prst="rect">
                <a:avLst/>
              </a:prstGeom>
              <a:noFill/>
              <a:ln w="9525">
                <a:noFill/>
                <a:miter lim="800000"/>
                <a:headEnd/>
                <a:tailEnd/>
              </a:ln>
            </p:spPr>
            <p:txBody>
              <a:bodyPr wrap="none">
                <a:spAutoFit/>
              </a:bodyPr>
              <a:lstStyle/>
              <a:p>
                <a:pPr algn="ctr"/>
                <a:r>
                  <a:rPr lang="en-US" sz="1400"/>
                  <a:t>0</a:t>
                </a:r>
              </a:p>
            </p:txBody>
          </p:sp>
          <p:sp>
            <p:nvSpPr>
              <p:cNvPr id="130148" name="Text Box 280"/>
              <p:cNvSpPr txBox="1">
                <a:spLocks noChangeArrowheads="1"/>
              </p:cNvSpPr>
              <p:nvPr/>
            </p:nvSpPr>
            <p:spPr bwMode="auto">
              <a:xfrm>
                <a:off x="261" y="1430"/>
                <a:ext cx="178" cy="192"/>
              </a:xfrm>
              <a:prstGeom prst="rect">
                <a:avLst/>
              </a:prstGeom>
              <a:noFill/>
              <a:ln w="9525">
                <a:noFill/>
                <a:miter lim="800000"/>
                <a:headEnd/>
                <a:tailEnd/>
              </a:ln>
            </p:spPr>
            <p:txBody>
              <a:bodyPr wrap="none">
                <a:spAutoFit/>
              </a:bodyPr>
              <a:lstStyle/>
              <a:p>
                <a:pPr algn="ctr"/>
                <a:r>
                  <a:rPr lang="en-US" sz="1400"/>
                  <a:t>0</a:t>
                </a:r>
              </a:p>
            </p:txBody>
          </p:sp>
        </p:grpSp>
        <p:grpSp>
          <p:nvGrpSpPr>
            <p:cNvPr id="721281" name="Group 349"/>
            <p:cNvGrpSpPr>
              <a:grpSpLocks/>
            </p:cNvGrpSpPr>
            <p:nvPr/>
          </p:nvGrpSpPr>
          <p:grpSpPr bwMode="auto">
            <a:xfrm>
              <a:off x="6967538" y="4195763"/>
              <a:ext cx="2195512" cy="2293937"/>
              <a:chOff x="1729" y="2639"/>
              <a:chExt cx="1383" cy="1445"/>
            </a:xfrm>
          </p:grpSpPr>
          <p:sp>
            <p:nvSpPr>
              <p:cNvPr id="130095" name="Freeform 35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p:spPr>
            <p:txBody>
              <a:bodyPr wrap="none" anchor="ctr"/>
              <a:lstStyle/>
              <a:p>
                <a:endParaRPr lang="he-IL"/>
              </a:p>
            </p:txBody>
          </p:sp>
          <p:sp>
            <p:nvSpPr>
              <p:cNvPr id="130096" name="Freeform 35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grpSp>
            <p:nvGrpSpPr>
              <p:cNvPr id="130097" name="Group 352"/>
              <p:cNvGrpSpPr>
                <a:grpSpLocks/>
              </p:cNvGrpSpPr>
              <p:nvPr/>
            </p:nvGrpSpPr>
            <p:grpSpPr bwMode="auto">
              <a:xfrm>
                <a:off x="2203" y="2652"/>
                <a:ext cx="316" cy="252"/>
                <a:chOff x="1747" y="3190"/>
                <a:chExt cx="316" cy="252"/>
              </a:xfrm>
            </p:grpSpPr>
            <p:sp>
              <p:nvSpPr>
                <p:cNvPr id="130135" name="Oval 35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36" name="Line 354"/>
                <p:cNvSpPr>
                  <a:spLocks noChangeShapeType="1"/>
                </p:cNvSpPr>
                <p:nvPr/>
              </p:nvSpPr>
              <p:spPr bwMode="auto">
                <a:xfrm>
                  <a:off x="1750" y="3301"/>
                  <a:ext cx="0" cy="50"/>
                </a:xfrm>
                <a:prstGeom prst="line">
                  <a:avLst/>
                </a:prstGeom>
                <a:noFill/>
                <a:ln w="12700">
                  <a:solidFill>
                    <a:schemeClr val="tx1"/>
                  </a:solidFill>
                  <a:round/>
                  <a:headEnd/>
                  <a:tailEnd/>
                </a:ln>
              </p:spPr>
              <p:txBody>
                <a:bodyPr wrap="none" anchor="ctr"/>
                <a:lstStyle/>
                <a:p>
                  <a:endParaRPr lang="he-IL"/>
                </a:p>
              </p:txBody>
            </p:sp>
            <p:sp>
              <p:nvSpPr>
                <p:cNvPr id="130137" name="Line 355"/>
                <p:cNvSpPr>
                  <a:spLocks noChangeShapeType="1"/>
                </p:cNvSpPr>
                <p:nvPr/>
              </p:nvSpPr>
              <p:spPr bwMode="auto">
                <a:xfrm>
                  <a:off x="2063" y="3301"/>
                  <a:ext cx="0" cy="50"/>
                </a:xfrm>
                <a:prstGeom prst="line">
                  <a:avLst/>
                </a:prstGeom>
                <a:noFill/>
                <a:ln w="12700">
                  <a:solidFill>
                    <a:schemeClr val="tx1"/>
                  </a:solidFill>
                  <a:round/>
                  <a:headEnd/>
                  <a:tailEnd/>
                </a:ln>
              </p:spPr>
              <p:txBody>
                <a:bodyPr wrap="none" anchor="ctr"/>
                <a:lstStyle/>
                <a:p>
                  <a:endParaRPr lang="he-IL"/>
                </a:p>
              </p:txBody>
            </p:sp>
            <p:sp>
              <p:nvSpPr>
                <p:cNvPr id="130138" name="Rectangle 356"/>
                <p:cNvSpPr>
                  <a:spLocks noChangeArrowheads="1"/>
                </p:cNvSpPr>
                <p:nvPr/>
              </p:nvSpPr>
              <p:spPr bwMode="auto">
                <a:xfrm>
                  <a:off x="1750" y="330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39" name="Oval 35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40" name="Group 358"/>
                <p:cNvGrpSpPr>
                  <a:grpSpLocks/>
                </p:cNvGrpSpPr>
                <p:nvPr/>
              </p:nvGrpSpPr>
              <p:grpSpPr bwMode="auto">
                <a:xfrm>
                  <a:off x="1787" y="3190"/>
                  <a:ext cx="234" cy="252"/>
                  <a:chOff x="2940" y="2425"/>
                  <a:chExt cx="237" cy="252"/>
                </a:xfrm>
              </p:grpSpPr>
              <p:sp>
                <p:nvSpPr>
                  <p:cNvPr id="130141" name="Rectangle 359"/>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42" name="Text Box 360"/>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A</a:t>
                    </a:r>
                  </a:p>
                </p:txBody>
              </p:sp>
            </p:grpSp>
          </p:grpSp>
          <p:grpSp>
            <p:nvGrpSpPr>
              <p:cNvPr id="130098" name="Group 361"/>
              <p:cNvGrpSpPr>
                <a:grpSpLocks/>
              </p:cNvGrpSpPr>
              <p:nvPr/>
            </p:nvGrpSpPr>
            <p:grpSpPr bwMode="auto">
              <a:xfrm>
                <a:off x="1795" y="2907"/>
                <a:ext cx="316" cy="250"/>
                <a:chOff x="2221" y="3571"/>
                <a:chExt cx="316" cy="250"/>
              </a:xfrm>
            </p:grpSpPr>
            <p:sp>
              <p:nvSpPr>
                <p:cNvPr id="130127" name="Oval 36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28" name="Line 363"/>
                <p:cNvSpPr>
                  <a:spLocks noChangeShapeType="1"/>
                </p:cNvSpPr>
                <p:nvPr/>
              </p:nvSpPr>
              <p:spPr bwMode="auto">
                <a:xfrm>
                  <a:off x="2224" y="3688"/>
                  <a:ext cx="0" cy="50"/>
                </a:xfrm>
                <a:prstGeom prst="line">
                  <a:avLst/>
                </a:prstGeom>
                <a:noFill/>
                <a:ln w="12700">
                  <a:solidFill>
                    <a:schemeClr val="tx1"/>
                  </a:solidFill>
                  <a:round/>
                  <a:headEnd/>
                  <a:tailEnd/>
                </a:ln>
              </p:spPr>
              <p:txBody>
                <a:bodyPr wrap="none" anchor="ctr"/>
                <a:lstStyle/>
                <a:p>
                  <a:endParaRPr lang="he-IL"/>
                </a:p>
              </p:txBody>
            </p:sp>
            <p:sp>
              <p:nvSpPr>
                <p:cNvPr id="130129" name="Line 364"/>
                <p:cNvSpPr>
                  <a:spLocks noChangeShapeType="1"/>
                </p:cNvSpPr>
                <p:nvPr/>
              </p:nvSpPr>
              <p:spPr bwMode="auto">
                <a:xfrm>
                  <a:off x="2537" y="3688"/>
                  <a:ext cx="0" cy="50"/>
                </a:xfrm>
                <a:prstGeom prst="line">
                  <a:avLst/>
                </a:prstGeom>
                <a:noFill/>
                <a:ln w="12700">
                  <a:solidFill>
                    <a:schemeClr val="tx1"/>
                  </a:solidFill>
                  <a:round/>
                  <a:headEnd/>
                  <a:tailEnd/>
                </a:ln>
              </p:spPr>
              <p:txBody>
                <a:bodyPr wrap="none" anchor="ctr"/>
                <a:lstStyle/>
                <a:p>
                  <a:endParaRPr lang="he-IL"/>
                </a:p>
              </p:txBody>
            </p:sp>
            <p:sp>
              <p:nvSpPr>
                <p:cNvPr id="130130" name="Rectangle 365"/>
                <p:cNvSpPr>
                  <a:spLocks noChangeArrowheads="1"/>
                </p:cNvSpPr>
                <p:nvPr/>
              </p:nvSpPr>
              <p:spPr bwMode="auto">
                <a:xfrm>
                  <a:off x="2224" y="368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31" name="Oval 36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32" name="Group 367"/>
                <p:cNvGrpSpPr>
                  <a:grpSpLocks/>
                </p:cNvGrpSpPr>
                <p:nvPr/>
              </p:nvGrpSpPr>
              <p:grpSpPr bwMode="auto">
                <a:xfrm>
                  <a:off x="2275" y="3571"/>
                  <a:ext cx="232" cy="250"/>
                  <a:chOff x="2941" y="2425"/>
                  <a:chExt cx="235" cy="250"/>
                </a:xfrm>
              </p:grpSpPr>
              <p:sp>
                <p:nvSpPr>
                  <p:cNvPr id="130133" name="Rectangle 36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34" name="Text Box 369"/>
                  <p:cNvSpPr txBox="1">
                    <a:spLocks noChangeArrowheads="1"/>
                  </p:cNvSpPr>
                  <p:nvPr/>
                </p:nvSpPr>
                <p:spPr bwMode="auto">
                  <a:xfrm>
                    <a:off x="2941"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D</a:t>
                    </a:r>
                  </a:p>
                </p:txBody>
              </p:sp>
            </p:grpSp>
          </p:grpSp>
          <p:grpSp>
            <p:nvGrpSpPr>
              <p:cNvPr id="130099" name="Group 370"/>
              <p:cNvGrpSpPr>
                <a:grpSpLocks/>
              </p:cNvGrpSpPr>
              <p:nvPr/>
            </p:nvGrpSpPr>
            <p:grpSpPr bwMode="auto">
              <a:xfrm>
                <a:off x="2195" y="3198"/>
                <a:ext cx="315" cy="250"/>
                <a:chOff x="2903" y="2884"/>
                <a:chExt cx="315" cy="250"/>
              </a:xfrm>
            </p:grpSpPr>
            <p:grpSp>
              <p:nvGrpSpPr>
                <p:cNvPr id="130118" name="Group 371"/>
                <p:cNvGrpSpPr>
                  <a:grpSpLocks/>
                </p:cNvGrpSpPr>
                <p:nvPr/>
              </p:nvGrpSpPr>
              <p:grpSpPr bwMode="auto">
                <a:xfrm>
                  <a:off x="2903" y="2938"/>
                  <a:ext cx="315" cy="144"/>
                  <a:chOff x="2903" y="2938"/>
                  <a:chExt cx="315" cy="144"/>
                </a:xfrm>
              </p:grpSpPr>
              <p:sp>
                <p:nvSpPr>
                  <p:cNvPr id="130122" name="Oval 37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23" name="Line 373"/>
                  <p:cNvSpPr>
                    <a:spLocks noChangeShapeType="1"/>
                  </p:cNvSpPr>
                  <p:nvPr/>
                </p:nvSpPr>
                <p:spPr bwMode="auto">
                  <a:xfrm>
                    <a:off x="2903" y="2994"/>
                    <a:ext cx="0" cy="50"/>
                  </a:xfrm>
                  <a:prstGeom prst="line">
                    <a:avLst/>
                  </a:prstGeom>
                  <a:noFill/>
                  <a:ln w="12700">
                    <a:solidFill>
                      <a:schemeClr val="tx1"/>
                    </a:solidFill>
                    <a:round/>
                    <a:headEnd/>
                    <a:tailEnd/>
                  </a:ln>
                </p:spPr>
                <p:txBody>
                  <a:bodyPr wrap="none" anchor="ctr"/>
                  <a:lstStyle/>
                  <a:p>
                    <a:endParaRPr lang="he-IL"/>
                  </a:p>
                </p:txBody>
              </p:sp>
              <p:sp>
                <p:nvSpPr>
                  <p:cNvPr id="130124" name="Line 374"/>
                  <p:cNvSpPr>
                    <a:spLocks noChangeShapeType="1"/>
                  </p:cNvSpPr>
                  <p:nvPr/>
                </p:nvSpPr>
                <p:spPr bwMode="auto">
                  <a:xfrm>
                    <a:off x="3215" y="2994"/>
                    <a:ext cx="0" cy="50"/>
                  </a:xfrm>
                  <a:prstGeom prst="line">
                    <a:avLst/>
                  </a:prstGeom>
                  <a:noFill/>
                  <a:ln w="12700">
                    <a:solidFill>
                      <a:schemeClr val="tx1"/>
                    </a:solidFill>
                    <a:round/>
                    <a:headEnd/>
                    <a:tailEnd/>
                  </a:ln>
                </p:spPr>
                <p:txBody>
                  <a:bodyPr wrap="none" anchor="ctr"/>
                  <a:lstStyle/>
                  <a:p>
                    <a:endParaRPr lang="he-IL"/>
                  </a:p>
                </p:txBody>
              </p:sp>
              <p:sp>
                <p:nvSpPr>
                  <p:cNvPr id="130125" name="Rectangle 375"/>
                  <p:cNvSpPr>
                    <a:spLocks noChangeArrowheads="1"/>
                  </p:cNvSpPr>
                  <p:nvPr/>
                </p:nvSpPr>
                <p:spPr bwMode="auto">
                  <a:xfrm>
                    <a:off x="2903" y="2994"/>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26" name="Oval 37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he-IL"/>
                  </a:p>
                </p:txBody>
              </p:sp>
            </p:grpSp>
            <p:grpSp>
              <p:nvGrpSpPr>
                <p:cNvPr id="130119" name="Group 377"/>
                <p:cNvGrpSpPr>
                  <a:grpSpLocks/>
                </p:cNvGrpSpPr>
                <p:nvPr/>
              </p:nvGrpSpPr>
              <p:grpSpPr bwMode="auto">
                <a:xfrm>
                  <a:off x="2949" y="2884"/>
                  <a:ext cx="232" cy="250"/>
                  <a:chOff x="2940" y="2425"/>
                  <a:chExt cx="235" cy="250"/>
                </a:xfrm>
              </p:grpSpPr>
              <p:sp>
                <p:nvSpPr>
                  <p:cNvPr id="130120" name="Rectangle 378"/>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0121" name="Text Box 379"/>
                  <p:cNvSpPr txBox="1">
                    <a:spLocks noChangeArrowheads="1"/>
                  </p:cNvSpPr>
                  <p:nvPr/>
                </p:nvSpPr>
                <p:spPr bwMode="auto">
                  <a:xfrm>
                    <a:off x="2940" y="2425"/>
                    <a:ext cx="235" cy="250"/>
                  </a:xfrm>
                  <a:prstGeom prst="rect">
                    <a:avLst/>
                  </a:prstGeom>
                  <a:noFill/>
                  <a:ln w="9525">
                    <a:noFill/>
                    <a:miter lim="800000"/>
                    <a:headEnd/>
                    <a:tailEnd/>
                  </a:ln>
                </p:spPr>
                <p:txBody>
                  <a:bodyPr wrap="none">
                    <a:spAutoFit/>
                  </a:bodyPr>
                  <a:lstStyle/>
                  <a:p>
                    <a:pPr algn="ctr"/>
                    <a:r>
                      <a:rPr lang="en-US" sz="2000" b="1" dirty="0">
                        <a:solidFill>
                          <a:srgbClr val="FFFF00"/>
                        </a:solidFill>
                      </a:rPr>
                      <a:t>C</a:t>
                    </a:r>
                  </a:p>
                </p:txBody>
              </p:sp>
            </p:grpSp>
          </p:grpSp>
          <p:grpSp>
            <p:nvGrpSpPr>
              <p:cNvPr id="130100" name="Group 380"/>
              <p:cNvGrpSpPr>
                <a:grpSpLocks/>
              </p:cNvGrpSpPr>
              <p:nvPr/>
            </p:nvGrpSpPr>
            <p:grpSpPr bwMode="auto">
              <a:xfrm>
                <a:off x="2607" y="2916"/>
                <a:ext cx="316" cy="252"/>
                <a:chOff x="2217" y="2884"/>
                <a:chExt cx="316" cy="252"/>
              </a:xfrm>
            </p:grpSpPr>
            <p:sp>
              <p:nvSpPr>
                <p:cNvPr id="130110" name="Oval 38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0111" name="Line 382"/>
                <p:cNvSpPr>
                  <a:spLocks noChangeShapeType="1"/>
                </p:cNvSpPr>
                <p:nvPr/>
              </p:nvSpPr>
              <p:spPr bwMode="auto">
                <a:xfrm>
                  <a:off x="2220" y="2998"/>
                  <a:ext cx="0" cy="50"/>
                </a:xfrm>
                <a:prstGeom prst="line">
                  <a:avLst/>
                </a:prstGeom>
                <a:noFill/>
                <a:ln w="12700">
                  <a:solidFill>
                    <a:schemeClr val="tx1"/>
                  </a:solidFill>
                  <a:round/>
                  <a:headEnd/>
                  <a:tailEnd/>
                </a:ln>
              </p:spPr>
              <p:txBody>
                <a:bodyPr wrap="none" anchor="ctr"/>
                <a:lstStyle/>
                <a:p>
                  <a:endParaRPr lang="he-IL"/>
                </a:p>
              </p:txBody>
            </p:sp>
            <p:sp>
              <p:nvSpPr>
                <p:cNvPr id="130112" name="Line 383"/>
                <p:cNvSpPr>
                  <a:spLocks noChangeShapeType="1"/>
                </p:cNvSpPr>
                <p:nvPr/>
              </p:nvSpPr>
              <p:spPr bwMode="auto">
                <a:xfrm>
                  <a:off x="2533" y="2998"/>
                  <a:ext cx="0" cy="50"/>
                </a:xfrm>
                <a:prstGeom prst="line">
                  <a:avLst/>
                </a:prstGeom>
                <a:noFill/>
                <a:ln w="12700">
                  <a:solidFill>
                    <a:schemeClr val="tx1"/>
                  </a:solidFill>
                  <a:round/>
                  <a:headEnd/>
                  <a:tailEnd/>
                </a:ln>
              </p:spPr>
              <p:txBody>
                <a:bodyPr wrap="none" anchor="ctr"/>
                <a:lstStyle/>
                <a:p>
                  <a:endParaRPr lang="he-IL"/>
                </a:p>
              </p:txBody>
            </p:sp>
            <p:sp>
              <p:nvSpPr>
                <p:cNvPr id="130113" name="Rectangle 384"/>
                <p:cNvSpPr>
                  <a:spLocks noChangeArrowheads="1"/>
                </p:cNvSpPr>
                <p:nvPr/>
              </p:nvSpPr>
              <p:spPr bwMode="auto">
                <a:xfrm>
                  <a:off x="2220" y="29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0114" name="Oval 38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0115" name="Group 386"/>
                <p:cNvGrpSpPr>
                  <a:grpSpLocks/>
                </p:cNvGrpSpPr>
                <p:nvPr/>
              </p:nvGrpSpPr>
              <p:grpSpPr bwMode="auto">
                <a:xfrm>
                  <a:off x="2267" y="2884"/>
                  <a:ext cx="234" cy="252"/>
                  <a:chOff x="2940" y="2425"/>
                  <a:chExt cx="237" cy="252"/>
                </a:xfrm>
              </p:grpSpPr>
              <p:sp>
                <p:nvSpPr>
                  <p:cNvPr id="130116" name="Rectangle 38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0117" name="Text Box 388"/>
                  <p:cNvSpPr txBox="1">
                    <a:spLocks noChangeArrowheads="1"/>
                  </p:cNvSpPr>
                  <p:nvPr/>
                </p:nvSpPr>
                <p:spPr bwMode="auto">
                  <a:xfrm>
                    <a:off x="2940" y="2425"/>
                    <a:ext cx="237" cy="252"/>
                  </a:xfrm>
                  <a:prstGeom prst="rect">
                    <a:avLst/>
                  </a:prstGeom>
                  <a:noFill/>
                  <a:ln w="9525">
                    <a:noFill/>
                    <a:miter lim="800000"/>
                    <a:headEnd/>
                    <a:tailEnd/>
                  </a:ln>
                </p:spPr>
                <p:txBody>
                  <a:bodyPr wrap="none">
                    <a:spAutoFit/>
                  </a:bodyPr>
                  <a:lstStyle/>
                  <a:p>
                    <a:pPr algn="ctr"/>
                    <a:r>
                      <a:rPr lang="en-US" sz="2000" b="1" dirty="0">
                        <a:solidFill>
                          <a:srgbClr val="FFFF00"/>
                        </a:solidFill>
                      </a:rPr>
                      <a:t>B</a:t>
                    </a:r>
                  </a:p>
                </p:txBody>
              </p:sp>
            </p:grpSp>
          </p:grpSp>
          <p:sp>
            <p:nvSpPr>
              <p:cNvPr id="130101" name="Freeform 38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2" name="Freeform 39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p:spPr>
            <p:txBody>
              <a:bodyPr wrap="none" anchor="ctr"/>
              <a:lstStyle/>
              <a:p>
                <a:endParaRPr lang="he-IL"/>
              </a:p>
            </p:txBody>
          </p:sp>
          <p:sp>
            <p:nvSpPr>
              <p:cNvPr id="130103" name="Freeform 39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4" name="Freeform 39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5" name="Freeform 39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p:spPr>
            <p:txBody>
              <a:bodyPr wrap="none" anchor="ctr"/>
              <a:lstStyle/>
              <a:p>
                <a:endParaRPr lang="he-IL"/>
              </a:p>
            </p:txBody>
          </p:sp>
          <p:sp>
            <p:nvSpPr>
              <p:cNvPr id="130106" name="Text Box 394"/>
              <p:cNvSpPr txBox="1">
                <a:spLocks noChangeArrowheads="1"/>
              </p:cNvSpPr>
              <p:nvPr/>
            </p:nvSpPr>
            <p:spPr bwMode="auto">
              <a:xfrm>
                <a:off x="1729" y="3612"/>
                <a:ext cx="1383" cy="472"/>
              </a:xfrm>
              <a:prstGeom prst="rect">
                <a:avLst/>
              </a:prstGeom>
              <a:noFill/>
              <a:ln w="9525">
                <a:noFill/>
                <a:miter lim="800000"/>
                <a:headEnd/>
                <a:tailEnd/>
              </a:ln>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130107" name="Line 39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08" name="Line 39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p:spPr>
            <p:txBody>
              <a:bodyPr wrap="none" anchor="ctr"/>
              <a:lstStyle/>
              <a:p>
                <a:endParaRPr lang="he-IL"/>
              </a:p>
            </p:txBody>
          </p:sp>
          <p:sp>
            <p:nvSpPr>
              <p:cNvPr id="130109" name="Line 39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p:spPr>
            <p:txBody>
              <a:bodyPr wrap="none" anchor="ctr"/>
              <a:lstStyle/>
              <a:p>
                <a:endParaRPr lang="he-IL"/>
              </a:p>
            </p:txBody>
          </p:sp>
        </p:grpSp>
        <p:sp>
          <p:nvSpPr>
            <p:cNvPr id="721294" name="Freeform 398"/>
            <p:cNvSpPr>
              <a:spLocks/>
            </p:cNvSpPr>
            <p:nvPr/>
          </p:nvSpPr>
          <p:spPr bwMode="auto">
            <a:xfrm>
              <a:off x="7366000" y="439737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p:spPr>
          <p:txBody>
            <a:bodyPr wrap="none"/>
            <a:lstStyle/>
            <a:p>
              <a:endParaRPr lang="he-IL"/>
            </a:p>
          </p:txBody>
        </p:sp>
        <p:grpSp>
          <p:nvGrpSpPr>
            <p:cNvPr id="721291" name="Group 399"/>
            <p:cNvGrpSpPr>
              <a:grpSpLocks/>
            </p:cNvGrpSpPr>
            <p:nvPr/>
          </p:nvGrpSpPr>
          <p:grpSpPr bwMode="auto">
            <a:xfrm>
              <a:off x="7191375" y="4383088"/>
              <a:ext cx="1430338" cy="966787"/>
              <a:chOff x="1870" y="2772"/>
              <a:chExt cx="901" cy="609"/>
            </a:xfrm>
          </p:grpSpPr>
          <p:sp>
            <p:nvSpPr>
              <p:cNvPr id="130089" name="Text Box 400"/>
              <p:cNvSpPr txBox="1">
                <a:spLocks noChangeArrowheads="1"/>
              </p:cNvSpPr>
              <p:nvPr/>
            </p:nvSpPr>
            <p:spPr bwMode="auto">
              <a:xfrm>
                <a:off x="1870" y="2772"/>
                <a:ext cx="305" cy="192"/>
              </a:xfrm>
              <a:prstGeom prst="rect">
                <a:avLst/>
              </a:prstGeom>
              <a:noFill/>
              <a:ln w="9525">
                <a:noFill/>
                <a:miter lim="800000"/>
                <a:headEnd/>
                <a:tailEnd/>
              </a:ln>
            </p:spPr>
            <p:txBody>
              <a:bodyPr wrap="none">
                <a:spAutoFit/>
              </a:bodyPr>
              <a:lstStyle/>
              <a:p>
                <a:pPr algn="ctr"/>
                <a:r>
                  <a:rPr lang="en-US" sz="1400"/>
                  <a:t>2+e</a:t>
                </a:r>
              </a:p>
            </p:txBody>
          </p:sp>
          <p:sp>
            <p:nvSpPr>
              <p:cNvPr id="130090" name="Text Box 401"/>
              <p:cNvSpPr txBox="1">
                <a:spLocks noChangeArrowheads="1"/>
              </p:cNvSpPr>
              <p:nvPr/>
            </p:nvSpPr>
            <p:spPr bwMode="auto">
              <a:xfrm>
                <a:off x="2593" y="2793"/>
                <a:ext cx="178" cy="192"/>
              </a:xfrm>
              <a:prstGeom prst="rect">
                <a:avLst/>
              </a:prstGeom>
              <a:noFill/>
              <a:ln w="9525">
                <a:noFill/>
                <a:miter lim="800000"/>
                <a:headEnd/>
                <a:tailEnd/>
              </a:ln>
            </p:spPr>
            <p:txBody>
              <a:bodyPr wrap="none">
                <a:spAutoFit/>
              </a:bodyPr>
              <a:lstStyle/>
              <a:p>
                <a:pPr algn="ctr"/>
                <a:r>
                  <a:rPr lang="en-US" sz="1400"/>
                  <a:t>0</a:t>
                </a:r>
              </a:p>
            </p:txBody>
          </p:sp>
          <p:sp>
            <p:nvSpPr>
              <p:cNvPr id="130091" name="Text Box 402"/>
              <p:cNvSpPr txBox="1">
                <a:spLocks noChangeArrowheads="1"/>
              </p:cNvSpPr>
              <p:nvPr/>
            </p:nvSpPr>
            <p:spPr bwMode="auto">
              <a:xfrm>
                <a:off x="2501" y="3189"/>
                <a:ext cx="178" cy="192"/>
              </a:xfrm>
              <a:prstGeom prst="rect">
                <a:avLst/>
              </a:prstGeom>
              <a:noFill/>
              <a:ln w="9525">
                <a:noFill/>
                <a:miter lim="800000"/>
                <a:headEnd/>
                <a:tailEnd/>
              </a:ln>
            </p:spPr>
            <p:txBody>
              <a:bodyPr wrap="none">
                <a:spAutoFit/>
              </a:bodyPr>
              <a:lstStyle/>
              <a:p>
                <a:pPr algn="ctr"/>
                <a:r>
                  <a:rPr lang="en-US" sz="1400"/>
                  <a:t>0</a:t>
                </a:r>
              </a:p>
            </p:txBody>
          </p:sp>
          <p:sp>
            <p:nvSpPr>
              <p:cNvPr id="130092" name="Text Box 403"/>
              <p:cNvSpPr txBox="1">
                <a:spLocks noChangeArrowheads="1"/>
              </p:cNvSpPr>
              <p:nvPr/>
            </p:nvSpPr>
            <p:spPr bwMode="auto">
              <a:xfrm>
                <a:off x="1987" y="3153"/>
                <a:ext cx="178" cy="192"/>
              </a:xfrm>
              <a:prstGeom prst="rect">
                <a:avLst/>
              </a:prstGeom>
              <a:noFill/>
              <a:ln w="9525">
                <a:noFill/>
                <a:miter lim="800000"/>
                <a:headEnd/>
                <a:tailEnd/>
              </a:ln>
            </p:spPr>
            <p:txBody>
              <a:bodyPr wrap="none">
                <a:spAutoFit/>
              </a:bodyPr>
              <a:lstStyle/>
              <a:p>
                <a:pPr algn="ctr"/>
                <a:r>
                  <a:rPr lang="en-US" sz="1400"/>
                  <a:t>0</a:t>
                </a:r>
              </a:p>
            </p:txBody>
          </p:sp>
          <p:sp>
            <p:nvSpPr>
              <p:cNvPr id="130093" name="Text Box 404"/>
              <p:cNvSpPr txBox="1">
                <a:spLocks noChangeArrowheads="1"/>
              </p:cNvSpPr>
              <p:nvPr/>
            </p:nvSpPr>
            <p:spPr bwMode="auto">
              <a:xfrm>
                <a:off x="2135" y="3009"/>
                <a:ext cx="305" cy="192"/>
              </a:xfrm>
              <a:prstGeom prst="rect">
                <a:avLst/>
              </a:prstGeom>
              <a:noFill/>
              <a:ln w="9525">
                <a:noFill/>
                <a:miter lim="800000"/>
                <a:headEnd/>
                <a:tailEnd/>
              </a:ln>
            </p:spPr>
            <p:txBody>
              <a:bodyPr wrap="none">
                <a:spAutoFit/>
              </a:bodyPr>
              <a:lstStyle/>
              <a:p>
                <a:pPr algn="ctr"/>
                <a:r>
                  <a:rPr lang="en-US" sz="1400"/>
                  <a:t>1+e</a:t>
                </a:r>
              </a:p>
            </p:txBody>
          </p:sp>
          <p:sp>
            <p:nvSpPr>
              <p:cNvPr id="130094" name="Text Box 405"/>
              <p:cNvSpPr txBox="1">
                <a:spLocks noChangeArrowheads="1"/>
              </p:cNvSpPr>
              <p:nvPr/>
            </p:nvSpPr>
            <p:spPr bwMode="auto">
              <a:xfrm>
                <a:off x="2380" y="3003"/>
                <a:ext cx="178" cy="192"/>
              </a:xfrm>
              <a:prstGeom prst="rect">
                <a:avLst/>
              </a:prstGeom>
              <a:noFill/>
              <a:ln w="9525">
                <a:noFill/>
                <a:miter lim="800000"/>
                <a:headEnd/>
                <a:tailEnd/>
              </a:ln>
            </p:spPr>
            <p:txBody>
              <a:bodyPr wrap="none">
                <a:spAutoFit/>
              </a:bodyPr>
              <a:lstStyle/>
              <a:p>
                <a:pPr algn="ctr"/>
                <a:r>
                  <a:rPr lang="en-US" sz="1400"/>
                  <a:t>1</a:t>
                </a:r>
              </a:p>
            </p:txBody>
          </p:sp>
        </p:grpSp>
      </p:grpSp>
    </p:spTree>
    <p:extLst>
      <p:ext uri="{BB962C8B-B14F-4D97-AF65-F5344CB8AC3E}">
        <p14:creationId xmlns:p14="http://schemas.microsoft.com/office/powerpoint/2010/main" val="3871038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19</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solidFill>
                  <a:srgbClr val="FF0000"/>
                </a:solidFill>
              </a:rPr>
              <a:t>Routing algorithms</a:t>
            </a:r>
          </a:p>
          <a:p>
            <a:pPr lvl="1"/>
            <a:r>
              <a:rPr lang="en-US" sz="3600" dirty="0"/>
              <a:t>Link-state</a:t>
            </a:r>
          </a:p>
          <a:p>
            <a:pPr lvl="1"/>
            <a:r>
              <a:rPr lang="en-US" sz="3600" dirty="0">
                <a:solidFill>
                  <a:srgbClr val="FF0000"/>
                </a:solidFill>
              </a:rPr>
              <a:t>Distance-vector</a:t>
            </a:r>
          </a:p>
          <a:p>
            <a:pPr lvl="1"/>
            <a:r>
              <a:rPr lang="en-US" sz="3600" dirty="0"/>
              <a:t>Hierarchical routing</a:t>
            </a:r>
          </a:p>
          <a:p>
            <a:r>
              <a:rPr lang="en-US" sz="4000" dirty="0"/>
              <a:t>Routing protocols</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2</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solidFill>
                  <a:srgbClr val="FF0000"/>
                </a:solidFill>
              </a:rPr>
              <a:t>Routing algorithms</a:t>
            </a:r>
          </a:p>
          <a:p>
            <a:r>
              <a:rPr lang="en-US" sz="4000" dirty="0"/>
              <a:t>Routing protocols</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32098" name="Slide Number Placeholder 5"/>
          <p:cNvSpPr>
            <a:spLocks noGrp="1"/>
          </p:cNvSpPr>
          <p:nvPr>
            <p:ph type="sldNum" sz="quarter" idx="12"/>
          </p:nvPr>
        </p:nvSpPr>
        <p:spPr>
          <a:noFill/>
        </p:spPr>
        <p:txBody>
          <a:bodyPr/>
          <a:lstStyle/>
          <a:p>
            <a:r>
              <a:rPr lang="en-US"/>
              <a:t>4-</a:t>
            </a:r>
            <a:fld id="{C22AA46C-E0DC-4B0E-86AE-022C4146DEBF}" type="slidenum">
              <a:rPr lang="en-US"/>
              <a:pPr/>
              <a:t>20</a:t>
            </a:fld>
            <a:endParaRPr lang="en-US"/>
          </a:p>
        </p:txBody>
      </p:sp>
      <p:pic>
        <p:nvPicPr>
          <p:cNvPr id="132099" name="Picture 6" descr="underline_base"/>
          <p:cNvPicPr>
            <a:picLocks noChangeArrowheads="1"/>
          </p:cNvPicPr>
          <p:nvPr/>
        </p:nvPicPr>
        <p:blipFill>
          <a:blip r:embed="rId2" cstate="print"/>
          <a:srcRect/>
          <a:stretch>
            <a:fillRect/>
          </a:stretch>
        </p:blipFill>
        <p:spPr bwMode="auto">
          <a:xfrm>
            <a:off x="458788" y="942975"/>
            <a:ext cx="6399212" cy="173038"/>
          </a:xfrm>
          <a:prstGeom prst="rect">
            <a:avLst/>
          </a:prstGeom>
          <a:noFill/>
          <a:ln w="9525">
            <a:noFill/>
            <a:miter lim="800000"/>
            <a:headEnd/>
            <a:tailEnd/>
          </a:ln>
        </p:spPr>
      </p:pic>
      <p:sp>
        <p:nvSpPr>
          <p:cNvPr id="87045" name="Rectangle 2"/>
          <p:cNvSpPr>
            <a:spLocks noGrp="1" noChangeArrowheads="1"/>
          </p:cNvSpPr>
          <p:nvPr>
            <p:ph type="title"/>
          </p:nvPr>
        </p:nvSpPr>
        <p:spPr>
          <a:xfrm>
            <a:off x="466725" y="296863"/>
            <a:ext cx="7772400" cy="841375"/>
          </a:xfrm>
        </p:spPr>
        <p:txBody>
          <a:bodyPr/>
          <a:lstStyle/>
          <a:p>
            <a:pPr>
              <a:defRPr/>
            </a:pPr>
            <a:r>
              <a:rPr lang="en-US">
                <a:ea typeface="ＭＳ Ｐゴシック" charset="0"/>
                <a:cs typeface="+mj-cs"/>
              </a:rPr>
              <a:t>Distance vector algorithm </a:t>
            </a:r>
          </a:p>
        </p:txBody>
      </p:sp>
      <p:sp>
        <p:nvSpPr>
          <p:cNvPr id="132101" name="Rectangle 3"/>
          <p:cNvSpPr>
            <a:spLocks noGrp="1" noChangeArrowheads="1"/>
          </p:cNvSpPr>
          <p:nvPr>
            <p:ph type="body" idx="1"/>
          </p:nvPr>
        </p:nvSpPr>
        <p:spPr>
          <a:xfrm>
            <a:off x="533400" y="1600200"/>
            <a:ext cx="7953375" cy="4648200"/>
          </a:xfrm>
        </p:spPr>
        <p:txBody>
          <a:bodyPr/>
          <a:lstStyle/>
          <a:p>
            <a:pPr>
              <a:buFont typeface="Wingdings" pitchFamily="2" charset="2"/>
              <a:buNone/>
            </a:pPr>
            <a:r>
              <a:rPr lang="en-US" i="1" dirty="0">
                <a:solidFill>
                  <a:srgbClr val="CC0000"/>
                </a:solidFill>
              </a:rPr>
              <a:t>Bellman-Ford equation (dynamic programming)</a:t>
            </a:r>
          </a:p>
          <a:p>
            <a:pPr>
              <a:buFont typeface="Wingdings" pitchFamily="2" charset="2"/>
              <a:buNone/>
            </a:pPr>
            <a:endParaRPr lang="en-US" dirty="0"/>
          </a:p>
          <a:p>
            <a:pPr>
              <a:buFont typeface="Wingdings" pitchFamily="2" charset="2"/>
              <a:buNone/>
            </a:pPr>
            <a:r>
              <a:rPr lang="en-US" dirty="0"/>
              <a:t>let</a:t>
            </a:r>
          </a:p>
          <a:p>
            <a:pPr>
              <a:buFont typeface="Wingdings" pitchFamily="2" charset="2"/>
              <a:buNone/>
            </a:pPr>
            <a:r>
              <a:rPr lang="en-US" dirty="0"/>
              <a:t>   </a:t>
            </a:r>
            <a:r>
              <a:rPr lang="en-US" dirty="0" err="1"/>
              <a:t>d</a:t>
            </a:r>
            <a:r>
              <a:rPr lang="en-US" baseline="-25000" dirty="0" err="1"/>
              <a:t>x</a:t>
            </a:r>
            <a:r>
              <a:rPr lang="en-US" dirty="0"/>
              <a:t>(y) := cost of least-cost path from x to y</a:t>
            </a:r>
          </a:p>
          <a:p>
            <a:pPr>
              <a:buFont typeface="Wingdings" pitchFamily="2" charset="2"/>
              <a:buNone/>
            </a:pPr>
            <a:r>
              <a:rPr lang="en-US" dirty="0"/>
              <a:t>then</a:t>
            </a:r>
          </a:p>
          <a:p>
            <a:pPr>
              <a:buFont typeface="Wingdings" pitchFamily="2" charset="2"/>
              <a:buNone/>
            </a:pPr>
            <a:r>
              <a:rPr lang="en-US" dirty="0">
                <a:solidFill>
                  <a:srgbClr val="CC0000"/>
                </a:solidFill>
              </a:rPr>
              <a:t>   </a:t>
            </a:r>
            <a:r>
              <a:rPr lang="en-US" sz="3200" dirty="0" err="1">
                <a:solidFill>
                  <a:srgbClr val="CC0000"/>
                </a:solidFill>
              </a:rPr>
              <a:t>d</a:t>
            </a:r>
            <a:r>
              <a:rPr lang="en-US" sz="3200" baseline="-25000" dirty="0" err="1">
                <a:solidFill>
                  <a:srgbClr val="CC0000"/>
                </a:solidFill>
              </a:rPr>
              <a:t>x</a:t>
            </a:r>
            <a:r>
              <a:rPr lang="en-US" sz="3200" dirty="0">
                <a:solidFill>
                  <a:srgbClr val="CC0000"/>
                </a:solidFill>
              </a:rPr>
              <a:t>(y) = </a:t>
            </a:r>
            <a:r>
              <a:rPr lang="en-US" sz="3200" i="1" dirty="0">
                <a:solidFill>
                  <a:srgbClr val="CC0000"/>
                </a:solidFill>
              </a:rPr>
              <a:t>min</a:t>
            </a:r>
            <a:r>
              <a:rPr lang="en-US" sz="3200" dirty="0">
                <a:solidFill>
                  <a:srgbClr val="CC0000"/>
                </a:solidFill>
              </a:rPr>
              <a:t> {c(</a:t>
            </a:r>
            <a:r>
              <a:rPr lang="en-US" sz="3200" dirty="0" err="1">
                <a:solidFill>
                  <a:srgbClr val="CC0000"/>
                </a:solidFill>
              </a:rPr>
              <a:t>x,v</a:t>
            </a:r>
            <a:r>
              <a:rPr lang="en-US" sz="3200" dirty="0">
                <a:solidFill>
                  <a:srgbClr val="CC0000"/>
                </a:solidFill>
              </a:rPr>
              <a:t>) + </a:t>
            </a:r>
            <a:r>
              <a:rPr lang="en-US" sz="3200" dirty="0" err="1">
                <a:solidFill>
                  <a:srgbClr val="CC0000"/>
                </a:solidFill>
              </a:rPr>
              <a:t>d</a:t>
            </a:r>
            <a:r>
              <a:rPr lang="en-US" sz="3200" baseline="-25000" dirty="0" err="1">
                <a:solidFill>
                  <a:srgbClr val="CC0000"/>
                </a:solidFill>
              </a:rPr>
              <a:t>v</a:t>
            </a:r>
            <a:r>
              <a:rPr lang="en-US" sz="3200" dirty="0">
                <a:solidFill>
                  <a:srgbClr val="CC0000"/>
                </a:solidFill>
              </a:rPr>
              <a:t>(y) }</a:t>
            </a:r>
          </a:p>
          <a:p>
            <a:pPr>
              <a:buFont typeface="Wingdings" pitchFamily="2" charset="2"/>
              <a:buNone/>
            </a:pPr>
            <a:r>
              <a:rPr lang="en-US" sz="3200" dirty="0"/>
              <a:t>   </a:t>
            </a:r>
          </a:p>
          <a:p>
            <a:pPr>
              <a:buFont typeface="Wingdings" pitchFamily="2" charset="2"/>
              <a:buNone/>
            </a:pPr>
            <a:endParaRPr lang="en-US" dirty="0"/>
          </a:p>
        </p:txBody>
      </p:sp>
      <p:sp>
        <p:nvSpPr>
          <p:cNvPr id="132102" name="Text Box 5"/>
          <p:cNvSpPr txBox="1">
            <a:spLocks noChangeArrowheads="1"/>
          </p:cNvSpPr>
          <p:nvPr/>
        </p:nvSpPr>
        <p:spPr bwMode="auto">
          <a:xfrm>
            <a:off x="2220913" y="4138613"/>
            <a:ext cx="295275" cy="366712"/>
          </a:xfrm>
          <a:prstGeom prst="rect">
            <a:avLst/>
          </a:prstGeom>
          <a:noFill/>
          <a:ln w="9525">
            <a:noFill/>
            <a:miter lim="800000"/>
            <a:headEnd/>
            <a:tailEnd/>
          </a:ln>
        </p:spPr>
        <p:txBody>
          <a:bodyPr wrap="none">
            <a:spAutoFit/>
          </a:bodyPr>
          <a:lstStyle/>
          <a:p>
            <a:r>
              <a:rPr lang="en-US">
                <a:solidFill>
                  <a:srgbClr val="CC0000"/>
                </a:solidFill>
                <a:latin typeface="Comic Sans MS" pitchFamily="66" charset="0"/>
              </a:rPr>
              <a:t>v</a:t>
            </a:r>
          </a:p>
        </p:txBody>
      </p:sp>
      <p:sp>
        <p:nvSpPr>
          <p:cNvPr id="132103" name="Text Box 7"/>
          <p:cNvSpPr txBox="1">
            <a:spLocks noChangeArrowheads="1"/>
          </p:cNvSpPr>
          <p:nvPr/>
        </p:nvSpPr>
        <p:spPr bwMode="auto">
          <a:xfrm>
            <a:off x="3017838" y="5126038"/>
            <a:ext cx="2449512" cy="457200"/>
          </a:xfrm>
          <a:prstGeom prst="rect">
            <a:avLst/>
          </a:prstGeom>
          <a:noFill/>
          <a:ln w="9525">
            <a:noFill/>
            <a:miter lim="800000"/>
            <a:headEnd/>
            <a:tailEnd/>
          </a:ln>
        </p:spPr>
        <p:txBody>
          <a:bodyPr wrap="none">
            <a:spAutoFit/>
          </a:bodyPr>
          <a:lstStyle/>
          <a:p>
            <a:r>
              <a:rPr lang="en-US" sz="2400">
                <a:latin typeface="Gill Sans MT" pitchFamily="34" charset="0"/>
              </a:rPr>
              <a:t>cost to neighbor v</a:t>
            </a:r>
          </a:p>
        </p:txBody>
      </p:sp>
      <p:sp>
        <p:nvSpPr>
          <p:cNvPr id="132104" name="Text Box 8"/>
          <p:cNvSpPr txBox="1">
            <a:spLocks noChangeArrowheads="1"/>
          </p:cNvSpPr>
          <p:nvPr/>
        </p:nvSpPr>
        <p:spPr bwMode="auto">
          <a:xfrm>
            <a:off x="2116138" y="5762625"/>
            <a:ext cx="4443412" cy="457200"/>
          </a:xfrm>
          <a:prstGeom prst="rect">
            <a:avLst/>
          </a:prstGeom>
          <a:noFill/>
          <a:ln w="9525">
            <a:noFill/>
            <a:miter lim="800000"/>
            <a:headEnd/>
            <a:tailEnd/>
          </a:ln>
        </p:spPr>
        <p:txBody>
          <a:bodyPr wrap="none">
            <a:spAutoFit/>
          </a:bodyPr>
          <a:lstStyle/>
          <a:p>
            <a:r>
              <a:rPr lang="en-US" sz="2400" i="1">
                <a:latin typeface="Gill Sans MT" pitchFamily="34" charset="0"/>
              </a:rPr>
              <a:t>min</a:t>
            </a:r>
            <a:r>
              <a:rPr lang="en-US" sz="2400">
                <a:latin typeface="Gill Sans MT" pitchFamily="34" charset="0"/>
              </a:rPr>
              <a:t> taken over all neighbors v of x</a:t>
            </a:r>
          </a:p>
        </p:txBody>
      </p:sp>
      <p:sp>
        <p:nvSpPr>
          <p:cNvPr id="132105" name="Text Box 9"/>
          <p:cNvSpPr txBox="1">
            <a:spLocks noChangeArrowheads="1"/>
          </p:cNvSpPr>
          <p:nvPr/>
        </p:nvSpPr>
        <p:spPr bwMode="auto">
          <a:xfrm>
            <a:off x="4130675" y="4730750"/>
            <a:ext cx="4794250" cy="457200"/>
          </a:xfrm>
          <a:prstGeom prst="rect">
            <a:avLst/>
          </a:prstGeom>
          <a:noFill/>
          <a:ln w="9525">
            <a:noFill/>
            <a:miter lim="800000"/>
            <a:headEnd/>
            <a:tailEnd/>
          </a:ln>
        </p:spPr>
        <p:txBody>
          <a:bodyPr wrap="none">
            <a:spAutoFit/>
          </a:bodyPr>
          <a:lstStyle/>
          <a:p>
            <a:r>
              <a:rPr lang="en-US" sz="2400">
                <a:latin typeface="Gill Sans MT" pitchFamily="34" charset="0"/>
              </a:rPr>
              <a:t>cost from neighbor v to destination y</a:t>
            </a:r>
          </a:p>
        </p:txBody>
      </p:sp>
      <p:sp>
        <p:nvSpPr>
          <p:cNvPr id="132106" name="Line 10"/>
          <p:cNvSpPr>
            <a:spLocks noChangeShapeType="1"/>
          </p:cNvSpPr>
          <p:nvPr/>
        </p:nvSpPr>
        <p:spPr bwMode="auto">
          <a:xfrm>
            <a:off x="2363788" y="4549775"/>
            <a:ext cx="0" cy="1282700"/>
          </a:xfrm>
          <a:prstGeom prst="line">
            <a:avLst/>
          </a:prstGeom>
          <a:noFill/>
          <a:ln w="9525">
            <a:solidFill>
              <a:srgbClr val="CC0000"/>
            </a:solidFill>
            <a:round/>
            <a:headEnd/>
            <a:tailEnd/>
          </a:ln>
        </p:spPr>
        <p:txBody>
          <a:bodyPr wrap="none"/>
          <a:lstStyle/>
          <a:p>
            <a:endParaRPr lang="he-IL"/>
          </a:p>
        </p:txBody>
      </p:sp>
      <p:sp>
        <p:nvSpPr>
          <p:cNvPr id="132107" name="Line 11"/>
          <p:cNvSpPr>
            <a:spLocks noChangeShapeType="1"/>
          </p:cNvSpPr>
          <p:nvPr/>
        </p:nvSpPr>
        <p:spPr bwMode="auto">
          <a:xfrm>
            <a:off x="3344863" y="4359275"/>
            <a:ext cx="0" cy="892175"/>
          </a:xfrm>
          <a:prstGeom prst="line">
            <a:avLst/>
          </a:prstGeom>
          <a:noFill/>
          <a:ln w="9525">
            <a:solidFill>
              <a:srgbClr val="CC0000"/>
            </a:solidFill>
            <a:round/>
            <a:headEnd/>
            <a:tailEnd/>
          </a:ln>
        </p:spPr>
        <p:txBody>
          <a:bodyPr wrap="none"/>
          <a:lstStyle/>
          <a:p>
            <a:endParaRPr lang="he-IL"/>
          </a:p>
        </p:txBody>
      </p:sp>
      <p:sp>
        <p:nvSpPr>
          <p:cNvPr id="132108" name="Line 13"/>
          <p:cNvSpPr>
            <a:spLocks noChangeShapeType="1"/>
          </p:cNvSpPr>
          <p:nvPr/>
        </p:nvSpPr>
        <p:spPr bwMode="auto">
          <a:xfrm>
            <a:off x="4649788" y="4427538"/>
            <a:ext cx="0" cy="434975"/>
          </a:xfrm>
          <a:prstGeom prst="line">
            <a:avLst/>
          </a:prstGeom>
          <a:noFill/>
          <a:ln w="9525">
            <a:solidFill>
              <a:srgbClr val="CC0000"/>
            </a:solidFill>
            <a:round/>
            <a:headEnd/>
            <a:tailEnd/>
          </a:ln>
        </p:spPr>
        <p:txBody>
          <a:bodyPr wrap="none"/>
          <a:lstStyle/>
          <a:p>
            <a:endParaRPr lang="he-IL"/>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33122" name="Slide Number Placeholder 4"/>
          <p:cNvSpPr>
            <a:spLocks noGrp="1"/>
          </p:cNvSpPr>
          <p:nvPr>
            <p:ph type="sldNum" sz="quarter" idx="12"/>
          </p:nvPr>
        </p:nvSpPr>
        <p:spPr>
          <a:noFill/>
        </p:spPr>
        <p:txBody>
          <a:bodyPr/>
          <a:lstStyle/>
          <a:p>
            <a:r>
              <a:rPr lang="en-US"/>
              <a:t>4-</a:t>
            </a:r>
            <a:fld id="{38FAB09D-5093-4BE8-81F8-CC3AEBAC1F31}" type="slidenum">
              <a:rPr lang="en-US"/>
              <a:pPr/>
              <a:t>21</a:t>
            </a:fld>
            <a:endParaRPr lang="en-US"/>
          </a:p>
        </p:txBody>
      </p:sp>
      <p:pic>
        <p:nvPicPr>
          <p:cNvPr id="133123" name="Picture 77" descr="underline_base"/>
          <p:cNvPicPr>
            <a:picLocks noChangeArrowheads="1"/>
          </p:cNvPicPr>
          <p:nvPr/>
        </p:nvPicPr>
        <p:blipFill>
          <a:blip r:embed="rId2" cstate="print"/>
          <a:srcRect/>
          <a:stretch>
            <a:fillRect/>
          </a:stretch>
        </p:blipFill>
        <p:spPr bwMode="auto">
          <a:xfrm>
            <a:off x="630238" y="839788"/>
            <a:ext cx="5027612" cy="173037"/>
          </a:xfrm>
          <a:prstGeom prst="rect">
            <a:avLst/>
          </a:prstGeom>
          <a:noFill/>
          <a:ln w="9525">
            <a:noFill/>
            <a:miter lim="800000"/>
            <a:headEnd/>
            <a:tailEnd/>
          </a:ln>
        </p:spPr>
      </p:pic>
      <p:sp>
        <p:nvSpPr>
          <p:cNvPr id="88069" name="Rectangle 2"/>
          <p:cNvSpPr>
            <a:spLocks noGrp="1" noChangeArrowheads="1"/>
          </p:cNvSpPr>
          <p:nvPr>
            <p:ph type="title"/>
          </p:nvPr>
        </p:nvSpPr>
        <p:spPr>
          <a:xfrm>
            <a:off x="533400" y="174625"/>
            <a:ext cx="7772400" cy="874713"/>
          </a:xfrm>
        </p:spPr>
        <p:txBody>
          <a:bodyPr/>
          <a:lstStyle/>
          <a:p>
            <a:pPr>
              <a:defRPr/>
            </a:pPr>
            <a:r>
              <a:rPr lang="en-US">
                <a:ea typeface="ＭＳ Ｐゴシック" charset="0"/>
                <a:cs typeface="+mj-cs"/>
              </a:rPr>
              <a:t>Bellman-Ford example </a:t>
            </a:r>
          </a:p>
        </p:txBody>
      </p:sp>
      <p:grpSp>
        <p:nvGrpSpPr>
          <p:cNvPr id="133125" name="Group 3"/>
          <p:cNvGrpSpPr>
            <a:grpSpLocks/>
          </p:cNvGrpSpPr>
          <p:nvPr/>
        </p:nvGrpSpPr>
        <p:grpSpPr bwMode="auto">
          <a:xfrm>
            <a:off x="276225" y="1470025"/>
            <a:ext cx="3571875" cy="2236788"/>
            <a:chOff x="3162" y="1071"/>
            <a:chExt cx="2250" cy="1409"/>
          </a:xfrm>
        </p:grpSpPr>
        <p:sp>
          <p:nvSpPr>
            <p:cNvPr id="133130"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p:spPr>
          <p:txBody>
            <a:bodyPr wrap="none" anchor="ctr"/>
            <a:lstStyle/>
            <a:p>
              <a:endParaRPr lang="he-IL"/>
            </a:p>
          </p:txBody>
        </p:sp>
        <p:sp>
          <p:nvSpPr>
            <p:cNvPr id="133131"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sp>
          <p:nvSpPr>
            <p:cNvPr id="133132"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33" name="Line 7"/>
            <p:cNvSpPr>
              <a:spLocks noChangeShapeType="1"/>
            </p:cNvSpPr>
            <p:nvPr/>
          </p:nvSpPr>
          <p:spPr bwMode="auto">
            <a:xfrm>
              <a:off x="3238" y="1855"/>
              <a:ext cx="0" cy="50"/>
            </a:xfrm>
            <a:prstGeom prst="line">
              <a:avLst/>
            </a:prstGeom>
            <a:noFill/>
            <a:ln w="12700">
              <a:solidFill>
                <a:schemeClr val="tx1"/>
              </a:solidFill>
              <a:round/>
              <a:headEnd/>
              <a:tailEnd/>
            </a:ln>
          </p:spPr>
          <p:txBody>
            <a:bodyPr wrap="none" anchor="ctr"/>
            <a:lstStyle/>
            <a:p>
              <a:endParaRPr lang="he-IL"/>
            </a:p>
          </p:txBody>
        </p:sp>
        <p:sp>
          <p:nvSpPr>
            <p:cNvPr id="133134" name="Line 8"/>
            <p:cNvSpPr>
              <a:spLocks noChangeShapeType="1"/>
            </p:cNvSpPr>
            <p:nvPr/>
          </p:nvSpPr>
          <p:spPr bwMode="auto">
            <a:xfrm>
              <a:off x="3551" y="1855"/>
              <a:ext cx="0" cy="50"/>
            </a:xfrm>
            <a:prstGeom prst="line">
              <a:avLst/>
            </a:prstGeom>
            <a:noFill/>
            <a:ln w="12700">
              <a:solidFill>
                <a:schemeClr val="tx1"/>
              </a:solidFill>
              <a:round/>
              <a:headEnd/>
              <a:tailEnd/>
            </a:ln>
          </p:spPr>
          <p:txBody>
            <a:bodyPr wrap="none" anchor="ctr"/>
            <a:lstStyle/>
            <a:p>
              <a:endParaRPr lang="he-IL"/>
            </a:p>
          </p:txBody>
        </p:sp>
        <p:sp>
          <p:nvSpPr>
            <p:cNvPr id="133135" name="Rectangle 9"/>
            <p:cNvSpPr>
              <a:spLocks noChangeArrowheads="1"/>
            </p:cNvSpPr>
            <p:nvPr/>
          </p:nvSpPr>
          <p:spPr bwMode="auto">
            <a:xfrm>
              <a:off x="3238" y="185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36"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37"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38" name="Line 12"/>
            <p:cNvSpPr>
              <a:spLocks noChangeShapeType="1"/>
            </p:cNvSpPr>
            <p:nvPr/>
          </p:nvSpPr>
          <p:spPr bwMode="auto">
            <a:xfrm>
              <a:off x="3712" y="2242"/>
              <a:ext cx="0" cy="50"/>
            </a:xfrm>
            <a:prstGeom prst="line">
              <a:avLst/>
            </a:prstGeom>
            <a:noFill/>
            <a:ln w="12700">
              <a:solidFill>
                <a:schemeClr val="tx1"/>
              </a:solidFill>
              <a:round/>
              <a:headEnd/>
              <a:tailEnd/>
            </a:ln>
          </p:spPr>
          <p:txBody>
            <a:bodyPr wrap="none" anchor="ctr"/>
            <a:lstStyle/>
            <a:p>
              <a:endParaRPr lang="he-IL"/>
            </a:p>
          </p:txBody>
        </p:sp>
        <p:sp>
          <p:nvSpPr>
            <p:cNvPr id="133139" name="Line 13"/>
            <p:cNvSpPr>
              <a:spLocks noChangeShapeType="1"/>
            </p:cNvSpPr>
            <p:nvPr/>
          </p:nvSpPr>
          <p:spPr bwMode="auto">
            <a:xfrm>
              <a:off x="4025" y="2242"/>
              <a:ext cx="0" cy="50"/>
            </a:xfrm>
            <a:prstGeom prst="line">
              <a:avLst/>
            </a:prstGeom>
            <a:noFill/>
            <a:ln w="12700">
              <a:solidFill>
                <a:schemeClr val="tx1"/>
              </a:solidFill>
              <a:round/>
              <a:headEnd/>
              <a:tailEnd/>
            </a:ln>
          </p:spPr>
          <p:txBody>
            <a:bodyPr wrap="none" anchor="ctr"/>
            <a:lstStyle/>
            <a:p>
              <a:endParaRPr lang="he-IL"/>
            </a:p>
          </p:txBody>
        </p:sp>
        <p:sp>
          <p:nvSpPr>
            <p:cNvPr id="133140" name="Rectangle 14"/>
            <p:cNvSpPr>
              <a:spLocks noChangeArrowheads="1"/>
            </p:cNvSpPr>
            <p:nvPr/>
          </p:nvSpPr>
          <p:spPr bwMode="auto">
            <a:xfrm>
              <a:off x="3712" y="224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41"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42"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43" name="Line 17"/>
            <p:cNvSpPr>
              <a:spLocks noChangeShapeType="1"/>
            </p:cNvSpPr>
            <p:nvPr/>
          </p:nvSpPr>
          <p:spPr bwMode="auto">
            <a:xfrm>
              <a:off x="3708" y="1552"/>
              <a:ext cx="0" cy="50"/>
            </a:xfrm>
            <a:prstGeom prst="line">
              <a:avLst/>
            </a:prstGeom>
            <a:noFill/>
            <a:ln w="12700">
              <a:solidFill>
                <a:schemeClr val="tx1"/>
              </a:solidFill>
              <a:round/>
              <a:headEnd/>
              <a:tailEnd/>
            </a:ln>
          </p:spPr>
          <p:txBody>
            <a:bodyPr wrap="none" anchor="ctr"/>
            <a:lstStyle/>
            <a:p>
              <a:endParaRPr lang="he-IL"/>
            </a:p>
          </p:txBody>
        </p:sp>
        <p:sp>
          <p:nvSpPr>
            <p:cNvPr id="133144" name="Line 18"/>
            <p:cNvSpPr>
              <a:spLocks noChangeShapeType="1"/>
            </p:cNvSpPr>
            <p:nvPr/>
          </p:nvSpPr>
          <p:spPr bwMode="auto">
            <a:xfrm>
              <a:off x="4021" y="1552"/>
              <a:ext cx="0" cy="50"/>
            </a:xfrm>
            <a:prstGeom prst="line">
              <a:avLst/>
            </a:prstGeom>
            <a:noFill/>
            <a:ln w="12700">
              <a:solidFill>
                <a:schemeClr val="tx1"/>
              </a:solidFill>
              <a:round/>
              <a:headEnd/>
              <a:tailEnd/>
            </a:ln>
          </p:spPr>
          <p:txBody>
            <a:bodyPr wrap="none" anchor="ctr"/>
            <a:lstStyle/>
            <a:p>
              <a:endParaRPr lang="he-IL"/>
            </a:p>
          </p:txBody>
        </p:sp>
        <p:sp>
          <p:nvSpPr>
            <p:cNvPr id="133145" name="Rectangle 19"/>
            <p:cNvSpPr>
              <a:spLocks noChangeArrowheads="1"/>
            </p:cNvSpPr>
            <p:nvPr/>
          </p:nvSpPr>
          <p:spPr bwMode="auto">
            <a:xfrm>
              <a:off x="3708" y="155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46"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47"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48" name="Line 22"/>
            <p:cNvSpPr>
              <a:spLocks noChangeShapeType="1"/>
            </p:cNvSpPr>
            <p:nvPr/>
          </p:nvSpPr>
          <p:spPr bwMode="auto">
            <a:xfrm>
              <a:off x="4391" y="1548"/>
              <a:ext cx="0" cy="50"/>
            </a:xfrm>
            <a:prstGeom prst="line">
              <a:avLst/>
            </a:prstGeom>
            <a:noFill/>
            <a:ln w="12700">
              <a:solidFill>
                <a:schemeClr val="tx1"/>
              </a:solidFill>
              <a:round/>
              <a:headEnd/>
              <a:tailEnd/>
            </a:ln>
          </p:spPr>
          <p:txBody>
            <a:bodyPr wrap="none" anchor="ctr"/>
            <a:lstStyle/>
            <a:p>
              <a:endParaRPr lang="he-IL"/>
            </a:p>
          </p:txBody>
        </p:sp>
        <p:sp>
          <p:nvSpPr>
            <p:cNvPr id="133149" name="Line 23"/>
            <p:cNvSpPr>
              <a:spLocks noChangeShapeType="1"/>
            </p:cNvSpPr>
            <p:nvPr/>
          </p:nvSpPr>
          <p:spPr bwMode="auto">
            <a:xfrm>
              <a:off x="4703" y="1548"/>
              <a:ext cx="0" cy="50"/>
            </a:xfrm>
            <a:prstGeom prst="line">
              <a:avLst/>
            </a:prstGeom>
            <a:noFill/>
            <a:ln w="12700">
              <a:solidFill>
                <a:schemeClr val="tx1"/>
              </a:solidFill>
              <a:round/>
              <a:headEnd/>
              <a:tailEnd/>
            </a:ln>
          </p:spPr>
          <p:txBody>
            <a:bodyPr wrap="none" anchor="ctr"/>
            <a:lstStyle/>
            <a:p>
              <a:endParaRPr lang="he-IL"/>
            </a:p>
          </p:txBody>
        </p:sp>
        <p:sp>
          <p:nvSpPr>
            <p:cNvPr id="133150" name="Rectangle 24"/>
            <p:cNvSpPr>
              <a:spLocks noChangeArrowheads="1"/>
            </p:cNvSpPr>
            <p:nvPr/>
          </p:nvSpPr>
          <p:spPr bwMode="auto">
            <a:xfrm>
              <a:off x="4391" y="1548"/>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51"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52"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53" name="Line 27"/>
            <p:cNvSpPr>
              <a:spLocks noChangeShapeType="1"/>
            </p:cNvSpPr>
            <p:nvPr/>
          </p:nvSpPr>
          <p:spPr bwMode="auto">
            <a:xfrm>
              <a:off x="4401" y="2239"/>
              <a:ext cx="0" cy="50"/>
            </a:xfrm>
            <a:prstGeom prst="line">
              <a:avLst/>
            </a:prstGeom>
            <a:noFill/>
            <a:ln w="12700">
              <a:solidFill>
                <a:schemeClr val="tx1"/>
              </a:solidFill>
              <a:round/>
              <a:headEnd/>
              <a:tailEnd/>
            </a:ln>
          </p:spPr>
          <p:txBody>
            <a:bodyPr wrap="none" anchor="ctr"/>
            <a:lstStyle/>
            <a:p>
              <a:endParaRPr lang="he-IL"/>
            </a:p>
          </p:txBody>
        </p:sp>
        <p:sp>
          <p:nvSpPr>
            <p:cNvPr id="133154" name="Line 28"/>
            <p:cNvSpPr>
              <a:spLocks noChangeShapeType="1"/>
            </p:cNvSpPr>
            <p:nvPr/>
          </p:nvSpPr>
          <p:spPr bwMode="auto">
            <a:xfrm>
              <a:off x="4714" y="2239"/>
              <a:ext cx="0" cy="50"/>
            </a:xfrm>
            <a:prstGeom prst="line">
              <a:avLst/>
            </a:prstGeom>
            <a:noFill/>
            <a:ln w="12700">
              <a:solidFill>
                <a:schemeClr val="tx1"/>
              </a:solidFill>
              <a:round/>
              <a:headEnd/>
              <a:tailEnd/>
            </a:ln>
          </p:spPr>
          <p:txBody>
            <a:bodyPr wrap="none" anchor="ctr"/>
            <a:lstStyle/>
            <a:p>
              <a:endParaRPr lang="he-IL"/>
            </a:p>
          </p:txBody>
        </p:sp>
        <p:sp>
          <p:nvSpPr>
            <p:cNvPr id="133155" name="Rectangle 29"/>
            <p:cNvSpPr>
              <a:spLocks noChangeArrowheads="1"/>
            </p:cNvSpPr>
            <p:nvPr/>
          </p:nvSpPr>
          <p:spPr bwMode="auto">
            <a:xfrm>
              <a:off x="4401" y="223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56"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57"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58" name="Line 32"/>
            <p:cNvSpPr>
              <a:spLocks noChangeShapeType="1"/>
            </p:cNvSpPr>
            <p:nvPr/>
          </p:nvSpPr>
          <p:spPr bwMode="auto">
            <a:xfrm>
              <a:off x="4966" y="1898"/>
              <a:ext cx="0" cy="50"/>
            </a:xfrm>
            <a:prstGeom prst="line">
              <a:avLst/>
            </a:prstGeom>
            <a:noFill/>
            <a:ln w="12700">
              <a:solidFill>
                <a:schemeClr val="tx1"/>
              </a:solidFill>
              <a:round/>
              <a:headEnd/>
              <a:tailEnd/>
            </a:ln>
          </p:spPr>
          <p:txBody>
            <a:bodyPr wrap="none" anchor="ctr"/>
            <a:lstStyle/>
            <a:p>
              <a:endParaRPr lang="he-IL"/>
            </a:p>
          </p:txBody>
        </p:sp>
        <p:sp>
          <p:nvSpPr>
            <p:cNvPr id="133159" name="Line 33"/>
            <p:cNvSpPr>
              <a:spLocks noChangeShapeType="1"/>
            </p:cNvSpPr>
            <p:nvPr/>
          </p:nvSpPr>
          <p:spPr bwMode="auto">
            <a:xfrm>
              <a:off x="5279" y="1898"/>
              <a:ext cx="0" cy="50"/>
            </a:xfrm>
            <a:prstGeom prst="line">
              <a:avLst/>
            </a:prstGeom>
            <a:noFill/>
            <a:ln w="12700">
              <a:solidFill>
                <a:schemeClr val="tx1"/>
              </a:solidFill>
              <a:round/>
              <a:headEnd/>
              <a:tailEnd/>
            </a:ln>
          </p:spPr>
          <p:txBody>
            <a:bodyPr wrap="none" anchor="ctr"/>
            <a:lstStyle/>
            <a:p>
              <a:endParaRPr lang="he-IL"/>
            </a:p>
          </p:txBody>
        </p:sp>
        <p:sp>
          <p:nvSpPr>
            <p:cNvPr id="133160" name="Rectangle 34"/>
            <p:cNvSpPr>
              <a:spLocks noChangeArrowheads="1"/>
            </p:cNvSpPr>
            <p:nvPr/>
          </p:nvSpPr>
          <p:spPr bwMode="auto">
            <a:xfrm>
              <a:off x="4966" y="18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3161"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3162"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p:spPr>
          <p:txBody>
            <a:bodyPr wrap="none" anchor="ctr"/>
            <a:lstStyle/>
            <a:p>
              <a:endParaRPr lang="he-IL"/>
            </a:p>
          </p:txBody>
        </p:sp>
        <p:sp>
          <p:nvSpPr>
            <p:cNvPr id="133163"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p:spPr>
          <p:txBody>
            <a:bodyPr wrap="none" anchor="ctr"/>
            <a:lstStyle/>
            <a:p>
              <a:endParaRPr lang="he-IL"/>
            </a:p>
          </p:txBody>
        </p:sp>
        <p:sp>
          <p:nvSpPr>
            <p:cNvPr id="133164" name="Freeform 38"/>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he-IL"/>
            </a:p>
          </p:txBody>
        </p:sp>
        <p:sp>
          <p:nvSpPr>
            <p:cNvPr id="133165"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p:spPr>
          <p:txBody>
            <a:bodyPr wrap="none" anchor="ctr"/>
            <a:lstStyle/>
            <a:p>
              <a:endParaRPr lang="he-IL"/>
            </a:p>
          </p:txBody>
        </p:sp>
        <p:sp>
          <p:nvSpPr>
            <p:cNvPr id="133166"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33167"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p:spPr>
          <p:txBody>
            <a:bodyPr wrap="none" anchor="ctr"/>
            <a:lstStyle/>
            <a:p>
              <a:endParaRPr lang="he-IL"/>
            </a:p>
          </p:txBody>
        </p:sp>
        <p:sp>
          <p:nvSpPr>
            <p:cNvPr id="133168"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33169"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p:spPr>
          <p:txBody>
            <a:bodyPr wrap="none" anchor="ctr"/>
            <a:lstStyle/>
            <a:p>
              <a:endParaRPr lang="he-IL"/>
            </a:p>
          </p:txBody>
        </p:sp>
        <p:sp>
          <p:nvSpPr>
            <p:cNvPr id="133170"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p:spPr>
          <p:txBody>
            <a:bodyPr wrap="none" anchor="ctr"/>
            <a:lstStyle/>
            <a:p>
              <a:endParaRPr lang="he-IL"/>
            </a:p>
          </p:txBody>
        </p:sp>
        <p:grpSp>
          <p:nvGrpSpPr>
            <p:cNvPr id="133171" name="Group 45"/>
            <p:cNvGrpSpPr>
              <a:grpSpLocks/>
            </p:cNvGrpSpPr>
            <p:nvPr/>
          </p:nvGrpSpPr>
          <p:grpSpPr bwMode="auto">
            <a:xfrm>
              <a:off x="3284" y="1744"/>
              <a:ext cx="215" cy="252"/>
              <a:chOff x="2949" y="2425"/>
              <a:chExt cx="218" cy="252"/>
            </a:xfrm>
          </p:grpSpPr>
          <p:sp>
            <p:nvSpPr>
              <p:cNvPr id="133197" name="Rectangle 4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3198" name="Text Box 47"/>
              <p:cNvSpPr txBox="1">
                <a:spLocks noChangeArrowheads="1"/>
              </p:cNvSpPr>
              <p:nvPr/>
            </p:nvSpPr>
            <p:spPr bwMode="auto">
              <a:xfrm>
                <a:off x="2949" y="2425"/>
                <a:ext cx="218" cy="252"/>
              </a:xfrm>
              <a:prstGeom prst="rect">
                <a:avLst/>
              </a:prstGeom>
              <a:noFill/>
              <a:ln w="9525">
                <a:noFill/>
                <a:miter lim="800000"/>
                <a:headEnd/>
                <a:tailEnd/>
              </a:ln>
            </p:spPr>
            <p:txBody>
              <a:bodyPr wrap="none">
                <a:spAutoFit/>
              </a:bodyPr>
              <a:lstStyle/>
              <a:p>
                <a:pPr algn="ctr"/>
                <a:r>
                  <a:rPr lang="en-US" sz="2000" b="1" dirty="0">
                    <a:solidFill>
                      <a:srgbClr val="FFFF00"/>
                    </a:solidFill>
                  </a:rPr>
                  <a:t>u</a:t>
                </a:r>
              </a:p>
            </p:txBody>
          </p:sp>
        </p:grpSp>
        <p:grpSp>
          <p:nvGrpSpPr>
            <p:cNvPr id="133172" name="Group 48"/>
            <p:cNvGrpSpPr>
              <a:grpSpLocks/>
            </p:cNvGrpSpPr>
            <p:nvPr/>
          </p:nvGrpSpPr>
          <p:grpSpPr bwMode="auto">
            <a:xfrm>
              <a:off x="4458" y="2110"/>
              <a:ext cx="206" cy="252"/>
              <a:chOff x="2953" y="2407"/>
              <a:chExt cx="209" cy="252"/>
            </a:xfrm>
          </p:grpSpPr>
          <p:sp>
            <p:nvSpPr>
              <p:cNvPr id="133195" name="Rectangle 4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33196" name="Text Box 50"/>
              <p:cNvSpPr txBox="1">
                <a:spLocks noChangeArrowheads="1"/>
              </p:cNvSpPr>
              <p:nvPr/>
            </p:nvSpPr>
            <p:spPr bwMode="auto">
              <a:xfrm>
                <a:off x="2953" y="2407"/>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nvGrpSpPr>
            <p:cNvPr id="133173" name="Group 51"/>
            <p:cNvGrpSpPr>
              <a:grpSpLocks/>
            </p:cNvGrpSpPr>
            <p:nvPr/>
          </p:nvGrpSpPr>
          <p:grpSpPr bwMode="auto">
            <a:xfrm>
              <a:off x="3775" y="2107"/>
              <a:ext cx="206" cy="252"/>
              <a:chOff x="2954" y="2407"/>
              <a:chExt cx="207" cy="252"/>
            </a:xfrm>
          </p:grpSpPr>
          <p:sp>
            <p:nvSpPr>
              <p:cNvPr id="133193" name="Rectangle 5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3194" name="Text Box 53"/>
              <p:cNvSpPr txBox="1">
                <a:spLocks noChangeArrowheads="1"/>
              </p:cNvSpPr>
              <p:nvPr/>
            </p:nvSpPr>
            <p:spPr bwMode="auto">
              <a:xfrm>
                <a:off x="2954" y="2407"/>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33174" name="Group 54"/>
            <p:cNvGrpSpPr>
              <a:grpSpLocks/>
            </p:cNvGrpSpPr>
            <p:nvPr/>
          </p:nvGrpSpPr>
          <p:grpSpPr bwMode="auto">
            <a:xfrm>
              <a:off x="4435" y="1438"/>
              <a:ext cx="242" cy="252"/>
              <a:chOff x="2936" y="2425"/>
              <a:chExt cx="245" cy="252"/>
            </a:xfrm>
          </p:grpSpPr>
          <p:sp>
            <p:nvSpPr>
              <p:cNvPr id="133191" name="Rectangle 55"/>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33192" name="Text Box 56"/>
              <p:cNvSpPr txBox="1">
                <a:spLocks noChangeArrowheads="1"/>
              </p:cNvSpPr>
              <p:nvPr/>
            </p:nvSpPr>
            <p:spPr bwMode="auto">
              <a:xfrm>
                <a:off x="2936" y="2425"/>
                <a:ext cx="245" cy="252"/>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grpSp>
          <p:nvGrpSpPr>
            <p:cNvPr id="133175" name="Group 57"/>
            <p:cNvGrpSpPr>
              <a:grpSpLocks/>
            </p:cNvGrpSpPr>
            <p:nvPr/>
          </p:nvGrpSpPr>
          <p:grpSpPr bwMode="auto">
            <a:xfrm>
              <a:off x="3768" y="1438"/>
              <a:ext cx="206" cy="252"/>
              <a:chOff x="2953" y="2425"/>
              <a:chExt cx="209" cy="252"/>
            </a:xfrm>
          </p:grpSpPr>
          <p:sp>
            <p:nvSpPr>
              <p:cNvPr id="133189" name="Rectangle 58"/>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33190" name="Text Box 59"/>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33176" name="Group 60"/>
            <p:cNvGrpSpPr>
              <a:grpSpLocks/>
            </p:cNvGrpSpPr>
            <p:nvPr/>
          </p:nvGrpSpPr>
          <p:grpSpPr bwMode="auto">
            <a:xfrm>
              <a:off x="5031" y="1756"/>
              <a:ext cx="197" cy="252"/>
              <a:chOff x="2957" y="2395"/>
              <a:chExt cx="199" cy="252"/>
            </a:xfrm>
          </p:grpSpPr>
          <p:sp>
            <p:nvSpPr>
              <p:cNvPr id="133187" name="Rectangle 61"/>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33188" name="Text Box 62"/>
              <p:cNvSpPr txBox="1">
                <a:spLocks noChangeArrowheads="1"/>
              </p:cNvSpPr>
              <p:nvPr/>
            </p:nvSpPr>
            <p:spPr bwMode="auto">
              <a:xfrm>
                <a:off x="2957" y="2395"/>
                <a:ext cx="199"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sp>
          <p:nvSpPr>
            <p:cNvPr id="133177" name="Text Box 63"/>
            <p:cNvSpPr txBox="1">
              <a:spLocks noChangeArrowheads="1"/>
            </p:cNvSpPr>
            <p:nvPr/>
          </p:nvSpPr>
          <p:spPr bwMode="auto">
            <a:xfrm>
              <a:off x="3493" y="1568"/>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33178" name="Text Box 64"/>
            <p:cNvSpPr txBox="1">
              <a:spLocks noChangeArrowheads="1"/>
            </p:cNvSpPr>
            <p:nvPr/>
          </p:nvSpPr>
          <p:spPr bwMode="auto">
            <a:xfrm>
              <a:off x="3841" y="1787"/>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33179" name="Text Box 65"/>
            <p:cNvSpPr txBox="1">
              <a:spLocks noChangeArrowheads="1"/>
            </p:cNvSpPr>
            <p:nvPr/>
          </p:nvSpPr>
          <p:spPr bwMode="auto">
            <a:xfrm>
              <a:off x="3406" y="2000"/>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33180" name="Text Box 66"/>
            <p:cNvSpPr txBox="1">
              <a:spLocks noChangeArrowheads="1"/>
            </p:cNvSpPr>
            <p:nvPr/>
          </p:nvSpPr>
          <p:spPr bwMode="auto">
            <a:xfrm>
              <a:off x="4225" y="1880"/>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33181" name="Text Box 67"/>
            <p:cNvSpPr txBox="1">
              <a:spLocks noChangeArrowheads="1"/>
            </p:cNvSpPr>
            <p:nvPr/>
          </p:nvSpPr>
          <p:spPr bwMode="auto">
            <a:xfrm>
              <a:off x="4162" y="2234"/>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33182" name="Text Box 68"/>
            <p:cNvSpPr txBox="1">
              <a:spLocks noChangeArrowheads="1"/>
            </p:cNvSpPr>
            <p:nvPr/>
          </p:nvSpPr>
          <p:spPr bwMode="auto">
            <a:xfrm>
              <a:off x="4522" y="1805"/>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33183" name="Text Box 69"/>
            <p:cNvSpPr txBox="1">
              <a:spLocks noChangeArrowheads="1"/>
            </p:cNvSpPr>
            <p:nvPr/>
          </p:nvSpPr>
          <p:spPr bwMode="auto">
            <a:xfrm>
              <a:off x="4882" y="2069"/>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33184" name="Text Box 70"/>
            <p:cNvSpPr txBox="1">
              <a:spLocks noChangeArrowheads="1"/>
            </p:cNvSpPr>
            <p:nvPr/>
          </p:nvSpPr>
          <p:spPr bwMode="auto">
            <a:xfrm>
              <a:off x="4855" y="1532"/>
              <a:ext cx="196" cy="231"/>
            </a:xfrm>
            <a:prstGeom prst="rect">
              <a:avLst/>
            </a:prstGeom>
            <a:noFill/>
            <a:ln w="9525">
              <a:noFill/>
              <a:miter lim="800000"/>
              <a:headEnd/>
              <a:tailEnd/>
            </a:ln>
          </p:spPr>
          <p:txBody>
            <a:bodyPr wrap="none">
              <a:spAutoFit/>
            </a:bodyPr>
            <a:lstStyle/>
            <a:p>
              <a:pPr algn="ctr"/>
              <a:r>
                <a:rPr lang="en-US"/>
                <a:t>5</a:t>
              </a:r>
              <a:endParaRPr lang="en-US" sz="2400"/>
            </a:p>
          </p:txBody>
        </p:sp>
        <p:sp>
          <p:nvSpPr>
            <p:cNvPr id="133185" name="Text Box 71"/>
            <p:cNvSpPr txBox="1">
              <a:spLocks noChangeArrowheads="1"/>
            </p:cNvSpPr>
            <p:nvPr/>
          </p:nvSpPr>
          <p:spPr bwMode="auto">
            <a:xfrm>
              <a:off x="4120" y="1382"/>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33186" name="Text Box 72"/>
            <p:cNvSpPr txBox="1">
              <a:spLocks noChangeArrowheads="1"/>
            </p:cNvSpPr>
            <p:nvPr/>
          </p:nvSpPr>
          <p:spPr bwMode="auto">
            <a:xfrm>
              <a:off x="3769" y="1115"/>
              <a:ext cx="196" cy="231"/>
            </a:xfrm>
            <a:prstGeom prst="rect">
              <a:avLst/>
            </a:prstGeom>
            <a:noFill/>
            <a:ln w="9525">
              <a:noFill/>
              <a:miter lim="800000"/>
              <a:headEnd/>
              <a:tailEnd/>
            </a:ln>
          </p:spPr>
          <p:txBody>
            <a:bodyPr wrap="none">
              <a:spAutoFit/>
            </a:bodyPr>
            <a:lstStyle/>
            <a:p>
              <a:pPr algn="ctr"/>
              <a:r>
                <a:rPr lang="en-US"/>
                <a:t>5</a:t>
              </a:r>
              <a:endParaRPr lang="en-US" sz="2400"/>
            </a:p>
          </p:txBody>
        </p:sp>
      </p:grpSp>
      <p:sp>
        <p:nvSpPr>
          <p:cNvPr id="133126" name="Text Box 73"/>
          <p:cNvSpPr txBox="1">
            <a:spLocks noChangeArrowheads="1"/>
          </p:cNvSpPr>
          <p:nvPr/>
        </p:nvSpPr>
        <p:spPr bwMode="auto">
          <a:xfrm>
            <a:off x="3765550" y="1770063"/>
            <a:ext cx="5045075" cy="457200"/>
          </a:xfrm>
          <a:prstGeom prst="rect">
            <a:avLst/>
          </a:prstGeom>
          <a:noFill/>
          <a:ln w="9525">
            <a:noFill/>
            <a:miter lim="800000"/>
            <a:headEnd/>
            <a:tailEnd/>
          </a:ln>
        </p:spPr>
        <p:txBody>
          <a:bodyPr wrap="none">
            <a:spAutoFit/>
          </a:bodyPr>
          <a:lstStyle/>
          <a:p>
            <a:r>
              <a:rPr lang="en-US" sz="2400"/>
              <a:t>clearly, d</a:t>
            </a:r>
            <a:r>
              <a:rPr lang="en-US" sz="2400" baseline="-25000"/>
              <a:t>v</a:t>
            </a:r>
            <a:r>
              <a:rPr lang="en-US" sz="2400"/>
              <a:t>(z) = 5, d</a:t>
            </a:r>
            <a:r>
              <a:rPr lang="en-US" sz="2400" baseline="-25000"/>
              <a:t>x</a:t>
            </a:r>
            <a:r>
              <a:rPr lang="en-US" sz="2400"/>
              <a:t>(z) = 3, d</a:t>
            </a:r>
            <a:r>
              <a:rPr lang="en-US" sz="2400" baseline="-25000"/>
              <a:t>w</a:t>
            </a:r>
            <a:r>
              <a:rPr lang="en-US" sz="2400"/>
              <a:t>(z) = 3</a:t>
            </a:r>
          </a:p>
        </p:txBody>
      </p:sp>
      <p:sp>
        <p:nvSpPr>
          <p:cNvPr id="133127" name="Text Box 74"/>
          <p:cNvSpPr txBox="1">
            <a:spLocks noChangeArrowheads="1"/>
          </p:cNvSpPr>
          <p:nvPr/>
        </p:nvSpPr>
        <p:spPr bwMode="auto">
          <a:xfrm>
            <a:off x="4275138" y="2928938"/>
            <a:ext cx="3900487" cy="2282825"/>
          </a:xfrm>
          <a:prstGeom prst="rect">
            <a:avLst/>
          </a:prstGeom>
          <a:noFill/>
          <a:ln w="9525">
            <a:noFill/>
            <a:miter lim="800000"/>
            <a:headEnd/>
            <a:tailEnd/>
          </a:ln>
        </p:spPr>
        <p:txBody>
          <a:bodyPr wrap="none">
            <a:spAutoFit/>
          </a:bodyPr>
          <a:lstStyle/>
          <a:p>
            <a:r>
              <a:rPr lang="en-US" sz="2400"/>
              <a:t>d</a:t>
            </a:r>
            <a:r>
              <a:rPr lang="en-US" sz="2400" baseline="-25000"/>
              <a:t>u</a:t>
            </a:r>
            <a:r>
              <a:rPr lang="en-US" sz="2400"/>
              <a:t>(z) = min { c(u,v) + d</a:t>
            </a:r>
            <a:r>
              <a:rPr lang="en-US" sz="2400" baseline="-25000"/>
              <a:t>v</a:t>
            </a:r>
            <a:r>
              <a:rPr lang="en-US" sz="2400"/>
              <a:t>(z),</a:t>
            </a:r>
          </a:p>
          <a:p>
            <a:r>
              <a:rPr lang="en-US" sz="2400"/>
              <a:t>                    c(u,x) + d</a:t>
            </a:r>
            <a:r>
              <a:rPr lang="en-US" sz="2400" baseline="-25000"/>
              <a:t>x</a:t>
            </a:r>
            <a:r>
              <a:rPr lang="en-US" sz="2400"/>
              <a:t>(z),</a:t>
            </a:r>
          </a:p>
          <a:p>
            <a:r>
              <a:rPr lang="en-US" sz="2400"/>
              <a:t>                    c(u,w) + d</a:t>
            </a:r>
            <a:r>
              <a:rPr lang="en-US" sz="2400" baseline="-25000"/>
              <a:t>w</a:t>
            </a:r>
            <a:r>
              <a:rPr lang="en-US" sz="2400"/>
              <a:t>(z) }</a:t>
            </a:r>
          </a:p>
          <a:p>
            <a:r>
              <a:rPr lang="en-US" sz="2400"/>
              <a:t>         = min {2 + 5,</a:t>
            </a:r>
          </a:p>
          <a:p>
            <a:r>
              <a:rPr lang="en-US" sz="2400"/>
              <a:t>                    1 + 3,</a:t>
            </a:r>
          </a:p>
          <a:p>
            <a:r>
              <a:rPr lang="en-US" sz="2400"/>
              <a:t>                    5 + 3}  = 4</a:t>
            </a:r>
          </a:p>
        </p:txBody>
      </p:sp>
      <p:sp>
        <p:nvSpPr>
          <p:cNvPr id="133128" name="Text Box 75"/>
          <p:cNvSpPr txBox="1">
            <a:spLocks noChangeArrowheads="1"/>
          </p:cNvSpPr>
          <p:nvPr/>
        </p:nvSpPr>
        <p:spPr bwMode="auto">
          <a:xfrm>
            <a:off x="461963" y="5330825"/>
            <a:ext cx="6765925" cy="819150"/>
          </a:xfrm>
          <a:prstGeom prst="rect">
            <a:avLst/>
          </a:prstGeom>
          <a:noFill/>
          <a:ln w="9525">
            <a:noFill/>
            <a:miter lim="800000"/>
            <a:headEnd/>
            <a:tailEnd/>
          </a:ln>
        </p:spPr>
        <p:txBody>
          <a:bodyPr wrap="none">
            <a:spAutoFit/>
          </a:bodyPr>
          <a:lstStyle/>
          <a:p>
            <a:pPr>
              <a:lnSpc>
                <a:spcPct val="85000"/>
              </a:lnSpc>
            </a:pPr>
            <a:r>
              <a:rPr lang="en-US" sz="2800">
                <a:latin typeface="Gill Sans MT" pitchFamily="34" charset="0"/>
              </a:rPr>
              <a:t>node achieving minimum is next</a:t>
            </a:r>
          </a:p>
          <a:p>
            <a:pPr>
              <a:lnSpc>
                <a:spcPct val="85000"/>
              </a:lnSpc>
            </a:pPr>
            <a:r>
              <a:rPr lang="en-US" sz="2800">
                <a:latin typeface="Gill Sans MT" pitchFamily="34" charset="0"/>
              </a:rPr>
              <a:t>hop in shortest path, used in</a:t>
            </a:r>
            <a:r>
              <a:rPr lang="en-US" sz="2800">
                <a:latin typeface="Gill Sans MT" pitchFamily="34" charset="0"/>
                <a:ea typeface="MS Mincho" pitchFamily="49" charset="-128"/>
              </a:rPr>
              <a:t> </a:t>
            </a:r>
            <a:r>
              <a:rPr lang="en-US" sz="2800">
                <a:latin typeface="Gill Sans MT" pitchFamily="34" charset="0"/>
              </a:rPr>
              <a:t>forwarding table</a:t>
            </a:r>
          </a:p>
        </p:txBody>
      </p:sp>
      <p:sp>
        <p:nvSpPr>
          <p:cNvPr id="133129" name="Text Box 76"/>
          <p:cNvSpPr txBox="1">
            <a:spLocks noChangeArrowheads="1"/>
          </p:cNvSpPr>
          <p:nvPr/>
        </p:nvSpPr>
        <p:spPr bwMode="auto">
          <a:xfrm>
            <a:off x="3862388" y="2466975"/>
            <a:ext cx="2725737" cy="457200"/>
          </a:xfrm>
          <a:prstGeom prst="rect">
            <a:avLst/>
          </a:prstGeom>
          <a:noFill/>
          <a:ln w="9525">
            <a:noFill/>
            <a:miter lim="800000"/>
            <a:headEnd/>
            <a:tailEnd/>
          </a:ln>
        </p:spPr>
        <p:txBody>
          <a:bodyPr wrap="none">
            <a:spAutoFit/>
          </a:bodyPr>
          <a:lstStyle/>
          <a:p>
            <a:r>
              <a:rPr lang="en-US" sz="2400"/>
              <a:t>B-F equation says: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34146" name="Slide Number Placeholder 5"/>
          <p:cNvSpPr>
            <a:spLocks noGrp="1"/>
          </p:cNvSpPr>
          <p:nvPr>
            <p:ph type="sldNum" sz="quarter" idx="12"/>
          </p:nvPr>
        </p:nvSpPr>
        <p:spPr>
          <a:noFill/>
        </p:spPr>
        <p:txBody>
          <a:bodyPr/>
          <a:lstStyle/>
          <a:p>
            <a:r>
              <a:rPr lang="en-US"/>
              <a:t>4-</a:t>
            </a:r>
            <a:fld id="{D4F7E206-283E-4ED5-9212-5A015BB27589}" type="slidenum">
              <a:rPr lang="en-US"/>
              <a:pPr/>
              <a:t>22</a:t>
            </a:fld>
            <a:endParaRPr lang="en-US"/>
          </a:p>
        </p:txBody>
      </p:sp>
      <p:pic>
        <p:nvPicPr>
          <p:cNvPr id="134147" name="Picture 5" descr="underline_base"/>
          <p:cNvPicPr>
            <a:picLocks noChangeArrowheads="1"/>
          </p:cNvPicPr>
          <p:nvPr/>
        </p:nvPicPr>
        <p:blipFill>
          <a:blip r:embed="rId2" cstate="print"/>
          <a:srcRect/>
          <a:stretch>
            <a:fillRect/>
          </a:stretch>
        </p:blipFill>
        <p:spPr bwMode="auto">
          <a:xfrm>
            <a:off x="615950" y="1066800"/>
            <a:ext cx="6399213" cy="173038"/>
          </a:xfrm>
          <a:prstGeom prst="rect">
            <a:avLst/>
          </a:prstGeom>
          <a:noFill/>
          <a:ln w="9525">
            <a:noFill/>
            <a:miter lim="800000"/>
            <a:headEnd/>
            <a:tailEnd/>
          </a:ln>
        </p:spPr>
      </p:pic>
      <p:sp>
        <p:nvSpPr>
          <p:cNvPr id="89093" name="Rectangle 2"/>
          <p:cNvSpPr>
            <a:spLocks noGrp="1" noChangeArrowheads="1"/>
          </p:cNvSpPr>
          <p:nvPr>
            <p:ph type="title"/>
          </p:nvPr>
        </p:nvSpPr>
        <p:spPr/>
        <p:txBody>
          <a:bodyPr/>
          <a:lstStyle/>
          <a:p>
            <a:pPr>
              <a:defRPr/>
            </a:pPr>
            <a:r>
              <a:rPr lang="en-US">
                <a:ea typeface="ＭＳ Ｐゴシック" charset="0"/>
                <a:cs typeface="+mj-cs"/>
              </a:rPr>
              <a:t>Distance vector algorithm </a:t>
            </a:r>
          </a:p>
        </p:txBody>
      </p:sp>
      <p:sp>
        <p:nvSpPr>
          <p:cNvPr id="134149" name="Rectangle 3"/>
          <p:cNvSpPr>
            <a:spLocks noGrp="1" noChangeArrowheads="1"/>
          </p:cNvSpPr>
          <p:nvPr>
            <p:ph type="body" idx="1"/>
          </p:nvPr>
        </p:nvSpPr>
        <p:spPr/>
        <p:txBody>
          <a:bodyPr/>
          <a:lstStyle/>
          <a:p>
            <a:r>
              <a:rPr lang="en-US" dirty="0" err="1">
                <a:solidFill>
                  <a:srgbClr val="CC0000"/>
                </a:solidFill>
              </a:rPr>
              <a:t>D</a:t>
            </a:r>
            <a:r>
              <a:rPr lang="en-US" baseline="-25000" dirty="0" err="1">
                <a:solidFill>
                  <a:srgbClr val="CC0000"/>
                </a:solidFill>
              </a:rPr>
              <a:t>x</a:t>
            </a:r>
            <a:r>
              <a:rPr lang="en-US" dirty="0">
                <a:solidFill>
                  <a:srgbClr val="CC0000"/>
                </a:solidFill>
              </a:rPr>
              <a:t>(y)</a:t>
            </a:r>
            <a:r>
              <a:rPr lang="en-US" dirty="0"/>
              <a:t> = estimate of least cost from x to y</a:t>
            </a:r>
          </a:p>
          <a:p>
            <a:pPr lvl="1"/>
            <a:r>
              <a:rPr lang="en-US" dirty="0"/>
              <a:t>x maintains  distance vector </a:t>
            </a:r>
            <a:r>
              <a:rPr lang="en-US" b="1" dirty="0" err="1">
                <a:solidFill>
                  <a:srgbClr val="CC0000"/>
                </a:solidFill>
              </a:rPr>
              <a:t>D</a:t>
            </a:r>
            <a:r>
              <a:rPr lang="en-US" baseline="-25000" dirty="0" err="1">
                <a:solidFill>
                  <a:srgbClr val="CC0000"/>
                </a:solidFill>
              </a:rPr>
              <a:t>x</a:t>
            </a:r>
            <a:r>
              <a:rPr lang="en-US" dirty="0">
                <a:solidFill>
                  <a:srgbClr val="CC0000"/>
                </a:solidFill>
              </a:rPr>
              <a:t> = [</a:t>
            </a:r>
            <a:r>
              <a:rPr lang="en-US" dirty="0" err="1">
                <a:solidFill>
                  <a:srgbClr val="CC0000"/>
                </a:solidFill>
              </a:rPr>
              <a:t>D</a:t>
            </a:r>
            <a:r>
              <a:rPr lang="en-US" baseline="-25000" dirty="0" err="1">
                <a:solidFill>
                  <a:srgbClr val="CC0000"/>
                </a:solidFill>
              </a:rPr>
              <a:t>x</a:t>
            </a:r>
            <a:r>
              <a:rPr lang="en-US" dirty="0">
                <a:solidFill>
                  <a:srgbClr val="CC0000"/>
                </a:solidFill>
              </a:rPr>
              <a:t>(y): y </a:t>
            </a:r>
            <a:r>
              <a:rPr lang="ru-RU" dirty="0" err="1">
                <a:solidFill>
                  <a:srgbClr val="CC0000"/>
                </a:solidFill>
              </a:rPr>
              <a:t>є</a:t>
            </a:r>
            <a:r>
              <a:rPr lang="en-US" dirty="0">
                <a:solidFill>
                  <a:srgbClr val="CC0000"/>
                </a:solidFill>
              </a:rPr>
              <a:t> N ]</a:t>
            </a:r>
          </a:p>
          <a:p>
            <a:r>
              <a:rPr lang="en-US" dirty="0"/>
              <a:t>node x:</a:t>
            </a:r>
          </a:p>
          <a:p>
            <a:pPr lvl="1"/>
            <a:r>
              <a:rPr lang="en-US" sz="2800" dirty="0"/>
              <a:t>knows cost to each neighbor v: </a:t>
            </a:r>
            <a:r>
              <a:rPr lang="en-US" sz="2800" dirty="0">
                <a:solidFill>
                  <a:srgbClr val="CC0000"/>
                </a:solidFill>
              </a:rPr>
              <a:t>c(</a:t>
            </a:r>
            <a:r>
              <a:rPr lang="en-US" sz="2800" dirty="0" err="1">
                <a:solidFill>
                  <a:srgbClr val="CC0000"/>
                </a:solidFill>
              </a:rPr>
              <a:t>x,v</a:t>
            </a:r>
            <a:r>
              <a:rPr lang="en-US" sz="2800" dirty="0">
                <a:solidFill>
                  <a:srgbClr val="CC0000"/>
                </a:solidFill>
              </a:rPr>
              <a:t>)</a:t>
            </a:r>
          </a:p>
          <a:p>
            <a:pPr lvl="1"/>
            <a:r>
              <a:rPr lang="en-US" sz="2800" dirty="0"/>
              <a:t>maintains its neighbors</a:t>
            </a:r>
            <a:r>
              <a:rPr lang="ja-JP" altLang="en-US" sz="2800" dirty="0"/>
              <a:t>’</a:t>
            </a:r>
            <a:r>
              <a:rPr lang="en-US" altLang="ja-JP" sz="2800" dirty="0"/>
              <a:t> distance vectors. For each neighbor v, x maintains </a:t>
            </a:r>
            <a:br>
              <a:rPr lang="en-US" altLang="ja-JP" sz="2800" dirty="0"/>
            </a:br>
            <a:r>
              <a:rPr lang="en-US" altLang="ja-JP" sz="2800" b="1" dirty="0" err="1">
                <a:solidFill>
                  <a:srgbClr val="CC0000"/>
                </a:solidFill>
              </a:rPr>
              <a:t>D</a:t>
            </a:r>
            <a:r>
              <a:rPr lang="en-US" altLang="ja-JP" sz="2800" baseline="-25000" dirty="0" err="1">
                <a:solidFill>
                  <a:srgbClr val="CC0000"/>
                </a:solidFill>
              </a:rPr>
              <a:t>v</a:t>
            </a:r>
            <a:r>
              <a:rPr lang="en-US" altLang="ja-JP" sz="2800" dirty="0">
                <a:solidFill>
                  <a:srgbClr val="CC0000"/>
                </a:solidFill>
              </a:rPr>
              <a:t> = [</a:t>
            </a:r>
            <a:r>
              <a:rPr lang="en-US" altLang="ja-JP" sz="2800" dirty="0" err="1">
                <a:solidFill>
                  <a:srgbClr val="CC0000"/>
                </a:solidFill>
              </a:rPr>
              <a:t>D</a:t>
            </a:r>
            <a:r>
              <a:rPr lang="en-US" altLang="ja-JP" sz="2800" baseline="-25000" dirty="0" err="1">
                <a:solidFill>
                  <a:srgbClr val="CC0000"/>
                </a:solidFill>
              </a:rPr>
              <a:t>v</a:t>
            </a:r>
            <a:r>
              <a:rPr lang="en-US" altLang="ja-JP" sz="2800" dirty="0">
                <a:solidFill>
                  <a:srgbClr val="CC0000"/>
                </a:solidFill>
              </a:rPr>
              <a:t>(y): y </a:t>
            </a:r>
            <a:r>
              <a:rPr lang="ru-RU" altLang="ja-JP" sz="2800" dirty="0" err="1">
                <a:solidFill>
                  <a:srgbClr val="CC0000"/>
                </a:solidFill>
              </a:rPr>
              <a:t>є</a:t>
            </a:r>
            <a:r>
              <a:rPr lang="en-US" altLang="ja-JP" sz="2800" dirty="0">
                <a:solidFill>
                  <a:srgbClr val="CC0000"/>
                </a:solidFill>
              </a:rPr>
              <a:t> N ]</a:t>
            </a:r>
          </a:p>
          <a:p>
            <a:pPr>
              <a:buFont typeface="Wingdings" pitchFamily="2" charset="2"/>
              <a:buNone/>
            </a:pPr>
            <a:endParaRPr lang="en-US" dirty="0">
              <a:solidFill>
                <a:srgbClr val="CC0000"/>
              </a:solidFill>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35170" name="Slide Number Placeholder 5"/>
          <p:cNvSpPr>
            <a:spLocks noGrp="1"/>
          </p:cNvSpPr>
          <p:nvPr>
            <p:ph type="sldNum" sz="quarter" idx="12"/>
          </p:nvPr>
        </p:nvSpPr>
        <p:spPr>
          <a:noFill/>
        </p:spPr>
        <p:txBody>
          <a:bodyPr/>
          <a:lstStyle/>
          <a:p>
            <a:r>
              <a:rPr lang="en-US"/>
              <a:t>4-</a:t>
            </a:r>
            <a:fld id="{7B72A7B5-AF6E-4D14-BAB2-A5318EEF9F73}" type="slidenum">
              <a:rPr lang="en-US"/>
              <a:pPr/>
              <a:t>23</a:t>
            </a:fld>
            <a:endParaRPr lang="en-US"/>
          </a:p>
        </p:txBody>
      </p:sp>
      <p:sp>
        <p:nvSpPr>
          <p:cNvPr id="90116" name="Rectangle 3"/>
          <p:cNvSpPr>
            <a:spLocks noGrp="1" noChangeArrowheads="1"/>
          </p:cNvSpPr>
          <p:nvPr>
            <p:ph type="body" idx="1"/>
          </p:nvPr>
        </p:nvSpPr>
        <p:spPr>
          <a:xfrm>
            <a:off x="533400" y="1600200"/>
            <a:ext cx="7772400" cy="2414588"/>
          </a:xfrm>
        </p:spPr>
        <p:txBody>
          <a:bodyPr/>
          <a:lstStyle/>
          <a:p>
            <a:pPr>
              <a:buFont typeface="Wingdings" charset="0"/>
              <a:buNone/>
              <a:defRPr/>
            </a:pPr>
            <a:r>
              <a:rPr lang="en-US" sz="3200" i="1">
                <a:solidFill>
                  <a:srgbClr val="CC0000"/>
                </a:solidFill>
                <a:ea typeface="ＭＳ Ｐゴシック" charset="0"/>
                <a:cs typeface="+mn-cs"/>
              </a:rPr>
              <a:t>key idea:</a:t>
            </a:r>
            <a:r>
              <a:rPr lang="en-US" sz="3200">
                <a:solidFill>
                  <a:srgbClr val="CC0000"/>
                </a:solidFill>
                <a:ea typeface="ＭＳ Ｐゴシック" charset="0"/>
                <a:cs typeface="+mn-cs"/>
              </a:rPr>
              <a:t> </a:t>
            </a:r>
          </a:p>
          <a:p>
            <a:pPr>
              <a:buFont typeface="Wingdings" charset="0"/>
              <a:buChar char="v"/>
              <a:defRPr/>
            </a:pPr>
            <a:r>
              <a:rPr lang="en-US">
                <a:ea typeface="ＭＳ Ｐゴシック" charset="0"/>
                <a:cs typeface="+mn-cs"/>
              </a:rPr>
              <a:t>from time-to-time, each node sends its own distance vector estimate to neighbors</a:t>
            </a:r>
          </a:p>
          <a:p>
            <a:pPr>
              <a:buFont typeface="Wingdings" charset="0"/>
              <a:buChar char="v"/>
              <a:defRPr/>
            </a:pPr>
            <a:r>
              <a:rPr lang="en-US">
                <a:ea typeface="ＭＳ Ｐゴシック" charset="0"/>
                <a:cs typeface="+mn-cs"/>
              </a:rPr>
              <a:t>when x receives new DV estimate from neighbor, it updates its own DV using B-F equation:</a:t>
            </a:r>
          </a:p>
        </p:txBody>
      </p:sp>
      <p:sp>
        <p:nvSpPr>
          <p:cNvPr id="135172" name="Rectangle 4"/>
          <p:cNvSpPr>
            <a:spLocks noChangeArrowheads="1"/>
          </p:cNvSpPr>
          <p:nvPr/>
        </p:nvSpPr>
        <p:spPr bwMode="auto">
          <a:xfrm>
            <a:off x="1003300" y="3821113"/>
            <a:ext cx="7816850" cy="519112"/>
          </a:xfrm>
          <a:prstGeom prst="rect">
            <a:avLst/>
          </a:prstGeom>
          <a:noFill/>
          <a:ln w="9525">
            <a:noFill/>
            <a:miter lim="800000"/>
            <a:headEnd/>
            <a:tailEnd/>
          </a:ln>
        </p:spPr>
        <p:txBody>
          <a:bodyPr wrap="none" anchor="ctr">
            <a:spAutoFit/>
          </a:bodyPr>
          <a:lstStyle/>
          <a:p>
            <a:r>
              <a:rPr lang="en-US" sz="2800" i="1">
                <a:solidFill>
                  <a:srgbClr val="CC0000"/>
                </a:solidFill>
                <a:cs typeface="Times New Roman" pitchFamily="18" charset="0"/>
              </a:rPr>
              <a:t>D</a:t>
            </a:r>
            <a:r>
              <a:rPr lang="en-US" sz="2800" i="1" baseline="-30000">
                <a:solidFill>
                  <a:srgbClr val="CC0000"/>
                </a:solidFill>
                <a:cs typeface="Times New Roman" pitchFamily="18" charset="0"/>
              </a:rPr>
              <a:t>x</a:t>
            </a:r>
            <a:r>
              <a:rPr lang="en-US" sz="2800" i="1">
                <a:solidFill>
                  <a:srgbClr val="CC0000"/>
                </a:solidFill>
                <a:cs typeface="Times New Roman" pitchFamily="18" charset="0"/>
              </a:rPr>
              <a:t>(y) ← min</a:t>
            </a:r>
            <a:r>
              <a:rPr lang="en-US" sz="2800" i="1" baseline="-30000">
                <a:solidFill>
                  <a:srgbClr val="CC0000"/>
                </a:solidFill>
                <a:cs typeface="Times New Roman" pitchFamily="18" charset="0"/>
              </a:rPr>
              <a:t>v</a:t>
            </a:r>
            <a:r>
              <a:rPr lang="en-US" sz="2800" i="1">
                <a:solidFill>
                  <a:srgbClr val="CC0000"/>
                </a:solidFill>
                <a:cs typeface="Times New Roman" pitchFamily="18" charset="0"/>
              </a:rPr>
              <a:t>{c(x,v) + D</a:t>
            </a:r>
            <a:r>
              <a:rPr lang="en-US" sz="2800" i="1" baseline="-30000">
                <a:solidFill>
                  <a:srgbClr val="CC0000"/>
                </a:solidFill>
                <a:cs typeface="Times New Roman" pitchFamily="18" charset="0"/>
              </a:rPr>
              <a:t>v</a:t>
            </a:r>
            <a:r>
              <a:rPr lang="en-US" sz="2800" i="1">
                <a:solidFill>
                  <a:srgbClr val="CC0000"/>
                </a:solidFill>
                <a:cs typeface="Times New Roman" pitchFamily="18" charset="0"/>
              </a:rPr>
              <a:t>(y)}  for each node y </a:t>
            </a:r>
            <a:r>
              <a:rPr lang="en-US" sz="2800" i="1">
                <a:solidFill>
                  <a:srgbClr val="CC0000"/>
                </a:solidFill>
                <a:ea typeface="MS Mincho" pitchFamily="49" charset="-128"/>
              </a:rPr>
              <a:t>∊</a:t>
            </a:r>
            <a:r>
              <a:rPr lang="en-US" sz="2800" i="1">
                <a:solidFill>
                  <a:srgbClr val="CC0000"/>
                </a:solidFill>
                <a:cs typeface="Times New Roman" pitchFamily="18" charset="0"/>
              </a:rPr>
              <a:t> N</a:t>
            </a:r>
          </a:p>
        </p:txBody>
      </p:sp>
      <p:sp>
        <p:nvSpPr>
          <p:cNvPr id="135173" name="Rectangle 5"/>
          <p:cNvSpPr>
            <a:spLocks noChangeArrowheads="1"/>
          </p:cNvSpPr>
          <p:nvPr/>
        </p:nvSpPr>
        <p:spPr bwMode="auto">
          <a:xfrm>
            <a:off x="385763" y="4640263"/>
            <a:ext cx="7772400" cy="1500187"/>
          </a:xfrm>
          <a:prstGeom prst="rect">
            <a:avLst/>
          </a:prstGeom>
          <a:noFill/>
          <a:ln w="9525">
            <a:noFill/>
            <a:miter lim="800000"/>
            <a:headEnd/>
            <a:tailEnd/>
          </a:ln>
        </p:spPr>
        <p:txBody>
          <a:bodyPr/>
          <a:lstStyle/>
          <a:p>
            <a:pPr marL="342900" indent="-342900">
              <a:lnSpc>
                <a:spcPct val="90000"/>
              </a:lnSpc>
              <a:spcBef>
                <a:spcPct val="20000"/>
              </a:spcBef>
              <a:buClr>
                <a:srgbClr val="000099"/>
              </a:buClr>
              <a:buSzPct val="65000"/>
              <a:buFont typeface="Wingdings" pitchFamily="2" charset="2"/>
              <a:buChar char="v"/>
            </a:pPr>
            <a:r>
              <a:rPr lang="en-US" sz="2800" dirty="0">
                <a:latin typeface="Gill Sans MT" pitchFamily="34" charset="0"/>
              </a:rPr>
              <a:t>under minor, natural conditions, the estimate </a:t>
            </a:r>
            <a:r>
              <a:rPr lang="en-US" sz="2800" i="1" dirty="0" err="1">
                <a:latin typeface="Gill Sans MT" pitchFamily="34" charset="0"/>
                <a:cs typeface="Times New Roman" pitchFamily="18" charset="0"/>
              </a:rPr>
              <a:t>D</a:t>
            </a:r>
            <a:r>
              <a:rPr lang="en-US" sz="2800" i="1" baseline="-30000" dirty="0" err="1">
                <a:latin typeface="Gill Sans MT" pitchFamily="34" charset="0"/>
                <a:cs typeface="Times New Roman" pitchFamily="18" charset="0"/>
              </a:rPr>
              <a:t>x</a:t>
            </a:r>
            <a:r>
              <a:rPr lang="en-US" sz="2800" i="1" dirty="0">
                <a:latin typeface="Gill Sans MT" pitchFamily="34" charset="0"/>
                <a:cs typeface="Times New Roman" pitchFamily="18" charset="0"/>
              </a:rPr>
              <a:t>(y) converges to the actual least cost </a:t>
            </a:r>
            <a:r>
              <a:rPr lang="en-US" sz="2800" dirty="0">
                <a:latin typeface="Gill Sans MT" pitchFamily="34" charset="0"/>
              </a:rPr>
              <a:t>d</a:t>
            </a:r>
            <a:r>
              <a:rPr lang="en-US" sz="2800" baseline="-25000" dirty="0">
                <a:latin typeface="Gill Sans MT" pitchFamily="34" charset="0"/>
              </a:rPr>
              <a:t>x</a:t>
            </a:r>
            <a:r>
              <a:rPr lang="en-US" sz="2800" dirty="0">
                <a:latin typeface="Gill Sans MT" pitchFamily="34" charset="0"/>
              </a:rPr>
              <a:t>(y)</a:t>
            </a:r>
            <a:r>
              <a:rPr lang="en-US" sz="2400" dirty="0">
                <a:latin typeface="Gill Sans MT" pitchFamily="34" charset="0"/>
              </a:rPr>
              <a:t> </a:t>
            </a:r>
          </a:p>
        </p:txBody>
      </p:sp>
      <p:pic>
        <p:nvPicPr>
          <p:cNvPr id="135174" name="Picture 7" descr="underline_base"/>
          <p:cNvPicPr>
            <a:picLocks noChangeArrowheads="1"/>
          </p:cNvPicPr>
          <p:nvPr/>
        </p:nvPicPr>
        <p:blipFill>
          <a:blip r:embed="rId2" cstate="print"/>
          <a:srcRect/>
          <a:stretch>
            <a:fillRect/>
          </a:stretch>
        </p:blipFill>
        <p:spPr bwMode="auto">
          <a:xfrm>
            <a:off x="615950" y="1066800"/>
            <a:ext cx="6399213" cy="173038"/>
          </a:xfrm>
          <a:prstGeom prst="rect">
            <a:avLst/>
          </a:prstGeom>
          <a:noFill/>
          <a:ln w="9525">
            <a:noFill/>
            <a:miter lim="800000"/>
            <a:headEnd/>
            <a:tailEnd/>
          </a:ln>
        </p:spPr>
      </p:pic>
      <p:sp>
        <p:nvSpPr>
          <p:cNvPr id="90120" name="Rectangle 8"/>
          <p:cNvSpPr>
            <a:spLocks noGrp="1" noChangeArrowheads="1"/>
          </p:cNvSpPr>
          <p:nvPr>
            <p:ph type="title"/>
          </p:nvPr>
        </p:nvSpPr>
        <p:spPr/>
        <p:txBody>
          <a:bodyPr/>
          <a:lstStyle/>
          <a:p>
            <a:pPr>
              <a:defRPr/>
            </a:pPr>
            <a:r>
              <a:rPr lang="en-US">
                <a:ea typeface="ＭＳ Ｐゴシック" charset="0"/>
                <a:cs typeface="+mj-cs"/>
              </a:rPr>
              <a:t>Distance vector algorithm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36194" name="Slide Number Placeholder 6"/>
          <p:cNvSpPr>
            <a:spLocks noGrp="1"/>
          </p:cNvSpPr>
          <p:nvPr>
            <p:ph type="sldNum" sz="quarter" idx="12"/>
          </p:nvPr>
        </p:nvSpPr>
        <p:spPr>
          <a:noFill/>
        </p:spPr>
        <p:txBody>
          <a:bodyPr/>
          <a:lstStyle/>
          <a:p>
            <a:r>
              <a:rPr lang="en-US"/>
              <a:t>4-</a:t>
            </a:r>
            <a:fld id="{E14C22AD-B953-40FF-8FF8-B9195052835B}" type="slidenum">
              <a:rPr lang="en-US"/>
              <a:pPr/>
              <a:t>24</a:t>
            </a:fld>
            <a:endParaRPr lang="en-US"/>
          </a:p>
        </p:txBody>
      </p:sp>
      <p:sp>
        <p:nvSpPr>
          <p:cNvPr id="136195" name="Rectangle 3"/>
          <p:cNvSpPr>
            <a:spLocks noGrp="1" noChangeArrowheads="1"/>
          </p:cNvSpPr>
          <p:nvPr>
            <p:ph type="body" sz="half" idx="1"/>
          </p:nvPr>
        </p:nvSpPr>
        <p:spPr>
          <a:xfrm>
            <a:off x="561975" y="1417638"/>
            <a:ext cx="3781425" cy="4648200"/>
          </a:xfrm>
        </p:spPr>
        <p:txBody>
          <a:bodyPr/>
          <a:lstStyle/>
          <a:p>
            <a:pPr>
              <a:buFont typeface="Wingdings" pitchFamily="2" charset="2"/>
              <a:buNone/>
            </a:pPr>
            <a:r>
              <a:rPr lang="en-US" i="1" dirty="0">
                <a:solidFill>
                  <a:srgbClr val="CC0000"/>
                </a:solidFill>
              </a:rPr>
              <a:t>iterative, asynchronous:</a:t>
            </a:r>
            <a:r>
              <a:rPr lang="en-US" dirty="0">
                <a:solidFill>
                  <a:srgbClr val="FF0000"/>
                </a:solidFill>
              </a:rPr>
              <a:t> </a:t>
            </a:r>
            <a:r>
              <a:rPr lang="en-US" sz="2400" dirty="0"/>
              <a:t>each local iteration caused by: </a:t>
            </a:r>
          </a:p>
          <a:p>
            <a:r>
              <a:rPr lang="en-US" sz="2400" dirty="0"/>
              <a:t>local link cost change </a:t>
            </a:r>
          </a:p>
          <a:p>
            <a:r>
              <a:rPr lang="en-US" sz="2400" dirty="0"/>
              <a:t>DV update message from neighbor</a:t>
            </a:r>
          </a:p>
          <a:p>
            <a:pPr>
              <a:buFont typeface="Wingdings" pitchFamily="2" charset="2"/>
              <a:buNone/>
            </a:pPr>
            <a:r>
              <a:rPr lang="en-US" i="1" dirty="0">
                <a:solidFill>
                  <a:srgbClr val="CC0000"/>
                </a:solidFill>
              </a:rPr>
              <a:t>distributed:</a:t>
            </a:r>
          </a:p>
          <a:p>
            <a:r>
              <a:rPr lang="en-US" sz="2400" dirty="0"/>
              <a:t>each node notifies neighbors </a:t>
            </a:r>
            <a:r>
              <a:rPr lang="en-US" sz="2400" i="1" dirty="0"/>
              <a:t>only</a:t>
            </a:r>
            <a:r>
              <a:rPr lang="en-US" sz="2400" dirty="0"/>
              <a:t> when its DV changes</a:t>
            </a:r>
          </a:p>
          <a:p>
            <a:pPr lvl="1"/>
            <a:r>
              <a:rPr lang="en-US" sz="2000" dirty="0"/>
              <a:t>neighbors then notify their neighbors if necessary</a:t>
            </a:r>
            <a:endParaRPr lang="en-US" dirty="0"/>
          </a:p>
        </p:txBody>
      </p:sp>
      <p:sp>
        <p:nvSpPr>
          <p:cNvPr id="136196" name="Text Box 4"/>
          <p:cNvSpPr txBox="1">
            <a:spLocks noChangeArrowheads="1"/>
          </p:cNvSpPr>
          <p:nvPr/>
        </p:nvSpPr>
        <p:spPr bwMode="auto">
          <a:xfrm>
            <a:off x="5257800" y="1751013"/>
            <a:ext cx="3524250" cy="4141787"/>
          </a:xfrm>
          <a:prstGeom prst="rect">
            <a:avLst/>
          </a:prstGeom>
          <a:noFill/>
          <a:ln w="9525">
            <a:noFill/>
            <a:miter lim="800000"/>
            <a:headEnd/>
            <a:tailEnd/>
          </a:ln>
        </p:spPr>
        <p:txBody>
          <a:bodyPr>
            <a:spAutoFit/>
          </a:bodyPr>
          <a:lstStyle/>
          <a:p>
            <a:pPr algn="ctr">
              <a:spcBef>
                <a:spcPct val="50000"/>
              </a:spcBef>
            </a:pPr>
            <a:endParaRPr lang="en-US" sz="2400" dirty="0">
              <a:latin typeface="Times New Roman" pitchFamily="18" charset="0"/>
            </a:endParaRPr>
          </a:p>
          <a:p>
            <a:pPr>
              <a:spcBef>
                <a:spcPct val="50000"/>
              </a:spcBef>
            </a:pPr>
            <a:r>
              <a:rPr lang="en-US" sz="2400" i="1" dirty="0">
                <a:solidFill>
                  <a:srgbClr val="000099"/>
                </a:solidFill>
              </a:rPr>
              <a:t>wait</a:t>
            </a:r>
            <a:r>
              <a:rPr lang="en-US" sz="2000" dirty="0">
                <a:solidFill>
                  <a:srgbClr val="000099"/>
                </a:solidFill>
              </a:rPr>
              <a:t> </a:t>
            </a:r>
            <a:r>
              <a:rPr lang="en-US" sz="2000" dirty="0"/>
              <a:t>for (change in local link cost or </a:t>
            </a:r>
            <a:r>
              <a:rPr lang="en-US" sz="2000" dirty="0" err="1"/>
              <a:t>msg</a:t>
            </a:r>
            <a:r>
              <a:rPr lang="en-US" sz="2000" dirty="0"/>
              <a:t> from neighbor)</a:t>
            </a:r>
          </a:p>
          <a:p>
            <a:pPr>
              <a:spcBef>
                <a:spcPct val="50000"/>
              </a:spcBef>
            </a:pPr>
            <a:endParaRPr lang="en-US" sz="2000" dirty="0"/>
          </a:p>
          <a:p>
            <a:pPr>
              <a:spcBef>
                <a:spcPct val="50000"/>
              </a:spcBef>
            </a:pPr>
            <a:r>
              <a:rPr lang="en-US" sz="2400" i="1" dirty="0" err="1">
                <a:solidFill>
                  <a:srgbClr val="000099"/>
                </a:solidFill>
              </a:rPr>
              <a:t>recompute</a:t>
            </a:r>
            <a:r>
              <a:rPr lang="en-US" sz="2000" dirty="0"/>
              <a:t> estimates</a:t>
            </a:r>
          </a:p>
          <a:p>
            <a:pPr>
              <a:spcBef>
                <a:spcPct val="50000"/>
              </a:spcBef>
            </a:pPr>
            <a:endParaRPr lang="en-US" sz="2000" dirty="0"/>
          </a:p>
          <a:p>
            <a:pPr>
              <a:spcBef>
                <a:spcPct val="50000"/>
              </a:spcBef>
            </a:pPr>
            <a:r>
              <a:rPr lang="en-US" sz="2000" dirty="0"/>
              <a:t>if DV to any </a:t>
            </a:r>
            <a:r>
              <a:rPr lang="en-US" sz="2000" dirty="0" err="1"/>
              <a:t>dest</a:t>
            </a:r>
            <a:r>
              <a:rPr lang="en-US" sz="2000" dirty="0"/>
              <a:t> has changed, </a:t>
            </a:r>
            <a:r>
              <a:rPr lang="en-US" sz="2400" i="1" dirty="0">
                <a:solidFill>
                  <a:srgbClr val="000099"/>
                </a:solidFill>
              </a:rPr>
              <a:t>notify</a:t>
            </a:r>
            <a:r>
              <a:rPr lang="en-US" sz="2000" dirty="0"/>
              <a:t> neighbors </a:t>
            </a:r>
            <a:endParaRPr lang="en-US" sz="2400" dirty="0"/>
          </a:p>
          <a:p>
            <a:pPr algn="ctr">
              <a:spcBef>
                <a:spcPct val="50000"/>
              </a:spcBef>
            </a:pPr>
            <a:endParaRPr lang="en-US" sz="2400" dirty="0">
              <a:latin typeface="Times New Roman" pitchFamily="18" charset="0"/>
            </a:endParaRPr>
          </a:p>
        </p:txBody>
      </p:sp>
      <p:sp>
        <p:nvSpPr>
          <p:cNvPr id="136197" name="Line 5"/>
          <p:cNvSpPr>
            <a:spLocks noChangeShapeType="1"/>
          </p:cNvSpPr>
          <p:nvPr/>
        </p:nvSpPr>
        <p:spPr bwMode="auto">
          <a:xfrm>
            <a:off x="6811963" y="3055938"/>
            <a:ext cx="0" cy="590550"/>
          </a:xfrm>
          <a:prstGeom prst="line">
            <a:avLst/>
          </a:prstGeom>
          <a:noFill/>
          <a:ln w="19050">
            <a:solidFill>
              <a:srgbClr val="000099"/>
            </a:solidFill>
            <a:round/>
            <a:headEnd/>
            <a:tailEnd type="triangle" w="med" len="med"/>
          </a:ln>
        </p:spPr>
        <p:txBody>
          <a:bodyPr wrap="none" anchor="ctr"/>
          <a:lstStyle/>
          <a:p>
            <a:endParaRPr lang="he-IL"/>
          </a:p>
        </p:txBody>
      </p:sp>
      <p:sp>
        <p:nvSpPr>
          <p:cNvPr id="136198" name="Line 6"/>
          <p:cNvSpPr>
            <a:spLocks noChangeShapeType="1"/>
          </p:cNvSpPr>
          <p:nvPr/>
        </p:nvSpPr>
        <p:spPr bwMode="auto">
          <a:xfrm>
            <a:off x="6791325" y="4075113"/>
            <a:ext cx="0" cy="590550"/>
          </a:xfrm>
          <a:prstGeom prst="line">
            <a:avLst/>
          </a:prstGeom>
          <a:noFill/>
          <a:ln w="19050">
            <a:solidFill>
              <a:srgbClr val="000099"/>
            </a:solidFill>
            <a:round/>
            <a:headEnd/>
            <a:tailEnd type="triangle" w="med" len="med"/>
          </a:ln>
        </p:spPr>
        <p:txBody>
          <a:bodyPr wrap="none" anchor="ctr"/>
          <a:lstStyle/>
          <a:p>
            <a:endParaRPr lang="he-IL"/>
          </a:p>
        </p:txBody>
      </p:sp>
      <p:sp>
        <p:nvSpPr>
          <p:cNvPr id="136199" name="Freeform 7"/>
          <p:cNvSpPr>
            <a:spLocks/>
          </p:cNvSpPr>
          <p:nvPr/>
        </p:nvSpPr>
        <p:spPr bwMode="auto">
          <a:xfrm>
            <a:off x="5229225" y="2160588"/>
            <a:ext cx="1552575" cy="3581400"/>
          </a:xfrm>
          <a:custGeom>
            <a:avLst/>
            <a:gdLst>
              <a:gd name="T0" fmla="*/ 2147483647 w 978"/>
              <a:gd name="T1" fmla="*/ 2147483647 h 2256"/>
              <a:gd name="T2" fmla="*/ 2147483647 w 978"/>
              <a:gd name="T3" fmla="*/ 2147483647 h 2256"/>
              <a:gd name="T4" fmla="*/ 0 w 978"/>
              <a:gd name="T5" fmla="*/ 2147483647 h 2256"/>
              <a:gd name="T6" fmla="*/ 0 w 978"/>
              <a:gd name="T7" fmla="*/ 0 h 2256"/>
              <a:gd name="T8" fmla="*/ 2147483647 w 978"/>
              <a:gd name="T9" fmla="*/ 0 h 2256"/>
              <a:gd name="T10" fmla="*/ 2147483647 w 978"/>
              <a:gd name="T11" fmla="*/ 2147483647 h 2256"/>
              <a:gd name="T12" fmla="*/ 0 60000 65536"/>
              <a:gd name="T13" fmla="*/ 0 60000 65536"/>
              <a:gd name="T14" fmla="*/ 0 60000 65536"/>
              <a:gd name="T15" fmla="*/ 0 60000 65536"/>
              <a:gd name="T16" fmla="*/ 0 60000 65536"/>
              <a:gd name="T17" fmla="*/ 0 60000 65536"/>
              <a:gd name="T18" fmla="*/ 0 w 978"/>
              <a:gd name="T19" fmla="*/ 0 h 2256"/>
              <a:gd name="T20" fmla="*/ 978 w 978"/>
              <a:gd name="T21" fmla="*/ 2256 h 2256"/>
            </a:gdLst>
            <a:ahLst/>
            <a:cxnLst>
              <a:cxn ang="T12">
                <a:pos x="T0" y="T1"/>
              </a:cxn>
              <a:cxn ang="T13">
                <a:pos x="T2" y="T3"/>
              </a:cxn>
              <a:cxn ang="T14">
                <a:pos x="T4" y="T5"/>
              </a:cxn>
              <a:cxn ang="T15">
                <a:pos x="T6" y="T7"/>
              </a:cxn>
              <a:cxn ang="T16">
                <a:pos x="T8" y="T9"/>
              </a:cxn>
              <a:cxn ang="T17">
                <a:pos x="T10" y="T11"/>
              </a:cxn>
            </a:cxnLst>
            <a:rect l="T18" t="T19" r="T20" b="T21"/>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p:spPr>
        <p:txBody>
          <a:bodyPr wrap="none" anchor="ctr"/>
          <a:lstStyle/>
          <a:p>
            <a:endParaRPr lang="he-IL"/>
          </a:p>
        </p:txBody>
      </p:sp>
      <p:sp>
        <p:nvSpPr>
          <p:cNvPr id="136200" name="Text Box 8"/>
          <p:cNvSpPr txBox="1">
            <a:spLocks noChangeArrowheads="1"/>
          </p:cNvSpPr>
          <p:nvPr/>
        </p:nvSpPr>
        <p:spPr bwMode="auto">
          <a:xfrm>
            <a:off x="4916488" y="1327150"/>
            <a:ext cx="1625600" cy="519113"/>
          </a:xfrm>
          <a:prstGeom prst="rect">
            <a:avLst/>
          </a:prstGeom>
          <a:noFill/>
          <a:ln w="9525">
            <a:noFill/>
            <a:miter lim="800000"/>
            <a:headEnd/>
            <a:tailEnd/>
          </a:ln>
        </p:spPr>
        <p:txBody>
          <a:bodyPr wrap="none">
            <a:spAutoFit/>
          </a:bodyPr>
          <a:lstStyle/>
          <a:p>
            <a:pPr algn="ctr"/>
            <a:r>
              <a:rPr lang="en-US" sz="2800" i="1">
                <a:solidFill>
                  <a:srgbClr val="CC0000"/>
                </a:solidFill>
                <a:latin typeface="Gill Sans MT" pitchFamily="34" charset="0"/>
              </a:rPr>
              <a:t>each node:</a:t>
            </a:r>
          </a:p>
        </p:txBody>
      </p:sp>
      <p:pic>
        <p:nvPicPr>
          <p:cNvPr id="136201" name="Picture 10" descr="underline_base"/>
          <p:cNvPicPr>
            <a:picLocks noChangeArrowheads="1"/>
          </p:cNvPicPr>
          <p:nvPr/>
        </p:nvPicPr>
        <p:blipFill>
          <a:blip r:embed="rId2" cstate="print"/>
          <a:srcRect/>
          <a:stretch>
            <a:fillRect/>
          </a:stretch>
        </p:blipFill>
        <p:spPr bwMode="auto">
          <a:xfrm>
            <a:off x="615950" y="1066800"/>
            <a:ext cx="6399213" cy="173038"/>
          </a:xfrm>
          <a:prstGeom prst="rect">
            <a:avLst/>
          </a:prstGeom>
          <a:noFill/>
          <a:ln w="9525">
            <a:noFill/>
            <a:miter lim="800000"/>
            <a:headEnd/>
            <a:tailEnd/>
          </a:ln>
        </p:spPr>
      </p:pic>
      <p:sp>
        <p:nvSpPr>
          <p:cNvPr id="91147" name="Rectangle 11"/>
          <p:cNvSpPr>
            <a:spLocks noGrp="1" noChangeArrowheads="1"/>
          </p:cNvSpPr>
          <p:nvPr>
            <p:ph type="title"/>
          </p:nvPr>
        </p:nvSpPr>
        <p:spPr>
          <a:xfrm>
            <a:off x="533400" y="239713"/>
            <a:ext cx="7772400" cy="1143000"/>
          </a:xfrm>
        </p:spPr>
        <p:txBody>
          <a:bodyPr/>
          <a:lstStyle/>
          <a:p>
            <a:pPr>
              <a:defRPr/>
            </a:pPr>
            <a:r>
              <a:rPr lang="en-US">
                <a:ea typeface="ＭＳ Ｐゴシック" charset="0"/>
                <a:cs typeface="+mj-cs"/>
              </a:rPr>
              <a:t>Distance vector algorithm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2"/>
          <p:cNvSpPr>
            <a:spLocks noGrp="1"/>
          </p:cNvSpPr>
          <p:nvPr>
            <p:ph type="ftr" sz="quarter" idx="11"/>
          </p:nvPr>
        </p:nvSpPr>
        <p:spPr>
          <a:noFill/>
        </p:spPr>
        <p:txBody>
          <a:bodyPr/>
          <a:lstStyle/>
          <a:p>
            <a:r>
              <a:rPr lang="en-US">
                <a:ea typeface="MS PGothic" pitchFamily="34" charset="-128"/>
              </a:rPr>
              <a:t>Network Layer</a:t>
            </a:r>
          </a:p>
        </p:txBody>
      </p:sp>
      <p:sp>
        <p:nvSpPr>
          <p:cNvPr id="137218" name="Slide Number Placeholder 3"/>
          <p:cNvSpPr>
            <a:spLocks noGrp="1"/>
          </p:cNvSpPr>
          <p:nvPr>
            <p:ph type="sldNum" sz="quarter" idx="12"/>
          </p:nvPr>
        </p:nvSpPr>
        <p:spPr>
          <a:noFill/>
        </p:spPr>
        <p:txBody>
          <a:bodyPr/>
          <a:lstStyle/>
          <a:p>
            <a:r>
              <a:rPr lang="en-US"/>
              <a:t>4-</a:t>
            </a:r>
            <a:fld id="{0F7D2802-50D4-473C-8631-AE781B01EA19}" type="slidenum">
              <a:rPr lang="en-US"/>
              <a:pPr/>
              <a:t>25</a:t>
            </a:fld>
            <a:endParaRPr lang="en-US"/>
          </a:p>
        </p:txBody>
      </p:sp>
      <p:sp>
        <p:nvSpPr>
          <p:cNvPr id="137219" name="Line 3"/>
          <p:cNvSpPr>
            <a:spLocks noChangeShapeType="1"/>
          </p:cNvSpPr>
          <p:nvPr/>
        </p:nvSpPr>
        <p:spPr bwMode="auto">
          <a:xfrm>
            <a:off x="1219200" y="1447800"/>
            <a:ext cx="0" cy="1219200"/>
          </a:xfrm>
          <a:prstGeom prst="line">
            <a:avLst/>
          </a:prstGeom>
          <a:noFill/>
          <a:ln w="9525">
            <a:solidFill>
              <a:schemeClr val="tx1"/>
            </a:solidFill>
            <a:round/>
            <a:headEnd/>
            <a:tailEnd/>
          </a:ln>
        </p:spPr>
        <p:txBody>
          <a:bodyPr wrap="none"/>
          <a:lstStyle/>
          <a:p>
            <a:endParaRPr lang="he-IL"/>
          </a:p>
        </p:txBody>
      </p:sp>
      <p:sp>
        <p:nvSpPr>
          <p:cNvPr id="137220" name="Line 4"/>
          <p:cNvSpPr>
            <a:spLocks noChangeShapeType="1"/>
          </p:cNvSpPr>
          <p:nvPr/>
        </p:nvSpPr>
        <p:spPr bwMode="auto">
          <a:xfrm>
            <a:off x="914400" y="1676400"/>
            <a:ext cx="1371600" cy="0"/>
          </a:xfrm>
          <a:prstGeom prst="line">
            <a:avLst/>
          </a:prstGeom>
          <a:noFill/>
          <a:ln w="9525">
            <a:solidFill>
              <a:schemeClr val="tx1"/>
            </a:solidFill>
            <a:round/>
            <a:headEnd/>
            <a:tailEnd/>
          </a:ln>
        </p:spPr>
        <p:txBody>
          <a:bodyPr wrap="none"/>
          <a:lstStyle/>
          <a:p>
            <a:endParaRPr lang="he-IL"/>
          </a:p>
        </p:txBody>
      </p:sp>
      <p:sp>
        <p:nvSpPr>
          <p:cNvPr id="137221" name="Text Box 5"/>
          <p:cNvSpPr txBox="1">
            <a:spLocks noChangeArrowheads="1"/>
          </p:cNvSpPr>
          <p:nvPr/>
        </p:nvSpPr>
        <p:spPr bwMode="auto">
          <a:xfrm>
            <a:off x="1219200" y="1290638"/>
            <a:ext cx="908050" cy="366712"/>
          </a:xfrm>
          <a:prstGeom prst="rect">
            <a:avLst/>
          </a:prstGeom>
          <a:noFill/>
          <a:ln w="9525">
            <a:noFill/>
            <a:miter lim="800000"/>
            <a:headEnd/>
            <a:tailEnd/>
          </a:ln>
        </p:spPr>
        <p:txBody>
          <a:bodyPr wrap="none">
            <a:spAutoFit/>
          </a:bodyPr>
          <a:lstStyle/>
          <a:p>
            <a:r>
              <a:rPr lang="en-US"/>
              <a:t>x   y   z</a:t>
            </a:r>
          </a:p>
        </p:txBody>
      </p:sp>
      <p:sp>
        <p:nvSpPr>
          <p:cNvPr id="137222" name="Text Box 6"/>
          <p:cNvSpPr txBox="1">
            <a:spLocks noChangeArrowheads="1"/>
          </p:cNvSpPr>
          <p:nvPr/>
        </p:nvSpPr>
        <p:spPr bwMode="auto">
          <a:xfrm>
            <a:off x="914400" y="1671638"/>
            <a:ext cx="298450" cy="366712"/>
          </a:xfrm>
          <a:prstGeom prst="rect">
            <a:avLst/>
          </a:prstGeom>
          <a:noFill/>
          <a:ln w="9525">
            <a:noFill/>
            <a:miter lim="800000"/>
            <a:headEnd/>
            <a:tailEnd/>
          </a:ln>
        </p:spPr>
        <p:txBody>
          <a:bodyPr wrap="none">
            <a:spAutoFit/>
          </a:bodyPr>
          <a:lstStyle/>
          <a:p>
            <a:r>
              <a:rPr lang="en-US"/>
              <a:t>x</a:t>
            </a:r>
          </a:p>
        </p:txBody>
      </p:sp>
      <p:sp>
        <p:nvSpPr>
          <p:cNvPr id="137223" name="Text Box 7"/>
          <p:cNvSpPr txBox="1">
            <a:spLocks noChangeArrowheads="1"/>
          </p:cNvSpPr>
          <p:nvPr/>
        </p:nvSpPr>
        <p:spPr bwMode="auto">
          <a:xfrm>
            <a:off x="914400" y="1976438"/>
            <a:ext cx="298450" cy="366712"/>
          </a:xfrm>
          <a:prstGeom prst="rect">
            <a:avLst/>
          </a:prstGeom>
          <a:noFill/>
          <a:ln w="9525">
            <a:noFill/>
            <a:miter lim="800000"/>
            <a:headEnd/>
            <a:tailEnd/>
          </a:ln>
        </p:spPr>
        <p:txBody>
          <a:bodyPr wrap="none">
            <a:spAutoFit/>
          </a:bodyPr>
          <a:lstStyle/>
          <a:p>
            <a:r>
              <a:rPr lang="en-US"/>
              <a:t>y</a:t>
            </a:r>
          </a:p>
        </p:txBody>
      </p:sp>
      <p:sp>
        <p:nvSpPr>
          <p:cNvPr id="137224" name="Text Box 8"/>
          <p:cNvSpPr txBox="1">
            <a:spLocks noChangeArrowheads="1"/>
          </p:cNvSpPr>
          <p:nvPr/>
        </p:nvSpPr>
        <p:spPr bwMode="auto">
          <a:xfrm>
            <a:off x="914400" y="2281238"/>
            <a:ext cx="298450" cy="366712"/>
          </a:xfrm>
          <a:prstGeom prst="rect">
            <a:avLst/>
          </a:prstGeom>
          <a:noFill/>
          <a:ln w="9525">
            <a:noFill/>
            <a:miter lim="800000"/>
            <a:headEnd/>
            <a:tailEnd/>
          </a:ln>
        </p:spPr>
        <p:txBody>
          <a:bodyPr wrap="none">
            <a:spAutoFit/>
          </a:bodyPr>
          <a:lstStyle/>
          <a:p>
            <a:r>
              <a:rPr lang="en-US"/>
              <a:t>z</a:t>
            </a:r>
          </a:p>
        </p:txBody>
      </p:sp>
      <p:sp>
        <p:nvSpPr>
          <p:cNvPr id="137225" name="Text Box 9"/>
          <p:cNvSpPr txBox="1">
            <a:spLocks noChangeArrowheads="1"/>
          </p:cNvSpPr>
          <p:nvPr/>
        </p:nvSpPr>
        <p:spPr bwMode="auto">
          <a:xfrm>
            <a:off x="1219200" y="1671638"/>
            <a:ext cx="882650" cy="366712"/>
          </a:xfrm>
          <a:prstGeom prst="rect">
            <a:avLst/>
          </a:prstGeom>
          <a:noFill/>
          <a:ln w="9525">
            <a:noFill/>
            <a:miter lim="800000"/>
            <a:headEnd/>
            <a:tailEnd/>
          </a:ln>
        </p:spPr>
        <p:txBody>
          <a:bodyPr wrap="none">
            <a:spAutoFit/>
          </a:bodyPr>
          <a:lstStyle/>
          <a:p>
            <a:r>
              <a:rPr lang="en-US"/>
              <a:t>0  2   7</a:t>
            </a:r>
          </a:p>
        </p:txBody>
      </p:sp>
      <p:sp>
        <p:nvSpPr>
          <p:cNvPr id="137226" name="Text Box 10"/>
          <p:cNvSpPr txBox="1">
            <a:spLocks noChangeArrowheads="1"/>
          </p:cNvSpPr>
          <p:nvPr/>
        </p:nvSpPr>
        <p:spPr bwMode="auto">
          <a:xfrm>
            <a:off x="1219200" y="2052638"/>
            <a:ext cx="347663" cy="366712"/>
          </a:xfrm>
          <a:prstGeom prst="rect">
            <a:avLst/>
          </a:prstGeom>
          <a:noFill/>
          <a:ln w="9525">
            <a:noFill/>
            <a:miter lim="800000"/>
            <a:headEnd/>
            <a:tailEnd/>
          </a:ln>
        </p:spPr>
        <p:txBody>
          <a:bodyPr wrap="none">
            <a:spAutoFit/>
          </a:bodyPr>
          <a:lstStyle/>
          <a:p>
            <a:r>
              <a:rPr lang="en-US"/>
              <a:t>∞</a:t>
            </a:r>
          </a:p>
        </p:txBody>
      </p:sp>
      <p:sp>
        <p:nvSpPr>
          <p:cNvPr id="137227" name="Text Box 11"/>
          <p:cNvSpPr txBox="1">
            <a:spLocks noChangeArrowheads="1"/>
          </p:cNvSpPr>
          <p:nvPr/>
        </p:nvSpPr>
        <p:spPr bwMode="auto">
          <a:xfrm>
            <a:off x="1447800" y="2052638"/>
            <a:ext cx="347663" cy="366712"/>
          </a:xfrm>
          <a:prstGeom prst="rect">
            <a:avLst/>
          </a:prstGeom>
          <a:noFill/>
          <a:ln w="9525">
            <a:noFill/>
            <a:miter lim="800000"/>
            <a:headEnd/>
            <a:tailEnd/>
          </a:ln>
        </p:spPr>
        <p:txBody>
          <a:bodyPr wrap="none">
            <a:spAutoFit/>
          </a:bodyPr>
          <a:lstStyle/>
          <a:p>
            <a:r>
              <a:rPr lang="en-US"/>
              <a:t>∞</a:t>
            </a:r>
          </a:p>
        </p:txBody>
      </p:sp>
      <p:sp>
        <p:nvSpPr>
          <p:cNvPr id="137228" name="Text Box 12"/>
          <p:cNvSpPr txBox="1">
            <a:spLocks noChangeArrowheads="1"/>
          </p:cNvSpPr>
          <p:nvPr/>
        </p:nvSpPr>
        <p:spPr bwMode="auto">
          <a:xfrm>
            <a:off x="1828800" y="2052638"/>
            <a:ext cx="347663" cy="366712"/>
          </a:xfrm>
          <a:prstGeom prst="rect">
            <a:avLst/>
          </a:prstGeom>
          <a:noFill/>
          <a:ln w="9525">
            <a:noFill/>
            <a:miter lim="800000"/>
            <a:headEnd/>
            <a:tailEnd/>
          </a:ln>
        </p:spPr>
        <p:txBody>
          <a:bodyPr wrap="none">
            <a:spAutoFit/>
          </a:bodyPr>
          <a:lstStyle/>
          <a:p>
            <a:r>
              <a:rPr lang="en-US"/>
              <a:t>∞</a:t>
            </a:r>
          </a:p>
        </p:txBody>
      </p:sp>
      <p:sp>
        <p:nvSpPr>
          <p:cNvPr id="137229" name="Text Box 13"/>
          <p:cNvSpPr txBox="1">
            <a:spLocks noChangeArrowheads="1"/>
          </p:cNvSpPr>
          <p:nvPr/>
        </p:nvSpPr>
        <p:spPr bwMode="auto">
          <a:xfrm>
            <a:off x="1219200" y="2357438"/>
            <a:ext cx="347663" cy="366712"/>
          </a:xfrm>
          <a:prstGeom prst="rect">
            <a:avLst/>
          </a:prstGeom>
          <a:noFill/>
          <a:ln w="9525">
            <a:noFill/>
            <a:miter lim="800000"/>
            <a:headEnd/>
            <a:tailEnd/>
          </a:ln>
        </p:spPr>
        <p:txBody>
          <a:bodyPr wrap="none">
            <a:spAutoFit/>
          </a:bodyPr>
          <a:lstStyle/>
          <a:p>
            <a:r>
              <a:rPr lang="en-US"/>
              <a:t>∞</a:t>
            </a:r>
          </a:p>
        </p:txBody>
      </p:sp>
      <p:sp>
        <p:nvSpPr>
          <p:cNvPr id="137230" name="Text Box 14"/>
          <p:cNvSpPr txBox="1">
            <a:spLocks noChangeArrowheads="1"/>
          </p:cNvSpPr>
          <p:nvPr/>
        </p:nvSpPr>
        <p:spPr bwMode="auto">
          <a:xfrm>
            <a:off x="1447800" y="2357438"/>
            <a:ext cx="347663" cy="366712"/>
          </a:xfrm>
          <a:prstGeom prst="rect">
            <a:avLst/>
          </a:prstGeom>
          <a:noFill/>
          <a:ln w="9525">
            <a:noFill/>
            <a:miter lim="800000"/>
            <a:headEnd/>
            <a:tailEnd/>
          </a:ln>
        </p:spPr>
        <p:txBody>
          <a:bodyPr wrap="none">
            <a:spAutoFit/>
          </a:bodyPr>
          <a:lstStyle/>
          <a:p>
            <a:r>
              <a:rPr lang="en-US"/>
              <a:t>∞</a:t>
            </a:r>
          </a:p>
        </p:txBody>
      </p:sp>
      <p:sp>
        <p:nvSpPr>
          <p:cNvPr id="137231" name="Text Box 15"/>
          <p:cNvSpPr txBox="1">
            <a:spLocks noChangeArrowheads="1"/>
          </p:cNvSpPr>
          <p:nvPr/>
        </p:nvSpPr>
        <p:spPr bwMode="auto">
          <a:xfrm>
            <a:off x="1828800" y="2357438"/>
            <a:ext cx="347663" cy="366712"/>
          </a:xfrm>
          <a:prstGeom prst="rect">
            <a:avLst/>
          </a:prstGeom>
          <a:noFill/>
          <a:ln w="9525">
            <a:noFill/>
            <a:miter lim="800000"/>
            <a:headEnd/>
            <a:tailEnd/>
          </a:ln>
        </p:spPr>
        <p:txBody>
          <a:bodyPr wrap="none">
            <a:spAutoFit/>
          </a:bodyPr>
          <a:lstStyle/>
          <a:p>
            <a:r>
              <a:rPr lang="en-US"/>
              <a:t>∞</a:t>
            </a:r>
          </a:p>
        </p:txBody>
      </p:sp>
      <p:sp>
        <p:nvSpPr>
          <p:cNvPr id="137232" name="Text Box 16"/>
          <p:cNvSpPr txBox="1">
            <a:spLocks noChangeArrowheads="1"/>
          </p:cNvSpPr>
          <p:nvPr/>
        </p:nvSpPr>
        <p:spPr bwMode="auto">
          <a:xfrm rot="-5400000">
            <a:off x="2650332" y="2026444"/>
            <a:ext cx="538162" cy="304800"/>
          </a:xfrm>
          <a:prstGeom prst="rect">
            <a:avLst/>
          </a:prstGeom>
          <a:noFill/>
          <a:ln w="9525">
            <a:noFill/>
            <a:miter lim="800000"/>
            <a:headEnd/>
            <a:tailEnd/>
          </a:ln>
        </p:spPr>
        <p:txBody>
          <a:bodyPr wrap="none">
            <a:spAutoFit/>
          </a:bodyPr>
          <a:lstStyle/>
          <a:p>
            <a:r>
              <a:rPr lang="en-US" sz="1400" i="1"/>
              <a:t>from</a:t>
            </a:r>
          </a:p>
        </p:txBody>
      </p:sp>
      <p:sp>
        <p:nvSpPr>
          <p:cNvPr id="137233" name="Text Box 17"/>
          <p:cNvSpPr txBox="1">
            <a:spLocks noChangeArrowheads="1"/>
          </p:cNvSpPr>
          <p:nvPr/>
        </p:nvSpPr>
        <p:spPr bwMode="auto">
          <a:xfrm>
            <a:off x="1352550" y="1158875"/>
            <a:ext cx="706438" cy="304800"/>
          </a:xfrm>
          <a:prstGeom prst="rect">
            <a:avLst/>
          </a:prstGeom>
          <a:noFill/>
          <a:ln w="9525">
            <a:noFill/>
            <a:miter lim="800000"/>
            <a:headEnd/>
            <a:tailEnd/>
          </a:ln>
        </p:spPr>
        <p:txBody>
          <a:bodyPr wrap="none">
            <a:spAutoFit/>
          </a:bodyPr>
          <a:lstStyle/>
          <a:p>
            <a:r>
              <a:rPr lang="en-US" sz="1400" i="1"/>
              <a:t>cost to</a:t>
            </a:r>
          </a:p>
        </p:txBody>
      </p:sp>
      <p:sp>
        <p:nvSpPr>
          <p:cNvPr id="137234" name="Text Box 18"/>
          <p:cNvSpPr txBox="1">
            <a:spLocks noChangeArrowheads="1"/>
          </p:cNvSpPr>
          <p:nvPr/>
        </p:nvSpPr>
        <p:spPr bwMode="auto">
          <a:xfrm rot="-5400000">
            <a:off x="518319" y="3810794"/>
            <a:ext cx="538162" cy="304800"/>
          </a:xfrm>
          <a:prstGeom prst="rect">
            <a:avLst/>
          </a:prstGeom>
          <a:noFill/>
          <a:ln w="9525">
            <a:noFill/>
            <a:miter lim="800000"/>
            <a:headEnd/>
            <a:tailEnd/>
          </a:ln>
        </p:spPr>
        <p:txBody>
          <a:bodyPr wrap="none">
            <a:spAutoFit/>
          </a:bodyPr>
          <a:lstStyle/>
          <a:p>
            <a:r>
              <a:rPr lang="en-US" sz="1400"/>
              <a:t>from</a:t>
            </a:r>
          </a:p>
        </p:txBody>
      </p:sp>
      <p:sp>
        <p:nvSpPr>
          <p:cNvPr id="137235" name="Text Box 19"/>
          <p:cNvSpPr txBox="1">
            <a:spLocks noChangeArrowheads="1"/>
          </p:cNvSpPr>
          <p:nvPr/>
        </p:nvSpPr>
        <p:spPr bwMode="auto">
          <a:xfrm rot="-5400000">
            <a:off x="518318" y="5618957"/>
            <a:ext cx="538163" cy="304800"/>
          </a:xfrm>
          <a:prstGeom prst="rect">
            <a:avLst/>
          </a:prstGeom>
          <a:noFill/>
          <a:ln w="9525">
            <a:noFill/>
            <a:miter lim="800000"/>
            <a:headEnd/>
            <a:tailEnd/>
          </a:ln>
        </p:spPr>
        <p:txBody>
          <a:bodyPr wrap="none">
            <a:spAutoFit/>
          </a:bodyPr>
          <a:lstStyle/>
          <a:p>
            <a:r>
              <a:rPr lang="en-US" sz="1400" i="1"/>
              <a:t>from</a:t>
            </a:r>
          </a:p>
        </p:txBody>
      </p:sp>
      <p:sp>
        <p:nvSpPr>
          <p:cNvPr id="137236" name="Line 20"/>
          <p:cNvSpPr>
            <a:spLocks noChangeShapeType="1"/>
          </p:cNvSpPr>
          <p:nvPr/>
        </p:nvSpPr>
        <p:spPr bwMode="auto">
          <a:xfrm>
            <a:off x="3276600" y="1447800"/>
            <a:ext cx="0" cy="1219200"/>
          </a:xfrm>
          <a:prstGeom prst="line">
            <a:avLst/>
          </a:prstGeom>
          <a:noFill/>
          <a:ln w="9525">
            <a:solidFill>
              <a:schemeClr val="tx1"/>
            </a:solidFill>
            <a:round/>
            <a:headEnd/>
            <a:tailEnd/>
          </a:ln>
        </p:spPr>
        <p:txBody>
          <a:bodyPr wrap="none"/>
          <a:lstStyle/>
          <a:p>
            <a:endParaRPr lang="he-IL"/>
          </a:p>
        </p:txBody>
      </p:sp>
      <p:sp>
        <p:nvSpPr>
          <p:cNvPr id="137237" name="Line 21"/>
          <p:cNvSpPr>
            <a:spLocks noChangeShapeType="1"/>
          </p:cNvSpPr>
          <p:nvPr/>
        </p:nvSpPr>
        <p:spPr bwMode="auto">
          <a:xfrm>
            <a:off x="2971800" y="1676400"/>
            <a:ext cx="1371600" cy="0"/>
          </a:xfrm>
          <a:prstGeom prst="line">
            <a:avLst/>
          </a:prstGeom>
          <a:noFill/>
          <a:ln w="9525">
            <a:solidFill>
              <a:schemeClr val="tx1"/>
            </a:solidFill>
            <a:round/>
            <a:headEnd/>
            <a:tailEnd/>
          </a:ln>
        </p:spPr>
        <p:txBody>
          <a:bodyPr wrap="none"/>
          <a:lstStyle/>
          <a:p>
            <a:endParaRPr lang="he-IL"/>
          </a:p>
        </p:txBody>
      </p:sp>
      <p:sp>
        <p:nvSpPr>
          <p:cNvPr id="137238" name="Text Box 22"/>
          <p:cNvSpPr txBox="1">
            <a:spLocks noChangeArrowheads="1"/>
          </p:cNvSpPr>
          <p:nvPr/>
        </p:nvSpPr>
        <p:spPr bwMode="auto">
          <a:xfrm>
            <a:off x="3276600" y="1290638"/>
            <a:ext cx="908050" cy="366712"/>
          </a:xfrm>
          <a:prstGeom prst="rect">
            <a:avLst/>
          </a:prstGeom>
          <a:noFill/>
          <a:ln w="9525">
            <a:noFill/>
            <a:miter lim="800000"/>
            <a:headEnd/>
            <a:tailEnd/>
          </a:ln>
        </p:spPr>
        <p:txBody>
          <a:bodyPr wrap="none">
            <a:spAutoFit/>
          </a:bodyPr>
          <a:lstStyle/>
          <a:p>
            <a:r>
              <a:rPr lang="en-US"/>
              <a:t>x   y   z</a:t>
            </a:r>
          </a:p>
        </p:txBody>
      </p:sp>
      <p:sp>
        <p:nvSpPr>
          <p:cNvPr id="137239" name="Text Box 23"/>
          <p:cNvSpPr txBox="1">
            <a:spLocks noChangeArrowheads="1"/>
          </p:cNvSpPr>
          <p:nvPr/>
        </p:nvSpPr>
        <p:spPr bwMode="auto">
          <a:xfrm>
            <a:off x="2971800" y="1671638"/>
            <a:ext cx="298450" cy="366712"/>
          </a:xfrm>
          <a:prstGeom prst="rect">
            <a:avLst/>
          </a:prstGeom>
          <a:noFill/>
          <a:ln w="9525">
            <a:noFill/>
            <a:miter lim="800000"/>
            <a:headEnd/>
            <a:tailEnd/>
          </a:ln>
        </p:spPr>
        <p:txBody>
          <a:bodyPr wrap="none">
            <a:spAutoFit/>
          </a:bodyPr>
          <a:lstStyle/>
          <a:p>
            <a:r>
              <a:rPr lang="en-US"/>
              <a:t>x</a:t>
            </a:r>
          </a:p>
        </p:txBody>
      </p:sp>
      <p:sp>
        <p:nvSpPr>
          <p:cNvPr id="137240" name="Text Box 24"/>
          <p:cNvSpPr txBox="1">
            <a:spLocks noChangeArrowheads="1"/>
          </p:cNvSpPr>
          <p:nvPr/>
        </p:nvSpPr>
        <p:spPr bwMode="auto">
          <a:xfrm>
            <a:off x="2971800" y="1976438"/>
            <a:ext cx="298450" cy="366712"/>
          </a:xfrm>
          <a:prstGeom prst="rect">
            <a:avLst/>
          </a:prstGeom>
          <a:noFill/>
          <a:ln w="9525">
            <a:noFill/>
            <a:miter lim="800000"/>
            <a:headEnd/>
            <a:tailEnd/>
          </a:ln>
        </p:spPr>
        <p:txBody>
          <a:bodyPr wrap="none">
            <a:spAutoFit/>
          </a:bodyPr>
          <a:lstStyle/>
          <a:p>
            <a:r>
              <a:rPr lang="en-US"/>
              <a:t>y</a:t>
            </a:r>
          </a:p>
        </p:txBody>
      </p:sp>
      <p:sp>
        <p:nvSpPr>
          <p:cNvPr id="137241" name="Text Box 25"/>
          <p:cNvSpPr txBox="1">
            <a:spLocks noChangeArrowheads="1"/>
          </p:cNvSpPr>
          <p:nvPr/>
        </p:nvSpPr>
        <p:spPr bwMode="auto">
          <a:xfrm>
            <a:off x="2971800" y="2281238"/>
            <a:ext cx="298450" cy="366712"/>
          </a:xfrm>
          <a:prstGeom prst="rect">
            <a:avLst/>
          </a:prstGeom>
          <a:noFill/>
          <a:ln w="9525">
            <a:noFill/>
            <a:miter lim="800000"/>
            <a:headEnd/>
            <a:tailEnd/>
          </a:ln>
        </p:spPr>
        <p:txBody>
          <a:bodyPr wrap="none">
            <a:spAutoFit/>
          </a:bodyPr>
          <a:lstStyle/>
          <a:p>
            <a:r>
              <a:rPr lang="en-US"/>
              <a:t>z</a:t>
            </a:r>
          </a:p>
        </p:txBody>
      </p:sp>
      <p:sp>
        <p:nvSpPr>
          <p:cNvPr id="137242" name="Text Box 26"/>
          <p:cNvSpPr txBox="1">
            <a:spLocks noChangeArrowheads="1"/>
          </p:cNvSpPr>
          <p:nvPr/>
        </p:nvSpPr>
        <p:spPr bwMode="auto">
          <a:xfrm>
            <a:off x="3297238" y="1671638"/>
            <a:ext cx="311150" cy="366712"/>
          </a:xfrm>
          <a:prstGeom prst="rect">
            <a:avLst/>
          </a:prstGeom>
          <a:noFill/>
          <a:ln w="9525">
            <a:noFill/>
            <a:miter lim="800000"/>
            <a:headEnd/>
            <a:tailEnd/>
          </a:ln>
        </p:spPr>
        <p:txBody>
          <a:bodyPr wrap="none">
            <a:spAutoFit/>
          </a:bodyPr>
          <a:lstStyle/>
          <a:p>
            <a:r>
              <a:rPr lang="en-US"/>
              <a:t>0</a:t>
            </a:r>
          </a:p>
        </p:txBody>
      </p:sp>
      <p:sp>
        <p:nvSpPr>
          <p:cNvPr id="137243" name="Line 29"/>
          <p:cNvSpPr>
            <a:spLocks noChangeShapeType="1"/>
          </p:cNvSpPr>
          <p:nvPr/>
        </p:nvSpPr>
        <p:spPr bwMode="auto">
          <a:xfrm>
            <a:off x="1219200" y="3200400"/>
            <a:ext cx="0" cy="1219200"/>
          </a:xfrm>
          <a:prstGeom prst="line">
            <a:avLst/>
          </a:prstGeom>
          <a:noFill/>
          <a:ln w="9525">
            <a:solidFill>
              <a:schemeClr val="tx1"/>
            </a:solidFill>
            <a:round/>
            <a:headEnd/>
            <a:tailEnd/>
          </a:ln>
        </p:spPr>
        <p:txBody>
          <a:bodyPr wrap="none"/>
          <a:lstStyle/>
          <a:p>
            <a:endParaRPr lang="he-IL"/>
          </a:p>
        </p:txBody>
      </p:sp>
      <p:sp>
        <p:nvSpPr>
          <p:cNvPr id="137244" name="Line 30"/>
          <p:cNvSpPr>
            <a:spLocks noChangeShapeType="1"/>
          </p:cNvSpPr>
          <p:nvPr/>
        </p:nvSpPr>
        <p:spPr bwMode="auto">
          <a:xfrm>
            <a:off x="914400" y="3429000"/>
            <a:ext cx="1371600" cy="0"/>
          </a:xfrm>
          <a:prstGeom prst="line">
            <a:avLst/>
          </a:prstGeom>
          <a:noFill/>
          <a:ln w="9525">
            <a:solidFill>
              <a:schemeClr val="tx1"/>
            </a:solidFill>
            <a:round/>
            <a:headEnd/>
            <a:tailEnd/>
          </a:ln>
        </p:spPr>
        <p:txBody>
          <a:bodyPr wrap="none"/>
          <a:lstStyle/>
          <a:p>
            <a:endParaRPr lang="he-IL"/>
          </a:p>
        </p:txBody>
      </p:sp>
      <p:sp>
        <p:nvSpPr>
          <p:cNvPr id="137245" name="Text Box 31"/>
          <p:cNvSpPr txBox="1">
            <a:spLocks noChangeArrowheads="1"/>
          </p:cNvSpPr>
          <p:nvPr/>
        </p:nvSpPr>
        <p:spPr bwMode="auto">
          <a:xfrm>
            <a:off x="1219200" y="3043238"/>
            <a:ext cx="908050" cy="366712"/>
          </a:xfrm>
          <a:prstGeom prst="rect">
            <a:avLst/>
          </a:prstGeom>
          <a:noFill/>
          <a:ln w="9525">
            <a:noFill/>
            <a:miter lim="800000"/>
            <a:headEnd/>
            <a:tailEnd/>
          </a:ln>
        </p:spPr>
        <p:txBody>
          <a:bodyPr wrap="none">
            <a:spAutoFit/>
          </a:bodyPr>
          <a:lstStyle/>
          <a:p>
            <a:r>
              <a:rPr lang="en-US"/>
              <a:t>x   y   z</a:t>
            </a:r>
          </a:p>
        </p:txBody>
      </p:sp>
      <p:sp>
        <p:nvSpPr>
          <p:cNvPr id="137246" name="Text Box 32"/>
          <p:cNvSpPr txBox="1">
            <a:spLocks noChangeArrowheads="1"/>
          </p:cNvSpPr>
          <p:nvPr/>
        </p:nvSpPr>
        <p:spPr bwMode="auto">
          <a:xfrm>
            <a:off x="914400" y="3424238"/>
            <a:ext cx="298450" cy="366712"/>
          </a:xfrm>
          <a:prstGeom prst="rect">
            <a:avLst/>
          </a:prstGeom>
          <a:noFill/>
          <a:ln w="9525">
            <a:noFill/>
            <a:miter lim="800000"/>
            <a:headEnd/>
            <a:tailEnd/>
          </a:ln>
        </p:spPr>
        <p:txBody>
          <a:bodyPr wrap="none">
            <a:spAutoFit/>
          </a:bodyPr>
          <a:lstStyle/>
          <a:p>
            <a:r>
              <a:rPr lang="en-US"/>
              <a:t>x</a:t>
            </a:r>
          </a:p>
        </p:txBody>
      </p:sp>
      <p:sp>
        <p:nvSpPr>
          <p:cNvPr id="137247" name="Text Box 33"/>
          <p:cNvSpPr txBox="1">
            <a:spLocks noChangeArrowheads="1"/>
          </p:cNvSpPr>
          <p:nvPr/>
        </p:nvSpPr>
        <p:spPr bwMode="auto">
          <a:xfrm>
            <a:off x="914400" y="3729038"/>
            <a:ext cx="298450" cy="366712"/>
          </a:xfrm>
          <a:prstGeom prst="rect">
            <a:avLst/>
          </a:prstGeom>
          <a:noFill/>
          <a:ln w="9525">
            <a:noFill/>
            <a:miter lim="800000"/>
            <a:headEnd/>
            <a:tailEnd/>
          </a:ln>
        </p:spPr>
        <p:txBody>
          <a:bodyPr wrap="none">
            <a:spAutoFit/>
          </a:bodyPr>
          <a:lstStyle/>
          <a:p>
            <a:r>
              <a:rPr lang="en-US"/>
              <a:t>y</a:t>
            </a:r>
          </a:p>
        </p:txBody>
      </p:sp>
      <p:sp>
        <p:nvSpPr>
          <p:cNvPr id="137248" name="Text Box 34"/>
          <p:cNvSpPr txBox="1">
            <a:spLocks noChangeArrowheads="1"/>
          </p:cNvSpPr>
          <p:nvPr/>
        </p:nvSpPr>
        <p:spPr bwMode="auto">
          <a:xfrm>
            <a:off x="914400" y="4033838"/>
            <a:ext cx="298450" cy="366712"/>
          </a:xfrm>
          <a:prstGeom prst="rect">
            <a:avLst/>
          </a:prstGeom>
          <a:noFill/>
          <a:ln w="9525">
            <a:noFill/>
            <a:miter lim="800000"/>
            <a:headEnd/>
            <a:tailEnd/>
          </a:ln>
        </p:spPr>
        <p:txBody>
          <a:bodyPr wrap="none">
            <a:spAutoFit/>
          </a:bodyPr>
          <a:lstStyle/>
          <a:p>
            <a:r>
              <a:rPr lang="en-US"/>
              <a:t>z</a:t>
            </a:r>
          </a:p>
        </p:txBody>
      </p:sp>
      <p:sp>
        <p:nvSpPr>
          <p:cNvPr id="137249" name="Text Box 35"/>
          <p:cNvSpPr txBox="1">
            <a:spLocks noChangeArrowheads="1"/>
          </p:cNvSpPr>
          <p:nvPr/>
        </p:nvSpPr>
        <p:spPr bwMode="auto">
          <a:xfrm>
            <a:off x="1524000" y="3424238"/>
            <a:ext cx="347663" cy="366712"/>
          </a:xfrm>
          <a:prstGeom prst="rect">
            <a:avLst/>
          </a:prstGeom>
          <a:noFill/>
          <a:ln w="9525">
            <a:noFill/>
            <a:miter lim="800000"/>
            <a:headEnd/>
            <a:tailEnd/>
          </a:ln>
        </p:spPr>
        <p:txBody>
          <a:bodyPr wrap="none">
            <a:spAutoFit/>
          </a:bodyPr>
          <a:lstStyle/>
          <a:p>
            <a:r>
              <a:rPr lang="en-US"/>
              <a:t>∞</a:t>
            </a:r>
          </a:p>
        </p:txBody>
      </p:sp>
      <p:sp>
        <p:nvSpPr>
          <p:cNvPr id="137250" name="Text Box 36"/>
          <p:cNvSpPr txBox="1">
            <a:spLocks noChangeArrowheads="1"/>
          </p:cNvSpPr>
          <p:nvPr/>
        </p:nvSpPr>
        <p:spPr bwMode="auto">
          <a:xfrm>
            <a:off x="1828800" y="3424238"/>
            <a:ext cx="347663" cy="366712"/>
          </a:xfrm>
          <a:prstGeom prst="rect">
            <a:avLst/>
          </a:prstGeom>
          <a:noFill/>
          <a:ln w="9525">
            <a:noFill/>
            <a:miter lim="800000"/>
            <a:headEnd/>
            <a:tailEnd/>
          </a:ln>
        </p:spPr>
        <p:txBody>
          <a:bodyPr wrap="none">
            <a:spAutoFit/>
          </a:bodyPr>
          <a:lstStyle/>
          <a:p>
            <a:r>
              <a:rPr lang="en-US"/>
              <a:t>∞</a:t>
            </a:r>
          </a:p>
        </p:txBody>
      </p:sp>
      <p:sp>
        <p:nvSpPr>
          <p:cNvPr id="137251" name="Text Box 37"/>
          <p:cNvSpPr txBox="1">
            <a:spLocks noChangeArrowheads="1"/>
          </p:cNvSpPr>
          <p:nvPr/>
        </p:nvSpPr>
        <p:spPr bwMode="auto">
          <a:xfrm>
            <a:off x="1219200" y="4110038"/>
            <a:ext cx="347663" cy="366712"/>
          </a:xfrm>
          <a:prstGeom prst="rect">
            <a:avLst/>
          </a:prstGeom>
          <a:noFill/>
          <a:ln w="9525">
            <a:noFill/>
            <a:miter lim="800000"/>
            <a:headEnd/>
            <a:tailEnd/>
          </a:ln>
        </p:spPr>
        <p:txBody>
          <a:bodyPr wrap="none">
            <a:spAutoFit/>
          </a:bodyPr>
          <a:lstStyle/>
          <a:p>
            <a:r>
              <a:rPr lang="en-US"/>
              <a:t>∞</a:t>
            </a:r>
          </a:p>
        </p:txBody>
      </p:sp>
      <p:sp>
        <p:nvSpPr>
          <p:cNvPr id="137252" name="Text Box 38"/>
          <p:cNvSpPr txBox="1">
            <a:spLocks noChangeArrowheads="1"/>
          </p:cNvSpPr>
          <p:nvPr/>
        </p:nvSpPr>
        <p:spPr bwMode="auto">
          <a:xfrm>
            <a:off x="1447800" y="4110038"/>
            <a:ext cx="347663" cy="366712"/>
          </a:xfrm>
          <a:prstGeom prst="rect">
            <a:avLst/>
          </a:prstGeom>
          <a:noFill/>
          <a:ln w="9525">
            <a:noFill/>
            <a:miter lim="800000"/>
            <a:headEnd/>
            <a:tailEnd/>
          </a:ln>
        </p:spPr>
        <p:txBody>
          <a:bodyPr wrap="none">
            <a:spAutoFit/>
          </a:bodyPr>
          <a:lstStyle/>
          <a:p>
            <a:r>
              <a:rPr lang="en-US"/>
              <a:t>∞</a:t>
            </a:r>
          </a:p>
        </p:txBody>
      </p:sp>
      <p:sp>
        <p:nvSpPr>
          <p:cNvPr id="137253" name="Text Box 39"/>
          <p:cNvSpPr txBox="1">
            <a:spLocks noChangeArrowheads="1"/>
          </p:cNvSpPr>
          <p:nvPr/>
        </p:nvSpPr>
        <p:spPr bwMode="auto">
          <a:xfrm>
            <a:off x="1828800" y="4110038"/>
            <a:ext cx="347663" cy="366712"/>
          </a:xfrm>
          <a:prstGeom prst="rect">
            <a:avLst/>
          </a:prstGeom>
          <a:noFill/>
          <a:ln w="9525">
            <a:noFill/>
            <a:miter lim="800000"/>
            <a:headEnd/>
            <a:tailEnd/>
          </a:ln>
        </p:spPr>
        <p:txBody>
          <a:bodyPr wrap="none">
            <a:spAutoFit/>
          </a:bodyPr>
          <a:lstStyle/>
          <a:p>
            <a:r>
              <a:rPr lang="en-US"/>
              <a:t>∞</a:t>
            </a:r>
          </a:p>
        </p:txBody>
      </p:sp>
      <p:sp>
        <p:nvSpPr>
          <p:cNvPr id="137254" name="Text Box 40"/>
          <p:cNvSpPr txBox="1">
            <a:spLocks noChangeArrowheads="1"/>
          </p:cNvSpPr>
          <p:nvPr/>
        </p:nvSpPr>
        <p:spPr bwMode="auto">
          <a:xfrm>
            <a:off x="1341438" y="2933700"/>
            <a:ext cx="706437" cy="304800"/>
          </a:xfrm>
          <a:prstGeom prst="rect">
            <a:avLst/>
          </a:prstGeom>
          <a:noFill/>
          <a:ln w="9525">
            <a:noFill/>
            <a:miter lim="800000"/>
            <a:headEnd/>
            <a:tailEnd/>
          </a:ln>
        </p:spPr>
        <p:txBody>
          <a:bodyPr wrap="none">
            <a:spAutoFit/>
          </a:bodyPr>
          <a:lstStyle/>
          <a:p>
            <a:r>
              <a:rPr lang="en-US" sz="1400" i="1"/>
              <a:t>cost to</a:t>
            </a:r>
          </a:p>
        </p:txBody>
      </p:sp>
      <p:sp>
        <p:nvSpPr>
          <p:cNvPr id="137255" name="Line 41"/>
          <p:cNvSpPr>
            <a:spLocks noChangeShapeType="1"/>
          </p:cNvSpPr>
          <p:nvPr/>
        </p:nvSpPr>
        <p:spPr bwMode="auto">
          <a:xfrm>
            <a:off x="1219200" y="5029200"/>
            <a:ext cx="0" cy="1219200"/>
          </a:xfrm>
          <a:prstGeom prst="line">
            <a:avLst/>
          </a:prstGeom>
          <a:noFill/>
          <a:ln w="9525">
            <a:solidFill>
              <a:schemeClr val="tx1"/>
            </a:solidFill>
            <a:round/>
            <a:headEnd/>
            <a:tailEnd/>
          </a:ln>
        </p:spPr>
        <p:txBody>
          <a:bodyPr wrap="none"/>
          <a:lstStyle/>
          <a:p>
            <a:endParaRPr lang="he-IL"/>
          </a:p>
        </p:txBody>
      </p:sp>
      <p:sp>
        <p:nvSpPr>
          <p:cNvPr id="137256" name="Line 42"/>
          <p:cNvSpPr>
            <a:spLocks noChangeShapeType="1"/>
          </p:cNvSpPr>
          <p:nvPr/>
        </p:nvSpPr>
        <p:spPr bwMode="auto">
          <a:xfrm>
            <a:off x="914400" y="5257800"/>
            <a:ext cx="1371600" cy="0"/>
          </a:xfrm>
          <a:prstGeom prst="line">
            <a:avLst/>
          </a:prstGeom>
          <a:noFill/>
          <a:ln w="9525">
            <a:solidFill>
              <a:schemeClr val="tx1"/>
            </a:solidFill>
            <a:round/>
            <a:headEnd/>
            <a:tailEnd/>
          </a:ln>
        </p:spPr>
        <p:txBody>
          <a:bodyPr wrap="none"/>
          <a:lstStyle/>
          <a:p>
            <a:endParaRPr lang="he-IL"/>
          </a:p>
        </p:txBody>
      </p:sp>
      <p:sp>
        <p:nvSpPr>
          <p:cNvPr id="137257" name="Text Box 43"/>
          <p:cNvSpPr txBox="1">
            <a:spLocks noChangeArrowheads="1"/>
          </p:cNvSpPr>
          <p:nvPr/>
        </p:nvSpPr>
        <p:spPr bwMode="auto">
          <a:xfrm>
            <a:off x="1219200" y="4872038"/>
            <a:ext cx="908050" cy="366712"/>
          </a:xfrm>
          <a:prstGeom prst="rect">
            <a:avLst/>
          </a:prstGeom>
          <a:noFill/>
          <a:ln w="9525">
            <a:noFill/>
            <a:miter lim="800000"/>
            <a:headEnd/>
            <a:tailEnd/>
          </a:ln>
        </p:spPr>
        <p:txBody>
          <a:bodyPr wrap="none">
            <a:spAutoFit/>
          </a:bodyPr>
          <a:lstStyle/>
          <a:p>
            <a:r>
              <a:rPr lang="en-US"/>
              <a:t>x   y   z</a:t>
            </a:r>
          </a:p>
        </p:txBody>
      </p:sp>
      <p:sp>
        <p:nvSpPr>
          <p:cNvPr id="137258" name="Text Box 44"/>
          <p:cNvSpPr txBox="1">
            <a:spLocks noChangeArrowheads="1"/>
          </p:cNvSpPr>
          <p:nvPr/>
        </p:nvSpPr>
        <p:spPr bwMode="auto">
          <a:xfrm>
            <a:off x="914400" y="5253038"/>
            <a:ext cx="298450" cy="366712"/>
          </a:xfrm>
          <a:prstGeom prst="rect">
            <a:avLst/>
          </a:prstGeom>
          <a:noFill/>
          <a:ln w="9525">
            <a:noFill/>
            <a:miter lim="800000"/>
            <a:headEnd/>
            <a:tailEnd/>
          </a:ln>
        </p:spPr>
        <p:txBody>
          <a:bodyPr wrap="none">
            <a:spAutoFit/>
          </a:bodyPr>
          <a:lstStyle/>
          <a:p>
            <a:r>
              <a:rPr lang="en-US"/>
              <a:t>x</a:t>
            </a:r>
          </a:p>
        </p:txBody>
      </p:sp>
      <p:sp>
        <p:nvSpPr>
          <p:cNvPr id="137259" name="Text Box 45"/>
          <p:cNvSpPr txBox="1">
            <a:spLocks noChangeArrowheads="1"/>
          </p:cNvSpPr>
          <p:nvPr/>
        </p:nvSpPr>
        <p:spPr bwMode="auto">
          <a:xfrm>
            <a:off x="914400" y="5557838"/>
            <a:ext cx="298450" cy="366712"/>
          </a:xfrm>
          <a:prstGeom prst="rect">
            <a:avLst/>
          </a:prstGeom>
          <a:noFill/>
          <a:ln w="9525">
            <a:noFill/>
            <a:miter lim="800000"/>
            <a:headEnd/>
            <a:tailEnd/>
          </a:ln>
        </p:spPr>
        <p:txBody>
          <a:bodyPr wrap="none">
            <a:spAutoFit/>
          </a:bodyPr>
          <a:lstStyle/>
          <a:p>
            <a:r>
              <a:rPr lang="en-US"/>
              <a:t>y</a:t>
            </a:r>
          </a:p>
        </p:txBody>
      </p:sp>
      <p:sp>
        <p:nvSpPr>
          <p:cNvPr id="137260" name="Text Box 46"/>
          <p:cNvSpPr txBox="1">
            <a:spLocks noChangeArrowheads="1"/>
          </p:cNvSpPr>
          <p:nvPr/>
        </p:nvSpPr>
        <p:spPr bwMode="auto">
          <a:xfrm>
            <a:off x="914400" y="5862638"/>
            <a:ext cx="298450" cy="366712"/>
          </a:xfrm>
          <a:prstGeom prst="rect">
            <a:avLst/>
          </a:prstGeom>
          <a:noFill/>
          <a:ln w="9525">
            <a:noFill/>
            <a:miter lim="800000"/>
            <a:headEnd/>
            <a:tailEnd/>
          </a:ln>
        </p:spPr>
        <p:txBody>
          <a:bodyPr wrap="none">
            <a:spAutoFit/>
          </a:bodyPr>
          <a:lstStyle/>
          <a:p>
            <a:r>
              <a:rPr lang="en-US"/>
              <a:t>z</a:t>
            </a:r>
          </a:p>
        </p:txBody>
      </p:sp>
      <p:sp>
        <p:nvSpPr>
          <p:cNvPr id="137261" name="Text Box 47"/>
          <p:cNvSpPr txBox="1">
            <a:spLocks noChangeArrowheads="1"/>
          </p:cNvSpPr>
          <p:nvPr/>
        </p:nvSpPr>
        <p:spPr bwMode="auto">
          <a:xfrm>
            <a:off x="1219200" y="5638800"/>
            <a:ext cx="990600" cy="366713"/>
          </a:xfrm>
          <a:prstGeom prst="rect">
            <a:avLst/>
          </a:prstGeom>
          <a:noFill/>
          <a:ln w="9525">
            <a:noFill/>
            <a:miter lim="800000"/>
            <a:headEnd/>
            <a:tailEnd/>
          </a:ln>
        </p:spPr>
        <p:txBody>
          <a:bodyPr>
            <a:spAutoFit/>
          </a:bodyPr>
          <a:lstStyle/>
          <a:p>
            <a:r>
              <a:rPr lang="en-US"/>
              <a:t>∞</a:t>
            </a:r>
          </a:p>
        </p:txBody>
      </p:sp>
      <p:sp>
        <p:nvSpPr>
          <p:cNvPr id="137262" name="Text Box 48"/>
          <p:cNvSpPr txBox="1">
            <a:spLocks noChangeArrowheads="1"/>
          </p:cNvSpPr>
          <p:nvPr/>
        </p:nvSpPr>
        <p:spPr bwMode="auto">
          <a:xfrm>
            <a:off x="1447800" y="5634038"/>
            <a:ext cx="347663" cy="366712"/>
          </a:xfrm>
          <a:prstGeom prst="rect">
            <a:avLst/>
          </a:prstGeom>
          <a:noFill/>
          <a:ln w="9525">
            <a:noFill/>
            <a:miter lim="800000"/>
            <a:headEnd/>
            <a:tailEnd/>
          </a:ln>
        </p:spPr>
        <p:txBody>
          <a:bodyPr wrap="none">
            <a:spAutoFit/>
          </a:bodyPr>
          <a:lstStyle/>
          <a:p>
            <a:r>
              <a:rPr lang="en-US"/>
              <a:t>∞</a:t>
            </a:r>
          </a:p>
        </p:txBody>
      </p:sp>
      <p:sp>
        <p:nvSpPr>
          <p:cNvPr id="137263" name="Text Box 49"/>
          <p:cNvSpPr txBox="1">
            <a:spLocks noChangeArrowheads="1"/>
          </p:cNvSpPr>
          <p:nvPr/>
        </p:nvSpPr>
        <p:spPr bwMode="auto">
          <a:xfrm>
            <a:off x="1828800" y="5634038"/>
            <a:ext cx="347663" cy="366712"/>
          </a:xfrm>
          <a:prstGeom prst="rect">
            <a:avLst/>
          </a:prstGeom>
          <a:noFill/>
          <a:ln w="9525">
            <a:noFill/>
            <a:miter lim="800000"/>
            <a:headEnd/>
            <a:tailEnd/>
          </a:ln>
        </p:spPr>
        <p:txBody>
          <a:bodyPr wrap="none">
            <a:spAutoFit/>
          </a:bodyPr>
          <a:lstStyle/>
          <a:p>
            <a:r>
              <a:rPr lang="en-US"/>
              <a:t>∞</a:t>
            </a:r>
          </a:p>
        </p:txBody>
      </p:sp>
      <p:sp>
        <p:nvSpPr>
          <p:cNvPr id="137264" name="Text Box 50"/>
          <p:cNvSpPr txBox="1">
            <a:spLocks noChangeArrowheads="1"/>
          </p:cNvSpPr>
          <p:nvPr/>
        </p:nvSpPr>
        <p:spPr bwMode="auto">
          <a:xfrm>
            <a:off x="1219200" y="5938838"/>
            <a:ext cx="311150" cy="366712"/>
          </a:xfrm>
          <a:prstGeom prst="rect">
            <a:avLst/>
          </a:prstGeom>
          <a:noFill/>
          <a:ln w="9525">
            <a:noFill/>
            <a:miter lim="800000"/>
            <a:headEnd/>
            <a:tailEnd/>
          </a:ln>
        </p:spPr>
        <p:txBody>
          <a:bodyPr wrap="none">
            <a:spAutoFit/>
          </a:bodyPr>
          <a:lstStyle/>
          <a:p>
            <a:r>
              <a:rPr lang="en-US"/>
              <a:t>7</a:t>
            </a:r>
          </a:p>
        </p:txBody>
      </p:sp>
      <p:sp>
        <p:nvSpPr>
          <p:cNvPr id="137265" name="Text Box 51"/>
          <p:cNvSpPr txBox="1">
            <a:spLocks noChangeArrowheads="1"/>
          </p:cNvSpPr>
          <p:nvPr/>
        </p:nvSpPr>
        <p:spPr bwMode="auto">
          <a:xfrm>
            <a:off x="1447800" y="5938838"/>
            <a:ext cx="311150" cy="366712"/>
          </a:xfrm>
          <a:prstGeom prst="rect">
            <a:avLst/>
          </a:prstGeom>
          <a:noFill/>
          <a:ln w="9525">
            <a:noFill/>
            <a:miter lim="800000"/>
            <a:headEnd/>
            <a:tailEnd/>
          </a:ln>
        </p:spPr>
        <p:txBody>
          <a:bodyPr wrap="none">
            <a:spAutoFit/>
          </a:bodyPr>
          <a:lstStyle/>
          <a:p>
            <a:r>
              <a:rPr lang="en-US"/>
              <a:t>1</a:t>
            </a:r>
          </a:p>
        </p:txBody>
      </p:sp>
      <p:sp>
        <p:nvSpPr>
          <p:cNvPr id="137266" name="Text Box 52"/>
          <p:cNvSpPr txBox="1">
            <a:spLocks noChangeArrowheads="1"/>
          </p:cNvSpPr>
          <p:nvPr/>
        </p:nvSpPr>
        <p:spPr bwMode="auto">
          <a:xfrm>
            <a:off x="1828800" y="5938838"/>
            <a:ext cx="311150" cy="366712"/>
          </a:xfrm>
          <a:prstGeom prst="rect">
            <a:avLst/>
          </a:prstGeom>
          <a:noFill/>
          <a:ln w="9525">
            <a:noFill/>
            <a:miter lim="800000"/>
            <a:headEnd/>
            <a:tailEnd/>
          </a:ln>
        </p:spPr>
        <p:txBody>
          <a:bodyPr wrap="none">
            <a:spAutoFit/>
          </a:bodyPr>
          <a:lstStyle/>
          <a:p>
            <a:r>
              <a:rPr lang="en-US"/>
              <a:t>0</a:t>
            </a:r>
          </a:p>
        </p:txBody>
      </p:sp>
      <p:sp>
        <p:nvSpPr>
          <p:cNvPr id="137267" name="Text Box 53"/>
          <p:cNvSpPr txBox="1">
            <a:spLocks noChangeArrowheads="1"/>
          </p:cNvSpPr>
          <p:nvPr/>
        </p:nvSpPr>
        <p:spPr bwMode="auto">
          <a:xfrm>
            <a:off x="1363663" y="4740275"/>
            <a:ext cx="706437" cy="304800"/>
          </a:xfrm>
          <a:prstGeom prst="rect">
            <a:avLst/>
          </a:prstGeom>
          <a:noFill/>
          <a:ln w="9525">
            <a:noFill/>
            <a:miter lim="800000"/>
            <a:headEnd/>
            <a:tailEnd/>
          </a:ln>
        </p:spPr>
        <p:txBody>
          <a:bodyPr wrap="none">
            <a:spAutoFit/>
          </a:bodyPr>
          <a:lstStyle/>
          <a:p>
            <a:r>
              <a:rPr lang="en-US" sz="1400" i="1"/>
              <a:t>cost to</a:t>
            </a:r>
          </a:p>
        </p:txBody>
      </p:sp>
      <p:sp>
        <p:nvSpPr>
          <p:cNvPr id="137268" name="Text Box 54"/>
          <p:cNvSpPr txBox="1">
            <a:spLocks noChangeArrowheads="1"/>
          </p:cNvSpPr>
          <p:nvPr/>
        </p:nvSpPr>
        <p:spPr bwMode="auto">
          <a:xfrm>
            <a:off x="1219200" y="3500438"/>
            <a:ext cx="946150" cy="641350"/>
          </a:xfrm>
          <a:prstGeom prst="rect">
            <a:avLst/>
          </a:prstGeom>
          <a:noFill/>
          <a:ln w="9525">
            <a:noFill/>
            <a:miter lim="800000"/>
            <a:headEnd/>
            <a:tailEnd/>
          </a:ln>
        </p:spPr>
        <p:txBody>
          <a:bodyPr wrap="none">
            <a:spAutoFit/>
          </a:bodyPr>
          <a:lstStyle/>
          <a:p>
            <a:r>
              <a:rPr lang="en-US"/>
              <a:t>∞</a:t>
            </a:r>
          </a:p>
          <a:p>
            <a:r>
              <a:rPr lang="en-US"/>
              <a:t>2   0   1</a:t>
            </a:r>
          </a:p>
        </p:txBody>
      </p:sp>
      <p:sp>
        <p:nvSpPr>
          <p:cNvPr id="137269" name="Text Box 55"/>
          <p:cNvSpPr txBox="1">
            <a:spLocks noChangeArrowheads="1"/>
          </p:cNvSpPr>
          <p:nvPr/>
        </p:nvSpPr>
        <p:spPr bwMode="auto">
          <a:xfrm>
            <a:off x="1219200" y="5257800"/>
            <a:ext cx="990600" cy="366713"/>
          </a:xfrm>
          <a:prstGeom prst="rect">
            <a:avLst/>
          </a:prstGeom>
          <a:noFill/>
          <a:ln w="9525">
            <a:noFill/>
            <a:miter lim="800000"/>
            <a:headEnd/>
            <a:tailEnd/>
          </a:ln>
        </p:spPr>
        <p:txBody>
          <a:bodyPr>
            <a:spAutoFit/>
          </a:bodyPr>
          <a:lstStyle/>
          <a:p>
            <a:r>
              <a:rPr lang="en-US"/>
              <a:t>∞ ∞  ∞</a:t>
            </a:r>
          </a:p>
        </p:txBody>
      </p:sp>
      <p:sp>
        <p:nvSpPr>
          <p:cNvPr id="137270" name="Text Box 56"/>
          <p:cNvSpPr txBox="1">
            <a:spLocks noChangeArrowheads="1"/>
          </p:cNvSpPr>
          <p:nvPr/>
        </p:nvSpPr>
        <p:spPr bwMode="auto">
          <a:xfrm>
            <a:off x="3260725" y="2006600"/>
            <a:ext cx="946150" cy="366713"/>
          </a:xfrm>
          <a:prstGeom prst="rect">
            <a:avLst/>
          </a:prstGeom>
          <a:noFill/>
          <a:ln w="9525">
            <a:noFill/>
            <a:miter lim="800000"/>
            <a:headEnd/>
            <a:tailEnd/>
          </a:ln>
        </p:spPr>
        <p:txBody>
          <a:bodyPr wrap="none">
            <a:spAutoFit/>
          </a:bodyPr>
          <a:lstStyle/>
          <a:p>
            <a:r>
              <a:rPr lang="en-US"/>
              <a:t>2   0   1</a:t>
            </a:r>
          </a:p>
        </p:txBody>
      </p:sp>
      <p:sp>
        <p:nvSpPr>
          <p:cNvPr id="137271" name="Text Box 57"/>
          <p:cNvSpPr txBox="1">
            <a:spLocks noChangeArrowheads="1"/>
          </p:cNvSpPr>
          <p:nvPr/>
        </p:nvSpPr>
        <p:spPr bwMode="auto">
          <a:xfrm>
            <a:off x="3260725" y="2322513"/>
            <a:ext cx="946150" cy="366712"/>
          </a:xfrm>
          <a:prstGeom prst="rect">
            <a:avLst/>
          </a:prstGeom>
          <a:noFill/>
          <a:ln w="9525">
            <a:noFill/>
            <a:miter lim="800000"/>
            <a:headEnd/>
            <a:tailEnd/>
          </a:ln>
        </p:spPr>
        <p:txBody>
          <a:bodyPr wrap="none">
            <a:spAutoFit/>
          </a:bodyPr>
          <a:lstStyle/>
          <a:p>
            <a:r>
              <a:rPr lang="en-US"/>
              <a:t>7   1   0</a:t>
            </a:r>
          </a:p>
        </p:txBody>
      </p:sp>
      <p:sp>
        <p:nvSpPr>
          <p:cNvPr id="137272" name="Line 58"/>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p:spPr>
        <p:txBody>
          <a:bodyPr wrap="none"/>
          <a:lstStyle/>
          <a:p>
            <a:endParaRPr lang="he-IL"/>
          </a:p>
        </p:txBody>
      </p:sp>
      <p:sp>
        <p:nvSpPr>
          <p:cNvPr id="137273" name="Line 59"/>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p:spPr>
        <p:txBody>
          <a:bodyPr wrap="none"/>
          <a:lstStyle/>
          <a:p>
            <a:endParaRPr lang="he-IL"/>
          </a:p>
        </p:txBody>
      </p:sp>
      <p:sp>
        <p:nvSpPr>
          <p:cNvPr id="137274" name="Line 60"/>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p:spPr>
        <p:txBody>
          <a:bodyPr wrap="none"/>
          <a:lstStyle/>
          <a:p>
            <a:endParaRPr lang="he-IL"/>
          </a:p>
        </p:txBody>
      </p:sp>
      <p:sp>
        <p:nvSpPr>
          <p:cNvPr id="137275" name="Line 61"/>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p:spPr>
        <p:txBody>
          <a:bodyPr wrap="none"/>
          <a:lstStyle/>
          <a:p>
            <a:endParaRPr lang="he-IL"/>
          </a:p>
        </p:txBody>
      </p:sp>
      <p:sp>
        <p:nvSpPr>
          <p:cNvPr id="137276" name="Line 62"/>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p:spPr>
        <p:txBody>
          <a:bodyPr wrap="none"/>
          <a:lstStyle/>
          <a:p>
            <a:endParaRPr lang="he-IL"/>
          </a:p>
        </p:txBody>
      </p:sp>
      <p:sp>
        <p:nvSpPr>
          <p:cNvPr id="137277" name="Line 63"/>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p:spPr>
        <p:txBody>
          <a:bodyPr wrap="none"/>
          <a:lstStyle/>
          <a:p>
            <a:endParaRPr lang="he-IL"/>
          </a:p>
        </p:txBody>
      </p:sp>
      <p:sp>
        <p:nvSpPr>
          <p:cNvPr id="137278" name="Line 64"/>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p:spPr>
        <p:txBody>
          <a:bodyPr wrap="none"/>
          <a:lstStyle/>
          <a:p>
            <a:endParaRPr lang="he-IL"/>
          </a:p>
        </p:txBody>
      </p:sp>
      <p:sp>
        <p:nvSpPr>
          <p:cNvPr id="137279" name="Text Box 65"/>
          <p:cNvSpPr txBox="1">
            <a:spLocks noChangeArrowheads="1"/>
          </p:cNvSpPr>
          <p:nvPr/>
        </p:nvSpPr>
        <p:spPr bwMode="auto">
          <a:xfrm>
            <a:off x="6069013" y="6137275"/>
            <a:ext cx="615950" cy="366713"/>
          </a:xfrm>
          <a:prstGeom prst="rect">
            <a:avLst/>
          </a:prstGeom>
          <a:noFill/>
          <a:ln w="9525">
            <a:noFill/>
            <a:miter lim="800000"/>
            <a:headEnd/>
            <a:tailEnd/>
          </a:ln>
        </p:spPr>
        <p:txBody>
          <a:bodyPr wrap="none">
            <a:spAutoFit/>
          </a:bodyPr>
          <a:lstStyle/>
          <a:p>
            <a:r>
              <a:rPr lang="en-US"/>
              <a:t>time</a:t>
            </a:r>
          </a:p>
        </p:txBody>
      </p:sp>
      <p:grpSp>
        <p:nvGrpSpPr>
          <p:cNvPr id="137280" name="Group 66"/>
          <p:cNvGrpSpPr>
            <a:grpSpLocks/>
          </p:cNvGrpSpPr>
          <p:nvPr/>
        </p:nvGrpSpPr>
        <p:grpSpPr bwMode="auto">
          <a:xfrm>
            <a:off x="6632575" y="2911475"/>
            <a:ext cx="2184400" cy="1212850"/>
            <a:chOff x="2352" y="0"/>
            <a:chExt cx="1376" cy="764"/>
          </a:xfrm>
        </p:grpSpPr>
        <p:sp>
          <p:nvSpPr>
            <p:cNvPr id="137296"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p:spPr>
          <p:txBody>
            <a:bodyPr wrap="none" anchor="ctr"/>
            <a:lstStyle/>
            <a:p>
              <a:endParaRPr lang="he-IL"/>
            </a:p>
          </p:txBody>
        </p:sp>
        <p:grpSp>
          <p:nvGrpSpPr>
            <p:cNvPr id="137297" name="Group 68"/>
            <p:cNvGrpSpPr>
              <a:grpSpLocks/>
            </p:cNvGrpSpPr>
            <p:nvPr/>
          </p:nvGrpSpPr>
          <p:grpSpPr bwMode="auto">
            <a:xfrm>
              <a:off x="2448" y="70"/>
              <a:ext cx="1161" cy="676"/>
              <a:chOff x="-17" y="1282"/>
              <a:chExt cx="1161" cy="676"/>
            </a:xfrm>
          </p:grpSpPr>
          <p:sp>
            <p:nvSpPr>
              <p:cNvPr id="137298"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p:spPr>
            <p:txBody>
              <a:bodyPr wrap="none" anchor="ctr"/>
              <a:lstStyle/>
              <a:p>
                <a:endParaRPr lang="he-IL"/>
              </a:p>
            </p:txBody>
          </p:sp>
          <p:sp>
            <p:nvSpPr>
              <p:cNvPr id="137299"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7300" name="Line 71"/>
              <p:cNvSpPr>
                <a:spLocks noChangeShapeType="1"/>
              </p:cNvSpPr>
              <p:nvPr/>
            </p:nvSpPr>
            <p:spPr bwMode="auto">
              <a:xfrm>
                <a:off x="-14" y="1705"/>
                <a:ext cx="1" cy="50"/>
              </a:xfrm>
              <a:prstGeom prst="line">
                <a:avLst/>
              </a:prstGeom>
              <a:noFill/>
              <a:ln w="12700">
                <a:solidFill>
                  <a:schemeClr val="tx1"/>
                </a:solidFill>
                <a:round/>
                <a:headEnd/>
                <a:tailEnd/>
              </a:ln>
            </p:spPr>
            <p:txBody>
              <a:bodyPr wrap="none" anchor="ctr"/>
              <a:lstStyle/>
              <a:p>
                <a:endParaRPr lang="he-IL"/>
              </a:p>
            </p:txBody>
          </p:sp>
          <p:sp>
            <p:nvSpPr>
              <p:cNvPr id="137301" name="Line 72"/>
              <p:cNvSpPr>
                <a:spLocks noChangeShapeType="1"/>
              </p:cNvSpPr>
              <p:nvPr/>
            </p:nvSpPr>
            <p:spPr bwMode="auto">
              <a:xfrm>
                <a:off x="299" y="1705"/>
                <a:ext cx="1" cy="50"/>
              </a:xfrm>
              <a:prstGeom prst="line">
                <a:avLst/>
              </a:prstGeom>
              <a:noFill/>
              <a:ln w="12700">
                <a:solidFill>
                  <a:schemeClr val="tx1"/>
                </a:solidFill>
                <a:round/>
                <a:headEnd/>
                <a:tailEnd/>
              </a:ln>
            </p:spPr>
            <p:txBody>
              <a:bodyPr wrap="none" anchor="ctr"/>
              <a:lstStyle/>
              <a:p>
                <a:endParaRPr lang="he-IL"/>
              </a:p>
            </p:txBody>
          </p:sp>
          <p:sp>
            <p:nvSpPr>
              <p:cNvPr id="137302" name="Rectangle 73"/>
              <p:cNvSpPr>
                <a:spLocks noChangeArrowheads="1"/>
              </p:cNvSpPr>
              <p:nvPr/>
            </p:nvSpPr>
            <p:spPr bwMode="auto">
              <a:xfrm>
                <a:off x="-14" y="170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7303"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7304"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p:spPr>
            <p:txBody>
              <a:bodyPr wrap="none" anchor="ctr"/>
              <a:lstStyle/>
              <a:p>
                <a:endParaRPr lang="he-IL"/>
              </a:p>
            </p:txBody>
          </p:sp>
          <p:sp>
            <p:nvSpPr>
              <p:cNvPr id="137305"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p:spPr>
            <p:txBody>
              <a:bodyPr wrap="none" anchor="ctr"/>
              <a:lstStyle/>
              <a:p>
                <a:endParaRPr lang="he-IL"/>
              </a:p>
            </p:txBody>
          </p:sp>
          <p:grpSp>
            <p:nvGrpSpPr>
              <p:cNvPr id="137306" name="Group 77"/>
              <p:cNvGrpSpPr>
                <a:grpSpLocks/>
              </p:cNvGrpSpPr>
              <p:nvPr/>
            </p:nvGrpSpPr>
            <p:grpSpPr bwMode="auto">
              <a:xfrm>
                <a:off x="36" y="1594"/>
                <a:ext cx="206" cy="252"/>
                <a:chOff x="2955" y="2425"/>
                <a:chExt cx="207" cy="252"/>
              </a:xfrm>
            </p:grpSpPr>
            <p:sp>
              <p:nvSpPr>
                <p:cNvPr id="137328" name="Rectangle 7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7329" name="Text Box 79"/>
                <p:cNvSpPr txBox="1">
                  <a:spLocks noChangeArrowheads="1"/>
                </p:cNvSpPr>
                <p:nvPr/>
              </p:nvSpPr>
              <p:spPr bwMode="auto">
                <a:xfrm>
                  <a:off x="2955" y="2425"/>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37307" name="Group 80"/>
              <p:cNvGrpSpPr>
                <a:grpSpLocks/>
              </p:cNvGrpSpPr>
              <p:nvPr/>
            </p:nvGrpSpPr>
            <p:grpSpPr bwMode="auto">
              <a:xfrm>
                <a:off x="828" y="1576"/>
                <a:ext cx="316" cy="252"/>
                <a:chOff x="1740" y="2272"/>
                <a:chExt cx="316" cy="252"/>
              </a:xfrm>
            </p:grpSpPr>
            <p:sp>
              <p:nvSpPr>
                <p:cNvPr id="137320"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7321" name="Line 82"/>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137322" name="Line 83"/>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137323" name="Rectangle 84"/>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7324"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7325" name="Group 86"/>
                <p:cNvGrpSpPr>
                  <a:grpSpLocks/>
                </p:cNvGrpSpPr>
                <p:nvPr/>
              </p:nvGrpSpPr>
              <p:grpSpPr bwMode="auto">
                <a:xfrm>
                  <a:off x="1802" y="2272"/>
                  <a:ext cx="197" cy="252"/>
                  <a:chOff x="2959" y="2395"/>
                  <a:chExt cx="198" cy="252"/>
                </a:xfrm>
              </p:grpSpPr>
              <p:sp>
                <p:nvSpPr>
                  <p:cNvPr id="137326" name="Rectangle 8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37327" name="Text Box 88"/>
                  <p:cNvSpPr txBox="1">
                    <a:spLocks noChangeArrowheads="1"/>
                  </p:cNvSpPr>
                  <p:nvPr/>
                </p:nvSpPr>
                <p:spPr bwMode="auto">
                  <a:xfrm>
                    <a:off x="2959" y="2395"/>
                    <a:ext cx="198"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grpSp>
          <p:sp>
            <p:nvSpPr>
              <p:cNvPr id="137308" name="Text Box 89"/>
              <p:cNvSpPr txBox="1">
                <a:spLocks noChangeArrowheads="1"/>
              </p:cNvSpPr>
              <p:nvPr/>
            </p:nvSpPr>
            <p:spPr bwMode="auto">
              <a:xfrm>
                <a:off x="724" y="1397"/>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37309" name="Text Box 90"/>
              <p:cNvSpPr txBox="1">
                <a:spLocks noChangeArrowheads="1"/>
              </p:cNvSpPr>
              <p:nvPr/>
            </p:nvSpPr>
            <p:spPr bwMode="auto">
              <a:xfrm>
                <a:off x="196" y="1394"/>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37310" name="Text Box 91"/>
              <p:cNvSpPr txBox="1">
                <a:spLocks noChangeArrowheads="1"/>
              </p:cNvSpPr>
              <p:nvPr/>
            </p:nvSpPr>
            <p:spPr bwMode="auto">
              <a:xfrm>
                <a:off x="481" y="1727"/>
                <a:ext cx="196" cy="231"/>
              </a:xfrm>
              <a:prstGeom prst="rect">
                <a:avLst/>
              </a:prstGeom>
              <a:noFill/>
              <a:ln w="9525">
                <a:noFill/>
                <a:miter lim="800000"/>
                <a:headEnd/>
                <a:tailEnd/>
              </a:ln>
            </p:spPr>
            <p:txBody>
              <a:bodyPr wrap="none">
                <a:spAutoFit/>
              </a:bodyPr>
              <a:lstStyle/>
              <a:p>
                <a:pPr algn="ctr"/>
                <a:r>
                  <a:rPr lang="en-US"/>
                  <a:t>7</a:t>
                </a:r>
                <a:endParaRPr lang="en-US" sz="2400"/>
              </a:p>
            </p:txBody>
          </p:sp>
          <p:grpSp>
            <p:nvGrpSpPr>
              <p:cNvPr id="137311" name="Group 92"/>
              <p:cNvGrpSpPr>
                <a:grpSpLocks/>
              </p:cNvGrpSpPr>
              <p:nvPr/>
            </p:nvGrpSpPr>
            <p:grpSpPr bwMode="auto">
              <a:xfrm>
                <a:off x="408" y="1282"/>
                <a:ext cx="316" cy="252"/>
                <a:chOff x="1740" y="2302"/>
                <a:chExt cx="316" cy="252"/>
              </a:xfrm>
            </p:grpSpPr>
            <p:sp>
              <p:nvSpPr>
                <p:cNvPr id="137312"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37313" name="Line 94"/>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137314" name="Line 95"/>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137315" name="Rectangle 96"/>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37316"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37317" name="Group 98"/>
                <p:cNvGrpSpPr>
                  <a:grpSpLocks/>
                </p:cNvGrpSpPr>
                <p:nvPr/>
              </p:nvGrpSpPr>
              <p:grpSpPr bwMode="auto">
                <a:xfrm>
                  <a:off x="1802" y="2302"/>
                  <a:ext cx="206" cy="252"/>
                  <a:chOff x="2956" y="2425"/>
                  <a:chExt cx="208" cy="252"/>
                </a:xfrm>
              </p:grpSpPr>
              <p:sp>
                <p:nvSpPr>
                  <p:cNvPr id="137318" name="Rectangle 9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37319" name="Text Box 100"/>
                  <p:cNvSpPr txBox="1">
                    <a:spLocks noChangeArrowheads="1"/>
                  </p:cNvSpPr>
                  <p:nvPr/>
                </p:nvSpPr>
                <p:spPr bwMode="auto">
                  <a:xfrm>
                    <a:off x="2956" y="2425"/>
                    <a:ext cx="208"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grpSp>
      </p:grpSp>
      <p:sp>
        <p:nvSpPr>
          <p:cNvPr id="137281" name="Text Box 101"/>
          <p:cNvSpPr txBox="1">
            <a:spLocks noChangeArrowheads="1"/>
          </p:cNvSpPr>
          <p:nvPr/>
        </p:nvSpPr>
        <p:spPr bwMode="auto">
          <a:xfrm>
            <a:off x="263525" y="1104900"/>
            <a:ext cx="9207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x</a:t>
            </a:r>
          </a:p>
          <a:p>
            <a:pPr algn="r" eaLnBrk="1" hangingPunct="1">
              <a:lnSpc>
                <a:spcPct val="85000"/>
              </a:lnSpc>
            </a:pPr>
            <a:r>
              <a:rPr lang="en-US" b="1">
                <a:solidFill>
                  <a:srgbClr val="CC0000"/>
                </a:solidFill>
              </a:rPr>
              <a:t>table</a:t>
            </a:r>
          </a:p>
        </p:txBody>
      </p:sp>
      <p:sp>
        <p:nvSpPr>
          <p:cNvPr id="137282" name="Oval 104"/>
          <p:cNvSpPr>
            <a:spLocks noChangeArrowheads="1"/>
          </p:cNvSpPr>
          <p:nvPr/>
        </p:nvSpPr>
        <p:spPr bwMode="auto">
          <a:xfrm>
            <a:off x="1219200" y="1676400"/>
            <a:ext cx="1066800" cy="381000"/>
          </a:xfrm>
          <a:prstGeom prst="ellipse">
            <a:avLst/>
          </a:prstGeom>
          <a:noFill/>
          <a:ln w="9525">
            <a:solidFill>
              <a:srgbClr val="FF0000"/>
            </a:solidFill>
            <a:round/>
            <a:headEnd/>
            <a:tailEnd/>
          </a:ln>
        </p:spPr>
        <p:txBody>
          <a:bodyPr wrap="none" anchor="ctr"/>
          <a:lstStyle/>
          <a:p>
            <a:endParaRPr lang="he-IL"/>
          </a:p>
        </p:txBody>
      </p:sp>
      <p:sp>
        <p:nvSpPr>
          <p:cNvPr id="137283" name="Oval 105"/>
          <p:cNvSpPr>
            <a:spLocks noChangeArrowheads="1"/>
          </p:cNvSpPr>
          <p:nvPr/>
        </p:nvSpPr>
        <p:spPr bwMode="auto">
          <a:xfrm>
            <a:off x="1219200" y="3733800"/>
            <a:ext cx="1066800" cy="381000"/>
          </a:xfrm>
          <a:prstGeom prst="ellipse">
            <a:avLst/>
          </a:prstGeom>
          <a:noFill/>
          <a:ln w="9525">
            <a:solidFill>
              <a:srgbClr val="FF0000"/>
            </a:solidFill>
            <a:round/>
            <a:headEnd/>
            <a:tailEnd/>
          </a:ln>
        </p:spPr>
        <p:txBody>
          <a:bodyPr wrap="none" anchor="ctr"/>
          <a:lstStyle/>
          <a:p>
            <a:endParaRPr lang="he-IL"/>
          </a:p>
        </p:txBody>
      </p:sp>
      <p:sp>
        <p:nvSpPr>
          <p:cNvPr id="137284" name="Oval 106"/>
          <p:cNvSpPr>
            <a:spLocks noChangeArrowheads="1"/>
          </p:cNvSpPr>
          <p:nvPr/>
        </p:nvSpPr>
        <p:spPr bwMode="auto">
          <a:xfrm>
            <a:off x="1219200" y="5943600"/>
            <a:ext cx="1066800" cy="381000"/>
          </a:xfrm>
          <a:prstGeom prst="ellipse">
            <a:avLst/>
          </a:prstGeom>
          <a:noFill/>
          <a:ln w="9525">
            <a:solidFill>
              <a:srgbClr val="FF0000"/>
            </a:solidFill>
            <a:round/>
            <a:headEnd/>
            <a:tailEnd/>
          </a:ln>
        </p:spPr>
        <p:txBody>
          <a:bodyPr wrap="none" anchor="ctr"/>
          <a:lstStyle/>
          <a:p>
            <a:endParaRPr lang="he-IL"/>
          </a:p>
        </p:txBody>
      </p:sp>
      <p:sp>
        <p:nvSpPr>
          <p:cNvPr id="137285" name="Oval 107"/>
          <p:cNvSpPr>
            <a:spLocks noChangeArrowheads="1"/>
          </p:cNvSpPr>
          <p:nvPr/>
        </p:nvSpPr>
        <p:spPr bwMode="auto">
          <a:xfrm>
            <a:off x="3297238" y="1676400"/>
            <a:ext cx="1066800" cy="381000"/>
          </a:xfrm>
          <a:prstGeom prst="ellipse">
            <a:avLst/>
          </a:prstGeom>
          <a:noFill/>
          <a:ln w="9525">
            <a:solidFill>
              <a:srgbClr val="FF0000"/>
            </a:solidFill>
            <a:round/>
            <a:headEnd/>
            <a:tailEnd/>
          </a:ln>
        </p:spPr>
        <p:txBody>
          <a:bodyPr wrap="none" anchor="ctr"/>
          <a:lstStyle/>
          <a:p>
            <a:endParaRPr lang="he-IL"/>
          </a:p>
        </p:txBody>
      </p:sp>
      <p:sp>
        <p:nvSpPr>
          <p:cNvPr id="728172" name="Rectangle 108"/>
          <p:cNvSpPr>
            <a:spLocks noChangeArrowheads="1"/>
          </p:cNvSpPr>
          <p:nvPr/>
        </p:nvSpPr>
        <p:spPr bwMode="auto">
          <a:xfrm>
            <a:off x="1590675" y="187325"/>
            <a:ext cx="4318000" cy="641350"/>
          </a:xfrm>
          <a:prstGeom prst="rect">
            <a:avLst/>
          </a:prstGeom>
          <a:noFill/>
          <a:ln w="9525">
            <a:noFill/>
            <a:miter lim="800000"/>
            <a:headEnd/>
            <a:tailEnd/>
          </a:ln>
        </p:spPr>
        <p:txBody>
          <a:bodyPr wrap="none" anchor="ctr">
            <a:spAutoFit/>
          </a:bodyPr>
          <a:lstStyle/>
          <a:p>
            <a:pPr algn="just"/>
            <a:r>
              <a:rPr lang="fr-FR">
                <a:solidFill>
                  <a:srgbClr val="000000"/>
                </a:solidFill>
                <a:cs typeface="Times New Roman" pitchFamily="18" charset="0"/>
              </a:rPr>
              <a:t>D</a:t>
            </a:r>
            <a:r>
              <a:rPr lang="fr-FR" baseline="-25000">
                <a:solidFill>
                  <a:srgbClr val="000000"/>
                </a:solidFill>
                <a:cs typeface="Times New Roman" pitchFamily="18" charset="0"/>
              </a:rPr>
              <a:t>x</a:t>
            </a:r>
            <a:r>
              <a:rPr lang="fr-FR">
                <a:solidFill>
                  <a:srgbClr val="000000"/>
                </a:solidFill>
                <a:cs typeface="Times New Roman" pitchFamily="18" charset="0"/>
              </a:rPr>
              <a:t>(y) = min{c(x,y) + D</a:t>
            </a:r>
            <a:r>
              <a:rPr lang="fr-FR" baseline="-25000">
                <a:solidFill>
                  <a:srgbClr val="000000"/>
                </a:solidFill>
                <a:cs typeface="Times New Roman" pitchFamily="18" charset="0"/>
              </a:rPr>
              <a:t>y</a:t>
            </a:r>
            <a:r>
              <a:rPr lang="fr-FR">
                <a:solidFill>
                  <a:srgbClr val="000000"/>
                </a:solidFill>
                <a:cs typeface="Times New Roman" pitchFamily="18" charset="0"/>
              </a:rPr>
              <a:t>(y), c(x,z) + D</a:t>
            </a:r>
            <a:r>
              <a:rPr lang="fr-FR" baseline="-25000">
                <a:solidFill>
                  <a:srgbClr val="000000"/>
                </a:solidFill>
                <a:cs typeface="Times New Roman" pitchFamily="18" charset="0"/>
              </a:rPr>
              <a:t>z</a:t>
            </a:r>
            <a:r>
              <a:rPr lang="fr-FR">
                <a:solidFill>
                  <a:srgbClr val="000000"/>
                </a:solidFill>
                <a:cs typeface="Times New Roman" pitchFamily="18" charset="0"/>
              </a:rPr>
              <a:t>(y)} </a:t>
            </a:r>
            <a:br>
              <a:rPr lang="fr-FR">
                <a:solidFill>
                  <a:srgbClr val="000000"/>
                </a:solidFill>
                <a:cs typeface="Times New Roman" pitchFamily="18" charset="0"/>
              </a:rPr>
            </a:br>
            <a:r>
              <a:rPr lang="fr-FR">
                <a:solidFill>
                  <a:srgbClr val="000000"/>
                </a:solidFill>
                <a:cs typeface="Times New Roman" pitchFamily="18" charset="0"/>
              </a:rPr>
              <a:t>             = min{2+0 , 7+1} = 2</a:t>
            </a:r>
          </a:p>
        </p:txBody>
      </p:sp>
      <p:sp>
        <p:nvSpPr>
          <p:cNvPr id="728173" name="Line 109"/>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p:spPr>
        <p:txBody>
          <a:bodyPr wrap="none"/>
          <a:lstStyle/>
          <a:p>
            <a:endParaRPr lang="he-IL"/>
          </a:p>
        </p:txBody>
      </p:sp>
      <p:sp>
        <p:nvSpPr>
          <p:cNvPr id="728174" name="Rectangle 110"/>
          <p:cNvSpPr>
            <a:spLocks noChangeArrowheads="1"/>
          </p:cNvSpPr>
          <p:nvPr/>
        </p:nvSpPr>
        <p:spPr bwMode="auto">
          <a:xfrm>
            <a:off x="6384925" y="28575"/>
            <a:ext cx="2667000" cy="1082675"/>
          </a:xfrm>
          <a:prstGeom prst="rect">
            <a:avLst/>
          </a:prstGeom>
          <a:noFill/>
          <a:ln w="9525">
            <a:noFill/>
            <a:miter lim="800000"/>
            <a:headEnd/>
            <a:tailEnd/>
          </a:ln>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728175" name="Line 111"/>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p:spPr>
        <p:txBody>
          <a:bodyPr wrap="none"/>
          <a:lstStyle/>
          <a:p>
            <a:endParaRPr lang="he-IL"/>
          </a:p>
        </p:txBody>
      </p:sp>
      <p:sp>
        <p:nvSpPr>
          <p:cNvPr id="728176" name="Text Box 112"/>
          <p:cNvSpPr txBox="1">
            <a:spLocks noChangeArrowheads="1"/>
          </p:cNvSpPr>
          <p:nvPr/>
        </p:nvSpPr>
        <p:spPr bwMode="auto">
          <a:xfrm>
            <a:off x="3922713" y="1674813"/>
            <a:ext cx="311150" cy="366712"/>
          </a:xfrm>
          <a:prstGeom prst="rect">
            <a:avLst/>
          </a:prstGeom>
          <a:noFill/>
          <a:ln w="9525">
            <a:noFill/>
            <a:miter lim="800000"/>
            <a:headEnd/>
            <a:tailEnd/>
          </a:ln>
        </p:spPr>
        <p:txBody>
          <a:bodyPr wrap="none">
            <a:spAutoFit/>
          </a:bodyPr>
          <a:lstStyle/>
          <a:p>
            <a:r>
              <a:rPr lang="en-US"/>
              <a:t>3</a:t>
            </a:r>
          </a:p>
        </p:txBody>
      </p:sp>
      <p:sp>
        <p:nvSpPr>
          <p:cNvPr id="728177" name="Text Box 113"/>
          <p:cNvSpPr txBox="1">
            <a:spLocks noChangeArrowheads="1"/>
          </p:cNvSpPr>
          <p:nvPr/>
        </p:nvSpPr>
        <p:spPr bwMode="auto">
          <a:xfrm>
            <a:off x="3579813" y="1679575"/>
            <a:ext cx="342900" cy="366713"/>
          </a:xfrm>
          <a:prstGeom prst="rect">
            <a:avLst/>
          </a:prstGeom>
          <a:noFill/>
          <a:ln w="9525">
            <a:noFill/>
            <a:miter lim="800000"/>
            <a:headEnd/>
            <a:tailEnd/>
          </a:ln>
        </p:spPr>
        <p:txBody>
          <a:bodyPr>
            <a:spAutoFit/>
          </a:bodyPr>
          <a:lstStyle/>
          <a:p>
            <a:r>
              <a:rPr lang="en-US"/>
              <a:t>2 </a:t>
            </a:r>
          </a:p>
        </p:txBody>
      </p:sp>
      <p:sp>
        <p:nvSpPr>
          <p:cNvPr id="137292" name="Text Box 114"/>
          <p:cNvSpPr txBox="1">
            <a:spLocks noChangeArrowheads="1"/>
          </p:cNvSpPr>
          <p:nvPr/>
        </p:nvSpPr>
        <p:spPr bwMode="auto">
          <a:xfrm>
            <a:off x="292100" y="2851150"/>
            <a:ext cx="9207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y</a:t>
            </a:r>
          </a:p>
          <a:p>
            <a:pPr algn="r" eaLnBrk="1" hangingPunct="1">
              <a:lnSpc>
                <a:spcPct val="85000"/>
              </a:lnSpc>
            </a:pPr>
            <a:r>
              <a:rPr lang="en-US" b="1">
                <a:solidFill>
                  <a:srgbClr val="CC0000"/>
                </a:solidFill>
              </a:rPr>
              <a:t>table</a:t>
            </a:r>
          </a:p>
        </p:txBody>
      </p:sp>
      <p:sp>
        <p:nvSpPr>
          <p:cNvPr id="137293" name="Text Box 115"/>
          <p:cNvSpPr txBox="1">
            <a:spLocks noChangeArrowheads="1"/>
          </p:cNvSpPr>
          <p:nvPr/>
        </p:nvSpPr>
        <p:spPr bwMode="auto">
          <a:xfrm>
            <a:off x="311150" y="4699000"/>
            <a:ext cx="9080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z</a:t>
            </a:r>
          </a:p>
          <a:p>
            <a:pPr algn="r" eaLnBrk="1" hangingPunct="1">
              <a:lnSpc>
                <a:spcPct val="85000"/>
              </a:lnSpc>
            </a:pPr>
            <a:r>
              <a:rPr lang="en-US" b="1">
                <a:solidFill>
                  <a:srgbClr val="CC0000"/>
                </a:solidFill>
              </a:rPr>
              <a:t>table</a:t>
            </a:r>
          </a:p>
        </p:txBody>
      </p:sp>
      <p:sp>
        <p:nvSpPr>
          <p:cNvPr id="137294" name="Text Box 117"/>
          <p:cNvSpPr txBox="1">
            <a:spLocks noChangeArrowheads="1"/>
          </p:cNvSpPr>
          <p:nvPr/>
        </p:nvSpPr>
        <p:spPr bwMode="auto">
          <a:xfrm>
            <a:off x="3413125" y="1143000"/>
            <a:ext cx="706438" cy="304800"/>
          </a:xfrm>
          <a:prstGeom prst="rect">
            <a:avLst/>
          </a:prstGeom>
          <a:noFill/>
          <a:ln w="9525">
            <a:noFill/>
            <a:miter lim="800000"/>
            <a:headEnd/>
            <a:tailEnd/>
          </a:ln>
        </p:spPr>
        <p:txBody>
          <a:bodyPr wrap="none">
            <a:spAutoFit/>
          </a:bodyPr>
          <a:lstStyle/>
          <a:p>
            <a:r>
              <a:rPr lang="en-US" sz="1400" i="1"/>
              <a:t>cost to</a:t>
            </a:r>
          </a:p>
        </p:txBody>
      </p:sp>
      <p:sp>
        <p:nvSpPr>
          <p:cNvPr id="137295" name="Text Box 118"/>
          <p:cNvSpPr txBox="1">
            <a:spLocks noChangeArrowheads="1"/>
          </p:cNvSpPr>
          <p:nvPr/>
        </p:nvSpPr>
        <p:spPr bwMode="auto">
          <a:xfrm rot="-5400000">
            <a:off x="561182" y="2067719"/>
            <a:ext cx="538162" cy="304800"/>
          </a:xfrm>
          <a:prstGeom prst="rect">
            <a:avLst/>
          </a:prstGeom>
          <a:noFill/>
          <a:ln w="9525">
            <a:noFill/>
            <a:miter lim="800000"/>
            <a:headEnd/>
            <a:tailEnd/>
          </a:ln>
        </p:spPr>
        <p:txBody>
          <a:bodyPr wrap="none">
            <a:spAutoFit/>
          </a:bodyPr>
          <a:lstStyle/>
          <a:p>
            <a:r>
              <a:rPr lang="en-US" sz="1400" i="1"/>
              <a:t>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81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81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81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81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8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172" grpId="0"/>
      <p:bldP spid="728173" grpId="0" animBg="1"/>
      <p:bldP spid="728174" grpId="0"/>
      <p:bldP spid="728175" grpId="0" animBg="1"/>
      <p:bldP spid="728176" grpId="0"/>
      <p:bldP spid="7281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Footer Placeholder 2"/>
          <p:cNvSpPr>
            <a:spLocks noGrp="1"/>
          </p:cNvSpPr>
          <p:nvPr>
            <p:ph type="ftr" sz="quarter" idx="11"/>
          </p:nvPr>
        </p:nvSpPr>
        <p:spPr>
          <a:noFill/>
        </p:spPr>
        <p:txBody>
          <a:bodyPr/>
          <a:lstStyle/>
          <a:p>
            <a:r>
              <a:rPr lang="en-US">
                <a:ea typeface="MS PGothic" pitchFamily="34" charset="-128"/>
              </a:rPr>
              <a:t>Network Layer</a:t>
            </a:r>
          </a:p>
        </p:txBody>
      </p:sp>
      <p:sp>
        <p:nvSpPr>
          <p:cNvPr id="138242" name="Slide Number Placeholder 3"/>
          <p:cNvSpPr>
            <a:spLocks noGrp="1"/>
          </p:cNvSpPr>
          <p:nvPr>
            <p:ph type="sldNum" sz="quarter" idx="12"/>
          </p:nvPr>
        </p:nvSpPr>
        <p:spPr>
          <a:noFill/>
        </p:spPr>
        <p:txBody>
          <a:bodyPr/>
          <a:lstStyle/>
          <a:p>
            <a:r>
              <a:rPr lang="en-US"/>
              <a:t>4-</a:t>
            </a:r>
            <a:fld id="{7BE5DD79-5ED8-4A7C-96EE-C921D9251210}" type="slidenum">
              <a:rPr lang="en-US"/>
              <a:pPr/>
              <a:t>26</a:t>
            </a:fld>
            <a:endParaRPr lang="en-US"/>
          </a:p>
        </p:txBody>
      </p:sp>
      <p:sp>
        <p:nvSpPr>
          <p:cNvPr id="138243" name="Line 20"/>
          <p:cNvSpPr>
            <a:spLocks noChangeShapeType="1"/>
          </p:cNvSpPr>
          <p:nvPr/>
        </p:nvSpPr>
        <p:spPr bwMode="auto">
          <a:xfrm>
            <a:off x="5486400" y="1524000"/>
            <a:ext cx="0" cy="1219200"/>
          </a:xfrm>
          <a:prstGeom prst="line">
            <a:avLst/>
          </a:prstGeom>
          <a:noFill/>
          <a:ln w="9525">
            <a:solidFill>
              <a:schemeClr val="tx1"/>
            </a:solidFill>
            <a:round/>
            <a:headEnd/>
            <a:tailEnd/>
          </a:ln>
        </p:spPr>
        <p:txBody>
          <a:bodyPr wrap="none"/>
          <a:lstStyle/>
          <a:p>
            <a:endParaRPr lang="he-IL"/>
          </a:p>
        </p:txBody>
      </p:sp>
      <p:sp>
        <p:nvSpPr>
          <p:cNvPr id="138244" name="Line 21"/>
          <p:cNvSpPr>
            <a:spLocks noChangeShapeType="1"/>
          </p:cNvSpPr>
          <p:nvPr/>
        </p:nvSpPr>
        <p:spPr bwMode="auto">
          <a:xfrm>
            <a:off x="5181600" y="1752600"/>
            <a:ext cx="1371600" cy="0"/>
          </a:xfrm>
          <a:prstGeom prst="line">
            <a:avLst/>
          </a:prstGeom>
          <a:noFill/>
          <a:ln w="9525">
            <a:solidFill>
              <a:schemeClr val="tx1"/>
            </a:solidFill>
            <a:round/>
            <a:headEnd/>
            <a:tailEnd/>
          </a:ln>
        </p:spPr>
        <p:txBody>
          <a:bodyPr wrap="none"/>
          <a:lstStyle/>
          <a:p>
            <a:endParaRPr lang="he-IL"/>
          </a:p>
        </p:txBody>
      </p:sp>
      <p:sp>
        <p:nvSpPr>
          <p:cNvPr id="138245" name="Text Box 22"/>
          <p:cNvSpPr txBox="1">
            <a:spLocks noChangeArrowheads="1"/>
          </p:cNvSpPr>
          <p:nvPr/>
        </p:nvSpPr>
        <p:spPr bwMode="auto">
          <a:xfrm>
            <a:off x="5486400" y="1366838"/>
            <a:ext cx="908050" cy="366712"/>
          </a:xfrm>
          <a:prstGeom prst="rect">
            <a:avLst/>
          </a:prstGeom>
          <a:noFill/>
          <a:ln w="9525">
            <a:noFill/>
            <a:miter lim="800000"/>
            <a:headEnd/>
            <a:tailEnd/>
          </a:ln>
        </p:spPr>
        <p:txBody>
          <a:bodyPr wrap="none">
            <a:spAutoFit/>
          </a:bodyPr>
          <a:lstStyle/>
          <a:p>
            <a:r>
              <a:rPr lang="en-US"/>
              <a:t>x   y   z</a:t>
            </a:r>
          </a:p>
        </p:txBody>
      </p:sp>
      <p:sp>
        <p:nvSpPr>
          <p:cNvPr id="138246" name="Text Box 23"/>
          <p:cNvSpPr txBox="1">
            <a:spLocks noChangeArrowheads="1"/>
          </p:cNvSpPr>
          <p:nvPr/>
        </p:nvSpPr>
        <p:spPr bwMode="auto">
          <a:xfrm>
            <a:off x="5181600" y="1747838"/>
            <a:ext cx="298450" cy="366712"/>
          </a:xfrm>
          <a:prstGeom prst="rect">
            <a:avLst/>
          </a:prstGeom>
          <a:noFill/>
          <a:ln w="9525">
            <a:noFill/>
            <a:miter lim="800000"/>
            <a:headEnd/>
            <a:tailEnd/>
          </a:ln>
        </p:spPr>
        <p:txBody>
          <a:bodyPr wrap="none">
            <a:spAutoFit/>
          </a:bodyPr>
          <a:lstStyle/>
          <a:p>
            <a:r>
              <a:rPr lang="en-US"/>
              <a:t>x</a:t>
            </a:r>
          </a:p>
        </p:txBody>
      </p:sp>
      <p:sp>
        <p:nvSpPr>
          <p:cNvPr id="138247" name="Text Box 24"/>
          <p:cNvSpPr txBox="1">
            <a:spLocks noChangeArrowheads="1"/>
          </p:cNvSpPr>
          <p:nvPr/>
        </p:nvSpPr>
        <p:spPr bwMode="auto">
          <a:xfrm>
            <a:off x="5181600" y="2052638"/>
            <a:ext cx="298450" cy="366712"/>
          </a:xfrm>
          <a:prstGeom prst="rect">
            <a:avLst/>
          </a:prstGeom>
          <a:noFill/>
          <a:ln w="9525">
            <a:noFill/>
            <a:miter lim="800000"/>
            <a:headEnd/>
            <a:tailEnd/>
          </a:ln>
        </p:spPr>
        <p:txBody>
          <a:bodyPr wrap="none">
            <a:spAutoFit/>
          </a:bodyPr>
          <a:lstStyle/>
          <a:p>
            <a:r>
              <a:rPr lang="en-US"/>
              <a:t>y</a:t>
            </a:r>
          </a:p>
        </p:txBody>
      </p:sp>
      <p:sp>
        <p:nvSpPr>
          <p:cNvPr id="138248" name="Text Box 25"/>
          <p:cNvSpPr txBox="1">
            <a:spLocks noChangeArrowheads="1"/>
          </p:cNvSpPr>
          <p:nvPr/>
        </p:nvSpPr>
        <p:spPr bwMode="auto">
          <a:xfrm>
            <a:off x="5181600" y="2357438"/>
            <a:ext cx="298450" cy="366712"/>
          </a:xfrm>
          <a:prstGeom prst="rect">
            <a:avLst/>
          </a:prstGeom>
          <a:noFill/>
          <a:ln w="9525">
            <a:noFill/>
            <a:miter lim="800000"/>
            <a:headEnd/>
            <a:tailEnd/>
          </a:ln>
        </p:spPr>
        <p:txBody>
          <a:bodyPr wrap="none">
            <a:spAutoFit/>
          </a:bodyPr>
          <a:lstStyle/>
          <a:p>
            <a:r>
              <a:rPr lang="en-US"/>
              <a:t>z</a:t>
            </a:r>
          </a:p>
        </p:txBody>
      </p:sp>
      <p:sp>
        <p:nvSpPr>
          <p:cNvPr id="138249" name="Text Box 26"/>
          <p:cNvSpPr txBox="1">
            <a:spLocks noChangeArrowheads="1"/>
          </p:cNvSpPr>
          <p:nvPr/>
        </p:nvSpPr>
        <p:spPr bwMode="auto">
          <a:xfrm>
            <a:off x="5486400" y="1747838"/>
            <a:ext cx="882650" cy="366712"/>
          </a:xfrm>
          <a:prstGeom prst="rect">
            <a:avLst/>
          </a:prstGeom>
          <a:noFill/>
          <a:ln w="9525">
            <a:noFill/>
            <a:miter lim="800000"/>
            <a:headEnd/>
            <a:tailEnd/>
          </a:ln>
        </p:spPr>
        <p:txBody>
          <a:bodyPr wrap="none">
            <a:spAutoFit/>
          </a:bodyPr>
          <a:lstStyle/>
          <a:p>
            <a:r>
              <a:rPr lang="en-US"/>
              <a:t>0  2   3</a:t>
            </a:r>
          </a:p>
        </p:txBody>
      </p:sp>
      <p:sp>
        <p:nvSpPr>
          <p:cNvPr id="138250" name="Text Box 27"/>
          <p:cNvSpPr txBox="1">
            <a:spLocks noChangeArrowheads="1"/>
          </p:cNvSpPr>
          <p:nvPr/>
        </p:nvSpPr>
        <p:spPr bwMode="auto">
          <a:xfrm rot="-5400000">
            <a:off x="4820443" y="2167732"/>
            <a:ext cx="538163" cy="304800"/>
          </a:xfrm>
          <a:prstGeom prst="rect">
            <a:avLst/>
          </a:prstGeom>
          <a:noFill/>
          <a:ln w="9525">
            <a:noFill/>
            <a:miter lim="800000"/>
            <a:headEnd/>
            <a:tailEnd/>
          </a:ln>
        </p:spPr>
        <p:txBody>
          <a:bodyPr wrap="none">
            <a:spAutoFit/>
          </a:bodyPr>
          <a:lstStyle/>
          <a:p>
            <a:r>
              <a:rPr lang="en-US" sz="1400" i="1"/>
              <a:t>from</a:t>
            </a:r>
          </a:p>
        </p:txBody>
      </p:sp>
      <p:sp>
        <p:nvSpPr>
          <p:cNvPr id="138251" name="Text Box 28"/>
          <p:cNvSpPr txBox="1">
            <a:spLocks noChangeArrowheads="1"/>
          </p:cNvSpPr>
          <p:nvPr/>
        </p:nvSpPr>
        <p:spPr bwMode="auto">
          <a:xfrm>
            <a:off x="5608638" y="1223963"/>
            <a:ext cx="706437" cy="304800"/>
          </a:xfrm>
          <a:prstGeom prst="rect">
            <a:avLst/>
          </a:prstGeom>
          <a:noFill/>
          <a:ln w="9525">
            <a:noFill/>
            <a:miter lim="800000"/>
            <a:headEnd/>
            <a:tailEnd/>
          </a:ln>
        </p:spPr>
        <p:txBody>
          <a:bodyPr wrap="none">
            <a:spAutoFit/>
          </a:bodyPr>
          <a:lstStyle/>
          <a:p>
            <a:r>
              <a:rPr lang="en-US" sz="1400" i="1"/>
              <a:t>cost to</a:t>
            </a:r>
          </a:p>
        </p:txBody>
      </p:sp>
      <p:sp>
        <p:nvSpPr>
          <p:cNvPr id="138252" name="Line 50"/>
          <p:cNvSpPr>
            <a:spLocks noChangeShapeType="1"/>
          </p:cNvSpPr>
          <p:nvPr/>
        </p:nvSpPr>
        <p:spPr bwMode="auto">
          <a:xfrm>
            <a:off x="3276600" y="3200400"/>
            <a:ext cx="0" cy="1219200"/>
          </a:xfrm>
          <a:prstGeom prst="line">
            <a:avLst/>
          </a:prstGeom>
          <a:noFill/>
          <a:ln w="9525">
            <a:solidFill>
              <a:schemeClr val="tx1"/>
            </a:solidFill>
            <a:round/>
            <a:headEnd/>
            <a:tailEnd/>
          </a:ln>
        </p:spPr>
        <p:txBody>
          <a:bodyPr wrap="none"/>
          <a:lstStyle/>
          <a:p>
            <a:endParaRPr lang="he-IL"/>
          </a:p>
        </p:txBody>
      </p:sp>
      <p:sp>
        <p:nvSpPr>
          <p:cNvPr id="138253" name="Line 51"/>
          <p:cNvSpPr>
            <a:spLocks noChangeShapeType="1"/>
          </p:cNvSpPr>
          <p:nvPr/>
        </p:nvSpPr>
        <p:spPr bwMode="auto">
          <a:xfrm>
            <a:off x="2971800" y="3429000"/>
            <a:ext cx="1371600" cy="0"/>
          </a:xfrm>
          <a:prstGeom prst="line">
            <a:avLst/>
          </a:prstGeom>
          <a:noFill/>
          <a:ln w="9525">
            <a:solidFill>
              <a:schemeClr val="tx1"/>
            </a:solidFill>
            <a:round/>
            <a:headEnd/>
            <a:tailEnd/>
          </a:ln>
        </p:spPr>
        <p:txBody>
          <a:bodyPr wrap="none"/>
          <a:lstStyle/>
          <a:p>
            <a:endParaRPr lang="he-IL"/>
          </a:p>
        </p:txBody>
      </p:sp>
      <p:sp>
        <p:nvSpPr>
          <p:cNvPr id="138254" name="Text Box 52"/>
          <p:cNvSpPr txBox="1">
            <a:spLocks noChangeArrowheads="1"/>
          </p:cNvSpPr>
          <p:nvPr/>
        </p:nvSpPr>
        <p:spPr bwMode="auto">
          <a:xfrm>
            <a:off x="3276600" y="3043238"/>
            <a:ext cx="908050" cy="366712"/>
          </a:xfrm>
          <a:prstGeom prst="rect">
            <a:avLst/>
          </a:prstGeom>
          <a:noFill/>
          <a:ln w="9525">
            <a:noFill/>
            <a:miter lim="800000"/>
            <a:headEnd/>
            <a:tailEnd/>
          </a:ln>
        </p:spPr>
        <p:txBody>
          <a:bodyPr wrap="none">
            <a:spAutoFit/>
          </a:bodyPr>
          <a:lstStyle/>
          <a:p>
            <a:r>
              <a:rPr lang="en-US"/>
              <a:t>x   y   z</a:t>
            </a:r>
          </a:p>
        </p:txBody>
      </p:sp>
      <p:sp>
        <p:nvSpPr>
          <p:cNvPr id="138255" name="Text Box 53"/>
          <p:cNvSpPr txBox="1">
            <a:spLocks noChangeArrowheads="1"/>
          </p:cNvSpPr>
          <p:nvPr/>
        </p:nvSpPr>
        <p:spPr bwMode="auto">
          <a:xfrm>
            <a:off x="2971800" y="3424238"/>
            <a:ext cx="298450" cy="366712"/>
          </a:xfrm>
          <a:prstGeom prst="rect">
            <a:avLst/>
          </a:prstGeom>
          <a:noFill/>
          <a:ln w="9525">
            <a:noFill/>
            <a:miter lim="800000"/>
            <a:headEnd/>
            <a:tailEnd/>
          </a:ln>
        </p:spPr>
        <p:txBody>
          <a:bodyPr wrap="none">
            <a:spAutoFit/>
          </a:bodyPr>
          <a:lstStyle/>
          <a:p>
            <a:r>
              <a:rPr lang="en-US"/>
              <a:t>x</a:t>
            </a:r>
          </a:p>
        </p:txBody>
      </p:sp>
      <p:sp>
        <p:nvSpPr>
          <p:cNvPr id="138256" name="Text Box 54"/>
          <p:cNvSpPr txBox="1">
            <a:spLocks noChangeArrowheads="1"/>
          </p:cNvSpPr>
          <p:nvPr/>
        </p:nvSpPr>
        <p:spPr bwMode="auto">
          <a:xfrm>
            <a:off x="2971800" y="3729038"/>
            <a:ext cx="298450" cy="366712"/>
          </a:xfrm>
          <a:prstGeom prst="rect">
            <a:avLst/>
          </a:prstGeom>
          <a:noFill/>
          <a:ln w="9525">
            <a:noFill/>
            <a:miter lim="800000"/>
            <a:headEnd/>
            <a:tailEnd/>
          </a:ln>
        </p:spPr>
        <p:txBody>
          <a:bodyPr wrap="none">
            <a:spAutoFit/>
          </a:bodyPr>
          <a:lstStyle/>
          <a:p>
            <a:r>
              <a:rPr lang="en-US"/>
              <a:t>y</a:t>
            </a:r>
          </a:p>
        </p:txBody>
      </p:sp>
      <p:sp>
        <p:nvSpPr>
          <p:cNvPr id="138257" name="Text Box 55"/>
          <p:cNvSpPr txBox="1">
            <a:spLocks noChangeArrowheads="1"/>
          </p:cNvSpPr>
          <p:nvPr/>
        </p:nvSpPr>
        <p:spPr bwMode="auto">
          <a:xfrm>
            <a:off x="2971800" y="4033838"/>
            <a:ext cx="298450" cy="366712"/>
          </a:xfrm>
          <a:prstGeom prst="rect">
            <a:avLst/>
          </a:prstGeom>
          <a:noFill/>
          <a:ln w="9525">
            <a:noFill/>
            <a:miter lim="800000"/>
            <a:headEnd/>
            <a:tailEnd/>
          </a:ln>
        </p:spPr>
        <p:txBody>
          <a:bodyPr wrap="none">
            <a:spAutoFit/>
          </a:bodyPr>
          <a:lstStyle/>
          <a:p>
            <a:r>
              <a:rPr lang="en-US"/>
              <a:t>z</a:t>
            </a:r>
          </a:p>
        </p:txBody>
      </p:sp>
      <p:sp>
        <p:nvSpPr>
          <p:cNvPr id="138258" name="Text Box 56"/>
          <p:cNvSpPr txBox="1">
            <a:spLocks noChangeArrowheads="1"/>
          </p:cNvSpPr>
          <p:nvPr/>
        </p:nvSpPr>
        <p:spPr bwMode="auto">
          <a:xfrm>
            <a:off x="3276600" y="3424238"/>
            <a:ext cx="882650" cy="366712"/>
          </a:xfrm>
          <a:prstGeom prst="rect">
            <a:avLst/>
          </a:prstGeom>
          <a:noFill/>
          <a:ln w="9525">
            <a:noFill/>
            <a:miter lim="800000"/>
            <a:headEnd/>
            <a:tailEnd/>
          </a:ln>
        </p:spPr>
        <p:txBody>
          <a:bodyPr wrap="none">
            <a:spAutoFit/>
          </a:bodyPr>
          <a:lstStyle/>
          <a:p>
            <a:r>
              <a:rPr lang="en-US"/>
              <a:t>0  2   7</a:t>
            </a:r>
          </a:p>
        </p:txBody>
      </p:sp>
      <p:sp>
        <p:nvSpPr>
          <p:cNvPr id="138259" name="Text Box 57"/>
          <p:cNvSpPr txBox="1">
            <a:spLocks noChangeArrowheads="1"/>
          </p:cNvSpPr>
          <p:nvPr/>
        </p:nvSpPr>
        <p:spPr bwMode="auto">
          <a:xfrm rot="-5400000">
            <a:off x="2643981" y="3821907"/>
            <a:ext cx="538163" cy="304800"/>
          </a:xfrm>
          <a:prstGeom prst="rect">
            <a:avLst/>
          </a:prstGeom>
          <a:noFill/>
          <a:ln w="9525">
            <a:noFill/>
            <a:miter lim="800000"/>
            <a:headEnd/>
            <a:tailEnd/>
          </a:ln>
        </p:spPr>
        <p:txBody>
          <a:bodyPr wrap="none">
            <a:spAutoFit/>
          </a:bodyPr>
          <a:lstStyle/>
          <a:p>
            <a:r>
              <a:rPr lang="en-US" sz="1400" i="1"/>
              <a:t>from</a:t>
            </a:r>
          </a:p>
        </p:txBody>
      </p:sp>
      <p:sp>
        <p:nvSpPr>
          <p:cNvPr id="138260" name="Text Box 58"/>
          <p:cNvSpPr txBox="1">
            <a:spLocks noChangeArrowheads="1"/>
          </p:cNvSpPr>
          <p:nvPr/>
        </p:nvSpPr>
        <p:spPr bwMode="auto">
          <a:xfrm>
            <a:off x="3421063" y="2900363"/>
            <a:ext cx="706437" cy="304800"/>
          </a:xfrm>
          <a:prstGeom prst="rect">
            <a:avLst/>
          </a:prstGeom>
          <a:noFill/>
          <a:ln w="9525">
            <a:noFill/>
            <a:miter lim="800000"/>
            <a:headEnd/>
            <a:tailEnd/>
          </a:ln>
        </p:spPr>
        <p:txBody>
          <a:bodyPr wrap="none">
            <a:spAutoFit/>
          </a:bodyPr>
          <a:lstStyle/>
          <a:p>
            <a:r>
              <a:rPr lang="en-US" sz="1400" i="1"/>
              <a:t>cost to</a:t>
            </a:r>
          </a:p>
        </p:txBody>
      </p:sp>
      <p:sp>
        <p:nvSpPr>
          <p:cNvPr id="138261" name="Line 59"/>
          <p:cNvSpPr>
            <a:spLocks noChangeShapeType="1"/>
          </p:cNvSpPr>
          <p:nvPr/>
        </p:nvSpPr>
        <p:spPr bwMode="auto">
          <a:xfrm>
            <a:off x="5486400" y="3276600"/>
            <a:ext cx="0" cy="1219200"/>
          </a:xfrm>
          <a:prstGeom prst="line">
            <a:avLst/>
          </a:prstGeom>
          <a:noFill/>
          <a:ln w="9525">
            <a:solidFill>
              <a:schemeClr val="tx1"/>
            </a:solidFill>
            <a:round/>
            <a:headEnd/>
            <a:tailEnd/>
          </a:ln>
        </p:spPr>
        <p:txBody>
          <a:bodyPr wrap="none"/>
          <a:lstStyle/>
          <a:p>
            <a:endParaRPr lang="he-IL"/>
          </a:p>
        </p:txBody>
      </p:sp>
      <p:sp>
        <p:nvSpPr>
          <p:cNvPr id="138262" name="Line 60"/>
          <p:cNvSpPr>
            <a:spLocks noChangeShapeType="1"/>
          </p:cNvSpPr>
          <p:nvPr/>
        </p:nvSpPr>
        <p:spPr bwMode="auto">
          <a:xfrm>
            <a:off x="5181600" y="3505200"/>
            <a:ext cx="1371600" cy="0"/>
          </a:xfrm>
          <a:prstGeom prst="line">
            <a:avLst/>
          </a:prstGeom>
          <a:noFill/>
          <a:ln w="9525">
            <a:solidFill>
              <a:schemeClr val="tx1"/>
            </a:solidFill>
            <a:round/>
            <a:headEnd/>
            <a:tailEnd/>
          </a:ln>
        </p:spPr>
        <p:txBody>
          <a:bodyPr wrap="none"/>
          <a:lstStyle/>
          <a:p>
            <a:endParaRPr lang="he-IL"/>
          </a:p>
        </p:txBody>
      </p:sp>
      <p:sp>
        <p:nvSpPr>
          <p:cNvPr id="138263" name="Text Box 61"/>
          <p:cNvSpPr txBox="1">
            <a:spLocks noChangeArrowheads="1"/>
          </p:cNvSpPr>
          <p:nvPr/>
        </p:nvSpPr>
        <p:spPr bwMode="auto">
          <a:xfrm>
            <a:off x="5486400" y="3119438"/>
            <a:ext cx="908050" cy="366712"/>
          </a:xfrm>
          <a:prstGeom prst="rect">
            <a:avLst/>
          </a:prstGeom>
          <a:noFill/>
          <a:ln w="9525">
            <a:noFill/>
            <a:miter lim="800000"/>
            <a:headEnd/>
            <a:tailEnd/>
          </a:ln>
        </p:spPr>
        <p:txBody>
          <a:bodyPr wrap="none">
            <a:spAutoFit/>
          </a:bodyPr>
          <a:lstStyle/>
          <a:p>
            <a:r>
              <a:rPr lang="en-US"/>
              <a:t>x   y   z</a:t>
            </a:r>
          </a:p>
        </p:txBody>
      </p:sp>
      <p:sp>
        <p:nvSpPr>
          <p:cNvPr id="138264" name="Text Box 62"/>
          <p:cNvSpPr txBox="1">
            <a:spLocks noChangeArrowheads="1"/>
          </p:cNvSpPr>
          <p:nvPr/>
        </p:nvSpPr>
        <p:spPr bwMode="auto">
          <a:xfrm>
            <a:off x="5181600" y="3500438"/>
            <a:ext cx="298450" cy="366712"/>
          </a:xfrm>
          <a:prstGeom prst="rect">
            <a:avLst/>
          </a:prstGeom>
          <a:noFill/>
          <a:ln w="9525">
            <a:noFill/>
            <a:miter lim="800000"/>
            <a:headEnd/>
            <a:tailEnd/>
          </a:ln>
        </p:spPr>
        <p:txBody>
          <a:bodyPr wrap="none">
            <a:spAutoFit/>
          </a:bodyPr>
          <a:lstStyle/>
          <a:p>
            <a:r>
              <a:rPr lang="en-US"/>
              <a:t>x</a:t>
            </a:r>
          </a:p>
        </p:txBody>
      </p:sp>
      <p:sp>
        <p:nvSpPr>
          <p:cNvPr id="138265" name="Text Box 63"/>
          <p:cNvSpPr txBox="1">
            <a:spLocks noChangeArrowheads="1"/>
          </p:cNvSpPr>
          <p:nvPr/>
        </p:nvSpPr>
        <p:spPr bwMode="auto">
          <a:xfrm>
            <a:off x="5181600" y="3805238"/>
            <a:ext cx="298450" cy="366712"/>
          </a:xfrm>
          <a:prstGeom prst="rect">
            <a:avLst/>
          </a:prstGeom>
          <a:noFill/>
          <a:ln w="9525">
            <a:noFill/>
            <a:miter lim="800000"/>
            <a:headEnd/>
            <a:tailEnd/>
          </a:ln>
        </p:spPr>
        <p:txBody>
          <a:bodyPr wrap="none">
            <a:spAutoFit/>
          </a:bodyPr>
          <a:lstStyle/>
          <a:p>
            <a:r>
              <a:rPr lang="en-US"/>
              <a:t>y</a:t>
            </a:r>
          </a:p>
        </p:txBody>
      </p:sp>
      <p:sp>
        <p:nvSpPr>
          <p:cNvPr id="138266" name="Text Box 64"/>
          <p:cNvSpPr txBox="1">
            <a:spLocks noChangeArrowheads="1"/>
          </p:cNvSpPr>
          <p:nvPr/>
        </p:nvSpPr>
        <p:spPr bwMode="auto">
          <a:xfrm>
            <a:off x="5181600" y="4110038"/>
            <a:ext cx="298450" cy="366712"/>
          </a:xfrm>
          <a:prstGeom prst="rect">
            <a:avLst/>
          </a:prstGeom>
          <a:noFill/>
          <a:ln w="9525">
            <a:noFill/>
            <a:miter lim="800000"/>
            <a:headEnd/>
            <a:tailEnd/>
          </a:ln>
        </p:spPr>
        <p:txBody>
          <a:bodyPr wrap="none">
            <a:spAutoFit/>
          </a:bodyPr>
          <a:lstStyle/>
          <a:p>
            <a:r>
              <a:rPr lang="en-US"/>
              <a:t>z</a:t>
            </a:r>
          </a:p>
        </p:txBody>
      </p:sp>
      <p:sp>
        <p:nvSpPr>
          <p:cNvPr id="138267" name="Text Box 65"/>
          <p:cNvSpPr txBox="1">
            <a:spLocks noChangeArrowheads="1"/>
          </p:cNvSpPr>
          <p:nvPr/>
        </p:nvSpPr>
        <p:spPr bwMode="auto">
          <a:xfrm>
            <a:off x="5486400" y="3500438"/>
            <a:ext cx="882650" cy="366712"/>
          </a:xfrm>
          <a:prstGeom prst="rect">
            <a:avLst/>
          </a:prstGeom>
          <a:noFill/>
          <a:ln w="9525">
            <a:noFill/>
            <a:miter lim="800000"/>
            <a:headEnd/>
            <a:tailEnd/>
          </a:ln>
        </p:spPr>
        <p:txBody>
          <a:bodyPr wrap="none">
            <a:spAutoFit/>
          </a:bodyPr>
          <a:lstStyle/>
          <a:p>
            <a:r>
              <a:rPr lang="en-US"/>
              <a:t>0  2   3</a:t>
            </a:r>
          </a:p>
        </p:txBody>
      </p:sp>
      <p:sp>
        <p:nvSpPr>
          <p:cNvPr id="138268" name="Text Box 66"/>
          <p:cNvSpPr txBox="1">
            <a:spLocks noChangeArrowheads="1"/>
          </p:cNvSpPr>
          <p:nvPr/>
        </p:nvSpPr>
        <p:spPr bwMode="auto">
          <a:xfrm rot="-5400000">
            <a:off x="4820443" y="3898107"/>
            <a:ext cx="538163" cy="304800"/>
          </a:xfrm>
          <a:prstGeom prst="rect">
            <a:avLst/>
          </a:prstGeom>
          <a:noFill/>
          <a:ln w="9525">
            <a:noFill/>
            <a:miter lim="800000"/>
            <a:headEnd/>
            <a:tailEnd/>
          </a:ln>
        </p:spPr>
        <p:txBody>
          <a:bodyPr wrap="none">
            <a:spAutoFit/>
          </a:bodyPr>
          <a:lstStyle/>
          <a:p>
            <a:r>
              <a:rPr lang="en-US" sz="1400" i="1"/>
              <a:t>from</a:t>
            </a:r>
          </a:p>
        </p:txBody>
      </p:sp>
      <p:sp>
        <p:nvSpPr>
          <p:cNvPr id="138269" name="Text Box 67"/>
          <p:cNvSpPr txBox="1">
            <a:spLocks noChangeArrowheads="1"/>
          </p:cNvSpPr>
          <p:nvPr/>
        </p:nvSpPr>
        <p:spPr bwMode="auto">
          <a:xfrm>
            <a:off x="5597525" y="2965450"/>
            <a:ext cx="706438" cy="304800"/>
          </a:xfrm>
          <a:prstGeom prst="rect">
            <a:avLst/>
          </a:prstGeom>
          <a:noFill/>
          <a:ln w="9525">
            <a:noFill/>
            <a:miter lim="800000"/>
            <a:headEnd/>
            <a:tailEnd/>
          </a:ln>
        </p:spPr>
        <p:txBody>
          <a:bodyPr wrap="none">
            <a:spAutoFit/>
          </a:bodyPr>
          <a:lstStyle/>
          <a:p>
            <a:r>
              <a:rPr lang="en-US" sz="1400" i="1"/>
              <a:t>cost to</a:t>
            </a:r>
          </a:p>
        </p:txBody>
      </p:sp>
      <p:sp>
        <p:nvSpPr>
          <p:cNvPr id="138270" name="Line 68"/>
          <p:cNvSpPr>
            <a:spLocks noChangeShapeType="1"/>
          </p:cNvSpPr>
          <p:nvPr/>
        </p:nvSpPr>
        <p:spPr bwMode="auto">
          <a:xfrm>
            <a:off x="5410200" y="4953000"/>
            <a:ext cx="0" cy="1219200"/>
          </a:xfrm>
          <a:prstGeom prst="line">
            <a:avLst/>
          </a:prstGeom>
          <a:noFill/>
          <a:ln w="9525">
            <a:solidFill>
              <a:schemeClr val="tx1"/>
            </a:solidFill>
            <a:round/>
            <a:headEnd/>
            <a:tailEnd/>
          </a:ln>
        </p:spPr>
        <p:txBody>
          <a:bodyPr wrap="none"/>
          <a:lstStyle/>
          <a:p>
            <a:endParaRPr lang="he-IL"/>
          </a:p>
        </p:txBody>
      </p:sp>
      <p:sp>
        <p:nvSpPr>
          <p:cNvPr id="138271" name="Line 69"/>
          <p:cNvSpPr>
            <a:spLocks noChangeShapeType="1"/>
          </p:cNvSpPr>
          <p:nvPr/>
        </p:nvSpPr>
        <p:spPr bwMode="auto">
          <a:xfrm>
            <a:off x="5105400" y="5181600"/>
            <a:ext cx="1371600" cy="0"/>
          </a:xfrm>
          <a:prstGeom prst="line">
            <a:avLst/>
          </a:prstGeom>
          <a:noFill/>
          <a:ln w="9525">
            <a:solidFill>
              <a:schemeClr val="tx1"/>
            </a:solidFill>
            <a:round/>
            <a:headEnd/>
            <a:tailEnd/>
          </a:ln>
        </p:spPr>
        <p:txBody>
          <a:bodyPr wrap="none"/>
          <a:lstStyle/>
          <a:p>
            <a:endParaRPr lang="he-IL"/>
          </a:p>
        </p:txBody>
      </p:sp>
      <p:sp>
        <p:nvSpPr>
          <p:cNvPr id="138272" name="Text Box 70"/>
          <p:cNvSpPr txBox="1">
            <a:spLocks noChangeArrowheads="1"/>
          </p:cNvSpPr>
          <p:nvPr/>
        </p:nvSpPr>
        <p:spPr bwMode="auto">
          <a:xfrm>
            <a:off x="5410200" y="4795838"/>
            <a:ext cx="908050" cy="366712"/>
          </a:xfrm>
          <a:prstGeom prst="rect">
            <a:avLst/>
          </a:prstGeom>
          <a:noFill/>
          <a:ln w="9525">
            <a:noFill/>
            <a:miter lim="800000"/>
            <a:headEnd/>
            <a:tailEnd/>
          </a:ln>
        </p:spPr>
        <p:txBody>
          <a:bodyPr wrap="none">
            <a:spAutoFit/>
          </a:bodyPr>
          <a:lstStyle/>
          <a:p>
            <a:r>
              <a:rPr lang="en-US"/>
              <a:t>x   y   z</a:t>
            </a:r>
          </a:p>
        </p:txBody>
      </p:sp>
      <p:sp>
        <p:nvSpPr>
          <p:cNvPr id="138273" name="Text Box 71"/>
          <p:cNvSpPr txBox="1">
            <a:spLocks noChangeArrowheads="1"/>
          </p:cNvSpPr>
          <p:nvPr/>
        </p:nvSpPr>
        <p:spPr bwMode="auto">
          <a:xfrm>
            <a:off x="5105400" y="5176838"/>
            <a:ext cx="298450" cy="366712"/>
          </a:xfrm>
          <a:prstGeom prst="rect">
            <a:avLst/>
          </a:prstGeom>
          <a:noFill/>
          <a:ln w="9525">
            <a:noFill/>
            <a:miter lim="800000"/>
            <a:headEnd/>
            <a:tailEnd/>
          </a:ln>
        </p:spPr>
        <p:txBody>
          <a:bodyPr wrap="none">
            <a:spAutoFit/>
          </a:bodyPr>
          <a:lstStyle/>
          <a:p>
            <a:r>
              <a:rPr lang="en-US"/>
              <a:t>x</a:t>
            </a:r>
          </a:p>
        </p:txBody>
      </p:sp>
      <p:sp>
        <p:nvSpPr>
          <p:cNvPr id="138274" name="Text Box 72"/>
          <p:cNvSpPr txBox="1">
            <a:spLocks noChangeArrowheads="1"/>
          </p:cNvSpPr>
          <p:nvPr/>
        </p:nvSpPr>
        <p:spPr bwMode="auto">
          <a:xfrm>
            <a:off x="5105400" y="5481638"/>
            <a:ext cx="298450" cy="366712"/>
          </a:xfrm>
          <a:prstGeom prst="rect">
            <a:avLst/>
          </a:prstGeom>
          <a:noFill/>
          <a:ln w="9525">
            <a:noFill/>
            <a:miter lim="800000"/>
            <a:headEnd/>
            <a:tailEnd/>
          </a:ln>
        </p:spPr>
        <p:txBody>
          <a:bodyPr wrap="none">
            <a:spAutoFit/>
          </a:bodyPr>
          <a:lstStyle/>
          <a:p>
            <a:r>
              <a:rPr lang="en-US"/>
              <a:t>y</a:t>
            </a:r>
          </a:p>
        </p:txBody>
      </p:sp>
      <p:sp>
        <p:nvSpPr>
          <p:cNvPr id="138275" name="Text Box 73"/>
          <p:cNvSpPr txBox="1">
            <a:spLocks noChangeArrowheads="1"/>
          </p:cNvSpPr>
          <p:nvPr/>
        </p:nvSpPr>
        <p:spPr bwMode="auto">
          <a:xfrm>
            <a:off x="5105400" y="5786438"/>
            <a:ext cx="298450" cy="366712"/>
          </a:xfrm>
          <a:prstGeom prst="rect">
            <a:avLst/>
          </a:prstGeom>
          <a:noFill/>
          <a:ln w="9525">
            <a:noFill/>
            <a:miter lim="800000"/>
            <a:headEnd/>
            <a:tailEnd/>
          </a:ln>
        </p:spPr>
        <p:txBody>
          <a:bodyPr wrap="none">
            <a:spAutoFit/>
          </a:bodyPr>
          <a:lstStyle/>
          <a:p>
            <a:r>
              <a:rPr lang="en-US"/>
              <a:t>z</a:t>
            </a:r>
          </a:p>
        </p:txBody>
      </p:sp>
      <p:sp>
        <p:nvSpPr>
          <p:cNvPr id="138276" name="Text Box 74"/>
          <p:cNvSpPr txBox="1">
            <a:spLocks noChangeArrowheads="1"/>
          </p:cNvSpPr>
          <p:nvPr/>
        </p:nvSpPr>
        <p:spPr bwMode="auto">
          <a:xfrm>
            <a:off x="5410200" y="5176838"/>
            <a:ext cx="882650" cy="366712"/>
          </a:xfrm>
          <a:prstGeom prst="rect">
            <a:avLst/>
          </a:prstGeom>
          <a:noFill/>
          <a:ln w="9525">
            <a:noFill/>
            <a:miter lim="800000"/>
            <a:headEnd/>
            <a:tailEnd/>
          </a:ln>
        </p:spPr>
        <p:txBody>
          <a:bodyPr wrap="none">
            <a:spAutoFit/>
          </a:bodyPr>
          <a:lstStyle/>
          <a:p>
            <a:r>
              <a:rPr lang="en-US"/>
              <a:t>0  2   3</a:t>
            </a:r>
          </a:p>
        </p:txBody>
      </p:sp>
      <p:sp>
        <p:nvSpPr>
          <p:cNvPr id="138277" name="Text Box 75"/>
          <p:cNvSpPr txBox="1">
            <a:spLocks noChangeArrowheads="1"/>
          </p:cNvSpPr>
          <p:nvPr/>
        </p:nvSpPr>
        <p:spPr bwMode="auto">
          <a:xfrm rot="-5400000">
            <a:off x="4755357" y="5563394"/>
            <a:ext cx="538162" cy="304800"/>
          </a:xfrm>
          <a:prstGeom prst="rect">
            <a:avLst/>
          </a:prstGeom>
          <a:noFill/>
          <a:ln w="9525">
            <a:noFill/>
            <a:miter lim="800000"/>
            <a:headEnd/>
            <a:tailEnd/>
          </a:ln>
        </p:spPr>
        <p:txBody>
          <a:bodyPr wrap="none">
            <a:spAutoFit/>
          </a:bodyPr>
          <a:lstStyle/>
          <a:p>
            <a:r>
              <a:rPr lang="en-US" sz="1400" i="1"/>
              <a:t>from</a:t>
            </a:r>
          </a:p>
        </p:txBody>
      </p:sp>
      <p:sp>
        <p:nvSpPr>
          <p:cNvPr id="138278" name="Text Box 76"/>
          <p:cNvSpPr txBox="1">
            <a:spLocks noChangeArrowheads="1"/>
          </p:cNvSpPr>
          <p:nvPr/>
        </p:nvSpPr>
        <p:spPr bwMode="auto">
          <a:xfrm>
            <a:off x="5521325" y="4664075"/>
            <a:ext cx="706438" cy="304800"/>
          </a:xfrm>
          <a:prstGeom prst="rect">
            <a:avLst/>
          </a:prstGeom>
          <a:noFill/>
          <a:ln w="9525">
            <a:noFill/>
            <a:miter lim="800000"/>
            <a:headEnd/>
            <a:tailEnd/>
          </a:ln>
        </p:spPr>
        <p:txBody>
          <a:bodyPr wrap="none">
            <a:spAutoFit/>
          </a:bodyPr>
          <a:lstStyle/>
          <a:p>
            <a:r>
              <a:rPr lang="en-US" sz="1400" i="1"/>
              <a:t>cost to</a:t>
            </a:r>
          </a:p>
        </p:txBody>
      </p:sp>
      <p:sp>
        <p:nvSpPr>
          <p:cNvPr id="138279" name="Line 77"/>
          <p:cNvSpPr>
            <a:spLocks noChangeShapeType="1"/>
          </p:cNvSpPr>
          <p:nvPr/>
        </p:nvSpPr>
        <p:spPr bwMode="auto">
          <a:xfrm>
            <a:off x="3276600" y="4953000"/>
            <a:ext cx="0" cy="1219200"/>
          </a:xfrm>
          <a:prstGeom prst="line">
            <a:avLst/>
          </a:prstGeom>
          <a:noFill/>
          <a:ln w="9525">
            <a:solidFill>
              <a:schemeClr val="tx1"/>
            </a:solidFill>
            <a:round/>
            <a:headEnd/>
            <a:tailEnd/>
          </a:ln>
        </p:spPr>
        <p:txBody>
          <a:bodyPr wrap="none"/>
          <a:lstStyle/>
          <a:p>
            <a:endParaRPr lang="he-IL"/>
          </a:p>
        </p:txBody>
      </p:sp>
      <p:sp>
        <p:nvSpPr>
          <p:cNvPr id="138280" name="Line 78"/>
          <p:cNvSpPr>
            <a:spLocks noChangeShapeType="1"/>
          </p:cNvSpPr>
          <p:nvPr/>
        </p:nvSpPr>
        <p:spPr bwMode="auto">
          <a:xfrm>
            <a:off x="2971800" y="5181600"/>
            <a:ext cx="1371600" cy="0"/>
          </a:xfrm>
          <a:prstGeom prst="line">
            <a:avLst/>
          </a:prstGeom>
          <a:noFill/>
          <a:ln w="9525">
            <a:solidFill>
              <a:schemeClr val="tx1"/>
            </a:solidFill>
            <a:round/>
            <a:headEnd/>
            <a:tailEnd/>
          </a:ln>
        </p:spPr>
        <p:txBody>
          <a:bodyPr wrap="none"/>
          <a:lstStyle/>
          <a:p>
            <a:endParaRPr lang="he-IL"/>
          </a:p>
        </p:txBody>
      </p:sp>
      <p:sp>
        <p:nvSpPr>
          <p:cNvPr id="138281" name="Text Box 79"/>
          <p:cNvSpPr txBox="1">
            <a:spLocks noChangeArrowheads="1"/>
          </p:cNvSpPr>
          <p:nvPr/>
        </p:nvSpPr>
        <p:spPr bwMode="auto">
          <a:xfrm>
            <a:off x="3276600" y="4795838"/>
            <a:ext cx="908050" cy="366712"/>
          </a:xfrm>
          <a:prstGeom prst="rect">
            <a:avLst/>
          </a:prstGeom>
          <a:noFill/>
          <a:ln w="9525">
            <a:noFill/>
            <a:miter lim="800000"/>
            <a:headEnd/>
            <a:tailEnd/>
          </a:ln>
        </p:spPr>
        <p:txBody>
          <a:bodyPr wrap="none">
            <a:spAutoFit/>
          </a:bodyPr>
          <a:lstStyle/>
          <a:p>
            <a:r>
              <a:rPr lang="en-US"/>
              <a:t>x   y   z</a:t>
            </a:r>
          </a:p>
        </p:txBody>
      </p:sp>
      <p:sp>
        <p:nvSpPr>
          <p:cNvPr id="138282" name="Text Box 80"/>
          <p:cNvSpPr txBox="1">
            <a:spLocks noChangeArrowheads="1"/>
          </p:cNvSpPr>
          <p:nvPr/>
        </p:nvSpPr>
        <p:spPr bwMode="auto">
          <a:xfrm>
            <a:off x="2971800" y="5176838"/>
            <a:ext cx="298450" cy="366712"/>
          </a:xfrm>
          <a:prstGeom prst="rect">
            <a:avLst/>
          </a:prstGeom>
          <a:noFill/>
          <a:ln w="9525">
            <a:noFill/>
            <a:miter lim="800000"/>
            <a:headEnd/>
            <a:tailEnd/>
          </a:ln>
        </p:spPr>
        <p:txBody>
          <a:bodyPr wrap="none">
            <a:spAutoFit/>
          </a:bodyPr>
          <a:lstStyle/>
          <a:p>
            <a:r>
              <a:rPr lang="en-US"/>
              <a:t>x</a:t>
            </a:r>
          </a:p>
        </p:txBody>
      </p:sp>
      <p:sp>
        <p:nvSpPr>
          <p:cNvPr id="138283" name="Text Box 81"/>
          <p:cNvSpPr txBox="1">
            <a:spLocks noChangeArrowheads="1"/>
          </p:cNvSpPr>
          <p:nvPr/>
        </p:nvSpPr>
        <p:spPr bwMode="auto">
          <a:xfrm>
            <a:off x="2971800" y="5481638"/>
            <a:ext cx="298450" cy="366712"/>
          </a:xfrm>
          <a:prstGeom prst="rect">
            <a:avLst/>
          </a:prstGeom>
          <a:noFill/>
          <a:ln w="9525">
            <a:noFill/>
            <a:miter lim="800000"/>
            <a:headEnd/>
            <a:tailEnd/>
          </a:ln>
        </p:spPr>
        <p:txBody>
          <a:bodyPr wrap="none">
            <a:spAutoFit/>
          </a:bodyPr>
          <a:lstStyle/>
          <a:p>
            <a:r>
              <a:rPr lang="en-US"/>
              <a:t>y</a:t>
            </a:r>
          </a:p>
        </p:txBody>
      </p:sp>
      <p:sp>
        <p:nvSpPr>
          <p:cNvPr id="138284" name="Text Box 82"/>
          <p:cNvSpPr txBox="1">
            <a:spLocks noChangeArrowheads="1"/>
          </p:cNvSpPr>
          <p:nvPr/>
        </p:nvSpPr>
        <p:spPr bwMode="auto">
          <a:xfrm>
            <a:off x="2971800" y="5786438"/>
            <a:ext cx="298450" cy="366712"/>
          </a:xfrm>
          <a:prstGeom prst="rect">
            <a:avLst/>
          </a:prstGeom>
          <a:noFill/>
          <a:ln w="9525">
            <a:noFill/>
            <a:miter lim="800000"/>
            <a:headEnd/>
            <a:tailEnd/>
          </a:ln>
        </p:spPr>
        <p:txBody>
          <a:bodyPr wrap="none">
            <a:spAutoFit/>
          </a:bodyPr>
          <a:lstStyle/>
          <a:p>
            <a:r>
              <a:rPr lang="en-US"/>
              <a:t>z</a:t>
            </a:r>
          </a:p>
        </p:txBody>
      </p:sp>
      <p:sp>
        <p:nvSpPr>
          <p:cNvPr id="138285" name="Text Box 83"/>
          <p:cNvSpPr txBox="1">
            <a:spLocks noChangeArrowheads="1"/>
          </p:cNvSpPr>
          <p:nvPr/>
        </p:nvSpPr>
        <p:spPr bwMode="auto">
          <a:xfrm>
            <a:off x="3276600" y="5176838"/>
            <a:ext cx="882650" cy="366712"/>
          </a:xfrm>
          <a:prstGeom prst="rect">
            <a:avLst/>
          </a:prstGeom>
          <a:noFill/>
          <a:ln w="9525">
            <a:noFill/>
            <a:miter lim="800000"/>
            <a:headEnd/>
            <a:tailEnd/>
          </a:ln>
        </p:spPr>
        <p:txBody>
          <a:bodyPr wrap="none">
            <a:spAutoFit/>
          </a:bodyPr>
          <a:lstStyle/>
          <a:p>
            <a:r>
              <a:rPr lang="en-US"/>
              <a:t>0  2   7</a:t>
            </a:r>
          </a:p>
        </p:txBody>
      </p:sp>
      <p:sp>
        <p:nvSpPr>
          <p:cNvPr id="138286" name="Text Box 84"/>
          <p:cNvSpPr txBox="1">
            <a:spLocks noChangeArrowheads="1"/>
          </p:cNvSpPr>
          <p:nvPr/>
        </p:nvSpPr>
        <p:spPr bwMode="auto">
          <a:xfrm rot="-5400000">
            <a:off x="2643982" y="5531644"/>
            <a:ext cx="538162" cy="304800"/>
          </a:xfrm>
          <a:prstGeom prst="rect">
            <a:avLst/>
          </a:prstGeom>
          <a:noFill/>
          <a:ln w="9525">
            <a:noFill/>
            <a:miter lim="800000"/>
            <a:headEnd/>
            <a:tailEnd/>
          </a:ln>
        </p:spPr>
        <p:txBody>
          <a:bodyPr wrap="none">
            <a:spAutoFit/>
          </a:bodyPr>
          <a:lstStyle/>
          <a:p>
            <a:r>
              <a:rPr lang="en-US" sz="1400" i="1"/>
              <a:t>from</a:t>
            </a:r>
          </a:p>
        </p:txBody>
      </p:sp>
      <p:sp>
        <p:nvSpPr>
          <p:cNvPr id="138287" name="Text Box 85"/>
          <p:cNvSpPr txBox="1">
            <a:spLocks noChangeArrowheads="1"/>
          </p:cNvSpPr>
          <p:nvPr/>
        </p:nvSpPr>
        <p:spPr bwMode="auto">
          <a:xfrm>
            <a:off x="3409950" y="4664075"/>
            <a:ext cx="706438" cy="304800"/>
          </a:xfrm>
          <a:prstGeom prst="rect">
            <a:avLst/>
          </a:prstGeom>
          <a:noFill/>
          <a:ln w="9525">
            <a:noFill/>
            <a:miter lim="800000"/>
            <a:headEnd/>
            <a:tailEnd/>
          </a:ln>
        </p:spPr>
        <p:txBody>
          <a:bodyPr wrap="none">
            <a:spAutoFit/>
          </a:bodyPr>
          <a:lstStyle/>
          <a:p>
            <a:r>
              <a:rPr lang="en-US" sz="1400" i="1"/>
              <a:t>cost to</a:t>
            </a:r>
          </a:p>
        </p:txBody>
      </p:sp>
      <p:sp>
        <p:nvSpPr>
          <p:cNvPr id="138288" name="Text Box 103"/>
          <p:cNvSpPr txBox="1">
            <a:spLocks noChangeArrowheads="1"/>
          </p:cNvSpPr>
          <p:nvPr/>
        </p:nvSpPr>
        <p:spPr bwMode="auto">
          <a:xfrm>
            <a:off x="3276600" y="3771900"/>
            <a:ext cx="882650" cy="366713"/>
          </a:xfrm>
          <a:prstGeom prst="rect">
            <a:avLst/>
          </a:prstGeom>
          <a:noFill/>
          <a:ln w="9525">
            <a:noFill/>
            <a:miter lim="800000"/>
            <a:headEnd/>
            <a:tailEnd/>
          </a:ln>
        </p:spPr>
        <p:txBody>
          <a:bodyPr wrap="none">
            <a:spAutoFit/>
          </a:bodyPr>
          <a:lstStyle/>
          <a:p>
            <a:r>
              <a:rPr lang="en-US"/>
              <a:t>2  0   1</a:t>
            </a:r>
          </a:p>
        </p:txBody>
      </p:sp>
      <p:sp>
        <p:nvSpPr>
          <p:cNvPr id="138289" name="Text Box 104"/>
          <p:cNvSpPr txBox="1">
            <a:spLocks noChangeArrowheads="1"/>
          </p:cNvSpPr>
          <p:nvPr/>
        </p:nvSpPr>
        <p:spPr bwMode="auto">
          <a:xfrm>
            <a:off x="3276600" y="4110038"/>
            <a:ext cx="946150" cy="366712"/>
          </a:xfrm>
          <a:prstGeom prst="rect">
            <a:avLst/>
          </a:prstGeom>
          <a:noFill/>
          <a:ln w="9525">
            <a:noFill/>
            <a:miter lim="800000"/>
            <a:headEnd/>
            <a:tailEnd/>
          </a:ln>
        </p:spPr>
        <p:txBody>
          <a:bodyPr wrap="none">
            <a:spAutoFit/>
          </a:bodyPr>
          <a:lstStyle/>
          <a:p>
            <a:r>
              <a:rPr lang="en-US"/>
              <a:t>7   1   0</a:t>
            </a:r>
          </a:p>
        </p:txBody>
      </p:sp>
      <p:sp>
        <p:nvSpPr>
          <p:cNvPr id="138290" name="Text Box 105"/>
          <p:cNvSpPr txBox="1">
            <a:spLocks noChangeArrowheads="1"/>
          </p:cNvSpPr>
          <p:nvPr/>
        </p:nvSpPr>
        <p:spPr bwMode="auto">
          <a:xfrm>
            <a:off x="3276600" y="5557838"/>
            <a:ext cx="882650" cy="366712"/>
          </a:xfrm>
          <a:prstGeom prst="rect">
            <a:avLst/>
          </a:prstGeom>
          <a:noFill/>
          <a:ln w="9525">
            <a:noFill/>
            <a:miter lim="800000"/>
            <a:headEnd/>
            <a:tailEnd/>
          </a:ln>
        </p:spPr>
        <p:txBody>
          <a:bodyPr wrap="none">
            <a:spAutoFit/>
          </a:bodyPr>
          <a:lstStyle/>
          <a:p>
            <a:r>
              <a:rPr lang="en-US"/>
              <a:t>2  0   1</a:t>
            </a:r>
          </a:p>
        </p:txBody>
      </p:sp>
      <p:sp>
        <p:nvSpPr>
          <p:cNvPr id="138291" name="Text Box 106"/>
          <p:cNvSpPr txBox="1">
            <a:spLocks noChangeArrowheads="1"/>
          </p:cNvSpPr>
          <p:nvPr/>
        </p:nvSpPr>
        <p:spPr bwMode="auto">
          <a:xfrm>
            <a:off x="3276600" y="5862638"/>
            <a:ext cx="882650" cy="366712"/>
          </a:xfrm>
          <a:prstGeom prst="rect">
            <a:avLst/>
          </a:prstGeom>
          <a:noFill/>
          <a:ln w="9525">
            <a:noFill/>
            <a:miter lim="800000"/>
            <a:headEnd/>
            <a:tailEnd/>
          </a:ln>
        </p:spPr>
        <p:txBody>
          <a:bodyPr wrap="none">
            <a:spAutoFit/>
          </a:bodyPr>
          <a:lstStyle/>
          <a:p>
            <a:r>
              <a:rPr lang="en-US"/>
              <a:t>3  1   0</a:t>
            </a:r>
          </a:p>
        </p:txBody>
      </p:sp>
      <p:sp>
        <p:nvSpPr>
          <p:cNvPr id="138292" name="Text Box 107"/>
          <p:cNvSpPr txBox="1">
            <a:spLocks noChangeArrowheads="1"/>
          </p:cNvSpPr>
          <p:nvPr/>
        </p:nvSpPr>
        <p:spPr bwMode="auto">
          <a:xfrm>
            <a:off x="5486400" y="2095500"/>
            <a:ext cx="946150" cy="366713"/>
          </a:xfrm>
          <a:prstGeom prst="rect">
            <a:avLst/>
          </a:prstGeom>
          <a:noFill/>
          <a:ln w="9525">
            <a:noFill/>
            <a:miter lim="800000"/>
            <a:headEnd/>
            <a:tailEnd/>
          </a:ln>
        </p:spPr>
        <p:txBody>
          <a:bodyPr wrap="none">
            <a:spAutoFit/>
          </a:bodyPr>
          <a:lstStyle/>
          <a:p>
            <a:r>
              <a:rPr lang="en-US"/>
              <a:t>2   0   1</a:t>
            </a:r>
          </a:p>
        </p:txBody>
      </p:sp>
      <p:sp>
        <p:nvSpPr>
          <p:cNvPr id="138293" name="Text Box 108"/>
          <p:cNvSpPr txBox="1">
            <a:spLocks noChangeArrowheads="1"/>
          </p:cNvSpPr>
          <p:nvPr/>
        </p:nvSpPr>
        <p:spPr bwMode="auto">
          <a:xfrm>
            <a:off x="5486400" y="2433638"/>
            <a:ext cx="882650" cy="366712"/>
          </a:xfrm>
          <a:prstGeom prst="rect">
            <a:avLst/>
          </a:prstGeom>
          <a:noFill/>
          <a:ln w="9525">
            <a:noFill/>
            <a:miter lim="800000"/>
            <a:headEnd/>
            <a:tailEnd/>
          </a:ln>
        </p:spPr>
        <p:txBody>
          <a:bodyPr wrap="none">
            <a:spAutoFit/>
          </a:bodyPr>
          <a:lstStyle/>
          <a:p>
            <a:r>
              <a:rPr lang="en-US"/>
              <a:t>3  1   0</a:t>
            </a:r>
          </a:p>
        </p:txBody>
      </p:sp>
      <p:sp>
        <p:nvSpPr>
          <p:cNvPr id="138294" name="Text Box 109"/>
          <p:cNvSpPr txBox="1">
            <a:spLocks noChangeArrowheads="1"/>
          </p:cNvSpPr>
          <p:nvPr/>
        </p:nvSpPr>
        <p:spPr bwMode="auto">
          <a:xfrm>
            <a:off x="5486400" y="3825875"/>
            <a:ext cx="882650" cy="366713"/>
          </a:xfrm>
          <a:prstGeom prst="rect">
            <a:avLst/>
          </a:prstGeom>
          <a:noFill/>
          <a:ln w="9525">
            <a:noFill/>
            <a:miter lim="800000"/>
            <a:headEnd/>
            <a:tailEnd/>
          </a:ln>
        </p:spPr>
        <p:txBody>
          <a:bodyPr wrap="none">
            <a:spAutoFit/>
          </a:bodyPr>
          <a:lstStyle/>
          <a:p>
            <a:r>
              <a:rPr lang="en-US"/>
              <a:t>2  0   1</a:t>
            </a:r>
          </a:p>
        </p:txBody>
      </p:sp>
      <p:sp>
        <p:nvSpPr>
          <p:cNvPr id="138295" name="Text Box 110"/>
          <p:cNvSpPr txBox="1">
            <a:spLocks noChangeArrowheads="1"/>
          </p:cNvSpPr>
          <p:nvPr/>
        </p:nvSpPr>
        <p:spPr bwMode="auto">
          <a:xfrm>
            <a:off x="5410200" y="5862638"/>
            <a:ext cx="882650" cy="366712"/>
          </a:xfrm>
          <a:prstGeom prst="rect">
            <a:avLst/>
          </a:prstGeom>
          <a:noFill/>
          <a:ln w="9525">
            <a:noFill/>
            <a:miter lim="800000"/>
            <a:headEnd/>
            <a:tailEnd/>
          </a:ln>
        </p:spPr>
        <p:txBody>
          <a:bodyPr wrap="none">
            <a:spAutoFit/>
          </a:bodyPr>
          <a:lstStyle/>
          <a:p>
            <a:r>
              <a:rPr lang="en-US"/>
              <a:t>3  1   0</a:t>
            </a:r>
          </a:p>
        </p:txBody>
      </p:sp>
      <p:sp>
        <p:nvSpPr>
          <p:cNvPr id="138296" name="Text Box 111"/>
          <p:cNvSpPr txBox="1">
            <a:spLocks noChangeArrowheads="1"/>
          </p:cNvSpPr>
          <p:nvPr/>
        </p:nvSpPr>
        <p:spPr bwMode="auto">
          <a:xfrm>
            <a:off x="5410200" y="5481638"/>
            <a:ext cx="882650" cy="366712"/>
          </a:xfrm>
          <a:prstGeom prst="rect">
            <a:avLst/>
          </a:prstGeom>
          <a:noFill/>
          <a:ln w="9525">
            <a:noFill/>
            <a:miter lim="800000"/>
            <a:headEnd/>
            <a:tailEnd/>
          </a:ln>
        </p:spPr>
        <p:txBody>
          <a:bodyPr wrap="none">
            <a:spAutoFit/>
          </a:bodyPr>
          <a:lstStyle/>
          <a:p>
            <a:r>
              <a:rPr lang="en-US"/>
              <a:t>2  0   1</a:t>
            </a:r>
          </a:p>
        </p:txBody>
      </p:sp>
      <p:sp>
        <p:nvSpPr>
          <p:cNvPr id="138297" name="Text Box 112"/>
          <p:cNvSpPr txBox="1">
            <a:spLocks noChangeArrowheads="1"/>
          </p:cNvSpPr>
          <p:nvPr/>
        </p:nvSpPr>
        <p:spPr bwMode="auto">
          <a:xfrm>
            <a:off x="5486400" y="4110038"/>
            <a:ext cx="882650" cy="366712"/>
          </a:xfrm>
          <a:prstGeom prst="rect">
            <a:avLst/>
          </a:prstGeom>
          <a:noFill/>
          <a:ln w="9525">
            <a:noFill/>
            <a:miter lim="800000"/>
            <a:headEnd/>
            <a:tailEnd/>
          </a:ln>
        </p:spPr>
        <p:txBody>
          <a:bodyPr wrap="none">
            <a:spAutoFit/>
          </a:bodyPr>
          <a:lstStyle/>
          <a:p>
            <a:r>
              <a:rPr lang="en-US"/>
              <a:t>3  1   0</a:t>
            </a:r>
          </a:p>
        </p:txBody>
      </p:sp>
      <p:sp>
        <p:nvSpPr>
          <p:cNvPr id="138298" name="Line 113"/>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p:spPr>
        <p:txBody>
          <a:bodyPr wrap="none"/>
          <a:lstStyle/>
          <a:p>
            <a:endParaRPr lang="he-IL"/>
          </a:p>
        </p:txBody>
      </p:sp>
      <p:sp>
        <p:nvSpPr>
          <p:cNvPr id="138299" name="Line 114"/>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p:spPr>
        <p:txBody>
          <a:bodyPr wrap="none"/>
          <a:lstStyle/>
          <a:p>
            <a:endParaRPr lang="he-IL"/>
          </a:p>
        </p:txBody>
      </p:sp>
      <p:sp>
        <p:nvSpPr>
          <p:cNvPr id="138300" name="Line 116"/>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p:spPr>
        <p:txBody>
          <a:bodyPr wrap="none"/>
          <a:lstStyle/>
          <a:p>
            <a:endParaRPr lang="he-IL"/>
          </a:p>
        </p:txBody>
      </p:sp>
      <p:sp>
        <p:nvSpPr>
          <p:cNvPr id="138301" name="Line 118"/>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p:spPr>
        <p:txBody>
          <a:bodyPr wrap="none"/>
          <a:lstStyle/>
          <a:p>
            <a:endParaRPr lang="he-IL"/>
          </a:p>
        </p:txBody>
      </p:sp>
      <p:sp>
        <p:nvSpPr>
          <p:cNvPr id="138302" name="Line 119"/>
          <p:cNvSpPr>
            <a:spLocks noChangeShapeType="1"/>
          </p:cNvSpPr>
          <p:nvPr/>
        </p:nvSpPr>
        <p:spPr bwMode="auto">
          <a:xfrm>
            <a:off x="4267200" y="1981200"/>
            <a:ext cx="762000" cy="1600200"/>
          </a:xfrm>
          <a:prstGeom prst="line">
            <a:avLst/>
          </a:prstGeom>
          <a:noFill/>
          <a:ln w="9525">
            <a:solidFill>
              <a:schemeClr val="tx1"/>
            </a:solidFill>
            <a:round/>
            <a:headEnd/>
            <a:tailEnd type="triangle" w="med" len="med"/>
          </a:ln>
        </p:spPr>
        <p:txBody>
          <a:bodyPr wrap="none"/>
          <a:lstStyle/>
          <a:p>
            <a:endParaRPr lang="he-IL"/>
          </a:p>
        </p:txBody>
      </p:sp>
      <p:sp>
        <p:nvSpPr>
          <p:cNvPr id="138303" name="Line 120"/>
          <p:cNvSpPr>
            <a:spLocks noChangeShapeType="1"/>
          </p:cNvSpPr>
          <p:nvPr/>
        </p:nvSpPr>
        <p:spPr bwMode="auto">
          <a:xfrm>
            <a:off x="4191000" y="2057400"/>
            <a:ext cx="838200" cy="2971800"/>
          </a:xfrm>
          <a:prstGeom prst="line">
            <a:avLst/>
          </a:prstGeom>
          <a:noFill/>
          <a:ln w="9525">
            <a:solidFill>
              <a:schemeClr val="tx1"/>
            </a:solidFill>
            <a:round/>
            <a:headEnd/>
            <a:tailEnd type="triangle" w="med" len="med"/>
          </a:ln>
        </p:spPr>
        <p:txBody>
          <a:bodyPr wrap="none"/>
          <a:lstStyle/>
          <a:p>
            <a:endParaRPr lang="he-IL"/>
          </a:p>
        </p:txBody>
      </p:sp>
      <p:sp>
        <p:nvSpPr>
          <p:cNvPr id="138304" name="Line 121"/>
          <p:cNvSpPr>
            <a:spLocks noChangeShapeType="1"/>
          </p:cNvSpPr>
          <p:nvPr/>
        </p:nvSpPr>
        <p:spPr bwMode="auto">
          <a:xfrm flipV="1">
            <a:off x="4114800" y="2743200"/>
            <a:ext cx="1143000" cy="3200400"/>
          </a:xfrm>
          <a:prstGeom prst="line">
            <a:avLst/>
          </a:prstGeom>
          <a:noFill/>
          <a:ln w="9525">
            <a:solidFill>
              <a:schemeClr val="tx1"/>
            </a:solidFill>
            <a:round/>
            <a:headEnd/>
            <a:tailEnd type="triangle" w="med" len="med"/>
          </a:ln>
        </p:spPr>
        <p:txBody>
          <a:bodyPr wrap="none"/>
          <a:lstStyle/>
          <a:p>
            <a:endParaRPr lang="he-IL"/>
          </a:p>
        </p:txBody>
      </p:sp>
      <p:sp>
        <p:nvSpPr>
          <p:cNvPr id="138305" name="Line 122"/>
          <p:cNvSpPr>
            <a:spLocks noChangeShapeType="1"/>
          </p:cNvSpPr>
          <p:nvPr/>
        </p:nvSpPr>
        <p:spPr bwMode="auto">
          <a:xfrm flipV="1">
            <a:off x="4114800" y="4419600"/>
            <a:ext cx="1066800" cy="1676400"/>
          </a:xfrm>
          <a:prstGeom prst="line">
            <a:avLst/>
          </a:prstGeom>
          <a:noFill/>
          <a:ln w="9525">
            <a:solidFill>
              <a:schemeClr val="tx1"/>
            </a:solidFill>
            <a:round/>
            <a:headEnd/>
            <a:tailEnd type="triangle" w="med" len="med"/>
          </a:ln>
        </p:spPr>
        <p:txBody>
          <a:bodyPr wrap="none"/>
          <a:lstStyle/>
          <a:p>
            <a:endParaRPr lang="he-IL"/>
          </a:p>
        </p:txBody>
      </p:sp>
      <p:sp>
        <p:nvSpPr>
          <p:cNvPr id="138306" name="Line 12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p:spPr>
        <p:txBody>
          <a:bodyPr wrap="none"/>
          <a:lstStyle/>
          <a:p>
            <a:endParaRPr lang="he-IL"/>
          </a:p>
        </p:txBody>
      </p:sp>
      <p:sp>
        <p:nvSpPr>
          <p:cNvPr id="138307" name="Text Box 124"/>
          <p:cNvSpPr txBox="1">
            <a:spLocks noChangeArrowheads="1"/>
          </p:cNvSpPr>
          <p:nvPr/>
        </p:nvSpPr>
        <p:spPr bwMode="auto">
          <a:xfrm>
            <a:off x="6069013" y="6137275"/>
            <a:ext cx="615950" cy="366713"/>
          </a:xfrm>
          <a:prstGeom prst="rect">
            <a:avLst/>
          </a:prstGeom>
          <a:noFill/>
          <a:ln w="9525">
            <a:noFill/>
            <a:miter lim="800000"/>
            <a:headEnd/>
            <a:tailEnd/>
          </a:ln>
        </p:spPr>
        <p:txBody>
          <a:bodyPr wrap="none">
            <a:spAutoFit/>
          </a:bodyPr>
          <a:lstStyle/>
          <a:p>
            <a:r>
              <a:rPr lang="en-US"/>
              <a:t>time</a:t>
            </a:r>
          </a:p>
        </p:txBody>
      </p:sp>
      <p:sp>
        <p:nvSpPr>
          <p:cNvPr id="138308" name="Oval 167"/>
          <p:cNvSpPr>
            <a:spLocks noChangeArrowheads="1"/>
          </p:cNvSpPr>
          <p:nvPr/>
        </p:nvSpPr>
        <p:spPr bwMode="auto">
          <a:xfrm>
            <a:off x="3200400" y="5867400"/>
            <a:ext cx="1066800" cy="381000"/>
          </a:xfrm>
          <a:prstGeom prst="ellipse">
            <a:avLst/>
          </a:prstGeom>
          <a:noFill/>
          <a:ln w="9525">
            <a:solidFill>
              <a:srgbClr val="FF0000"/>
            </a:solidFill>
            <a:round/>
            <a:headEnd/>
            <a:tailEnd/>
          </a:ln>
        </p:spPr>
        <p:txBody>
          <a:bodyPr wrap="none" anchor="ctr"/>
          <a:lstStyle/>
          <a:p>
            <a:endParaRPr lang="he-IL"/>
          </a:p>
        </p:txBody>
      </p:sp>
      <p:sp>
        <p:nvSpPr>
          <p:cNvPr id="138309" name="Line 174"/>
          <p:cNvSpPr>
            <a:spLocks noChangeShapeType="1"/>
          </p:cNvSpPr>
          <p:nvPr/>
        </p:nvSpPr>
        <p:spPr bwMode="auto">
          <a:xfrm>
            <a:off x="1219200" y="1447800"/>
            <a:ext cx="0" cy="1219200"/>
          </a:xfrm>
          <a:prstGeom prst="line">
            <a:avLst/>
          </a:prstGeom>
          <a:noFill/>
          <a:ln w="9525">
            <a:solidFill>
              <a:schemeClr val="tx1"/>
            </a:solidFill>
            <a:round/>
            <a:headEnd/>
            <a:tailEnd/>
          </a:ln>
        </p:spPr>
        <p:txBody>
          <a:bodyPr wrap="none"/>
          <a:lstStyle/>
          <a:p>
            <a:endParaRPr lang="he-IL"/>
          </a:p>
        </p:txBody>
      </p:sp>
      <p:sp>
        <p:nvSpPr>
          <p:cNvPr id="138310" name="Line 175"/>
          <p:cNvSpPr>
            <a:spLocks noChangeShapeType="1"/>
          </p:cNvSpPr>
          <p:nvPr/>
        </p:nvSpPr>
        <p:spPr bwMode="auto">
          <a:xfrm>
            <a:off x="914400" y="1676400"/>
            <a:ext cx="1371600" cy="0"/>
          </a:xfrm>
          <a:prstGeom prst="line">
            <a:avLst/>
          </a:prstGeom>
          <a:noFill/>
          <a:ln w="9525">
            <a:solidFill>
              <a:schemeClr val="tx1"/>
            </a:solidFill>
            <a:round/>
            <a:headEnd/>
            <a:tailEnd/>
          </a:ln>
        </p:spPr>
        <p:txBody>
          <a:bodyPr wrap="none"/>
          <a:lstStyle/>
          <a:p>
            <a:endParaRPr lang="he-IL"/>
          </a:p>
        </p:txBody>
      </p:sp>
      <p:sp>
        <p:nvSpPr>
          <p:cNvPr id="138311" name="Text Box 176"/>
          <p:cNvSpPr txBox="1">
            <a:spLocks noChangeArrowheads="1"/>
          </p:cNvSpPr>
          <p:nvPr/>
        </p:nvSpPr>
        <p:spPr bwMode="auto">
          <a:xfrm>
            <a:off x="1219200" y="1290638"/>
            <a:ext cx="908050" cy="366712"/>
          </a:xfrm>
          <a:prstGeom prst="rect">
            <a:avLst/>
          </a:prstGeom>
          <a:noFill/>
          <a:ln w="9525">
            <a:noFill/>
            <a:miter lim="800000"/>
            <a:headEnd/>
            <a:tailEnd/>
          </a:ln>
        </p:spPr>
        <p:txBody>
          <a:bodyPr wrap="none">
            <a:spAutoFit/>
          </a:bodyPr>
          <a:lstStyle/>
          <a:p>
            <a:r>
              <a:rPr lang="en-US"/>
              <a:t>x   y   z</a:t>
            </a:r>
          </a:p>
        </p:txBody>
      </p:sp>
      <p:sp>
        <p:nvSpPr>
          <p:cNvPr id="138312" name="Text Box 177"/>
          <p:cNvSpPr txBox="1">
            <a:spLocks noChangeArrowheads="1"/>
          </p:cNvSpPr>
          <p:nvPr/>
        </p:nvSpPr>
        <p:spPr bwMode="auto">
          <a:xfrm>
            <a:off x="914400" y="1671638"/>
            <a:ext cx="298450" cy="366712"/>
          </a:xfrm>
          <a:prstGeom prst="rect">
            <a:avLst/>
          </a:prstGeom>
          <a:noFill/>
          <a:ln w="9525">
            <a:noFill/>
            <a:miter lim="800000"/>
            <a:headEnd/>
            <a:tailEnd/>
          </a:ln>
        </p:spPr>
        <p:txBody>
          <a:bodyPr wrap="none">
            <a:spAutoFit/>
          </a:bodyPr>
          <a:lstStyle/>
          <a:p>
            <a:r>
              <a:rPr lang="en-US"/>
              <a:t>x</a:t>
            </a:r>
          </a:p>
        </p:txBody>
      </p:sp>
      <p:sp>
        <p:nvSpPr>
          <p:cNvPr id="138313" name="Text Box 178"/>
          <p:cNvSpPr txBox="1">
            <a:spLocks noChangeArrowheads="1"/>
          </p:cNvSpPr>
          <p:nvPr/>
        </p:nvSpPr>
        <p:spPr bwMode="auto">
          <a:xfrm>
            <a:off x="914400" y="1976438"/>
            <a:ext cx="298450" cy="366712"/>
          </a:xfrm>
          <a:prstGeom prst="rect">
            <a:avLst/>
          </a:prstGeom>
          <a:noFill/>
          <a:ln w="9525">
            <a:noFill/>
            <a:miter lim="800000"/>
            <a:headEnd/>
            <a:tailEnd/>
          </a:ln>
        </p:spPr>
        <p:txBody>
          <a:bodyPr wrap="none">
            <a:spAutoFit/>
          </a:bodyPr>
          <a:lstStyle/>
          <a:p>
            <a:r>
              <a:rPr lang="en-US"/>
              <a:t>y</a:t>
            </a:r>
          </a:p>
        </p:txBody>
      </p:sp>
      <p:sp>
        <p:nvSpPr>
          <p:cNvPr id="138314" name="Text Box 179"/>
          <p:cNvSpPr txBox="1">
            <a:spLocks noChangeArrowheads="1"/>
          </p:cNvSpPr>
          <p:nvPr/>
        </p:nvSpPr>
        <p:spPr bwMode="auto">
          <a:xfrm>
            <a:off x="914400" y="2281238"/>
            <a:ext cx="298450" cy="366712"/>
          </a:xfrm>
          <a:prstGeom prst="rect">
            <a:avLst/>
          </a:prstGeom>
          <a:noFill/>
          <a:ln w="9525">
            <a:noFill/>
            <a:miter lim="800000"/>
            <a:headEnd/>
            <a:tailEnd/>
          </a:ln>
        </p:spPr>
        <p:txBody>
          <a:bodyPr wrap="none">
            <a:spAutoFit/>
          </a:bodyPr>
          <a:lstStyle/>
          <a:p>
            <a:r>
              <a:rPr lang="en-US"/>
              <a:t>z</a:t>
            </a:r>
          </a:p>
        </p:txBody>
      </p:sp>
      <p:sp>
        <p:nvSpPr>
          <p:cNvPr id="138315" name="Text Box 180"/>
          <p:cNvSpPr txBox="1">
            <a:spLocks noChangeArrowheads="1"/>
          </p:cNvSpPr>
          <p:nvPr/>
        </p:nvSpPr>
        <p:spPr bwMode="auto">
          <a:xfrm>
            <a:off x="1219200" y="1671638"/>
            <a:ext cx="882650" cy="366712"/>
          </a:xfrm>
          <a:prstGeom prst="rect">
            <a:avLst/>
          </a:prstGeom>
          <a:noFill/>
          <a:ln w="9525">
            <a:noFill/>
            <a:miter lim="800000"/>
            <a:headEnd/>
            <a:tailEnd/>
          </a:ln>
        </p:spPr>
        <p:txBody>
          <a:bodyPr wrap="none">
            <a:spAutoFit/>
          </a:bodyPr>
          <a:lstStyle/>
          <a:p>
            <a:r>
              <a:rPr lang="en-US"/>
              <a:t>0  2   7</a:t>
            </a:r>
          </a:p>
        </p:txBody>
      </p:sp>
      <p:sp>
        <p:nvSpPr>
          <p:cNvPr id="138316" name="Text Box 181"/>
          <p:cNvSpPr txBox="1">
            <a:spLocks noChangeArrowheads="1"/>
          </p:cNvSpPr>
          <p:nvPr/>
        </p:nvSpPr>
        <p:spPr bwMode="auto">
          <a:xfrm>
            <a:off x="1219200" y="2052638"/>
            <a:ext cx="347663" cy="366712"/>
          </a:xfrm>
          <a:prstGeom prst="rect">
            <a:avLst/>
          </a:prstGeom>
          <a:noFill/>
          <a:ln w="9525">
            <a:noFill/>
            <a:miter lim="800000"/>
            <a:headEnd/>
            <a:tailEnd/>
          </a:ln>
        </p:spPr>
        <p:txBody>
          <a:bodyPr wrap="none">
            <a:spAutoFit/>
          </a:bodyPr>
          <a:lstStyle/>
          <a:p>
            <a:r>
              <a:rPr lang="en-US"/>
              <a:t>∞</a:t>
            </a:r>
          </a:p>
        </p:txBody>
      </p:sp>
      <p:sp>
        <p:nvSpPr>
          <p:cNvPr id="138317" name="Text Box 182"/>
          <p:cNvSpPr txBox="1">
            <a:spLocks noChangeArrowheads="1"/>
          </p:cNvSpPr>
          <p:nvPr/>
        </p:nvSpPr>
        <p:spPr bwMode="auto">
          <a:xfrm>
            <a:off x="1447800" y="2052638"/>
            <a:ext cx="347663" cy="366712"/>
          </a:xfrm>
          <a:prstGeom prst="rect">
            <a:avLst/>
          </a:prstGeom>
          <a:noFill/>
          <a:ln w="9525">
            <a:noFill/>
            <a:miter lim="800000"/>
            <a:headEnd/>
            <a:tailEnd/>
          </a:ln>
        </p:spPr>
        <p:txBody>
          <a:bodyPr wrap="none">
            <a:spAutoFit/>
          </a:bodyPr>
          <a:lstStyle/>
          <a:p>
            <a:r>
              <a:rPr lang="en-US"/>
              <a:t>∞</a:t>
            </a:r>
          </a:p>
        </p:txBody>
      </p:sp>
      <p:sp>
        <p:nvSpPr>
          <p:cNvPr id="138318" name="Text Box 183"/>
          <p:cNvSpPr txBox="1">
            <a:spLocks noChangeArrowheads="1"/>
          </p:cNvSpPr>
          <p:nvPr/>
        </p:nvSpPr>
        <p:spPr bwMode="auto">
          <a:xfrm>
            <a:off x="1828800" y="2052638"/>
            <a:ext cx="347663" cy="366712"/>
          </a:xfrm>
          <a:prstGeom prst="rect">
            <a:avLst/>
          </a:prstGeom>
          <a:noFill/>
          <a:ln w="9525">
            <a:noFill/>
            <a:miter lim="800000"/>
            <a:headEnd/>
            <a:tailEnd/>
          </a:ln>
        </p:spPr>
        <p:txBody>
          <a:bodyPr wrap="none">
            <a:spAutoFit/>
          </a:bodyPr>
          <a:lstStyle/>
          <a:p>
            <a:r>
              <a:rPr lang="en-US"/>
              <a:t>∞</a:t>
            </a:r>
          </a:p>
        </p:txBody>
      </p:sp>
      <p:sp>
        <p:nvSpPr>
          <p:cNvPr id="138319" name="Text Box 184"/>
          <p:cNvSpPr txBox="1">
            <a:spLocks noChangeArrowheads="1"/>
          </p:cNvSpPr>
          <p:nvPr/>
        </p:nvSpPr>
        <p:spPr bwMode="auto">
          <a:xfrm>
            <a:off x="1219200" y="2357438"/>
            <a:ext cx="347663" cy="366712"/>
          </a:xfrm>
          <a:prstGeom prst="rect">
            <a:avLst/>
          </a:prstGeom>
          <a:noFill/>
          <a:ln w="9525">
            <a:noFill/>
            <a:miter lim="800000"/>
            <a:headEnd/>
            <a:tailEnd/>
          </a:ln>
        </p:spPr>
        <p:txBody>
          <a:bodyPr wrap="none">
            <a:spAutoFit/>
          </a:bodyPr>
          <a:lstStyle/>
          <a:p>
            <a:r>
              <a:rPr lang="en-US"/>
              <a:t>∞</a:t>
            </a:r>
          </a:p>
        </p:txBody>
      </p:sp>
      <p:sp>
        <p:nvSpPr>
          <p:cNvPr id="138320" name="Text Box 185"/>
          <p:cNvSpPr txBox="1">
            <a:spLocks noChangeArrowheads="1"/>
          </p:cNvSpPr>
          <p:nvPr/>
        </p:nvSpPr>
        <p:spPr bwMode="auto">
          <a:xfrm>
            <a:off x="1447800" y="2357438"/>
            <a:ext cx="347663" cy="366712"/>
          </a:xfrm>
          <a:prstGeom prst="rect">
            <a:avLst/>
          </a:prstGeom>
          <a:noFill/>
          <a:ln w="9525">
            <a:noFill/>
            <a:miter lim="800000"/>
            <a:headEnd/>
            <a:tailEnd/>
          </a:ln>
        </p:spPr>
        <p:txBody>
          <a:bodyPr wrap="none">
            <a:spAutoFit/>
          </a:bodyPr>
          <a:lstStyle/>
          <a:p>
            <a:r>
              <a:rPr lang="en-US"/>
              <a:t>∞</a:t>
            </a:r>
          </a:p>
        </p:txBody>
      </p:sp>
      <p:sp>
        <p:nvSpPr>
          <p:cNvPr id="138321" name="Text Box 186"/>
          <p:cNvSpPr txBox="1">
            <a:spLocks noChangeArrowheads="1"/>
          </p:cNvSpPr>
          <p:nvPr/>
        </p:nvSpPr>
        <p:spPr bwMode="auto">
          <a:xfrm>
            <a:off x="1828800" y="2357438"/>
            <a:ext cx="347663" cy="366712"/>
          </a:xfrm>
          <a:prstGeom prst="rect">
            <a:avLst/>
          </a:prstGeom>
          <a:noFill/>
          <a:ln w="9525">
            <a:noFill/>
            <a:miter lim="800000"/>
            <a:headEnd/>
            <a:tailEnd/>
          </a:ln>
        </p:spPr>
        <p:txBody>
          <a:bodyPr wrap="none">
            <a:spAutoFit/>
          </a:bodyPr>
          <a:lstStyle/>
          <a:p>
            <a:r>
              <a:rPr lang="en-US"/>
              <a:t>∞</a:t>
            </a:r>
          </a:p>
        </p:txBody>
      </p:sp>
      <p:sp>
        <p:nvSpPr>
          <p:cNvPr id="138322" name="Text Box 187"/>
          <p:cNvSpPr txBox="1">
            <a:spLocks noChangeArrowheads="1"/>
          </p:cNvSpPr>
          <p:nvPr/>
        </p:nvSpPr>
        <p:spPr bwMode="auto">
          <a:xfrm rot="-5400000">
            <a:off x="2650332" y="2026444"/>
            <a:ext cx="538162" cy="304800"/>
          </a:xfrm>
          <a:prstGeom prst="rect">
            <a:avLst/>
          </a:prstGeom>
          <a:noFill/>
          <a:ln w="9525">
            <a:noFill/>
            <a:miter lim="800000"/>
            <a:headEnd/>
            <a:tailEnd/>
          </a:ln>
        </p:spPr>
        <p:txBody>
          <a:bodyPr wrap="none">
            <a:spAutoFit/>
          </a:bodyPr>
          <a:lstStyle/>
          <a:p>
            <a:r>
              <a:rPr lang="en-US" sz="1400" i="1"/>
              <a:t>from</a:t>
            </a:r>
          </a:p>
        </p:txBody>
      </p:sp>
      <p:sp>
        <p:nvSpPr>
          <p:cNvPr id="138323" name="Text Box 188"/>
          <p:cNvSpPr txBox="1">
            <a:spLocks noChangeArrowheads="1"/>
          </p:cNvSpPr>
          <p:nvPr/>
        </p:nvSpPr>
        <p:spPr bwMode="auto">
          <a:xfrm>
            <a:off x="1352550" y="1158875"/>
            <a:ext cx="706438" cy="304800"/>
          </a:xfrm>
          <a:prstGeom prst="rect">
            <a:avLst/>
          </a:prstGeom>
          <a:noFill/>
          <a:ln w="9525">
            <a:noFill/>
            <a:miter lim="800000"/>
            <a:headEnd/>
            <a:tailEnd/>
          </a:ln>
        </p:spPr>
        <p:txBody>
          <a:bodyPr wrap="none">
            <a:spAutoFit/>
          </a:bodyPr>
          <a:lstStyle/>
          <a:p>
            <a:r>
              <a:rPr lang="en-US" sz="1400" i="1"/>
              <a:t>cost to</a:t>
            </a:r>
          </a:p>
        </p:txBody>
      </p:sp>
      <p:sp>
        <p:nvSpPr>
          <p:cNvPr id="138324" name="Text Box 189"/>
          <p:cNvSpPr txBox="1">
            <a:spLocks noChangeArrowheads="1"/>
          </p:cNvSpPr>
          <p:nvPr/>
        </p:nvSpPr>
        <p:spPr bwMode="auto">
          <a:xfrm rot="-5400000">
            <a:off x="518319" y="3810794"/>
            <a:ext cx="538162" cy="304800"/>
          </a:xfrm>
          <a:prstGeom prst="rect">
            <a:avLst/>
          </a:prstGeom>
          <a:noFill/>
          <a:ln w="9525">
            <a:noFill/>
            <a:miter lim="800000"/>
            <a:headEnd/>
            <a:tailEnd/>
          </a:ln>
        </p:spPr>
        <p:txBody>
          <a:bodyPr wrap="none">
            <a:spAutoFit/>
          </a:bodyPr>
          <a:lstStyle/>
          <a:p>
            <a:r>
              <a:rPr lang="en-US" sz="1400"/>
              <a:t>from</a:t>
            </a:r>
          </a:p>
        </p:txBody>
      </p:sp>
      <p:sp>
        <p:nvSpPr>
          <p:cNvPr id="138325" name="Text Box 190"/>
          <p:cNvSpPr txBox="1">
            <a:spLocks noChangeArrowheads="1"/>
          </p:cNvSpPr>
          <p:nvPr/>
        </p:nvSpPr>
        <p:spPr bwMode="auto">
          <a:xfrm rot="-5400000">
            <a:off x="518318" y="5618957"/>
            <a:ext cx="538163" cy="304800"/>
          </a:xfrm>
          <a:prstGeom prst="rect">
            <a:avLst/>
          </a:prstGeom>
          <a:noFill/>
          <a:ln w="9525">
            <a:noFill/>
            <a:miter lim="800000"/>
            <a:headEnd/>
            <a:tailEnd/>
          </a:ln>
        </p:spPr>
        <p:txBody>
          <a:bodyPr wrap="none">
            <a:spAutoFit/>
          </a:bodyPr>
          <a:lstStyle/>
          <a:p>
            <a:r>
              <a:rPr lang="en-US" sz="1400" i="1"/>
              <a:t>from</a:t>
            </a:r>
          </a:p>
        </p:txBody>
      </p:sp>
      <p:sp>
        <p:nvSpPr>
          <p:cNvPr id="138326" name="Line 191"/>
          <p:cNvSpPr>
            <a:spLocks noChangeShapeType="1"/>
          </p:cNvSpPr>
          <p:nvPr/>
        </p:nvSpPr>
        <p:spPr bwMode="auto">
          <a:xfrm>
            <a:off x="3276600" y="1447800"/>
            <a:ext cx="0" cy="1219200"/>
          </a:xfrm>
          <a:prstGeom prst="line">
            <a:avLst/>
          </a:prstGeom>
          <a:noFill/>
          <a:ln w="9525">
            <a:solidFill>
              <a:schemeClr val="tx1"/>
            </a:solidFill>
            <a:round/>
            <a:headEnd/>
            <a:tailEnd/>
          </a:ln>
        </p:spPr>
        <p:txBody>
          <a:bodyPr wrap="none"/>
          <a:lstStyle/>
          <a:p>
            <a:endParaRPr lang="he-IL"/>
          </a:p>
        </p:txBody>
      </p:sp>
      <p:sp>
        <p:nvSpPr>
          <p:cNvPr id="138327" name="Line 192"/>
          <p:cNvSpPr>
            <a:spLocks noChangeShapeType="1"/>
          </p:cNvSpPr>
          <p:nvPr/>
        </p:nvSpPr>
        <p:spPr bwMode="auto">
          <a:xfrm>
            <a:off x="2971800" y="1676400"/>
            <a:ext cx="1371600" cy="0"/>
          </a:xfrm>
          <a:prstGeom prst="line">
            <a:avLst/>
          </a:prstGeom>
          <a:noFill/>
          <a:ln w="9525">
            <a:solidFill>
              <a:schemeClr val="tx1"/>
            </a:solidFill>
            <a:round/>
            <a:headEnd/>
            <a:tailEnd/>
          </a:ln>
        </p:spPr>
        <p:txBody>
          <a:bodyPr wrap="none"/>
          <a:lstStyle/>
          <a:p>
            <a:endParaRPr lang="he-IL"/>
          </a:p>
        </p:txBody>
      </p:sp>
      <p:sp>
        <p:nvSpPr>
          <p:cNvPr id="138328" name="Text Box 193"/>
          <p:cNvSpPr txBox="1">
            <a:spLocks noChangeArrowheads="1"/>
          </p:cNvSpPr>
          <p:nvPr/>
        </p:nvSpPr>
        <p:spPr bwMode="auto">
          <a:xfrm>
            <a:off x="3276600" y="1290638"/>
            <a:ext cx="908050" cy="366712"/>
          </a:xfrm>
          <a:prstGeom prst="rect">
            <a:avLst/>
          </a:prstGeom>
          <a:noFill/>
          <a:ln w="9525">
            <a:noFill/>
            <a:miter lim="800000"/>
            <a:headEnd/>
            <a:tailEnd/>
          </a:ln>
        </p:spPr>
        <p:txBody>
          <a:bodyPr wrap="none">
            <a:spAutoFit/>
          </a:bodyPr>
          <a:lstStyle/>
          <a:p>
            <a:r>
              <a:rPr lang="en-US"/>
              <a:t>x   y   z</a:t>
            </a:r>
          </a:p>
        </p:txBody>
      </p:sp>
      <p:sp>
        <p:nvSpPr>
          <p:cNvPr id="138329" name="Text Box 194"/>
          <p:cNvSpPr txBox="1">
            <a:spLocks noChangeArrowheads="1"/>
          </p:cNvSpPr>
          <p:nvPr/>
        </p:nvSpPr>
        <p:spPr bwMode="auto">
          <a:xfrm>
            <a:off x="2971800" y="1671638"/>
            <a:ext cx="298450" cy="366712"/>
          </a:xfrm>
          <a:prstGeom prst="rect">
            <a:avLst/>
          </a:prstGeom>
          <a:noFill/>
          <a:ln w="9525">
            <a:noFill/>
            <a:miter lim="800000"/>
            <a:headEnd/>
            <a:tailEnd/>
          </a:ln>
        </p:spPr>
        <p:txBody>
          <a:bodyPr wrap="none">
            <a:spAutoFit/>
          </a:bodyPr>
          <a:lstStyle/>
          <a:p>
            <a:r>
              <a:rPr lang="en-US"/>
              <a:t>x</a:t>
            </a:r>
          </a:p>
        </p:txBody>
      </p:sp>
      <p:sp>
        <p:nvSpPr>
          <p:cNvPr id="138330" name="Text Box 195"/>
          <p:cNvSpPr txBox="1">
            <a:spLocks noChangeArrowheads="1"/>
          </p:cNvSpPr>
          <p:nvPr/>
        </p:nvSpPr>
        <p:spPr bwMode="auto">
          <a:xfrm>
            <a:off x="2971800" y="1976438"/>
            <a:ext cx="298450" cy="366712"/>
          </a:xfrm>
          <a:prstGeom prst="rect">
            <a:avLst/>
          </a:prstGeom>
          <a:noFill/>
          <a:ln w="9525">
            <a:noFill/>
            <a:miter lim="800000"/>
            <a:headEnd/>
            <a:tailEnd/>
          </a:ln>
        </p:spPr>
        <p:txBody>
          <a:bodyPr wrap="none">
            <a:spAutoFit/>
          </a:bodyPr>
          <a:lstStyle/>
          <a:p>
            <a:r>
              <a:rPr lang="en-US"/>
              <a:t>y</a:t>
            </a:r>
          </a:p>
        </p:txBody>
      </p:sp>
      <p:sp>
        <p:nvSpPr>
          <p:cNvPr id="138331" name="Text Box 196"/>
          <p:cNvSpPr txBox="1">
            <a:spLocks noChangeArrowheads="1"/>
          </p:cNvSpPr>
          <p:nvPr/>
        </p:nvSpPr>
        <p:spPr bwMode="auto">
          <a:xfrm>
            <a:off x="2971800" y="2281238"/>
            <a:ext cx="298450" cy="366712"/>
          </a:xfrm>
          <a:prstGeom prst="rect">
            <a:avLst/>
          </a:prstGeom>
          <a:noFill/>
          <a:ln w="9525">
            <a:noFill/>
            <a:miter lim="800000"/>
            <a:headEnd/>
            <a:tailEnd/>
          </a:ln>
        </p:spPr>
        <p:txBody>
          <a:bodyPr wrap="none">
            <a:spAutoFit/>
          </a:bodyPr>
          <a:lstStyle/>
          <a:p>
            <a:r>
              <a:rPr lang="en-US"/>
              <a:t>z</a:t>
            </a:r>
          </a:p>
        </p:txBody>
      </p:sp>
      <p:sp>
        <p:nvSpPr>
          <p:cNvPr id="138332" name="Text Box 197"/>
          <p:cNvSpPr txBox="1">
            <a:spLocks noChangeArrowheads="1"/>
          </p:cNvSpPr>
          <p:nvPr/>
        </p:nvSpPr>
        <p:spPr bwMode="auto">
          <a:xfrm>
            <a:off x="3297238" y="1671638"/>
            <a:ext cx="311150" cy="366712"/>
          </a:xfrm>
          <a:prstGeom prst="rect">
            <a:avLst/>
          </a:prstGeom>
          <a:noFill/>
          <a:ln w="9525">
            <a:noFill/>
            <a:miter lim="800000"/>
            <a:headEnd/>
            <a:tailEnd/>
          </a:ln>
        </p:spPr>
        <p:txBody>
          <a:bodyPr wrap="none">
            <a:spAutoFit/>
          </a:bodyPr>
          <a:lstStyle/>
          <a:p>
            <a:r>
              <a:rPr lang="en-US"/>
              <a:t>0</a:t>
            </a:r>
          </a:p>
        </p:txBody>
      </p:sp>
      <p:sp>
        <p:nvSpPr>
          <p:cNvPr id="138333" name="Line 198"/>
          <p:cNvSpPr>
            <a:spLocks noChangeShapeType="1"/>
          </p:cNvSpPr>
          <p:nvPr/>
        </p:nvSpPr>
        <p:spPr bwMode="auto">
          <a:xfrm>
            <a:off x="1219200" y="3200400"/>
            <a:ext cx="0" cy="1219200"/>
          </a:xfrm>
          <a:prstGeom prst="line">
            <a:avLst/>
          </a:prstGeom>
          <a:noFill/>
          <a:ln w="9525">
            <a:solidFill>
              <a:schemeClr val="tx1"/>
            </a:solidFill>
            <a:round/>
            <a:headEnd/>
            <a:tailEnd/>
          </a:ln>
        </p:spPr>
        <p:txBody>
          <a:bodyPr wrap="none"/>
          <a:lstStyle/>
          <a:p>
            <a:endParaRPr lang="he-IL"/>
          </a:p>
        </p:txBody>
      </p:sp>
      <p:sp>
        <p:nvSpPr>
          <p:cNvPr id="138334" name="Line 199"/>
          <p:cNvSpPr>
            <a:spLocks noChangeShapeType="1"/>
          </p:cNvSpPr>
          <p:nvPr/>
        </p:nvSpPr>
        <p:spPr bwMode="auto">
          <a:xfrm>
            <a:off x="914400" y="3429000"/>
            <a:ext cx="1371600" cy="0"/>
          </a:xfrm>
          <a:prstGeom prst="line">
            <a:avLst/>
          </a:prstGeom>
          <a:noFill/>
          <a:ln w="9525">
            <a:solidFill>
              <a:schemeClr val="tx1"/>
            </a:solidFill>
            <a:round/>
            <a:headEnd/>
            <a:tailEnd/>
          </a:ln>
        </p:spPr>
        <p:txBody>
          <a:bodyPr wrap="none"/>
          <a:lstStyle/>
          <a:p>
            <a:endParaRPr lang="he-IL"/>
          </a:p>
        </p:txBody>
      </p:sp>
      <p:sp>
        <p:nvSpPr>
          <p:cNvPr id="138335" name="Text Box 200"/>
          <p:cNvSpPr txBox="1">
            <a:spLocks noChangeArrowheads="1"/>
          </p:cNvSpPr>
          <p:nvPr/>
        </p:nvSpPr>
        <p:spPr bwMode="auto">
          <a:xfrm>
            <a:off x="1219200" y="3043238"/>
            <a:ext cx="908050" cy="366712"/>
          </a:xfrm>
          <a:prstGeom prst="rect">
            <a:avLst/>
          </a:prstGeom>
          <a:noFill/>
          <a:ln w="9525">
            <a:noFill/>
            <a:miter lim="800000"/>
            <a:headEnd/>
            <a:tailEnd/>
          </a:ln>
        </p:spPr>
        <p:txBody>
          <a:bodyPr wrap="none">
            <a:spAutoFit/>
          </a:bodyPr>
          <a:lstStyle/>
          <a:p>
            <a:r>
              <a:rPr lang="en-US"/>
              <a:t>x   y   z</a:t>
            </a:r>
          </a:p>
        </p:txBody>
      </p:sp>
      <p:sp>
        <p:nvSpPr>
          <p:cNvPr id="138336" name="Text Box 201"/>
          <p:cNvSpPr txBox="1">
            <a:spLocks noChangeArrowheads="1"/>
          </p:cNvSpPr>
          <p:nvPr/>
        </p:nvSpPr>
        <p:spPr bwMode="auto">
          <a:xfrm>
            <a:off x="914400" y="3424238"/>
            <a:ext cx="298450" cy="366712"/>
          </a:xfrm>
          <a:prstGeom prst="rect">
            <a:avLst/>
          </a:prstGeom>
          <a:noFill/>
          <a:ln w="9525">
            <a:noFill/>
            <a:miter lim="800000"/>
            <a:headEnd/>
            <a:tailEnd/>
          </a:ln>
        </p:spPr>
        <p:txBody>
          <a:bodyPr wrap="none">
            <a:spAutoFit/>
          </a:bodyPr>
          <a:lstStyle/>
          <a:p>
            <a:r>
              <a:rPr lang="en-US"/>
              <a:t>x</a:t>
            </a:r>
          </a:p>
        </p:txBody>
      </p:sp>
      <p:sp>
        <p:nvSpPr>
          <p:cNvPr id="138337" name="Text Box 202"/>
          <p:cNvSpPr txBox="1">
            <a:spLocks noChangeArrowheads="1"/>
          </p:cNvSpPr>
          <p:nvPr/>
        </p:nvSpPr>
        <p:spPr bwMode="auto">
          <a:xfrm>
            <a:off x="914400" y="3729038"/>
            <a:ext cx="298450" cy="366712"/>
          </a:xfrm>
          <a:prstGeom prst="rect">
            <a:avLst/>
          </a:prstGeom>
          <a:noFill/>
          <a:ln w="9525">
            <a:noFill/>
            <a:miter lim="800000"/>
            <a:headEnd/>
            <a:tailEnd/>
          </a:ln>
        </p:spPr>
        <p:txBody>
          <a:bodyPr wrap="none">
            <a:spAutoFit/>
          </a:bodyPr>
          <a:lstStyle/>
          <a:p>
            <a:r>
              <a:rPr lang="en-US"/>
              <a:t>y</a:t>
            </a:r>
          </a:p>
        </p:txBody>
      </p:sp>
      <p:sp>
        <p:nvSpPr>
          <p:cNvPr id="138338" name="Text Box 203"/>
          <p:cNvSpPr txBox="1">
            <a:spLocks noChangeArrowheads="1"/>
          </p:cNvSpPr>
          <p:nvPr/>
        </p:nvSpPr>
        <p:spPr bwMode="auto">
          <a:xfrm>
            <a:off x="914400" y="4033838"/>
            <a:ext cx="298450" cy="366712"/>
          </a:xfrm>
          <a:prstGeom prst="rect">
            <a:avLst/>
          </a:prstGeom>
          <a:noFill/>
          <a:ln w="9525">
            <a:noFill/>
            <a:miter lim="800000"/>
            <a:headEnd/>
            <a:tailEnd/>
          </a:ln>
        </p:spPr>
        <p:txBody>
          <a:bodyPr wrap="none">
            <a:spAutoFit/>
          </a:bodyPr>
          <a:lstStyle/>
          <a:p>
            <a:r>
              <a:rPr lang="en-US"/>
              <a:t>z</a:t>
            </a:r>
          </a:p>
        </p:txBody>
      </p:sp>
      <p:sp>
        <p:nvSpPr>
          <p:cNvPr id="138339" name="Text Box 204"/>
          <p:cNvSpPr txBox="1">
            <a:spLocks noChangeArrowheads="1"/>
          </p:cNvSpPr>
          <p:nvPr/>
        </p:nvSpPr>
        <p:spPr bwMode="auto">
          <a:xfrm>
            <a:off x="1524000" y="3424238"/>
            <a:ext cx="347663" cy="366712"/>
          </a:xfrm>
          <a:prstGeom prst="rect">
            <a:avLst/>
          </a:prstGeom>
          <a:noFill/>
          <a:ln w="9525">
            <a:noFill/>
            <a:miter lim="800000"/>
            <a:headEnd/>
            <a:tailEnd/>
          </a:ln>
        </p:spPr>
        <p:txBody>
          <a:bodyPr wrap="none">
            <a:spAutoFit/>
          </a:bodyPr>
          <a:lstStyle/>
          <a:p>
            <a:r>
              <a:rPr lang="en-US"/>
              <a:t>∞</a:t>
            </a:r>
          </a:p>
        </p:txBody>
      </p:sp>
      <p:sp>
        <p:nvSpPr>
          <p:cNvPr id="138340" name="Text Box 205"/>
          <p:cNvSpPr txBox="1">
            <a:spLocks noChangeArrowheads="1"/>
          </p:cNvSpPr>
          <p:nvPr/>
        </p:nvSpPr>
        <p:spPr bwMode="auto">
          <a:xfrm>
            <a:off x="1828800" y="3424238"/>
            <a:ext cx="347663" cy="366712"/>
          </a:xfrm>
          <a:prstGeom prst="rect">
            <a:avLst/>
          </a:prstGeom>
          <a:noFill/>
          <a:ln w="9525">
            <a:noFill/>
            <a:miter lim="800000"/>
            <a:headEnd/>
            <a:tailEnd/>
          </a:ln>
        </p:spPr>
        <p:txBody>
          <a:bodyPr wrap="none">
            <a:spAutoFit/>
          </a:bodyPr>
          <a:lstStyle/>
          <a:p>
            <a:r>
              <a:rPr lang="en-US"/>
              <a:t>∞</a:t>
            </a:r>
          </a:p>
        </p:txBody>
      </p:sp>
      <p:sp>
        <p:nvSpPr>
          <p:cNvPr id="138341" name="Text Box 206"/>
          <p:cNvSpPr txBox="1">
            <a:spLocks noChangeArrowheads="1"/>
          </p:cNvSpPr>
          <p:nvPr/>
        </p:nvSpPr>
        <p:spPr bwMode="auto">
          <a:xfrm>
            <a:off x="1219200" y="4110038"/>
            <a:ext cx="347663" cy="366712"/>
          </a:xfrm>
          <a:prstGeom prst="rect">
            <a:avLst/>
          </a:prstGeom>
          <a:noFill/>
          <a:ln w="9525">
            <a:noFill/>
            <a:miter lim="800000"/>
            <a:headEnd/>
            <a:tailEnd/>
          </a:ln>
        </p:spPr>
        <p:txBody>
          <a:bodyPr wrap="none">
            <a:spAutoFit/>
          </a:bodyPr>
          <a:lstStyle/>
          <a:p>
            <a:r>
              <a:rPr lang="en-US"/>
              <a:t>∞</a:t>
            </a:r>
          </a:p>
        </p:txBody>
      </p:sp>
      <p:sp>
        <p:nvSpPr>
          <p:cNvPr id="138342" name="Text Box 207"/>
          <p:cNvSpPr txBox="1">
            <a:spLocks noChangeArrowheads="1"/>
          </p:cNvSpPr>
          <p:nvPr/>
        </p:nvSpPr>
        <p:spPr bwMode="auto">
          <a:xfrm>
            <a:off x="1447800" y="4110038"/>
            <a:ext cx="347663" cy="366712"/>
          </a:xfrm>
          <a:prstGeom prst="rect">
            <a:avLst/>
          </a:prstGeom>
          <a:noFill/>
          <a:ln w="9525">
            <a:noFill/>
            <a:miter lim="800000"/>
            <a:headEnd/>
            <a:tailEnd/>
          </a:ln>
        </p:spPr>
        <p:txBody>
          <a:bodyPr wrap="none">
            <a:spAutoFit/>
          </a:bodyPr>
          <a:lstStyle/>
          <a:p>
            <a:r>
              <a:rPr lang="en-US"/>
              <a:t>∞</a:t>
            </a:r>
          </a:p>
        </p:txBody>
      </p:sp>
      <p:sp>
        <p:nvSpPr>
          <p:cNvPr id="138343" name="Text Box 208"/>
          <p:cNvSpPr txBox="1">
            <a:spLocks noChangeArrowheads="1"/>
          </p:cNvSpPr>
          <p:nvPr/>
        </p:nvSpPr>
        <p:spPr bwMode="auto">
          <a:xfrm>
            <a:off x="1828800" y="4110038"/>
            <a:ext cx="347663" cy="366712"/>
          </a:xfrm>
          <a:prstGeom prst="rect">
            <a:avLst/>
          </a:prstGeom>
          <a:noFill/>
          <a:ln w="9525">
            <a:noFill/>
            <a:miter lim="800000"/>
            <a:headEnd/>
            <a:tailEnd/>
          </a:ln>
        </p:spPr>
        <p:txBody>
          <a:bodyPr wrap="none">
            <a:spAutoFit/>
          </a:bodyPr>
          <a:lstStyle/>
          <a:p>
            <a:r>
              <a:rPr lang="en-US"/>
              <a:t>∞</a:t>
            </a:r>
          </a:p>
        </p:txBody>
      </p:sp>
      <p:sp>
        <p:nvSpPr>
          <p:cNvPr id="138344" name="Text Box 209"/>
          <p:cNvSpPr txBox="1">
            <a:spLocks noChangeArrowheads="1"/>
          </p:cNvSpPr>
          <p:nvPr/>
        </p:nvSpPr>
        <p:spPr bwMode="auto">
          <a:xfrm>
            <a:off x="1341438" y="2933700"/>
            <a:ext cx="706437" cy="304800"/>
          </a:xfrm>
          <a:prstGeom prst="rect">
            <a:avLst/>
          </a:prstGeom>
          <a:noFill/>
          <a:ln w="9525">
            <a:noFill/>
            <a:miter lim="800000"/>
            <a:headEnd/>
            <a:tailEnd/>
          </a:ln>
        </p:spPr>
        <p:txBody>
          <a:bodyPr wrap="none">
            <a:spAutoFit/>
          </a:bodyPr>
          <a:lstStyle/>
          <a:p>
            <a:r>
              <a:rPr lang="en-US" sz="1400" i="1"/>
              <a:t>cost to</a:t>
            </a:r>
          </a:p>
        </p:txBody>
      </p:sp>
      <p:sp>
        <p:nvSpPr>
          <p:cNvPr id="138345" name="Line 210"/>
          <p:cNvSpPr>
            <a:spLocks noChangeShapeType="1"/>
          </p:cNvSpPr>
          <p:nvPr/>
        </p:nvSpPr>
        <p:spPr bwMode="auto">
          <a:xfrm>
            <a:off x="1219200" y="5029200"/>
            <a:ext cx="0" cy="1219200"/>
          </a:xfrm>
          <a:prstGeom prst="line">
            <a:avLst/>
          </a:prstGeom>
          <a:noFill/>
          <a:ln w="9525">
            <a:solidFill>
              <a:schemeClr val="tx1"/>
            </a:solidFill>
            <a:round/>
            <a:headEnd/>
            <a:tailEnd/>
          </a:ln>
        </p:spPr>
        <p:txBody>
          <a:bodyPr wrap="none"/>
          <a:lstStyle/>
          <a:p>
            <a:endParaRPr lang="he-IL"/>
          </a:p>
        </p:txBody>
      </p:sp>
      <p:sp>
        <p:nvSpPr>
          <p:cNvPr id="138346" name="Line 211"/>
          <p:cNvSpPr>
            <a:spLocks noChangeShapeType="1"/>
          </p:cNvSpPr>
          <p:nvPr/>
        </p:nvSpPr>
        <p:spPr bwMode="auto">
          <a:xfrm>
            <a:off x="914400" y="5257800"/>
            <a:ext cx="1371600" cy="0"/>
          </a:xfrm>
          <a:prstGeom prst="line">
            <a:avLst/>
          </a:prstGeom>
          <a:noFill/>
          <a:ln w="9525">
            <a:solidFill>
              <a:schemeClr val="tx1"/>
            </a:solidFill>
            <a:round/>
            <a:headEnd/>
            <a:tailEnd/>
          </a:ln>
        </p:spPr>
        <p:txBody>
          <a:bodyPr wrap="none"/>
          <a:lstStyle/>
          <a:p>
            <a:endParaRPr lang="he-IL"/>
          </a:p>
        </p:txBody>
      </p:sp>
      <p:sp>
        <p:nvSpPr>
          <p:cNvPr id="138347" name="Text Box 212"/>
          <p:cNvSpPr txBox="1">
            <a:spLocks noChangeArrowheads="1"/>
          </p:cNvSpPr>
          <p:nvPr/>
        </p:nvSpPr>
        <p:spPr bwMode="auto">
          <a:xfrm>
            <a:off x="1219200" y="4872038"/>
            <a:ext cx="908050" cy="366712"/>
          </a:xfrm>
          <a:prstGeom prst="rect">
            <a:avLst/>
          </a:prstGeom>
          <a:noFill/>
          <a:ln w="9525">
            <a:noFill/>
            <a:miter lim="800000"/>
            <a:headEnd/>
            <a:tailEnd/>
          </a:ln>
        </p:spPr>
        <p:txBody>
          <a:bodyPr wrap="none">
            <a:spAutoFit/>
          </a:bodyPr>
          <a:lstStyle/>
          <a:p>
            <a:r>
              <a:rPr lang="en-US"/>
              <a:t>x   y   z</a:t>
            </a:r>
          </a:p>
        </p:txBody>
      </p:sp>
      <p:sp>
        <p:nvSpPr>
          <p:cNvPr id="138348" name="Text Box 213"/>
          <p:cNvSpPr txBox="1">
            <a:spLocks noChangeArrowheads="1"/>
          </p:cNvSpPr>
          <p:nvPr/>
        </p:nvSpPr>
        <p:spPr bwMode="auto">
          <a:xfrm>
            <a:off x="914400" y="5253038"/>
            <a:ext cx="298450" cy="366712"/>
          </a:xfrm>
          <a:prstGeom prst="rect">
            <a:avLst/>
          </a:prstGeom>
          <a:noFill/>
          <a:ln w="9525">
            <a:noFill/>
            <a:miter lim="800000"/>
            <a:headEnd/>
            <a:tailEnd/>
          </a:ln>
        </p:spPr>
        <p:txBody>
          <a:bodyPr wrap="none">
            <a:spAutoFit/>
          </a:bodyPr>
          <a:lstStyle/>
          <a:p>
            <a:r>
              <a:rPr lang="en-US"/>
              <a:t>x</a:t>
            </a:r>
          </a:p>
        </p:txBody>
      </p:sp>
      <p:sp>
        <p:nvSpPr>
          <p:cNvPr id="138349" name="Text Box 214"/>
          <p:cNvSpPr txBox="1">
            <a:spLocks noChangeArrowheads="1"/>
          </p:cNvSpPr>
          <p:nvPr/>
        </p:nvSpPr>
        <p:spPr bwMode="auto">
          <a:xfrm>
            <a:off x="914400" y="5557838"/>
            <a:ext cx="298450" cy="366712"/>
          </a:xfrm>
          <a:prstGeom prst="rect">
            <a:avLst/>
          </a:prstGeom>
          <a:noFill/>
          <a:ln w="9525">
            <a:noFill/>
            <a:miter lim="800000"/>
            <a:headEnd/>
            <a:tailEnd/>
          </a:ln>
        </p:spPr>
        <p:txBody>
          <a:bodyPr wrap="none">
            <a:spAutoFit/>
          </a:bodyPr>
          <a:lstStyle/>
          <a:p>
            <a:r>
              <a:rPr lang="en-US"/>
              <a:t>y</a:t>
            </a:r>
          </a:p>
        </p:txBody>
      </p:sp>
      <p:sp>
        <p:nvSpPr>
          <p:cNvPr id="138350" name="Text Box 215"/>
          <p:cNvSpPr txBox="1">
            <a:spLocks noChangeArrowheads="1"/>
          </p:cNvSpPr>
          <p:nvPr/>
        </p:nvSpPr>
        <p:spPr bwMode="auto">
          <a:xfrm>
            <a:off x="914400" y="5862638"/>
            <a:ext cx="298450" cy="366712"/>
          </a:xfrm>
          <a:prstGeom prst="rect">
            <a:avLst/>
          </a:prstGeom>
          <a:noFill/>
          <a:ln w="9525">
            <a:noFill/>
            <a:miter lim="800000"/>
            <a:headEnd/>
            <a:tailEnd/>
          </a:ln>
        </p:spPr>
        <p:txBody>
          <a:bodyPr wrap="none">
            <a:spAutoFit/>
          </a:bodyPr>
          <a:lstStyle/>
          <a:p>
            <a:r>
              <a:rPr lang="en-US"/>
              <a:t>z</a:t>
            </a:r>
          </a:p>
        </p:txBody>
      </p:sp>
      <p:sp>
        <p:nvSpPr>
          <p:cNvPr id="138351" name="Text Box 216"/>
          <p:cNvSpPr txBox="1">
            <a:spLocks noChangeArrowheads="1"/>
          </p:cNvSpPr>
          <p:nvPr/>
        </p:nvSpPr>
        <p:spPr bwMode="auto">
          <a:xfrm>
            <a:off x="1219200" y="5638800"/>
            <a:ext cx="990600" cy="366713"/>
          </a:xfrm>
          <a:prstGeom prst="rect">
            <a:avLst/>
          </a:prstGeom>
          <a:noFill/>
          <a:ln w="9525">
            <a:noFill/>
            <a:miter lim="800000"/>
            <a:headEnd/>
            <a:tailEnd/>
          </a:ln>
        </p:spPr>
        <p:txBody>
          <a:bodyPr>
            <a:spAutoFit/>
          </a:bodyPr>
          <a:lstStyle/>
          <a:p>
            <a:r>
              <a:rPr lang="en-US"/>
              <a:t>∞</a:t>
            </a:r>
          </a:p>
        </p:txBody>
      </p:sp>
      <p:sp>
        <p:nvSpPr>
          <p:cNvPr id="138352" name="Text Box 217"/>
          <p:cNvSpPr txBox="1">
            <a:spLocks noChangeArrowheads="1"/>
          </p:cNvSpPr>
          <p:nvPr/>
        </p:nvSpPr>
        <p:spPr bwMode="auto">
          <a:xfrm>
            <a:off x="1447800" y="5634038"/>
            <a:ext cx="347663" cy="366712"/>
          </a:xfrm>
          <a:prstGeom prst="rect">
            <a:avLst/>
          </a:prstGeom>
          <a:noFill/>
          <a:ln w="9525">
            <a:noFill/>
            <a:miter lim="800000"/>
            <a:headEnd/>
            <a:tailEnd/>
          </a:ln>
        </p:spPr>
        <p:txBody>
          <a:bodyPr wrap="none">
            <a:spAutoFit/>
          </a:bodyPr>
          <a:lstStyle/>
          <a:p>
            <a:r>
              <a:rPr lang="en-US"/>
              <a:t>∞</a:t>
            </a:r>
          </a:p>
        </p:txBody>
      </p:sp>
      <p:sp>
        <p:nvSpPr>
          <p:cNvPr id="138353" name="Text Box 218"/>
          <p:cNvSpPr txBox="1">
            <a:spLocks noChangeArrowheads="1"/>
          </p:cNvSpPr>
          <p:nvPr/>
        </p:nvSpPr>
        <p:spPr bwMode="auto">
          <a:xfrm>
            <a:off x="1828800" y="5634038"/>
            <a:ext cx="347663" cy="366712"/>
          </a:xfrm>
          <a:prstGeom prst="rect">
            <a:avLst/>
          </a:prstGeom>
          <a:noFill/>
          <a:ln w="9525">
            <a:noFill/>
            <a:miter lim="800000"/>
            <a:headEnd/>
            <a:tailEnd/>
          </a:ln>
        </p:spPr>
        <p:txBody>
          <a:bodyPr wrap="none">
            <a:spAutoFit/>
          </a:bodyPr>
          <a:lstStyle/>
          <a:p>
            <a:r>
              <a:rPr lang="en-US"/>
              <a:t>∞</a:t>
            </a:r>
          </a:p>
        </p:txBody>
      </p:sp>
      <p:sp>
        <p:nvSpPr>
          <p:cNvPr id="138354" name="Text Box 219"/>
          <p:cNvSpPr txBox="1">
            <a:spLocks noChangeArrowheads="1"/>
          </p:cNvSpPr>
          <p:nvPr/>
        </p:nvSpPr>
        <p:spPr bwMode="auto">
          <a:xfrm>
            <a:off x="1219200" y="5938838"/>
            <a:ext cx="311150" cy="366712"/>
          </a:xfrm>
          <a:prstGeom prst="rect">
            <a:avLst/>
          </a:prstGeom>
          <a:noFill/>
          <a:ln w="9525">
            <a:noFill/>
            <a:miter lim="800000"/>
            <a:headEnd/>
            <a:tailEnd/>
          </a:ln>
        </p:spPr>
        <p:txBody>
          <a:bodyPr wrap="none">
            <a:spAutoFit/>
          </a:bodyPr>
          <a:lstStyle/>
          <a:p>
            <a:r>
              <a:rPr lang="en-US"/>
              <a:t>7</a:t>
            </a:r>
          </a:p>
        </p:txBody>
      </p:sp>
      <p:sp>
        <p:nvSpPr>
          <p:cNvPr id="138355" name="Text Box 220"/>
          <p:cNvSpPr txBox="1">
            <a:spLocks noChangeArrowheads="1"/>
          </p:cNvSpPr>
          <p:nvPr/>
        </p:nvSpPr>
        <p:spPr bwMode="auto">
          <a:xfrm>
            <a:off x="1447800" y="5938838"/>
            <a:ext cx="311150" cy="366712"/>
          </a:xfrm>
          <a:prstGeom prst="rect">
            <a:avLst/>
          </a:prstGeom>
          <a:noFill/>
          <a:ln w="9525">
            <a:noFill/>
            <a:miter lim="800000"/>
            <a:headEnd/>
            <a:tailEnd/>
          </a:ln>
        </p:spPr>
        <p:txBody>
          <a:bodyPr wrap="none">
            <a:spAutoFit/>
          </a:bodyPr>
          <a:lstStyle/>
          <a:p>
            <a:r>
              <a:rPr lang="en-US"/>
              <a:t>1</a:t>
            </a:r>
          </a:p>
        </p:txBody>
      </p:sp>
      <p:sp>
        <p:nvSpPr>
          <p:cNvPr id="138356" name="Text Box 221"/>
          <p:cNvSpPr txBox="1">
            <a:spLocks noChangeArrowheads="1"/>
          </p:cNvSpPr>
          <p:nvPr/>
        </p:nvSpPr>
        <p:spPr bwMode="auto">
          <a:xfrm>
            <a:off x="1828800" y="5938838"/>
            <a:ext cx="311150" cy="366712"/>
          </a:xfrm>
          <a:prstGeom prst="rect">
            <a:avLst/>
          </a:prstGeom>
          <a:noFill/>
          <a:ln w="9525">
            <a:noFill/>
            <a:miter lim="800000"/>
            <a:headEnd/>
            <a:tailEnd/>
          </a:ln>
        </p:spPr>
        <p:txBody>
          <a:bodyPr wrap="none">
            <a:spAutoFit/>
          </a:bodyPr>
          <a:lstStyle/>
          <a:p>
            <a:r>
              <a:rPr lang="en-US"/>
              <a:t>0</a:t>
            </a:r>
          </a:p>
        </p:txBody>
      </p:sp>
      <p:sp>
        <p:nvSpPr>
          <p:cNvPr id="138357" name="Text Box 222"/>
          <p:cNvSpPr txBox="1">
            <a:spLocks noChangeArrowheads="1"/>
          </p:cNvSpPr>
          <p:nvPr/>
        </p:nvSpPr>
        <p:spPr bwMode="auto">
          <a:xfrm>
            <a:off x="1363663" y="4740275"/>
            <a:ext cx="706437" cy="304800"/>
          </a:xfrm>
          <a:prstGeom prst="rect">
            <a:avLst/>
          </a:prstGeom>
          <a:noFill/>
          <a:ln w="9525">
            <a:noFill/>
            <a:miter lim="800000"/>
            <a:headEnd/>
            <a:tailEnd/>
          </a:ln>
        </p:spPr>
        <p:txBody>
          <a:bodyPr wrap="none">
            <a:spAutoFit/>
          </a:bodyPr>
          <a:lstStyle/>
          <a:p>
            <a:r>
              <a:rPr lang="en-US" sz="1400" i="1"/>
              <a:t>cost to</a:t>
            </a:r>
          </a:p>
        </p:txBody>
      </p:sp>
      <p:sp>
        <p:nvSpPr>
          <p:cNvPr id="138358" name="Text Box 223"/>
          <p:cNvSpPr txBox="1">
            <a:spLocks noChangeArrowheads="1"/>
          </p:cNvSpPr>
          <p:nvPr/>
        </p:nvSpPr>
        <p:spPr bwMode="auto">
          <a:xfrm>
            <a:off x="1219200" y="3467100"/>
            <a:ext cx="946150" cy="641350"/>
          </a:xfrm>
          <a:prstGeom prst="rect">
            <a:avLst/>
          </a:prstGeom>
          <a:noFill/>
          <a:ln w="9525">
            <a:noFill/>
            <a:miter lim="800000"/>
            <a:headEnd/>
            <a:tailEnd/>
          </a:ln>
        </p:spPr>
        <p:txBody>
          <a:bodyPr wrap="none">
            <a:spAutoFit/>
          </a:bodyPr>
          <a:lstStyle/>
          <a:p>
            <a:r>
              <a:rPr lang="en-US"/>
              <a:t>∞</a:t>
            </a:r>
          </a:p>
          <a:p>
            <a:r>
              <a:rPr lang="en-US"/>
              <a:t>2   0   1</a:t>
            </a:r>
          </a:p>
        </p:txBody>
      </p:sp>
      <p:sp>
        <p:nvSpPr>
          <p:cNvPr id="138359" name="Text Box 224"/>
          <p:cNvSpPr txBox="1">
            <a:spLocks noChangeArrowheads="1"/>
          </p:cNvSpPr>
          <p:nvPr/>
        </p:nvSpPr>
        <p:spPr bwMode="auto">
          <a:xfrm>
            <a:off x="1219200" y="5257800"/>
            <a:ext cx="990600" cy="366713"/>
          </a:xfrm>
          <a:prstGeom prst="rect">
            <a:avLst/>
          </a:prstGeom>
          <a:noFill/>
          <a:ln w="9525">
            <a:noFill/>
            <a:miter lim="800000"/>
            <a:headEnd/>
            <a:tailEnd/>
          </a:ln>
        </p:spPr>
        <p:txBody>
          <a:bodyPr>
            <a:spAutoFit/>
          </a:bodyPr>
          <a:lstStyle/>
          <a:p>
            <a:r>
              <a:rPr lang="en-US"/>
              <a:t>∞ ∞  ∞</a:t>
            </a:r>
          </a:p>
        </p:txBody>
      </p:sp>
      <p:sp>
        <p:nvSpPr>
          <p:cNvPr id="138360" name="Text Box 225"/>
          <p:cNvSpPr txBox="1">
            <a:spLocks noChangeArrowheads="1"/>
          </p:cNvSpPr>
          <p:nvPr/>
        </p:nvSpPr>
        <p:spPr bwMode="auto">
          <a:xfrm>
            <a:off x="3260725" y="2006600"/>
            <a:ext cx="946150" cy="366713"/>
          </a:xfrm>
          <a:prstGeom prst="rect">
            <a:avLst/>
          </a:prstGeom>
          <a:noFill/>
          <a:ln w="9525">
            <a:noFill/>
            <a:miter lim="800000"/>
            <a:headEnd/>
            <a:tailEnd/>
          </a:ln>
        </p:spPr>
        <p:txBody>
          <a:bodyPr wrap="none">
            <a:spAutoFit/>
          </a:bodyPr>
          <a:lstStyle/>
          <a:p>
            <a:r>
              <a:rPr lang="en-US"/>
              <a:t>2   0   1</a:t>
            </a:r>
          </a:p>
        </p:txBody>
      </p:sp>
      <p:sp>
        <p:nvSpPr>
          <p:cNvPr id="138361" name="Text Box 226"/>
          <p:cNvSpPr txBox="1">
            <a:spLocks noChangeArrowheads="1"/>
          </p:cNvSpPr>
          <p:nvPr/>
        </p:nvSpPr>
        <p:spPr bwMode="auto">
          <a:xfrm>
            <a:off x="3260725" y="2322513"/>
            <a:ext cx="946150" cy="366712"/>
          </a:xfrm>
          <a:prstGeom prst="rect">
            <a:avLst/>
          </a:prstGeom>
          <a:noFill/>
          <a:ln w="9525">
            <a:noFill/>
            <a:miter lim="800000"/>
            <a:headEnd/>
            <a:tailEnd/>
          </a:ln>
        </p:spPr>
        <p:txBody>
          <a:bodyPr wrap="none">
            <a:spAutoFit/>
          </a:bodyPr>
          <a:lstStyle/>
          <a:p>
            <a:r>
              <a:rPr lang="en-US"/>
              <a:t>7   1   0</a:t>
            </a:r>
          </a:p>
        </p:txBody>
      </p:sp>
      <p:sp>
        <p:nvSpPr>
          <p:cNvPr id="138362" name="Line 227"/>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p:spPr>
        <p:txBody>
          <a:bodyPr wrap="none"/>
          <a:lstStyle/>
          <a:p>
            <a:endParaRPr lang="he-IL"/>
          </a:p>
        </p:txBody>
      </p:sp>
      <p:sp>
        <p:nvSpPr>
          <p:cNvPr id="138363" name="Line 228"/>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p:spPr>
        <p:txBody>
          <a:bodyPr wrap="none"/>
          <a:lstStyle/>
          <a:p>
            <a:endParaRPr lang="he-IL"/>
          </a:p>
        </p:txBody>
      </p:sp>
      <p:sp>
        <p:nvSpPr>
          <p:cNvPr id="138364" name="Line 229"/>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p:spPr>
        <p:txBody>
          <a:bodyPr wrap="none"/>
          <a:lstStyle/>
          <a:p>
            <a:endParaRPr lang="he-IL"/>
          </a:p>
        </p:txBody>
      </p:sp>
      <p:sp>
        <p:nvSpPr>
          <p:cNvPr id="138365" name="Line 230"/>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p:spPr>
        <p:txBody>
          <a:bodyPr wrap="none"/>
          <a:lstStyle/>
          <a:p>
            <a:endParaRPr lang="he-IL"/>
          </a:p>
        </p:txBody>
      </p:sp>
      <p:sp>
        <p:nvSpPr>
          <p:cNvPr id="138366" name="Line 231"/>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p:spPr>
        <p:txBody>
          <a:bodyPr wrap="none"/>
          <a:lstStyle/>
          <a:p>
            <a:endParaRPr lang="he-IL"/>
          </a:p>
        </p:txBody>
      </p:sp>
      <p:sp>
        <p:nvSpPr>
          <p:cNvPr id="138367" name="Line 232"/>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p:spPr>
        <p:txBody>
          <a:bodyPr wrap="none"/>
          <a:lstStyle/>
          <a:p>
            <a:endParaRPr lang="he-IL"/>
          </a:p>
        </p:txBody>
      </p:sp>
      <p:sp>
        <p:nvSpPr>
          <p:cNvPr id="138368" name="Line 23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p:spPr>
        <p:txBody>
          <a:bodyPr wrap="none"/>
          <a:lstStyle/>
          <a:p>
            <a:endParaRPr lang="he-IL"/>
          </a:p>
        </p:txBody>
      </p:sp>
      <p:sp>
        <p:nvSpPr>
          <p:cNvPr id="138369" name="Text Box 234"/>
          <p:cNvSpPr txBox="1">
            <a:spLocks noChangeArrowheads="1"/>
          </p:cNvSpPr>
          <p:nvPr/>
        </p:nvSpPr>
        <p:spPr bwMode="auto">
          <a:xfrm>
            <a:off x="6069013" y="6137275"/>
            <a:ext cx="615950" cy="366713"/>
          </a:xfrm>
          <a:prstGeom prst="rect">
            <a:avLst/>
          </a:prstGeom>
          <a:noFill/>
          <a:ln w="9525">
            <a:noFill/>
            <a:miter lim="800000"/>
            <a:headEnd/>
            <a:tailEnd/>
          </a:ln>
        </p:spPr>
        <p:txBody>
          <a:bodyPr wrap="none">
            <a:spAutoFit/>
          </a:bodyPr>
          <a:lstStyle/>
          <a:p>
            <a:r>
              <a:rPr lang="en-US"/>
              <a:t>time</a:t>
            </a:r>
          </a:p>
        </p:txBody>
      </p:sp>
      <p:sp>
        <p:nvSpPr>
          <p:cNvPr id="138371" name="Text Box 270"/>
          <p:cNvSpPr txBox="1">
            <a:spLocks noChangeArrowheads="1"/>
          </p:cNvSpPr>
          <p:nvPr/>
        </p:nvSpPr>
        <p:spPr bwMode="auto">
          <a:xfrm>
            <a:off x="263525" y="1104900"/>
            <a:ext cx="9207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x</a:t>
            </a:r>
          </a:p>
          <a:p>
            <a:pPr algn="r" eaLnBrk="1" hangingPunct="1">
              <a:lnSpc>
                <a:spcPct val="85000"/>
              </a:lnSpc>
            </a:pPr>
            <a:r>
              <a:rPr lang="en-US" b="1">
                <a:solidFill>
                  <a:srgbClr val="CC0000"/>
                </a:solidFill>
              </a:rPr>
              <a:t>table</a:t>
            </a:r>
          </a:p>
        </p:txBody>
      </p:sp>
      <p:sp>
        <p:nvSpPr>
          <p:cNvPr id="138372" name="Oval 271"/>
          <p:cNvSpPr>
            <a:spLocks noChangeArrowheads="1"/>
          </p:cNvSpPr>
          <p:nvPr/>
        </p:nvSpPr>
        <p:spPr bwMode="auto">
          <a:xfrm>
            <a:off x="1219200" y="1676400"/>
            <a:ext cx="1066800" cy="381000"/>
          </a:xfrm>
          <a:prstGeom prst="ellipse">
            <a:avLst/>
          </a:prstGeom>
          <a:noFill/>
          <a:ln w="9525">
            <a:solidFill>
              <a:srgbClr val="FF0000"/>
            </a:solidFill>
            <a:round/>
            <a:headEnd/>
            <a:tailEnd/>
          </a:ln>
        </p:spPr>
        <p:txBody>
          <a:bodyPr wrap="none" anchor="ctr"/>
          <a:lstStyle/>
          <a:p>
            <a:endParaRPr lang="he-IL"/>
          </a:p>
        </p:txBody>
      </p:sp>
      <p:sp>
        <p:nvSpPr>
          <p:cNvPr id="138373" name="Oval 272"/>
          <p:cNvSpPr>
            <a:spLocks noChangeArrowheads="1"/>
          </p:cNvSpPr>
          <p:nvPr/>
        </p:nvSpPr>
        <p:spPr bwMode="auto">
          <a:xfrm>
            <a:off x="1219200" y="3733800"/>
            <a:ext cx="1066800" cy="381000"/>
          </a:xfrm>
          <a:prstGeom prst="ellipse">
            <a:avLst/>
          </a:prstGeom>
          <a:noFill/>
          <a:ln w="9525">
            <a:solidFill>
              <a:srgbClr val="FF0000"/>
            </a:solidFill>
            <a:round/>
            <a:headEnd/>
            <a:tailEnd/>
          </a:ln>
        </p:spPr>
        <p:txBody>
          <a:bodyPr wrap="none" anchor="ctr"/>
          <a:lstStyle/>
          <a:p>
            <a:endParaRPr lang="he-IL"/>
          </a:p>
        </p:txBody>
      </p:sp>
      <p:sp>
        <p:nvSpPr>
          <p:cNvPr id="138374" name="Oval 273"/>
          <p:cNvSpPr>
            <a:spLocks noChangeArrowheads="1"/>
          </p:cNvSpPr>
          <p:nvPr/>
        </p:nvSpPr>
        <p:spPr bwMode="auto">
          <a:xfrm>
            <a:off x="1219200" y="5943600"/>
            <a:ext cx="1066800" cy="381000"/>
          </a:xfrm>
          <a:prstGeom prst="ellipse">
            <a:avLst/>
          </a:prstGeom>
          <a:noFill/>
          <a:ln w="9525">
            <a:solidFill>
              <a:srgbClr val="FF0000"/>
            </a:solidFill>
            <a:round/>
            <a:headEnd/>
            <a:tailEnd/>
          </a:ln>
        </p:spPr>
        <p:txBody>
          <a:bodyPr wrap="none" anchor="ctr"/>
          <a:lstStyle/>
          <a:p>
            <a:endParaRPr lang="he-IL"/>
          </a:p>
        </p:txBody>
      </p:sp>
      <p:sp>
        <p:nvSpPr>
          <p:cNvPr id="138375" name="Oval 274"/>
          <p:cNvSpPr>
            <a:spLocks noChangeArrowheads="1"/>
          </p:cNvSpPr>
          <p:nvPr/>
        </p:nvSpPr>
        <p:spPr bwMode="auto">
          <a:xfrm>
            <a:off x="3297238" y="1676400"/>
            <a:ext cx="1066800" cy="381000"/>
          </a:xfrm>
          <a:prstGeom prst="ellipse">
            <a:avLst/>
          </a:prstGeom>
          <a:noFill/>
          <a:ln w="9525">
            <a:solidFill>
              <a:srgbClr val="FF0000"/>
            </a:solidFill>
            <a:round/>
            <a:headEnd/>
            <a:tailEnd/>
          </a:ln>
        </p:spPr>
        <p:txBody>
          <a:bodyPr wrap="none" anchor="ctr"/>
          <a:lstStyle/>
          <a:p>
            <a:endParaRPr lang="he-IL"/>
          </a:p>
        </p:txBody>
      </p:sp>
      <p:sp>
        <p:nvSpPr>
          <p:cNvPr id="138376" name="Rectangle 275"/>
          <p:cNvSpPr>
            <a:spLocks noChangeArrowheads="1"/>
          </p:cNvSpPr>
          <p:nvPr/>
        </p:nvSpPr>
        <p:spPr bwMode="auto">
          <a:xfrm>
            <a:off x="1590675" y="187325"/>
            <a:ext cx="4318000" cy="641350"/>
          </a:xfrm>
          <a:prstGeom prst="rect">
            <a:avLst/>
          </a:prstGeom>
          <a:noFill/>
          <a:ln w="9525">
            <a:noFill/>
            <a:miter lim="800000"/>
            <a:headEnd/>
            <a:tailEnd/>
          </a:ln>
        </p:spPr>
        <p:txBody>
          <a:bodyPr wrap="none" anchor="ctr">
            <a:spAutoFit/>
          </a:bodyPr>
          <a:lstStyle/>
          <a:p>
            <a:pPr algn="just"/>
            <a:r>
              <a:rPr lang="fr-FR">
                <a:solidFill>
                  <a:srgbClr val="000000"/>
                </a:solidFill>
                <a:cs typeface="Times New Roman" pitchFamily="18" charset="0"/>
              </a:rPr>
              <a:t>D</a:t>
            </a:r>
            <a:r>
              <a:rPr lang="fr-FR" baseline="-25000">
                <a:solidFill>
                  <a:srgbClr val="000000"/>
                </a:solidFill>
                <a:cs typeface="Times New Roman" pitchFamily="18" charset="0"/>
              </a:rPr>
              <a:t>x</a:t>
            </a:r>
            <a:r>
              <a:rPr lang="fr-FR">
                <a:solidFill>
                  <a:srgbClr val="000000"/>
                </a:solidFill>
                <a:cs typeface="Times New Roman" pitchFamily="18" charset="0"/>
              </a:rPr>
              <a:t>(y) = min{c(x,y) + D</a:t>
            </a:r>
            <a:r>
              <a:rPr lang="fr-FR" baseline="-25000">
                <a:solidFill>
                  <a:srgbClr val="000000"/>
                </a:solidFill>
                <a:cs typeface="Times New Roman" pitchFamily="18" charset="0"/>
              </a:rPr>
              <a:t>y</a:t>
            </a:r>
            <a:r>
              <a:rPr lang="fr-FR">
                <a:solidFill>
                  <a:srgbClr val="000000"/>
                </a:solidFill>
                <a:cs typeface="Times New Roman" pitchFamily="18" charset="0"/>
              </a:rPr>
              <a:t>(y), c(x,z) + D</a:t>
            </a:r>
            <a:r>
              <a:rPr lang="fr-FR" baseline="-25000">
                <a:solidFill>
                  <a:srgbClr val="000000"/>
                </a:solidFill>
                <a:cs typeface="Times New Roman" pitchFamily="18" charset="0"/>
              </a:rPr>
              <a:t>z</a:t>
            </a:r>
            <a:r>
              <a:rPr lang="fr-FR">
                <a:solidFill>
                  <a:srgbClr val="000000"/>
                </a:solidFill>
                <a:cs typeface="Times New Roman" pitchFamily="18" charset="0"/>
              </a:rPr>
              <a:t>(y)} </a:t>
            </a:r>
            <a:br>
              <a:rPr lang="fr-FR">
                <a:solidFill>
                  <a:srgbClr val="000000"/>
                </a:solidFill>
                <a:cs typeface="Times New Roman" pitchFamily="18" charset="0"/>
              </a:rPr>
            </a:br>
            <a:r>
              <a:rPr lang="fr-FR">
                <a:solidFill>
                  <a:srgbClr val="000000"/>
                </a:solidFill>
                <a:cs typeface="Times New Roman" pitchFamily="18" charset="0"/>
              </a:rPr>
              <a:t>             = min{2+0 , 7+1} = 2</a:t>
            </a:r>
          </a:p>
        </p:txBody>
      </p:sp>
      <p:sp>
        <p:nvSpPr>
          <p:cNvPr id="138377" name="Line 276"/>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p:spPr>
        <p:txBody>
          <a:bodyPr wrap="none"/>
          <a:lstStyle/>
          <a:p>
            <a:endParaRPr lang="he-IL"/>
          </a:p>
        </p:txBody>
      </p:sp>
      <p:sp>
        <p:nvSpPr>
          <p:cNvPr id="138378" name="Rectangle 277"/>
          <p:cNvSpPr>
            <a:spLocks noChangeArrowheads="1"/>
          </p:cNvSpPr>
          <p:nvPr/>
        </p:nvSpPr>
        <p:spPr bwMode="auto">
          <a:xfrm>
            <a:off x="6384925" y="28575"/>
            <a:ext cx="2667000" cy="1082675"/>
          </a:xfrm>
          <a:prstGeom prst="rect">
            <a:avLst/>
          </a:prstGeom>
          <a:noFill/>
          <a:ln w="9525">
            <a:noFill/>
            <a:miter lim="800000"/>
            <a:headEnd/>
            <a:tailEnd/>
          </a:ln>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138379" name="Line 278"/>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p:spPr>
        <p:txBody>
          <a:bodyPr wrap="none"/>
          <a:lstStyle/>
          <a:p>
            <a:endParaRPr lang="he-IL"/>
          </a:p>
        </p:txBody>
      </p:sp>
      <p:sp>
        <p:nvSpPr>
          <p:cNvPr id="138380" name="Text Box 279"/>
          <p:cNvSpPr txBox="1">
            <a:spLocks noChangeArrowheads="1"/>
          </p:cNvSpPr>
          <p:nvPr/>
        </p:nvSpPr>
        <p:spPr bwMode="auto">
          <a:xfrm>
            <a:off x="3922713" y="1674813"/>
            <a:ext cx="311150" cy="366712"/>
          </a:xfrm>
          <a:prstGeom prst="rect">
            <a:avLst/>
          </a:prstGeom>
          <a:noFill/>
          <a:ln w="9525">
            <a:noFill/>
            <a:miter lim="800000"/>
            <a:headEnd/>
            <a:tailEnd/>
          </a:ln>
        </p:spPr>
        <p:txBody>
          <a:bodyPr wrap="none">
            <a:spAutoFit/>
          </a:bodyPr>
          <a:lstStyle/>
          <a:p>
            <a:r>
              <a:rPr lang="en-US"/>
              <a:t>3</a:t>
            </a:r>
          </a:p>
        </p:txBody>
      </p:sp>
      <p:sp>
        <p:nvSpPr>
          <p:cNvPr id="138381" name="Text Box 280"/>
          <p:cNvSpPr txBox="1">
            <a:spLocks noChangeArrowheads="1"/>
          </p:cNvSpPr>
          <p:nvPr/>
        </p:nvSpPr>
        <p:spPr bwMode="auto">
          <a:xfrm>
            <a:off x="3579813" y="1679575"/>
            <a:ext cx="342900" cy="366713"/>
          </a:xfrm>
          <a:prstGeom prst="rect">
            <a:avLst/>
          </a:prstGeom>
          <a:noFill/>
          <a:ln w="9525">
            <a:noFill/>
            <a:miter lim="800000"/>
            <a:headEnd/>
            <a:tailEnd/>
          </a:ln>
        </p:spPr>
        <p:txBody>
          <a:bodyPr>
            <a:spAutoFit/>
          </a:bodyPr>
          <a:lstStyle/>
          <a:p>
            <a:r>
              <a:rPr lang="en-US"/>
              <a:t>2 </a:t>
            </a:r>
          </a:p>
        </p:txBody>
      </p:sp>
      <p:sp>
        <p:nvSpPr>
          <p:cNvPr id="138382" name="Text Box 281"/>
          <p:cNvSpPr txBox="1">
            <a:spLocks noChangeArrowheads="1"/>
          </p:cNvSpPr>
          <p:nvPr/>
        </p:nvSpPr>
        <p:spPr bwMode="auto">
          <a:xfrm>
            <a:off x="292100" y="2851150"/>
            <a:ext cx="9207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y</a:t>
            </a:r>
          </a:p>
          <a:p>
            <a:pPr algn="r" eaLnBrk="1" hangingPunct="1">
              <a:lnSpc>
                <a:spcPct val="85000"/>
              </a:lnSpc>
            </a:pPr>
            <a:r>
              <a:rPr lang="en-US" b="1">
                <a:solidFill>
                  <a:srgbClr val="CC0000"/>
                </a:solidFill>
              </a:rPr>
              <a:t>table</a:t>
            </a:r>
          </a:p>
        </p:txBody>
      </p:sp>
      <p:sp>
        <p:nvSpPr>
          <p:cNvPr id="138383" name="Text Box 282"/>
          <p:cNvSpPr txBox="1">
            <a:spLocks noChangeArrowheads="1"/>
          </p:cNvSpPr>
          <p:nvPr/>
        </p:nvSpPr>
        <p:spPr bwMode="auto">
          <a:xfrm>
            <a:off x="311150" y="4699000"/>
            <a:ext cx="908050" cy="558800"/>
          </a:xfrm>
          <a:prstGeom prst="rect">
            <a:avLst/>
          </a:prstGeom>
          <a:noFill/>
          <a:ln w="9525">
            <a:noFill/>
            <a:miter lim="800000"/>
            <a:headEnd/>
            <a:tailEnd/>
          </a:ln>
        </p:spPr>
        <p:txBody>
          <a:bodyPr wrap="none">
            <a:spAutoFit/>
          </a:bodyPr>
          <a:lstStyle/>
          <a:p>
            <a:pPr algn="r" eaLnBrk="1" hangingPunct="1">
              <a:lnSpc>
                <a:spcPct val="85000"/>
              </a:lnSpc>
            </a:pPr>
            <a:r>
              <a:rPr lang="en-US" b="1">
                <a:solidFill>
                  <a:srgbClr val="CC0000"/>
                </a:solidFill>
              </a:rPr>
              <a:t>node z</a:t>
            </a:r>
          </a:p>
          <a:p>
            <a:pPr algn="r" eaLnBrk="1" hangingPunct="1">
              <a:lnSpc>
                <a:spcPct val="85000"/>
              </a:lnSpc>
            </a:pPr>
            <a:r>
              <a:rPr lang="en-US" b="1">
                <a:solidFill>
                  <a:srgbClr val="CC0000"/>
                </a:solidFill>
              </a:rPr>
              <a:t>table</a:t>
            </a:r>
          </a:p>
        </p:txBody>
      </p:sp>
      <p:sp>
        <p:nvSpPr>
          <p:cNvPr id="138384" name="Text Box 283"/>
          <p:cNvSpPr txBox="1">
            <a:spLocks noChangeArrowheads="1"/>
          </p:cNvSpPr>
          <p:nvPr/>
        </p:nvSpPr>
        <p:spPr bwMode="auto">
          <a:xfrm>
            <a:off x="3413125" y="1143000"/>
            <a:ext cx="706438" cy="304800"/>
          </a:xfrm>
          <a:prstGeom prst="rect">
            <a:avLst/>
          </a:prstGeom>
          <a:noFill/>
          <a:ln w="9525">
            <a:noFill/>
            <a:miter lim="800000"/>
            <a:headEnd/>
            <a:tailEnd/>
          </a:ln>
        </p:spPr>
        <p:txBody>
          <a:bodyPr wrap="none">
            <a:spAutoFit/>
          </a:bodyPr>
          <a:lstStyle/>
          <a:p>
            <a:r>
              <a:rPr lang="en-US" sz="1400" i="1"/>
              <a:t>cost to</a:t>
            </a:r>
          </a:p>
        </p:txBody>
      </p:sp>
      <p:sp>
        <p:nvSpPr>
          <p:cNvPr id="138385" name="Text Box 284"/>
          <p:cNvSpPr txBox="1">
            <a:spLocks noChangeArrowheads="1"/>
          </p:cNvSpPr>
          <p:nvPr/>
        </p:nvSpPr>
        <p:spPr bwMode="auto">
          <a:xfrm rot="-5400000">
            <a:off x="561182" y="2067719"/>
            <a:ext cx="538162" cy="304800"/>
          </a:xfrm>
          <a:prstGeom prst="rect">
            <a:avLst/>
          </a:prstGeom>
          <a:noFill/>
          <a:ln w="9525">
            <a:noFill/>
            <a:miter lim="800000"/>
            <a:headEnd/>
            <a:tailEnd/>
          </a:ln>
        </p:spPr>
        <p:txBody>
          <a:bodyPr wrap="none">
            <a:spAutoFit/>
          </a:bodyPr>
          <a:lstStyle/>
          <a:p>
            <a:r>
              <a:rPr lang="en-US" sz="1400" i="1"/>
              <a:t>from</a:t>
            </a:r>
          </a:p>
        </p:txBody>
      </p:sp>
      <p:grpSp>
        <p:nvGrpSpPr>
          <p:cNvPr id="181" name="Group 66"/>
          <p:cNvGrpSpPr>
            <a:grpSpLocks/>
          </p:cNvGrpSpPr>
          <p:nvPr/>
        </p:nvGrpSpPr>
        <p:grpSpPr bwMode="auto">
          <a:xfrm>
            <a:off x="6632575" y="2911475"/>
            <a:ext cx="2184400" cy="1212850"/>
            <a:chOff x="2352" y="0"/>
            <a:chExt cx="1376" cy="764"/>
          </a:xfrm>
        </p:grpSpPr>
        <p:sp>
          <p:nvSpPr>
            <p:cNvPr id="182"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p:spPr>
          <p:txBody>
            <a:bodyPr wrap="none" anchor="ctr"/>
            <a:lstStyle/>
            <a:p>
              <a:endParaRPr lang="he-IL"/>
            </a:p>
          </p:txBody>
        </p:sp>
        <p:grpSp>
          <p:nvGrpSpPr>
            <p:cNvPr id="183" name="Group 68"/>
            <p:cNvGrpSpPr>
              <a:grpSpLocks/>
            </p:cNvGrpSpPr>
            <p:nvPr/>
          </p:nvGrpSpPr>
          <p:grpSpPr bwMode="auto">
            <a:xfrm>
              <a:off x="2448" y="70"/>
              <a:ext cx="1161" cy="676"/>
              <a:chOff x="-17" y="1282"/>
              <a:chExt cx="1161" cy="676"/>
            </a:xfrm>
          </p:grpSpPr>
          <p:sp>
            <p:nvSpPr>
              <p:cNvPr id="184"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p:spPr>
            <p:txBody>
              <a:bodyPr wrap="none" anchor="ctr"/>
              <a:lstStyle/>
              <a:p>
                <a:endParaRPr lang="he-IL"/>
              </a:p>
            </p:txBody>
          </p:sp>
          <p:sp>
            <p:nvSpPr>
              <p:cNvPr id="185"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6" name="Line 71"/>
              <p:cNvSpPr>
                <a:spLocks noChangeShapeType="1"/>
              </p:cNvSpPr>
              <p:nvPr/>
            </p:nvSpPr>
            <p:spPr bwMode="auto">
              <a:xfrm>
                <a:off x="-14" y="1705"/>
                <a:ext cx="1" cy="50"/>
              </a:xfrm>
              <a:prstGeom prst="line">
                <a:avLst/>
              </a:prstGeom>
              <a:noFill/>
              <a:ln w="12700">
                <a:solidFill>
                  <a:schemeClr val="tx1"/>
                </a:solidFill>
                <a:round/>
                <a:headEnd/>
                <a:tailEnd/>
              </a:ln>
            </p:spPr>
            <p:txBody>
              <a:bodyPr wrap="none" anchor="ctr"/>
              <a:lstStyle/>
              <a:p>
                <a:endParaRPr lang="he-IL"/>
              </a:p>
            </p:txBody>
          </p:sp>
          <p:sp>
            <p:nvSpPr>
              <p:cNvPr id="187" name="Line 72"/>
              <p:cNvSpPr>
                <a:spLocks noChangeShapeType="1"/>
              </p:cNvSpPr>
              <p:nvPr/>
            </p:nvSpPr>
            <p:spPr bwMode="auto">
              <a:xfrm>
                <a:off x="299" y="1705"/>
                <a:ext cx="1" cy="50"/>
              </a:xfrm>
              <a:prstGeom prst="line">
                <a:avLst/>
              </a:prstGeom>
              <a:noFill/>
              <a:ln w="12700">
                <a:solidFill>
                  <a:schemeClr val="tx1"/>
                </a:solidFill>
                <a:round/>
                <a:headEnd/>
                <a:tailEnd/>
              </a:ln>
            </p:spPr>
            <p:txBody>
              <a:bodyPr wrap="none" anchor="ctr"/>
              <a:lstStyle/>
              <a:p>
                <a:endParaRPr lang="he-IL"/>
              </a:p>
            </p:txBody>
          </p:sp>
          <p:sp>
            <p:nvSpPr>
              <p:cNvPr id="188" name="Rectangle 73"/>
              <p:cNvSpPr>
                <a:spLocks noChangeArrowheads="1"/>
              </p:cNvSpPr>
              <p:nvPr/>
            </p:nvSpPr>
            <p:spPr bwMode="auto">
              <a:xfrm>
                <a:off x="-14" y="170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9"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90"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p:spPr>
            <p:txBody>
              <a:bodyPr wrap="none" anchor="ctr"/>
              <a:lstStyle/>
              <a:p>
                <a:endParaRPr lang="he-IL"/>
              </a:p>
            </p:txBody>
          </p:sp>
          <p:sp>
            <p:nvSpPr>
              <p:cNvPr id="191"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p:spPr>
            <p:txBody>
              <a:bodyPr wrap="none" anchor="ctr"/>
              <a:lstStyle/>
              <a:p>
                <a:endParaRPr lang="he-IL"/>
              </a:p>
            </p:txBody>
          </p:sp>
          <p:grpSp>
            <p:nvGrpSpPr>
              <p:cNvPr id="192" name="Group 77"/>
              <p:cNvGrpSpPr>
                <a:grpSpLocks/>
              </p:cNvGrpSpPr>
              <p:nvPr/>
            </p:nvGrpSpPr>
            <p:grpSpPr bwMode="auto">
              <a:xfrm>
                <a:off x="36" y="1594"/>
                <a:ext cx="206" cy="252"/>
                <a:chOff x="2955" y="2425"/>
                <a:chExt cx="207" cy="252"/>
              </a:xfrm>
            </p:grpSpPr>
            <p:sp>
              <p:nvSpPr>
                <p:cNvPr id="214" name="Rectangle 78"/>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215" name="Text Box 79"/>
                <p:cNvSpPr txBox="1">
                  <a:spLocks noChangeArrowheads="1"/>
                </p:cNvSpPr>
                <p:nvPr/>
              </p:nvSpPr>
              <p:spPr bwMode="auto">
                <a:xfrm>
                  <a:off x="2955" y="2425"/>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93" name="Group 80"/>
              <p:cNvGrpSpPr>
                <a:grpSpLocks/>
              </p:cNvGrpSpPr>
              <p:nvPr/>
            </p:nvGrpSpPr>
            <p:grpSpPr bwMode="auto">
              <a:xfrm>
                <a:off x="828" y="1576"/>
                <a:ext cx="316" cy="252"/>
                <a:chOff x="1740" y="2272"/>
                <a:chExt cx="316" cy="252"/>
              </a:xfrm>
            </p:grpSpPr>
            <p:sp>
              <p:nvSpPr>
                <p:cNvPr id="206"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207" name="Line 82"/>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208" name="Line 83"/>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209" name="Rectangle 84"/>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210"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211" name="Group 86"/>
                <p:cNvGrpSpPr>
                  <a:grpSpLocks/>
                </p:cNvGrpSpPr>
                <p:nvPr/>
              </p:nvGrpSpPr>
              <p:grpSpPr bwMode="auto">
                <a:xfrm>
                  <a:off x="1802" y="2272"/>
                  <a:ext cx="197" cy="252"/>
                  <a:chOff x="2959" y="2395"/>
                  <a:chExt cx="198" cy="252"/>
                </a:xfrm>
              </p:grpSpPr>
              <p:sp>
                <p:nvSpPr>
                  <p:cNvPr id="212" name="Rectangle 8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213" name="Text Box 88"/>
                  <p:cNvSpPr txBox="1">
                    <a:spLocks noChangeArrowheads="1"/>
                  </p:cNvSpPr>
                  <p:nvPr/>
                </p:nvSpPr>
                <p:spPr bwMode="auto">
                  <a:xfrm>
                    <a:off x="2959" y="2395"/>
                    <a:ext cx="198"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grpSp>
          <p:sp>
            <p:nvSpPr>
              <p:cNvPr id="194" name="Text Box 89"/>
              <p:cNvSpPr txBox="1">
                <a:spLocks noChangeArrowheads="1"/>
              </p:cNvSpPr>
              <p:nvPr/>
            </p:nvSpPr>
            <p:spPr bwMode="auto">
              <a:xfrm>
                <a:off x="724" y="1397"/>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95" name="Text Box 90"/>
              <p:cNvSpPr txBox="1">
                <a:spLocks noChangeArrowheads="1"/>
              </p:cNvSpPr>
              <p:nvPr/>
            </p:nvSpPr>
            <p:spPr bwMode="auto">
              <a:xfrm>
                <a:off x="196" y="1394"/>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96" name="Text Box 91"/>
              <p:cNvSpPr txBox="1">
                <a:spLocks noChangeArrowheads="1"/>
              </p:cNvSpPr>
              <p:nvPr/>
            </p:nvSpPr>
            <p:spPr bwMode="auto">
              <a:xfrm>
                <a:off x="481" y="1727"/>
                <a:ext cx="196" cy="231"/>
              </a:xfrm>
              <a:prstGeom prst="rect">
                <a:avLst/>
              </a:prstGeom>
              <a:noFill/>
              <a:ln w="9525">
                <a:noFill/>
                <a:miter lim="800000"/>
                <a:headEnd/>
                <a:tailEnd/>
              </a:ln>
            </p:spPr>
            <p:txBody>
              <a:bodyPr wrap="none">
                <a:spAutoFit/>
              </a:bodyPr>
              <a:lstStyle/>
              <a:p>
                <a:pPr algn="ctr"/>
                <a:r>
                  <a:rPr lang="en-US"/>
                  <a:t>7</a:t>
                </a:r>
                <a:endParaRPr lang="en-US" sz="2400"/>
              </a:p>
            </p:txBody>
          </p:sp>
          <p:grpSp>
            <p:nvGrpSpPr>
              <p:cNvPr id="197" name="Group 92"/>
              <p:cNvGrpSpPr>
                <a:grpSpLocks/>
              </p:cNvGrpSpPr>
              <p:nvPr/>
            </p:nvGrpSpPr>
            <p:grpSpPr bwMode="auto">
              <a:xfrm>
                <a:off x="408" y="1282"/>
                <a:ext cx="316" cy="252"/>
                <a:chOff x="1740" y="2302"/>
                <a:chExt cx="316" cy="252"/>
              </a:xfrm>
            </p:grpSpPr>
            <p:sp>
              <p:nvSpPr>
                <p:cNvPr id="198"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99" name="Line 94"/>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200" name="Line 95"/>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201" name="Rectangle 96"/>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202"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203" name="Group 98"/>
                <p:cNvGrpSpPr>
                  <a:grpSpLocks/>
                </p:cNvGrpSpPr>
                <p:nvPr/>
              </p:nvGrpSpPr>
              <p:grpSpPr bwMode="auto">
                <a:xfrm>
                  <a:off x="1802" y="2302"/>
                  <a:ext cx="206" cy="252"/>
                  <a:chOff x="2956" y="2425"/>
                  <a:chExt cx="208" cy="252"/>
                </a:xfrm>
              </p:grpSpPr>
              <p:sp>
                <p:nvSpPr>
                  <p:cNvPr id="204" name="Rectangle 9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205" name="Text Box 100"/>
                  <p:cNvSpPr txBox="1">
                    <a:spLocks noChangeArrowheads="1"/>
                  </p:cNvSpPr>
                  <p:nvPr/>
                </p:nvSpPr>
                <p:spPr bwMode="auto">
                  <a:xfrm>
                    <a:off x="2956" y="2425"/>
                    <a:ext cx="208"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40290" name="Slide Number Placeholder 4"/>
          <p:cNvSpPr>
            <a:spLocks noGrp="1"/>
          </p:cNvSpPr>
          <p:nvPr>
            <p:ph type="sldNum" sz="quarter" idx="12"/>
          </p:nvPr>
        </p:nvSpPr>
        <p:spPr>
          <a:noFill/>
        </p:spPr>
        <p:txBody>
          <a:bodyPr/>
          <a:lstStyle/>
          <a:p>
            <a:r>
              <a:rPr lang="en-US"/>
              <a:t>4-</a:t>
            </a:r>
            <a:fld id="{30A9D4F1-0BBD-4F9E-8B4E-802A18D748D0}" type="slidenum">
              <a:rPr lang="en-US"/>
              <a:pPr/>
              <a:t>27</a:t>
            </a:fld>
            <a:endParaRPr lang="en-US"/>
          </a:p>
        </p:txBody>
      </p:sp>
      <p:pic>
        <p:nvPicPr>
          <p:cNvPr id="140291" name="Picture 2" descr="underline_base"/>
          <p:cNvPicPr>
            <a:picLocks noChangeArrowheads="1"/>
          </p:cNvPicPr>
          <p:nvPr/>
        </p:nvPicPr>
        <p:blipFill>
          <a:blip r:embed="rId2" cstate="print"/>
          <a:srcRect/>
          <a:stretch>
            <a:fillRect/>
          </a:stretch>
        </p:blipFill>
        <p:spPr bwMode="auto">
          <a:xfrm>
            <a:off x="601663" y="847725"/>
            <a:ext cx="6856412" cy="173038"/>
          </a:xfrm>
          <a:prstGeom prst="rect">
            <a:avLst/>
          </a:prstGeom>
          <a:noFill/>
          <a:ln w="9525">
            <a:noFill/>
            <a:miter lim="800000"/>
            <a:headEnd/>
            <a:tailEnd/>
          </a:ln>
        </p:spPr>
      </p:pic>
      <p:sp>
        <p:nvSpPr>
          <p:cNvPr id="140292" name="Rectangle 3"/>
          <p:cNvSpPr>
            <a:spLocks noGrp="1" noChangeArrowheads="1"/>
          </p:cNvSpPr>
          <p:nvPr>
            <p:ph type="title"/>
          </p:nvPr>
        </p:nvSpPr>
        <p:spPr>
          <a:xfrm>
            <a:off x="533400" y="152400"/>
            <a:ext cx="7772400" cy="1008063"/>
          </a:xfrm>
        </p:spPr>
        <p:txBody>
          <a:bodyPr/>
          <a:lstStyle/>
          <a:p>
            <a:r>
              <a:rPr lang="en-US" sz="3600" dirty="0"/>
              <a:t>Distance vector: count to infinity</a:t>
            </a:r>
            <a:endParaRPr lang="en-US" dirty="0"/>
          </a:p>
        </p:txBody>
      </p:sp>
      <p:sp>
        <p:nvSpPr>
          <p:cNvPr id="140293" name="Rectangle 4"/>
          <p:cNvSpPr>
            <a:spLocks noChangeArrowheads="1"/>
          </p:cNvSpPr>
          <p:nvPr/>
        </p:nvSpPr>
        <p:spPr bwMode="auto">
          <a:xfrm>
            <a:off x="552450" y="1400175"/>
            <a:ext cx="4867275" cy="2524125"/>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None/>
            </a:pPr>
            <a:r>
              <a:rPr lang="en-US" sz="2800" i="1" dirty="0">
                <a:solidFill>
                  <a:srgbClr val="CC0000"/>
                </a:solidFill>
                <a:latin typeface="Gill Sans MT" pitchFamily="34" charset="0"/>
              </a:rPr>
              <a:t>link cost changes:</a:t>
            </a:r>
          </a:p>
          <a:p>
            <a:pPr marL="342900" indent="-342900">
              <a:lnSpc>
                <a:spcPct val="85000"/>
              </a:lnSpc>
              <a:spcBef>
                <a:spcPct val="20000"/>
              </a:spcBef>
              <a:buClr>
                <a:srgbClr val="000099"/>
              </a:buClr>
              <a:buSzPct val="65000"/>
              <a:buFont typeface="Wingdings" pitchFamily="2" charset="2"/>
              <a:buChar char="v"/>
            </a:pPr>
            <a:r>
              <a:rPr lang="en-US" sz="2400" dirty="0">
                <a:latin typeface="Gill Sans MT" pitchFamily="34" charset="0"/>
              </a:rPr>
              <a:t>node detects local link cost change </a:t>
            </a:r>
          </a:p>
          <a:p>
            <a:pPr marL="342900" indent="-342900">
              <a:lnSpc>
                <a:spcPct val="85000"/>
              </a:lnSpc>
              <a:spcBef>
                <a:spcPct val="20000"/>
              </a:spcBef>
              <a:buClr>
                <a:srgbClr val="000099"/>
              </a:buClr>
              <a:buSzPct val="65000"/>
              <a:buFont typeface="Wingdings" pitchFamily="2" charset="2"/>
              <a:buChar char="v"/>
            </a:pPr>
            <a:r>
              <a:rPr lang="en-US" sz="2400" i="1" dirty="0">
                <a:solidFill>
                  <a:srgbClr val="CC0000"/>
                </a:solidFill>
                <a:latin typeface="Gill Sans MT" pitchFamily="34" charset="0"/>
              </a:rPr>
              <a:t>bad news travels slow</a:t>
            </a:r>
            <a:endParaRPr lang="en-US" altLang="ja-JP" sz="2400" dirty="0">
              <a:latin typeface="Gill Sans MT" pitchFamily="34" charset="0"/>
            </a:endParaRPr>
          </a:p>
          <a:p>
            <a:pPr marL="342900" indent="-342900">
              <a:lnSpc>
                <a:spcPct val="85000"/>
              </a:lnSpc>
              <a:spcBef>
                <a:spcPct val="20000"/>
              </a:spcBef>
              <a:buClr>
                <a:srgbClr val="000099"/>
              </a:buClr>
              <a:buSzPct val="65000"/>
              <a:buFont typeface="Wingdings" pitchFamily="2" charset="2"/>
              <a:buChar char="v"/>
            </a:pPr>
            <a:r>
              <a:rPr lang="en-US" sz="2400" dirty="0">
                <a:latin typeface="Gill Sans MT" pitchFamily="34" charset="0"/>
              </a:rPr>
              <a:t>44 iterations before algorithm stabilizes: see </a:t>
            </a:r>
            <a:r>
              <a:rPr lang="en-US" sz="2400" dirty="0">
                <a:latin typeface="Gill Sans MT" pitchFamily="34" charset="0"/>
                <a:hlinkClick r:id="rId3"/>
              </a:rPr>
              <a:t>good short film</a:t>
            </a:r>
            <a:endParaRPr lang="en-US" sz="2400" dirty="0">
              <a:latin typeface="Gill Sans MT" pitchFamily="34" charset="0"/>
            </a:endParaRPr>
          </a:p>
        </p:txBody>
      </p:sp>
      <p:grpSp>
        <p:nvGrpSpPr>
          <p:cNvPr id="140294" name="Group 6"/>
          <p:cNvGrpSpPr>
            <a:grpSpLocks/>
          </p:cNvGrpSpPr>
          <p:nvPr/>
        </p:nvGrpSpPr>
        <p:grpSpPr bwMode="auto">
          <a:xfrm>
            <a:off x="5838825" y="1609725"/>
            <a:ext cx="2184400" cy="1314450"/>
            <a:chOff x="3625" y="1076"/>
            <a:chExt cx="1376" cy="828"/>
          </a:xfrm>
        </p:grpSpPr>
        <p:sp>
          <p:nvSpPr>
            <p:cNvPr id="140296" name="Freeform 7"/>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p:spPr>
          <p:txBody>
            <a:bodyPr wrap="none" anchor="ctr"/>
            <a:lstStyle/>
            <a:p>
              <a:endParaRPr lang="he-IL"/>
            </a:p>
          </p:txBody>
        </p:sp>
        <p:sp>
          <p:nvSpPr>
            <p:cNvPr id="140297" name="Freeform 8"/>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p:spPr>
          <p:txBody>
            <a:bodyPr wrap="none" anchor="ctr"/>
            <a:lstStyle/>
            <a:p>
              <a:endParaRPr lang="he-IL"/>
            </a:p>
          </p:txBody>
        </p:sp>
        <p:sp>
          <p:nvSpPr>
            <p:cNvPr id="140298" name="Oval 9"/>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0299" name="Line 10"/>
            <p:cNvSpPr>
              <a:spLocks noChangeShapeType="1"/>
            </p:cNvSpPr>
            <p:nvPr/>
          </p:nvSpPr>
          <p:spPr bwMode="auto">
            <a:xfrm>
              <a:off x="3724" y="1633"/>
              <a:ext cx="1" cy="50"/>
            </a:xfrm>
            <a:prstGeom prst="line">
              <a:avLst/>
            </a:prstGeom>
            <a:noFill/>
            <a:ln w="12700">
              <a:solidFill>
                <a:schemeClr val="tx1"/>
              </a:solidFill>
              <a:round/>
              <a:headEnd/>
              <a:tailEnd/>
            </a:ln>
          </p:spPr>
          <p:txBody>
            <a:bodyPr wrap="none" anchor="ctr"/>
            <a:lstStyle/>
            <a:p>
              <a:endParaRPr lang="he-IL"/>
            </a:p>
          </p:txBody>
        </p:sp>
        <p:sp>
          <p:nvSpPr>
            <p:cNvPr id="140300" name="Line 11"/>
            <p:cNvSpPr>
              <a:spLocks noChangeShapeType="1"/>
            </p:cNvSpPr>
            <p:nvPr/>
          </p:nvSpPr>
          <p:spPr bwMode="auto">
            <a:xfrm>
              <a:off x="4037" y="1633"/>
              <a:ext cx="1" cy="50"/>
            </a:xfrm>
            <a:prstGeom prst="line">
              <a:avLst/>
            </a:prstGeom>
            <a:noFill/>
            <a:ln w="12700">
              <a:solidFill>
                <a:schemeClr val="tx1"/>
              </a:solidFill>
              <a:round/>
              <a:headEnd/>
              <a:tailEnd/>
            </a:ln>
          </p:spPr>
          <p:txBody>
            <a:bodyPr wrap="none" anchor="ctr"/>
            <a:lstStyle/>
            <a:p>
              <a:endParaRPr lang="he-IL"/>
            </a:p>
          </p:txBody>
        </p:sp>
        <p:sp>
          <p:nvSpPr>
            <p:cNvPr id="140301" name="Rectangle 12"/>
            <p:cNvSpPr>
              <a:spLocks noChangeArrowheads="1"/>
            </p:cNvSpPr>
            <p:nvPr/>
          </p:nvSpPr>
          <p:spPr bwMode="auto">
            <a:xfrm>
              <a:off x="3724" y="1633"/>
              <a:ext cx="310" cy="49"/>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40302" name="Oval 13"/>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0303" name="Freeform 14"/>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p:spPr>
          <p:txBody>
            <a:bodyPr wrap="none" anchor="ctr"/>
            <a:lstStyle/>
            <a:p>
              <a:endParaRPr lang="he-IL"/>
            </a:p>
          </p:txBody>
        </p:sp>
        <p:sp>
          <p:nvSpPr>
            <p:cNvPr id="140304" name="Freeform 15"/>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p:spPr>
          <p:txBody>
            <a:bodyPr wrap="none" anchor="ctr"/>
            <a:lstStyle/>
            <a:p>
              <a:endParaRPr lang="he-IL"/>
            </a:p>
          </p:txBody>
        </p:sp>
        <p:grpSp>
          <p:nvGrpSpPr>
            <p:cNvPr id="140305" name="Group 16"/>
            <p:cNvGrpSpPr>
              <a:grpSpLocks/>
            </p:cNvGrpSpPr>
            <p:nvPr/>
          </p:nvGrpSpPr>
          <p:grpSpPr bwMode="auto">
            <a:xfrm>
              <a:off x="3770" y="1526"/>
              <a:ext cx="210" cy="250"/>
              <a:chOff x="2951" y="2429"/>
              <a:chExt cx="213" cy="250"/>
            </a:xfrm>
          </p:grpSpPr>
          <p:sp>
            <p:nvSpPr>
              <p:cNvPr id="140329" name="Rectangle 17"/>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40330" name="Text Box 18"/>
              <p:cNvSpPr txBox="1">
                <a:spLocks noChangeArrowheads="1"/>
              </p:cNvSpPr>
              <p:nvPr/>
            </p:nvSpPr>
            <p:spPr bwMode="auto">
              <a:xfrm>
                <a:off x="2951" y="2429"/>
                <a:ext cx="213" cy="250"/>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40306" name="Group 19"/>
            <p:cNvGrpSpPr>
              <a:grpSpLocks/>
            </p:cNvGrpSpPr>
            <p:nvPr/>
          </p:nvGrpSpPr>
          <p:grpSpPr bwMode="auto">
            <a:xfrm>
              <a:off x="4566" y="1538"/>
              <a:ext cx="316" cy="250"/>
              <a:chOff x="1740" y="2306"/>
              <a:chExt cx="316" cy="250"/>
            </a:xfrm>
          </p:grpSpPr>
          <p:sp>
            <p:nvSpPr>
              <p:cNvPr id="140321" name="Oval 2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0322" name="Line 21"/>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140323" name="Line 22"/>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140324" name="Rectangle 23"/>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40325" name="Oval 2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0326" name="Group 25"/>
              <p:cNvGrpSpPr>
                <a:grpSpLocks/>
              </p:cNvGrpSpPr>
              <p:nvPr/>
            </p:nvGrpSpPr>
            <p:grpSpPr bwMode="auto">
              <a:xfrm>
                <a:off x="1800" y="2306"/>
                <a:ext cx="202" cy="250"/>
                <a:chOff x="2955" y="2429"/>
                <a:chExt cx="205" cy="250"/>
              </a:xfrm>
            </p:grpSpPr>
            <p:sp>
              <p:nvSpPr>
                <p:cNvPr id="140327" name="Rectangle 26"/>
                <p:cNvSpPr>
                  <a:spLocks noChangeArrowheads="1"/>
                </p:cNvSpPr>
                <p:nvPr/>
              </p:nvSpPr>
              <p:spPr bwMode="auto">
                <a:xfrm>
                  <a:off x="2982" y="2490"/>
                  <a:ext cx="143" cy="132"/>
                </a:xfrm>
                <a:prstGeom prst="rect">
                  <a:avLst/>
                </a:prstGeom>
                <a:solidFill>
                  <a:schemeClr val="hlink"/>
                </a:solidFill>
                <a:ln w="9525">
                  <a:noFill/>
                  <a:miter lim="800000"/>
                  <a:headEnd/>
                  <a:tailEnd/>
                </a:ln>
              </p:spPr>
              <p:txBody>
                <a:bodyPr wrap="none" anchor="ctr"/>
                <a:lstStyle/>
                <a:p>
                  <a:endParaRPr lang="he-IL"/>
                </a:p>
              </p:txBody>
            </p:sp>
            <p:sp>
              <p:nvSpPr>
                <p:cNvPr id="140328" name="Text Box 27"/>
                <p:cNvSpPr txBox="1">
                  <a:spLocks noChangeArrowheads="1"/>
                </p:cNvSpPr>
                <p:nvPr/>
              </p:nvSpPr>
              <p:spPr bwMode="auto">
                <a:xfrm>
                  <a:off x="2955" y="2429"/>
                  <a:ext cx="205" cy="250"/>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grpSp>
        <p:sp>
          <p:nvSpPr>
            <p:cNvPr id="140307" name="Text Box 28"/>
            <p:cNvSpPr txBox="1">
              <a:spLocks noChangeArrowheads="1"/>
            </p:cNvSpPr>
            <p:nvPr/>
          </p:nvSpPr>
          <p:spPr bwMode="auto">
            <a:xfrm>
              <a:off x="4469" y="1328"/>
              <a:ext cx="181" cy="231"/>
            </a:xfrm>
            <a:prstGeom prst="rect">
              <a:avLst/>
            </a:prstGeom>
            <a:noFill/>
            <a:ln w="9525">
              <a:noFill/>
              <a:miter lim="800000"/>
              <a:headEnd/>
              <a:tailEnd/>
            </a:ln>
          </p:spPr>
          <p:txBody>
            <a:bodyPr wrap="none">
              <a:spAutoFit/>
            </a:bodyPr>
            <a:lstStyle/>
            <a:p>
              <a:pPr algn="ctr"/>
              <a:r>
                <a:rPr lang="en-US">
                  <a:latin typeface="Comic Sans MS" pitchFamily="66" charset="0"/>
                </a:rPr>
                <a:t>1</a:t>
              </a:r>
              <a:endParaRPr lang="en-US" sz="2400">
                <a:latin typeface="Times New Roman" pitchFamily="18" charset="0"/>
              </a:endParaRPr>
            </a:p>
          </p:txBody>
        </p:sp>
        <p:sp>
          <p:nvSpPr>
            <p:cNvPr id="140308" name="Text Box 29"/>
            <p:cNvSpPr txBox="1">
              <a:spLocks noChangeArrowheads="1"/>
            </p:cNvSpPr>
            <p:nvPr/>
          </p:nvSpPr>
          <p:spPr bwMode="auto">
            <a:xfrm>
              <a:off x="3930" y="1325"/>
              <a:ext cx="204" cy="231"/>
            </a:xfrm>
            <a:prstGeom prst="rect">
              <a:avLst/>
            </a:prstGeom>
            <a:noFill/>
            <a:ln w="9525">
              <a:noFill/>
              <a:miter lim="800000"/>
              <a:headEnd/>
              <a:tailEnd/>
            </a:ln>
          </p:spPr>
          <p:txBody>
            <a:bodyPr wrap="none">
              <a:spAutoFit/>
            </a:bodyPr>
            <a:lstStyle/>
            <a:p>
              <a:pPr algn="ctr"/>
              <a:r>
                <a:rPr lang="en-US">
                  <a:latin typeface="Comic Sans MS" pitchFamily="66" charset="0"/>
                </a:rPr>
                <a:t>4</a:t>
              </a:r>
              <a:endParaRPr lang="en-US" sz="2400">
                <a:latin typeface="Times New Roman" pitchFamily="18" charset="0"/>
              </a:endParaRPr>
            </a:p>
          </p:txBody>
        </p:sp>
        <p:sp>
          <p:nvSpPr>
            <p:cNvPr id="140309" name="Text Box 30"/>
            <p:cNvSpPr txBox="1">
              <a:spLocks noChangeArrowheads="1"/>
            </p:cNvSpPr>
            <p:nvPr/>
          </p:nvSpPr>
          <p:spPr bwMode="auto">
            <a:xfrm>
              <a:off x="4171" y="1658"/>
              <a:ext cx="292" cy="231"/>
            </a:xfrm>
            <a:prstGeom prst="rect">
              <a:avLst/>
            </a:prstGeom>
            <a:noFill/>
            <a:ln w="9525">
              <a:noFill/>
              <a:miter lim="800000"/>
              <a:headEnd/>
              <a:tailEnd/>
            </a:ln>
          </p:spPr>
          <p:txBody>
            <a:bodyPr wrap="none">
              <a:spAutoFit/>
            </a:bodyPr>
            <a:lstStyle/>
            <a:p>
              <a:pPr algn="ctr"/>
              <a:r>
                <a:rPr lang="en-US">
                  <a:latin typeface="Comic Sans MS" pitchFamily="66" charset="0"/>
                </a:rPr>
                <a:t>50</a:t>
              </a:r>
              <a:endParaRPr lang="en-US" sz="2400">
                <a:latin typeface="Times New Roman" pitchFamily="18" charset="0"/>
              </a:endParaRPr>
            </a:p>
          </p:txBody>
        </p:sp>
        <p:grpSp>
          <p:nvGrpSpPr>
            <p:cNvPr id="140310" name="Group 31"/>
            <p:cNvGrpSpPr>
              <a:grpSpLocks/>
            </p:cNvGrpSpPr>
            <p:nvPr/>
          </p:nvGrpSpPr>
          <p:grpSpPr bwMode="auto">
            <a:xfrm>
              <a:off x="4146" y="1190"/>
              <a:ext cx="316" cy="252"/>
              <a:chOff x="1740" y="2282"/>
              <a:chExt cx="316" cy="252"/>
            </a:xfrm>
          </p:grpSpPr>
          <p:sp>
            <p:nvSpPr>
              <p:cNvPr id="140313" name="Oval 32"/>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0314" name="Line 33"/>
              <p:cNvSpPr>
                <a:spLocks noChangeShapeType="1"/>
              </p:cNvSpPr>
              <p:nvPr/>
            </p:nvSpPr>
            <p:spPr bwMode="auto">
              <a:xfrm>
                <a:off x="1743" y="2413"/>
                <a:ext cx="0" cy="50"/>
              </a:xfrm>
              <a:prstGeom prst="line">
                <a:avLst/>
              </a:prstGeom>
              <a:noFill/>
              <a:ln w="12700">
                <a:solidFill>
                  <a:schemeClr val="tx1"/>
                </a:solidFill>
                <a:round/>
                <a:headEnd/>
                <a:tailEnd/>
              </a:ln>
            </p:spPr>
            <p:txBody>
              <a:bodyPr wrap="none" anchor="ctr"/>
              <a:lstStyle/>
              <a:p>
                <a:endParaRPr lang="he-IL"/>
              </a:p>
            </p:txBody>
          </p:sp>
          <p:sp>
            <p:nvSpPr>
              <p:cNvPr id="140315" name="Line 34"/>
              <p:cNvSpPr>
                <a:spLocks noChangeShapeType="1"/>
              </p:cNvSpPr>
              <p:nvPr/>
            </p:nvSpPr>
            <p:spPr bwMode="auto">
              <a:xfrm>
                <a:off x="2056" y="2413"/>
                <a:ext cx="0" cy="50"/>
              </a:xfrm>
              <a:prstGeom prst="line">
                <a:avLst/>
              </a:prstGeom>
              <a:noFill/>
              <a:ln w="12700">
                <a:solidFill>
                  <a:schemeClr val="tx1"/>
                </a:solidFill>
                <a:round/>
                <a:headEnd/>
                <a:tailEnd/>
              </a:ln>
            </p:spPr>
            <p:txBody>
              <a:bodyPr wrap="none" anchor="ctr"/>
              <a:lstStyle/>
              <a:p>
                <a:endParaRPr lang="he-IL"/>
              </a:p>
            </p:txBody>
          </p:sp>
          <p:sp>
            <p:nvSpPr>
              <p:cNvPr id="140316" name="Rectangle 35"/>
              <p:cNvSpPr>
                <a:spLocks noChangeArrowheads="1"/>
              </p:cNvSpPr>
              <p:nvPr/>
            </p:nvSpPr>
            <p:spPr bwMode="auto">
              <a:xfrm>
                <a:off x="1743" y="2413"/>
                <a:ext cx="310" cy="49"/>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40317" name="Oval 36"/>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0318" name="Group 37"/>
              <p:cNvGrpSpPr>
                <a:grpSpLocks/>
              </p:cNvGrpSpPr>
              <p:nvPr/>
            </p:nvGrpSpPr>
            <p:grpSpPr bwMode="auto">
              <a:xfrm>
                <a:off x="1800" y="2282"/>
                <a:ext cx="206" cy="252"/>
                <a:chOff x="2953" y="2405"/>
                <a:chExt cx="209" cy="252"/>
              </a:xfrm>
            </p:grpSpPr>
            <p:sp>
              <p:nvSpPr>
                <p:cNvPr id="140319" name="Rectangle 38"/>
                <p:cNvSpPr>
                  <a:spLocks noChangeArrowheads="1"/>
                </p:cNvSpPr>
                <p:nvPr/>
              </p:nvSpPr>
              <p:spPr bwMode="auto">
                <a:xfrm>
                  <a:off x="2982" y="2490"/>
                  <a:ext cx="143" cy="132"/>
                </a:xfrm>
                <a:prstGeom prst="rect">
                  <a:avLst/>
                </a:prstGeom>
                <a:solidFill>
                  <a:schemeClr val="hlink"/>
                </a:solidFill>
                <a:ln w="9525">
                  <a:noFill/>
                  <a:miter lim="800000"/>
                  <a:headEnd/>
                  <a:tailEnd/>
                </a:ln>
              </p:spPr>
              <p:txBody>
                <a:bodyPr wrap="none" anchor="ctr"/>
                <a:lstStyle/>
                <a:p>
                  <a:endParaRPr lang="he-IL"/>
                </a:p>
              </p:txBody>
            </p:sp>
            <p:sp>
              <p:nvSpPr>
                <p:cNvPr id="140320" name="Text Box 39"/>
                <p:cNvSpPr txBox="1">
                  <a:spLocks noChangeArrowheads="1"/>
                </p:cNvSpPr>
                <p:nvPr/>
              </p:nvSpPr>
              <p:spPr bwMode="auto">
                <a:xfrm>
                  <a:off x="2953" y="240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sp>
          <p:nvSpPr>
            <p:cNvPr id="140311" name="Text Box 40"/>
            <p:cNvSpPr txBox="1">
              <a:spLocks noChangeArrowheads="1"/>
            </p:cNvSpPr>
            <p:nvPr/>
          </p:nvSpPr>
          <p:spPr bwMode="auto">
            <a:xfrm>
              <a:off x="3784" y="1076"/>
              <a:ext cx="292" cy="231"/>
            </a:xfrm>
            <a:prstGeom prst="rect">
              <a:avLst/>
            </a:prstGeom>
            <a:noFill/>
            <a:ln w="9525">
              <a:noFill/>
              <a:miter lim="800000"/>
              <a:headEnd/>
              <a:tailEnd/>
            </a:ln>
          </p:spPr>
          <p:txBody>
            <a:bodyPr wrap="none">
              <a:spAutoFit/>
            </a:bodyPr>
            <a:lstStyle/>
            <a:p>
              <a:pPr algn="ctr"/>
              <a:r>
                <a:rPr lang="en-US">
                  <a:solidFill>
                    <a:srgbClr val="FF0000"/>
                  </a:solidFill>
                  <a:latin typeface="Comic Sans MS" pitchFamily="66" charset="0"/>
                </a:rPr>
                <a:t>60</a:t>
              </a:r>
              <a:endParaRPr lang="en-US" sz="2400">
                <a:latin typeface="Times New Roman" pitchFamily="18" charset="0"/>
              </a:endParaRPr>
            </a:p>
          </p:txBody>
        </p:sp>
        <p:sp>
          <p:nvSpPr>
            <p:cNvPr id="140312" name="Line 41"/>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p:spPr>
          <p:txBody>
            <a:bodyPr wrap="none" anchor="ctr"/>
            <a:lstStyle/>
            <a:p>
              <a:endParaRPr lang="he-IL"/>
            </a:p>
          </p:txBody>
        </p:sp>
      </p:grpSp>
      <p:sp>
        <p:nvSpPr>
          <p:cNvPr id="140295" name="Rectangle 45"/>
          <p:cNvSpPr>
            <a:spLocks noChangeArrowheads="1"/>
          </p:cNvSpPr>
          <p:nvPr/>
        </p:nvSpPr>
        <p:spPr bwMode="auto">
          <a:xfrm>
            <a:off x="604838" y="3787775"/>
            <a:ext cx="7210425" cy="1485900"/>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None/>
            </a:pPr>
            <a:r>
              <a:rPr lang="en-US" sz="2800" i="1" dirty="0">
                <a:solidFill>
                  <a:srgbClr val="CC0000"/>
                </a:solidFill>
                <a:latin typeface="Gill Sans MT" pitchFamily="34" charset="0"/>
              </a:rPr>
              <a:t>poisoned reverse:</a:t>
            </a:r>
            <a:r>
              <a:rPr lang="en-US" sz="2000" dirty="0">
                <a:latin typeface="Gill Sans MT" pitchFamily="34" charset="0"/>
              </a:rPr>
              <a:t> </a:t>
            </a:r>
          </a:p>
          <a:p>
            <a:pPr marL="342900" indent="-342900">
              <a:lnSpc>
                <a:spcPct val="85000"/>
              </a:lnSpc>
              <a:spcBef>
                <a:spcPct val="20000"/>
              </a:spcBef>
              <a:buClr>
                <a:srgbClr val="000099"/>
              </a:buClr>
              <a:buSzPct val="65000"/>
              <a:buFont typeface="Wingdings" pitchFamily="2" charset="2"/>
              <a:buChar char="v"/>
            </a:pPr>
            <a:r>
              <a:rPr lang="en-US" sz="2400" dirty="0">
                <a:latin typeface="Gill Sans MT" pitchFamily="34" charset="0"/>
              </a:rPr>
              <a:t>If Z routes through Y to get to X :</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Z tells Y its (Z</a:t>
            </a:r>
            <a:r>
              <a:rPr lang="ja-JP" altLang="en-US" sz="2000" dirty="0">
                <a:latin typeface="Gill Sans MT" pitchFamily="34" charset="0"/>
              </a:rPr>
              <a:t>’</a:t>
            </a:r>
            <a:r>
              <a:rPr lang="en-US" altLang="ja-JP" sz="2000" dirty="0">
                <a:latin typeface="Gill Sans MT" pitchFamily="34" charset="0"/>
              </a:rPr>
              <a:t>s) distance to X is infinite (so Y won</a:t>
            </a:r>
            <a:r>
              <a:rPr lang="ja-JP" altLang="en-US" sz="2000" dirty="0">
                <a:latin typeface="Gill Sans MT" pitchFamily="34" charset="0"/>
              </a:rPr>
              <a:t>’</a:t>
            </a:r>
            <a:r>
              <a:rPr lang="en-US" altLang="ja-JP" sz="2000" dirty="0">
                <a:latin typeface="Gill Sans MT" pitchFamily="34" charset="0"/>
              </a:rPr>
              <a:t>t route to X via Z)</a:t>
            </a:r>
          </a:p>
          <a:p>
            <a:pPr marL="342900" indent="-342900">
              <a:lnSpc>
                <a:spcPct val="85000"/>
              </a:lnSpc>
              <a:spcBef>
                <a:spcPct val="20000"/>
              </a:spcBef>
              <a:buClr>
                <a:srgbClr val="000099"/>
              </a:buClr>
              <a:buSzPct val="65000"/>
              <a:buFont typeface="Wingdings" pitchFamily="2" charset="2"/>
              <a:buChar char="v"/>
            </a:pPr>
            <a:r>
              <a:rPr lang="en-US" sz="2400" dirty="0">
                <a:latin typeface="Gill Sans MT" pitchFamily="34" charset="0"/>
              </a:rPr>
              <a:t>will this completely solve count to infinity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29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29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Three-node instability</a:t>
            </a:r>
            <a:br>
              <a:rPr lang="en-US" dirty="0"/>
            </a:br>
            <a:endParaRPr lang="en-US" dirty="0"/>
          </a:p>
        </p:txBody>
      </p:sp>
      <p:sp>
        <p:nvSpPr>
          <p:cNvPr id="4" name="Slide Number Placeholder 3"/>
          <p:cNvSpPr>
            <a:spLocks noGrp="1"/>
          </p:cNvSpPr>
          <p:nvPr>
            <p:ph type="sldNum" sz="quarter" idx="12"/>
          </p:nvPr>
        </p:nvSpPr>
        <p:spPr/>
        <p:txBody>
          <a:body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4-</a:t>
            </a:r>
            <a:fld id="{E593704F-868A-4A21-ADD0-E490B4464CA3}" type="slidenum">
              <a:rPr lang="en-US" sz="1400" kern="1200">
                <a:solidFill>
                  <a:srgbClr val="000000"/>
                </a:solidFill>
                <a:latin typeface="Comic Sans MS" pitchFamily="66" charset="0"/>
                <a:ea typeface="+mn-ea"/>
                <a:cs typeface="+mn-cs"/>
              </a:rPr>
              <a:pPr algn="r" rtl="0" eaLnBrk="0" fontAlgn="base" hangingPunct="0">
                <a:spcBef>
                  <a:spcPct val="0"/>
                </a:spcBef>
                <a:spcAft>
                  <a:spcPct val="0"/>
                </a:spcAft>
              </a:pPr>
              <a:t>28</a:t>
            </a:fld>
            <a:endParaRPr lang="en-US" sz="1400" kern="1200">
              <a:solidFill>
                <a:srgbClr val="000000"/>
              </a:solidFill>
              <a:latin typeface="Comic Sans MS" pitchFamily="66" charset="0"/>
              <a:ea typeface="+mn-ea"/>
              <a:cs typeface="+mn-cs"/>
            </a:endParaRPr>
          </a:p>
        </p:txBody>
      </p:sp>
      <p:pic>
        <p:nvPicPr>
          <p:cNvPr id="9" name="Picture 15"/>
          <p:cNvPicPr>
            <a:picLocks noGrp="1" noChangeAspect="1" noChangeArrowheads="1"/>
          </p:cNvPicPr>
          <p:nvPr>
            <p:ph idx="1"/>
          </p:nvPr>
        </p:nvPicPr>
        <p:blipFill rotWithShape="1">
          <a:blip r:embed="rId3" cstate="print"/>
          <a:srcRect b="75124"/>
          <a:stretch/>
        </p:blipFill>
        <p:spPr bwMode="auto">
          <a:xfrm>
            <a:off x="1447800" y="1143000"/>
            <a:ext cx="4857737" cy="1270000"/>
          </a:xfrm>
          <a:prstGeom prst="rect">
            <a:avLst/>
          </a:prstGeom>
          <a:noFill/>
          <a:ln w="9525">
            <a:noFill/>
            <a:miter lim="800000"/>
            <a:headEnd/>
            <a:tailEnd/>
          </a:ln>
          <a:effectLst/>
        </p:spPr>
      </p:pic>
    </p:spTree>
    <p:extLst>
      <p:ext uri="{BB962C8B-B14F-4D97-AF65-F5344CB8AC3E}">
        <p14:creationId xmlns:p14="http://schemas.microsoft.com/office/powerpoint/2010/main" val="3778920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Three-node instability</a:t>
            </a:r>
            <a:br>
              <a:rPr lang="en-US" dirty="0"/>
            </a:br>
            <a:endParaRPr lang="en-US" dirty="0"/>
          </a:p>
        </p:txBody>
      </p:sp>
      <p:sp>
        <p:nvSpPr>
          <p:cNvPr id="4" name="Slide Number Placeholder 3"/>
          <p:cNvSpPr>
            <a:spLocks noGrp="1"/>
          </p:cNvSpPr>
          <p:nvPr>
            <p:ph type="sldNum" sz="quarter" idx="12"/>
          </p:nvPr>
        </p:nvSpPr>
        <p:spPr/>
        <p:txBody>
          <a:body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4-</a:t>
            </a:r>
            <a:fld id="{E593704F-868A-4A21-ADD0-E490B4464CA3}" type="slidenum">
              <a:rPr lang="en-US" sz="1400" kern="1200">
                <a:solidFill>
                  <a:srgbClr val="000000"/>
                </a:solidFill>
                <a:latin typeface="Comic Sans MS" pitchFamily="66" charset="0"/>
                <a:ea typeface="+mn-ea"/>
                <a:cs typeface="+mn-cs"/>
              </a:rPr>
              <a:pPr algn="r" rtl="0" eaLnBrk="0" fontAlgn="base" hangingPunct="0">
                <a:spcBef>
                  <a:spcPct val="0"/>
                </a:spcBef>
                <a:spcAft>
                  <a:spcPct val="0"/>
                </a:spcAft>
              </a:pPr>
              <a:t>29</a:t>
            </a:fld>
            <a:endParaRPr lang="en-US" sz="1400" kern="1200">
              <a:solidFill>
                <a:srgbClr val="000000"/>
              </a:solidFill>
              <a:latin typeface="Comic Sans MS" pitchFamily="66" charset="0"/>
              <a:ea typeface="+mn-ea"/>
              <a:cs typeface="+mn-cs"/>
            </a:endParaRPr>
          </a:p>
        </p:txBody>
      </p:sp>
      <p:pic>
        <p:nvPicPr>
          <p:cNvPr id="9" name="Picture 15"/>
          <p:cNvPicPr>
            <a:picLocks noGrp="1" noChangeAspect="1" noChangeArrowheads="1"/>
          </p:cNvPicPr>
          <p:nvPr>
            <p:ph idx="1"/>
          </p:nvPr>
        </p:nvPicPr>
        <p:blipFill>
          <a:blip r:embed="rId3" cstate="print"/>
          <a:srcRect/>
          <a:stretch>
            <a:fillRect/>
          </a:stretch>
        </p:blipFill>
        <p:spPr bwMode="auto">
          <a:xfrm>
            <a:off x="1447800" y="1143000"/>
            <a:ext cx="4857737" cy="5105400"/>
          </a:xfrm>
          <a:prstGeom prst="rect">
            <a:avLst/>
          </a:prstGeom>
          <a:noFill/>
          <a:ln w="9525">
            <a:noFill/>
            <a:miter lim="800000"/>
            <a:headEnd/>
            <a:tailEnd/>
          </a:ln>
          <a:effectLst/>
        </p:spPr>
      </p:pic>
    </p:spTree>
    <p:extLst>
      <p:ext uri="{BB962C8B-B14F-4D97-AF65-F5344CB8AC3E}">
        <p14:creationId xmlns:p14="http://schemas.microsoft.com/office/powerpoint/2010/main" val="1489517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20834" name="Slide Number Placeholder 4"/>
          <p:cNvSpPr>
            <a:spLocks noGrp="1"/>
          </p:cNvSpPr>
          <p:nvPr>
            <p:ph type="sldNum" sz="quarter" idx="12"/>
          </p:nvPr>
        </p:nvSpPr>
        <p:spPr>
          <a:noFill/>
        </p:spPr>
        <p:txBody>
          <a:bodyPr/>
          <a:lstStyle/>
          <a:p>
            <a:r>
              <a:rPr lang="en-US"/>
              <a:t>4-</a:t>
            </a:r>
            <a:fld id="{9E4B04D0-2D58-4E28-8BE7-FE6F45F6ED79}" type="slidenum">
              <a:rPr lang="en-US"/>
              <a:pPr/>
              <a:t>3</a:t>
            </a:fld>
            <a:endParaRPr lang="en-US"/>
          </a:p>
        </p:txBody>
      </p:sp>
      <p:pic>
        <p:nvPicPr>
          <p:cNvPr id="120835" name="Picture 75" descr="underline_base"/>
          <p:cNvPicPr>
            <a:picLocks noChangeArrowheads="1"/>
          </p:cNvPicPr>
          <p:nvPr/>
        </p:nvPicPr>
        <p:blipFill>
          <a:blip r:embed="rId3" cstate="print"/>
          <a:srcRect/>
          <a:stretch>
            <a:fillRect/>
          </a:stretch>
        </p:blipFill>
        <p:spPr bwMode="auto">
          <a:xfrm>
            <a:off x="598488" y="847725"/>
            <a:ext cx="4570412" cy="173038"/>
          </a:xfrm>
          <a:prstGeom prst="rect">
            <a:avLst/>
          </a:prstGeom>
          <a:noFill/>
          <a:ln w="9525">
            <a:noFill/>
            <a:miter lim="800000"/>
            <a:headEnd/>
            <a:tailEnd/>
          </a:ln>
        </p:spPr>
      </p:pic>
      <p:grpSp>
        <p:nvGrpSpPr>
          <p:cNvPr id="120836" name="Group 2"/>
          <p:cNvGrpSpPr>
            <a:grpSpLocks/>
          </p:cNvGrpSpPr>
          <p:nvPr/>
        </p:nvGrpSpPr>
        <p:grpSpPr bwMode="auto">
          <a:xfrm>
            <a:off x="3200400" y="1406525"/>
            <a:ext cx="3571875" cy="2236788"/>
            <a:chOff x="3162" y="1071"/>
            <a:chExt cx="2250" cy="1409"/>
          </a:xfrm>
        </p:grpSpPr>
        <p:sp>
          <p:nvSpPr>
            <p:cNvPr id="120840" name="Freeform 3"/>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p:spPr>
          <p:txBody>
            <a:bodyPr wrap="none" anchor="ctr"/>
            <a:lstStyle/>
            <a:p>
              <a:endParaRPr lang="he-IL"/>
            </a:p>
          </p:txBody>
        </p:sp>
        <p:sp>
          <p:nvSpPr>
            <p:cNvPr id="120841" name="Freeform 4"/>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sp>
          <p:nvSpPr>
            <p:cNvPr id="120842" name="Oval 5"/>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43" name="Line 6"/>
            <p:cNvSpPr>
              <a:spLocks noChangeShapeType="1"/>
            </p:cNvSpPr>
            <p:nvPr/>
          </p:nvSpPr>
          <p:spPr bwMode="auto">
            <a:xfrm>
              <a:off x="3238" y="1855"/>
              <a:ext cx="0" cy="50"/>
            </a:xfrm>
            <a:prstGeom prst="line">
              <a:avLst/>
            </a:prstGeom>
            <a:noFill/>
            <a:ln w="12700">
              <a:solidFill>
                <a:schemeClr val="tx1"/>
              </a:solidFill>
              <a:round/>
              <a:headEnd/>
              <a:tailEnd/>
            </a:ln>
          </p:spPr>
          <p:txBody>
            <a:bodyPr wrap="none" anchor="ctr"/>
            <a:lstStyle/>
            <a:p>
              <a:endParaRPr lang="he-IL"/>
            </a:p>
          </p:txBody>
        </p:sp>
        <p:sp>
          <p:nvSpPr>
            <p:cNvPr id="120844" name="Line 7"/>
            <p:cNvSpPr>
              <a:spLocks noChangeShapeType="1"/>
            </p:cNvSpPr>
            <p:nvPr/>
          </p:nvSpPr>
          <p:spPr bwMode="auto">
            <a:xfrm>
              <a:off x="3551" y="1855"/>
              <a:ext cx="0" cy="50"/>
            </a:xfrm>
            <a:prstGeom prst="line">
              <a:avLst/>
            </a:prstGeom>
            <a:noFill/>
            <a:ln w="12700">
              <a:solidFill>
                <a:schemeClr val="tx1"/>
              </a:solidFill>
              <a:round/>
              <a:headEnd/>
              <a:tailEnd/>
            </a:ln>
          </p:spPr>
          <p:txBody>
            <a:bodyPr wrap="none" anchor="ctr"/>
            <a:lstStyle/>
            <a:p>
              <a:endParaRPr lang="he-IL"/>
            </a:p>
          </p:txBody>
        </p:sp>
        <p:sp>
          <p:nvSpPr>
            <p:cNvPr id="120845" name="Rectangle 8"/>
            <p:cNvSpPr>
              <a:spLocks noChangeArrowheads="1"/>
            </p:cNvSpPr>
            <p:nvPr/>
          </p:nvSpPr>
          <p:spPr bwMode="auto">
            <a:xfrm>
              <a:off x="3238" y="185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46" name="Oval 9"/>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47" name="Oval 10"/>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48" name="Line 11"/>
            <p:cNvSpPr>
              <a:spLocks noChangeShapeType="1"/>
            </p:cNvSpPr>
            <p:nvPr/>
          </p:nvSpPr>
          <p:spPr bwMode="auto">
            <a:xfrm>
              <a:off x="3712" y="2242"/>
              <a:ext cx="0" cy="50"/>
            </a:xfrm>
            <a:prstGeom prst="line">
              <a:avLst/>
            </a:prstGeom>
            <a:noFill/>
            <a:ln w="12700">
              <a:solidFill>
                <a:schemeClr val="tx1"/>
              </a:solidFill>
              <a:round/>
              <a:headEnd/>
              <a:tailEnd/>
            </a:ln>
          </p:spPr>
          <p:txBody>
            <a:bodyPr wrap="none" anchor="ctr"/>
            <a:lstStyle/>
            <a:p>
              <a:endParaRPr lang="he-IL"/>
            </a:p>
          </p:txBody>
        </p:sp>
        <p:sp>
          <p:nvSpPr>
            <p:cNvPr id="120849" name="Line 12"/>
            <p:cNvSpPr>
              <a:spLocks noChangeShapeType="1"/>
            </p:cNvSpPr>
            <p:nvPr/>
          </p:nvSpPr>
          <p:spPr bwMode="auto">
            <a:xfrm>
              <a:off x="4025" y="2242"/>
              <a:ext cx="0" cy="50"/>
            </a:xfrm>
            <a:prstGeom prst="line">
              <a:avLst/>
            </a:prstGeom>
            <a:noFill/>
            <a:ln w="12700">
              <a:solidFill>
                <a:schemeClr val="tx1"/>
              </a:solidFill>
              <a:round/>
              <a:headEnd/>
              <a:tailEnd/>
            </a:ln>
          </p:spPr>
          <p:txBody>
            <a:bodyPr wrap="none" anchor="ctr"/>
            <a:lstStyle/>
            <a:p>
              <a:endParaRPr lang="he-IL"/>
            </a:p>
          </p:txBody>
        </p:sp>
        <p:sp>
          <p:nvSpPr>
            <p:cNvPr id="120850" name="Rectangle 13"/>
            <p:cNvSpPr>
              <a:spLocks noChangeArrowheads="1"/>
            </p:cNvSpPr>
            <p:nvPr/>
          </p:nvSpPr>
          <p:spPr bwMode="auto">
            <a:xfrm>
              <a:off x="3712" y="224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51" name="Oval 14"/>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52" name="Oval 15"/>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53" name="Line 16"/>
            <p:cNvSpPr>
              <a:spLocks noChangeShapeType="1"/>
            </p:cNvSpPr>
            <p:nvPr/>
          </p:nvSpPr>
          <p:spPr bwMode="auto">
            <a:xfrm>
              <a:off x="3708" y="1552"/>
              <a:ext cx="0" cy="50"/>
            </a:xfrm>
            <a:prstGeom prst="line">
              <a:avLst/>
            </a:prstGeom>
            <a:noFill/>
            <a:ln w="12700">
              <a:solidFill>
                <a:schemeClr val="tx1"/>
              </a:solidFill>
              <a:round/>
              <a:headEnd/>
              <a:tailEnd/>
            </a:ln>
          </p:spPr>
          <p:txBody>
            <a:bodyPr wrap="none" anchor="ctr"/>
            <a:lstStyle/>
            <a:p>
              <a:endParaRPr lang="he-IL"/>
            </a:p>
          </p:txBody>
        </p:sp>
        <p:sp>
          <p:nvSpPr>
            <p:cNvPr id="120854" name="Line 17"/>
            <p:cNvSpPr>
              <a:spLocks noChangeShapeType="1"/>
            </p:cNvSpPr>
            <p:nvPr/>
          </p:nvSpPr>
          <p:spPr bwMode="auto">
            <a:xfrm>
              <a:off x="4021" y="1552"/>
              <a:ext cx="0" cy="50"/>
            </a:xfrm>
            <a:prstGeom prst="line">
              <a:avLst/>
            </a:prstGeom>
            <a:noFill/>
            <a:ln w="12700">
              <a:solidFill>
                <a:schemeClr val="tx1"/>
              </a:solidFill>
              <a:round/>
              <a:headEnd/>
              <a:tailEnd/>
            </a:ln>
          </p:spPr>
          <p:txBody>
            <a:bodyPr wrap="none" anchor="ctr"/>
            <a:lstStyle/>
            <a:p>
              <a:endParaRPr lang="he-IL"/>
            </a:p>
          </p:txBody>
        </p:sp>
        <p:sp>
          <p:nvSpPr>
            <p:cNvPr id="120855" name="Rectangle 18"/>
            <p:cNvSpPr>
              <a:spLocks noChangeArrowheads="1"/>
            </p:cNvSpPr>
            <p:nvPr/>
          </p:nvSpPr>
          <p:spPr bwMode="auto">
            <a:xfrm>
              <a:off x="3708" y="155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56" name="Oval 19"/>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57" name="Oval 20"/>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58" name="Line 21"/>
            <p:cNvSpPr>
              <a:spLocks noChangeShapeType="1"/>
            </p:cNvSpPr>
            <p:nvPr/>
          </p:nvSpPr>
          <p:spPr bwMode="auto">
            <a:xfrm>
              <a:off x="4391" y="1548"/>
              <a:ext cx="0" cy="50"/>
            </a:xfrm>
            <a:prstGeom prst="line">
              <a:avLst/>
            </a:prstGeom>
            <a:noFill/>
            <a:ln w="12700">
              <a:solidFill>
                <a:schemeClr val="tx1"/>
              </a:solidFill>
              <a:round/>
              <a:headEnd/>
              <a:tailEnd/>
            </a:ln>
          </p:spPr>
          <p:txBody>
            <a:bodyPr wrap="none" anchor="ctr"/>
            <a:lstStyle/>
            <a:p>
              <a:endParaRPr lang="he-IL"/>
            </a:p>
          </p:txBody>
        </p:sp>
        <p:sp>
          <p:nvSpPr>
            <p:cNvPr id="120859" name="Line 22"/>
            <p:cNvSpPr>
              <a:spLocks noChangeShapeType="1"/>
            </p:cNvSpPr>
            <p:nvPr/>
          </p:nvSpPr>
          <p:spPr bwMode="auto">
            <a:xfrm>
              <a:off x="4703" y="1548"/>
              <a:ext cx="0" cy="50"/>
            </a:xfrm>
            <a:prstGeom prst="line">
              <a:avLst/>
            </a:prstGeom>
            <a:noFill/>
            <a:ln w="12700">
              <a:solidFill>
                <a:schemeClr val="tx1"/>
              </a:solidFill>
              <a:round/>
              <a:headEnd/>
              <a:tailEnd/>
            </a:ln>
          </p:spPr>
          <p:txBody>
            <a:bodyPr wrap="none" anchor="ctr"/>
            <a:lstStyle/>
            <a:p>
              <a:endParaRPr lang="he-IL"/>
            </a:p>
          </p:txBody>
        </p:sp>
        <p:sp>
          <p:nvSpPr>
            <p:cNvPr id="120860" name="Rectangle 23"/>
            <p:cNvSpPr>
              <a:spLocks noChangeArrowheads="1"/>
            </p:cNvSpPr>
            <p:nvPr/>
          </p:nvSpPr>
          <p:spPr bwMode="auto">
            <a:xfrm>
              <a:off x="4391" y="1548"/>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61" name="Oval 24"/>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62" name="Oval 25"/>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63" name="Line 26"/>
            <p:cNvSpPr>
              <a:spLocks noChangeShapeType="1"/>
            </p:cNvSpPr>
            <p:nvPr/>
          </p:nvSpPr>
          <p:spPr bwMode="auto">
            <a:xfrm>
              <a:off x="4401" y="2239"/>
              <a:ext cx="0" cy="50"/>
            </a:xfrm>
            <a:prstGeom prst="line">
              <a:avLst/>
            </a:prstGeom>
            <a:noFill/>
            <a:ln w="12700">
              <a:solidFill>
                <a:schemeClr val="tx1"/>
              </a:solidFill>
              <a:round/>
              <a:headEnd/>
              <a:tailEnd/>
            </a:ln>
          </p:spPr>
          <p:txBody>
            <a:bodyPr wrap="none" anchor="ctr"/>
            <a:lstStyle/>
            <a:p>
              <a:endParaRPr lang="he-IL"/>
            </a:p>
          </p:txBody>
        </p:sp>
        <p:sp>
          <p:nvSpPr>
            <p:cNvPr id="120864" name="Line 27"/>
            <p:cNvSpPr>
              <a:spLocks noChangeShapeType="1"/>
            </p:cNvSpPr>
            <p:nvPr/>
          </p:nvSpPr>
          <p:spPr bwMode="auto">
            <a:xfrm>
              <a:off x="4714" y="2239"/>
              <a:ext cx="0" cy="50"/>
            </a:xfrm>
            <a:prstGeom prst="line">
              <a:avLst/>
            </a:prstGeom>
            <a:noFill/>
            <a:ln w="12700">
              <a:solidFill>
                <a:schemeClr val="tx1"/>
              </a:solidFill>
              <a:round/>
              <a:headEnd/>
              <a:tailEnd/>
            </a:ln>
          </p:spPr>
          <p:txBody>
            <a:bodyPr wrap="none" anchor="ctr"/>
            <a:lstStyle/>
            <a:p>
              <a:endParaRPr lang="he-IL"/>
            </a:p>
          </p:txBody>
        </p:sp>
        <p:sp>
          <p:nvSpPr>
            <p:cNvPr id="120865" name="Rectangle 28"/>
            <p:cNvSpPr>
              <a:spLocks noChangeArrowheads="1"/>
            </p:cNvSpPr>
            <p:nvPr/>
          </p:nvSpPr>
          <p:spPr bwMode="auto">
            <a:xfrm>
              <a:off x="4401" y="223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66" name="Oval 29"/>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67" name="Oval 30"/>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68" name="Line 31"/>
            <p:cNvSpPr>
              <a:spLocks noChangeShapeType="1"/>
            </p:cNvSpPr>
            <p:nvPr/>
          </p:nvSpPr>
          <p:spPr bwMode="auto">
            <a:xfrm>
              <a:off x="4966" y="1898"/>
              <a:ext cx="0" cy="50"/>
            </a:xfrm>
            <a:prstGeom prst="line">
              <a:avLst/>
            </a:prstGeom>
            <a:noFill/>
            <a:ln w="12700">
              <a:solidFill>
                <a:schemeClr val="tx1"/>
              </a:solidFill>
              <a:round/>
              <a:headEnd/>
              <a:tailEnd/>
            </a:ln>
          </p:spPr>
          <p:txBody>
            <a:bodyPr wrap="none" anchor="ctr"/>
            <a:lstStyle/>
            <a:p>
              <a:endParaRPr lang="he-IL"/>
            </a:p>
          </p:txBody>
        </p:sp>
        <p:sp>
          <p:nvSpPr>
            <p:cNvPr id="120869" name="Line 32"/>
            <p:cNvSpPr>
              <a:spLocks noChangeShapeType="1"/>
            </p:cNvSpPr>
            <p:nvPr/>
          </p:nvSpPr>
          <p:spPr bwMode="auto">
            <a:xfrm>
              <a:off x="5279" y="1898"/>
              <a:ext cx="0" cy="50"/>
            </a:xfrm>
            <a:prstGeom prst="line">
              <a:avLst/>
            </a:prstGeom>
            <a:noFill/>
            <a:ln w="12700">
              <a:solidFill>
                <a:schemeClr val="tx1"/>
              </a:solidFill>
              <a:round/>
              <a:headEnd/>
              <a:tailEnd/>
            </a:ln>
          </p:spPr>
          <p:txBody>
            <a:bodyPr wrap="none" anchor="ctr"/>
            <a:lstStyle/>
            <a:p>
              <a:endParaRPr lang="he-IL"/>
            </a:p>
          </p:txBody>
        </p:sp>
        <p:sp>
          <p:nvSpPr>
            <p:cNvPr id="120870" name="Rectangle 33"/>
            <p:cNvSpPr>
              <a:spLocks noChangeArrowheads="1"/>
            </p:cNvSpPr>
            <p:nvPr/>
          </p:nvSpPr>
          <p:spPr bwMode="auto">
            <a:xfrm>
              <a:off x="4966" y="18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0871" name="Oval 34"/>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0872" name="Freeform 35"/>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p:spPr>
          <p:txBody>
            <a:bodyPr wrap="none" anchor="ctr"/>
            <a:lstStyle/>
            <a:p>
              <a:endParaRPr lang="he-IL"/>
            </a:p>
          </p:txBody>
        </p:sp>
        <p:sp>
          <p:nvSpPr>
            <p:cNvPr id="120873" name="Freeform 36"/>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p:spPr>
          <p:txBody>
            <a:bodyPr wrap="none" anchor="ctr"/>
            <a:lstStyle/>
            <a:p>
              <a:endParaRPr lang="he-IL"/>
            </a:p>
          </p:txBody>
        </p:sp>
        <p:sp>
          <p:nvSpPr>
            <p:cNvPr id="120874" name="Freeform 37"/>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he-IL"/>
            </a:p>
          </p:txBody>
        </p:sp>
        <p:sp>
          <p:nvSpPr>
            <p:cNvPr id="120875" name="Freeform 38"/>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p:spPr>
          <p:txBody>
            <a:bodyPr wrap="none" anchor="ctr"/>
            <a:lstStyle/>
            <a:p>
              <a:endParaRPr lang="he-IL"/>
            </a:p>
          </p:txBody>
        </p:sp>
        <p:sp>
          <p:nvSpPr>
            <p:cNvPr id="120876" name="Freeform 39"/>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0877" name="Freeform 40"/>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p:spPr>
          <p:txBody>
            <a:bodyPr wrap="none" anchor="ctr"/>
            <a:lstStyle/>
            <a:p>
              <a:endParaRPr lang="he-IL"/>
            </a:p>
          </p:txBody>
        </p:sp>
        <p:sp>
          <p:nvSpPr>
            <p:cNvPr id="120878" name="Freeform 41"/>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0879" name="Freeform 42"/>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p:spPr>
          <p:txBody>
            <a:bodyPr wrap="none" anchor="ctr"/>
            <a:lstStyle/>
            <a:p>
              <a:endParaRPr lang="he-IL"/>
            </a:p>
          </p:txBody>
        </p:sp>
        <p:sp>
          <p:nvSpPr>
            <p:cNvPr id="120880" name="Freeform 43"/>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p:spPr>
          <p:txBody>
            <a:bodyPr wrap="none" anchor="ctr"/>
            <a:lstStyle/>
            <a:p>
              <a:endParaRPr lang="he-IL"/>
            </a:p>
          </p:txBody>
        </p:sp>
        <p:grpSp>
          <p:nvGrpSpPr>
            <p:cNvPr id="120881" name="Group 44"/>
            <p:cNvGrpSpPr>
              <a:grpSpLocks/>
            </p:cNvGrpSpPr>
            <p:nvPr/>
          </p:nvGrpSpPr>
          <p:grpSpPr bwMode="auto">
            <a:xfrm>
              <a:off x="3284" y="1744"/>
              <a:ext cx="215" cy="252"/>
              <a:chOff x="2949" y="2425"/>
              <a:chExt cx="218" cy="252"/>
            </a:xfrm>
          </p:grpSpPr>
          <p:sp>
            <p:nvSpPr>
              <p:cNvPr id="120907" name="Rectangle 45"/>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0908" name="Text Box 46"/>
              <p:cNvSpPr txBox="1">
                <a:spLocks noChangeArrowheads="1"/>
              </p:cNvSpPr>
              <p:nvPr/>
            </p:nvSpPr>
            <p:spPr bwMode="auto">
              <a:xfrm>
                <a:off x="2949" y="2425"/>
                <a:ext cx="218" cy="252"/>
              </a:xfrm>
              <a:prstGeom prst="rect">
                <a:avLst/>
              </a:prstGeom>
              <a:noFill/>
              <a:ln w="9525">
                <a:noFill/>
                <a:miter lim="800000"/>
                <a:headEnd/>
                <a:tailEnd/>
              </a:ln>
            </p:spPr>
            <p:txBody>
              <a:bodyPr wrap="none">
                <a:spAutoFit/>
              </a:bodyPr>
              <a:lstStyle/>
              <a:p>
                <a:pPr algn="ctr"/>
                <a:r>
                  <a:rPr lang="en-US" sz="2000" b="1" dirty="0">
                    <a:solidFill>
                      <a:srgbClr val="FFFF00"/>
                    </a:solidFill>
                  </a:rPr>
                  <a:t>u</a:t>
                </a:r>
                <a:endParaRPr lang="en-US" sz="2400" b="1" dirty="0">
                  <a:solidFill>
                    <a:srgbClr val="FFFF00"/>
                  </a:solidFill>
                </a:endParaRPr>
              </a:p>
            </p:txBody>
          </p:sp>
        </p:grpSp>
        <p:grpSp>
          <p:nvGrpSpPr>
            <p:cNvPr id="120882" name="Group 47"/>
            <p:cNvGrpSpPr>
              <a:grpSpLocks/>
            </p:cNvGrpSpPr>
            <p:nvPr/>
          </p:nvGrpSpPr>
          <p:grpSpPr bwMode="auto">
            <a:xfrm>
              <a:off x="4458" y="2128"/>
              <a:ext cx="206" cy="252"/>
              <a:chOff x="2953" y="2425"/>
              <a:chExt cx="209" cy="252"/>
            </a:xfrm>
          </p:grpSpPr>
          <p:sp>
            <p:nvSpPr>
              <p:cNvPr id="120905" name="Rectangle 48"/>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0906" name="Text Box 49"/>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nvGrpSpPr>
            <p:cNvPr id="120883" name="Group 50"/>
            <p:cNvGrpSpPr>
              <a:grpSpLocks/>
            </p:cNvGrpSpPr>
            <p:nvPr/>
          </p:nvGrpSpPr>
          <p:grpSpPr bwMode="auto">
            <a:xfrm>
              <a:off x="3775" y="2095"/>
              <a:ext cx="206" cy="252"/>
              <a:chOff x="2954" y="2395"/>
              <a:chExt cx="207" cy="252"/>
            </a:xfrm>
          </p:grpSpPr>
          <p:sp>
            <p:nvSpPr>
              <p:cNvPr id="120903" name="Rectangle 51"/>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0904" name="Text Box 52"/>
              <p:cNvSpPr txBox="1">
                <a:spLocks noChangeArrowheads="1"/>
              </p:cNvSpPr>
              <p:nvPr/>
            </p:nvSpPr>
            <p:spPr bwMode="auto">
              <a:xfrm>
                <a:off x="2954" y="2395"/>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20884" name="Group 53"/>
            <p:cNvGrpSpPr>
              <a:grpSpLocks/>
            </p:cNvGrpSpPr>
            <p:nvPr/>
          </p:nvGrpSpPr>
          <p:grpSpPr bwMode="auto">
            <a:xfrm>
              <a:off x="4435" y="1438"/>
              <a:ext cx="242" cy="252"/>
              <a:chOff x="2936" y="2425"/>
              <a:chExt cx="245" cy="252"/>
            </a:xfrm>
          </p:grpSpPr>
          <p:sp>
            <p:nvSpPr>
              <p:cNvPr id="120901" name="Rectangle 54"/>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20902" name="Text Box 55"/>
              <p:cNvSpPr txBox="1">
                <a:spLocks noChangeArrowheads="1"/>
              </p:cNvSpPr>
              <p:nvPr/>
            </p:nvSpPr>
            <p:spPr bwMode="auto">
              <a:xfrm>
                <a:off x="2936" y="2425"/>
                <a:ext cx="245" cy="252"/>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grpSp>
          <p:nvGrpSpPr>
            <p:cNvPr id="120885" name="Group 56"/>
            <p:cNvGrpSpPr>
              <a:grpSpLocks/>
            </p:cNvGrpSpPr>
            <p:nvPr/>
          </p:nvGrpSpPr>
          <p:grpSpPr bwMode="auto">
            <a:xfrm>
              <a:off x="3768" y="1438"/>
              <a:ext cx="206" cy="252"/>
              <a:chOff x="2953" y="2425"/>
              <a:chExt cx="209" cy="252"/>
            </a:xfrm>
          </p:grpSpPr>
          <p:sp>
            <p:nvSpPr>
              <p:cNvPr id="120899" name="Rectangle 57"/>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0900" name="Text Box 58"/>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20886" name="Group 59"/>
            <p:cNvGrpSpPr>
              <a:grpSpLocks/>
            </p:cNvGrpSpPr>
            <p:nvPr/>
          </p:nvGrpSpPr>
          <p:grpSpPr bwMode="auto">
            <a:xfrm>
              <a:off x="5031" y="1756"/>
              <a:ext cx="197" cy="252"/>
              <a:chOff x="2957" y="2395"/>
              <a:chExt cx="199" cy="252"/>
            </a:xfrm>
          </p:grpSpPr>
          <p:sp>
            <p:nvSpPr>
              <p:cNvPr id="120897" name="Rectangle 60"/>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0898" name="Text Box 61"/>
              <p:cNvSpPr txBox="1">
                <a:spLocks noChangeArrowheads="1"/>
              </p:cNvSpPr>
              <p:nvPr/>
            </p:nvSpPr>
            <p:spPr bwMode="auto">
              <a:xfrm>
                <a:off x="2957" y="2395"/>
                <a:ext cx="199"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sp>
          <p:nvSpPr>
            <p:cNvPr id="120887" name="Text Box 62"/>
            <p:cNvSpPr txBox="1">
              <a:spLocks noChangeArrowheads="1"/>
            </p:cNvSpPr>
            <p:nvPr/>
          </p:nvSpPr>
          <p:spPr bwMode="auto">
            <a:xfrm>
              <a:off x="3493" y="1568"/>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0888" name="Text Box 63"/>
            <p:cNvSpPr txBox="1">
              <a:spLocks noChangeArrowheads="1"/>
            </p:cNvSpPr>
            <p:nvPr/>
          </p:nvSpPr>
          <p:spPr bwMode="auto">
            <a:xfrm>
              <a:off x="3841" y="1787"/>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0889" name="Text Box 64"/>
            <p:cNvSpPr txBox="1">
              <a:spLocks noChangeArrowheads="1"/>
            </p:cNvSpPr>
            <p:nvPr/>
          </p:nvSpPr>
          <p:spPr bwMode="auto">
            <a:xfrm>
              <a:off x="3406" y="2000"/>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0890" name="Text Box 65"/>
            <p:cNvSpPr txBox="1">
              <a:spLocks noChangeArrowheads="1"/>
            </p:cNvSpPr>
            <p:nvPr/>
          </p:nvSpPr>
          <p:spPr bwMode="auto">
            <a:xfrm>
              <a:off x="4225" y="1880"/>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0891" name="Text Box 66"/>
            <p:cNvSpPr txBox="1">
              <a:spLocks noChangeArrowheads="1"/>
            </p:cNvSpPr>
            <p:nvPr/>
          </p:nvSpPr>
          <p:spPr bwMode="auto">
            <a:xfrm>
              <a:off x="4162" y="2234"/>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0892" name="Text Box 67"/>
            <p:cNvSpPr txBox="1">
              <a:spLocks noChangeArrowheads="1"/>
            </p:cNvSpPr>
            <p:nvPr/>
          </p:nvSpPr>
          <p:spPr bwMode="auto">
            <a:xfrm>
              <a:off x="4522" y="1805"/>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0893" name="Text Box 68"/>
            <p:cNvSpPr txBox="1">
              <a:spLocks noChangeArrowheads="1"/>
            </p:cNvSpPr>
            <p:nvPr/>
          </p:nvSpPr>
          <p:spPr bwMode="auto">
            <a:xfrm>
              <a:off x="4882" y="2069"/>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0894" name="Text Box 69"/>
            <p:cNvSpPr txBox="1">
              <a:spLocks noChangeArrowheads="1"/>
            </p:cNvSpPr>
            <p:nvPr/>
          </p:nvSpPr>
          <p:spPr bwMode="auto">
            <a:xfrm>
              <a:off x="4855" y="1532"/>
              <a:ext cx="196" cy="231"/>
            </a:xfrm>
            <a:prstGeom prst="rect">
              <a:avLst/>
            </a:prstGeom>
            <a:noFill/>
            <a:ln w="9525">
              <a:noFill/>
              <a:miter lim="800000"/>
              <a:headEnd/>
              <a:tailEnd/>
            </a:ln>
          </p:spPr>
          <p:txBody>
            <a:bodyPr wrap="none">
              <a:spAutoFit/>
            </a:bodyPr>
            <a:lstStyle/>
            <a:p>
              <a:pPr algn="ctr"/>
              <a:r>
                <a:rPr lang="en-US"/>
                <a:t>5</a:t>
              </a:r>
              <a:endParaRPr lang="en-US" sz="2400"/>
            </a:p>
          </p:txBody>
        </p:sp>
        <p:sp>
          <p:nvSpPr>
            <p:cNvPr id="120895" name="Text Box 70"/>
            <p:cNvSpPr txBox="1">
              <a:spLocks noChangeArrowheads="1"/>
            </p:cNvSpPr>
            <p:nvPr/>
          </p:nvSpPr>
          <p:spPr bwMode="auto">
            <a:xfrm>
              <a:off x="4120" y="1382"/>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0896" name="Text Box 71"/>
            <p:cNvSpPr txBox="1">
              <a:spLocks noChangeArrowheads="1"/>
            </p:cNvSpPr>
            <p:nvPr/>
          </p:nvSpPr>
          <p:spPr bwMode="auto">
            <a:xfrm>
              <a:off x="3769" y="1115"/>
              <a:ext cx="196" cy="231"/>
            </a:xfrm>
            <a:prstGeom prst="rect">
              <a:avLst/>
            </a:prstGeom>
            <a:noFill/>
            <a:ln w="9525">
              <a:noFill/>
              <a:miter lim="800000"/>
              <a:headEnd/>
              <a:tailEnd/>
            </a:ln>
          </p:spPr>
          <p:txBody>
            <a:bodyPr wrap="none">
              <a:spAutoFit/>
            </a:bodyPr>
            <a:lstStyle/>
            <a:p>
              <a:pPr algn="ctr"/>
              <a:r>
                <a:rPr lang="en-US"/>
                <a:t>5</a:t>
              </a:r>
              <a:endParaRPr lang="en-US" sz="2400"/>
            </a:p>
          </p:txBody>
        </p:sp>
      </p:grpSp>
      <p:sp>
        <p:nvSpPr>
          <p:cNvPr id="120837" name="Text Box 72"/>
          <p:cNvSpPr txBox="1">
            <a:spLocks noChangeArrowheads="1"/>
          </p:cNvSpPr>
          <p:nvPr/>
        </p:nvSpPr>
        <p:spPr bwMode="auto">
          <a:xfrm>
            <a:off x="939800" y="3263900"/>
            <a:ext cx="7397750" cy="1465263"/>
          </a:xfrm>
          <a:prstGeom prst="rect">
            <a:avLst/>
          </a:prstGeom>
          <a:noFill/>
          <a:ln w="9525">
            <a:noFill/>
            <a:miter lim="800000"/>
            <a:headEnd/>
            <a:tailEnd/>
          </a:ln>
        </p:spPr>
        <p:txBody>
          <a:bodyPr wrap="none">
            <a:spAutoFit/>
          </a:bodyPr>
          <a:lstStyle/>
          <a:p>
            <a:pPr eaLnBrk="1" hangingPunct="1"/>
            <a:r>
              <a:rPr lang="en-US"/>
              <a:t>graph: G = (N,E)</a:t>
            </a:r>
          </a:p>
          <a:p>
            <a:pPr eaLnBrk="1" hangingPunct="1"/>
            <a:endParaRPr lang="en-US"/>
          </a:p>
          <a:p>
            <a:pPr eaLnBrk="1" hangingPunct="1"/>
            <a:r>
              <a:rPr lang="en-US"/>
              <a:t>N = set of routers = { u, v, w, x, y, z }</a:t>
            </a:r>
          </a:p>
          <a:p>
            <a:pPr eaLnBrk="1" hangingPunct="1"/>
            <a:endParaRPr lang="en-US"/>
          </a:p>
          <a:p>
            <a:pPr eaLnBrk="1" hangingPunct="1"/>
            <a:r>
              <a:rPr lang="en-US"/>
              <a:t>E = set of links ={ (u,v), (u,x), (v,x), (v,w), (x,w), (x,y), (w,y), (w,z), (y,z) }</a:t>
            </a:r>
          </a:p>
        </p:txBody>
      </p:sp>
      <p:sp>
        <p:nvSpPr>
          <p:cNvPr id="75783" name="Rectangle 73"/>
          <p:cNvSpPr>
            <a:spLocks noGrp="1" noChangeArrowheads="1"/>
          </p:cNvSpPr>
          <p:nvPr>
            <p:ph type="title"/>
          </p:nvPr>
        </p:nvSpPr>
        <p:spPr>
          <a:xfrm>
            <a:off x="533400" y="207963"/>
            <a:ext cx="7772400" cy="796925"/>
          </a:xfrm>
        </p:spPr>
        <p:txBody>
          <a:bodyPr/>
          <a:lstStyle/>
          <a:p>
            <a:pPr>
              <a:defRPr/>
            </a:pPr>
            <a:r>
              <a:rPr lang="en-US">
                <a:ea typeface="ＭＳ Ｐゴシック" charset="0"/>
                <a:cs typeface="+mj-cs"/>
              </a:rPr>
              <a:t>Graph abstraction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30</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solidFill>
                  <a:srgbClr val="FF0000"/>
                </a:solidFill>
              </a:rPr>
              <a:t>Routing algorithms</a:t>
            </a:r>
          </a:p>
          <a:p>
            <a:pPr lvl="1"/>
            <a:r>
              <a:rPr lang="en-US" sz="3600" dirty="0"/>
              <a:t>Link-state</a:t>
            </a:r>
          </a:p>
          <a:p>
            <a:pPr lvl="1"/>
            <a:r>
              <a:rPr lang="en-US" sz="3600" dirty="0"/>
              <a:t>Distance-vector</a:t>
            </a:r>
          </a:p>
          <a:p>
            <a:pPr lvl="1"/>
            <a:r>
              <a:rPr lang="en-US" sz="3600" dirty="0">
                <a:solidFill>
                  <a:srgbClr val="FF0000"/>
                </a:solidFill>
              </a:rPr>
              <a:t>Hierarchical routing</a:t>
            </a:r>
          </a:p>
          <a:p>
            <a:r>
              <a:rPr lang="en-US" sz="4000" dirty="0"/>
              <a:t>Routing protocols</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31</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3600" dirty="0"/>
              <a:t>Scaling</a:t>
            </a:r>
          </a:p>
          <a:p>
            <a:r>
              <a:rPr lang="en-US" sz="3600" dirty="0"/>
              <a:t>Give </a:t>
            </a:r>
            <a:r>
              <a:rPr lang="en-US" sz="3600" u="sng" dirty="0"/>
              <a:t>autonomy</a:t>
            </a:r>
            <a:r>
              <a:rPr lang="en-US" sz="3600" dirty="0"/>
              <a:t> to networks</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Hierarchical routing - motivation</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7777349" cy="201804"/>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44386" name="Slide Number Placeholder 6"/>
          <p:cNvSpPr>
            <a:spLocks noGrp="1"/>
          </p:cNvSpPr>
          <p:nvPr>
            <p:ph type="sldNum" sz="quarter" idx="12"/>
          </p:nvPr>
        </p:nvSpPr>
        <p:spPr>
          <a:noFill/>
        </p:spPr>
        <p:txBody>
          <a:bodyPr/>
          <a:lstStyle/>
          <a:p>
            <a:r>
              <a:rPr lang="en-US"/>
              <a:t>4-</a:t>
            </a:r>
            <a:fld id="{5FD0E7A2-329B-4B14-9BB2-AF0C0DCB5E0F}" type="slidenum">
              <a:rPr lang="en-US"/>
              <a:pPr/>
              <a:t>32</a:t>
            </a:fld>
            <a:endParaRPr lang="en-US"/>
          </a:p>
        </p:txBody>
      </p:sp>
      <p:sp>
        <p:nvSpPr>
          <p:cNvPr id="144387" name="Rectangle 3"/>
          <p:cNvSpPr>
            <a:spLocks noGrp="1" noChangeArrowheads="1"/>
          </p:cNvSpPr>
          <p:nvPr>
            <p:ph type="body" sz="half" idx="1"/>
          </p:nvPr>
        </p:nvSpPr>
        <p:spPr>
          <a:xfrm>
            <a:off x="542925" y="1219200"/>
            <a:ext cx="3810000" cy="4486275"/>
          </a:xfrm>
        </p:spPr>
        <p:txBody>
          <a:bodyPr/>
          <a:lstStyle/>
          <a:p>
            <a:r>
              <a:rPr lang="en-US" dirty="0"/>
              <a:t>Aggregate routers into regions,</a:t>
            </a:r>
            <a:r>
              <a:rPr lang="en-US" dirty="0">
                <a:solidFill>
                  <a:srgbClr val="FF0000"/>
                </a:solidFill>
              </a:rPr>
              <a:t> </a:t>
            </a:r>
            <a:r>
              <a:rPr lang="ja-JP" altLang="en-US" dirty="0">
                <a:solidFill>
                  <a:srgbClr val="CC0000"/>
                </a:solidFill>
              </a:rPr>
              <a:t>“</a:t>
            </a:r>
            <a:r>
              <a:rPr lang="en-US" altLang="ja-JP" dirty="0">
                <a:solidFill>
                  <a:srgbClr val="CC0000"/>
                </a:solidFill>
              </a:rPr>
              <a:t>autonomous systems</a:t>
            </a:r>
            <a:r>
              <a:rPr lang="ja-JP" altLang="en-US" dirty="0">
                <a:solidFill>
                  <a:srgbClr val="CC0000"/>
                </a:solidFill>
              </a:rPr>
              <a:t>”</a:t>
            </a:r>
            <a:r>
              <a:rPr lang="en-US" altLang="ja-JP" dirty="0">
                <a:solidFill>
                  <a:srgbClr val="CC0000"/>
                </a:solidFill>
              </a:rPr>
              <a:t> (AS)</a:t>
            </a:r>
          </a:p>
          <a:p>
            <a:pPr lvl="1"/>
            <a:r>
              <a:rPr lang="en-US" altLang="ja-JP" sz="2800" dirty="0">
                <a:cs typeface="ＭＳ Ｐゴシック" charset="0"/>
              </a:rPr>
              <a:t>ASs number assigned by IANA</a:t>
            </a:r>
          </a:p>
        </p:txBody>
      </p:sp>
      <p:sp>
        <p:nvSpPr>
          <p:cNvPr id="144388" name="Rectangle 4"/>
          <p:cNvSpPr>
            <a:spLocks noGrp="1" noChangeArrowheads="1"/>
          </p:cNvSpPr>
          <p:nvPr>
            <p:ph type="body" sz="half" idx="2"/>
          </p:nvPr>
        </p:nvSpPr>
        <p:spPr>
          <a:xfrm>
            <a:off x="4929188" y="1306286"/>
            <a:ext cx="4000500" cy="4842102"/>
          </a:xfrm>
        </p:spPr>
        <p:txBody>
          <a:bodyPr/>
          <a:lstStyle/>
          <a:p>
            <a:r>
              <a:rPr lang="en-US" dirty="0"/>
              <a:t>Routers in same AS run same routing protocol</a:t>
            </a:r>
          </a:p>
          <a:p>
            <a:pPr lvl="1"/>
            <a:r>
              <a:rPr lang="ja-JP" altLang="en-US" dirty="0">
                <a:solidFill>
                  <a:srgbClr val="CC0000"/>
                </a:solidFill>
              </a:rPr>
              <a:t>“</a:t>
            </a:r>
            <a:r>
              <a:rPr lang="en-US" altLang="ja-JP" dirty="0">
                <a:solidFill>
                  <a:srgbClr val="CC0000"/>
                </a:solidFill>
              </a:rPr>
              <a:t>intra-AS</a:t>
            </a:r>
            <a:r>
              <a:rPr lang="ja-JP" altLang="en-US" dirty="0">
                <a:solidFill>
                  <a:srgbClr val="CC0000"/>
                </a:solidFill>
              </a:rPr>
              <a:t>”</a:t>
            </a:r>
            <a:r>
              <a:rPr lang="en-US" altLang="ja-JP" dirty="0">
                <a:solidFill>
                  <a:srgbClr val="CC0000"/>
                </a:solidFill>
              </a:rPr>
              <a:t> routing</a:t>
            </a:r>
            <a:r>
              <a:rPr lang="en-US" altLang="ja-JP" dirty="0"/>
              <a:t> protocol</a:t>
            </a:r>
          </a:p>
          <a:p>
            <a:pPr lvl="1"/>
            <a:r>
              <a:rPr lang="en-US" dirty="0"/>
              <a:t>routers in different AS can run different intra-AS routing protocol</a:t>
            </a:r>
          </a:p>
          <a:p>
            <a:r>
              <a:rPr lang="en-US" dirty="0"/>
              <a:t>gateway routers, </a:t>
            </a:r>
            <a:r>
              <a:rPr lang="en-US" sz="2400" dirty="0"/>
              <a:t>at the </a:t>
            </a:r>
            <a:r>
              <a:rPr lang="ja-JP" altLang="en-US" sz="2400" dirty="0"/>
              <a:t>“</a:t>
            </a:r>
            <a:r>
              <a:rPr lang="en-US" altLang="ja-JP" sz="2400" dirty="0"/>
              <a:t>edge</a:t>
            </a:r>
            <a:r>
              <a:rPr lang="ja-JP" altLang="en-US" sz="2400" dirty="0"/>
              <a:t>”</a:t>
            </a:r>
            <a:r>
              <a:rPr lang="en-US" altLang="ja-JP" sz="2400" dirty="0"/>
              <a:t> the AS, have </a:t>
            </a:r>
            <a:r>
              <a:rPr lang="en-US" sz="2400" dirty="0"/>
              <a:t>links to routers in another AS</a:t>
            </a:r>
          </a:p>
          <a:p>
            <a:pPr lvl="1"/>
            <a:r>
              <a:rPr lang="en-US" sz="2000" dirty="0"/>
              <a:t>And therefore should run also a common </a:t>
            </a:r>
            <a:r>
              <a:rPr lang="en-US" sz="2000" i="1" dirty="0"/>
              <a:t>inter</a:t>
            </a:r>
            <a:r>
              <a:rPr lang="en-US" sz="2000" dirty="0"/>
              <a:t>-routing protocol</a:t>
            </a:r>
          </a:p>
        </p:txBody>
      </p:sp>
      <p:pic>
        <p:nvPicPr>
          <p:cNvPr id="144389" name="Picture 6" descr="underline_base"/>
          <p:cNvPicPr>
            <a:picLocks noChangeArrowheads="1"/>
          </p:cNvPicPr>
          <p:nvPr/>
        </p:nvPicPr>
        <p:blipFill>
          <a:blip r:embed="rId3" cstate="print"/>
          <a:srcRect/>
          <a:stretch>
            <a:fillRect/>
          </a:stretch>
        </p:blipFill>
        <p:spPr bwMode="auto">
          <a:xfrm>
            <a:off x="576263" y="903288"/>
            <a:ext cx="4570412" cy="173037"/>
          </a:xfrm>
          <a:prstGeom prst="rect">
            <a:avLst/>
          </a:prstGeom>
          <a:noFill/>
          <a:ln w="9525">
            <a:noFill/>
            <a:miter lim="800000"/>
            <a:headEnd/>
            <a:tailEnd/>
          </a:ln>
        </p:spPr>
      </p:pic>
      <p:sp>
        <p:nvSpPr>
          <p:cNvPr id="99335" name="Rectangle 7"/>
          <p:cNvSpPr>
            <a:spLocks noGrp="1" noChangeArrowheads="1"/>
          </p:cNvSpPr>
          <p:nvPr>
            <p:ph type="title"/>
          </p:nvPr>
        </p:nvSpPr>
        <p:spPr>
          <a:xfrm>
            <a:off x="533400" y="241300"/>
            <a:ext cx="5164138" cy="885825"/>
          </a:xfrm>
        </p:spPr>
        <p:txBody>
          <a:bodyPr/>
          <a:lstStyle/>
          <a:p>
            <a:pPr>
              <a:defRPr/>
            </a:pPr>
            <a:r>
              <a:rPr lang="en-US" dirty="0">
                <a:ea typeface="ＭＳ Ｐゴシック" charset="0"/>
                <a:cs typeface="+mj-cs"/>
              </a:rPr>
              <a:t>Hierarchical routing</a:t>
            </a:r>
          </a:p>
        </p:txBody>
      </p:sp>
      <p:pic>
        <p:nvPicPr>
          <p:cNvPr id="1026" name="Picture 2"/>
          <p:cNvPicPr>
            <a:picLocks noChangeAspect="1" noChangeArrowheads="1"/>
          </p:cNvPicPr>
          <p:nvPr/>
        </p:nvPicPr>
        <p:blipFill>
          <a:blip r:embed="rId4" cstate="print"/>
          <a:srcRect/>
          <a:stretch>
            <a:fillRect/>
          </a:stretch>
        </p:blipFill>
        <p:spPr bwMode="auto">
          <a:xfrm>
            <a:off x="1175928" y="3634740"/>
            <a:ext cx="3357426" cy="10330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45410" name="Slide Number Placeholder 6"/>
          <p:cNvSpPr>
            <a:spLocks noGrp="1"/>
          </p:cNvSpPr>
          <p:nvPr>
            <p:ph type="sldNum" sz="quarter" idx="12"/>
          </p:nvPr>
        </p:nvSpPr>
        <p:spPr>
          <a:noFill/>
        </p:spPr>
        <p:txBody>
          <a:bodyPr/>
          <a:lstStyle/>
          <a:p>
            <a:r>
              <a:rPr lang="en-US"/>
              <a:t>4-</a:t>
            </a:r>
            <a:fld id="{2C885044-CFEF-463B-B67C-3F503C32F80C}" type="slidenum">
              <a:rPr lang="en-US"/>
              <a:pPr/>
              <a:t>33</a:t>
            </a:fld>
            <a:endParaRPr lang="en-US"/>
          </a:p>
        </p:txBody>
      </p:sp>
      <p:grpSp>
        <p:nvGrpSpPr>
          <p:cNvPr id="145411" name="Group 2"/>
          <p:cNvGrpSpPr>
            <a:grpSpLocks/>
          </p:cNvGrpSpPr>
          <p:nvPr/>
        </p:nvGrpSpPr>
        <p:grpSpPr bwMode="auto">
          <a:xfrm>
            <a:off x="204788" y="1254125"/>
            <a:ext cx="6178550" cy="4376738"/>
            <a:chOff x="0" y="878"/>
            <a:chExt cx="4232" cy="2968"/>
          </a:xfrm>
        </p:grpSpPr>
        <p:sp>
          <p:nvSpPr>
            <p:cNvPr id="145415" name="Freeform 3"/>
            <p:cNvSpPr>
              <a:spLocks/>
            </p:cNvSpPr>
            <p:nvPr/>
          </p:nvSpPr>
          <p:spPr bwMode="auto">
            <a:xfrm>
              <a:off x="2621" y="1050"/>
              <a:ext cx="1611" cy="1025"/>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45416" name="Freeform 4"/>
            <p:cNvSpPr>
              <a:spLocks/>
            </p:cNvSpPr>
            <p:nvPr/>
          </p:nvSpPr>
          <p:spPr bwMode="auto">
            <a:xfrm>
              <a:off x="0" y="878"/>
              <a:ext cx="1255" cy="1016"/>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45417" name="Freeform 5"/>
            <p:cNvSpPr>
              <a:spLocks/>
            </p:cNvSpPr>
            <p:nvPr/>
          </p:nvSpPr>
          <p:spPr bwMode="auto">
            <a:xfrm>
              <a:off x="810" y="1611"/>
              <a:ext cx="2007" cy="792"/>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45418" name="Oval 6"/>
            <p:cNvSpPr>
              <a:spLocks noChangeArrowheads="1"/>
            </p:cNvSpPr>
            <p:nvPr/>
          </p:nvSpPr>
          <p:spPr bwMode="auto">
            <a:xfrm>
              <a:off x="261" y="161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19" name="Line 7"/>
            <p:cNvSpPr>
              <a:spLocks noChangeShapeType="1"/>
            </p:cNvSpPr>
            <p:nvPr/>
          </p:nvSpPr>
          <p:spPr bwMode="auto">
            <a:xfrm>
              <a:off x="261" y="1603"/>
              <a:ext cx="0" cy="52"/>
            </a:xfrm>
            <a:prstGeom prst="line">
              <a:avLst/>
            </a:prstGeom>
            <a:noFill/>
            <a:ln w="12700">
              <a:solidFill>
                <a:schemeClr val="tx1"/>
              </a:solidFill>
              <a:round/>
              <a:headEnd/>
              <a:tailEnd/>
            </a:ln>
          </p:spPr>
          <p:txBody>
            <a:bodyPr wrap="none" anchor="ctr"/>
            <a:lstStyle/>
            <a:p>
              <a:endParaRPr lang="he-IL"/>
            </a:p>
          </p:txBody>
        </p:sp>
        <p:sp>
          <p:nvSpPr>
            <p:cNvPr id="145420" name="Line 8"/>
            <p:cNvSpPr>
              <a:spLocks noChangeShapeType="1"/>
            </p:cNvSpPr>
            <p:nvPr/>
          </p:nvSpPr>
          <p:spPr bwMode="auto">
            <a:xfrm>
              <a:off x="574" y="1603"/>
              <a:ext cx="0" cy="52"/>
            </a:xfrm>
            <a:prstGeom prst="line">
              <a:avLst/>
            </a:prstGeom>
            <a:noFill/>
            <a:ln w="12700">
              <a:solidFill>
                <a:schemeClr val="tx1"/>
              </a:solidFill>
              <a:round/>
              <a:headEnd/>
              <a:tailEnd/>
            </a:ln>
          </p:spPr>
          <p:txBody>
            <a:bodyPr wrap="none" anchor="ctr"/>
            <a:lstStyle/>
            <a:p>
              <a:endParaRPr lang="he-IL"/>
            </a:p>
          </p:txBody>
        </p:sp>
        <p:sp>
          <p:nvSpPr>
            <p:cNvPr id="145421" name="Rectangle 9"/>
            <p:cNvSpPr>
              <a:spLocks noChangeArrowheads="1"/>
            </p:cNvSpPr>
            <p:nvPr/>
          </p:nvSpPr>
          <p:spPr bwMode="auto">
            <a:xfrm>
              <a:off x="261" y="1603"/>
              <a:ext cx="310" cy="51"/>
            </a:xfrm>
            <a:prstGeom prst="rect">
              <a:avLst/>
            </a:prstGeom>
            <a:solidFill>
              <a:schemeClr val="hlink"/>
            </a:solidFill>
            <a:ln w="9525">
              <a:noFill/>
              <a:miter lim="800000"/>
              <a:headEnd/>
              <a:tailEnd/>
            </a:ln>
          </p:spPr>
          <p:txBody>
            <a:bodyPr wrap="none" anchor="ctr"/>
            <a:lstStyle/>
            <a:p>
              <a:pPr algn="ctr"/>
              <a:endParaRPr lang="he-IL" sz="2400"/>
            </a:p>
          </p:txBody>
        </p:sp>
        <p:sp>
          <p:nvSpPr>
            <p:cNvPr id="145422" name="Oval 10"/>
            <p:cNvSpPr>
              <a:spLocks noChangeArrowheads="1"/>
            </p:cNvSpPr>
            <p:nvPr/>
          </p:nvSpPr>
          <p:spPr bwMode="auto">
            <a:xfrm>
              <a:off x="258" y="1544"/>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23" name="Rectangle 11"/>
            <p:cNvSpPr>
              <a:spLocks noChangeArrowheads="1"/>
            </p:cNvSpPr>
            <p:nvPr/>
          </p:nvSpPr>
          <p:spPr bwMode="auto">
            <a:xfrm>
              <a:off x="345" y="1557"/>
              <a:ext cx="141" cy="124"/>
            </a:xfrm>
            <a:prstGeom prst="rect">
              <a:avLst/>
            </a:prstGeom>
            <a:solidFill>
              <a:schemeClr val="hlink"/>
            </a:solidFill>
            <a:ln w="9525">
              <a:noFill/>
              <a:miter lim="800000"/>
              <a:headEnd/>
              <a:tailEnd/>
            </a:ln>
          </p:spPr>
          <p:txBody>
            <a:bodyPr wrap="none" anchor="ctr"/>
            <a:lstStyle/>
            <a:p>
              <a:endParaRPr lang="he-IL"/>
            </a:p>
          </p:txBody>
        </p:sp>
        <p:sp>
          <p:nvSpPr>
            <p:cNvPr id="145424" name="Text Box 12"/>
            <p:cNvSpPr txBox="1">
              <a:spLocks noChangeArrowheads="1"/>
            </p:cNvSpPr>
            <p:nvPr/>
          </p:nvSpPr>
          <p:spPr bwMode="auto">
            <a:xfrm>
              <a:off x="253" y="1492"/>
              <a:ext cx="332" cy="271"/>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sp>
          <p:nvSpPr>
            <p:cNvPr id="145425" name="Oval 13"/>
            <p:cNvSpPr>
              <a:spLocks noChangeArrowheads="1"/>
            </p:cNvSpPr>
            <p:nvPr/>
          </p:nvSpPr>
          <p:spPr bwMode="auto">
            <a:xfrm>
              <a:off x="1479" y="221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26" name="Line 14"/>
            <p:cNvSpPr>
              <a:spLocks noChangeShapeType="1"/>
            </p:cNvSpPr>
            <p:nvPr/>
          </p:nvSpPr>
          <p:spPr bwMode="auto">
            <a:xfrm>
              <a:off x="1479" y="2209"/>
              <a:ext cx="0" cy="52"/>
            </a:xfrm>
            <a:prstGeom prst="line">
              <a:avLst/>
            </a:prstGeom>
            <a:noFill/>
            <a:ln w="12700">
              <a:solidFill>
                <a:schemeClr val="tx1"/>
              </a:solidFill>
              <a:round/>
              <a:headEnd/>
              <a:tailEnd/>
            </a:ln>
          </p:spPr>
          <p:txBody>
            <a:bodyPr wrap="none" anchor="ctr"/>
            <a:lstStyle/>
            <a:p>
              <a:endParaRPr lang="he-IL"/>
            </a:p>
          </p:txBody>
        </p:sp>
        <p:sp>
          <p:nvSpPr>
            <p:cNvPr id="145427" name="Line 15"/>
            <p:cNvSpPr>
              <a:spLocks noChangeShapeType="1"/>
            </p:cNvSpPr>
            <p:nvPr/>
          </p:nvSpPr>
          <p:spPr bwMode="auto">
            <a:xfrm>
              <a:off x="1792" y="2209"/>
              <a:ext cx="0" cy="52"/>
            </a:xfrm>
            <a:prstGeom prst="line">
              <a:avLst/>
            </a:prstGeom>
            <a:noFill/>
            <a:ln w="12700">
              <a:solidFill>
                <a:schemeClr val="tx1"/>
              </a:solidFill>
              <a:round/>
              <a:headEnd/>
              <a:tailEnd/>
            </a:ln>
          </p:spPr>
          <p:txBody>
            <a:bodyPr wrap="none" anchor="ctr"/>
            <a:lstStyle/>
            <a:p>
              <a:endParaRPr lang="he-IL"/>
            </a:p>
          </p:txBody>
        </p:sp>
        <p:sp>
          <p:nvSpPr>
            <p:cNvPr id="145428" name="Rectangle 16"/>
            <p:cNvSpPr>
              <a:spLocks noChangeArrowheads="1"/>
            </p:cNvSpPr>
            <p:nvPr/>
          </p:nvSpPr>
          <p:spPr bwMode="auto">
            <a:xfrm>
              <a:off x="1479" y="2209"/>
              <a:ext cx="310" cy="51"/>
            </a:xfrm>
            <a:prstGeom prst="rect">
              <a:avLst/>
            </a:prstGeom>
            <a:solidFill>
              <a:schemeClr val="hlink"/>
            </a:solidFill>
            <a:ln w="9525">
              <a:noFill/>
              <a:miter lim="800000"/>
              <a:headEnd/>
              <a:tailEnd/>
            </a:ln>
          </p:spPr>
          <p:txBody>
            <a:bodyPr wrap="none" anchor="ctr"/>
            <a:lstStyle/>
            <a:p>
              <a:pPr algn="ctr"/>
              <a:endParaRPr lang="he-IL" sz="2400"/>
            </a:p>
          </p:txBody>
        </p:sp>
        <p:sp>
          <p:nvSpPr>
            <p:cNvPr id="145429" name="Oval 17"/>
            <p:cNvSpPr>
              <a:spLocks noChangeArrowheads="1"/>
            </p:cNvSpPr>
            <p:nvPr/>
          </p:nvSpPr>
          <p:spPr bwMode="auto">
            <a:xfrm>
              <a:off x="1476" y="2150"/>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5430" name="Group 18"/>
            <p:cNvGrpSpPr>
              <a:grpSpLocks/>
            </p:cNvGrpSpPr>
            <p:nvPr/>
          </p:nvGrpSpPr>
          <p:grpSpPr bwMode="auto">
            <a:xfrm>
              <a:off x="1474" y="2092"/>
              <a:ext cx="332" cy="271"/>
              <a:chOff x="2892" y="2425"/>
              <a:chExt cx="334" cy="271"/>
            </a:xfrm>
          </p:grpSpPr>
          <p:sp>
            <p:nvSpPr>
              <p:cNvPr id="145533" name="Rectangle 1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45534" name="Text Box 20"/>
              <p:cNvSpPr txBox="1">
                <a:spLocks noChangeArrowheads="1"/>
              </p:cNvSpPr>
              <p:nvPr/>
            </p:nvSpPr>
            <p:spPr bwMode="auto">
              <a:xfrm>
                <a:off x="2892" y="2425"/>
                <a:ext cx="334" cy="271"/>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sp>
          <p:nvSpPr>
            <p:cNvPr id="145431" name="Oval 21"/>
            <p:cNvSpPr>
              <a:spLocks noChangeArrowheads="1"/>
            </p:cNvSpPr>
            <p:nvPr/>
          </p:nvSpPr>
          <p:spPr bwMode="auto">
            <a:xfrm>
              <a:off x="822" y="1478"/>
              <a:ext cx="313" cy="83"/>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32" name="Line 22"/>
            <p:cNvSpPr>
              <a:spLocks noChangeShapeType="1"/>
            </p:cNvSpPr>
            <p:nvPr/>
          </p:nvSpPr>
          <p:spPr bwMode="auto">
            <a:xfrm>
              <a:off x="822" y="1471"/>
              <a:ext cx="0" cy="50"/>
            </a:xfrm>
            <a:prstGeom prst="line">
              <a:avLst/>
            </a:prstGeom>
            <a:noFill/>
            <a:ln w="12700">
              <a:solidFill>
                <a:schemeClr val="tx1"/>
              </a:solidFill>
              <a:round/>
              <a:headEnd/>
              <a:tailEnd/>
            </a:ln>
          </p:spPr>
          <p:txBody>
            <a:bodyPr wrap="none" anchor="ctr"/>
            <a:lstStyle/>
            <a:p>
              <a:endParaRPr lang="he-IL"/>
            </a:p>
          </p:txBody>
        </p:sp>
        <p:sp>
          <p:nvSpPr>
            <p:cNvPr id="145433" name="Line 23"/>
            <p:cNvSpPr>
              <a:spLocks noChangeShapeType="1"/>
            </p:cNvSpPr>
            <p:nvPr/>
          </p:nvSpPr>
          <p:spPr bwMode="auto">
            <a:xfrm>
              <a:off x="1135" y="1471"/>
              <a:ext cx="0" cy="50"/>
            </a:xfrm>
            <a:prstGeom prst="line">
              <a:avLst/>
            </a:prstGeom>
            <a:noFill/>
            <a:ln w="12700">
              <a:solidFill>
                <a:schemeClr val="tx1"/>
              </a:solidFill>
              <a:round/>
              <a:headEnd/>
              <a:tailEnd/>
            </a:ln>
          </p:spPr>
          <p:txBody>
            <a:bodyPr wrap="none" anchor="ctr"/>
            <a:lstStyle/>
            <a:p>
              <a:endParaRPr lang="he-IL"/>
            </a:p>
          </p:txBody>
        </p:sp>
        <p:sp>
          <p:nvSpPr>
            <p:cNvPr id="145434" name="Rectangle 24"/>
            <p:cNvSpPr>
              <a:spLocks noChangeArrowheads="1"/>
            </p:cNvSpPr>
            <p:nvPr/>
          </p:nvSpPr>
          <p:spPr bwMode="auto">
            <a:xfrm>
              <a:off x="822" y="1471"/>
              <a:ext cx="310" cy="47"/>
            </a:xfrm>
            <a:prstGeom prst="rect">
              <a:avLst/>
            </a:prstGeom>
            <a:solidFill>
              <a:schemeClr val="hlink"/>
            </a:solidFill>
            <a:ln w="9525">
              <a:noFill/>
              <a:miter lim="800000"/>
              <a:headEnd/>
              <a:tailEnd/>
            </a:ln>
          </p:spPr>
          <p:txBody>
            <a:bodyPr wrap="none" anchor="ctr"/>
            <a:lstStyle/>
            <a:p>
              <a:pPr algn="ctr"/>
              <a:endParaRPr lang="he-IL" sz="2400"/>
            </a:p>
          </p:txBody>
        </p:sp>
        <p:sp>
          <p:nvSpPr>
            <p:cNvPr id="145435" name="Oval 25"/>
            <p:cNvSpPr>
              <a:spLocks noChangeArrowheads="1"/>
            </p:cNvSpPr>
            <p:nvPr/>
          </p:nvSpPr>
          <p:spPr bwMode="auto">
            <a:xfrm>
              <a:off x="819" y="141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36" name="Rectangle 26"/>
            <p:cNvSpPr>
              <a:spLocks noChangeArrowheads="1"/>
            </p:cNvSpPr>
            <p:nvPr/>
          </p:nvSpPr>
          <p:spPr bwMode="auto">
            <a:xfrm>
              <a:off x="906" y="1425"/>
              <a:ext cx="142" cy="110"/>
            </a:xfrm>
            <a:prstGeom prst="rect">
              <a:avLst/>
            </a:prstGeom>
            <a:solidFill>
              <a:schemeClr val="hlink"/>
            </a:solidFill>
            <a:ln w="9525">
              <a:noFill/>
              <a:miter lim="800000"/>
              <a:headEnd/>
              <a:tailEnd/>
            </a:ln>
          </p:spPr>
          <p:txBody>
            <a:bodyPr wrap="none" anchor="ctr"/>
            <a:lstStyle/>
            <a:p>
              <a:endParaRPr lang="he-IL"/>
            </a:p>
          </p:txBody>
        </p:sp>
        <p:sp>
          <p:nvSpPr>
            <p:cNvPr id="145437" name="Text Box 27"/>
            <p:cNvSpPr txBox="1">
              <a:spLocks noChangeArrowheads="1"/>
            </p:cNvSpPr>
            <p:nvPr/>
          </p:nvSpPr>
          <p:spPr bwMode="auto">
            <a:xfrm>
              <a:off x="821" y="1359"/>
              <a:ext cx="320" cy="269"/>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sp>
          <p:nvSpPr>
            <p:cNvPr id="145438" name="Oval 28"/>
            <p:cNvSpPr>
              <a:spLocks noChangeArrowheads="1"/>
            </p:cNvSpPr>
            <p:nvPr/>
          </p:nvSpPr>
          <p:spPr bwMode="auto">
            <a:xfrm>
              <a:off x="1443" y="182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39" name="Line 29"/>
            <p:cNvSpPr>
              <a:spLocks noChangeShapeType="1"/>
            </p:cNvSpPr>
            <p:nvPr/>
          </p:nvSpPr>
          <p:spPr bwMode="auto">
            <a:xfrm>
              <a:off x="1443" y="1814"/>
              <a:ext cx="0" cy="51"/>
            </a:xfrm>
            <a:prstGeom prst="line">
              <a:avLst/>
            </a:prstGeom>
            <a:noFill/>
            <a:ln w="12700">
              <a:solidFill>
                <a:schemeClr val="tx1"/>
              </a:solidFill>
              <a:round/>
              <a:headEnd/>
              <a:tailEnd/>
            </a:ln>
          </p:spPr>
          <p:txBody>
            <a:bodyPr wrap="none" anchor="ctr"/>
            <a:lstStyle/>
            <a:p>
              <a:endParaRPr lang="he-IL"/>
            </a:p>
          </p:txBody>
        </p:sp>
        <p:sp>
          <p:nvSpPr>
            <p:cNvPr id="145440" name="Line 30"/>
            <p:cNvSpPr>
              <a:spLocks noChangeShapeType="1"/>
            </p:cNvSpPr>
            <p:nvPr/>
          </p:nvSpPr>
          <p:spPr bwMode="auto">
            <a:xfrm>
              <a:off x="1756" y="1814"/>
              <a:ext cx="0" cy="51"/>
            </a:xfrm>
            <a:prstGeom prst="line">
              <a:avLst/>
            </a:prstGeom>
            <a:noFill/>
            <a:ln w="12700">
              <a:solidFill>
                <a:schemeClr val="tx1"/>
              </a:solidFill>
              <a:round/>
              <a:headEnd/>
              <a:tailEnd/>
            </a:ln>
          </p:spPr>
          <p:txBody>
            <a:bodyPr wrap="none" anchor="ctr"/>
            <a:lstStyle/>
            <a:p>
              <a:endParaRPr lang="he-IL"/>
            </a:p>
          </p:txBody>
        </p:sp>
        <p:sp>
          <p:nvSpPr>
            <p:cNvPr id="145441" name="Rectangle 31"/>
            <p:cNvSpPr>
              <a:spLocks noChangeArrowheads="1"/>
            </p:cNvSpPr>
            <p:nvPr/>
          </p:nvSpPr>
          <p:spPr bwMode="auto">
            <a:xfrm>
              <a:off x="1443" y="1814"/>
              <a:ext cx="310" cy="48"/>
            </a:xfrm>
            <a:prstGeom prst="rect">
              <a:avLst/>
            </a:prstGeom>
            <a:solidFill>
              <a:schemeClr val="hlink"/>
            </a:solidFill>
            <a:ln w="9525">
              <a:noFill/>
              <a:miter lim="800000"/>
              <a:headEnd/>
              <a:tailEnd/>
            </a:ln>
          </p:spPr>
          <p:txBody>
            <a:bodyPr wrap="none" anchor="ctr"/>
            <a:lstStyle/>
            <a:p>
              <a:pPr algn="ctr"/>
              <a:endParaRPr lang="he-IL" sz="2400"/>
            </a:p>
          </p:txBody>
        </p:sp>
        <p:sp>
          <p:nvSpPr>
            <p:cNvPr id="145442" name="Oval 32"/>
            <p:cNvSpPr>
              <a:spLocks noChangeArrowheads="1"/>
            </p:cNvSpPr>
            <p:nvPr/>
          </p:nvSpPr>
          <p:spPr bwMode="auto">
            <a:xfrm>
              <a:off x="1440" y="1754"/>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5443" name="Group 33"/>
            <p:cNvGrpSpPr>
              <a:grpSpLocks/>
            </p:cNvGrpSpPr>
            <p:nvPr/>
          </p:nvGrpSpPr>
          <p:grpSpPr bwMode="auto">
            <a:xfrm>
              <a:off x="1442" y="1696"/>
              <a:ext cx="322" cy="271"/>
              <a:chOff x="2893" y="2425"/>
              <a:chExt cx="331" cy="271"/>
            </a:xfrm>
          </p:grpSpPr>
          <p:sp>
            <p:nvSpPr>
              <p:cNvPr id="145531" name="Rectangle 3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45532" name="Text Box 35"/>
              <p:cNvSpPr txBox="1">
                <a:spLocks noChangeArrowheads="1"/>
              </p:cNvSpPr>
              <p:nvPr/>
            </p:nvSpPr>
            <p:spPr bwMode="auto">
              <a:xfrm>
                <a:off x="2893" y="2425"/>
                <a:ext cx="331" cy="271"/>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sp>
          <p:nvSpPr>
            <p:cNvPr id="145444" name="Line 36"/>
            <p:cNvSpPr>
              <a:spLocks noChangeShapeType="1"/>
            </p:cNvSpPr>
            <p:nvPr/>
          </p:nvSpPr>
          <p:spPr bwMode="auto">
            <a:xfrm>
              <a:off x="3238" y="1632"/>
              <a:ext cx="308" cy="98"/>
            </a:xfrm>
            <a:prstGeom prst="line">
              <a:avLst/>
            </a:prstGeom>
            <a:noFill/>
            <a:ln w="28575">
              <a:solidFill>
                <a:schemeClr val="tx1"/>
              </a:solidFill>
              <a:round/>
              <a:headEnd/>
              <a:tailEnd/>
            </a:ln>
          </p:spPr>
          <p:txBody>
            <a:bodyPr wrap="none" anchor="ctr"/>
            <a:lstStyle/>
            <a:p>
              <a:endParaRPr lang="he-IL"/>
            </a:p>
          </p:txBody>
        </p:sp>
        <p:sp>
          <p:nvSpPr>
            <p:cNvPr id="145445" name="Line 37"/>
            <p:cNvSpPr>
              <a:spLocks noChangeShapeType="1"/>
            </p:cNvSpPr>
            <p:nvPr/>
          </p:nvSpPr>
          <p:spPr bwMode="auto">
            <a:xfrm>
              <a:off x="3562" y="1556"/>
              <a:ext cx="91" cy="116"/>
            </a:xfrm>
            <a:prstGeom prst="line">
              <a:avLst/>
            </a:prstGeom>
            <a:noFill/>
            <a:ln w="28575">
              <a:solidFill>
                <a:schemeClr val="tx1"/>
              </a:solidFill>
              <a:round/>
              <a:headEnd/>
              <a:tailEnd/>
            </a:ln>
          </p:spPr>
          <p:txBody>
            <a:bodyPr wrap="none" anchor="ctr"/>
            <a:lstStyle/>
            <a:p>
              <a:endParaRPr lang="he-IL"/>
            </a:p>
          </p:txBody>
        </p:sp>
        <p:sp>
          <p:nvSpPr>
            <p:cNvPr id="145446" name="Line 38"/>
            <p:cNvSpPr>
              <a:spLocks noChangeShapeType="1"/>
            </p:cNvSpPr>
            <p:nvPr/>
          </p:nvSpPr>
          <p:spPr bwMode="auto">
            <a:xfrm flipV="1">
              <a:off x="3170" y="1512"/>
              <a:ext cx="114" cy="76"/>
            </a:xfrm>
            <a:prstGeom prst="line">
              <a:avLst/>
            </a:prstGeom>
            <a:noFill/>
            <a:ln w="28575">
              <a:solidFill>
                <a:schemeClr val="tx1"/>
              </a:solidFill>
              <a:round/>
              <a:headEnd/>
              <a:tailEnd/>
            </a:ln>
          </p:spPr>
          <p:txBody>
            <a:bodyPr wrap="none" anchor="ctr"/>
            <a:lstStyle/>
            <a:p>
              <a:endParaRPr lang="he-IL"/>
            </a:p>
          </p:txBody>
        </p:sp>
        <p:sp>
          <p:nvSpPr>
            <p:cNvPr id="145447" name="Freeform 39"/>
            <p:cNvSpPr>
              <a:spLocks/>
            </p:cNvSpPr>
            <p:nvPr/>
          </p:nvSpPr>
          <p:spPr bwMode="auto">
            <a:xfrm>
              <a:off x="1790" y="2146"/>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48" name="Freeform 40"/>
            <p:cNvSpPr>
              <a:spLocks/>
            </p:cNvSpPr>
            <p:nvPr/>
          </p:nvSpPr>
          <p:spPr bwMode="auto">
            <a:xfrm>
              <a:off x="1330" y="2110"/>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49" name="Freeform 41"/>
            <p:cNvSpPr>
              <a:spLocks/>
            </p:cNvSpPr>
            <p:nvPr/>
          </p:nvSpPr>
          <p:spPr bwMode="auto">
            <a:xfrm>
              <a:off x="1454" y="2040"/>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50" name="Freeform 42"/>
            <p:cNvSpPr>
              <a:spLocks/>
            </p:cNvSpPr>
            <p:nvPr/>
          </p:nvSpPr>
          <p:spPr bwMode="auto">
            <a:xfrm>
              <a:off x="1392" y="1878"/>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51" name="Freeform 43"/>
            <p:cNvSpPr>
              <a:spLocks/>
            </p:cNvSpPr>
            <p:nvPr/>
          </p:nvSpPr>
          <p:spPr bwMode="auto">
            <a:xfrm>
              <a:off x="566" y="1502"/>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52" name="Freeform 44"/>
            <p:cNvSpPr>
              <a:spLocks/>
            </p:cNvSpPr>
            <p:nvPr/>
          </p:nvSpPr>
          <p:spPr bwMode="auto">
            <a:xfrm>
              <a:off x="1002" y="1562"/>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53" name="Freeform 45"/>
            <p:cNvSpPr>
              <a:spLocks/>
            </p:cNvSpPr>
            <p:nvPr/>
          </p:nvSpPr>
          <p:spPr bwMode="auto">
            <a:xfrm>
              <a:off x="2326" y="1680"/>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cap="flat" cmpd="sng">
              <a:solidFill>
                <a:schemeClr val="tx1"/>
              </a:solidFill>
              <a:prstDash val="solid"/>
              <a:round/>
              <a:headEnd type="none" w="med" len="med"/>
              <a:tailEnd type="none" w="med" len="med"/>
            </a:ln>
          </p:spPr>
          <p:txBody>
            <a:bodyPr wrap="none" anchor="ctr"/>
            <a:lstStyle/>
            <a:p>
              <a:endParaRPr lang="he-IL"/>
            </a:p>
          </p:txBody>
        </p:sp>
        <p:sp>
          <p:nvSpPr>
            <p:cNvPr id="145454" name="Oval 46"/>
            <p:cNvSpPr>
              <a:spLocks noChangeArrowheads="1"/>
            </p:cNvSpPr>
            <p:nvPr/>
          </p:nvSpPr>
          <p:spPr bwMode="auto">
            <a:xfrm>
              <a:off x="2925" y="1617"/>
              <a:ext cx="313" cy="82"/>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55" name="Line 47"/>
            <p:cNvSpPr>
              <a:spLocks noChangeShapeType="1"/>
            </p:cNvSpPr>
            <p:nvPr/>
          </p:nvSpPr>
          <p:spPr bwMode="auto">
            <a:xfrm>
              <a:off x="2925" y="1609"/>
              <a:ext cx="0" cy="50"/>
            </a:xfrm>
            <a:prstGeom prst="line">
              <a:avLst/>
            </a:prstGeom>
            <a:noFill/>
            <a:ln w="12700">
              <a:solidFill>
                <a:schemeClr val="tx1"/>
              </a:solidFill>
              <a:round/>
              <a:headEnd/>
              <a:tailEnd/>
            </a:ln>
          </p:spPr>
          <p:txBody>
            <a:bodyPr wrap="none" anchor="ctr"/>
            <a:lstStyle/>
            <a:p>
              <a:endParaRPr lang="he-IL"/>
            </a:p>
          </p:txBody>
        </p:sp>
        <p:sp>
          <p:nvSpPr>
            <p:cNvPr id="145456" name="Line 48"/>
            <p:cNvSpPr>
              <a:spLocks noChangeShapeType="1"/>
            </p:cNvSpPr>
            <p:nvPr/>
          </p:nvSpPr>
          <p:spPr bwMode="auto">
            <a:xfrm>
              <a:off x="3238" y="1609"/>
              <a:ext cx="0" cy="50"/>
            </a:xfrm>
            <a:prstGeom prst="line">
              <a:avLst/>
            </a:prstGeom>
            <a:noFill/>
            <a:ln w="12700">
              <a:solidFill>
                <a:schemeClr val="tx1"/>
              </a:solidFill>
              <a:round/>
              <a:headEnd/>
              <a:tailEnd/>
            </a:ln>
          </p:spPr>
          <p:txBody>
            <a:bodyPr wrap="none" anchor="ctr"/>
            <a:lstStyle/>
            <a:p>
              <a:endParaRPr lang="he-IL"/>
            </a:p>
          </p:txBody>
        </p:sp>
        <p:sp>
          <p:nvSpPr>
            <p:cNvPr id="145457" name="Rectangle 49"/>
            <p:cNvSpPr>
              <a:spLocks noChangeArrowheads="1"/>
            </p:cNvSpPr>
            <p:nvPr/>
          </p:nvSpPr>
          <p:spPr bwMode="auto">
            <a:xfrm>
              <a:off x="2925" y="1609"/>
              <a:ext cx="310" cy="50"/>
            </a:xfrm>
            <a:prstGeom prst="rect">
              <a:avLst/>
            </a:prstGeom>
            <a:solidFill>
              <a:schemeClr val="hlink"/>
            </a:solidFill>
            <a:ln w="9525">
              <a:noFill/>
              <a:miter lim="800000"/>
              <a:headEnd/>
              <a:tailEnd/>
            </a:ln>
          </p:spPr>
          <p:txBody>
            <a:bodyPr wrap="none" anchor="ctr"/>
            <a:lstStyle/>
            <a:p>
              <a:pPr algn="ctr"/>
              <a:endParaRPr lang="he-IL" sz="2400"/>
            </a:p>
          </p:txBody>
        </p:sp>
        <p:sp>
          <p:nvSpPr>
            <p:cNvPr id="145458" name="Oval 50"/>
            <p:cNvSpPr>
              <a:spLocks noChangeArrowheads="1"/>
            </p:cNvSpPr>
            <p:nvPr/>
          </p:nvSpPr>
          <p:spPr bwMode="auto">
            <a:xfrm>
              <a:off x="2922" y="155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59" name="Rectangle 51"/>
            <p:cNvSpPr>
              <a:spLocks noChangeArrowheads="1"/>
            </p:cNvSpPr>
            <p:nvPr/>
          </p:nvSpPr>
          <p:spPr bwMode="auto">
            <a:xfrm>
              <a:off x="3009" y="1563"/>
              <a:ext cx="141" cy="122"/>
            </a:xfrm>
            <a:prstGeom prst="rect">
              <a:avLst/>
            </a:prstGeom>
            <a:solidFill>
              <a:schemeClr val="hlink"/>
            </a:solidFill>
            <a:ln w="9525">
              <a:noFill/>
              <a:miter lim="800000"/>
              <a:headEnd/>
              <a:tailEnd/>
            </a:ln>
          </p:spPr>
          <p:txBody>
            <a:bodyPr wrap="none" anchor="ctr"/>
            <a:lstStyle/>
            <a:p>
              <a:endParaRPr lang="he-IL"/>
            </a:p>
          </p:txBody>
        </p:sp>
        <p:sp>
          <p:nvSpPr>
            <p:cNvPr id="145460" name="Text Box 52"/>
            <p:cNvSpPr txBox="1">
              <a:spLocks noChangeArrowheads="1"/>
            </p:cNvSpPr>
            <p:nvPr/>
          </p:nvSpPr>
          <p:spPr bwMode="auto">
            <a:xfrm>
              <a:off x="2923" y="1498"/>
              <a:ext cx="320" cy="269"/>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sp>
          <p:nvSpPr>
            <p:cNvPr id="145461" name="Text Box 53"/>
            <p:cNvSpPr txBox="1">
              <a:spLocks noChangeArrowheads="1"/>
            </p:cNvSpPr>
            <p:nvPr/>
          </p:nvSpPr>
          <p:spPr bwMode="auto">
            <a:xfrm>
              <a:off x="597" y="1585"/>
              <a:ext cx="456" cy="269"/>
            </a:xfrm>
            <a:prstGeom prst="rect">
              <a:avLst/>
            </a:prstGeom>
            <a:noFill/>
            <a:ln w="9525">
              <a:noFill/>
              <a:miter lim="800000"/>
              <a:headEnd/>
              <a:tailEnd/>
            </a:ln>
          </p:spPr>
          <p:txBody>
            <a:bodyPr wrap="none">
              <a:spAutoFit/>
            </a:bodyPr>
            <a:lstStyle/>
            <a:p>
              <a:r>
                <a:rPr lang="en-US" sz="2000" dirty="0"/>
                <a:t>AS3</a:t>
              </a:r>
              <a:endParaRPr lang="en-US" dirty="0"/>
            </a:p>
          </p:txBody>
        </p:sp>
        <p:sp>
          <p:nvSpPr>
            <p:cNvPr id="145462" name="Text Box 54"/>
            <p:cNvSpPr txBox="1">
              <a:spLocks noChangeArrowheads="1"/>
            </p:cNvSpPr>
            <p:nvPr/>
          </p:nvSpPr>
          <p:spPr bwMode="auto">
            <a:xfrm>
              <a:off x="2380" y="2042"/>
              <a:ext cx="456" cy="269"/>
            </a:xfrm>
            <a:prstGeom prst="rect">
              <a:avLst/>
            </a:prstGeom>
            <a:noFill/>
            <a:ln w="9525">
              <a:noFill/>
              <a:miter lim="800000"/>
              <a:headEnd/>
              <a:tailEnd/>
            </a:ln>
          </p:spPr>
          <p:txBody>
            <a:bodyPr wrap="none">
              <a:spAutoFit/>
            </a:bodyPr>
            <a:lstStyle/>
            <a:p>
              <a:r>
                <a:rPr lang="en-US" sz="2000" dirty="0"/>
                <a:t>AS1</a:t>
              </a:r>
              <a:endParaRPr lang="en-US" dirty="0"/>
            </a:p>
          </p:txBody>
        </p:sp>
        <p:sp>
          <p:nvSpPr>
            <p:cNvPr id="145463" name="Text Box 55"/>
            <p:cNvSpPr txBox="1">
              <a:spLocks noChangeArrowheads="1"/>
            </p:cNvSpPr>
            <p:nvPr/>
          </p:nvSpPr>
          <p:spPr bwMode="auto">
            <a:xfrm>
              <a:off x="3207" y="1787"/>
              <a:ext cx="422" cy="250"/>
            </a:xfrm>
            <a:prstGeom prst="rect">
              <a:avLst/>
            </a:prstGeom>
            <a:noFill/>
            <a:ln w="9525">
              <a:noFill/>
              <a:miter lim="800000"/>
              <a:headEnd/>
              <a:tailEnd/>
            </a:ln>
          </p:spPr>
          <p:txBody>
            <a:bodyPr wrap="none">
              <a:spAutoFit/>
            </a:bodyPr>
            <a:lstStyle/>
            <a:p>
              <a:r>
                <a:rPr lang="en-US" dirty="0"/>
                <a:t>AS2</a:t>
              </a:r>
            </a:p>
          </p:txBody>
        </p:sp>
        <p:sp>
          <p:nvSpPr>
            <p:cNvPr id="145464" name="Oval 56"/>
            <p:cNvSpPr>
              <a:spLocks noChangeArrowheads="1"/>
            </p:cNvSpPr>
            <p:nvPr/>
          </p:nvSpPr>
          <p:spPr bwMode="auto">
            <a:xfrm>
              <a:off x="1137" y="2030"/>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65" name="Line 57"/>
            <p:cNvSpPr>
              <a:spLocks noChangeShapeType="1"/>
            </p:cNvSpPr>
            <p:nvPr/>
          </p:nvSpPr>
          <p:spPr bwMode="auto">
            <a:xfrm>
              <a:off x="1137" y="2023"/>
              <a:ext cx="0" cy="50"/>
            </a:xfrm>
            <a:prstGeom prst="line">
              <a:avLst/>
            </a:prstGeom>
            <a:noFill/>
            <a:ln w="12700">
              <a:solidFill>
                <a:schemeClr val="tx1"/>
              </a:solidFill>
              <a:round/>
              <a:headEnd/>
              <a:tailEnd/>
            </a:ln>
          </p:spPr>
          <p:txBody>
            <a:bodyPr wrap="none" anchor="ctr"/>
            <a:lstStyle/>
            <a:p>
              <a:endParaRPr lang="he-IL"/>
            </a:p>
          </p:txBody>
        </p:sp>
        <p:sp>
          <p:nvSpPr>
            <p:cNvPr id="145466" name="Line 58"/>
            <p:cNvSpPr>
              <a:spLocks noChangeShapeType="1"/>
            </p:cNvSpPr>
            <p:nvPr/>
          </p:nvSpPr>
          <p:spPr bwMode="auto">
            <a:xfrm>
              <a:off x="1451" y="2023"/>
              <a:ext cx="0" cy="50"/>
            </a:xfrm>
            <a:prstGeom prst="line">
              <a:avLst/>
            </a:prstGeom>
            <a:noFill/>
            <a:ln w="12700">
              <a:solidFill>
                <a:schemeClr val="tx1"/>
              </a:solidFill>
              <a:round/>
              <a:headEnd/>
              <a:tailEnd/>
            </a:ln>
          </p:spPr>
          <p:txBody>
            <a:bodyPr wrap="none" anchor="ctr"/>
            <a:lstStyle/>
            <a:p>
              <a:endParaRPr lang="he-IL"/>
            </a:p>
          </p:txBody>
        </p:sp>
        <p:sp>
          <p:nvSpPr>
            <p:cNvPr id="145467" name="Rectangle 59"/>
            <p:cNvSpPr>
              <a:spLocks noChangeArrowheads="1"/>
            </p:cNvSpPr>
            <p:nvPr/>
          </p:nvSpPr>
          <p:spPr bwMode="auto">
            <a:xfrm>
              <a:off x="1137" y="2023"/>
              <a:ext cx="310" cy="47"/>
            </a:xfrm>
            <a:prstGeom prst="rect">
              <a:avLst/>
            </a:prstGeom>
            <a:solidFill>
              <a:schemeClr val="hlink"/>
            </a:solidFill>
            <a:ln w="9525">
              <a:noFill/>
              <a:miter lim="800000"/>
              <a:headEnd/>
              <a:tailEnd/>
            </a:ln>
          </p:spPr>
          <p:txBody>
            <a:bodyPr wrap="none" anchor="ctr"/>
            <a:lstStyle/>
            <a:p>
              <a:pPr algn="ctr"/>
              <a:endParaRPr lang="he-IL" sz="2400"/>
            </a:p>
          </p:txBody>
        </p:sp>
        <p:sp>
          <p:nvSpPr>
            <p:cNvPr id="145468" name="Oval 60"/>
            <p:cNvSpPr>
              <a:spLocks noChangeArrowheads="1"/>
            </p:cNvSpPr>
            <p:nvPr/>
          </p:nvSpPr>
          <p:spPr bwMode="auto">
            <a:xfrm>
              <a:off x="1134" y="1969"/>
              <a:ext cx="313"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69" name="Rectangle 61"/>
            <p:cNvSpPr>
              <a:spLocks noChangeArrowheads="1"/>
            </p:cNvSpPr>
            <p:nvPr/>
          </p:nvSpPr>
          <p:spPr bwMode="auto">
            <a:xfrm>
              <a:off x="1219" y="1995"/>
              <a:ext cx="142" cy="96"/>
            </a:xfrm>
            <a:prstGeom prst="rect">
              <a:avLst/>
            </a:prstGeom>
            <a:solidFill>
              <a:schemeClr val="hlink"/>
            </a:solidFill>
            <a:ln w="9525">
              <a:noFill/>
              <a:miter lim="800000"/>
              <a:headEnd/>
              <a:tailEnd/>
            </a:ln>
          </p:spPr>
          <p:txBody>
            <a:bodyPr wrap="none" anchor="ctr"/>
            <a:lstStyle/>
            <a:p>
              <a:endParaRPr lang="he-IL"/>
            </a:p>
          </p:txBody>
        </p:sp>
        <p:sp>
          <p:nvSpPr>
            <p:cNvPr id="145470" name="Text Box 62"/>
            <p:cNvSpPr txBox="1">
              <a:spLocks noChangeArrowheads="1"/>
            </p:cNvSpPr>
            <p:nvPr/>
          </p:nvSpPr>
          <p:spPr bwMode="auto">
            <a:xfrm>
              <a:off x="1137" y="1909"/>
              <a:ext cx="320" cy="269"/>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nvGrpSpPr>
            <p:cNvPr id="145471" name="Group 63"/>
            <p:cNvGrpSpPr>
              <a:grpSpLocks/>
            </p:cNvGrpSpPr>
            <p:nvPr/>
          </p:nvGrpSpPr>
          <p:grpSpPr bwMode="auto">
            <a:xfrm>
              <a:off x="3269" y="1384"/>
              <a:ext cx="322" cy="271"/>
              <a:chOff x="4319" y="1936"/>
              <a:chExt cx="322" cy="271"/>
            </a:xfrm>
          </p:grpSpPr>
          <p:sp>
            <p:nvSpPr>
              <p:cNvPr id="145524" name="Oval 64"/>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525" name="Line 65"/>
              <p:cNvSpPr>
                <a:spLocks noChangeShapeType="1"/>
              </p:cNvSpPr>
              <p:nvPr/>
            </p:nvSpPr>
            <p:spPr bwMode="auto">
              <a:xfrm>
                <a:off x="4323" y="2047"/>
                <a:ext cx="0" cy="52"/>
              </a:xfrm>
              <a:prstGeom prst="line">
                <a:avLst/>
              </a:prstGeom>
              <a:noFill/>
              <a:ln w="12700">
                <a:solidFill>
                  <a:schemeClr val="tx1"/>
                </a:solidFill>
                <a:round/>
                <a:headEnd/>
                <a:tailEnd/>
              </a:ln>
            </p:spPr>
            <p:txBody>
              <a:bodyPr wrap="none" anchor="ctr"/>
              <a:lstStyle/>
              <a:p>
                <a:endParaRPr lang="he-IL"/>
              </a:p>
            </p:txBody>
          </p:sp>
          <p:sp>
            <p:nvSpPr>
              <p:cNvPr id="145526" name="Line 66"/>
              <p:cNvSpPr>
                <a:spLocks noChangeShapeType="1"/>
              </p:cNvSpPr>
              <p:nvPr/>
            </p:nvSpPr>
            <p:spPr bwMode="auto">
              <a:xfrm>
                <a:off x="4636" y="2047"/>
                <a:ext cx="0" cy="52"/>
              </a:xfrm>
              <a:prstGeom prst="line">
                <a:avLst/>
              </a:prstGeom>
              <a:noFill/>
              <a:ln w="12700">
                <a:solidFill>
                  <a:schemeClr val="tx1"/>
                </a:solidFill>
                <a:round/>
                <a:headEnd/>
                <a:tailEnd/>
              </a:ln>
            </p:spPr>
            <p:txBody>
              <a:bodyPr wrap="none" anchor="ctr"/>
              <a:lstStyle/>
              <a:p>
                <a:endParaRPr lang="he-IL"/>
              </a:p>
            </p:txBody>
          </p:sp>
          <p:sp>
            <p:nvSpPr>
              <p:cNvPr id="145527" name="Rectangle 67"/>
              <p:cNvSpPr>
                <a:spLocks noChangeArrowheads="1"/>
              </p:cNvSpPr>
              <p:nvPr/>
            </p:nvSpPr>
            <p:spPr bwMode="auto">
              <a:xfrm>
                <a:off x="4323" y="2047"/>
                <a:ext cx="310" cy="51"/>
              </a:xfrm>
              <a:prstGeom prst="rect">
                <a:avLst/>
              </a:prstGeom>
              <a:solidFill>
                <a:schemeClr val="hlink"/>
              </a:solidFill>
              <a:ln w="9525">
                <a:noFill/>
                <a:miter lim="800000"/>
                <a:headEnd/>
                <a:tailEnd/>
              </a:ln>
            </p:spPr>
            <p:txBody>
              <a:bodyPr wrap="none" anchor="ctr"/>
              <a:lstStyle/>
              <a:p>
                <a:pPr algn="ctr"/>
                <a:endParaRPr lang="he-IL" sz="2400"/>
              </a:p>
            </p:txBody>
          </p:sp>
          <p:sp>
            <p:nvSpPr>
              <p:cNvPr id="145528" name="Oval 68"/>
              <p:cNvSpPr>
                <a:spLocks noChangeArrowheads="1"/>
              </p:cNvSpPr>
              <p:nvPr/>
            </p:nvSpPr>
            <p:spPr bwMode="auto">
              <a:xfrm>
                <a:off x="4320" y="1988"/>
                <a:ext cx="313" cy="97"/>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529" name="Rectangle 69"/>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45530" name="Text Box 70"/>
              <p:cNvSpPr txBox="1">
                <a:spLocks noChangeArrowheads="1"/>
              </p:cNvSpPr>
              <p:nvPr/>
            </p:nvSpPr>
            <p:spPr bwMode="auto">
              <a:xfrm>
                <a:off x="4319" y="1936"/>
                <a:ext cx="322" cy="271"/>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45472" name="Group 71"/>
            <p:cNvGrpSpPr>
              <a:grpSpLocks/>
            </p:cNvGrpSpPr>
            <p:nvPr/>
          </p:nvGrpSpPr>
          <p:grpSpPr bwMode="auto">
            <a:xfrm>
              <a:off x="3542" y="1606"/>
              <a:ext cx="332" cy="271"/>
              <a:chOff x="4592" y="2158"/>
              <a:chExt cx="332" cy="271"/>
            </a:xfrm>
          </p:grpSpPr>
          <p:sp>
            <p:nvSpPr>
              <p:cNvPr id="145517" name="Oval 72"/>
              <p:cNvSpPr>
                <a:spLocks noChangeArrowheads="1"/>
              </p:cNvSpPr>
              <p:nvPr/>
            </p:nvSpPr>
            <p:spPr bwMode="auto">
              <a:xfrm>
                <a:off x="4599" y="2276"/>
                <a:ext cx="311"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518" name="Line 73"/>
              <p:cNvSpPr>
                <a:spLocks noChangeShapeType="1"/>
              </p:cNvSpPr>
              <p:nvPr/>
            </p:nvSpPr>
            <p:spPr bwMode="auto">
              <a:xfrm>
                <a:off x="4599" y="2269"/>
                <a:ext cx="0" cy="52"/>
              </a:xfrm>
              <a:prstGeom prst="line">
                <a:avLst/>
              </a:prstGeom>
              <a:noFill/>
              <a:ln w="12700">
                <a:solidFill>
                  <a:schemeClr val="tx1"/>
                </a:solidFill>
                <a:round/>
                <a:headEnd/>
                <a:tailEnd/>
              </a:ln>
            </p:spPr>
            <p:txBody>
              <a:bodyPr wrap="none" anchor="ctr"/>
              <a:lstStyle/>
              <a:p>
                <a:endParaRPr lang="he-IL"/>
              </a:p>
            </p:txBody>
          </p:sp>
          <p:sp>
            <p:nvSpPr>
              <p:cNvPr id="145519" name="Line 74"/>
              <p:cNvSpPr>
                <a:spLocks noChangeShapeType="1"/>
              </p:cNvSpPr>
              <p:nvPr/>
            </p:nvSpPr>
            <p:spPr bwMode="auto">
              <a:xfrm>
                <a:off x="4910" y="2269"/>
                <a:ext cx="0" cy="52"/>
              </a:xfrm>
              <a:prstGeom prst="line">
                <a:avLst/>
              </a:prstGeom>
              <a:noFill/>
              <a:ln w="12700">
                <a:solidFill>
                  <a:schemeClr val="tx1"/>
                </a:solidFill>
                <a:round/>
                <a:headEnd/>
                <a:tailEnd/>
              </a:ln>
            </p:spPr>
            <p:txBody>
              <a:bodyPr wrap="none" anchor="ctr"/>
              <a:lstStyle/>
              <a:p>
                <a:endParaRPr lang="he-IL"/>
              </a:p>
            </p:txBody>
          </p:sp>
          <p:sp>
            <p:nvSpPr>
              <p:cNvPr id="145520" name="Rectangle 75"/>
              <p:cNvSpPr>
                <a:spLocks noChangeArrowheads="1"/>
              </p:cNvSpPr>
              <p:nvPr/>
            </p:nvSpPr>
            <p:spPr bwMode="auto">
              <a:xfrm>
                <a:off x="4599" y="2269"/>
                <a:ext cx="310" cy="51"/>
              </a:xfrm>
              <a:prstGeom prst="rect">
                <a:avLst/>
              </a:prstGeom>
              <a:solidFill>
                <a:schemeClr val="hlink"/>
              </a:solidFill>
              <a:ln w="9525">
                <a:noFill/>
                <a:miter lim="800000"/>
                <a:headEnd/>
                <a:tailEnd/>
              </a:ln>
            </p:spPr>
            <p:txBody>
              <a:bodyPr wrap="none" anchor="ctr"/>
              <a:lstStyle/>
              <a:p>
                <a:pPr algn="ctr"/>
                <a:endParaRPr lang="he-IL" sz="2400"/>
              </a:p>
            </p:txBody>
          </p:sp>
          <p:sp>
            <p:nvSpPr>
              <p:cNvPr id="145521" name="Oval 76"/>
              <p:cNvSpPr>
                <a:spLocks noChangeArrowheads="1"/>
              </p:cNvSpPr>
              <p:nvPr/>
            </p:nvSpPr>
            <p:spPr bwMode="auto">
              <a:xfrm>
                <a:off x="4596" y="2208"/>
                <a:ext cx="313" cy="97"/>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522" name="Rectangle 77"/>
              <p:cNvSpPr>
                <a:spLocks noChangeArrowheads="1"/>
              </p:cNvSpPr>
              <p:nvPr/>
            </p:nvSpPr>
            <p:spPr bwMode="auto">
              <a:xfrm>
                <a:off x="4683" y="2221"/>
                <a:ext cx="141" cy="112"/>
              </a:xfrm>
              <a:prstGeom prst="rect">
                <a:avLst/>
              </a:prstGeom>
              <a:solidFill>
                <a:schemeClr val="hlink"/>
              </a:solidFill>
              <a:ln w="9525">
                <a:noFill/>
                <a:miter lim="800000"/>
                <a:headEnd/>
                <a:tailEnd/>
              </a:ln>
            </p:spPr>
            <p:txBody>
              <a:bodyPr wrap="none" anchor="ctr"/>
              <a:lstStyle/>
              <a:p>
                <a:endParaRPr lang="he-IL"/>
              </a:p>
            </p:txBody>
          </p:sp>
          <p:sp>
            <p:nvSpPr>
              <p:cNvPr id="145523" name="Text Box 78"/>
              <p:cNvSpPr txBox="1">
                <a:spLocks noChangeArrowheads="1"/>
              </p:cNvSpPr>
              <p:nvPr/>
            </p:nvSpPr>
            <p:spPr bwMode="auto">
              <a:xfrm>
                <a:off x="4592" y="2158"/>
                <a:ext cx="332" cy="271"/>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grpSp>
          <p:nvGrpSpPr>
            <p:cNvPr id="145473" name="Group 79"/>
            <p:cNvGrpSpPr>
              <a:grpSpLocks/>
            </p:cNvGrpSpPr>
            <p:nvPr/>
          </p:nvGrpSpPr>
          <p:grpSpPr bwMode="auto">
            <a:xfrm>
              <a:off x="2011" y="1976"/>
              <a:ext cx="332" cy="271"/>
              <a:chOff x="2011" y="1976"/>
              <a:chExt cx="332" cy="271"/>
            </a:xfrm>
          </p:grpSpPr>
          <p:sp>
            <p:nvSpPr>
              <p:cNvPr id="145509" name="Oval 80"/>
              <p:cNvSpPr>
                <a:spLocks noChangeArrowheads="1"/>
              </p:cNvSpPr>
              <p:nvPr/>
            </p:nvSpPr>
            <p:spPr bwMode="auto">
              <a:xfrm>
                <a:off x="2019" y="2102"/>
                <a:ext cx="311"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510" name="Line 81"/>
              <p:cNvSpPr>
                <a:spLocks noChangeShapeType="1"/>
              </p:cNvSpPr>
              <p:nvPr/>
            </p:nvSpPr>
            <p:spPr bwMode="auto">
              <a:xfrm>
                <a:off x="2019" y="2097"/>
                <a:ext cx="0" cy="50"/>
              </a:xfrm>
              <a:prstGeom prst="line">
                <a:avLst/>
              </a:prstGeom>
              <a:noFill/>
              <a:ln w="12700">
                <a:solidFill>
                  <a:schemeClr val="tx1"/>
                </a:solidFill>
                <a:round/>
                <a:headEnd/>
                <a:tailEnd/>
              </a:ln>
            </p:spPr>
            <p:txBody>
              <a:bodyPr wrap="none" anchor="ctr"/>
              <a:lstStyle/>
              <a:p>
                <a:endParaRPr lang="he-IL"/>
              </a:p>
            </p:txBody>
          </p:sp>
          <p:sp>
            <p:nvSpPr>
              <p:cNvPr id="145511" name="Line 82"/>
              <p:cNvSpPr>
                <a:spLocks noChangeShapeType="1"/>
              </p:cNvSpPr>
              <p:nvPr/>
            </p:nvSpPr>
            <p:spPr bwMode="auto">
              <a:xfrm>
                <a:off x="2330" y="2097"/>
                <a:ext cx="0" cy="50"/>
              </a:xfrm>
              <a:prstGeom prst="line">
                <a:avLst/>
              </a:prstGeom>
              <a:noFill/>
              <a:ln w="12700">
                <a:solidFill>
                  <a:schemeClr val="tx1"/>
                </a:solidFill>
                <a:round/>
                <a:headEnd/>
                <a:tailEnd/>
              </a:ln>
            </p:spPr>
            <p:txBody>
              <a:bodyPr wrap="none" anchor="ctr"/>
              <a:lstStyle/>
              <a:p>
                <a:endParaRPr lang="he-IL"/>
              </a:p>
            </p:txBody>
          </p:sp>
          <p:sp>
            <p:nvSpPr>
              <p:cNvPr id="145512" name="Rectangle 83"/>
              <p:cNvSpPr>
                <a:spLocks noChangeArrowheads="1"/>
              </p:cNvSpPr>
              <p:nvPr/>
            </p:nvSpPr>
            <p:spPr bwMode="auto">
              <a:xfrm>
                <a:off x="2019" y="2097"/>
                <a:ext cx="310" cy="47"/>
              </a:xfrm>
              <a:prstGeom prst="rect">
                <a:avLst/>
              </a:prstGeom>
              <a:solidFill>
                <a:schemeClr val="hlink"/>
              </a:solidFill>
              <a:ln w="9525">
                <a:noFill/>
                <a:miter lim="800000"/>
                <a:headEnd/>
                <a:tailEnd/>
              </a:ln>
            </p:spPr>
            <p:txBody>
              <a:bodyPr wrap="none" anchor="ctr"/>
              <a:lstStyle/>
              <a:p>
                <a:pPr algn="ctr"/>
                <a:endParaRPr lang="he-IL" sz="2400"/>
              </a:p>
            </p:txBody>
          </p:sp>
          <p:sp>
            <p:nvSpPr>
              <p:cNvPr id="145513" name="Oval 84"/>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5514" name="Group 85"/>
              <p:cNvGrpSpPr>
                <a:grpSpLocks/>
              </p:cNvGrpSpPr>
              <p:nvPr/>
            </p:nvGrpSpPr>
            <p:grpSpPr bwMode="auto">
              <a:xfrm>
                <a:off x="2011" y="1976"/>
                <a:ext cx="332" cy="271"/>
                <a:chOff x="2888" y="2425"/>
                <a:chExt cx="339" cy="271"/>
              </a:xfrm>
            </p:grpSpPr>
            <p:sp>
              <p:nvSpPr>
                <p:cNvPr id="145515" name="Rectangle 8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45516" name="Text Box 87"/>
                <p:cNvSpPr txBox="1">
                  <a:spLocks noChangeArrowheads="1"/>
                </p:cNvSpPr>
                <p:nvPr/>
              </p:nvSpPr>
              <p:spPr bwMode="auto">
                <a:xfrm>
                  <a:off x="2888" y="2425"/>
                  <a:ext cx="339" cy="271"/>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sp>
          <p:nvSpPr>
            <p:cNvPr id="145474" name="Freeform 88"/>
            <p:cNvSpPr>
              <a:spLocks/>
            </p:cNvSpPr>
            <p:nvPr/>
          </p:nvSpPr>
          <p:spPr bwMode="auto">
            <a:xfrm>
              <a:off x="1457" y="2302"/>
              <a:ext cx="1848" cy="414"/>
            </a:xfrm>
            <a:custGeom>
              <a:avLst/>
              <a:gdLst>
                <a:gd name="T0" fmla="*/ 0 w 1848"/>
                <a:gd name="T1" fmla="*/ 414 h 414"/>
                <a:gd name="T2" fmla="*/ 84 w 1848"/>
                <a:gd name="T3" fmla="*/ 0 h 414"/>
                <a:gd name="T4" fmla="*/ 384 w 1848"/>
                <a:gd name="T5" fmla="*/ 6 h 414"/>
                <a:gd name="T6" fmla="*/ 1848 w 1848"/>
                <a:gd name="T7" fmla="*/ 414 h 414"/>
                <a:gd name="T8" fmla="*/ 0 w 1848"/>
                <a:gd name="T9" fmla="*/ 414 h 414"/>
                <a:gd name="T10" fmla="*/ 0 60000 65536"/>
                <a:gd name="T11" fmla="*/ 0 60000 65536"/>
                <a:gd name="T12" fmla="*/ 0 60000 65536"/>
                <a:gd name="T13" fmla="*/ 0 60000 65536"/>
                <a:gd name="T14" fmla="*/ 0 60000 65536"/>
                <a:gd name="T15" fmla="*/ 0 w 1848"/>
                <a:gd name="T16" fmla="*/ 0 h 414"/>
                <a:gd name="T17" fmla="*/ 1848 w 1848"/>
                <a:gd name="T18" fmla="*/ 414 h 414"/>
              </a:gdLst>
              <a:ahLst/>
              <a:cxnLst>
                <a:cxn ang="T10">
                  <a:pos x="T0" y="T1"/>
                </a:cxn>
                <a:cxn ang="T11">
                  <a:pos x="T2" y="T3"/>
                </a:cxn>
                <a:cxn ang="T12">
                  <a:pos x="T4" y="T5"/>
                </a:cxn>
                <a:cxn ang="T13">
                  <a:pos x="T6" y="T7"/>
                </a:cxn>
                <a:cxn ang="T14">
                  <a:pos x="T8" y="T9"/>
                </a:cxn>
              </a:cxnLst>
              <a:rect l="T15" t="T16" r="T17" b="T18"/>
              <a:pathLst>
                <a:path w="1848" h="414">
                  <a:moveTo>
                    <a:pt x="0" y="414"/>
                  </a:moveTo>
                  <a:lnTo>
                    <a:pt x="84" y="0"/>
                  </a:lnTo>
                  <a:lnTo>
                    <a:pt x="384" y="6"/>
                  </a:lnTo>
                  <a:lnTo>
                    <a:pt x="1848" y="414"/>
                  </a:lnTo>
                  <a:lnTo>
                    <a:pt x="0" y="414"/>
                  </a:lnTo>
                  <a:close/>
                </a:path>
              </a:pathLst>
            </a:custGeom>
            <a:gradFill rotWithShape="1">
              <a:gsLst>
                <a:gs pos="0">
                  <a:srgbClr val="DDDDDD"/>
                </a:gs>
                <a:gs pos="100000">
                  <a:srgbClr val="5F5F5F"/>
                </a:gs>
              </a:gsLst>
              <a:lin ang="5400000" scaled="1"/>
            </a:gradFill>
            <a:ln w="9525" cap="flat" cmpd="sng">
              <a:solidFill>
                <a:srgbClr val="DDDDDD"/>
              </a:solidFill>
              <a:prstDash val="solid"/>
              <a:round/>
              <a:headEnd/>
              <a:tailEnd/>
            </a:ln>
          </p:spPr>
          <p:txBody>
            <a:bodyPr wrap="none" anchor="ctr"/>
            <a:lstStyle/>
            <a:p>
              <a:endParaRPr lang="he-IL"/>
            </a:p>
          </p:txBody>
        </p:sp>
        <p:sp>
          <p:nvSpPr>
            <p:cNvPr id="145475" name="Rectangle 89"/>
            <p:cNvSpPr>
              <a:spLocks noChangeArrowheads="1"/>
            </p:cNvSpPr>
            <p:nvPr/>
          </p:nvSpPr>
          <p:spPr bwMode="auto">
            <a:xfrm>
              <a:off x="1462" y="2729"/>
              <a:ext cx="1833" cy="1117"/>
            </a:xfrm>
            <a:prstGeom prst="rect">
              <a:avLst/>
            </a:prstGeom>
            <a:noFill/>
            <a:ln w="9525">
              <a:solidFill>
                <a:schemeClr val="tx1"/>
              </a:solidFill>
              <a:miter lim="800000"/>
              <a:headEnd/>
              <a:tailEnd/>
            </a:ln>
          </p:spPr>
          <p:txBody>
            <a:bodyPr wrap="none" anchor="ctr"/>
            <a:lstStyle/>
            <a:p>
              <a:endParaRPr lang="he-IL"/>
            </a:p>
          </p:txBody>
        </p:sp>
        <p:grpSp>
          <p:nvGrpSpPr>
            <p:cNvPr id="145476" name="Group 90"/>
            <p:cNvGrpSpPr>
              <a:grpSpLocks/>
            </p:cNvGrpSpPr>
            <p:nvPr/>
          </p:nvGrpSpPr>
          <p:grpSpPr bwMode="auto">
            <a:xfrm>
              <a:off x="1578" y="2818"/>
              <a:ext cx="736" cy="479"/>
              <a:chOff x="1595" y="2898"/>
              <a:chExt cx="736" cy="479"/>
            </a:xfrm>
          </p:grpSpPr>
          <p:sp>
            <p:nvSpPr>
              <p:cNvPr id="145507" name="Oval 91"/>
              <p:cNvSpPr>
                <a:spLocks noChangeArrowheads="1"/>
              </p:cNvSpPr>
              <p:nvPr/>
            </p:nvSpPr>
            <p:spPr bwMode="auto">
              <a:xfrm>
                <a:off x="1595" y="2898"/>
                <a:ext cx="736" cy="479"/>
              </a:xfrm>
              <a:prstGeom prst="ellipse">
                <a:avLst/>
              </a:prstGeom>
              <a:noFill/>
              <a:ln w="9525">
                <a:solidFill>
                  <a:schemeClr val="accent2"/>
                </a:solidFill>
                <a:round/>
                <a:headEnd/>
                <a:tailEnd/>
              </a:ln>
            </p:spPr>
            <p:txBody>
              <a:bodyPr wrap="none" anchor="ctr"/>
              <a:lstStyle/>
              <a:p>
                <a:endParaRPr lang="he-IL"/>
              </a:p>
            </p:txBody>
          </p:sp>
          <p:sp>
            <p:nvSpPr>
              <p:cNvPr id="145508" name="Text Box 92"/>
              <p:cNvSpPr txBox="1">
                <a:spLocks noChangeArrowheads="1"/>
              </p:cNvSpPr>
              <p:nvPr/>
            </p:nvSpPr>
            <p:spPr bwMode="auto">
              <a:xfrm>
                <a:off x="1733" y="2933"/>
                <a:ext cx="553" cy="434"/>
              </a:xfrm>
              <a:prstGeom prst="rect">
                <a:avLst/>
              </a:prstGeom>
              <a:noFill/>
              <a:ln w="9525">
                <a:noFill/>
                <a:miter lim="800000"/>
                <a:headEnd/>
                <a:tailEnd/>
              </a:ln>
            </p:spPr>
            <p:txBody>
              <a:bodyPr wrap="none">
                <a:spAutoFit/>
              </a:bodyPr>
              <a:lstStyle/>
              <a:p>
                <a:pPr eaLnBrk="1" hangingPunct="1"/>
                <a:r>
                  <a:rPr lang="en-US" sz="1200" dirty="0">
                    <a:solidFill>
                      <a:srgbClr val="000099"/>
                    </a:solidFill>
                  </a:rPr>
                  <a:t>Intra-AS</a:t>
                </a:r>
              </a:p>
              <a:p>
                <a:pPr eaLnBrk="1" hangingPunct="1"/>
                <a:r>
                  <a:rPr lang="en-US" sz="1200" dirty="0">
                    <a:solidFill>
                      <a:srgbClr val="000099"/>
                    </a:solidFill>
                  </a:rPr>
                  <a:t>Routing </a:t>
                </a:r>
              </a:p>
              <a:p>
                <a:pPr eaLnBrk="1" hangingPunct="1"/>
                <a:r>
                  <a:rPr lang="en-US" sz="1200" dirty="0">
                    <a:solidFill>
                      <a:srgbClr val="000099"/>
                    </a:solidFill>
                  </a:rPr>
                  <a:t>algorithm</a:t>
                </a:r>
              </a:p>
            </p:txBody>
          </p:sp>
        </p:grpSp>
        <p:grpSp>
          <p:nvGrpSpPr>
            <p:cNvPr id="145477" name="Group 93"/>
            <p:cNvGrpSpPr>
              <a:grpSpLocks/>
            </p:cNvGrpSpPr>
            <p:nvPr/>
          </p:nvGrpSpPr>
          <p:grpSpPr bwMode="auto">
            <a:xfrm>
              <a:off x="2402" y="2826"/>
              <a:ext cx="736" cy="479"/>
              <a:chOff x="2402" y="2826"/>
              <a:chExt cx="736" cy="479"/>
            </a:xfrm>
          </p:grpSpPr>
          <p:sp>
            <p:nvSpPr>
              <p:cNvPr id="145505" name="Oval 94"/>
              <p:cNvSpPr>
                <a:spLocks noChangeArrowheads="1"/>
              </p:cNvSpPr>
              <p:nvPr/>
            </p:nvSpPr>
            <p:spPr bwMode="auto">
              <a:xfrm>
                <a:off x="2402" y="2828"/>
                <a:ext cx="736" cy="477"/>
              </a:xfrm>
              <a:prstGeom prst="ellipse">
                <a:avLst/>
              </a:prstGeom>
              <a:noFill/>
              <a:ln w="9525">
                <a:solidFill>
                  <a:srgbClr val="FF0000"/>
                </a:solidFill>
                <a:round/>
                <a:headEnd/>
                <a:tailEnd/>
              </a:ln>
            </p:spPr>
            <p:txBody>
              <a:bodyPr wrap="none" anchor="ctr"/>
              <a:lstStyle/>
              <a:p>
                <a:endParaRPr lang="he-IL"/>
              </a:p>
            </p:txBody>
          </p:sp>
          <p:sp>
            <p:nvSpPr>
              <p:cNvPr id="145506" name="Text Box 95"/>
              <p:cNvSpPr txBox="1">
                <a:spLocks noChangeArrowheads="1"/>
              </p:cNvSpPr>
              <p:nvPr/>
            </p:nvSpPr>
            <p:spPr bwMode="auto">
              <a:xfrm>
                <a:off x="2539" y="2862"/>
                <a:ext cx="553" cy="434"/>
              </a:xfrm>
              <a:prstGeom prst="rect">
                <a:avLst/>
              </a:prstGeom>
              <a:noFill/>
              <a:ln w="9525">
                <a:noFill/>
                <a:miter lim="800000"/>
                <a:headEnd/>
                <a:tailEnd/>
              </a:ln>
            </p:spPr>
            <p:txBody>
              <a:bodyPr wrap="none">
                <a:spAutoFit/>
              </a:bodyPr>
              <a:lstStyle/>
              <a:p>
                <a:pPr eaLnBrk="1" hangingPunct="1"/>
                <a:r>
                  <a:rPr lang="en-US" sz="1200" dirty="0">
                    <a:solidFill>
                      <a:srgbClr val="FF0000"/>
                    </a:solidFill>
                  </a:rPr>
                  <a:t>Inter-AS</a:t>
                </a:r>
              </a:p>
              <a:p>
                <a:pPr eaLnBrk="1" hangingPunct="1"/>
                <a:r>
                  <a:rPr lang="en-US" sz="1200" dirty="0">
                    <a:solidFill>
                      <a:srgbClr val="FF0000"/>
                    </a:solidFill>
                  </a:rPr>
                  <a:t>Routing </a:t>
                </a:r>
              </a:p>
              <a:p>
                <a:pPr eaLnBrk="1" hangingPunct="1"/>
                <a:r>
                  <a:rPr lang="en-US" sz="1200" dirty="0">
                    <a:solidFill>
                      <a:srgbClr val="FF0000"/>
                    </a:solidFill>
                  </a:rPr>
                  <a:t>algorithm</a:t>
                </a:r>
              </a:p>
            </p:txBody>
          </p:sp>
        </p:grpSp>
        <p:sp>
          <p:nvSpPr>
            <p:cNvPr id="145478" name="Rectangle 96"/>
            <p:cNvSpPr>
              <a:spLocks noChangeArrowheads="1"/>
            </p:cNvSpPr>
            <p:nvPr/>
          </p:nvSpPr>
          <p:spPr bwMode="auto">
            <a:xfrm>
              <a:off x="1932" y="3447"/>
              <a:ext cx="780" cy="266"/>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1400"/>
                <a:t>Forwarding</a:t>
              </a:r>
            </a:p>
            <a:p>
              <a:pPr algn="ctr" eaLnBrk="1" hangingPunct="1"/>
              <a:r>
                <a:rPr lang="en-US" sz="1400"/>
                <a:t>table</a:t>
              </a:r>
            </a:p>
          </p:txBody>
        </p:sp>
        <p:sp>
          <p:nvSpPr>
            <p:cNvPr id="145479" name="Freeform 97"/>
            <p:cNvSpPr>
              <a:spLocks/>
            </p:cNvSpPr>
            <p:nvPr/>
          </p:nvSpPr>
          <p:spPr bwMode="auto">
            <a:xfrm>
              <a:off x="1648" y="3217"/>
              <a:ext cx="275" cy="345"/>
            </a:xfrm>
            <a:custGeom>
              <a:avLst/>
              <a:gdLst>
                <a:gd name="T0" fmla="*/ 0 w 275"/>
                <a:gd name="T1" fmla="*/ 0 h 345"/>
                <a:gd name="T2" fmla="*/ 71 w 275"/>
                <a:gd name="T3" fmla="*/ 230 h 345"/>
                <a:gd name="T4" fmla="*/ 275 w 275"/>
                <a:gd name="T5" fmla="*/ 345 h 345"/>
                <a:gd name="T6" fmla="*/ 0 60000 65536"/>
                <a:gd name="T7" fmla="*/ 0 60000 65536"/>
                <a:gd name="T8" fmla="*/ 0 60000 65536"/>
                <a:gd name="T9" fmla="*/ 0 w 275"/>
                <a:gd name="T10" fmla="*/ 0 h 345"/>
                <a:gd name="T11" fmla="*/ 275 w 275"/>
                <a:gd name="T12" fmla="*/ 345 h 345"/>
              </a:gdLst>
              <a:ahLst/>
              <a:cxnLst>
                <a:cxn ang="T6">
                  <a:pos x="T0" y="T1"/>
                </a:cxn>
                <a:cxn ang="T7">
                  <a:pos x="T2" y="T3"/>
                </a:cxn>
                <a:cxn ang="T8">
                  <a:pos x="T4" y="T5"/>
                </a:cxn>
              </a:cxnLst>
              <a:rect l="T9" t="T10" r="T11" b="T12"/>
              <a:pathLst>
                <a:path w="275" h="345">
                  <a:moveTo>
                    <a:pt x="0" y="0"/>
                  </a:moveTo>
                  <a:cubicBezTo>
                    <a:pt x="12" y="86"/>
                    <a:pt x="25" y="173"/>
                    <a:pt x="71" y="230"/>
                  </a:cubicBezTo>
                  <a:cubicBezTo>
                    <a:pt x="117" y="287"/>
                    <a:pt x="241" y="326"/>
                    <a:pt x="275" y="345"/>
                  </a:cubicBezTo>
                </a:path>
              </a:pathLst>
            </a:custGeom>
            <a:noFill/>
            <a:ln w="9525">
              <a:solidFill>
                <a:schemeClr val="accent2"/>
              </a:solidFill>
              <a:round/>
              <a:headEnd/>
              <a:tailEnd type="triangle" w="med" len="med"/>
            </a:ln>
          </p:spPr>
          <p:txBody>
            <a:bodyPr/>
            <a:lstStyle/>
            <a:p>
              <a:endParaRPr lang="he-IL"/>
            </a:p>
          </p:txBody>
        </p:sp>
        <p:sp>
          <p:nvSpPr>
            <p:cNvPr id="145480" name="Freeform 98"/>
            <p:cNvSpPr>
              <a:spLocks/>
            </p:cNvSpPr>
            <p:nvPr/>
          </p:nvSpPr>
          <p:spPr bwMode="auto">
            <a:xfrm>
              <a:off x="2712" y="3217"/>
              <a:ext cx="354" cy="372"/>
            </a:xfrm>
            <a:custGeom>
              <a:avLst/>
              <a:gdLst>
                <a:gd name="T0" fmla="*/ 354 w 354"/>
                <a:gd name="T1" fmla="*/ 0 h 372"/>
                <a:gd name="T2" fmla="*/ 248 w 354"/>
                <a:gd name="T3" fmla="*/ 274 h 372"/>
                <a:gd name="T4" fmla="*/ 0 w 354"/>
                <a:gd name="T5" fmla="*/ 372 h 372"/>
                <a:gd name="T6" fmla="*/ 0 60000 65536"/>
                <a:gd name="T7" fmla="*/ 0 60000 65536"/>
                <a:gd name="T8" fmla="*/ 0 60000 65536"/>
                <a:gd name="T9" fmla="*/ 0 w 354"/>
                <a:gd name="T10" fmla="*/ 0 h 372"/>
                <a:gd name="T11" fmla="*/ 354 w 354"/>
                <a:gd name="T12" fmla="*/ 372 h 372"/>
              </a:gdLst>
              <a:ahLst/>
              <a:cxnLst>
                <a:cxn ang="T6">
                  <a:pos x="T0" y="T1"/>
                </a:cxn>
                <a:cxn ang="T7">
                  <a:pos x="T2" y="T3"/>
                </a:cxn>
                <a:cxn ang="T8">
                  <a:pos x="T4" y="T5"/>
                </a:cxn>
              </a:cxnLst>
              <a:rect l="T9" t="T10" r="T11" b="T12"/>
              <a:pathLst>
                <a:path w="354" h="372">
                  <a:moveTo>
                    <a:pt x="354" y="0"/>
                  </a:moveTo>
                  <a:cubicBezTo>
                    <a:pt x="330" y="106"/>
                    <a:pt x="307" y="212"/>
                    <a:pt x="248" y="274"/>
                  </a:cubicBezTo>
                  <a:cubicBezTo>
                    <a:pt x="189" y="336"/>
                    <a:pt x="41" y="354"/>
                    <a:pt x="0" y="372"/>
                  </a:cubicBezTo>
                </a:path>
              </a:pathLst>
            </a:custGeom>
            <a:noFill/>
            <a:ln w="9525">
              <a:solidFill>
                <a:srgbClr val="FF0000"/>
              </a:solidFill>
              <a:round/>
              <a:headEnd/>
              <a:tailEnd type="triangle" w="med" len="med"/>
            </a:ln>
          </p:spPr>
          <p:txBody>
            <a:bodyPr/>
            <a:lstStyle/>
            <a:p>
              <a:endParaRPr lang="he-IL"/>
            </a:p>
          </p:txBody>
        </p:sp>
        <p:grpSp>
          <p:nvGrpSpPr>
            <p:cNvPr id="145481" name="Group 99"/>
            <p:cNvGrpSpPr>
              <a:grpSpLocks/>
            </p:cNvGrpSpPr>
            <p:nvPr/>
          </p:nvGrpSpPr>
          <p:grpSpPr bwMode="auto">
            <a:xfrm>
              <a:off x="419" y="1222"/>
              <a:ext cx="322" cy="271"/>
              <a:chOff x="2016" y="1976"/>
              <a:chExt cx="322" cy="271"/>
            </a:xfrm>
          </p:grpSpPr>
          <p:sp>
            <p:nvSpPr>
              <p:cNvPr id="145497" name="Oval 100"/>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5498" name="Line 101"/>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45499" name="Line 102"/>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45500" name="Rectangle 103"/>
              <p:cNvSpPr>
                <a:spLocks noChangeArrowheads="1"/>
              </p:cNvSpPr>
              <p:nvPr/>
            </p:nvSpPr>
            <p:spPr bwMode="auto">
              <a:xfrm>
                <a:off x="2019" y="2095"/>
                <a:ext cx="310" cy="50"/>
              </a:xfrm>
              <a:prstGeom prst="rect">
                <a:avLst/>
              </a:prstGeom>
              <a:solidFill>
                <a:schemeClr val="hlink"/>
              </a:solidFill>
              <a:ln w="9525">
                <a:noFill/>
                <a:miter lim="800000"/>
                <a:headEnd/>
                <a:tailEnd/>
              </a:ln>
            </p:spPr>
            <p:txBody>
              <a:bodyPr wrap="none" anchor="ctr"/>
              <a:lstStyle/>
              <a:p>
                <a:pPr algn="ctr"/>
                <a:endParaRPr lang="he-IL" sz="2400"/>
              </a:p>
            </p:txBody>
          </p:sp>
          <p:sp>
            <p:nvSpPr>
              <p:cNvPr id="145501" name="Oval 104"/>
              <p:cNvSpPr>
                <a:spLocks noChangeArrowheads="1"/>
              </p:cNvSpPr>
              <p:nvPr/>
            </p:nvSpPr>
            <p:spPr bwMode="auto">
              <a:xfrm>
                <a:off x="2016" y="2037"/>
                <a:ext cx="313" cy="94"/>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5502" name="Group 105"/>
              <p:cNvGrpSpPr>
                <a:grpSpLocks/>
              </p:cNvGrpSpPr>
              <p:nvPr/>
            </p:nvGrpSpPr>
            <p:grpSpPr bwMode="auto">
              <a:xfrm>
                <a:off x="2016" y="1976"/>
                <a:ext cx="322" cy="271"/>
                <a:chOff x="2892" y="2425"/>
                <a:chExt cx="329" cy="271"/>
              </a:xfrm>
            </p:grpSpPr>
            <p:sp>
              <p:nvSpPr>
                <p:cNvPr id="145503" name="Rectangle 106"/>
                <p:cNvSpPr>
                  <a:spLocks noChangeArrowheads="1"/>
                </p:cNvSpPr>
                <p:nvPr/>
              </p:nvSpPr>
              <p:spPr bwMode="auto">
                <a:xfrm>
                  <a:off x="2982" y="2490"/>
                  <a:ext cx="142" cy="130"/>
                </a:xfrm>
                <a:prstGeom prst="rect">
                  <a:avLst/>
                </a:prstGeom>
                <a:solidFill>
                  <a:schemeClr val="hlink"/>
                </a:solidFill>
                <a:ln w="9525">
                  <a:noFill/>
                  <a:miter lim="800000"/>
                  <a:headEnd/>
                  <a:tailEnd/>
                </a:ln>
              </p:spPr>
              <p:txBody>
                <a:bodyPr wrap="none" anchor="ctr"/>
                <a:lstStyle/>
                <a:p>
                  <a:endParaRPr lang="he-IL"/>
                </a:p>
              </p:txBody>
            </p:sp>
            <p:sp>
              <p:nvSpPr>
                <p:cNvPr id="145504" name="Text Box 107"/>
                <p:cNvSpPr txBox="1">
                  <a:spLocks noChangeArrowheads="1"/>
                </p:cNvSpPr>
                <p:nvPr/>
              </p:nvSpPr>
              <p:spPr bwMode="auto">
                <a:xfrm>
                  <a:off x="2892" y="2425"/>
                  <a:ext cx="329" cy="271"/>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sp>
          <p:nvSpPr>
            <p:cNvPr id="145482" name="Line 108"/>
            <p:cNvSpPr>
              <a:spLocks noChangeShapeType="1"/>
            </p:cNvSpPr>
            <p:nvPr/>
          </p:nvSpPr>
          <p:spPr bwMode="auto">
            <a:xfrm flipH="1">
              <a:off x="443" y="1436"/>
              <a:ext cx="62" cy="108"/>
            </a:xfrm>
            <a:prstGeom prst="line">
              <a:avLst/>
            </a:prstGeom>
            <a:noFill/>
            <a:ln w="28575">
              <a:solidFill>
                <a:schemeClr val="tx1"/>
              </a:solidFill>
              <a:round/>
              <a:headEnd/>
              <a:tailEnd/>
            </a:ln>
          </p:spPr>
          <p:txBody>
            <a:bodyPr/>
            <a:lstStyle/>
            <a:p>
              <a:endParaRPr lang="he-IL"/>
            </a:p>
          </p:txBody>
        </p:sp>
        <p:sp>
          <p:nvSpPr>
            <p:cNvPr id="145483" name="Line 109"/>
            <p:cNvSpPr>
              <a:spLocks noChangeShapeType="1"/>
            </p:cNvSpPr>
            <p:nvPr/>
          </p:nvSpPr>
          <p:spPr bwMode="auto">
            <a:xfrm>
              <a:off x="136" y="1482"/>
              <a:ext cx="145" cy="110"/>
            </a:xfrm>
            <a:prstGeom prst="line">
              <a:avLst/>
            </a:prstGeom>
            <a:noFill/>
            <a:ln w="9525">
              <a:solidFill>
                <a:schemeClr val="tx1"/>
              </a:solidFill>
              <a:round/>
              <a:headEnd/>
              <a:tailEnd/>
            </a:ln>
          </p:spPr>
          <p:txBody>
            <a:bodyPr/>
            <a:lstStyle/>
            <a:p>
              <a:endParaRPr lang="he-IL"/>
            </a:p>
          </p:txBody>
        </p:sp>
        <p:sp>
          <p:nvSpPr>
            <p:cNvPr id="145484" name="Line 110"/>
            <p:cNvSpPr>
              <a:spLocks noChangeShapeType="1"/>
            </p:cNvSpPr>
            <p:nvPr/>
          </p:nvSpPr>
          <p:spPr bwMode="auto">
            <a:xfrm flipH="1">
              <a:off x="635" y="1127"/>
              <a:ext cx="136" cy="152"/>
            </a:xfrm>
            <a:prstGeom prst="line">
              <a:avLst/>
            </a:prstGeom>
            <a:noFill/>
            <a:ln w="9525">
              <a:solidFill>
                <a:schemeClr val="tx1"/>
              </a:solidFill>
              <a:round/>
              <a:headEnd/>
              <a:tailEnd/>
            </a:ln>
          </p:spPr>
          <p:txBody>
            <a:bodyPr/>
            <a:lstStyle/>
            <a:p>
              <a:endParaRPr lang="he-IL"/>
            </a:p>
          </p:txBody>
        </p:sp>
        <p:sp>
          <p:nvSpPr>
            <p:cNvPr id="145485" name="Line 111"/>
            <p:cNvSpPr>
              <a:spLocks noChangeShapeType="1"/>
            </p:cNvSpPr>
            <p:nvPr/>
          </p:nvSpPr>
          <p:spPr bwMode="auto">
            <a:xfrm>
              <a:off x="356" y="1118"/>
              <a:ext cx="120" cy="178"/>
            </a:xfrm>
            <a:prstGeom prst="line">
              <a:avLst/>
            </a:prstGeom>
            <a:noFill/>
            <a:ln w="9525">
              <a:solidFill>
                <a:schemeClr val="tx1"/>
              </a:solidFill>
              <a:round/>
              <a:headEnd/>
              <a:tailEnd/>
            </a:ln>
          </p:spPr>
          <p:txBody>
            <a:bodyPr/>
            <a:lstStyle/>
            <a:p>
              <a:endParaRPr lang="he-IL"/>
            </a:p>
          </p:txBody>
        </p:sp>
        <p:sp>
          <p:nvSpPr>
            <p:cNvPr id="145486" name="Line 112"/>
            <p:cNvSpPr>
              <a:spLocks noChangeShapeType="1"/>
            </p:cNvSpPr>
            <p:nvPr/>
          </p:nvSpPr>
          <p:spPr bwMode="auto">
            <a:xfrm flipH="1">
              <a:off x="1016" y="1211"/>
              <a:ext cx="70" cy="206"/>
            </a:xfrm>
            <a:prstGeom prst="line">
              <a:avLst/>
            </a:prstGeom>
            <a:noFill/>
            <a:ln w="9525">
              <a:solidFill>
                <a:schemeClr val="tx1"/>
              </a:solidFill>
              <a:round/>
              <a:headEnd/>
              <a:tailEnd/>
            </a:ln>
          </p:spPr>
          <p:txBody>
            <a:bodyPr/>
            <a:lstStyle/>
            <a:p>
              <a:endParaRPr lang="he-IL"/>
            </a:p>
          </p:txBody>
        </p:sp>
        <p:sp>
          <p:nvSpPr>
            <p:cNvPr id="145487" name="Line 113"/>
            <p:cNvSpPr>
              <a:spLocks noChangeShapeType="1"/>
            </p:cNvSpPr>
            <p:nvPr/>
          </p:nvSpPr>
          <p:spPr bwMode="auto">
            <a:xfrm>
              <a:off x="3854" y="1728"/>
              <a:ext cx="222" cy="0"/>
            </a:xfrm>
            <a:prstGeom prst="line">
              <a:avLst/>
            </a:prstGeom>
            <a:noFill/>
            <a:ln w="9525">
              <a:solidFill>
                <a:schemeClr val="tx1"/>
              </a:solidFill>
              <a:round/>
              <a:headEnd/>
              <a:tailEnd/>
            </a:ln>
          </p:spPr>
          <p:txBody>
            <a:bodyPr/>
            <a:lstStyle/>
            <a:p>
              <a:endParaRPr lang="he-IL"/>
            </a:p>
          </p:txBody>
        </p:sp>
        <p:sp>
          <p:nvSpPr>
            <p:cNvPr id="145488" name="Line 114"/>
            <p:cNvSpPr>
              <a:spLocks noChangeShapeType="1"/>
            </p:cNvSpPr>
            <p:nvPr/>
          </p:nvSpPr>
          <p:spPr bwMode="auto">
            <a:xfrm flipV="1">
              <a:off x="3795" y="1415"/>
              <a:ext cx="262" cy="254"/>
            </a:xfrm>
            <a:prstGeom prst="line">
              <a:avLst/>
            </a:prstGeom>
            <a:noFill/>
            <a:ln w="9525">
              <a:solidFill>
                <a:schemeClr val="tx1"/>
              </a:solidFill>
              <a:round/>
              <a:headEnd/>
              <a:tailEnd/>
            </a:ln>
          </p:spPr>
          <p:txBody>
            <a:bodyPr/>
            <a:lstStyle/>
            <a:p>
              <a:endParaRPr lang="he-IL"/>
            </a:p>
          </p:txBody>
        </p:sp>
        <p:sp>
          <p:nvSpPr>
            <p:cNvPr id="145489" name="Line 115"/>
            <p:cNvSpPr>
              <a:spLocks noChangeShapeType="1"/>
            </p:cNvSpPr>
            <p:nvPr/>
          </p:nvSpPr>
          <p:spPr bwMode="auto">
            <a:xfrm flipH="1" flipV="1">
              <a:off x="3244" y="1245"/>
              <a:ext cx="127" cy="202"/>
            </a:xfrm>
            <a:prstGeom prst="line">
              <a:avLst/>
            </a:prstGeom>
            <a:noFill/>
            <a:ln w="9525">
              <a:solidFill>
                <a:schemeClr val="tx1"/>
              </a:solidFill>
              <a:round/>
              <a:headEnd/>
              <a:tailEnd/>
            </a:ln>
          </p:spPr>
          <p:txBody>
            <a:bodyPr/>
            <a:lstStyle/>
            <a:p>
              <a:endParaRPr lang="he-IL"/>
            </a:p>
          </p:txBody>
        </p:sp>
        <p:sp>
          <p:nvSpPr>
            <p:cNvPr id="145490" name="Line 116"/>
            <p:cNvSpPr>
              <a:spLocks noChangeShapeType="1"/>
            </p:cNvSpPr>
            <p:nvPr/>
          </p:nvSpPr>
          <p:spPr bwMode="auto">
            <a:xfrm flipH="1" flipV="1">
              <a:off x="2932" y="1347"/>
              <a:ext cx="136" cy="185"/>
            </a:xfrm>
            <a:prstGeom prst="line">
              <a:avLst/>
            </a:prstGeom>
            <a:noFill/>
            <a:ln w="9525">
              <a:solidFill>
                <a:schemeClr val="tx1"/>
              </a:solidFill>
              <a:round/>
              <a:headEnd/>
              <a:tailEnd/>
            </a:ln>
          </p:spPr>
          <p:txBody>
            <a:bodyPr/>
            <a:lstStyle/>
            <a:p>
              <a:endParaRPr lang="he-IL"/>
            </a:p>
          </p:txBody>
        </p:sp>
        <p:sp>
          <p:nvSpPr>
            <p:cNvPr id="145491" name="Line 117"/>
            <p:cNvSpPr>
              <a:spLocks noChangeShapeType="1"/>
            </p:cNvSpPr>
            <p:nvPr/>
          </p:nvSpPr>
          <p:spPr bwMode="auto">
            <a:xfrm flipH="1">
              <a:off x="1042" y="2092"/>
              <a:ext cx="135" cy="117"/>
            </a:xfrm>
            <a:prstGeom prst="line">
              <a:avLst/>
            </a:prstGeom>
            <a:noFill/>
            <a:ln w="9525">
              <a:solidFill>
                <a:schemeClr val="tx1"/>
              </a:solidFill>
              <a:round/>
              <a:headEnd/>
              <a:tailEnd/>
            </a:ln>
          </p:spPr>
          <p:txBody>
            <a:bodyPr/>
            <a:lstStyle/>
            <a:p>
              <a:endParaRPr lang="he-IL"/>
            </a:p>
          </p:txBody>
        </p:sp>
        <p:sp>
          <p:nvSpPr>
            <p:cNvPr id="145492" name="Line 118"/>
            <p:cNvSpPr>
              <a:spLocks noChangeShapeType="1"/>
            </p:cNvSpPr>
            <p:nvPr/>
          </p:nvSpPr>
          <p:spPr bwMode="auto">
            <a:xfrm flipH="1" flipV="1">
              <a:off x="1008" y="1991"/>
              <a:ext cx="127" cy="8"/>
            </a:xfrm>
            <a:prstGeom prst="line">
              <a:avLst/>
            </a:prstGeom>
            <a:noFill/>
            <a:ln w="9525">
              <a:solidFill>
                <a:schemeClr val="tx1"/>
              </a:solidFill>
              <a:round/>
              <a:headEnd/>
              <a:tailEnd/>
            </a:ln>
          </p:spPr>
          <p:txBody>
            <a:bodyPr/>
            <a:lstStyle/>
            <a:p>
              <a:endParaRPr lang="he-IL"/>
            </a:p>
          </p:txBody>
        </p:sp>
        <p:sp>
          <p:nvSpPr>
            <p:cNvPr id="145493" name="Line 119"/>
            <p:cNvSpPr>
              <a:spLocks noChangeShapeType="1"/>
            </p:cNvSpPr>
            <p:nvPr/>
          </p:nvSpPr>
          <p:spPr bwMode="auto">
            <a:xfrm flipH="1">
              <a:off x="1279" y="2262"/>
              <a:ext cx="212" cy="15"/>
            </a:xfrm>
            <a:prstGeom prst="line">
              <a:avLst/>
            </a:prstGeom>
            <a:noFill/>
            <a:ln w="9525">
              <a:solidFill>
                <a:schemeClr val="tx1"/>
              </a:solidFill>
              <a:round/>
              <a:headEnd/>
              <a:tailEnd/>
            </a:ln>
          </p:spPr>
          <p:txBody>
            <a:bodyPr/>
            <a:lstStyle/>
            <a:p>
              <a:endParaRPr lang="he-IL"/>
            </a:p>
          </p:txBody>
        </p:sp>
        <p:sp>
          <p:nvSpPr>
            <p:cNvPr id="145494" name="Line 120"/>
            <p:cNvSpPr>
              <a:spLocks noChangeShapeType="1"/>
            </p:cNvSpPr>
            <p:nvPr/>
          </p:nvSpPr>
          <p:spPr bwMode="auto">
            <a:xfrm flipV="1">
              <a:off x="1762" y="1804"/>
              <a:ext cx="229" cy="10"/>
            </a:xfrm>
            <a:prstGeom prst="line">
              <a:avLst/>
            </a:prstGeom>
            <a:noFill/>
            <a:ln w="9525">
              <a:solidFill>
                <a:schemeClr val="tx1"/>
              </a:solidFill>
              <a:round/>
              <a:headEnd/>
              <a:tailEnd/>
            </a:ln>
          </p:spPr>
          <p:txBody>
            <a:bodyPr/>
            <a:lstStyle/>
            <a:p>
              <a:endParaRPr lang="he-IL"/>
            </a:p>
          </p:txBody>
        </p:sp>
        <p:sp>
          <p:nvSpPr>
            <p:cNvPr id="145495" name="Line 121"/>
            <p:cNvSpPr>
              <a:spLocks noChangeShapeType="1"/>
            </p:cNvSpPr>
            <p:nvPr/>
          </p:nvSpPr>
          <p:spPr bwMode="auto">
            <a:xfrm>
              <a:off x="2219" y="2177"/>
              <a:ext cx="119" cy="110"/>
            </a:xfrm>
            <a:prstGeom prst="line">
              <a:avLst/>
            </a:prstGeom>
            <a:noFill/>
            <a:ln w="9525">
              <a:solidFill>
                <a:schemeClr val="tx1"/>
              </a:solidFill>
              <a:round/>
              <a:headEnd/>
              <a:tailEnd/>
            </a:ln>
          </p:spPr>
          <p:txBody>
            <a:bodyPr/>
            <a:lstStyle/>
            <a:p>
              <a:endParaRPr lang="he-IL"/>
            </a:p>
          </p:txBody>
        </p:sp>
        <p:sp>
          <p:nvSpPr>
            <p:cNvPr id="145496" name="Line 122"/>
            <p:cNvSpPr>
              <a:spLocks noChangeShapeType="1"/>
            </p:cNvSpPr>
            <p:nvPr/>
          </p:nvSpPr>
          <p:spPr bwMode="auto">
            <a:xfrm>
              <a:off x="1737" y="1880"/>
              <a:ext cx="145" cy="75"/>
            </a:xfrm>
            <a:prstGeom prst="line">
              <a:avLst/>
            </a:prstGeom>
            <a:noFill/>
            <a:ln w="9525">
              <a:solidFill>
                <a:schemeClr val="tx1"/>
              </a:solidFill>
              <a:round/>
              <a:headEnd/>
              <a:tailEnd/>
            </a:ln>
          </p:spPr>
          <p:txBody>
            <a:bodyPr/>
            <a:lstStyle/>
            <a:p>
              <a:endParaRPr lang="he-IL"/>
            </a:p>
          </p:txBody>
        </p:sp>
      </p:grpSp>
      <p:sp>
        <p:nvSpPr>
          <p:cNvPr id="100357" name="Rectangle 123"/>
          <p:cNvSpPr>
            <a:spLocks noGrp="1" noChangeArrowheads="1"/>
          </p:cNvSpPr>
          <p:nvPr>
            <p:ph type="title"/>
          </p:nvPr>
        </p:nvSpPr>
        <p:spPr>
          <a:xfrm>
            <a:off x="422275" y="228600"/>
            <a:ext cx="7772400" cy="839788"/>
          </a:xfrm>
        </p:spPr>
        <p:txBody>
          <a:bodyPr/>
          <a:lstStyle/>
          <a:p>
            <a:pPr>
              <a:defRPr/>
            </a:pPr>
            <a:r>
              <a:rPr lang="en-US" dirty="0">
                <a:ea typeface="ＭＳ Ｐゴシック" charset="0"/>
                <a:cs typeface="+mj-cs"/>
              </a:rPr>
              <a:t>Interconnected </a:t>
            </a:r>
            <a:r>
              <a:rPr lang="en-US" dirty="0" err="1">
                <a:ea typeface="ＭＳ Ｐゴシック" charset="0"/>
                <a:cs typeface="+mj-cs"/>
              </a:rPr>
              <a:t>ASes</a:t>
            </a:r>
            <a:endParaRPr lang="en-US" dirty="0">
              <a:ea typeface="ＭＳ Ｐゴシック" charset="0"/>
              <a:cs typeface="+mj-cs"/>
            </a:endParaRPr>
          </a:p>
        </p:txBody>
      </p:sp>
      <p:sp>
        <p:nvSpPr>
          <p:cNvPr id="100358" name="Rectangle 124"/>
          <p:cNvSpPr>
            <a:spLocks noGrp="1" noChangeArrowheads="1"/>
          </p:cNvSpPr>
          <p:nvPr>
            <p:ph type="body" sz="half" idx="2"/>
          </p:nvPr>
        </p:nvSpPr>
        <p:spPr>
          <a:xfrm>
            <a:off x="5114925" y="3159125"/>
            <a:ext cx="3810000" cy="3400425"/>
          </a:xfrm>
        </p:spPr>
        <p:txBody>
          <a:bodyPr/>
          <a:lstStyle/>
          <a:p>
            <a:pPr>
              <a:buFont typeface="Wingdings" charset="0"/>
              <a:buChar char="v"/>
              <a:defRPr/>
            </a:pPr>
            <a:r>
              <a:rPr lang="en-US" sz="2400" dirty="0">
                <a:ea typeface="ＭＳ Ｐゴシック" charset="0"/>
                <a:cs typeface="+mn-cs"/>
              </a:rPr>
              <a:t>forwarding table  configured by both intra- and inter-AS routing algorithm</a:t>
            </a:r>
          </a:p>
          <a:p>
            <a:pPr lvl="1">
              <a:buFont typeface="Wingdings" charset="0"/>
              <a:buChar char="§"/>
              <a:defRPr/>
            </a:pPr>
            <a:r>
              <a:rPr lang="en-US" dirty="0">
                <a:ea typeface="ＭＳ Ｐゴシック" charset="0"/>
              </a:rPr>
              <a:t>intra-AS sets entries for internal </a:t>
            </a:r>
            <a:r>
              <a:rPr lang="en-US" dirty="0" err="1">
                <a:ea typeface="ＭＳ Ｐゴシック" charset="0"/>
              </a:rPr>
              <a:t>dests</a:t>
            </a:r>
            <a:endParaRPr lang="en-US" dirty="0">
              <a:ea typeface="ＭＳ Ｐゴシック" charset="0"/>
            </a:endParaRPr>
          </a:p>
          <a:p>
            <a:pPr lvl="1">
              <a:buFont typeface="Wingdings" charset="0"/>
              <a:buChar char="§"/>
              <a:defRPr/>
            </a:pPr>
            <a:r>
              <a:rPr lang="en-US" dirty="0">
                <a:ea typeface="ＭＳ Ｐゴシック" charset="0"/>
              </a:rPr>
              <a:t>inter-AS &amp; intra-AS sets entries for external </a:t>
            </a:r>
            <a:r>
              <a:rPr lang="en-US" dirty="0" err="1">
                <a:ea typeface="ＭＳ Ｐゴシック" charset="0"/>
              </a:rPr>
              <a:t>dests</a:t>
            </a:r>
            <a:r>
              <a:rPr lang="en-US" dirty="0">
                <a:ea typeface="ＭＳ Ｐゴシック" charset="0"/>
              </a:rPr>
              <a:t> </a:t>
            </a:r>
          </a:p>
        </p:txBody>
      </p:sp>
      <p:pic>
        <p:nvPicPr>
          <p:cNvPr id="145414" name="Picture 126" descr="underline_base"/>
          <p:cNvPicPr>
            <a:picLocks noChangeArrowheads="1"/>
          </p:cNvPicPr>
          <p:nvPr/>
        </p:nvPicPr>
        <p:blipFill>
          <a:blip r:embed="rId2" cstate="print"/>
          <a:srcRect/>
          <a:stretch>
            <a:fillRect/>
          </a:stretch>
        </p:blipFill>
        <p:spPr bwMode="auto">
          <a:xfrm>
            <a:off x="452438" y="884238"/>
            <a:ext cx="5027612" cy="17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46434" name="Slide Number Placeholder 6"/>
          <p:cNvSpPr>
            <a:spLocks noGrp="1"/>
          </p:cNvSpPr>
          <p:nvPr>
            <p:ph type="sldNum" sz="quarter" idx="12"/>
          </p:nvPr>
        </p:nvSpPr>
        <p:spPr>
          <a:noFill/>
        </p:spPr>
        <p:txBody>
          <a:bodyPr/>
          <a:lstStyle/>
          <a:p>
            <a:r>
              <a:rPr lang="en-US"/>
              <a:t>4-</a:t>
            </a:r>
            <a:fld id="{A3CF786F-4631-411D-A4FC-CBC3D4DF6D27}" type="slidenum">
              <a:rPr lang="en-US"/>
              <a:pPr/>
              <a:t>34</a:t>
            </a:fld>
            <a:endParaRPr lang="en-US"/>
          </a:p>
        </p:txBody>
      </p:sp>
      <p:sp>
        <p:nvSpPr>
          <p:cNvPr id="101380" name="Rectangle 2"/>
          <p:cNvSpPr>
            <a:spLocks noGrp="1" noChangeArrowheads="1"/>
          </p:cNvSpPr>
          <p:nvPr>
            <p:ph type="title"/>
          </p:nvPr>
        </p:nvSpPr>
        <p:spPr>
          <a:xfrm>
            <a:off x="557213" y="0"/>
            <a:ext cx="7772400" cy="1143000"/>
          </a:xfrm>
        </p:spPr>
        <p:txBody>
          <a:bodyPr/>
          <a:lstStyle/>
          <a:p>
            <a:pPr>
              <a:defRPr/>
            </a:pPr>
            <a:r>
              <a:rPr lang="en-US" dirty="0">
                <a:ea typeface="ＭＳ Ｐゴシック" charset="0"/>
                <a:cs typeface="+mj-cs"/>
              </a:rPr>
              <a:t>Inter-AS tasks</a:t>
            </a:r>
          </a:p>
        </p:txBody>
      </p:sp>
      <p:sp>
        <p:nvSpPr>
          <p:cNvPr id="101381" name="Rectangle 3"/>
          <p:cNvSpPr>
            <a:spLocks noGrp="1" noChangeArrowheads="1"/>
          </p:cNvSpPr>
          <p:nvPr>
            <p:ph type="body" sz="half" idx="1"/>
          </p:nvPr>
        </p:nvSpPr>
        <p:spPr>
          <a:xfrm>
            <a:off x="531813" y="1195388"/>
            <a:ext cx="3810000" cy="2921000"/>
          </a:xfrm>
        </p:spPr>
        <p:txBody>
          <a:bodyPr/>
          <a:lstStyle/>
          <a:p>
            <a:pPr>
              <a:buFont typeface="Wingdings" charset="0"/>
              <a:buChar char="v"/>
              <a:defRPr/>
            </a:pPr>
            <a:r>
              <a:rPr lang="en-US" sz="2400" dirty="0">
                <a:ea typeface="ＭＳ Ｐゴシック" charset="0"/>
                <a:cs typeface="+mn-cs"/>
              </a:rPr>
              <a:t>suppose router in AS1 receives datagram destined outside of AS1:</a:t>
            </a:r>
          </a:p>
          <a:p>
            <a:pPr lvl="1">
              <a:buFont typeface="Wingdings" charset="0"/>
              <a:buChar char="§"/>
              <a:defRPr/>
            </a:pPr>
            <a:r>
              <a:rPr lang="en-US" dirty="0">
                <a:ea typeface="ＭＳ Ｐゴシック" charset="0"/>
              </a:rPr>
              <a:t>router should forward packet to gateway router, but which one?</a:t>
            </a:r>
          </a:p>
        </p:txBody>
      </p:sp>
      <p:sp>
        <p:nvSpPr>
          <p:cNvPr id="101382" name="Rectangle 4"/>
          <p:cNvSpPr>
            <a:spLocks noGrp="1" noChangeArrowheads="1"/>
          </p:cNvSpPr>
          <p:nvPr>
            <p:ph type="body" sz="half" idx="2"/>
          </p:nvPr>
        </p:nvSpPr>
        <p:spPr>
          <a:xfrm>
            <a:off x="4638675" y="1195388"/>
            <a:ext cx="3810000" cy="4648200"/>
          </a:xfrm>
        </p:spPr>
        <p:txBody>
          <a:bodyPr/>
          <a:lstStyle/>
          <a:p>
            <a:pPr marL="457200" indent="-457200">
              <a:buFont typeface="Wingdings" charset="0"/>
              <a:buNone/>
              <a:defRPr/>
            </a:pPr>
            <a:r>
              <a:rPr lang="en-US" sz="2400" i="1" dirty="0">
                <a:solidFill>
                  <a:srgbClr val="CC0000"/>
                </a:solidFill>
                <a:ea typeface="ＭＳ Ｐゴシック" charset="0"/>
                <a:cs typeface="+mn-cs"/>
              </a:rPr>
              <a:t>AS1 must:</a:t>
            </a:r>
          </a:p>
          <a:p>
            <a:pPr marL="457200" indent="-457200">
              <a:buFont typeface="ZapfDingbats" charset="0"/>
              <a:buAutoNum type="arabicPeriod"/>
              <a:defRPr/>
            </a:pPr>
            <a:r>
              <a:rPr lang="en-US" sz="2400" dirty="0">
                <a:ea typeface="ＭＳ Ｐゴシック" charset="0"/>
                <a:cs typeface="+mn-cs"/>
              </a:rPr>
              <a:t>learn which </a:t>
            </a:r>
            <a:r>
              <a:rPr lang="en-US" sz="2400" dirty="0" err="1">
                <a:ea typeface="ＭＳ Ｐゴシック" charset="0"/>
                <a:cs typeface="+mn-cs"/>
              </a:rPr>
              <a:t>dests</a:t>
            </a:r>
            <a:r>
              <a:rPr lang="en-US" sz="2400" dirty="0">
                <a:ea typeface="ＭＳ Ｐゴシック" charset="0"/>
                <a:cs typeface="+mn-cs"/>
              </a:rPr>
              <a:t> are reachable through AS2, which through AS3</a:t>
            </a:r>
          </a:p>
          <a:p>
            <a:pPr marL="457200" indent="-457200">
              <a:buFont typeface="ZapfDingbats" charset="0"/>
              <a:buAutoNum type="arabicPeriod"/>
              <a:defRPr/>
            </a:pPr>
            <a:r>
              <a:rPr lang="en-US" sz="2400" dirty="0">
                <a:ea typeface="ＭＳ Ｐゴシック" charset="0"/>
                <a:cs typeface="+mn-cs"/>
              </a:rPr>
              <a:t>propagate this </a:t>
            </a:r>
            <a:r>
              <a:rPr lang="en-US" sz="2400" dirty="0" err="1">
                <a:ea typeface="ＭＳ Ｐゴシック" charset="0"/>
                <a:cs typeface="+mn-cs"/>
              </a:rPr>
              <a:t>reachability</a:t>
            </a:r>
            <a:r>
              <a:rPr lang="en-US" sz="2400" dirty="0">
                <a:ea typeface="ＭＳ Ｐゴシック" charset="0"/>
                <a:cs typeface="+mn-cs"/>
              </a:rPr>
              <a:t> info to all routers in AS1</a:t>
            </a:r>
          </a:p>
          <a:p>
            <a:pPr marL="457200" indent="-457200">
              <a:buFont typeface="Wingdings" charset="0"/>
              <a:buNone/>
              <a:defRPr/>
            </a:pPr>
            <a:r>
              <a:rPr lang="en-US" sz="2400" i="1" dirty="0">
                <a:solidFill>
                  <a:srgbClr val="CC0000"/>
                </a:solidFill>
                <a:ea typeface="ＭＳ Ｐゴシック" charset="0"/>
                <a:cs typeface="+mn-cs"/>
              </a:rPr>
              <a:t>job of inter-AS routing!</a:t>
            </a:r>
          </a:p>
        </p:txBody>
      </p:sp>
      <p:sp>
        <p:nvSpPr>
          <p:cNvPr id="146438"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46439"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46440"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46441"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46442"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dirty="0"/>
              <a:t>AS3</a:t>
            </a:r>
            <a:endParaRPr lang="en-US" dirty="0"/>
          </a:p>
        </p:txBody>
      </p:sp>
      <p:sp>
        <p:nvSpPr>
          <p:cNvPr id="146443"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dirty="0"/>
              <a:t>AS2</a:t>
            </a:r>
          </a:p>
        </p:txBody>
      </p:sp>
      <p:sp>
        <p:nvSpPr>
          <p:cNvPr id="146444"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46445"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46446"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46447" name="Group 14"/>
          <p:cNvGrpSpPr>
            <a:grpSpLocks/>
          </p:cNvGrpSpPr>
          <p:nvPr/>
        </p:nvGrpSpPr>
        <p:grpSpPr bwMode="auto">
          <a:xfrm>
            <a:off x="1619250" y="4903788"/>
            <a:ext cx="501650" cy="400050"/>
            <a:chOff x="873" y="3243"/>
            <a:chExt cx="316" cy="252"/>
          </a:xfrm>
        </p:grpSpPr>
        <p:sp>
          <p:nvSpPr>
            <p:cNvPr id="146545"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46"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46547"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46548"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49"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50"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46551"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46448" name="Group 22"/>
          <p:cNvGrpSpPr>
            <a:grpSpLocks/>
          </p:cNvGrpSpPr>
          <p:nvPr/>
        </p:nvGrpSpPr>
        <p:grpSpPr bwMode="auto">
          <a:xfrm>
            <a:off x="1889125" y="4327525"/>
            <a:ext cx="501650" cy="400050"/>
            <a:chOff x="2016" y="1976"/>
            <a:chExt cx="316" cy="252"/>
          </a:xfrm>
        </p:grpSpPr>
        <p:sp>
          <p:nvSpPr>
            <p:cNvPr id="146537"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38"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46539"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46540"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41"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6542" name="Group 28"/>
            <p:cNvGrpSpPr>
              <a:grpSpLocks/>
            </p:cNvGrpSpPr>
            <p:nvPr/>
          </p:nvGrpSpPr>
          <p:grpSpPr bwMode="auto">
            <a:xfrm>
              <a:off x="2028" y="1976"/>
              <a:ext cx="296" cy="252"/>
              <a:chOff x="2906" y="2425"/>
              <a:chExt cx="301" cy="252"/>
            </a:xfrm>
          </p:grpSpPr>
          <p:sp>
            <p:nvSpPr>
              <p:cNvPr id="146543"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46544"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46449" name="Group 31"/>
          <p:cNvGrpSpPr>
            <a:grpSpLocks/>
          </p:cNvGrpSpPr>
          <p:nvPr/>
        </p:nvGrpSpPr>
        <p:grpSpPr bwMode="auto">
          <a:xfrm>
            <a:off x="2466975" y="4702175"/>
            <a:ext cx="501650" cy="396875"/>
            <a:chOff x="1434" y="3104"/>
            <a:chExt cx="316" cy="250"/>
          </a:xfrm>
        </p:grpSpPr>
        <p:grpSp>
          <p:nvGrpSpPr>
            <p:cNvPr id="146529" name="Group 32"/>
            <p:cNvGrpSpPr>
              <a:grpSpLocks/>
            </p:cNvGrpSpPr>
            <p:nvPr/>
          </p:nvGrpSpPr>
          <p:grpSpPr bwMode="auto">
            <a:xfrm>
              <a:off x="1434" y="3163"/>
              <a:ext cx="316" cy="147"/>
              <a:chOff x="1434" y="3163"/>
              <a:chExt cx="316" cy="147"/>
            </a:xfrm>
          </p:grpSpPr>
          <p:sp>
            <p:nvSpPr>
              <p:cNvPr id="146531"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32"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46533"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46534"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35"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36"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46530"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46450" name="Group 40"/>
          <p:cNvGrpSpPr>
            <a:grpSpLocks/>
          </p:cNvGrpSpPr>
          <p:nvPr/>
        </p:nvGrpSpPr>
        <p:grpSpPr bwMode="auto">
          <a:xfrm>
            <a:off x="2495550" y="5227638"/>
            <a:ext cx="2660650" cy="1122362"/>
            <a:chOff x="1572" y="3293"/>
            <a:chExt cx="1676" cy="707"/>
          </a:xfrm>
        </p:grpSpPr>
        <p:sp>
          <p:nvSpPr>
            <p:cNvPr id="146486"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46487"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dirty="0"/>
                <a:t>AS1</a:t>
              </a:r>
              <a:endParaRPr lang="en-US" dirty="0"/>
            </a:p>
          </p:txBody>
        </p:sp>
        <p:sp>
          <p:nvSpPr>
            <p:cNvPr id="146488"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46489"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46490"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46491"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46492"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46493"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46494" name="Group 49"/>
            <p:cNvGrpSpPr>
              <a:grpSpLocks/>
            </p:cNvGrpSpPr>
            <p:nvPr/>
          </p:nvGrpSpPr>
          <p:grpSpPr bwMode="auto">
            <a:xfrm>
              <a:off x="2202" y="3293"/>
              <a:ext cx="316" cy="252"/>
              <a:chOff x="2055" y="3447"/>
              <a:chExt cx="316" cy="252"/>
            </a:xfrm>
          </p:grpSpPr>
          <p:sp>
            <p:nvSpPr>
              <p:cNvPr id="146521"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22"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46523"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46524"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25"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6526" name="Group 55"/>
              <p:cNvGrpSpPr>
                <a:grpSpLocks/>
              </p:cNvGrpSpPr>
              <p:nvPr/>
            </p:nvGrpSpPr>
            <p:grpSpPr bwMode="auto">
              <a:xfrm>
                <a:off x="2069" y="3447"/>
                <a:ext cx="296" cy="252"/>
                <a:chOff x="2906" y="2425"/>
                <a:chExt cx="303" cy="252"/>
              </a:xfrm>
            </p:grpSpPr>
            <p:sp>
              <p:nvSpPr>
                <p:cNvPr id="146527"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46528"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46495" name="Group 58"/>
            <p:cNvGrpSpPr>
              <a:grpSpLocks/>
            </p:cNvGrpSpPr>
            <p:nvPr/>
          </p:nvGrpSpPr>
          <p:grpSpPr bwMode="auto">
            <a:xfrm>
              <a:off x="1896" y="3507"/>
              <a:ext cx="316" cy="250"/>
              <a:chOff x="1749" y="3661"/>
              <a:chExt cx="316" cy="250"/>
            </a:xfrm>
          </p:grpSpPr>
          <p:sp>
            <p:nvSpPr>
              <p:cNvPr id="146514"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15"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46516"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46517"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18"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19"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46520"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46496" name="Group 66"/>
            <p:cNvGrpSpPr>
              <a:grpSpLocks/>
            </p:cNvGrpSpPr>
            <p:nvPr/>
          </p:nvGrpSpPr>
          <p:grpSpPr bwMode="auto">
            <a:xfrm>
              <a:off x="2238" y="3689"/>
              <a:ext cx="316" cy="252"/>
              <a:chOff x="2091" y="3843"/>
              <a:chExt cx="316" cy="252"/>
            </a:xfrm>
          </p:grpSpPr>
          <p:sp>
            <p:nvSpPr>
              <p:cNvPr id="146506"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507"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46508"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46509"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10"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6511" name="Group 72"/>
              <p:cNvGrpSpPr>
                <a:grpSpLocks/>
              </p:cNvGrpSpPr>
              <p:nvPr/>
            </p:nvGrpSpPr>
            <p:grpSpPr bwMode="auto">
              <a:xfrm>
                <a:off x="2101" y="3843"/>
                <a:ext cx="305" cy="252"/>
                <a:chOff x="2904" y="2425"/>
                <a:chExt cx="307" cy="252"/>
              </a:xfrm>
            </p:grpSpPr>
            <p:sp>
              <p:nvSpPr>
                <p:cNvPr id="146512"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46513"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46497" name="Group 75"/>
            <p:cNvGrpSpPr>
              <a:grpSpLocks/>
            </p:cNvGrpSpPr>
            <p:nvPr/>
          </p:nvGrpSpPr>
          <p:grpSpPr bwMode="auto">
            <a:xfrm>
              <a:off x="2778" y="3573"/>
              <a:ext cx="316" cy="252"/>
              <a:chOff x="2016" y="1976"/>
              <a:chExt cx="316" cy="252"/>
            </a:xfrm>
          </p:grpSpPr>
          <p:sp>
            <p:nvSpPr>
              <p:cNvPr id="146498"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99"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46500"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46501"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502"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46503" name="Group 81"/>
              <p:cNvGrpSpPr>
                <a:grpSpLocks/>
              </p:cNvGrpSpPr>
              <p:nvPr/>
            </p:nvGrpSpPr>
            <p:grpSpPr bwMode="auto">
              <a:xfrm>
                <a:off x="2025" y="1976"/>
                <a:ext cx="305" cy="252"/>
                <a:chOff x="2903" y="2425"/>
                <a:chExt cx="310" cy="252"/>
              </a:xfrm>
            </p:grpSpPr>
            <p:sp>
              <p:nvSpPr>
                <p:cNvPr id="146504"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46505"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46451" name="Group 84"/>
          <p:cNvGrpSpPr>
            <a:grpSpLocks/>
          </p:cNvGrpSpPr>
          <p:nvPr/>
        </p:nvGrpSpPr>
        <p:grpSpPr bwMode="auto">
          <a:xfrm>
            <a:off x="5414963" y="5324475"/>
            <a:ext cx="501650" cy="396875"/>
            <a:chOff x="3537" y="3473"/>
            <a:chExt cx="316" cy="250"/>
          </a:xfrm>
        </p:grpSpPr>
        <p:sp>
          <p:nvSpPr>
            <p:cNvPr id="146479"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80"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46481"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46482"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483"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84"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46485"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46452"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46453"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46454"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46455"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46456" name="Group 96"/>
          <p:cNvGrpSpPr>
            <a:grpSpLocks/>
          </p:cNvGrpSpPr>
          <p:nvPr/>
        </p:nvGrpSpPr>
        <p:grpSpPr bwMode="auto">
          <a:xfrm>
            <a:off x="6142038" y="5046663"/>
            <a:ext cx="501650" cy="400050"/>
            <a:chOff x="4320" y="1936"/>
            <a:chExt cx="316" cy="252"/>
          </a:xfrm>
        </p:grpSpPr>
        <p:sp>
          <p:nvSpPr>
            <p:cNvPr id="146472"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73"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46474"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46475"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476"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77"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46478"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46457" name="Group 104"/>
          <p:cNvGrpSpPr>
            <a:grpSpLocks/>
          </p:cNvGrpSpPr>
          <p:nvPr/>
        </p:nvGrpSpPr>
        <p:grpSpPr bwMode="auto">
          <a:xfrm>
            <a:off x="6405563" y="5502275"/>
            <a:ext cx="501650" cy="400050"/>
            <a:chOff x="4596" y="2158"/>
            <a:chExt cx="316" cy="252"/>
          </a:xfrm>
        </p:grpSpPr>
        <p:sp>
          <p:nvSpPr>
            <p:cNvPr id="146465"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66"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46467"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46468"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46469"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46470"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46471"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46458"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46459"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46460"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46461"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46462"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46463"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pic>
        <p:nvPicPr>
          <p:cNvPr id="146464" name="Picture 118" descr="underline_base"/>
          <p:cNvPicPr>
            <a:picLocks noChangeArrowheads="1"/>
          </p:cNvPicPr>
          <p:nvPr/>
        </p:nvPicPr>
        <p:blipFill>
          <a:blip r:embed="rId2" cstate="print"/>
          <a:srcRect/>
          <a:stretch>
            <a:fillRect/>
          </a:stretch>
        </p:blipFill>
        <p:spPr bwMode="auto">
          <a:xfrm>
            <a:off x="555625" y="800100"/>
            <a:ext cx="3656013" cy="17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35</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t>Routing algorithms</a:t>
            </a:r>
          </a:p>
          <a:p>
            <a:r>
              <a:rPr lang="en-US" sz="4000" dirty="0">
                <a:solidFill>
                  <a:srgbClr val="FF0000"/>
                </a:solidFill>
              </a:rPr>
              <a:t>Routing protocols</a:t>
            </a:r>
          </a:p>
          <a:p>
            <a:pPr lvl="1"/>
            <a:r>
              <a:rPr lang="en-US" sz="3600" dirty="0">
                <a:solidFill>
                  <a:srgbClr val="FF0000"/>
                </a:solidFill>
                <a:ea typeface="ＭＳ Ｐゴシック" charset="0"/>
              </a:rPr>
              <a:t>Intra - Autonomous System</a:t>
            </a:r>
          </a:p>
          <a:p>
            <a:pPr lvl="1"/>
            <a:r>
              <a:rPr lang="en-US" sz="3600" dirty="0">
                <a:ea typeface="ＭＳ Ｐゴシック" charset="0"/>
              </a:rPr>
              <a:t>Inter- Autonomous Systems</a:t>
            </a:r>
            <a:endParaRPr lang="en-US" sz="3600" dirty="0"/>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51554" name="Slide Number Placeholder 5"/>
          <p:cNvSpPr>
            <a:spLocks noGrp="1"/>
          </p:cNvSpPr>
          <p:nvPr>
            <p:ph type="sldNum" sz="quarter" idx="12"/>
          </p:nvPr>
        </p:nvSpPr>
        <p:spPr>
          <a:noFill/>
        </p:spPr>
        <p:txBody>
          <a:bodyPr/>
          <a:lstStyle/>
          <a:p>
            <a:r>
              <a:rPr lang="en-US"/>
              <a:t>4-</a:t>
            </a:r>
            <a:fld id="{8DE5B43A-9952-4015-AC04-2F477572CD28}" type="slidenum">
              <a:rPr lang="en-US"/>
              <a:pPr/>
              <a:t>36</a:t>
            </a:fld>
            <a:endParaRPr lang="en-US"/>
          </a:p>
        </p:txBody>
      </p:sp>
      <p:sp>
        <p:nvSpPr>
          <p:cNvPr id="106500" name="Rectangle 2"/>
          <p:cNvSpPr>
            <a:spLocks noGrp="1" noChangeArrowheads="1"/>
          </p:cNvSpPr>
          <p:nvPr>
            <p:ph type="title"/>
          </p:nvPr>
        </p:nvSpPr>
        <p:spPr/>
        <p:txBody>
          <a:bodyPr/>
          <a:lstStyle/>
          <a:p>
            <a:pPr>
              <a:defRPr/>
            </a:pPr>
            <a:r>
              <a:rPr lang="en-US" sz="4000" dirty="0">
                <a:ea typeface="ＭＳ Ｐゴシック" charset="0"/>
                <a:cs typeface="+mj-cs"/>
              </a:rPr>
              <a:t>Intra-AS Routing</a:t>
            </a:r>
          </a:p>
        </p:txBody>
      </p:sp>
      <p:sp>
        <p:nvSpPr>
          <p:cNvPr id="106501" name="Rectangle 3"/>
          <p:cNvSpPr>
            <a:spLocks noGrp="1" noChangeArrowheads="1"/>
          </p:cNvSpPr>
          <p:nvPr>
            <p:ph type="body" idx="1"/>
          </p:nvPr>
        </p:nvSpPr>
        <p:spPr>
          <a:xfrm>
            <a:off x="533400" y="1600200"/>
            <a:ext cx="7894638" cy="4648200"/>
          </a:xfrm>
        </p:spPr>
        <p:txBody>
          <a:bodyPr/>
          <a:lstStyle/>
          <a:p>
            <a:pPr>
              <a:buFont typeface="Wingdings" charset="0"/>
              <a:buChar char="v"/>
              <a:defRPr/>
            </a:pPr>
            <a:r>
              <a:rPr lang="en-US" dirty="0">
                <a:ea typeface="ＭＳ Ｐゴシック" charset="0"/>
                <a:cs typeface="+mn-cs"/>
              </a:rPr>
              <a:t>Also known as </a:t>
            </a:r>
            <a:r>
              <a:rPr lang="en-US" i="1" dirty="0">
                <a:solidFill>
                  <a:srgbClr val="CC0000"/>
                </a:solidFill>
                <a:ea typeface="ＭＳ Ｐゴシック" charset="0"/>
                <a:cs typeface="+mn-cs"/>
              </a:rPr>
              <a:t>interior gateway protocols (IGP)</a:t>
            </a:r>
          </a:p>
          <a:p>
            <a:pPr>
              <a:buFont typeface="Wingdings" charset="0"/>
              <a:buChar char="v"/>
              <a:defRPr/>
            </a:pPr>
            <a:r>
              <a:rPr lang="en-US" dirty="0">
                <a:ea typeface="ＭＳ Ｐゴシック" charset="0"/>
                <a:cs typeface="+mn-cs"/>
              </a:rPr>
              <a:t>Most common intra-AS routing protocols:</a:t>
            </a:r>
          </a:p>
          <a:p>
            <a:pPr lvl="1">
              <a:buFont typeface="Wingdings" charset="0"/>
              <a:buChar char="§"/>
              <a:defRPr/>
            </a:pPr>
            <a:r>
              <a:rPr lang="en-US" sz="2800" dirty="0">
                <a:ea typeface="ＭＳ Ｐゴシック" charset="0"/>
              </a:rPr>
              <a:t>Routing Information Protocol (simple, obsolete)</a:t>
            </a:r>
          </a:p>
          <a:p>
            <a:pPr lvl="1">
              <a:buFont typeface="Wingdings" charset="0"/>
              <a:buChar char="§"/>
              <a:defRPr/>
            </a:pPr>
            <a:r>
              <a:rPr lang="en-US" sz="2800" dirty="0">
                <a:ea typeface="ＭＳ Ｐゴシック" charset="0"/>
              </a:rPr>
              <a:t>OSPF: Open Shortest Path First</a:t>
            </a:r>
          </a:p>
          <a:p>
            <a:pPr lvl="2">
              <a:buFont typeface="Wingdings" charset="0"/>
              <a:buChar char="§"/>
              <a:defRPr/>
            </a:pPr>
            <a:r>
              <a:rPr lang="en-US" sz="2400">
                <a:ea typeface="ＭＳ Ｐゴシック" charset="0"/>
              </a:rPr>
              <a:t>IS-IS – similar to OSPF</a:t>
            </a:r>
            <a:endParaRPr lang="en-US" sz="2400" dirty="0">
              <a:ea typeface="ＭＳ Ｐゴシック" charset="0"/>
            </a:endParaRPr>
          </a:p>
          <a:p>
            <a:pPr lvl="1">
              <a:buFont typeface="Wingdings" charset="0"/>
              <a:buChar char="§"/>
              <a:defRPr/>
            </a:pPr>
            <a:r>
              <a:rPr lang="en-US" sz="2800" dirty="0">
                <a:ea typeface="ＭＳ Ｐゴシック" charset="0"/>
              </a:rPr>
              <a:t>IGRP: Interior Gateway Routing Protocol (Cisco proprietary)</a:t>
            </a:r>
          </a:p>
        </p:txBody>
      </p:sp>
      <p:pic>
        <p:nvPicPr>
          <p:cNvPr id="151557" name="Picture 4" descr="underline_base"/>
          <p:cNvPicPr>
            <a:picLocks noChangeArrowheads="1"/>
          </p:cNvPicPr>
          <p:nvPr/>
        </p:nvPicPr>
        <p:blipFill>
          <a:blip r:embed="rId3" cstate="print"/>
          <a:srcRect/>
          <a:stretch>
            <a:fillRect/>
          </a:stretch>
        </p:blipFill>
        <p:spPr bwMode="auto">
          <a:xfrm>
            <a:off x="511175" y="1031875"/>
            <a:ext cx="4113213" cy="17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57698" name="Slide Number Placeholder 5"/>
          <p:cNvSpPr>
            <a:spLocks noGrp="1"/>
          </p:cNvSpPr>
          <p:nvPr>
            <p:ph type="sldNum" sz="quarter" idx="12"/>
          </p:nvPr>
        </p:nvSpPr>
        <p:spPr>
          <a:noFill/>
        </p:spPr>
        <p:txBody>
          <a:bodyPr/>
          <a:lstStyle/>
          <a:p>
            <a:r>
              <a:rPr lang="en-US"/>
              <a:t>4-</a:t>
            </a:r>
            <a:fld id="{C8A03A7C-446C-43B4-B120-A195E7D6A4D4}" type="slidenum">
              <a:rPr lang="en-US"/>
              <a:pPr/>
              <a:t>37</a:t>
            </a:fld>
            <a:endParaRPr lang="en-US"/>
          </a:p>
        </p:txBody>
      </p:sp>
      <p:pic>
        <p:nvPicPr>
          <p:cNvPr id="157699" name="Picture 5" descr="underline_base"/>
          <p:cNvPicPr>
            <a:picLocks noChangeArrowheads="1"/>
          </p:cNvPicPr>
          <p:nvPr/>
        </p:nvPicPr>
        <p:blipFill>
          <a:blip r:embed="rId2" cstate="print"/>
          <a:srcRect/>
          <a:stretch>
            <a:fillRect/>
          </a:stretch>
        </p:blipFill>
        <p:spPr bwMode="auto">
          <a:xfrm>
            <a:off x="609600" y="1004888"/>
            <a:ext cx="7313613" cy="173037"/>
          </a:xfrm>
          <a:prstGeom prst="rect">
            <a:avLst/>
          </a:prstGeom>
          <a:noFill/>
          <a:ln w="9525">
            <a:noFill/>
            <a:miter lim="800000"/>
            <a:headEnd/>
            <a:tailEnd/>
          </a:ln>
        </p:spPr>
      </p:pic>
      <p:sp>
        <p:nvSpPr>
          <p:cNvPr id="112645" name="Rectangle 2"/>
          <p:cNvSpPr>
            <a:spLocks noGrp="1" noChangeArrowheads="1"/>
          </p:cNvSpPr>
          <p:nvPr>
            <p:ph type="title"/>
          </p:nvPr>
        </p:nvSpPr>
        <p:spPr/>
        <p:txBody>
          <a:bodyPr/>
          <a:lstStyle/>
          <a:p>
            <a:pPr>
              <a:defRPr/>
            </a:pPr>
            <a:r>
              <a:rPr lang="en-US" sz="4000">
                <a:ea typeface="ＭＳ Ｐゴシック" charset="0"/>
                <a:cs typeface="+mj-cs"/>
              </a:rPr>
              <a:t>OSPF (Open Shortest Path First)</a:t>
            </a:r>
          </a:p>
        </p:txBody>
      </p:sp>
      <p:sp>
        <p:nvSpPr>
          <p:cNvPr id="157701" name="Rectangle 3"/>
          <p:cNvSpPr>
            <a:spLocks noGrp="1" noChangeArrowheads="1"/>
          </p:cNvSpPr>
          <p:nvPr>
            <p:ph type="body" idx="1"/>
          </p:nvPr>
        </p:nvSpPr>
        <p:spPr>
          <a:xfrm>
            <a:off x="533400" y="1447800"/>
            <a:ext cx="8229600" cy="5105400"/>
          </a:xfrm>
        </p:spPr>
        <p:txBody>
          <a:bodyPr/>
          <a:lstStyle/>
          <a:p>
            <a:r>
              <a:rPr lang="ja-JP" altLang="en-US" dirty="0"/>
              <a:t>“</a:t>
            </a:r>
            <a:r>
              <a:rPr lang="en-US" altLang="ja-JP" dirty="0"/>
              <a:t>Open</a:t>
            </a:r>
            <a:r>
              <a:rPr lang="ja-JP" altLang="en-US" dirty="0"/>
              <a:t>”</a:t>
            </a:r>
            <a:r>
              <a:rPr lang="en-US" altLang="ja-JP" dirty="0"/>
              <a:t>: publicly available</a:t>
            </a:r>
          </a:p>
          <a:p>
            <a:r>
              <a:rPr lang="en-US" dirty="0"/>
              <a:t>uses link state algorithm </a:t>
            </a:r>
          </a:p>
          <a:p>
            <a:pPr lvl="1"/>
            <a:r>
              <a:rPr lang="en-US" dirty="0"/>
              <a:t>LS packet dissemination</a:t>
            </a:r>
          </a:p>
          <a:p>
            <a:pPr lvl="1"/>
            <a:r>
              <a:rPr lang="en-US" dirty="0"/>
              <a:t>Topology map at each node</a:t>
            </a:r>
          </a:p>
          <a:p>
            <a:pPr lvl="1"/>
            <a:r>
              <a:rPr lang="en-US" dirty="0"/>
              <a:t>Route computation using Dijkstra</a:t>
            </a:r>
            <a:r>
              <a:rPr lang="ja-JP" altLang="en-US" dirty="0"/>
              <a:t>’</a:t>
            </a:r>
            <a:r>
              <a:rPr lang="en-US" altLang="ja-JP" dirty="0"/>
              <a:t>s algorithm</a:t>
            </a:r>
          </a:p>
          <a:p>
            <a:r>
              <a:rPr lang="en-US" dirty="0"/>
              <a:t>OSPF advertisement carries one entry per neighbor </a:t>
            </a:r>
          </a:p>
          <a:p>
            <a:r>
              <a:rPr lang="en-US" dirty="0"/>
              <a:t>Advertisements flooded to </a:t>
            </a:r>
            <a:r>
              <a:rPr lang="en-US" i="1" dirty="0">
                <a:solidFill>
                  <a:srgbClr val="CC0000"/>
                </a:solidFill>
              </a:rPr>
              <a:t>entire</a:t>
            </a:r>
            <a:r>
              <a:rPr lang="en-US" dirty="0"/>
              <a:t> AS</a:t>
            </a:r>
          </a:p>
          <a:p>
            <a:pPr lvl="1"/>
            <a:r>
              <a:rPr lang="en-US" dirty="0"/>
              <a:t>Carried in OSPF messages directly over IP (rather than TCP / UDP)</a:t>
            </a:r>
          </a:p>
          <a:p>
            <a:pPr lvl="1"/>
            <a:r>
              <a:rPr lang="en-US" dirty="0">
                <a:sym typeface="Wingdings" panose="05000000000000000000" pitchFamily="2" charset="2"/>
              </a:rPr>
              <a:t> OSPF should verify itself a reliable transfer</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58722" name="Slide Number Placeholder 5"/>
          <p:cNvSpPr>
            <a:spLocks noGrp="1"/>
          </p:cNvSpPr>
          <p:nvPr>
            <p:ph type="sldNum" sz="quarter" idx="12"/>
          </p:nvPr>
        </p:nvSpPr>
        <p:spPr>
          <a:noFill/>
        </p:spPr>
        <p:txBody>
          <a:bodyPr/>
          <a:lstStyle/>
          <a:p>
            <a:r>
              <a:rPr lang="en-US"/>
              <a:t>4-</a:t>
            </a:r>
            <a:fld id="{0594F414-9A75-4C43-A802-F62E27E296C8}" type="slidenum">
              <a:rPr lang="en-US"/>
              <a:pPr/>
              <a:t>38</a:t>
            </a:fld>
            <a:endParaRPr lang="en-US"/>
          </a:p>
        </p:txBody>
      </p:sp>
      <p:pic>
        <p:nvPicPr>
          <p:cNvPr id="158723" name="Picture 5" descr="underline_base"/>
          <p:cNvPicPr>
            <a:picLocks noChangeArrowheads="1"/>
          </p:cNvPicPr>
          <p:nvPr/>
        </p:nvPicPr>
        <p:blipFill>
          <a:blip r:embed="rId2" cstate="print"/>
          <a:srcRect/>
          <a:stretch>
            <a:fillRect/>
          </a:stretch>
        </p:blipFill>
        <p:spPr bwMode="auto">
          <a:xfrm>
            <a:off x="609600" y="982663"/>
            <a:ext cx="7313613" cy="173037"/>
          </a:xfrm>
          <a:prstGeom prst="rect">
            <a:avLst/>
          </a:prstGeom>
          <a:noFill/>
          <a:ln w="9525">
            <a:noFill/>
            <a:miter lim="800000"/>
            <a:headEnd/>
            <a:tailEnd/>
          </a:ln>
        </p:spPr>
      </p:pic>
      <p:sp>
        <p:nvSpPr>
          <p:cNvPr id="158724" name="Rectangle 2"/>
          <p:cNvSpPr>
            <a:spLocks noGrp="1" noChangeArrowheads="1"/>
          </p:cNvSpPr>
          <p:nvPr>
            <p:ph type="title"/>
          </p:nvPr>
        </p:nvSpPr>
        <p:spPr/>
        <p:txBody>
          <a:bodyPr/>
          <a:lstStyle/>
          <a:p>
            <a:r>
              <a:rPr lang="en-US" sz="3600" dirty="0"/>
              <a:t>OSPF </a:t>
            </a:r>
            <a:r>
              <a:rPr lang="ja-JP" altLang="en-US" sz="3600" dirty="0"/>
              <a:t>“</a:t>
            </a:r>
            <a:r>
              <a:rPr lang="en-US" altLang="ja-JP" sz="3600" dirty="0"/>
              <a:t>advanced</a:t>
            </a:r>
            <a:r>
              <a:rPr lang="ja-JP" altLang="en-US" sz="3600" dirty="0"/>
              <a:t>”</a:t>
            </a:r>
            <a:r>
              <a:rPr lang="en-US" altLang="ja-JP" sz="3600" dirty="0"/>
              <a:t> features (not in RIP)</a:t>
            </a:r>
            <a:endParaRPr lang="en-US" dirty="0"/>
          </a:p>
        </p:txBody>
      </p:sp>
      <p:sp>
        <p:nvSpPr>
          <p:cNvPr id="158725" name="Rectangle 3"/>
          <p:cNvSpPr>
            <a:spLocks noGrp="1" noChangeArrowheads="1"/>
          </p:cNvSpPr>
          <p:nvPr>
            <p:ph type="body" idx="1"/>
          </p:nvPr>
        </p:nvSpPr>
        <p:spPr>
          <a:xfrm>
            <a:off x="500063" y="1385888"/>
            <a:ext cx="8229600" cy="4876800"/>
          </a:xfrm>
        </p:spPr>
        <p:txBody>
          <a:bodyPr/>
          <a:lstStyle/>
          <a:p>
            <a:r>
              <a:rPr lang="en-US" i="1" dirty="0">
                <a:solidFill>
                  <a:srgbClr val="CC0000"/>
                </a:solidFill>
              </a:rPr>
              <a:t>Security:</a:t>
            </a:r>
            <a:r>
              <a:rPr lang="en-US" dirty="0"/>
              <a:t> all OSPF messages authenticated </a:t>
            </a:r>
          </a:p>
          <a:p>
            <a:pPr lvl="1"/>
            <a:r>
              <a:rPr lang="en-US" dirty="0"/>
              <a:t>The packet’s content is hashed, using a secret key</a:t>
            </a:r>
          </a:p>
          <a:p>
            <a:pPr lvl="1"/>
            <a:r>
              <a:rPr lang="en-US" dirty="0"/>
              <a:t>Only a trusted source can generate the correct hash</a:t>
            </a:r>
          </a:p>
          <a:p>
            <a:pPr lvl="1"/>
            <a:r>
              <a:rPr lang="en-US" dirty="0"/>
              <a:t>For preventing </a:t>
            </a:r>
            <a:r>
              <a:rPr lang="en-US" i="1" dirty="0"/>
              <a:t>re-play</a:t>
            </a:r>
            <a:r>
              <a:rPr lang="en-US" dirty="0"/>
              <a:t>, the hashed content includes a </a:t>
            </a:r>
            <a:r>
              <a:rPr lang="en-US" dirty="0" err="1"/>
              <a:t>seq</a:t>
            </a:r>
            <a:r>
              <a:rPr lang="en-US" dirty="0"/>
              <a:t> #</a:t>
            </a:r>
          </a:p>
          <a:p>
            <a:r>
              <a:rPr lang="en-US" dirty="0">
                <a:solidFill>
                  <a:srgbClr val="CC0000"/>
                </a:solidFill>
              </a:rPr>
              <a:t>E</a:t>
            </a:r>
            <a:r>
              <a:rPr lang="en-US" dirty="0"/>
              <a:t>qual</a:t>
            </a:r>
            <a:r>
              <a:rPr lang="en-US" dirty="0">
                <a:solidFill>
                  <a:srgbClr val="CC0000"/>
                </a:solidFill>
              </a:rPr>
              <a:t> C</a:t>
            </a:r>
            <a:r>
              <a:rPr lang="en-US" dirty="0"/>
              <a:t>ost</a:t>
            </a:r>
            <a:r>
              <a:rPr lang="en-US" dirty="0">
                <a:solidFill>
                  <a:srgbClr val="CC0000"/>
                </a:solidFill>
              </a:rPr>
              <a:t> M</a:t>
            </a:r>
            <a:r>
              <a:rPr lang="en-US" dirty="0"/>
              <a:t>ulti </a:t>
            </a:r>
            <a:r>
              <a:rPr lang="en-US" dirty="0">
                <a:solidFill>
                  <a:srgbClr val="CC0000"/>
                </a:solidFill>
              </a:rPr>
              <a:t>P</a:t>
            </a:r>
            <a:r>
              <a:rPr lang="en-US" dirty="0"/>
              <a:t>ath allowed </a:t>
            </a:r>
          </a:p>
          <a:p>
            <a:pPr lvl="1"/>
            <a:r>
              <a:rPr lang="en-US" dirty="0"/>
              <a:t>Better load-balancing</a:t>
            </a:r>
          </a:p>
          <a:p>
            <a:r>
              <a:rPr lang="en-US" smtClean="0"/>
              <a:t>For </a:t>
            </a:r>
            <a:r>
              <a:rPr lang="en-US" dirty="0"/>
              <a:t>each link, multiple cost metrics for different </a:t>
            </a:r>
            <a:r>
              <a:rPr lang="en-US" dirty="0" err="1">
                <a:solidFill>
                  <a:srgbClr val="CC0000"/>
                </a:solidFill>
              </a:rPr>
              <a:t>ToS</a:t>
            </a:r>
            <a:r>
              <a:rPr lang="en-US" dirty="0">
                <a:solidFill>
                  <a:srgbClr val="FF0000"/>
                </a:solidFill>
              </a:rPr>
              <a:t> </a:t>
            </a:r>
            <a:r>
              <a:rPr lang="en-US" dirty="0"/>
              <a:t>(e.g., satellite link cost set </a:t>
            </a:r>
            <a:r>
              <a:rPr lang="ja-JP" altLang="en-US" dirty="0"/>
              <a:t>“</a:t>
            </a:r>
            <a:r>
              <a:rPr lang="en-US" altLang="ja-JP" dirty="0"/>
              <a:t>low</a:t>
            </a:r>
            <a:r>
              <a:rPr lang="ja-JP" altLang="en-US" dirty="0"/>
              <a:t>”</a:t>
            </a:r>
            <a:r>
              <a:rPr lang="en-US" altLang="ja-JP" dirty="0"/>
              <a:t> for best effort </a:t>
            </a:r>
            <a:r>
              <a:rPr lang="en-US" altLang="ja-JP" dirty="0" err="1"/>
              <a:t>ToS</a:t>
            </a:r>
            <a:r>
              <a:rPr lang="en-US" altLang="ja-JP" dirty="0"/>
              <a:t>; high for real time </a:t>
            </a:r>
            <a:r>
              <a:rPr lang="en-US" altLang="ja-JP" dirty="0" err="1"/>
              <a:t>ToS</a:t>
            </a:r>
            <a:r>
              <a:rPr lang="en-US" altLang="ja-JP" dirty="0"/>
              <a:t>)</a:t>
            </a:r>
          </a:p>
          <a:p>
            <a:pPr marL="342900" lvl="1" indent="-342900">
              <a:buSzPct val="65000"/>
              <a:buFont typeface="Wingdings" pitchFamily="2" charset="2"/>
              <a:buChar char="v"/>
            </a:pPr>
            <a:r>
              <a:rPr lang="en-US" sz="2800" dirty="0"/>
              <a:t>Multicast OSPF adds a </a:t>
            </a:r>
            <a:r>
              <a:rPr lang="en-US" sz="2800" dirty="0">
                <a:solidFill>
                  <a:srgbClr val="CC0000"/>
                </a:solidFill>
              </a:rPr>
              <a:t>multicast</a:t>
            </a:r>
            <a:r>
              <a:rPr lang="en-US" sz="2800" dirty="0"/>
              <a:t> support</a:t>
            </a:r>
          </a:p>
          <a:p>
            <a:r>
              <a:rPr lang="en-US" dirty="0">
                <a:solidFill>
                  <a:srgbClr val="CC0000"/>
                </a:solidFill>
              </a:rPr>
              <a:t>Hierarchical</a:t>
            </a:r>
            <a:r>
              <a:rPr lang="en-US" dirty="0"/>
              <a:t> OSPF in large domains.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59746" name="Slide Number Placeholder 5"/>
          <p:cNvSpPr>
            <a:spLocks noGrp="1"/>
          </p:cNvSpPr>
          <p:nvPr>
            <p:ph type="sldNum" sz="quarter" idx="12"/>
          </p:nvPr>
        </p:nvSpPr>
        <p:spPr>
          <a:noFill/>
        </p:spPr>
        <p:txBody>
          <a:bodyPr/>
          <a:lstStyle/>
          <a:p>
            <a:r>
              <a:rPr lang="en-US"/>
              <a:t>4-</a:t>
            </a:r>
            <a:fld id="{6A351311-82B5-48D4-A86C-C3625CF133F3}" type="slidenum">
              <a:rPr lang="en-US"/>
              <a:pPr/>
              <a:t>39</a:t>
            </a:fld>
            <a:endParaRPr lang="en-US"/>
          </a:p>
        </p:txBody>
      </p:sp>
      <p:sp>
        <p:nvSpPr>
          <p:cNvPr id="159747" name="Freeform 2"/>
          <p:cNvSpPr>
            <a:spLocks/>
          </p:cNvSpPr>
          <p:nvPr/>
        </p:nvSpPr>
        <p:spPr bwMode="auto">
          <a:xfrm>
            <a:off x="2027238" y="1652588"/>
            <a:ext cx="6010275" cy="2206625"/>
          </a:xfrm>
          <a:custGeom>
            <a:avLst/>
            <a:gdLst>
              <a:gd name="T0" fmla="*/ 2147483647 w 3786"/>
              <a:gd name="T1" fmla="*/ 2147483647 h 1390"/>
              <a:gd name="T2" fmla="*/ 2147483647 w 3786"/>
              <a:gd name="T3" fmla="*/ 2147483647 h 1390"/>
              <a:gd name="T4" fmla="*/ 2147483647 w 3786"/>
              <a:gd name="T5" fmla="*/ 2147483647 h 1390"/>
              <a:gd name="T6" fmla="*/ 2147483647 w 3786"/>
              <a:gd name="T7" fmla="*/ 2147483647 h 1390"/>
              <a:gd name="T8" fmla="*/ 2147483647 w 3786"/>
              <a:gd name="T9" fmla="*/ 2147483647 h 1390"/>
              <a:gd name="T10" fmla="*/ 2147483647 w 3786"/>
              <a:gd name="T11" fmla="*/ 2147483647 h 1390"/>
              <a:gd name="T12" fmla="*/ 2147483647 w 3786"/>
              <a:gd name="T13" fmla="*/ 2147483647 h 1390"/>
              <a:gd name="T14" fmla="*/ 2147483647 w 3786"/>
              <a:gd name="T15" fmla="*/ 2147483647 h 1390"/>
              <a:gd name="T16" fmla="*/ 2147483647 w 3786"/>
              <a:gd name="T17" fmla="*/ 2147483647 h 1390"/>
              <a:gd name="T18" fmla="*/ 2147483647 w 3786"/>
              <a:gd name="T19" fmla="*/ 2147483647 h 1390"/>
              <a:gd name="T20" fmla="*/ 2147483647 w 3786"/>
              <a:gd name="T21" fmla="*/ 2147483647 h 1390"/>
              <a:gd name="T22" fmla="*/ 2147483647 w 3786"/>
              <a:gd name="T23" fmla="*/ 2147483647 h 1390"/>
              <a:gd name="T24" fmla="*/ 2147483647 w 3786"/>
              <a:gd name="T25" fmla="*/ 2147483647 h 1390"/>
              <a:gd name="T26" fmla="*/ 2147483647 w 3786"/>
              <a:gd name="T27" fmla="*/ 2147483647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6"/>
              <a:gd name="T43" fmla="*/ 0 h 1390"/>
              <a:gd name="T44" fmla="*/ 3786 w 3786"/>
              <a:gd name="T45" fmla="*/ 1390 h 13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6" h="139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3399FF"/>
          </a:solidFill>
          <a:ln w="9525" cap="flat" cmpd="sng">
            <a:noFill/>
            <a:prstDash val="solid"/>
            <a:round/>
            <a:headEnd/>
            <a:tailEnd/>
          </a:ln>
        </p:spPr>
        <p:txBody>
          <a:bodyPr wrap="none"/>
          <a:lstStyle/>
          <a:p>
            <a:endParaRPr lang="he-IL"/>
          </a:p>
        </p:txBody>
      </p:sp>
      <p:sp>
        <p:nvSpPr>
          <p:cNvPr id="159748" name="Rectangle 3"/>
          <p:cNvSpPr>
            <a:spLocks noGrp="1" noChangeArrowheads="1"/>
          </p:cNvSpPr>
          <p:nvPr>
            <p:ph type="title"/>
          </p:nvPr>
        </p:nvSpPr>
        <p:spPr>
          <a:xfrm>
            <a:off x="427038" y="169863"/>
            <a:ext cx="4438650" cy="1143000"/>
          </a:xfrm>
        </p:spPr>
        <p:txBody>
          <a:bodyPr/>
          <a:lstStyle/>
          <a:p>
            <a:r>
              <a:rPr lang="en-US" sz="4000"/>
              <a:t>Hierarchical OSPF</a:t>
            </a:r>
            <a:endParaRPr lang="en-US"/>
          </a:p>
        </p:txBody>
      </p:sp>
      <p:sp>
        <p:nvSpPr>
          <p:cNvPr id="159749" name="Line 4"/>
          <p:cNvSpPr>
            <a:spLocks noChangeShapeType="1"/>
          </p:cNvSpPr>
          <p:nvPr/>
        </p:nvSpPr>
        <p:spPr bwMode="auto">
          <a:xfrm flipV="1">
            <a:off x="3679825" y="2039938"/>
            <a:ext cx="1058863" cy="346075"/>
          </a:xfrm>
          <a:prstGeom prst="line">
            <a:avLst/>
          </a:prstGeom>
          <a:noFill/>
          <a:ln w="19050">
            <a:solidFill>
              <a:schemeClr val="tx1"/>
            </a:solidFill>
            <a:round/>
            <a:headEnd/>
            <a:tailEnd/>
          </a:ln>
        </p:spPr>
        <p:txBody>
          <a:bodyPr wrap="none"/>
          <a:lstStyle/>
          <a:p>
            <a:endParaRPr lang="he-IL"/>
          </a:p>
        </p:txBody>
      </p:sp>
      <p:sp>
        <p:nvSpPr>
          <p:cNvPr id="159750" name="Line 5"/>
          <p:cNvSpPr>
            <a:spLocks noChangeShapeType="1"/>
          </p:cNvSpPr>
          <p:nvPr/>
        </p:nvSpPr>
        <p:spPr bwMode="auto">
          <a:xfrm>
            <a:off x="4957763" y="2036763"/>
            <a:ext cx="1169987" cy="344487"/>
          </a:xfrm>
          <a:prstGeom prst="line">
            <a:avLst/>
          </a:prstGeom>
          <a:noFill/>
          <a:ln w="19050">
            <a:solidFill>
              <a:schemeClr val="tx1"/>
            </a:solidFill>
            <a:round/>
            <a:headEnd/>
            <a:tailEnd/>
          </a:ln>
        </p:spPr>
        <p:txBody>
          <a:bodyPr wrap="none"/>
          <a:lstStyle/>
          <a:p>
            <a:endParaRPr lang="he-IL"/>
          </a:p>
        </p:txBody>
      </p:sp>
      <p:sp>
        <p:nvSpPr>
          <p:cNvPr id="159751" name="Line 6"/>
          <p:cNvSpPr>
            <a:spLocks noChangeShapeType="1"/>
          </p:cNvSpPr>
          <p:nvPr/>
        </p:nvSpPr>
        <p:spPr bwMode="auto">
          <a:xfrm>
            <a:off x="6369050" y="2435225"/>
            <a:ext cx="803275" cy="801688"/>
          </a:xfrm>
          <a:prstGeom prst="line">
            <a:avLst/>
          </a:prstGeom>
          <a:noFill/>
          <a:ln w="19050">
            <a:solidFill>
              <a:schemeClr val="tx1"/>
            </a:solidFill>
            <a:round/>
            <a:headEnd/>
            <a:tailEnd/>
          </a:ln>
        </p:spPr>
        <p:txBody>
          <a:bodyPr wrap="none"/>
          <a:lstStyle/>
          <a:p>
            <a:endParaRPr lang="he-IL"/>
          </a:p>
        </p:txBody>
      </p:sp>
      <p:sp>
        <p:nvSpPr>
          <p:cNvPr id="159752" name="Line 7"/>
          <p:cNvSpPr>
            <a:spLocks noChangeShapeType="1"/>
          </p:cNvSpPr>
          <p:nvPr/>
        </p:nvSpPr>
        <p:spPr bwMode="auto">
          <a:xfrm flipV="1">
            <a:off x="4948238" y="2330450"/>
            <a:ext cx="1271587" cy="1182688"/>
          </a:xfrm>
          <a:prstGeom prst="line">
            <a:avLst/>
          </a:prstGeom>
          <a:noFill/>
          <a:ln w="19050">
            <a:solidFill>
              <a:schemeClr val="tx1"/>
            </a:solidFill>
            <a:round/>
            <a:headEnd/>
            <a:tailEnd/>
          </a:ln>
        </p:spPr>
        <p:txBody>
          <a:bodyPr wrap="none"/>
          <a:lstStyle/>
          <a:p>
            <a:endParaRPr lang="he-IL"/>
          </a:p>
        </p:txBody>
      </p:sp>
      <p:sp>
        <p:nvSpPr>
          <p:cNvPr id="159753" name="Line 8"/>
          <p:cNvSpPr>
            <a:spLocks noChangeShapeType="1"/>
          </p:cNvSpPr>
          <p:nvPr/>
        </p:nvSpPr>
        <p:spPr bwMode="auto">
          <a:xfrm>
            <a:off x="3683000" y="2471738"/>
            <a:ext cx="1138238" cy="992187"/>
          </a:xfrm>
          <a:prstGeom prst="line">
            <a:avLst/>
          </a:prstGeom>
          <a:noFill/>
          <a:ln w="19050">
            <a:solidFill>
              <a:schemeClr val="tx1"/>
            </a:solidFill>
            <a:round/>
            <a:headEnd/>
            <a:tailEnd/>
          </a:ln>
        </p:spPr>
        <p:txBody>
          <a:bodyPr wrap="none"/>
          <a:lstStyle/>
          <a:p>
            <a:endParaRPr lang="he-IL"/>
          </a:p>
        </p:txBody>
      </p:sp>
      <p:sp>
        <p:nvSpPr>
          <p:cNvPr id="159754" name="Line 9"/>
          <p:cNvSpPr>
            <a:spLocks noChangeShapeType="1"/>
          </p:cNvSpPr>
          <p:nvPr/>
        </p:nvSpPr>
        <p:spPr bwMode="auto">
          <a:xfrm flipH="1">
            <a:off x="6780213" y="3236913"/>
            <a:ext cx="400050" cy="881062"/>
          </a:xfrm>
          <a:prstGeom prst="line">
            <a:avLst/>
          </a:prstGeom>
          <a:noFill/>
          <a:ln w="19050">
            <a:solidFill>
              <a:schemeClr val="tx1"/>
            </a:solidFill>
            <a:round/>
            <a:headEnd/>
            <a:tailEnd/>
          </a:ln>
        </p:spPr>
        <p:txBody>
          <a:bodyPr wrap="none"/>
          <a:lstStyle/>
          <a:p>
            <a:endParaRPr lang="he-IL"/>
          </a:p>
        </p:txBody>
      </p:sp>
      <p:sp>
        <p:nvSpPr>
          <p:cNvPr id="159755" name="Line 10"/>
          <p:cNvSpPr>
            <a:spLocks noChangeShapeType="1"/>
          </p:cNvSpPr>
          <p:nvPr/>
        </p:nvSpPr>
        <p:spPr bwMode="auto">
          <a:xfrm>
            <a:off x="6808788" y="4090988"/>
            <a:ext cx="893762" cy="836612"/>
          </a:xfrm>
          <a:prstGeom prst="line">
            <a:avLst/>
          </a:prstGeom>
          <a:noFill/>
          <a:ln w="19050">
            <a:solidFill>
              <a:schemeClr val="tx1"/>
            </a:solidFill>
            <a:round/>
            <a:headEnd/>
            <a:tailEnd/>
          </a:ln>
        </p:spPr>
        <p:txBody>
          <a:bodyPr wrap="none"/>
          <a:lstStyle/>
          <a:p>
            <a:endParaRPr lang="he-IL"/>
          </a:p>
        </p:txBody>
      </p:sp>
      <p:sp>
        <p:nvSpPr>
          <p:cNvPr id="159756" name="Line 11"/>
          <p:cNvSpPr>
            <a:spLocks noChangeShapeType="1"/>
          </p:cNvSpPr>
          <p:nvPr/>
        </p:nvSpPr>
        <p:spPr bwMode="auto">
          <a:xfrm>
            <a:off x="4841875" y="3405188"/>
            <a:ext cx="547688" cy="1338262"/>
          </a:xfrm>
          <a:prstGeom prst="line">
            <a:avLst/>
          </a:prstGeom>
          <a:noFill/>
          <a:ln w="19050">
            <a:solidFill>
              <a:schemeClr val="tx1"/>
            </a:solidFill>
            <a:round/>
            <a:headEnd/>
            <a:tailEnd/>
          </a:ln>
        </p:spPr>
        <p:txBody>
          <a:bodyPr wrap="none"/>
          <a:lstStyle/>
          <a:p>
            <a:endParaRPr lang="he-IL"/>
          </a:p>
        </p:txBody>
      </p:sp>
      <p:sp>
        <p:nvSpPr>
          <p:cNvPr id="159757" name="Line 12"/>
          <p:cNvSpPr>
            <a:spLocks noChangeShapeType="1"/>
          </p:cNvSpPr>
          <p:nvPr/>
        </p:nvSpPr>
        <p:spPr bwMode="auto">
          <a:xfrm>
            <a:off x="4403725" y="4268788"/>
            <a:ext cx="246063" cy="971550"/>
          </a:xfrm>
          <a:prstGeom prst="line">
            <a:avLst/>
          </a:prstGeom>
          <a:noFill/>
          <a:ln w="19050">
            <a:solidFill>
              <a:schemeClr val="tx1"/>
            </a:solidFill>
            <a:round/>
            <a:headEnd/>
            <a:tailEnd/>
          </a:ln>
        </p:spPr>
        <p:txBody>
          <a:bodyPr wrap="none"/>
          <a:lstStyle/>
          <a:p>
            <a:endParaRPr lang="he-IL"/>
          </a:p>
        </p:txBody>
      </p:sp>
      <p:sp>
        <p:nvSpPr>
          <p:cNvPr id="159758" name="Line 13"/>
          <p:cNvSpPr>
            <a:spLocks noChangeShapeType="1"/>
          </p:cNvSpPr>
          <p:nvPr/>
        </p:nvSpPr>
        <p:spPr bwMode="auto">
          <a:xfrm flipH="1">
            <a:off x="4646613" y="4775200"/>
            <a:ext cx="723900" cy="457200"/>
          </a:xfrm>
          <a:prstGeom prst="line">
            <a:avLst/>
          </a:prstGeom>
          <a:noFill/>
          <a:ln w="19050">
            <a:solidFill>
              <a:schemeClr val="tx1"/>
            </a:solidFill>
            <a:round/>
            <a:headEnd/>
            <a:tailEnd/>
          </a:ln>
        </p:spPr>
        <p:txBody>
          <a:bodyPr wrap="none"/>
          <a:lstStyle/>
          <a:p>
            <a:endParaRPr lang="he-IL"/>
          </a:p>
        </p:txBody>
      </p:sp>
      <p:sp>
        <p:nvSpPr>
          <p:cNvPr id="159759" name="Line 14"/>
          <p:cNvSpPr>
            <a:spLocks noChangeShapeType="1"/>
          </p:cNvSpPr>
          <p:nvPr/>
        </p:nvSpPr>
        <p:spPr bwMode="auto">
          <a:xfrm flipH="1">
            <a:off x="4454525" y="3519488"/>
            <a:ext cx="388938" cy="779462"/>
          </a:xfrm>
          <a:prstGeom prst="line">
            <a:avLst/>
          </a:prstGeom>
          <a:noFill/>
          <a:ln w="19050">
            <a:solidFill>
              <a:schemeClr val="tx1"/>
            </a:solidFill>
            <a:round/>
            <a:headEnd/>
            <a:tailEnd/>
          </a:ln>
        </p:spPr>
        <p:txBody>
          <a:bodyPr wrap="none"/>
          <a:lstStyle/>
          <a:p>
            <a:endParaRPr lang="he-IL"/>
          </a:p>
        </p:txBody>
      </p:sp>
      <p:sp>
        <p:nvSpPr>
          <p:cNvPr id="159760" name="Line 15"/>
          <p:cNvSpPr>
            <a:spLocks noChangeShapeType="1"/>
          </p:cNvSpPr>
          <p:nvPr/>
        </p:nvSpPr>
        <p:spPr bwMode="auto">
          <a:xfrm flipH="1">
            <a:off x="2689225" y="2319338"/>
            <a:ext cx="857250" cy="846137"/>
          </a:xfrm>
          <a:prstGeom prst="line">
            <a:avLst/>
          </a:prstGeom>
          <a:noFill/>
          <a:ln w="19050">
            <a:solidFill>
              <a:schemeClr val="tx1"/>
            </a:solidFill>
            <a:round/>
            <a:headEnd/>
            <a:tailEnd/>
          </a:ln>
        </p:spPr>
        <p:txBody>
          <a:bodyPr wrap="none"/>
          <a:lstStyle/>
          <a:p>
            <a:endParaRPr lang="he-IL"/>
          </a:p>
        </p:txBody>
      </p:sp>
      <p:sp>
        <p:nvSpPr>
          <p:cNvPr id="159761" name="Line 16"/>
          <p:cNvSpPr>
            <a:spLocks noChangeShapeType="1"/>
          </p:cNvSpPr>
          <p:nvPr/>
        </p:nvSpPr>
        <p:spPr bwMode="auto">
          <a:xfrm flipH="1">
            <a:off x="2084388" y="3171825"/>
            <a:ext cx="577850" cy="790575"/>
          </a:xfrm>
          <a:prstGeom prst="line">
            <a:avLst/>
          </a:prstGeom>
          <a:noFill/>
          <a:ln w="19050">
            <a:solidFill>
              <a:schemeClr val="tx1"/>
            </a:solidFill>
            <a:round/>
            <a:headEnd/>
            <a:tailEnd/>
          </a:ln>
        </p:spPr>
        <p:txBody>
          <a:bodyPr wrap="none"/>
          <a:lstStyle/>
          <a:p>
            <a:endParaRPr lang="he-IL"/>
          </a:p>
        </p:txBody>
      </p:sp>
      <p:sp>
        <p:nvSpPr>
          <p:cNvPr id="159762" name="Line 17"/>
          <p:cNvSpPr>
            <a:spLocks noChangeShapeType="1"/>
          </p:cNvSpPr>
          <p:nvPr/>
        </p:nvSpPr>
        <p:spPr bwMode="auto">
          <a:xfrm flipH="1">
            <a:off x="1435100" y="4024313"/>
            <a:ext cx="622300" cy="600075"/>
          </a:xfrm>
          <a:prstGeom prst="line">
            <a:avLst/>
          </a:prstGeom>
          <a:noFill/>
          <a:ln w="19050">
            <a:solidFill>
              <a:schemeClr val="tx1"/>
            </a:solidFill>
            <a:round/>
            <a:headEnd/>
            <a:tailEnd/>
          </a:ln>
        </p:spPr>
        <p:txBody>
          <a:bodyPr wrap="none"/>
          <a:lstStyle/>
          <a:p>
            <a:endParaRPr lang="he-IL"/>
          </a:p>
        </p:txBody>
      </p:sp>
      <p:sp>
        <p:nvSpPr>
          <p:cNvPr id="159763" name="Line 18"/>
          <p:cNvSpPr>
            <a:spLocks noChangeShapeType="1"/>
          </p:cNvSpPr>
          <p:nvPr/>
        </p:nvSpPr>
        <p:spPr bwMode="auto">
          <a:xfrm flipH="1">
            <a:off x="2290763" y="4552950"/>
            <a:ext cx="433387" cy="677863"/>
          </a:xfrm>
          <a:prstGeom prst="line">
            <a:avLst/>
          </a:prstGeom>
          <a:noFill/>
          <a:ln w="19050">
            <a:solidFill>
              <a:schemeClr val="tx1"/>
            </a:solidFill>
            <a:round/>
            <a:headEnd/>
            <a:tailEnd/>
          </a:ln>
        </p:spPr>
        <p:txBody>
          <a:bodyPr wrap="none"/>
          <a:lstStyle/>
          <a:p>
            <a:endParaRPr lang="he-IL"/>
          </a:p>
        </p:txBody>
      </p:sp>
      <p:sp>
        <p:nvSpPr>
          <p:cNvPr id="159764" name="Line 19"/>
          <p:cNvSpPr>
            <a:spLocks noChangeShapeType="1"/>
          </p:cNvSpPr>
          <p:nvPr/>
        </p:nvSpPr>
        <p:spPr bwMode="auto">
          <a:xfrm>
            <a:off x="2163763" y="3981450"/>
            <a:ext cx="636587" cy="520700"/>
          </a:xfrm>
          <a:prstGeom prst="line">
            <a:avLst/>
          </a:prstGeom>
          <a:noFill/>
          <a:ln w="19050">
            <a:solidFill>
              <a:schemeClr val="tx1"/>
            </a:solidFill>
            <a:round/>
            <a:headEnd/>
            <a:tailEnd/>
          </a:ln>
        </p:spPr>
        <p:txBody>
          <a:bodyPr wrap="none"/>
          <a:lstStyle/>
          <a:p>
            <a:endParaRPr lang="he-IL"/>
          </a:p>
        </p:txBody>
      </p:sp>
      <p:sp>
        <p:nvSpPr>
          <p:cNvPr id="159765" name="Freeform 20"/>
          <p:cNvSpPr>
            <a:spLocks/>
          </p:cNvSpPr>
          <p:nvPr/>
        </p:nvSpPr>
        <p:spPr bwMode="auto">
          <a:xfrm>
            <a:off x="1087438" y="2833688"/>
            <a:ext cx="2185987" cy="2820987"/>
          </a:xfrm>
          <a:custGeom>
            <a:avLst/>
            <a:gdLst>
              <a:gd name="T0" fmla="*/ 2147483647 w 1377"/>
              <a:gd name="T1" fmla="*/ 2147483647 h 1777"/>
              <a:gd name="T2" fmla="*/ 2147483647 w 1377"/>
              <a:gd name="T3" fmla="*/ 2147483647 h 1777"/>
              <a:gd name="T4" fmla="*/ 2147483647 w 1377"/>
              <a:gd name="T5" fmla="*/ 2147483647 h 1777"/>
              <a:gd name="T6" fmla="*/ 2147483647 w 1377"/>
              <a:gd name="T7" fmla="*/ 2147483647 h 1777"/>
              <a:gd name="T8" fmla="*/ 2147483647 w 1377"/>
              <a:gd name="T9" fmla="*/ 2147483647 h 1777"/>
              <a:gd name="T10" fmla="*/ 2147483647 w 1377"/>
              <a:gd name="T11" fmla="*/ 2147483647 h 1777"/>
              <a:gd name="T12" fmla="*/ 2147483647 w 1377"/>
              <a:gd name="T13" fmla="*/ 2147483647 h 1777"/>
              <a:gd name="T14" fmla="*/ 2147483647 w 1377"/>
              <a:gd name="T15" fmla="*/ 2147483647 h 1777"/>
              <a:gd name="T16" fmla="*/ 2147483647 w 1377"/>
              <a:gd name="T17" fmla="*/ 2147483647 h 1777"/>
              <a:gd name="T18" fmla="*/ 2147483647 w 1377"/>
              <a:gd name="T19" fmla="*/ 2147483647 h 1777"/>
              <a:gd name="T20" fmla="*/ 2147483647 w 1377"/>
              <a:gd name="T21" fmla="*/ 2147483647 h 1777"/>
              <a:gd name="T22" fmla="*/ 2147483647 w 1377"/>
              <a:gd name="T23" fmla="*/ 2147483647 h 1777"/>
              <a:gd name="T24" fmla="*/ 2147483647 w 1377"/>
              <a:gd name="T25" fmla="*/ 2147483647 h 1777"/>
              <a:gd name="T26" fmla="*/ 2147483647 w 1377"/>
              <a:gd name="T27" fmla="*/ 2147483647 h 1777"/>
              <a:gd name="T28" fmla="*/ 2147483647 w 1377"/>
              <a:gd name="T29" fmla="*/ 2147483647 h 1777"/>
              <a:gd name="T30" fmla="*/ 2147483647 w 1377"/>
              <a:gd name="T31" fmla="*/ 2147483647 h 1777"/>
              <a:gd name="T32" fmla="*/ 2147483647 w 1377"/>
              <a:gd name="T33" fmla="*/ 2147483647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77"/>
              <a:gd name="T52" fmla="*/ 0 h 1777"/>
              <a:gd name="T53" fmla="*/ 1377 w 1377"/>
              <a:gd name="T54" fmla="*/ 1777 h 17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77" h="1777">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cap="flat" cmpd="sng">
            <a:solidFill>
              <a:schemeClr val="tx1"/>
            </a:solidFill>
            <a:prstDash val="dash"/>
            <a:round/>
            <a:headEnd/>
            <a:tailEnd/>
          </a:ln>
        </p:spPr>
        <p:txBody>
          <a:bodyPr wrap="none"/>
          <a:lstStyle/>
          <a:p>
            <a:endParaRPr lang="he-IL"/>
          </a:p>
        </p:txBody>
      </p:sp>
      <p:sp>
        <p:nvSpPr>
          <p:cNvPr id="159766" name="Freeform 21"/>
          <p:cNvSpPr>
            <a:spLocks/>
          </p:cNvSpPr>
          <p:nvPr/>
        </p:nvSpPr>
        <p:spPr bwMode="auto">
          <a:xfrm>
            <a:off x="3951288" y="3068638"/>
            <a:ext cx="1903412" cy="2730500"/>
          </a:xfrm>
          <a:custGeom>
            <a:avLst/>
            <a:gdLst>
              <a:gd name="T0" fmla="*/ 2147483647 w 1199"/>
              <a:gd name="T1" fmla="*/ 2147483647 h 1720"/>
              <a:gd name="T2" fmla="*/ 2147483647 w 1199"/>
              <a:gd name="T3" fmla="*/ 2147483647 h 1720"/>
              <a:gd name="T4" fmla="*/ 2147483647 w 1199"/>
              <a:gd name="T5" fmla="*/ 2147483647 h 1720"/>
              <a:gd name="T6" fmla="*/ 2147483647 w 1199"/>
              <a:gd name="T7" fmla="*/ 2147483647 h 1720"/>
              <a:gd name="T8" fmla="*/ 2147483647 w 1199"/>
              <a:gd name="T9" fmla="*/ 2147483647 h 1720"/>
              <a:gd name="T10" fmla="*/ 2147483647 w 1199"/>
              <a:gd name="T11" fmla="*/ 2147483647 h 1720"/>
              <a:gd name="T12" fmla="*/ 2147483647 w 1199"/>
              <a:gd name="T13" fmla="*/ 2147483647 h 1720"/>
              <a:gd name="T14" fmla="*/ 2147483647 w 1199"/>
              <a:gd name="T15" fmla="*/ 2147483647 h 1720"/>
              <a:gd name="T16" fmla="*/ 2147483647 w 1199"/>
              <a:gd name="T17" fmla="*/ 2147483647 h 1720"/>
              <a:gd name="T18" fmla="*/ 2147483647 w 1199"/>
              <a:gd name="T19" fmla="*/ 2147483647 h 1720"/>
              <a:gd name="T20" fmla="*/ 2147483647 w 1199"/>
              <a:gd name="T21" fmla="*/ 2147483647 h 1720"/>
              <a:gd name="T22" fmla="*/ 2147483647 w 1199"/>
              <a:gd name="T23" fmla="*/ 2147483647 h 1720"/>
              <a:gd name="T24" fmla="*/ 2147483647 w 1199"/>
              <a:gd name="T25" fmla="*/ 2147483647 h 1720"/>
              <a:gd name="T26" fmla="*/ 2147483647 w 1199"/>
              <a:gd name="T27" fmla="*/ 2147483647 h 1720"/>
              <a:gd name="T28" fmla="*/ 2147483647 w 1199"/>
              <a:gd name="T29" fmla="*/ 2147483647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9"/>
              <a:gd name="T46" fmla="*/ 0 h 1720"/>
              <a:gd name="T47" fmla="*/ 1199 w 1199"/>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9" h="172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cap="flat" cmpd="sng">
            <a:solidFill>
              <a:schemeClr val="tx1"/>
            </a:solidFill>
            <a:prstDash val="dash"/>
            <a:round/>
            <a:headEnd/>
            <a:tailEnd/>
          </a:ln>
        </p:spPr>
        <p:txBody>
          <a:bodyPr wrap="none"/>
          <a:lstStyle/>
          <a:p>
            <a:endParaRPr lang="he-IL"/>
          </a:p>
        </p:txBody>
      </p:sp>
      <p:sp>
        <p:nvSpPr>
          <p:cNvPr id="159767" name="Freeform 22"/>
          <p:cNvSpPr>
            <a:spLocks/>
          </p:cNvSpPr>
          <p:nvPr/>
        </p:nvSpPr>
        <p:spPr bwMode="auto">
          <a:xfrm>
            <a:off x="6380163" y="2774950"/>
            <a:ext cx="2079625" cy="2720975"/>
          </a:xfrm>
          <a:custGeom>
            <a:avLst/>
            <a:gdLst>
              <a:gd name="T0" fmla="*/ 2147483647 w 1310"/>
              <a:gd name="T1" fmla="*/ 2147483647 h 1714"/>
              <a:gd name="T2" fmla="*/ 2147483647 w 1310"/>
              <a:gd name="T3" fmla="*/ 2147483647 h 1714"/>
              <a:gd name="T4" fmla="*/ 2147483647 w 1310"/>
              <a:gd name="T5" fmla="*/ 2147483647 h 1714"/>
              <a:gd name="T6" fmla="*/ 2147483647 w 1310"/>
              <a:gd name="T7" fmla="*/ 2147483647 h 1714"/>
              <a:gd name="T8" fmla="*/ 2147483647 w 1310"/>
              <a:gd name="T9" fmla="*/ 2147483647 h 1714"/>
              <a:gd name="T10" fmla="*/ 2147483647 w 1310"/>
              <a:gd name="T11" fmla="*/ 2147483647 h 1714"/>
              <a:gd name="T12" fmla="*/ 2147483647 w 1310"/>
              <a:gd name="T13" fmla="*/ 2147483647 h 1714"/>
              <a:gd name="T14" fmla="*/ 2147483647 w 1310"/>
              <a:gd name="T15" fmla="*/ 2147483647 h 1714"/>
              <a:gd name="T16" fmla="*/ 2147483647 w 1310"/>
              <a:gd name="T17" fmla="*/ 2147483647 h 1714"/>
              <a:gd name="T18" fmla="*/ 2147483647 w 1310"/>
              <a:gd name="T19" fmla="*/ 2147483647 h 1714"/>
              <a:gd name="T20" fmla="*/ 2147483647 w 1310"/>
              <a:gd name="T21" fmla="*/ 2147483647 h 1714"/>
              <a:gd name="T22" fmla="*/ 2147483647 w 1310"/>
              <a:gd name="T23" fmla="*/ 2147483647 h 1714"/>
              <a:gd name="T24" fmla="*/ 2147483647 w 1310"/>
              <a:gd name="T25" fmla="*/ 2147483647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0"/>
              <a:gd name="T40" fmla="*/ 0 h 1714"/>
              <a:gd name="T41" fmla="*/ 1310 w 1310"/>
              <a:gd name="T42" fmla="*/ 1714 h 17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0" h="1714">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cap="flat" cmpd="sng">
            <a:solidFill>
              <a:schemeClr val="tx1"/>
            </a:solidFill>
            <a:prstDash val="dash"/>
            <a:round/>
            <a:headEnd/>
            <a:tailEnd/>
          </a:ln>
        </p:spPr>
        <p:txBody>
          <a:bodyPr wrap="none"/>
          <a:lstStyle/>
          <a:p>
            <a:endParaRPr lang="he-IL"/>
          </a:p>
        </p:txBody>
      </p:sp>
      <p:sp>
        <p:nvSpPr>
          <p:cNvPr id="159768" name="Text Box 23"/>
          <p:cNvSpPr txBox="1">
            <a:spLocks noChangeArrowheads="1"/>
          </p:cNvSpPr>
          <p:nvPr/>
        </p:nvSpPr>
        <p:spPr bwMode="auto">
          <a:xfrm>
            <a:off x="5092700" y="1293813"/>
            <a:ext cx="1797050" cy="366712"/>
          </a:xfrm>
          <a:prstGeom prst="rect">
            <a:avLst/>
          </a:prstGeom>
          <a:noFill/>
          <a:ln w="9525">
            <a:noFill/>
            <a:miter lim="800000"/>
            <a:headEnd/>
            <a:tailEnd/>
          </a:ln>
        </p:spPr>
        <p:txBody>
          <a:bodyPr wrap="none">
            <a:spAutoFit/>
          </a:bodyPr>
          <a:lstStyle/>
          <a:p>
            <a:r>
              <a:rPr lang="en-US">
                <a:solidFill>
                  <a:srgbClr val="CC0000"/>
                </a:solidFill>
              </a:rPr>
              <a:t>boundary router</a:t>
            </a:r>
          </a:p>
        </p:txBody>
      </p:sp>
      <p:sp>
        <p:nvSpPr>
          <p:cNvPr id="159769" name="Text Box 24"/>
          <p:cNvSpPr txBox="1">
            <a:spLocks noChangeArrowheads="1"/>
          </p:cNvSpPr>
          <p:nvPr/>
        </p:nvSpPr>
        <p:spPr bwMode="auto">
          <a:xfrm>
            <a:off x="6616700" y="1714500"/>
            <a:ext cx="1835150" cy="366713"/>
          </a:xfrm>
          <a:prstGeom prst="rect">
            <a:avLst/>
          </a:prstGeom>
          <a:noFill/>
          <a:ln w="9525">
            <a:noFill/>
            <a:miter lim="800000"/>
            <a:headEnd/>
            <a:tailEnd/>
          </a:ln>
        </p:spPr>
        <p:txBody>
          <a:bodyPr wrap="none">
            <a:spAutoFit/>
          </a:bodyPr>
          <a:lstStyle/>
          <a:p>
            <a:r>
              <a:rPr lang="en-US">
                <a:solidFill>
                  <a:srgbClr val="CC0000"/>
                </a:solidFill>
              </a:rPr>
              <a:t>backbone router</a:t>
            </a:r>
          </a:p>
        </p:txBody>
      </p:sp>
      <p:sp>
        <p:nvSpPr>
          <p:cNvPr id="159770" name="Text Box 25"/>
          <p:cNvSpPr txBox="1">
            <a:spLocks noChangeArrowheads="1"/>
          </p:cNvSpPr>
          <p:nvPr/>
        </p:nvSpPr>
        <p:spPr bwMode="auto">
          <a:xfrm>
            <a:off x="936625" y="5357813"/>
            <a:ext cx="831850" cy="366712"/>
          </a:xfrm>
          <a:prstGeom prst="rect">
            <a:avLst/>
          </a:prstGeom>
          <a:noFill/>
          <a:ln w="9525">
            <a:noFill/>
            <a:miter lim="800000"/>
            <a:headEnd/>
            <a:tailEnd/>
          </a:ln>
        </p:spPr>
        <p:txBody>
          <a:bodyPr wrap="none">
            <a:spAutoFit/>
          </a:bodyPr>
          <a:lstStyle/>
          <a:p>
            <a:r>
              <a:rPr lang="en-US"/>
              <a:t>area 1</a:t>
            </a:r>
          </a:p>
        </p:txBody>
      </p:sp>
      <p:sp>
        <p:nvSpPr>
          <p:cNvPr id="159771" name="Text Box 26"/>
          <p:cNvSpPr txBox="1">
            <a:spLocks noChangeArrowheads="1"/>
          </p:cNvSpPr>
          <p:nvPr/>
        </p:nvSpPr>
        <p:spPr bwMode="auto">
          <a:xfrm>
            <a:off x="4502150" y="5734050"/>
            <a:ext cx="831850" cy="366713"/>
          </a:xfrm>
          <a:prstGeom prst="rect">
            <a:avLst/>
          </a:prstGeom>
          <a:noFill/>
          <a:ln w="9525">
            <a:noFill/>
            <a:miter lim="800000"/>
            <a:headEnd/>
            <a:tailEnd/>
          </a:ln>
        </p:spPr>
        <p:txBody>
          <a:bodyPr wrap="none">
            <a:spAutoFit/>
          </a:bodyPr>
          <a:lstStyle/>
          <a:p>
            <a:r>
              <a:rPr lang="en-US"/>
              <a:t>area 2</a:t>
            </a:r>
          </a:p>
        </p:txBody>
      </p:sp>
      <p:sp>
        <p:nvSpPr>
          <p:cNvPr id="159772" name="Text Box 27"/>
          <p:cNvSpPr txBox="1">
            <a:spLocks noChangeArrowheads="1"/>
          </p:cNvSpPr>
          <p:nvPr/>
        </p:nvSpPr>
        <p:spPr bwMode="auto">
          <a:xfrm>
            <a:off x="7586663" y="4113213"/>
            <a:ext cx="831850" cy="366712"/>
          </a:xfrm>
          <a:prstGeom prst="rect">
            <a:avLst/>
          </a:prstGeom>
          <a:noFill/>
          <a:ln w="9525">
            <a:noFill/>
            <a:miter lim="800000"/>
            <a:headEnd/>
            <a:tailEnd/>
          </a:ln>
        </p:spPr>
        <p:txBody>
          <a:bodyPr wrap="none">
            <a:spAutoFit/>
          </a:bodyPr>
          <a:lstStyle/>
          <a:p>
            <a:r>
              <a:rPr lang="en-US"/>
              <a:t>area 3</a:t>
            </a:r>
          </a:p>
        </p:txBody>
      </p:sp>
      <p:sp>
        <p:nvSpPr>
          <p:cNvPr id="159773" name="Text Box 28"/>
          <p:cNvSpPr txBox="1">
            <a:spLocks noChangeArrowheads="1"/>
          </p:cNvSpPr>
          <p:nvPr/>
        </p:nvSpPr>
        <p:spPr bwMode="auto">
          <a:xfrm>
            <a:off x="4394200" y="2411413"/>
            <a:ext cx="1285875" cy="396875"/>
          </a:xfrm>
          <a:prstGeom prst="rect">
            <a:avLst/>
          </a:prstGeom>
          <a:noFill/>
          <a:ln w="9525">
            <a:noFill/>
            <a:miter lim="800000"/>
            <a:headEnd/>
            <a:tailEnd/>
          </a:ln>
        </p:spPr>
        <p:txBody>
          <a:bodyPr wrap="none">
            <a:spAutoFit/>
          </a:bodyPr>
          <a:lstStyle/>
          <a:p>
            <a:r>
              <a:rPr lang="en-US" sz="2000">
                <a:solidFill>
                  <a:schemeClr val="bg1"/>
                </a:solidFill>
              </a:rPr>
              <a:t>backbone</a:t>
            </a:r>
          </a:p>
        </p:txBody>
      </p:sp>
      <p:sp>
        <p:nvSpPr>
          <p:cNvPr id="159774" name="Text Box 29"/>
          <p:cNvSpPr txBox="1">
            <a:spLocks noChangeArrowheads="1"/>
          </p:cNvSpPr>
          <p:nvPr/>
        </p:nvSpPr>
        <p:spPr bwMode="auto">
          <a:xfrm>
            <a:off x="3219450" y="2822575"/>
            <a:ext cx="895350" cy="792163"/>
          </a:xfrm>
          <a:prstGeom prst="rect">
            <a:avLst/>
          </a:prstGeom>
          <a:noFill/>
          <a:ln w="9525">
            <a:noFill/>
            <a:miter lim="800000"/>
            <a:headEnd/>
            <a:tailEnd/>
          </a:ln>
        </p:spPr>
        <p:txBody>
          <a:bodyPr wrap="none">
            <a:spAutoFit/>
          </a:bodyPr>
          <a:lstStyle/>
          <a:p>
            <a:pPr>
              <a:lnSpc>
                <a:spcPct val="85000"/>
              </a:lnSpc>
            </a:pPr>
            <a:r>
              <a:rPr lang="en-US">
                <a:solidFill>
                  <a:schemeClr val="bg1"/>
                </a:solidFill>
              </a:rPr>
              <a:t>area</a:t>
            </a:r>
          </a:p>
          <a:p>
            <a:pPr>
              <a:lnSpc>
                <a:spcPct val="85000"/>
              </a:lnSpc>
            </a:pPr>
            <a:r>
              <a:rPr lang="en-US">
                <a:solidFill>
                  <a:schemeClr val="bg1"/>
                </a:solidFill>
              </a:rPr>
              <a:t>border</a:t>
            </a:r>
          </a:p>
          <a:p>
            <a:pPr>
              <a:lnSpc>
                <a:spcPct val="85000"/>
              </a:lnSpc>
            </a:pPr>
            <a:r>
              <a:rPr lang="en-US">
                <a:solidFill>
                  <a:schemeClr val="bg1"/>
                </a:solidFill>
              </a:rPr>
              <a:t>routers</a:t>
            </a:r>
          </a:p>
        </p:txBody>
      </p:sp>
      <p:sp>
        <p:nvSpPr>
          <p:cNvPr id="159775" name="Text Box 30"/>
          <p:cNvSpPr txBox="1">
            <a:spLocks noChangeArrowheads="1"/>
          </p:cNvSpPr>
          <p:nvPr/>
        </p:nvSpPr>
        <p:spPr bwMode="auto">
          <a:xfrm>
            <a:off x="5969000" y="5048250"/>
            <a:ext cx="933450" cy="558800"/>
          </a:xfrm>
          <a:prstGeom prst="rect">
            <a:avLst/>
          </a:prstGeom>
          <a:noFill/>
          <a:ln w="9525">
            <a:noFill/>
            <a:miter lim="800000"/>
            <a:headEnd/>
            <a:tailEnd/>
          </a:ln>
        </p:spPr>
        <p:txBody>
          <a:bodyPr wrap="none">
            <a:spAutoFit/>
          </a:bodyPr>
          <a:lstStyle/>
          <a:p>
            <a:pPr>
              <a:lnSpc>
                <a:spcPct val="85000"/>
              </a:lnSpc>
            </a:pPr>
            <a:r>
              <a:rPr lang="en-US">
                <a:solidFill>
                  <a:srgbClr val="CC0000"/>
                </a:solidFill>
              </a:rPr>
              <a:t>internal</a:t>
            </a:r>
          </a:p>
          <a:p>
            <a:pPr>
              <a:lnSpc>
                <a:spcPct val="85000"/>
              </a:lnSpc>
            </a:pPr>
            <a:r>
              <a:rPr lang="en-US">
                <a:solidFill>
                  <a:srgbClr val="CC0000"/>
                </a:solidFill>
              </a:rPr>
              <a:t>routers</a:t>
            </a:r>
          </a:p>
        </p:txBody>
      </p:sp>
      <p:sp>
        <p:nvSpPr>
          <p:cNvPr id="159776" name="Line 242"/>
          <p:cNvSpPr>
            <a:spLocks noChangeShapeType="1"/>
          </p:cNvSpPr>
          <p:nvPr/>
        </p:nvSpPr>
        <p:spPr bwMode="auto">
          <a:xfrm flipV="1">
            <a:off x="6946900" y="5018088"/>
            <a:ext cx="490538" cy="200025"/>
          </a:xfrm>
          <a:prstGeom prst="line">
            <a:avLst/>
          </a:prstGeom>
          <a:noFill/>
          <a:ln w="9525">
            <a:solidFill>
              <a:srgbClr val="CC0000"/>
            </a:solidFill>
            <a:round/>
            <a:headEnd/>
            <a:tailEnd type="triangle" w="med" len="med"/>
          </a:ln>
        </p:spPr>
        <p:txBody>
          <a:bodyPr wrap="none"/>
          <a:lstStyle/>
          <a:p>
            <a:endParaRPr lang="he-IL"/>
          </a:p>
        </p:txBody>
      </p:sp>
      <p:sp>
        <p:nvSpPr>
          <p:cNvPr id="159777" name="Line 243"/>
          <p:cNvSpPr>
            <a:spLocks noChangeShapeType="1"/>
          </p:cNvSpPr>
          <p:nvPr/>
        </p:nvSpPr>
        <p:spPr bwMode="auto">
          <a:xfrm flipH="1" flipV="1">
            <a:off x="5559425" y="4892675"/>
            <a:ext cx="481013" cy="300038"/>
          </a:xfrm>
          <a:prstGeom prst="line">
            <a:avLst/>
          </a:prstGeom>
          <a:noFill/>
          <a:ln w="9525">
            <a:solidFill>
              <a:srgbClr val="CC0000"/>
            </a:solidFill>
            <a:round/>
            <a:headEnd/>
            <a:tailEnd type="triangle" w="med" len="med"/>
          </a:ln>
        </p:spPr>
        <p:txBody>
          <a:bodyPr wrap="none"/>
          <a:lstStyle/>
          <a:p>
            <a:endParaRPr lang="he-IL"/>
          </a:p>
        </p:txBody>
      </p:sp>
      <p:sp>
        <p:nvSpPr>
          <p:cNvPr id="159778" name="Line 244"/>
          <p:cNvSpPr>
            <a:spLocks noChangeShapeType="1"/>
          </p:cNvSpPr>
          <p:nvPr/>
        </p:nvSpPr>
        <p:spPr bwMode="auto">
          <a:xfrm flipV="1">
            <a:off x="4862513" y="1081088"/>
            <a:ext cx="0" cy="792162"/>
          </a:xfrm>
          <a:prstGeom prst="line">
            <a:avLst/>
          </a:prstGeom>
          <a:noFill/>
          <a:ln w="19050">
            <a:solidFill>
              <a:schemeClr val="tx1"/>
            </a:solidFill>
            <a:round/>
            <a:headEnd/>
            <a:tailEnd/>
          </a:ln>
        </p:spPr>
        <p:txBody>
          <a:bodyPr wrap="none"/>
          <a:lstStyle/>
          <a:p>
            <a:endParaRPr lang="he-IL"/>
          </a:p>
        </p:txBody>
      </p:sp>
      <p:sp>
        <p:nvSpPr>
          <p:cNvPr id="159779" name="Line 245"/>
          <p:cNvSpPr>
            <a:spLocks noChangeShapeType="1"/>
          </p:cNvSpPr>
          <p:nvPr/>
        </p:nvSpPr>
        <p:spPr bwMode="auto">
          <a:xfrm flipH="1">
            <a:off x="6534150" y="2039938"/>
            <a:ext cx="312738" cy="201612"/>
          </a:xfrm>
          <a:prstGeom prst="line">
            <a:avLst/>
          </a:prstGeom>
          <a:noFill/>
          <a:ln w="9525">
            <a:solidFill>
              <a:srgbClr val="CC0000"/>
            </a:solidFill>
            <a:round/>
            <a:headEnd/>
            <a:tailEnd type="triangle" w="med" len="med"/>
          </a:ln>
        </p:spPr>
        <p:txBody>
          <a:bodyPr wrap="none"/>
          <a:lstStyle/>
          <a:p>
            <a:endParaRPr lang="he-IL"/>
          </a:p>
        </p:txBody>
      </p:sp>
      <p:sp>
        <p:nvSpPr>
          <p:cNvPr id="159780" name="Line 246"/>
          <p:cNvSpPr>
            <a:spLocks noChangeShapeType="1"/>
          </p:cNvSpPr>
          <p:nvPr/>
        </p:nvSpPr>
        <p:spPr bwMode="auto">
          <a:xfrm flipH="1">
            <a:off x="5024438" y="1646238"/>
            <a:ext cx="312737" cy="201612"/>
          </a:xfrm>
          <a:prstGeom prst="line">
            <a:avLst/>
          </a:prstGeom>
          <a:noFill/>
          <a:ln w="9525">
            <a:solidFill>
              <a:srgbClr val="CC0000"/>
            </a:solidFill>
            <a:round/>
            <a:headEnd/>
            <a:tailEnd type="triangle" w="med" len="med"/>
          </a:ln>
        </p:spPr>
        <p:txBody>
          <a:bodyPr wrap="none"/>
          <a:lstStyle/>
          <a:p>
            <a:endParaRPr lang="he-IL"/>
          </a:p>
        </p:txBody>
      </p:sp>
      <p:sp>
        <p:nvSpPr>
          <p:cNvPr id="159781" name="Line 247"/>
          <p:cNvSpPr>
            <a:spLocks noChangeShapeType="1"/>
          </p:cNvSpPr>
          <p:nvPr/>
        </p:nvSpPr>
        <p:spPr bwMode="auto">
          <a:xfrm>
            <a:off x="4154488" y="3463925"/>
            <a:ext cx="334962" cy="55563"/>
          </a:xfrm>
          <a:prstGeom prst="line">
            <a:avLst/>
          </a:prstGeom>
          <a:noFill/>
          <a:ln w="9525">
            <a:solidFill>
              <a:schemeClr val="bg1"/>
            </a:solidFill>
            <a:round/>
            <a:headEnd/>
            <a:tailEnd type="triangle" w="med" len="med"/>
          </a:ln>
        </p:spPr>
        <p:txBody>
          <a:bodyPr wrap="none"/>
          <a:lstStyle/>
          <a:p>
            <a:endParaRPr lang="he-IL"/>
          </a:p>
        </p:txBody>
      </p:sp>
      <p:sp>
        <p:nvSpPr>
          <p:cNvPr id="159782" name="Line 248"/>
          <p:cNvSpPr>
            <a:spLocks noChangeShapeType="1"/>
          </p:cNvSpPr>
          <p:nvPr/>
        </p:nvSpPr>
        <p:spPr bwMode="auto">
          <a:xfrm flipH="1" flipV="1">
            <a:off x="2968625" y="3270250"/>
            <a:ext cx="257175" cy="157163"/>
          </a:xfrm>
          <a:prstGeom prst="line">
            <a:avLst/>
          </a:prstGeom>
          <a:noFill/>
          <a:ln w="9525">
            <a:solidFill>
              <a:schemeClr val="bg1"/>
            </a:solidFill>
            <a:round/>
            <a:headEnd/>
            <a:tailEnd type="triangle" w="med" len="med"/>
          </a:ln>
        </p:spPr>
        <p:txBody>
          <a:bodyPr wrap="none"/>
          <a:lstStyle/>
          <a:p>
            <a:endParaRPr lang="he-IL"/>
          </a:p>
        </p:txBody>
      </p:sp>
      <p:grpSp>
        <p:nvGrpSpPr>
          <p:cNvPr id="159783" name="Group 249"/>
          <p:cNvGrpSpPr>
            <a:grpSpLocks/>
          </p:cNvGrpSpPr>
          <p:nvPr/>
        </p:nvGrpSpPr>
        <p:grpSpPr bwMode="auto">
          <a:xfrm>
            <a:off x="5902325" y="2276475"/>
            <a:ext cx="644525" cy="282575"/>
            <a:chOff x="4396" y="1245"/>
            <a:chExt cx="672" cy="248"/>
          </a:xfrm>
        </p:grpSpPr>
        <p:sp>
          <p:nvSpPr>
            <p:cNvPr id="15991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91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91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914" name="Group 253"/>
            <p:cNvGrpSpPr>
              <a:grpSpLocks/>
            </p:cNvGrpSpPr>
            <p:nvPr/>
          </p:nvGrpSpPr>
          <p:grpSpPr bwMode="auto">
            <a:xfrm>
              <a:off x="4530" y="1287"/>
              <a:ext cx="377" cy="75"/>
              <a:chOff x="2468" y="1332"/>
              <a:chExt cx="310" cy="60"/>
            </a:xfrm>
          </p:grpSpPr>
          <p:sp>
            <p:nvSpPr>
              <p:cNvPr id="159917" name="Freeform 2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918" name="Freeform 2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915" name="Line 256"/>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916" name="Line 257"/>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4" name="Group 258"/>
          <p:cNvGrpSpPr>
            <a:grpSpLocks/>
          </p:cNvGrpSpPr>
          <p:nvPr/>
        </p:nvGrpSpPr>
        <p:grpSpPr bwMode="auto">
          <a:xfrm>
            <a:off x="6824663" y="3119438"/>
            <a:ext cx="644525" cy="282575"/>
            <a:chOff x="4396" y="1245"/>
            <a:chExt cx="672" cy="248"/>
          </a:xfrm>
        </p:grpSpPr>
        <p:sp>
          <p:nvSpPr>
            <p:cNvPr id="15990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90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90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906" name="Group 262"/>
            <p:cNvGrpSpPr>
              <a:grpSpLocks/>
            </p:cNvGrpSpPr>
            <p:nvPr/>
          </p:nvGrpSpPr>
          <p:grpSpPr bwMode="auto">
            <a:xfrm>
              <a:off x="4530" y="1287"/>
              <a:ext cx="377" cy="75"/>
              <a:chOff x="2468" y="1332"/>
              <a:chExt cx="310" cy="60"/>
            </a:xfrm>
          </p:grpSpPr>
          <p:sp>
            <p:nvSpPr>
              <p:cNvPr id="159909" name="Freeform 2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910" name="Freeform 2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907" name="Line 265"/>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908" name="Line 266"/>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5" name="Group 267"/>
          <p:cNvGrpSpPr>
            <a:grpSpLocks/>
          </p:cNvGrpSpPr>
          <p:nvPr/>
        </p:nvGrpSpPr>
        <p:grpSpPr bwMode="auto">
          <a:xfrm>
            <a:off x="6608763" y="3952875"/>
            <a:ext cx="644525" cy="282575"/>
            <a:chOff x="4396" y="1245"/>
            <a:chExt cx="672" cy="248"/>
          </a:xfrm>
        </p:grpSpPr>
        <p:sp>
          <p:nvSpPr>
            <p:cNvPr id="15989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9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9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98" name="Group 271"/>
            <p:cNvGrpSpPr>
              <a:grpSpLocks/>
            </p:cNvGrpSpPr>
            <p:nvPr/>
          </p:nvGrpSpPr>
          <p:grpSpPr bwMode="auto">
            <a:xfrm>
              <a:off x="4530" y="1287"/>
              <a:ext cx="377" cy="75"/>
              <a:chOff x="2468" y="1332"/>
              <a:chExt cx="310" cy="60"/>
            </a:xfrm>
          </p:grpSpPr>
          <p:sp>
            <p:nvSpPr>
              <p:cNvPr id="159901" name="Freeform 2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902" name="Freeform 2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99" name="Line 274"/>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900" name="Line 275"/>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6" name="Group 276"/>
          <p:cNvGrpSpPr>
            <a:grpSpLocks/>
          </p:cNvGrpSpPr>
          <p:nvPr/>
        </p:nvGrpSpPr>
        <p:grpSpPr bwMode="auto">
          <a:xfrm>
            <a:off x="7418388" y="4797425"/>
            <a:ext cx="644525" cy="282575"/>
            <a:chOff x="4396" y="1245"/>
            <a:chExt cx="672" cy="248"/>
          </a:xfrm>
        </p:grpSpPr>
        <p:sp>
          <p:nvSpPr>
            <p:cNvPr id="15988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8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8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90" name="Group 280"/>
            <p:cNvGrpSpPr>
              <a:grpSpLocks/>
            </p:cNvGrpSpPr>
            <p:nvPr/>
          </p:nvGrpSpPr>
          <p:grpSpPr bwMode="auto">
            <a:xfrm>
              <a:off x="4530" y="1287"/>
              <a:ext cx="377" cy="75"/>
              <a:chOff x="2468" y="1332"/>
              <a:chExt cx="310" cy="60"/>
            </a:xfrm>
          </p:grpSpPr>
          <p:sp>
            <p:nvSpPr>
              <p:cNvPr id="159893" name="Freeform 2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94" name="Freeform 2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91" name="Line 283"/>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92" name="Line 284"/>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7" name="Group 285"/>
          <p:cNvGrpSpPr>
            <a:grpSpLocks/>
          </p:cNvGrpSpPr>
          <p:nvPr/>
        </p:nvGrpSpPr>
        <p:grpSpPr bwMode="auto">
          <a:xfrm>
            <a:off x="4548188" y="1871663"/>
            <a:ext cx="644525" cy="282575"/>
            <a:chOff x="4396" y="1245"/>
            <a:chExt cx="672" cy="248"/>
          </a:xfrm>
        </p:grpSpPr>
        <p:sp>
          <p:nvSpPr>
            <p:cNvPr id="15987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8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8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82" name="Group 289"/>
            <p:cNvGrpSpPr>
              <a:grpSpLocks/>
            </p:cNvGrpSpPr>
            <p:nvPr/>
          </p:nvGrpSpPr>
          <p:grpSpPr bwMode="auto">
            <a:xfrm>
              <a:off x="4530" y="1287"/>
              <a:ext cx="377" cy="75"/>
              <a:chOff x="2468" y="1332"/>
              <a:chExt cx="310" cy="60"/>
            </a:xfrm>
          </p:grpSpPr>
          <p:sp>
            <p:nvSpPr>
              <p:cNvPr id="159885" name="Freeform 2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86" name="Freeform 2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83" name="Line 292"/>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84" name="Line 293"/>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8" name="Group 294"/>
          <p:cNvGrpSpPr>
            <a:grpSpLocks/>
          </p:cNvGrpSpPr>
          <p:nvPr/>
        </p:nvGrpSpPr>
        <p:grpSpPr bwMode="auto">
          <a:xfrm>
            <a:off x="4567238" y="3273425"/>
            <a:ext cx="644525" cy="282575"/>
            <a:chOff x="4396" y="1245"/>
            <a:chExt cx="672" cy="248"/>
          </a:xfrm>
        </p:grpSpPr>
        <p:sp>
          <p:nvSpPr>
            <p:cNvPr id="15987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7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7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74" name="Group 298"/>
            <p:cNvGrpSpPr>
              <a:grpSpLocks/>
            </p:cNvGrpSpPr>
            <p:nvPr/>
          </p:nvGrpSpPr>
          <p:grpSpPr bwMode="auto">
            <a:xfrm>
              <a:off x="4530" y="1287"/>
              <a:ext cx="377" cy="75"/>
              <a:chOff x="2468" y="1332"/>
              <a:chExt cx="310" cy="60"/>
            </a:xfrm>
          </p:grpSpPr>
          <p:sp>
            <p:nvSpPr>
              <p:cNvPr id="159877" name="Freeform 2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78" name="Freeform 3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75" name="Line 301"/>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76" name="Line 302"/>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89" name="Group 303"/>
          <p:cNvGrpSpPr>
            <a:grpSpLocks/>
          </p:cNvGrpSpPr>
          <p:nvPr/>
        </p:nvGrpSpPr>
        <p:grpSpPr bwMode="auto">
          <a:xfrm>
            <a:off x="3314700" y="2276475"/>
            <a:ext cx="644525" cy="282575"/>
            <a:chOff x="4396" y="1245"/>
            <a:chExt cx="672" cy="248"/>
          </a:xfrm>
        </p:grpSpPr>
        <p:sp>
          <p:nvSpPr>
            <p:cNvPr id="15986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6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6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66" name="Group 307"/>
            <p:cNvGrpSpPr>
              <a:grpSpLocks/>
            </p:cNvGrpSpPr>
            <p:nvPr/>
          </p:nvGrpSpPr>
          <p:grpSpPr bwMode="auto">
            <a:xfrm>
              <a:off x="4530" y="1287"/>
              <a:ext cx="377" cy="75"/>
              <a:chOff x="2468" y="1332"/>
              <a:chExt cx="310" cy="60"/>
            </a:xfrm>
          </p:grpSpPr>
          <p:sp>
            <p:nvSpPr>
              <p:cNvPr id="159869" name="Freeform 3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70" name="Freeform 3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67" name="Line 310"/>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68" name="Line 311"/>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0" name="Group 312"/>
          <p:cNvGrpSpPr>
            <a:grpSpLocks/>
          </p:cNvGrpSpPr>
          <p:nvPr/>
        </p:nvGrpSpPr>
        <p:grpSpPr bwMode="auto">
          <a:xfrm>
            <a:off x="2330450" y="3063875"/>
            <a:ext cx="644525" cy="282575"/>
            <a:chOff x="4396" y="1245"/>
            <a:chExt cx="672" cy="248"/>
          </a:xfrm>
        </p:grpSpPr>
        <p:sp>
          <p:nvSpPr>
            <p:cNvPr id="15985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5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5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58" name="Group 316"/>
            <p:cNvGrpSpPr>
              <a:grpSpLocks/>
            </p:cNvGrpSpPr>
            <p:nvPr/>
          </p:nvGrpSpPr>
          <p:grpSpPr bwMode="auto">
            <a:xfrm>
              <a:off x="4530" y="1287"/>
              <a:ext cx="377" cy="75"/>
              <a:chOff x="2468" y="1332"/>
              <a:chExt cx="310" cy="60"/>
            </a:xfrm>
          </p:grpSpPr>
          <p:sp>
            <p:nvSpPr>
              <p:cNvPr id="159861" name="Freeform 3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62" name="Freeform 3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59" name="Line 319"/>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60" name="Line 320"/>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1" name="Group 321"/>
          <p:cNvGrpSpPr>
            <a:grpSpLocks/>
          </p:cNvGrpSpPr>
          <p:nvPr/>
        </p:nvGrpSpPr>
        <p:grpSpPr bwMode="auto">
          <a:xfrm>
            <a:off x="1781175" y="3841750"/>
            <a:ext cx="644525" cy="282575"/>
            <a:chOff x="4396" y="1245"/>
            <a:chExt cx="672" cy="248"/>
          </a:xfrm>
        </p:grpSpPr>
        <p:sp>
          <p:nvSpPr>
            <p:cNvPr id="15984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4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4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50" name="Group 325"/>
            <p:cNvGrpSpPr>
              <a:grpSpLocks/>
            </p:cNvGrpSpPr>
            <p:nvPr/>
          </p:nvGrpSpPr>
          <p:grpSpPr bwMode="auto">
            <a:xfrm>
              <a:off x="4530" y="1287"/>
              <a:ext cx="377" cy="75"/>
              <a:chOff x="2468" y="1332"/>
              <a:chExt cx="310" cy="60"/>
            </a:xfrm>
          </p:grpSpPr>
          <p:sp>
            <p:nvSpPr>
              <p:cNvPr id="15985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5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51" name="Line 328"/>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52" name="Line 329"/>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2" name="Group 330"/>
          <p:cNvGrpSpPr>
            <a:grpSpLocks/>
          </p:cNvGrpSpPr>
          <p:nvPr/>
        </p:nvGrpSpPr>
        <p:grpSpPr bwMode="auto">
          <a:xfrm>
            <a:off x="2368550" y="4362450"/>
            <a:ext cx="644525" cy="282575"/>
            <a:chOff x="4396" y="1245"/>
            <a:chExt cx="672" cy="248"/>
          </a:xfrm>
        </p:grpSpPr>
        <p:sp>
          <p:nvSpPr>
            <p:cNvPr id="15983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4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4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42" name="Group 334"/>
            <p:cNvGrpSpPr>
              <a:grpSpLocks/>
            </p:cNvGrpSpPr>
            <p:nvPr/>
          </p:nvGrpSpPr>
          <p:grpSpPr bwMode="auto">
            <a:xfrm>
              <a:off x="4530" y="1287"/>
              <a:ext cx="377" cy="75"/>
              <a:chOff x="2468" y="1332"/>
              <a:chExt cx="310" cy="60"/>
            </a:xfrm>
          </p:grpSpPr>
          <p:sp>
            <p:nvSpPr>
              <p:cNvPr id="159845"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46"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43" name="Line 337"/>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44" name="Line 338"/>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3" name="Group 339"/>
          <p:cNvGrpSpPr>
            <a:grpSpLocks/>
          </p:cNvGrpSpPr>
          <p:nvPr/>
        </p:nvGrpSpPr>
        <p:grpSpPr bwMode="auto">
          <a:xfrm>
            <a:off x="2019300" y="5095875"/>
            <a:ext cx="644525" cy="282575"/>
            <a:chOff x="4396" y="1245"/>
            <a:chExt cx="672" cy="248"/>
          </a:xfrm>
        </p:grpSpPr>
        <p:sp>
          <p:nvSpPr>
            <p:cNvPr id="15983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3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3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34" name="Group 343"/>
            <p:cNvGrpSpPr>
              <a:grpSpLocks/>
            </p:cNvGrpSpPr>
            <p:nvPr/>
          </p:nvGrpSpPr>
          <p:grpSpPr bwMode="auto">
            <a:xfrm>
              <a:off x="4530" y="1287"/>
              <a:ext cx="377" cy="75"/>
              <a:chOff x="2468" y="1332"/>
              <a:chExt cx="310" cy="60"/>
            </a:xfrm>
          </p:grpSpPr>
          <p:sp>
            <p:nvSpPr>
              <p:cNvPr id="159837"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38"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35" name="Line 346"/>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36" name="Line 347"/>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4" name="Group 348"/>
          <p:cNvGrpSpPr>
            <a:grpSpLocks/>
          </p:cNvGrpSpPr>
          <p:nvPr/>
        </p:nvGrpSpPr>
        <p:grpSpPr bwMode="auto">
          <a:xfrm>
            <a:off x="1189038" y="4511675"/>
            <a:ext cx="644525" cy="282575"/>
            <a:chOff x="4396" y="1245"/>
            <a:chExt cx="672" cy="248"/>
          </a:xfrm>
        </p:grpSpPr>
        <p:sp>
          <p:nvSpPr>
            <p:cNvPr id="15982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2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2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26" name="Group 352"/>
            <p:cNvGrpSpPr>
              <a:grpSpLocks/>
            </p:cNvGrpSpPr>
            <p:nvPr/>
          </p:nvGrpSpPr>
          <p:grpSpPr bwMode="auto">
            <a:xfrm>
              <a:off x="4530" y="1287"/>
              <a:ext cx="377" cy="75"/>
              <a:chOff x="2468" y="1332"/>
              <a:chExt cx="310" cy="60"/>
            </a:xfrm>
          </p:grpSpPr>
          <p:sp>
            <p:nvSpPr>
              <p:cNvPr id="159829" name="Freeform 3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30" name="Freeform 3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27" name="Line 355"/>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28" name="Line 356"/>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5" name="Group 357"/>
          <p:cNvGrpSpPr>
            <a:grpSpLocks/>
          </p:cNvGrpSpPr>
          <p:nvPr/>
        </p:nvGrpSpPr>
        <p:grpSpPr bwMode="auto">
          <a:xfrm>
            <a:off x="4149725" y="4191000"/>
            <a:ext cx="644525" cy="282575"/>
            <a:chOff x="4396" y="1245"/>
            <a:chExt cx="672" cy="248"/>
          </a:xfrm>
        </p:grpSpPr>
        <p:sp>
          <p:nvSpPr>
            <p:cNvPr id="1598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18" name="Group 361"/>
            <p:cNvGrpSpPr>
              <a:grpSpLocks/>
            </p:cNvGrpSpPr>
            <p:nvPr/>
          </p:nvGrpSpPr>
          <p:grpSpPr bwMode="auto">
            <a:xfrm>
              <a:off x="4530" y="1287"/>
              <a:ext cx="377" cy="75"/>
              <a:chOff x="2468" y="1332"/>
              <a:chExt cx="310" cy="60"/>
            </a:xfrm>
          </p:grpSpPr>
          <p:sp>
            <p:nvSpPr>
              <p:cNvPr id="159821" name="Freeform 3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22" name="Freeform 3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19" name="Line 364"/>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20" name="Line 365"/>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6" name="Group 366"/>
          <p:cNvGrpSpPr>
            <a:grpSpLocks/>
          </p:cNvGrpSpPr>
          <p:nvPr/>
        </p:nvGrpSpPr>
        <p:grpSpPr bwMode="auto">
          <a:xfrm>
            <a:off x="4960938" y="4610100"/>
            <a:ext cx="644525" cy="282575"/>
            <a:chOff x="4396" y="1245"/>
            <a:chExt cx="672" cy="248"/>
          </a:xfrm>
        </p:grpSpPr>
        <p:sp>
          <p:nvSpPr>
            <p:cNvPr id="15980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0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0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10" name="Group 370"/>
            <p:cNvGrpSpPr>
              <a:grpSpLocks/>
            </p:cNvGrpSpPr>
            <p:nvPr/>
          </p:nvGrpSpPr>
          <p:grpSpPr bwMode="auto">
            <a:xfrm>
              <a:off x="4530" y="1287"/>
              <a:ext cx="377" cy="75"/>
              <a:chOff x="2468" y="1332"/>
              <a:chExt cx="310" cy="60"/>
            </a:xfrm>
          </p:grpSpPr>
          <p:sp>
            <p:nvSpPr>
              <p:cNvPr id="159813" name="Freeform 3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14" name="Freeform 3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11" name="Line 373"/>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12" name="Line 374"/>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grpSp>
        <p:nvGrpSpPr>
          <p:cNvPr id="159797" name="Group 375"/>
          <p:cNvGrpSpPr>
            <a:grpSpLocks/>
          </p:cNvGrpSpPr>
          <p:nvPr/>
        </p:nvGrpSpPr>
        <p:grpSpPr bwMode="auto">
          <a:xfrm>
            <a:off x="4376738" y="5051425"/>
            <a:ext cx="644525" cy="282575"/>
            <a:chOff x="4396" y="1245"/>
            <a:chExt cx="672" cy="248"/>
          </a:xfrm>
        </p:grpSpPr>
        <p:sp>
          <p:nvSpPr>
            <p:cNvPr id="1597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sp>
          <p:nvSpPr>
            <p:cNvPr id="1598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he-IL" sz="2400">
                <a:latin typeface="Times New Roman" pitchFamily="18" charset="0"/>
                <a:cs typeface="Arial" pitchFamily="34" charset="0"/>
              </a:endParaRPr>
            </a:p>
          </p:txBody>
        </p:sp>
        <p:sp>
          <p:nvSpPr>
            <p:cNvPr id="1598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he-IL" sz="2400">
                <a:latin typeface="Times New Roman" pitchFamily="18" charset="0"/>
                <a:cs typeface="Arial" pitchFamily="34" charset="0"/>
              </a:endParaRPr>
            </a:p>
          </p:txBody>
        </p:sp>
        <p:grpSp>
          <p:nvGrpSpPr>
            <p:cNvPr id="159802" name="Group 379"/>
            <p:cNvGrpSpPr>
              <a:grpSpLocks/>
            </p:cNvGrpSpPr>
            <p:nvPr/>
          </p:nvGrpSpPr>
          <p:grpSpPr bwMode="auto">
            <a:xfrm>
              <a:off x="4530" y="1287"/>
              <a:ext cx="377" cy="75"/>
              <a:chOff x="2468" y="1332"/>
              <a:chExt cx="310" cy="60"/>
            </a:xfrm>
          </p:grpSpPr>
          <p:sp>
            <p:nvSpPr>
              <p:cNvPr id="159805" name="Freeform 3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he-IL"/>
              </a:p>
            </p:txBody>
          </p:sp>
          <p:sp>
            <p:nvSpPr>
              <p:cNvPr id="159806" name="Freeform 3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he-IL"/>
              </a:p>
            </p:txBody>
          </p:sp>
        </p:grpSp>
        <p:sp>
          <p:nvSpPr>
            <p:cNvPr id="159803" name="Line 382"/>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endParaRPr lang="he-IL"/>
            </a:p>
          </p:txBody>
        </p:sp>
        <p:sp>
          <p:nvSpPr>
            <p:cNvPr id="159804" name="Line 383"/>
            <p:cNvSpPr>
              <a:spLocks noChangeShapeType="1"/>
            </p:cNvSpPr>
            <p:nvPr/>
          </p:nvSpPr>
          <p:spPr bwMode="auto">
            <a:xfrm>
              <a:off x="5063" y="1326"/>
              <a:ext cx="0" cy="107"/>
            </a:xfrm>
            <a:prstGeom prst="line">
              <a:avLst/>
            </a:prstGeom>
            <a:noFill/>
            <a:ln w="12700">
              <a:solidFill>
                <a:srgbClr val="000000"/>
              </a:solidFill>
              <a:round/>
              <a:headEnd/>
              <a:tailEnd/>
            </a:ln>
          </p:spPr>
          <p:txBody>
            <a:bodyPr/>
            <a:lstStyle/>
            <a:p>
              <a:endParaRPr lang="he-IL"/>
            </a:p>
          </p:txBody>
        </p:sp>
      </p:grpSp>
      <p:pic>
        <p:nvPicPr>
          <p:cNvPr id="159798" name="Picture 384" descr="underline_base"/>
          <p:cNvPicPr>
            <a:picLocks noChangeArrowheads="1"/>
          </p:cNvPicPr>
          <p:nvPr/>
        </p:nvPicPr>
        <p:blipFill>
          <a:blip r:embed="rId2" cstate="print"/>
          <a:srcRect/>
          <a:stretch>
            <a:fillRect/>
          </a:stretch>
        </p:blipFill>
        <p:spPr bwMode="auto">
          <a:xfrm>
            <a:off x="466725" y="976313"/>
            <a:ext cx="4113213" cy="17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21858" name="Slide Number Placeholder 4"/>
          <p:cNvSpPr>
            <a:spLocks noGrp="1"/>
          </p:cNvSpPr>
          <p:nvPr>
            <p:ph type="sldNum" sz="quarter" idx="12"/>
          </p:nvPr>
        </p:nvSpPr>
        <p:spPr>
          <a:noFill/>
        </p:spPr>
        <p:txBody>
          <a:bodyPr/>
          <a:lstStyle/>
          <a:p>
            <a:r>
              <a:rPr lang="en-US"/>
              <a:t>4-</a:t>
            </a:r>
            <a:fld id="{110C6A70-C19D-47DF-9CAD-7F086110F2D8}" type="slidenum">
              <a:rPr lang="en-US"/>
              <a:pPr/>
              <a:t>4</a:t>
            </a:fld>
            <a:endParaRPr lang="en-US"/>
          </a:p>
        </p:txBody>
      </p:sp>
      <p:pic>
        <p:nvPicPr>
          <p:cNvPr id="121859" name="Picture 77" descr="underline_base"/>
          <p:cNvPicPr>
            <a:picLocks noChangeArrowheads="1"/>
          </p:cNvPicPr>
          <p:nvPr/>
        </p:nvPicPr>
        <p:blipFill>
          <a:blip r:embed="rId2" cstate="print"/>
          <a:srcRect/>
          <a:stretch>
            <a:fillRect/>
          </a:stretch>
        </p:blipFill>
        <p:spPr bwMode="auto">
          <a:xfrm>
            <a:off x="604838" y="893763"/>
            <a:ext cx="5942012" cy="173037"/>
          </a:xfrm>
          <a:prstGeom prst="rect">
            <a:avLst/>
          </a:prstGeom>
          <a:noFill/>
          <a:ln w="9525">
            <a:noFill/>
            <a:miter lim="800000"/>
            <a:headEnd/>
            <a:tailEnd/>
          </a:ln>
        </p:spPr>
      </p:pic>
      <p:sp>
        <p:nvSpPr>
          <p:cNvPr id="76805" name="Rectangle 2"/>
          <p:cNvSpPr>
            <a:spLocks noGrp="1" noChangeArrowheads="1"/>
          </p:cNvSpPr>
          <p:nvPr>
            <p:ph type="title"/>
          </p:nvPr>
        </p:nvSpPr>
        <p:spPr>
          <a:xfrm>
            <a:off x="533400" y="219075"/>
            <a:ext cx="7772400" cy="908050"/>
          </a:xfrm>
        </p:spPr>
        <p:txBody>
          <a:bodyPr/>
          <a:lstStyle/>
          <a:p>
            <a:pPr>
              <a:defRPr/>
            </a:pPr>
            <a:r>
              <a:rPr lang="en-US">
                <a:ea typeface="ＭＳ Ｐゴシック" charset="0"/>
                <a:cs typeface="+mj-cs"/>
              </a:rPr>
              <a:t>Graph abstraction: costs</a:t>
            </a:r>
          </a:p>
        </p:txBody>
      </p:sp>
      <p:grpSp>
        <p:nvGrpSpPr>
          <p:cNvPr id="121861" name="Group 3"/>
          <p:cNvGrpSpPr>
            <a:grpSpLocks/>
          </p:cNvGrpSpPr>
          <p:nvPr/>
        </p:nvGrpSpPr>
        <p:grpSpPr bwMode="auto">
          <a:xfrm>
            <a:off x="920750" y="1495425"/>
            <a:ext cx="3571875" cy="2236788"/>
            <a:chOff x="3162" y="1071"/>
            <a:chExt cx="2250" cy="1409"/>
          </a:xfrm>
        </p:grpSpPr>
        <p:sp>
          <p:nvSpPr>
            <p:cNvPr id="121865"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p:spPr>
          <p:txBody>
            <a:bodyPr wrap="none" anchor="ctr"/>
            <a:lstStyle/>
            <a:p>
              <a:endParaRPr lang="he-IL"/>
            </a:p>
          </p:txBody>
        </p:sp>
        <p:sp>
          <p:nvSpPr>
            <p:cNvPr id="121866"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sp>
          <p:nvSpPr>
            <p:cNvPr id="121867"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68" name="Line 7"/>
            <p:cNvSpPr>
              <a:spLocks noChangeShapeType="1"/>
            </p:cNvSpPr>
            <p:nvPr/>
          </p:nvSpPr>
          <p:spPr bwMode="auto">
            <a:xfrm>
              <a:off x="3238" y="1855"/>
              <a:ext cx="0" cy="50"/>
            </a:xfrm>
            <a:prstGeom prst="line">
              <a:avLst/>
            </a:prstGeom>
            <a:noFill/>
            <a:ln w="12700">
              <a:solidFill>
                <a:schemeClr val="tx1"/>
              </a:solidFill>
              <a:round/>
              <a:headEnd/>
              <a:tailEnd/>
            </a:ln>
          </p:spPr>
          <p:txBody>
            <a:bodyPr wrap="none" anchor="ctr"/>
            <a:lstStyle/>
            <a:p>
              <a:endParaRPr lang="he-IL"/>
            </a:p>
          </p:txBody>
        </p:sp>
        <p:sp>
          <p:nvSpPr>
            <p:cNvPr id="121869" name="Line 8"/>
            <p:cNvSpPr>
              <a:spLocks noChangeShapeType="1"/>
            </p:cNvSpPr>
            <p:nvPr/>
          </p:nvSpPr>
          <p:spPr bwMode="auto">
            <a:xfrm>
              <a:off x="3551" y="1855"/>
              <a:ext cx="0" cy="50"/>
            </a:xfrm>
            <a:prstGeom prst="line">
              <a:avLst/>
            </a:prstGeom>
            <a:noFill/>
            <a:ln w="12700">
              <a:solidFill>
                <a:schemeClr val="tx1"/>
              </a:solidFill>
              <a:round/>
              <a:headEnd/>
              <a:tailEnd/>
            </a:ln>
          </p:spPr>
          <p:txBody>
            <a:bodyPr wrap="none" anchor="ctr"/>
            <a:lstStyle/>
            <a:p>
              <a:endParaRPr lang="he-IL"/>
            </a:p>
          </p:txBody>
        </p:sp>
        <p:sp>
          <p:nvSpPr>
            <p:cNvPr id="121870" name="Rectangle 9"/>
            <p:cNvSpPr>
              <a:spLocks noChangeArrowheads="1"/>
            </p:cNvSpPr>
            <p:nvPr/>
          </p:nvSpPr>
          <p:spPr bwMode="auto">
            <a:xfrm>
              <a:off x="3238" y="185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71"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72"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73" name="Line 12"/>
            <p:cNvSpPr>
              <a:spLocks noChangeShapeType="1"/>
            </p:cNvSpPr>
            <p:nvPr/>
          </p:nvSpPr>
          <p:spPr bwMode="auto">
            <a:xfrm>
              <a:off x="3712" y="2242"/>
              <a:ext cx="0" cy="50"/>
            </a:xfrm>
            <a:prstGeom prst="line">
              <a:avLst/>
            </a:prstGeom>
            <a:noFill/>
            <a:ln w="12700">
              <a:solidFill>
                <a:schemeClr val="tx1"/>
              </a:solidFill>
              <a:round/>
              <a:headEnd/>
              <a:tailEnd/>
            </a:ln>
          </p:spPr>
          <p:txBody>
            <a:bodyPr wrap="none" anchor="ctr"/>
            <a:lstStyle/>
            <a:p>
              <a:endParaRPr lang="he-IL"/>
            </a:p>
          </p:txBody>
        </p:sp>
        <p:sp>
          <p:nvSpPr>
            <p:cNvPr id="121874" name="Line 13"/>
            <p:cNvSpPr>
              <a:spLocks noChangeShapeType="1"/>
            </p:cNvSpPr>
            <p:nvPr/>
          </p:nvSpPr>
          <p:spPr bwMode="auto">
            <a:xfrm>
              <a:off x="4025" y="2242"/>
              <a:ext cx="0" cy="50"/>
            </a:xfrm>
            <a:prstGeom prst="line">
              <a:avLst/>
            </a:prstGeom>
            <a:noFill/>
            <a:ln w="12700">
              <a:solidFill>
                <a:schemeClr val="tx1"/>
              </a:solidFill>
              <a:round/>
              <a:headEnd/>
              <a:tailEnd/>
            </a:ln>
          </p:spPr>
          <p:txBody>
            <a:bodyPr wrap="none" anchor="ctr"/>
            <a:lstStyle/>
            <a:p>
              <a:endParaRPr lang="he-IL"/>
            </a:p>
          </p:txBody>
        </p:sp>
        <p:sp>
          <p:nvSpPr>
            <p:cNvPr id="121875" name="Rectangle 14"/>
            <p:cNvSpPr>
              <a:spLocks noChangeArrowheads="1"/>
            </p:cNvSpPr>
            <p:nvPr/>
          </p:nvSpPr>
          <p:spPr bwMode="auto">
            <a:xfrm>
              <a:off x="3712" y="224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76"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77"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78" name="Line 17"/>
            <p:cNvSpPr>
              <a:spLocks noChangeShapeType="1"/>
            </p:cNvSpPr>
            <p:nvPr/>
          </p:nvSpPr>
          <p:spPr bwMode="auto">
            <a:xfrm>
              <a:off x="3708" y="1552"/>
              <a:ext cx="0" cy="50"/>
            </a:xfrm>
            <a:prstGeom prst="line">
              <a:avLst/>
            </a:prstGeom>
            <a:noFill/>
            <a:ln w="12700">
              <a:solidFill>
                <a:schemeClr val="tx1"/>
              </a:solidFill>
              <a:round/>
              <a:headEnd/>
              <a:tailEnd/>
            </a:ln>
          </p:spPr>
          <p:txBody>
            <a:bodyPr wrap="none" anchor="ctr"/>
            <a:lstStyle/>
            <a:p>
              <a:endParaRPr lang="he-IL"/>
            </a:p>
          </p:txBody>
        </p:sp>
        <p:sp>
          <p:nvSpPr>
            <p:cNvPr id="121879" name="Line 18"/>
            <p:cNvSpPr>
              <a:spLocks noChangeShapeType="1"/>
            </p:cNvSpPr>
            <p:nvPr/>
          </p:nvSpPr>
          <p:spPr bwMode="auto">
            <a:xfrm>
              <a:off x="4021" y="1552"/>
              <a:ext cx="0" cy="50"/>
            </a:xfrm>
            <a:prstGeom prst="line">
              <a:avLst/>
            </a:prstGeom>
            <a:noFill/>
            <a:ln w="12700">
              <a:solidFill>
                <a:schemeClr val="tx1"/>
              </a:solidFill>
              <a:round/>
              <a:headEnd/>
              <a:tailEnd/>
            </a:ln>
          </p:spPr>
          <p:txBody>
            <a:bodyPr wrap="none" anchor="ctr"/>
            <a:lstStyle/>
            <a:p>
              <a:endParaRPr lang="he-IL"/>
            </a:p>
          </p:txBody>
        </p:sp>
        <p:sp>
          <p:nvSpPr>
            <p:cNvPr id="121880" name="Rectangle 19"/>
            <p:cNvSpPr>
              <a:spLocks noChangeArrowheads="1"/>
            </p:cNvSpPr>
            <p:nvPr/>
          </p:nvSpPr>
          <p:spPr bwMode="auto">
            <a:xfrm>
              <a:off x="3708" y="155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81"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82"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83" name="Line 22"/>
            <p:cNvSpPr>
              <a:spLocks noChangeShapeType="1"/>
            </p:cNvSpPr>
            <p:nvPr/>
          </p:nvSpPr>
          <p:spPr bwMode="auto">
            <a:xfrm>
              <a:off x="4391" y="1548"/>
              <a:ext cx="0" cy="50"/>
            </a:xfrm>
            <a:prstGeom prst="line">
              <a:avLst/>
            </a:prstGeom>
            <a:noFill/>
            <a:ln w="12700">
              <a:solidFill>
                <a:schemeClr val="tx1"/>
              </a:solidFill>
              <a:round/>
              <a:headEnd/>
              <a:tailEnd/>
            </a:ln>
          </p:spPr>
          <p:txBody>
            <a:bodyPr wrap="none" anchor="ctr"/>
            <a:lstStyle/>
            <a:p>
              <a:endParaRPr lang="he-IL"/>
            </a:p>
          </p:txBody>
        </p:sp>
        <p:sp>
          <p:nvSpPr>
            <p:cNvPr id="121884" name="Line 23"/>
            <p:cNvSpPr>
              <a:spLocks noChangeShapeType="1"/>
            </p:cNvSpPr>
            <p:nvPr/>
          </p:nvSpPr>
          <p:spPr bwMode="auto">
            <a:xfrm>
              <a:off x="4703" y="1548"/>
              <a:ext cx="0" cy="50"/>
            </a:xfrm>
            <a:prstGeom prst="line">
              <a:avLst/>
            </a:prstGeom>
            <a:noFill/>
            <a:ln w="12700">
              <a:solidFill>
                <a:schemeClr val="tx1"/>
              </a:solidFill>
              <a:round/>
              <a:headEnd/>
              <a:tailEnd/>
            </a:ln>
          </p:spPr>
          <p:txBody>
            <a:bodyPr wrap="none" anchor="ctr"/>
            <a:lstStyle/>
            <a:p>
              <a:endParaRPr lang="he-IL"/>
            </a:p>
          </p:txBody>
        </p:sp>
        <p:sp>
          <p:nvSpPr>
            <p:cNvPr id="121885" name="Rectangle 24"/>
            <p:cNvSpPr>
              <a:spLocks noChangeArrowheads="1"/>
            </p:cNvSpPr>
            <p:nvPr/>
          </p:nvSpPr>
          <p:spPr bwMode="auto">
            <a:xfrm>
              <a:off x="4391" y="1548"/>
              <a:ext cx="309"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86"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87"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88" name="Line 27"/>
            <p:cNvSpPr>
              <a:spLocks noChangeShapeType="1"/>
            </p:cNvSpPr>
            <p:nvPr/>
          </p:nvSpPr>
          <p:spPr bwMode="auto">
            <a:xfrm>
              <a:off x="4401" y="2239"/>
              <a:ext cx="0" cy="50"/>
            </a:xfrm>
            <a:prstGeom prst="line">
              <a:avLst/>
            </a:prstGeom>
            <a:noFill/>
            <a:ln w="12700">
              <a:solidFill>
                <a:schemeClr val="tx1"/>
              </a:solidFill>
              <a:round/>
              <a:headEnd/>
              <a:tailEnd/>
            </a:ln>
          </p:spPr>
          <p:txBody>
            <a:bodyPr wrap="none" anchor="ctr"/>
            <a:lstStyle/>
            <a:p>
              <a:endParaRPr lang="he-IL"/>
            </a:p>
          </p:txBody>
        </p:sp>
        <p:sp>
          <p:nvSpPr>
            <p:cNvPr id="121889" name="Line 28"/>
            <p:cNvSpPr>
              <a:spLocks noChangeShapeType="1"/>
            </p:cNvSpPr>
            <p:nvPr/>
          </p:nvSpPr>
          <p:spPr bwMode="auto">
            <a:xfrm>
              <a:off x="4714" y="2239"/>
              <a:ext cx="0" cy="50"/>
            </a:xfrm>
            <a:prstGeom prst="line">
              <a:avLst/>
            </a:prstGeom>
            <a:noFill/>
            <a:ln w="12700">
              <a:solidFill>
                <a:schemeClr val="tx1"/>
              </a:solidFill>
              <a:round/>
              <a:headEnd/>
              <a:tailEnd/>
            </a:ln>
          </p:spPr>
          <p:txBody>
            <a:bodyPr wrap="none" anchor="ctr"/>
            <a:lstStyle/>
            <a:p>
              <a:endParaRPr lang="he-IL"/>
            </a:p>
          </p:txBody>
        </p:sp>
        <p:sp>
          <p:nvSpPr>
            <p:cNvPr id="121890" name="Rectangle 29"/>
            <p:cNvSpPr>
              <a:spLocks noChangeArrowheads="1"/>
            </p:cNvSpPr>
            <p:nvPr/>
          </p:nvSpPr>
          <p:spPr bwMode="auto">
            <a:xfrm>
              <a:off x="4401" y="223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91"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92"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93" name="Line 32"/>
            <p:cNvSpPr>
              <a:spLocks noChangeShapeType="1"/>
            </p:cNvSpPr>
            <p:nvPr/>
          </p:nvSpPr>
          <p:spPr bwMode="auto">
            <a:xfrm>
              <a:off x="4966" y="1898"/>
              <a:ext cx="0" cy="50"/>
            </a:xfrm>
            <a:prstGeom prst="line">
              <a:avLst/>
            </a:prstGeom>
            <a:noFill/>
            <a:ln w="12700">
              <a:solidFill>
                <a:schemeClr val="tx1"/>
              </a:solidFill>
              <a:round/>
              <a:headEnd/>
              <a:tailEnd/>
            </a:ln>
          </p:spPr>
          <p:txBody>
            <a:bodyPr wrap="none" anchor="ctr"/>
            <a:lstStyle/>
            <a:p>
              <a:endParaRPr lang="he-IL"/>
            </a:p>
          </p:txBody>
        </p:sp>
        <p:sp>
          <p:nvSpPr>
            <p:cNvPr id="121894" name="Line 33"/>
            <p:cNvSpPr>
              <a:spLocks noChangeShapeType="1"/>
            </p:cNvSpPr>
            <p:nvPr/>
          </p:nvSpPr>
          <p:spPr bwMode="auto">
            <a:xfrm>
              <a:off x="5279" y="1898"/>
              <a:ext cx="0" cy="50"/>
            </a:xfrm>
            <a:prstGeom prst="line">
              <a:avLst/>
            </a:prstGeom>
            <a:noFill/>
            <a:ln w="12700">
              <a:solidFill>
                <a:schemeClr val="tx1"/>
              </a:solidFill>
              <a:round/>
              <a:headEnd/>
              <a:tailEnd/>
            </a:ln>
          </p:spPr>
          <p:txBody>
            <a:bodyPr wrap="none" anchor="ctr"/>
            <a:lstStyle/>
            <a:p>
              <a:endParaRPr lang="he-IL"/>
            </a:p>
          </p:txBody>
        </p:sp>
        <p:sp>
          <p:nvSpPr>
            <p:cNvPr id="121895" name="Rectangle 34"/>
            <p:cNvSpPr>
              <a:spLocks noChangeArrowheads="1"/>
            </p:cNvSpPr>
            <p:nvPr/>
          </p:nvSpPr>
          <p:spPr bwMode="auto">
            <a:xfrm>
              <a:off x="4966" y="1898"/>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1896"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1897"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p:spPr>
          <p:txBody>
            <a:bodyPr wrap="none" anchor="ctr"/>
            <a:lstStyle/>
            <a:p>
              <a:endParaRPr lang="he-IL"/>
            </a:p>
          </p:txBody>
        </p:sp>
        <p:sp>
          <p:nvSpPr>
            <p:cNvPr id="121898"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p:spPr>
          <p:txBody>
            <a:bodyPr wrap="none" anchor="ctr"/>
            <a:lstStyle/>
            <a:p>
              <a:endParaRPr lang="he-IL"/>
            </a:p>
          </p:txBody>
        </p:sp>
        <p:sp>
          <p:nvSpPr>
            <p:cNvPr id="121899" name="Freeform 38"/>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he-IL"/>
            </a:p>
          </p:txBody>
        </p:sp>
        <p:sp>
          <p:nvSpPr>
            <p:cNvPr id="121900"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p:spPr>
          <p:txBody>
            <a:bodyPr wrap="none" anchor="ctr"/>
            <a:lstStyle/>
            <a:p>
              <a:endParaRPr lang="he-IL"/>
            </a:p>
          </p:txBody>
        </p:sp>
        <p:sp>
          <p:nvSpPr>
            <p:cNvPr id="121901"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1902"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p:spPr>
          <p:txBody>
            <a:bodyPr wrap="none" anchor="ctr"/>
            <a:lstStyle/>
            <a:p>
              <a:endParaRPr lang="he-IL"/>
            </a:p>
          </p:txBody>
        </p:sp>
        <p:sp>
          <p:nvSpPr>
            <p:cNvPr id="121903"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p:spPr>
          <p:txBody>
            <a:bodyPr wrap="none" anchor="ctr"/>
            <a:lstStyle/>
            <a:p>
              <a:endParaRPr lang="he-IL"/>
            </a:p>
          </p:txBody>
        </p:sp>
        <p:sp>
          <p:nvSpPr>
            <p:cNvPr id="121904"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p:spPr>
          <p:txBody>
            <a:bodyPr wrap="none" anchor="ctr"/>
            <a:lstStyle/>
            <a:p>
              <a:endParaRPr lang="he-IL"/>
            </a:p>
          </p:txBody>
        </p:sp>
        <p:sp>
          <p:nvSpPr>
            <p:cNvPr id="121905"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p:spPr>
          <p:txBody>
            <a:bodyPr wrap="none" anchor="ctr"/>
            <a:lstStyle/>
            <a:p>
              <a:endParaRPr lang="he-IL"/>
            </a:p>
          </p:txBody>
        </p:sp>
        <p:grpSp>
          <p:nvGrpSpPr>
            <p:cNvPr id="121906" name="Group 45"/>
            <p:cNvGrpSpPr>
              <a:grpSpLocks/>
            </p:cNvGrpSpPr>
            <p:nvPr/>
          </p:nvGrpSpPr>
          <p:grpSpPr bwMode="auto">
            <a:xfrm>
              <a:off x="3284" y="1744"/>
              <a:ext cx="215" cy="252"/>
              <a:chOff x="2949" y="2425"/>
              <a:chExt cx="218" cy="252"/>
            </a:xfrm>
          </p:grpSpPr>
          <p:sp>
            <p:nvSpPr>
              <p:cNvPr id="121932" name="Rectangle 4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1933" name="Text Box 47"/>
              <p:cNvSpPr txBox="1">
                <a:spLocks noChangeArrowheads="1"/>
              </p:cNvSpPr>
              <p:nvPr/>
            </p:nvSpPr>
            <p:spPr bwMode="auto">
              <a:xfrm>
                <a:off x="2949" y="2425"/>
                <a:ext cx="218" cy="252"/>
              </a:xfrm>
              <a:prstGeom prst="rect">
                <a:avLst/>
              </a:prstGeom>
              <a:noFill/>
              <a:ln w="9525">
                <a:noFill/>
                <a:miter lim="800000"/>
                <a:headEnd/>
                <a:tailEnd/>
              </a:ln>
            </p:spPr>
            <p:txBody>
              <a:bodyPr wrap="none">
                <a:spAutoFit/>
              </a:bodyPr>
              <a:lstStyle/>
              <a:p>
                <a:pPr algn="ctr"/>
                <a:r>
                  <a:rPr lang="en-US" sz="2000" b="1" dirty="0">
                    <a:solidFill>
                      <a:srgbClr val="FFFF00"/>
                    </a:solidFill>
                  </a:rPr>
                  <a:t>u</a:t>
                </a:r>
              </a:p>
            </p:txBody>
          </p:sp>
        </p:grpSp>
        <p:grpSp>
          <p:nvGrpSpPr>
            <p:cNvPr id="121907" name="Group 48"/>
            <p:cNvGrpSpPr>
              <a:grpSpLocks/>
            </p:cNvGrpSpPr>
            <p:nvPr/>
          </p:nvGrpSpPr>
          <p:grpSpPr bwMode="auto">
            <a:xfrm>
              <a:off x="4458" y="2128"/>
              <a:ext cx="206" cy="252"/>
              <a:chOff x="2953" y="2425"/>
              <a:chExt cx="209" cy="252"/>
            </a:xfrm>
          </p:grpSpPr>
          <p:sp>
            <p:nvSpPr>
              <p:cNvPr id="121930" name="Rectangle 4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1931" name="Text Box 50"/>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grpSp>
          <p:nvGrpSpPr>
            <p:cNvPr id="121908" name="Group 51"/>
            <p:cNvGrpSpPr>
              <a:grpSpLocks/>
            </p:cNvGrpSpPr>
            <p:nvPr/>
          </p:nvGrpSpPr>
          <p:grpSpPr bwMode="auto">
            <a:xfrm>
              <a:off x="3775" y="2113"/>
              <a:ext cx="206" cy="252"/>
              <a:chOff x="2954" y="2413"/>
              <a:chExt cx="207" cy="252"/>
            </a:xfrm>
          </p:grpSpPr>
          <p:sp>
            <p:nvSpPr>
              <p:cNvPr id="121928" name="Rectangle 52"/>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21929" name="Text Box 53"/>
              <p:cNvSpPr txBox="1">
                <a:spLocks noChangeArrowheads="1"/>
              </p:cNvSpPr>
              <p:nvPr/>
            </p:nvSpPr>
            <p:spPr bwMode="auto">
              <a:xfrm>
                <a:off x="2954" y="2413"/>
                <a:ext cx="207" cy="252"/>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21909" name="Group 54"/>
            <p:cNvGrpSpPr>
              <a:grpSpLocks/>
            </p:cNvGrpSpPr>
            <p:nvPr/>
          </p:nvGrpSpPr>
          <p:grpSpPr bwMode="auto">
            <a:xfrm>
              <a:off x="4435" y="1438"/>
              <a:ext cx="242" cy="252"/>
              <a:chOff x="2936" y="2425"/>
              <a:chExt cx="245" cy="252"/>
            </a:xfrm>
          </p:grpSpPr>
          <p:sp>
            <p:nvSpPr>
              <p:cNvPr id="121926" name="Rectangle 55"/>
              <p:cNvSpPr>
                <a:spLocks noChangeArrowheads="1"/>
              </p:cNvSpPr>
              <p:nvPr/>
            </p:nvSpPr>
            <p:spPr bwMode="auto">
              <a:xfrm>
                <a:off x="2982" y="2490"/>
                <a:ext cx="146" cy="132"/>
              </a:xfrm>
              <a:prstGeom prst="rect">
                <a:avLst/>
              </a:prstGeom>
              <a:solidFill>
                <a:schemeClr val="hlink"/>
              </a:solidFill>
              <a:ln w="9525">
                <a:noFill/>
                <a:miter lim="800000"/>
                <a:headEnd/>
                <a:tailEnd/>
              </a:ln>
            </p:spPr>
            <p:txBody>
              <a:bodyPr wrap="none" anchor="ctr"/>
              <a:lstStyle/>
              <a:p>
                <a:endParaRPr lang="he-IL"/>
              </a:p>
            </p:txBody>
          </p:sp>
          <p:sp>
            <p:nvSpPr>
              <p:cNvPr id="121927" name="Text Box 56"/>
              <p:cNvSpPr txBox="1">
                <a:spLocks noChangeArrowheads="1"/>
              </p:cNvSpPr>
              <p:nvPr/>
            </p:nvSpPr>
            <p:spPr bwMode="auto">
              <a:xfrm>
                <a:off x="2936" y="2425"/>
                <a:ext cx="245" cy="252"/>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grpSp>
          <p:nvGrpSpPr>
            <p:cNvPr id="121910" name="Group 57"/>
            <p:cNvGrpSpPr>
              <a:grpSpLocks/>
            </p:cNvGrpSpPr>
            <p:nvPr/>
          </p:nvGrpSpPr>
          <p:grpSpPr bwMode="auto">
            <a:xfrm>
              <a:off x="3768" y="1438"/>
              <a:ext cx="206" cy="252"/>
              <a:chOff x="2953" y="2425"/>
              <a:chExt cx="209" cy="252"/>
            </a:xfrm>
          </p:grpSpPr>
          <p:sp>
            <p:nvSpPr>
              <p:cNvPr id="121924" name="Rectangle 58"/>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1925" name="Text Box 59"/>
              <p:cNvSpPr txBox="1">
                <a:spLocks noChangeArrowheads="1"/>
              </p:cNvSpPr>
              <p:nvPr/>
            </p:nvSpPr>
            <p:spPr bwMode="auto">
              <a:xfrm>
                <a:off x="2953" y="2425"/>
                <a:ext cx="209" cy="252"/>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21911" name="Group 60"/>
            <p:cNvGrpSpPr>
              <a:grpSpLocks/>
            </p:cNvGrpSpPr>
            <p:nvPr/>
          </p:nvGrpSpPr>
          <p:grpSpPr bwMode="auto">
            <a:xfrm>
              <a:off x="5031" y="1756"/>
              <a:ext cx="197" cy="252"/>
              <a:chOff x="2957" y="2395"/>
              <a:chExt cx="199" cy="252"/>
            </a:xfrm>
          </p:grpSpPr>
          <p:sp>
            <p:nvSpPr>
              <p:cNvPr id="121922" name="Rectangle 61"/>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21923" name="Text Box 62"/>
              <p:cNvSpPr txBox="1">
                <a:spLocks noChangeArrowheads="1"/>
              </p:cNvSpPr>
              <p:nvPr/>
            </p:nvSpPr>
            <p:spPr bwMode="auto">
              <a:xfrm>
                <a:off x="2957" y="2395"/>
                <a:ext cx="199" cy="252"/>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sp>
          <p:nvSpPr>
            <p:cNvPr id="121912" name="Text Box 63"/>
            <p:cNvSpPr txBox="1">
              <a:spLocks noChangeArrowheads="1"/>
            </p:cNvSpPr>
            <p:nvPr/>
          </p:nvSpPr>
          <p:spPr bwMode="auto">
            <a:xfrm>
              <a:off x="3493" y="1568"/>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1913" name="Text Box 64"/>
            <p:cNvSpPr txBox="1">
              <a:spLocks noChangeArrowheads="1"/>
            </p:cNvSpPr>
            <p:nvPr/>
          </p:nvSpPr>
          <p:spPr bwMode="auto">
            <a:xfrm>
              <a:off x="3841" y="1787"/>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1914" name="Text Box 65"/>
            <p:cNvSpPr txBox="1">
              <a:spLocks noChangeArrowheads="1"/>
            </p:cNvSpPr>
            <p:nvPr/>
          </p:nvSpPr>
          <p:spPr bwMode="auto">
            <a:xfrm>
              <a:off x="3406" y="2000"/>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1915" name="Text Box 66"/>
            <p:cNvSpPr txBox="1">
              <a:spLocks noChangeArrowheads="1"/>
            </p:cNvSpPr>
            <p:nvPr/>
          </p:nvSpPr>
          <p:spPr bwMode="auto">
            <a:xfrm>
              <a:off x="4225" y="1880"/>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1916" name="Text Box 67"/>
            <p:cNvSpPr txBox="1">
              <a:spLocks noChangeArrowheads="1"/>
            </p:cNvSpPr>
            <p:nvPr/>
          </p:nvSpPr>
          <p:spPr bwMode="auto">
            <a:xfrm>
              <a:off x="4162" y="2234"/>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1917" name="Text Box 68"/>
            <p:cNvSpPr txBox="1">
              <a:spLocks noChangeArrowheads="1"/>
            </p:cNvSpPr>
            <p:nvPr/>
          </p:nvSpPr>
          <p:spPr bwMode="auto">
            <a:xfrm>
              <a:off x="4522" y="1805"/>
              <a:ext cx="196" cy="231"/>
            </a:xfrm>
            <a:prstGeom prst="rect">
              <a:avLst/>
            </a:prstGeom>
            <a:noFill/>
            <a:ln w="9525">
              <a:noFill/>
              <a:miter lim="800000"/>
              <a:headEnd/>
              <a:tailEnd/>
            </a:ln>
          </p:spPr>
          <p:txBody>
            <a:bodyPr wrap="none">
              <a:spAutoFit/>
            </a:bodyPr>
            <a:lstStyle/>
            <a:p>
              <a:pPr algn="ctr"/>
              <a:r>
                <a:rPr lang="en-US"/>
                <a:t>1</a:t>
              </a:r>
              <a:endParaRPr lang="en-US" sz="2400"/>
            </a:p>
          </p:txBody>
        </p:sp>
        <p:sp>
          <p:nvSpPr>
            <p:cNvPr id="121918" name="Text Box 69"/>
            <p:cNvSpPr txBox="1">
              <a:spLocks noChangeArrowheads="1"/>
            </p:cNvSpPr>
            <p:nvPr/>
          </p:nvSpPr>
          <p:spPr bwMode="auto">
            <a:xfrm>
              <a:off x="4882" y="2069"/>
              <a:ext cx="196" cy="231"/>
            </a:xfrm>
            <a:prstGeom prst="rect">
              <a:avLst/>
            </a:prstGeom>
            <a:noFill/>
            <a:ln w="9525">
              <a:noFill/>
              <a:miter lim="800000"/>
              <a:headEnd/>
              <a:tailEnd/>
            </a:ln>
          </p:spPr>
          <p:txBody>
            <a:bodyPr wrap="none">
              <a:spAutoFit/>
            </a:bodyPr>
            <a:lstStyle/>
            <a:p>
              <a:pPr algn="ctr"/>
              <a:r>
                <a:rPr lang="en-US"/>
                <a:t>2</a:t>
              </a:r>
              <a:endParaRPr lang="en-US" sz="2400"/>
            </a:p>
          </p:txBody>
        </p:sp>
        <p:sp>
          <p:nvSpPr>
            <p:cNvPr id="121919" name="Text Box 70"/>
            <p:cNvSpPr txBox="1">
              <a:spLocks noChangeArrowheads="1"/>
            </p:cNvSpPr>
            <p:nvPr/>
          </p:nvSpPr>
          <p:spPr bwMode="auto">
            <a:xfrm>
              <a:off x="4855" y="1532"/>
              <a:ext cx="196" cy="231"/>
            </a:xfrm>
            <a:prstGeom prst="rect">
              <a:avLst/>
            </a:prstGeom>
            <a:noFill/>
            <a:ln w="9525">
              <a:noFill/>
              <a:miter lim="800000"/>
              <a:headEnd/>
              <a:tailEnd/>
            </a:ln>
          </p:spPr>
          <p:txBody>
            <a:bodyPr wrap="none">
              <a:spAutoFit/>
            </a:bodyPr>
            <a:lstStyle/>
            <a:p>
              <a:pPr algn="ctr"/>
              <a:r>
                <a:rPr lang="en-US"/>
                <a:t>5</a:t>
              </a:r>
              <a:endParaRPr lang="en-US" sz="2400"/>
            </a:p>
          </p:txBody>
        </p:sp>
        <p:sp>
          <p:nvSpPr>
            <p:cNvPr id="121920" name="Text Box 71"/>
            <p:cNvSpPr txBox="1">
              <a:spLocks noChangeArrowheads="1"/>
            </p:cNvSpPr>
            <p:nvPr/>
          </p:nvSpPr>
          <p:spPr bwMode="auto">
            <a:xfrm>
              <a:off x="4120" y="1382"/>
              <a:ext cx="196" cy="231"/>
            </a:xfrm>
            <a:prstGeom prst="rect">
              <a:avLst/>
            </a:prstGeom>
            <a:noFill/>
            <a:ln w="9525">
              <a:noFill/>
              <a:miter lim="800000"/>
              <a:headEnd/>
              <a:tailEnd/>
            </a:ln>
          </p:spPr>
          <p:txBody>
            <a:bodyPr wrap="none">
              <a:spAutoFit/>
            </a:bodyPr>
            <a:lstStyle/>
            <a:p>
              <a:pPr algn="ctr"/>
              <a:r>
                <a:rPr lang="en-US"/>
                <a:t>3</a:t>
              </a:r>
              <a:endParaRPr lang="en-US" sz="2400"/>
            </a:p>
          </p:txBody>
        </p:sp>
        <p:sp>
          <p:nvSpPr>
            <p:cNvPr id="121921" name="Text Box 72"/>
            <p:cNvSpPr txBox="1">
              <a:spLocks noChangeArrowheads="1"/>
            </p:cNvSpPr>
            <p:nvPr/>
          </p:nvSpPr>
          <p:spPr bwMode="auto">
            <a:xfrm>
              <a:off x="3769" y="1115"/>
              <a:ext cx="196" cy="231"/>
            </a:xfrm>
            <a:prstGeom prst="rect">
              <a:avLst/>
            </a:prstGeom>
            <a:noFill/>
            <a:ln w="9525">
              <a:noFill/>
              <a:miter lim="800000"/>
              <a:headEnd/>
              <a:tailEnd/>
            </a:ln>
          </p:spPr>
          <p:txBody>
            <a:bodyPr wrap="none">
              <a:spAutoFit/>
            </a:bodyPr>
            <a:lstStyle/>
            <a:p>
              <a:pPr algn="ctr"/>
              <a:r>
                <a:rPr lang="en-US"/>
                <a:t>5</a:t>
              </a:r>
              <a:endParaRPr lang="en-US" sz="2400"/>
            </a:p>
          </p:txBody>
        </p:sp>
      </p:grpSp>
      <p:sp>
        <p:nvSpPr>
          <p:cNvPr id="121862" name="Text Box 73"/>
          <p:cNvSpPr txBox="1">
            <a:spLocks noChangeArrowheads="1"/>
          </p:cNvSpPr>
          <p:nvPr/>
        </p:nvSpPr>
        <p:spPr bwMode="auto">
          <a:xfrm>
            <a:off x="4986779" y="1404594"/>
            <a:ext cx="3331721" cy="2308324"/>
          </a:xfrm>
          <a:prstGeom prst="rect">
            <a:avLst/>
          </a:prstGeom>
          <a:noFill/>
          <a:ln w="9525">
            <a:noFill/>
            <a:miter lim="800000"/>
            <a:headEnd/>
            <a:tailEnd/>
          </a:ln>
        </p:spPr>
        <p:txBody>
          <a:bodyPr wrap="square">
            <a:spAutoFit/>
          </a:bodyPr>
          <a:lstStyle/>
          <a:p>
            <a:r>
              <a:rPr lang="en-US" dirty="0"/>
              <a:t>c(</a:t>
            </a:r>
            <a:r>
              <a:rPr lang="en-US" dirty="0" err="1"/>
              <a:t>x,x</a:t>
            </a:r>
            <a:r>
              <a:rPr lang="ja-JP" altLang="en-US" dirty="0"/>
              <a:t>’</a:t>
            </a:r>
            <a:r>
              <a:rPr lang="en-US" altLang="ja-JP" dirty="0"/>
              <a:t>) = cost of link (</a:t>
            </a:r>
            <a:r>
              <a:rPr lang="en-US" altLang="ja-JP" dirty="0" err="1"/>
              <a:t>x,x</a:t>
            </a:r>
            <a:r>
              <a:rPr lang="ja-JP" altLang="en-US" dirty="0"/>
              <a:t>’</a:t>
            </a:r>
            <a:r>
              <a:rPr lang="en-US" altLang="ja-JP" dirty="0"/>
              <a:t>)</a:t>
            </a:r>
          </a:p>
          <a:p>
            <a:r>
              <a:rPr lang="en-US" dirty="0"/>
              <a:t>      e.g., c(</a:t>
            </a:r>
            <a:r>
              <a:rPr lang="en-US" dirty="0" err="1"/>
              <a:t>w,z</a:t>
            </a:r>
            <a:r>
              <a:rPr lang="en-US" dirty="0"/>
              <a:t>) = 5</a:t>
            </a:r>
          </a:p>
          <a:p>
            <a:endParaRPr lang="en-US" dirty="0"/>
          </a:p>
          <a:p>
            <a:r>
              <a:rPr lang="en-US" dirty="0">
                <a:latin typeface="Gill Sans MT" pitchFamily="34" charset="0"/>
              </a:rPr>
              <a:t>Cost may be</a:t>
            </a:r>
          </a:p>
          <a:p>
            <a:pPr>
              <a:buFont typeface="Arial" pitchFamily="34" charset="0"/>
              <a:buChar char="•"/>
            </a:pPr>
            <a:r>
              <a:rPr lang="en-US" dirty="0">
                <a:latin typeface="Gill Sans MT" pitchFamily="34" charset="0"/>
              </a:rPr>
              <a:t> Always 1</a:t>
            </a:r>
          </a:p>
          <a:p>
            <a:pPr>
              <a:buFont typeface="Arial" pitchFamily="34" charset="0"/>
              <a:buChar char="•"/>
            </a:pPr>
            <a:r>
              <a:rPr lang="en-US" dirty="0">
                <a:latin typeface="Gill Sans MT" pitchFamily="34" charset="0"/>
              </a:rPr>
              <a:t> Proportional to congestion, or to geographical distance</a:t>
            </a:r>
          </a:p>
          <a:p>
            <a:pPr>
              <a:buFont typeface="Arial" pitchFamily="34" charset="0"/>
              <a:buChar char="•"/>
            </a:pPr>
            <a:r>
              <a:rPr lang="en-US" dirty="0">
                <a:latin typeface="Gill Sans MT" pitchFamily="34" charset="0"/>
              </a:rPr>
              <a:t> Inversely proportional to BW</a:t>
            </a:r>
          </a:p>
        </p:txBody>
      </p:sp>
      <p:sp>
        <p:nvSpPr>
          <p:cNvPr id="121863" name="Text Box 74"/>
          <p:cNvSpPr txBox="1">
            <a:spLocks noChangeArrowheads="1"/>
          </p:cNvSpPr>
          <p:nvPr/>
        </p:nvSpPr>
        <p:spPr bwMode="auto">
          <a:xfrm>
            <a:off x="925513" y="4227513"/>
            <a:ext cx="6761162" cy="366712"/>
          </a:xfrm>
          <a:prstGeom prst="rect">
            <a:avLst/>
          </a:prstGeom>
          <a:noFill/>
          <a:ln w="9525">
            <a:noFill/>
            <a:miter lim="800000"/>
            <a:headEnd/>
            <a:tailEnd/>
          </a:ln>
        </p:spPr>
        <p:txBody>
          <a:bodyPr wrap="none">
            <a:spAutoFit/>
          </a:bodyPr>
          <a:lstStyle/>
          <a:p>
            <a:r>
              <a:rPr lang="en-US"/>
              <a:t>cost of path (x</a:t>
            </a:r>
            <a:r>
              <a:rPr lang="en-US" baseline="-25000"/>
              <a:t>1</a:t>
            </a:r>
            <a:r>
              <a:rPr lang="en-US"/>
              <a:t>, x</a:t>
            </a:r>
            <a:r>
              <a:rPr lang="en-US" baseline="-25000"/>
              <a:t>2</a:t>
            </a:r>
            <a:r>
              <a:rPr lang="en-US"/>
              <a:t>, x</a:t>
            </a:r>
            <a:r>
              <a:rPr lang="en-US" baseline="-25000"/>
              <a:t>3</a:t>
            </a:r>
            <a:r>
              <a:rPr lang="en-US"/>
              <a:t>,…, x</a:t>
            </a:r>
            <a:r>
              <a:rPr lang="en-US" baseline="-25000"/>
              <a:t>p</a:t>
            </a:r>
            <a:r>
              <a:rPr lang="en-US"/>
              <a:t>) = c(x</a:t>
            </a:r>
            <a:r>
              <a:rPr lang="en-US" baseline="-25000"/>
              <a:t>1</a:t>
            </a:r>
            <a:r>
              <a:rPr lang="en-US"/>
              <a:t>,x</a:t>
            </a:r>
            <a:r>
              <a:rPr lang="en-US" baseline="-25000"/>
              <a:t>2</a:t>
            </a:r>
            <a:r>
              <a:rPr lang="en-US"/>
              <a:t>) + c(x</a:t>
            </a:r>
            <a:r>
              <a:rPr lang="en-US" baseline="-25000"/>
              <a:t>2</a:t>
            </a:r>
            <a:r>
              <a:rPr lang="en-US"/>
              <a:t>,x</a:t>
            </a:r>
            <a:r>
              <a:rPr lang="en-US" baseline="-25000"/>
              <a:t>3</a:t>
            </a:r>
            <a:r>
              <a:rPr lang="en-US"/>
              <a:t>) + … + c(x</a:t>
            </a:r>
            <a:r>
              <a:rPr lang="en-US" baseline="-25000"/>
              <a:t>p-1</a:t>
            </a:r>
            <a:r>
              <a:rPr lang="en-US"/>
              <a:t>,x</a:t>
            </a:r>
            <a:r>
              <a:rPr lang="en-US" baseline="-25000"/>
              <a:t>p</a:t>
            </a:r>
            <a:r>
              <a:rPr lang="en-US"/>
              <a:t>)  </a:t>
            </a:r>
          </a:p>
        </p:txBody>
      </p:sp>
      <p:sp>
        <p:nvSpPr>
          <p:cNvPr id="121864" name="Text Box 75"/>
          <p:cNvSpPr txBox="1">
            <a:spLocks noChangeArrowheads="1"/>
          </p:cNvSpPr>
          <p:nvPr/>
        </p:nvSpPr>
        <p:spPr bwMode="auto">
          <a:xfrm>
            <a:off x="792163" y="4981575"/>
            <a:ext cx="7569200" cy="974725"/>
          </a:xfrm>
          <a:prstGeom prst="rect">
            <a:avLst/>
          </a:prstGeom>
          <a:noFill/>
          <a:ln w="28575">
            <a:solidFill>
              <a:srgbClr val="CC0000"/>
            </a:solidFill>
            <a:miter lim="800000"/>
            <a:headEnd/>
            <a:tailEnd/>
          </a:ln>
        </p:spPr>
        <p:txBody>
          <a:bodyPr wrap="none">
            <a:spAutoFit/>
          </a:bodyPr>
          <a:lstStyle/>
          <a:p>
            <a:r>
              <a:rPr lang="en-US" sz="2800" i="1" dirty="0">
                <a:solidFill>
                  <a:srgbClr val="CC0000"/>
                </a:solidFill>
                <a:latin typeface="Gill Sans MT" pitchFamily="34" charset="0"/>
              </a:rPr>
              <a:t>key question:</a:t>
            </a:r>
            <a:r>
              <a:rPr lang="en-US" sz="2400" dirty="0">
                <a:latin typeface="Gill Sans MT" pitchFamily="34" charset="0"/>
              </a:rPr>
              <a:t> what is the least-cost path between u and z ?</a:t>
            </a:r>
          </a:p>
          <a:p>
            <a:r>
              <a:rPr lang="en-US" sz="2800" i="1" dirty="0">
                <a:solidFill>
                  <a:srgbClr val="CC0000"/>
                </a:solidFill>
                <a:latin typeface="Gill Sans MT" pitchFamily="34" charset="0"/>
              </a:rPr>
              <a:t>routing algorithm:</a:t>
            </a:r>
            <a:r>
              <a:rPr lang="en-US" sz="2400" dirty="0">
                <a:latin typeface="Gill Sans MT" pitchFamily="34" charset="0"/>
              </a:rPr>
              <a:t> algorithm that finds that least cost path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0770" name="Slide Number Placeholder 5"/>
          <p:cNvSpPr>
            <a:spLocks noGrp="1"/>
          </p:cNvSpPr>
          <p:nvPr>
            <p:ph type="sldNum" sz="quarter" idx="12"/>
          </p:nvPr>
        </p:nvSpPr>
        <p:spPr>
          <a:noFill/>
        </p:spPr>
        <p:txBody>
          <a:bodyPr/>
          <a:lstStyle/>
          <a:p>
            <a:r>
              <a:rPr lang="en-US"/>
              <a:t>4-</a:t>
            </a:r>
            <a:fld id="{E63A1180-A541-4E6F-AEA2-6D340E332FBB}" type="slidenum">
              <a:rPr lang="en-US"/>
              <a:pPr/>
              <a:t>40</a:t>
            </a:fld>
            <a:endParaRPr lang="en-US"/>
          </a:p>
        </p:txBody>
      </p:sp>
      <p:sp>
        <p:nvSpPr>
          <p:cNvPr id="160771" name="Rectangle 3"/>
          <p:cNvSpPr>
            <a:spLocks noGrp="1" noChangeArrowheads="1"/>
          </p:cNvSpPr>
          <p:nvPr>
            <p:ph type="body" idx="1"/>
          </p:nvPr>
        </p:nvSpPr>
        <p:spPr>
          <a:xfrm>
            <a:off x="520700" y="1468438"/>
            <a:ext cx="8229600" cy="4008437"/>
          </a:xfrm>
        </p:spPr>
        <p:txBody>
          <a:bodyPr/>
          <a:lstStyle/>
          <a:p>
            <a:r>
              <a:rPr lang="en-US" i="1" dirty="0">
                <a:solidFill>
                  <a:srgbClr val="CC0000"/>
                </a:solidFill>
              </a:rPr>
              <a:t>Two-level hierarchy:</a:t>
            </a:r>
            <a:r>
              <a:rPr lang="en-US" dirty="0"/>
              <a:t> local area, backbone.</a:t>
            </a:r>
          </a:p>
          <a:p>
            <a:pPr lvl="1"/>
            <a:r>
              <a:rPr lang="en-US" sz="2800" dirty="0"/>
              <a:t>link-state advertisements only in area </a:t>
            </a:r>
          </a:p>
          <a:p>
            <a:pPr lvl="1"/>
            <a:r>
              <a:rPr lang="en-US" sz="2800" dirty="0"/>
              <a:t>Each internal node has </a:t>
            </a:r>
          </a:p>
          <a:p>
            <a:pPr lvl="2"/>
            <a:r>
              <a:rPr lang="en-US" dirty="0"/>
              <a:t>detailed area topology</a:t>
            </a:r>
          </a:p>
          <a:p>
            <a:pPr lvl="2"/>
            <a:r>
              <a:rPr lang="en-US" dirty="0"/>
              <a:t>Partial (only shortest path direction) about other areas</a:t>
            </a:r>
          </a:p>
          <a:p>
            <a:r>
              <a:rPr lang="en-US" i="1" dirty="0">
                <a:solidFill>
                  <a:srgbClr val="CC0000"/>
                </a:solidFill>
              </a:rPr>
              <a:t>Area border routers:</a:t>
            </a:r>
            <a:r>
              <a:rPr lang="en-US" b="1" dirty="0">
                <a:solidFill>
                  <a:schemeClr val="accent2"/>
                </a:solidFill>
              </a:rPr>
              <a:t> </a:t>
            </a:r>
            <a:r>
              <a:rPr lang="ja-JP" altLang="en-US" dirty="0"/>
              <a:t>“</a:t>
            </a:r>
            <a:r>
              <a:rPr lang="en-US" altLang="ja-JP" dirty="0"/>
              <a:t>summarize</a:t>
            </a:r>
            <a:r>
              <a:rPr lang="ja-JP" altLang="en-US" dirty="0"/>
              <a:t>”</a:t>
            </a:r>
            <a:r>
              <a:rPr lang="en-US" altLang="ja-JP" dirty="0"/>
              <a:t> distances to nets in own area, advertise to other Area Border routers.</a:t>
            </a:r>
          </a:p>
          <a:p>
            <a:r>
              <a:rPr lang="en-US" i="1" dirty="0">
                <a:solidFill>
                  <a:srgbClr val="CC0000"/>
                </a:solidFill>
              </a:rPr>
              <a:t>Backbone routers:</a:t>
            </a:r>
            <a:r>
              <a:rPr lang="en-US" dirty="0"/>
              <a:t> run OSPF routing limited to backbone.</a:t>
            </a:r>
          </a:p>
          <a:p>
            <a:r>
              <a:rPr lang="en-US" i="1" dirty="0">
                <a:solidFill>
                  <a:srgbClr val="CC0000"/>
                </a:solidFill>
              </a:rPr>
              <a:t>Boundary routers:</a:t>
            </a:r>
            <a:r>
              <a:rPr lang="en-US" dirty="0"/>
              <a:t> connect to other AS</a:t>
            </a:r>
            <a:r>
              <a:rPr lang="ja-JP" altLang="en-US" dirty="0"/>
              <a:t>’</a:t>
            </a:r>
            <a:r>
              <a:rPr lang="en-US" altLang="ja-JP" dirty="0"/>
              <a:t>s.</a:t>
            </a:r>
            <a:endParaRPr lang="en-US" altLang="ja-JP" sz="2400" dirty="0"/>
          </a:p>
          <a:p>
            <a:endParaRPr lang="en-US" sz="2400" dirty="0"/>
          </a:p>
        </p:txBody>
      </p:sp>
      <p:sp>
        <p:nvSpPr>
          <p:cNvPr id="115717" name="Rectangle 5"/>
          <p:cNvSpPr>
            <a:spLocks noGrp="1" noChangeArrowheads="1"/>
          </p:cNvSpPr>
          <p:nvPr>
            <p:ph type="title"/>
          </p:nvPr>
        </p:nvSpPr>
        <p:spPr>
          <a:xfrm>
            <a:off x="427038" y="169863"/>
            <a:ext cx="4438650" cy="1143000"/>
          </a:xfrm>
        </p:spPr>
        <p:txBody>
          <a:bodyPr/>
          <a:lstStyle/>
          <a:p>
            <a:pPr>
              <a:defRPr/>
            </a:pPr>
            <a:r>
              <a:rPr lang="en-US">
                <a:ea typeface="ＭＳ Ｐゴシック" charset="0"/>
                <a:cs typeface="+mj-cs"/>
              </a:rPr>
              <a:t>Hierarchical OSPF</a:t>
            </a:r>
          </a:p>
        </p:txBody>
      </p:sp>
      <p:pic>
        <p:nvPicPr>
          <p:cNvPr id="160773" name="Picture 6" descr="underline_base"/>
          <p:cNvPicPr>
            <a:picLocks noChangeArrowheads="1"/>
          </p:cNvPicPr>
          <p:nvPr/>
        </p:nvPicPr>
        <p:blipFill>
          <a:blip r:embed="rId3" cstate="print"/>
          <a:srcRect/>
          <a:stretch>
            <a:fillRect/>
          </a:stretch>
        </p:blipFill>
        <p:spPr bwMode="auto">
          <a:xfrm>
            <a:off x="466725" y="976313"/>
            <a:ext cx="4113213" cy="1730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162925" y="6553200"/>
            <a:ext cx="676275" cy="457200"/>
          </a:xfrm>
        </p:spPr>
        <p:txBody>
          <a:body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4-</a:t>
            </a:r>
            <a:fld id="{FCD4BA08-F70A-469B-B397-17C4C101FCD2}" type="slidenum">
              <a:rPr lang="en-US" sz="1400" kern="1200">
                <a:solidFill>
                  <a:srgbClr val="000000"/>
                </a:solidFill>
                <a:latin typeface="Comic Sans MS" pitchFamily="66" charset="0"/>
                <a:ea typeface="+mn-ea"/>
                <a:cs typeface="+mn-cs"/>
              </a:rPr>
              <a:pPr algn="r" rtl="0" eaLnBrk="0" fontAlgn="base" hangingPunct="0">
                <a:spcBef>
                  <a:spcPct val="0"/>
                </a:spcBef>
                <a:spcAft>
                  <a:spcPct val="0"/>
                </a:spcAft>
              </a:pPr>
              <a:t>41</a:t>
            </a:fld>
            <a:endParaRPr lang="en-US" sz="1400" kern="1200">
              <a:solidFill>
                <a:srgbClr val="000000"/>
              </a:solidFill>
              <a:latin typeface="Comic Sans MS" pitchFamily="66" charset="0"/>
              <a:ea typeface="+mn-ea"/>
              <a:cs typeface="+mn-cs"/>
            </a:endParaRPr>
          </a:p>
        </p:txBody>
      </p:sp>
      <p:sp>
        <p:nvSpPr>
          <p:cNvPr id="492546" name="Rectangle 2"/>
          <p:cNvSpPr>
            <a:spLocks noGrp="1" noChangeArrowheads="1"/>
          </p:cNvSpPr>
          <p:nvPr>
            <p:ph type="title"/>
          </p:nvPr>
        </p:nvSpPr>
        <p:spPr/>
        <p:txBody>
          <a:bodyPr/>
          <a:lstStyle/>
          <a:p>
            <a:r>
              <a:rPr lang="en-US" sz="3600" dirty="0"/>
              <a:t>Designated Routers</a:t>
            </a:r>
          </a:p>
        </p:txBody>
      </p:sp>
      <p:sp>
        <p:nvSpPr>
          <p:cNvPr id="492547" name="Rectangle 3"/>
          <p:cNvSpPr>
            <a:spLocks noGrp="1" noChangeArrowheads="1"/>
          </p:cNvSpPr>
          <p:nvPr>
            <p:ph type="body" idx="1"/>
          </p:nvPr>
        </p:nvSpPr>
        <p:spPr>
          <a:xfrm>
            <a:off x="533400" y="1333500"/>
            <a:ext cx="4254915" cy="4876800"/>
          </a:xfrm>
        </p:spPr>
        <p:txBody>
          <a:bodyPr>
            <a:normAutofit/>
          </a:bodyPr>
          <a:lstStyle/>
          <a:p>
            <a:r>
              <a:rPr lang="en-US" sz="2400" dirty="0"/>
              <a:t>Naively, each router should advertise each update to all other routers in its area.</a:t>
            </a:r>
          </a:p>
          <a:p>
            <a:r>
              <a:rPr lang="en-US" sz="2400" dirty="0"/>
              <a:t>In order to reduce the traffic overhead, the routers select a </a:t>
            </a:r>
            <a:r>
              <a:rPr lang="en-US" sz="2400" b="1" i="1" dirty="0"/>
              <a:t>designated router </a:t>
            </a:r>
            <a:r>
              <a:rPr lang="en-US" sz="2400" i="1" dirty="0"/>
              <a:t>-</a:t>
            </a:r>
            <a:r>
              <a:rPr lang="en-US" sz="2400" dirty="0"/>
              <a:t> a “master”, which maintains a complete topology table, and multicasts updates to all the other routers.</a:t>
            </a:r>
          </a:p>
          <a:p>
            <a:pPr lvl="1"/>
            <a:r>
              <a:rPr lang="en-US" sz="2000" dirty="0"/>
              <a:t>A </a:t>
            </a:r>
            <a:r>
              <a:rPr lang="en-US" sz="2000" i="1" dirty="0"/>
              <a:t>Backup DR </a:t>
            </a:r>
            <a:r>
              <a:rPr lang="en-US" sz="2000" dirty="0"/>
              <a:t>is elected as well, to be used in case that the </a:t>
            </a:r>
            <a:r>
              <a:rPr lang="en-US" sz="2000" i="1" dirty="0"/>
              <a:t>DR</a:t>
            </a:r>
            <a:r>
              <a:rPr lang="en-US" sz="2000" dirty="0"/>
              <a:t> fails.</a:t>
            </a:r>
          </a:p>
        </p:txBody>
      </p:sp>
      <p:pic>
        <p:nvPicPr>
          <p:cNvPr id="7" name="Picture 13"/>
          <p:cNvPicPr>
            <a:picLocks noChangeAspect="1" noChangeArrowheads="1"/>
          </p:cNvPicPr>
          <p:nvPr/>
        </p:nvPicPr>
        <p:blipFill rotWithShape="1">
          <a:blip r:embed="rId3" cstate="print"/>
          <a:srcRect l="45819" t="53279"/>
          <a:stretch/>
        </p:blipFill>
        <p:spPr bwMode="auto">
          <a:xfrm>
            <a:off x="4788315" y="3421380"/>
            <a:ext cx="4114385" cy="2171700"/>
          </a:xfrm>
          <a:prstGeom prst="rect">
            <a:avLst/>
          </a:prstGeom>
          <a:noFill/>
          <a:ln w="9525">
            <a:noFill/>
            <a:miter lim="800000"/>
            <a:headEnd/>
            <a:tailEnd/>
          </a:ln>
          <a:effectLst/>
        </p:spPr>
      </p:pic>
      <p:pic>
        <p:nvPicPr>
          <p:cNvPr id="8" name="Picture 13"/>
          <p:cNvPicPr>
            <a:picLocks noChangeAspect="1" noChangeArrowheads="1"/>
          </p:cNvPicPr>
          <p:nvPr/>
        </p:nvPicPr>
        <p:blipFill rotWithShape="1">
          <a:blip r:embed="rId3" cstate="print"/>
          <a:srcRect t="52732" r="60698"/>
          <a:stretch/>
        </p:blipFill>
        <p:spPr bwMode="auto">
          <a:xfrm>
            <a:off x="5257800" y="678180"/>
            <a:ext cx="2984500" cy="2197100"/>
          </a:xfrm>
          <a:prstGeom prst="rect">
            <a:avLst/>
          </a:prstGeom>
          <a:noFill/>
          <a:ln w="9525">
            <a:noFill/>
            <a:miter lim="800000"/>
            <a:headEnd/>
            <a:tailEnd/>
          </a:ln>
          <a:effectLst/>
        </p:spPr>
      </p:pic>
    </p:spTree>
    <p:extLst>
      <p:ext uri="{BB962C8B-B14F-4D97-AF65-F5344CB8AC3E}">
        <p14:creationId xmlns:p14="http://schemas.microsoft.com/office/powerpoint/2010/main" val="9244243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42</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t>If the [In | E] </a:t>
            </a:r>
            <a:r>
              <a:rPr lang="en-US" sz="4000" dirty="0" err="1"/>
              <a:t>gress</a:t>
            </a:r>
            <a:r>
              <a:rPr lang="en-US" sz="4000" dirty="0"/>
              <a:t> traffic is limited, it is possible to calculate an </a:t>
            </a:r>
            <a:r>
              <a:rPr lang="en-US" sz="4000" i="1" dirty="0"/>
              <a:t>optimal oblivious </a:t>
            </a:r>
            <a:r>
              <a:rPr lang="en-US" sz="4000" dirty="0"/>
              <a:t>algorithm</a:t>
            </a:r>
          </a:p>
          <a:p>
            <a:pPr lvl="1"/>
            <a:r>
              <a:rPr lang="en-US" sz="3600" dirty="0"/>
              <a:t>And then, to use “reverse engineering” for calculating links’ weights, which would lead to this routing</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Oblivious routing</a:t>
            </a:r>
          </a:p>
        </p:txBody>
      </p:sp>
      <p:pic>
        <p:nvPicPr>
          <p:cNvPr id="7" name="Picture 11" descr="underline_base"/>
          <p:cNvPicPr>
            <a:picLocks noChangeArrowheads="1"/>
          </p:cNvPicPr>
          <p:nvPr/>
        </p:nvPicPr>
        <p:blipFill>
          <a:blip r:embed="rId3" cstate="print"/>
          <a:srcRect/>
          <a:stretch>
            <a:fillRect/>
          </a:stretch>
        </p:blipFill>
        <p:spPr bwMode="auto">
          <a:xfrm>
            <a:off x="550863" y="1008431"/>
            <a:ext cx="4352607" cy="22600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sldNum" sz="quarter" idx="10"/>
          </p:nvPr>
        </p:nvSpPr>
        <p:spPr>
          <a:ln/>
        </p:spPr>
        <p:txBody>
          <a:bodyPr/>
          <a:lstStyle/>
          <a:p>
            <a:fld id="{58AF4D6E-E0F1-4E5B-9C2F-DDE463832A14}" type="slidenum">
              <a:rPr lang="he-IL"/>
              <a:pPr/>
              <a:t>43</a:t>
            </a:fld>
            <a:endParaRPr lang="en-US"/>
          </a:p>
        </p:txBody>
      </p:sp>
      <p:sp>
        <p:nvSpPr>
          <p:cNvPr id="323586" name="Rectangle 2"/>
          <p:cNvSpPr>
            <a:spLocks noGrp="1" noChangeArrowheads="1"/>
          </p:cNvSpPr>
          <p:nvPr>
            <p:ph type="title"/>
          </p:nvPr>
        </p:nvSpPr>
        <p:spPr>
          <a:xfrm>
            <a:off x="228600" y="228600"/>
            <a:ext cx="8077200" cy="1143000"/>
          </a:xfrm>
        </p:spPr>
        <p:txBody>
          <a:bodyPr/>
          <a:lstStyle/>
          <a:p>
            <a:pPr algn="ctr"/>
            <a:r>
              <a:rPr lang="en-US" sz="3600" dirty="0"/>
              <a:t>Oblivious routing in a backbone network</a:t>
            </a:r>
          </a:p>
        </p:txBody>
      </p:sp>
      <p:pic>
        <p:nvPicPr>
          <p:cNvPr id="323588" name="Picture 4" descr="abilene-current"/>
          <p:cNvPicPr>
            <a:picLocks noChangeAspect="1" noChangeArrowheads="1"/>
          </p:cNvPicPr>
          <p:nvPr/>
        </p:nvPicPr>
        <p:blipFill>
          <a:blip r:embed="rId3" cstate="print"/>
          <a:srcRect/>
          <a:stretch>
            <a:fillRect/>
          </a:stretch>
        </p:blipFill>
        <p:spPr bwMode="auto">
          <a:xfrm>
            <a:off x="1219200" y="1371600"/>
            <a:ext cx="5562600" cy="3455988"/>
          </a:xfrm>
          <a:prstGeom prst="rect">
            <a:avLst/>
          </a:prstGeom>
          <a:noFill/>
        </p:spPr>
      </p:pic>
    </p:spTree>
    <p:extLst>
      <p:ext uri="{BB962C8B-B14F-4D97-AF65-F5344CB8AC3E}">
        <p14:creationId xmlns:p14="http://schemas.microsoft.com/office/powerpoint/2010/main" val="134487649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Grp="1" noChangeArrowheads="1"/>
          </p:cNvSpPr>
          <p:nvPr>
            <p:ph type="sldNum" sz="quarter" idx="10"/>
          </p:nvPr>
        </p:nvSpPr>
        <p:spPr>
          <a:ln/>
        </p:spPr>
        <p:txBody>
          <a:bodyPr/>
          <a:lstStyle/>
          <a:p>
            <a:fld id="{88CC2822-CD5A-4580-974B-B17C819B3AF2}" type="slidenum">
              <a:rPr lang="he-IL"/>
              <a:pPr/>
              <a:t>44</a:t>
            </a:fld>
            <a:endParaRPr lang="en-US"/>
          </a:p>
        </p:txBody>
      </p:sp>
      <p:sp>
        <p:nvSpPr>
          <p:cNvPr id="327682" name="Rectangle 2"/>
          <p:cNvSpPr>
            <a:spLocks noGrp="1" noChangeArrowheads="1"/>
          </p:cNvSpPr>
          <p:nvPr>
            <p:ph type="title"/>
          </p:nvPr>
        </p:nvSpPr>
        <p:spPr/>
        <p:txBody>
          <a:bodyPr/>
          <a:lstStyle/>
          <a:p>
            <a:r>
              <a:rPr lang="en-US"/>
              <a:t>Every node is an ingress/egress point</a:t>
            </a:r>
          </a:p>
        </p:txBody>
      </p:sp>
      <p:sp>
        <p:nvSpPr>
          <p:cNvPr id="327683" name="Text Box 3"/>
          <p:cNvSpPr txBox="1">
            <a:spLocks noChangeArrowheads="1"/>
          </p:cNvSpPr>
          <p:nvPr/>
        </p:nvSpPr>
        <p:spPr bwMode="auto">
          <a:xfrm>
            <a:off x="4800600" y="3962400"/>
            <a:ext cx="282575" cy="519113"/>
          </a:xfrm>
          <a:prstGeom prst="rect">
            <a:avLst/>
          </a:prstGeom>
          <a:noFill/>
          <a:ln w="9525">
            <a:noFill/>
            <a:miter lim="800000"/>
            <a:headEnd/>
            <a:tailEnd/>
          </a:ln>
          <a:effectLst/>
        </p:spPr>
        <p:txBody>
          <a:bodyPr wrap="none">
            <a:spAutoFit/>
          </a:bodyPr>
          <a:lstStyle/>
          <a:p>
            <a:pPr algn="l"/>
            <a:r>
              <a:rPr lang="en-US" sz="2800" i="1"/>
              <a:t>i</a:t>
            </a:r>
          </a:p>
        </p:txBody>
      </p:sp>
      <p:pic>
        <p:nvPicPr>
          <p:cNvPr id="327684" name="Picture 4" descr="abilene-current"/>
          <p:cNvPicPr>
            <a:picLocks noGrp="1" noChangeAspect="1" noChangeArrowheads="1"/>
          </p:cNvPicPr>
          <p:nvPr>
            <p:ph sz="quarter" idx="3"/>
          </p:nvPr>
        </p:nvPicPr>
        <p:blipFill>
          <a:blip r:embed="rId3" cstate="print"/>
          <a:srcRect l="23752" t="23126" r="47414" b="34959"/>
          <a:stretch>
            <a:fillRect/>
          </a:stretch>
        </p:blipFill>
        <p:spPr>
          <a:xfrm>
            <a:off x="152400" y="1143000"/>
            <a:ext cx="8763000" cy="5486400"/>
          </a:xfrm>
          <a:noFill/>
          <a:ln w="28575">
            <a:solidFill>
              <a:srgbClr val="000000"/>
            </a:solidFill>
          </a:ln>
        </p:spPr>
      </p:pic>
      <p:sp>
        <p:nvSpPr>
          <p:cNvPr id="327685" name="Line 5"/>
          <p:cNvSpPr>
            <a:spLocks noChangeShapeType="1"/>
          </p:cNvSpPr>
          <p:nvPr/>
        </p:nvSpPr>
        <p:spPr bwMode="auto">
          <a:xfrm flipH="1">
            <a:off x="2909888" y="1438275"/>
            <a:ext cx="685800" cy="609600"/>
          </a:xfrm>
          <a:prstGeom prst="line">
            <a:avLst/>
          </a:prstGeom>
          <a:noFill/>
          <a:ln w="57150">
            <a:solidFill>
              <a:srgbClr val="FF0000"/>
            </a:solidFill>
            <a:round/>
            <a:headEnd/>
            <a:tailEnd/>
          </a:ln>
          <a:effectLst/>
        </p:spPr>
        <p:txBody>
          <a:bodyPr/>
          <a:lstStyle/>
          <a:p>
            <a:endParaRPr lang="en-US"/>
          </a:p>
        </p:txBody>
      </p:sp>
      <p:sp>
        <p:nvSpPr>
          <p:cNvPr id="327686" name="Line 6"/>
          <p:cNvSpPr>
            <a:spLocks noChangeShapeType="1"/>
          </p:cNvSpPr>
          <p:nvPr/>
        </p:nvSpPr>
        <p:spPr bwMode="auto">
          <a:xfrm flipH="1" flipV="1">
            <a:off x="3886200" y="2438400"/>
            <a:ext cx="1828800" cy="0"/>
          </a:xfrm>
          <a:prstGeom prst="line">
            <a:avLst/>
          </a:prstGeom>
          <a:noFill/>
          <a:ln w="57150">
            <a:solidFill>
              <a:srgbClr val="FF0000"/>
            </a:solidFill>
            <a:round/>
            <a:headEnd/>
            <a:tailEnd/>
          </a:ln>
          <a:effectLst/>
        </p:spPr>
        <p:txBody>
          <a:bodyPr/>
          <a:lstStyle/>
          <a:p>
            <a:endParaRPr lang="en-US"/>
          </a:p>
        </p:txBody>
      </p:sp>
      <p:sp>
        <p:nvSpPr>
          <p:cNvPr id="327687" name="Line 7"/>
          <p:cNvSpPr>
            <a:spLocks noChangeShapeType="1"/>
          </p:cNvSpPr>
          <p:nvPr/>
        </p:nvSpPr>
        <p:spPr bwMode="auto">
          <a:xfrm flipH="1" flipV="1">
            <a:off x="4114800" y="1676400"/>
            <a:ext cx="1524000" cy="762000"/>
          </a:xfrm>
          <a:prstGeom prst="line">
            <a:avLst/>
          </a:prstGeom>
          <a:noFill/>
          <a:ln w="57150">
            <a:solidFill>
              <a:srgbClr val="FF0000"/>
            </a:solidFill>
            <a:round/>
            <a:headEnd/>
            <a:tailEnd/>
          </a:ln>
          <a:effectLst/>
        </p:spPr>
        <p:txBody>
          <a:bodyPr/>
          <a:lstStyle/>
          <a:p>
            <a:endParaRPr lang="en-US"/>
          </a:p>
        </p:txBody>
      </p:sp>
      <p:sp>
        <p:nvSpPr>
          <p:cNvPr id="327688" name="Line 8"/>
          <p:cNvSpPr>
            <a:spLocks noChangeShapeType="1"/>
          </p:cNvSpPr>
          <p:nvPr/>
        </p:nvSpPr>
        <p:spPr bwMode="auto">
          <a:xfrm flipH="1">
            <a:off x="3429000" y="1676400"/>
            <a:ext cx="685800" cy="2133600"/>
          </a:xfrm>
          <a:prstGeom prst="line">
            <a:avLst/>
          </a:prstGeom>
          <a:noFill/>
          <a:ln w="57150">
            <a:solidFill>
              <a:srgbClr val="FF0000"/>
            </a:solidFill>
            <a:round/>
            <a:headEnd/>
            <a:tailEnd/>
          </a:ln>
          <a:effectLst/>
        </p:spPr>
        <p:txBody>
          <a:bodyPr/>
          <a:lstStyle/>
          <a:p>
            <a:endParaRPr lang="en-US"/>
          </a:p>
        </p:txBody>
      </p:sp>
      <p:sp>
        <p:nvSpPr>
          <p:cNvPr id="327689" name="Line 9"/>
          <p:cNvSpPr>
            <a:spLocks noChangeShapeType="1"/>
          </p:cNvSpPr>
          <p:nvPr/>
        </p:nvSpPr>
        <p:spPr bwMode="auto">
          <a:xfrm>
            <a:off x="2895600" y="2057400"/>
            <a:ext cx="990600" cy="381000"/>
          </a:xfrm>
          <a:prstGeom prst="line">
            <a:avLst/>
          </a:prstGeom>
          <a:noFill/>
          <a:ln w="57150">
            <a:solidFill>
              <a:srgbClr val="FF0000"/>
            </a:solidFill>
            <a:round/>
            <a:headEnd/>
            <a:tailEnd/>
          </a:ln>
          <a:effectLst/>
        </p:spPr>
        <p:txBody>
          <a:bodyPr/>
          <a:lstStyle/>
          <a:p>
            <a:endParaRPr lang="en-US"/>
          </a:p>
        </p:txBody>
      </p:sp>
      <p:sp>
        <p:nvSpPr>
          <p:cNvPr id="327690" name="Line 10"/>
          <p:cNvSpPr>
            <a:spLocks noChangeShapeType="1"/>
          </p:cNvSpPr>
          <p:nvPr/>
        </p:nvSpPr>
        <p:spPr bwMode="auto">
          <a:xfrm flipH="1">
            <a:off x="4114800" y="1357313"/>
            <a:ext cx="700088" cy="319087"/>
          </a:xfrm>
          <a:prstGeom prst="line">
            <a:avLst/>
          </a:prstGeom>
          <a:noFill/>
          <a:ln w="57150">
            <a:solidFill>
              <a:srgbClr val="FF0000"/>
            </a:solidFill>
            <a:round/>
            <a:headEnd/>
            <a:tailEnd/>
          </a:ln>
          <a:effectLst/>
        </p:spPr>
        <p:txBody>
          <a:bodyPr/>
          <a:lstStyle/>
          <a:p>
            <a:endParaRPr lang="en-US"/>
          </a:p>
        </p:txBody>
      </p:sp>
      <p:sp>
        <p:nvSpPr>
          <p:cNvPr id="327691" name="Line 11"/>
          <p:cNvSpPr>
            <a:spLocks noChangeShapeType="1"/>
          </p:cNvSpPr>
          <p:nvPr/>
        </p:nvSpPr>
        <p:spPr bwMode="auto">
          <a:xfrm>
            <a:off x="4800600" y="1371600"/>
            <a:ext cx="838200" cy="1066800"/>
          </a:xfrm>
          <a:prstGeom prst="line">
            <a:avLst/>
          </a:prstGeom>
          <a:noFill/>
          <a:ln w="57150">
            <a:solidFill>
              <a:srgbClr val="FF0000"/>
            </a:solidFill>
            <a:round/>
            <a:headEnd/>
            <a:tailEnd/>
          </a:ln>
          <a:effectLst/>
        </p:spPr>
        <p:txBody>
          <a:bodyPr/>
          <a:lstStyle/>
          <a:p>
            <a:endParaRPr lang="en-US"/>
          </a:p>
        </p:txBody>
      </p:sp>
      <p:sp>
        <p:nvSpPr>
          <p:cNvPr id="327692" name="Line 12"/>
          <p:cNvSpPr>
            <a:spLocks noChangeShapeType="1"/>
          </p:cNvSpPr>
          <p:nvPr/>
        </p:nvSpPr>
        <p:spPr bwMode="auto">
          <a:xfrm flipH="1">
            <a:off x="2895600" y="1676400"/>
            <a:ext cx="1219200" cy="381000"/>
          </a:xfrm>
          <a:prstGeom prst="line">
            <a:avLst/>
          </a:prstGeom>
          <a:noFill/>
          <a:ln w="57150">
            <a:solidFill>
              <a:srgbClr val="FF0000"/>
            </a:solidFill>
            <a:round/>
            <a:headEnd/>
            <a:tailEnd/>
          </a:ln>
          <a:effectLst/>
        </p:spPr>
        <p:txBody>
          <a:bodyPr/>
          <a:lstStyle/>
          <a:p>
            <a:endParaRPr lang="en-US"/>
          </a:p>
        </p:txBody>
      </p:sp>
      <p:sp>
        <p:nvSpPr>
          <p:cNvPr id="327693" name="Line 13"/>
          <p:cNvSpPr>
            <a:spLocks noChangeShapeType="1"/>
          </p:cNvSpPr>
          <p:nvPr/>
        </p:nvSpPr>
        <p:spPr bwMode="auto">
          <a:xfrm flipV="1">
            <a:off x="5715000" y="1676400"/>
            <a:ext cx="990600" cy="762000"/>
          </a:xfrm>
          <a:prstGeom prst="line">
            <a:avLst/>
          </a:prstGeom>
          <a:noFill/>
          <a:ln w="57150">
            <a:solidFill>
              <a:srgbClr val="FF0000"/>
            </a:solidFill>
            <a:round/>
            <a:headEnd/>
            <a:tailEnd/>
          </a:ln>
          <a:effectLst/>
        </p:spPr>
        <p:txBody>
          <a:bodyPr/>
          <a:lstStyle/>
          <a:p>
            <a:endParaRPr lang="en-US"/>
          </a:p>
        </p:txBody>
      </p:sp>
      <p:sp>
        <p:nvSpPr>
          <p:cNvPr id="327694" name="Line 14"/>
          <p:cNvSpPr>
            <a:spLocks noChangeShapeType="1"/>
          </p:cNvSpPr>
          <p:nvPr/>
        </p:nvSpPr>
        <p:spPr bwMode="auto">
          <a:xfrm flipH="1">
            <a:off x="2057400" y="1447800"/>
            <a:ext cx="1524000" cy="152400"/>
          </a:xfrm>
          <a:prstGeom prst="line">
            <a:avLst/>
          </a:prstGeom>
          <a:noFill/>
          <a:ln w="57150">
            <a:solidFill>
              <a:srgbClr val="FF0000"/>
            </a:solidFill>
            <a:round/>
            <a:headEnd/>
            <a:tailEnd/>
          </a:ln>
          <a:effectLst/>
        </p:spPr>
        <p:txBody>
          <a:bodyPr/>
          <a:lstStyle/>
          <a:p>
            <a:endParaRPr lang="en-US"/>
          </a:p>
        </p:txBody>
      </p:sp>
      <p:sp>
        <p:nvSpPr>
          <p:cNvPr id="327695" name="Line 15"/>
          <p:cNvSpPr>
            <a:spLocks noChangeShapeType="1"/>
          </p:cNvSpPr>
          <p:nvPr/>
        </p:nvSpPr>
        <p:spPr bwMode="auto">
          <a:xfrm>
            <a:off x="2057400" y="1600200"/>
            <a:ext cx="838200" cy="457200"/>
          </a:xfrm>
          <a:prstGeom prst="line">
            <a:avLst/>
          </a:prstGeom>
          <a:noFill/>
          <a:ln w="57150">
            <a:solidFill>
              <a:srgbClr val="FF0000"/>
            </a:solidFill>
            <a:round/>
            <a:headEnd/>
            <a:tailEnd/>
          </a:ln>
          <a:effectLst/>
        </p:spPr>
        <p:txBody>
          <a:bodyPr/>
          <a:lstStyle/>
          <a:p>
            <a:endParaRPr lang="en-US"/>
          </a:p>
        </p:txBody>
      </p:sp>
      <p:pic>
        <p:nvPicPr>
          <p:cNvPr id="327696" name="Picture 16"/>
          <p:cNvPicPr>
            <a:picLocks noChangeAspect="1" noChangeArrowheads="1"/>
          </p:cNvPicPr>
          <p:nvPr/>
        </p:nvPicPr>
        <p:blipFill>
          <a:blip r:embed="rId4" cstate="print"/>
          <a:srcRect l="81577" t="35156" r="12506" b="60156"/>
          <a:stretch>
            <a:fillRect/>
          </a:stretch>
        </p:blipFill>
        <p:spPr bwMode="auto">
          <a:xfrm>
            <a:off x="3886200" y="2590800"/>
            <a:ext cx="609600" cy="457200"/>
          </a:xfrm>
          <a:prstGeom prst="rect">
            <a:avLst/>
          </a:prstGeom>
          <a:noFill/>
          <a:ln w="9525" algn="ctr">
            <a:noFill/>
            <a:miter lim="800000"/>
            <a:headEnd/>
            <a:tailEnd/>
          </a:ln>
          <a:effectLst/>
        </p:spPr>
      </p:pic>
    </p:spTree>
    <p:extLst>
      <p:ext uri="{BB962C8B-B14F-4D97-AF65-F5344CB8AC3E}">
        <p14:creationId xmlns:p14="http://schemas.microsoft.com/office/powerpoint/2010/main" val="134128490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45</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t>Routing algorithms</a:t>
            </a:r>
          </a:p>
          <a:p>
            <a:r>
              <a:rPr lang="en-US" sz="4000" dirty="0">
                <a:solidFill>
                  <a:srgbClr val="FF0000"/>
                </a:solidFill>
              </a:rPr>
              <a:t>Routing protocols</a:t>
            </a:r>
          </a:p>
          <a:p>
            <a:pPr lvl="1"/>
            <a:r>
              <a:rPr lang="en-US" sz="3600" dirty="0">
                <a:ea typeface="ＭＳ Ｐゴシック" charset="0"/>
              </a:rPr>
              <a:t>Intra - Autonomous System</a:t>
            </a:r>
          </a:p>
          <a:p>
            <a:pPr lvl="1"/>
            <a:r>
              <a:rPr lang="en-US" sz="3600" dirty="0">
                <a:solidFill>
                  <a:srgbClr val="FF0000"/>
                </a:solidFill>
                <a:ea typeface="ＭＳ Ｐゴシック" charset="0"/>
              </a:rPr>
              <a:t>Inter- Autonomous Systems</a:t>
            </a:r>
          </a:p>
          <a:p>
            <a:pPr lvl="2"/>
            <a:r>
              <a:rPr lang="en-US" sz="3200" dirty="0">
                <a:solidFill>
                  <a:srgbClr val="FF0000"/>
                </a:solidFill>
              </a:rPr>
              <a:t>Border Gateway Protocol</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15741134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1794" name="Slide Number Placeholder 5"/>
          <p:cNvSpPr>
            <a:spLocks noGrp="1"/>
          </p:cNvSpPr>
          <p:nvPr>
            <p:ph type="sldNum" sz="quarter" idx="12"/>
          </p:nvPr>
        </p:nvSpPr>
        <p:spPr>
          <a:noFill/>
        </p:spPr>
        <p:txBody>
          <a:bodyPr/>
          <a:lstStyle/>
          <a:p>
            <a:r>
              <a:rPr lang="en-US"/>
              <a:t>4-</a:t>
            </a:r>
            <a:fld id="{B9898810-E028-4A61-ACDF-ACF91F10BEE0}" type="slidenum">
              <a:rPr lang="en-US"/>
              <a:pPr/>
              <a:t>46</a:t>
            </a:fld>
            <a:endParaRPr lang="en-US"/>
          </a:p>
        </p:txBody>
      </p:sp>
      <p:pic>
        <p:nvPicPr>
          <p:cNvPr id="161795" name="Picture 4" descr="underline_base"/>
          <p:cNvPicPr>
            <a:picLocks noChangeArrowheads="1"/>
          </p:cNvPicPr>
          <p:nvPr/>
        </p:nvPicPr>
        <p:blipFill>
          <a:blip r:embed="rId2" cstate="print"/>
          <a:srcRect/>
          <a:stretch>
            <a:fillRect/>
          </a:stretch>
        </p:blipFill>
        <p:spPr bwMode="auto">
          <a:xfrm>
            <a:off x="579438" y="1014413"/>
            <a:ext cx="6856412" cy="173037"/>
          </a:xfrm>
          <a:prstGeom prst="rect">
            <a:avLst/>
          </a:prstGeom>
          <a:noFill/>
          <a:ln w="9525">
            <a:noFill/>
            <a:miter lim="800000"/>
            <a:headEnd/>
            <a:tailEnd/>
          </a:ln>
        </p:spPr>
      </p:pic>
      <p:sp>
        <p:nvSpPr>
          <p:cNvPr id="161796" name="Rectangle 2"/>
          <p:cNvSpPr>
            <a:spLocks noGrp="1" noChangeArrowheads="1"/>
          </p:cNvSpPr>
          <p:nvPr>
            <p:ph type="title"/>
          </p:nvPr>
        </p:nvSpPr>
        <p:spPr/>
        <p:txBody>
          <a:bodyPr/>
          <a:lstStyle/>
          <a:p>
            <a:r>
              <a:rPr lang="en-US" sz="4000" dirty="0"/>
              <a:t>Internet inter-AS routing: BGP</a:t>
            </a:r>
            <a:endParaRPr lang="en-US" sz="3200" dirty="0"/>
          </a:p>
        </p:txBody>
      </p:sp>
      <p:sp>
        <p:nvSpPr>
          <p:cNvPr id="161797" name="Rectangle 3"/>
          <p:cNvSpPr>
            <a:spLocks noGrp="1" noChangeArrowheads="1"/>
          </p:cNvSpPr>
          <p:nvPr>
            <p:ph type="body" idx="1"/>
          </p:nvPr>
        </p:nvSpPr>
        <p:spPr>
          <a:xfrm>
            <a:off x="533400" y="1422400"/>
            <a:ext cx="7772400" cy="4927600"/>
          </a:xfrm>
        </p:spPr>
        <p:txBody>
          <a:bodyPr/>
          <a:lstStyle/>
          <a:p>
            <a:pPr marL="381000" indent="-381000"/>
            <a:r>
              <a:rPr lang="en-US" dirty="0">
                <a:solidFill>
                  <a:srgbClr val="CC0000"/>
                </a:solidFill>
              </a:rPr>
              <a:t>BGP (Border Gateway Protocol):</a:t>
            </a:r>
            <a:r>
              <a:rPr lang="en-US" dirty="0"/>
              <a:t> </a:t>
            </a:r>
            <a:r>
              <a:rPr lang="en-US" i="1" dirty="0"/>
              <a:t>the</a:t>
            </a:r>
            <a:r>
              <a:rPr lang="en-US" dirty="0"/>
              <a:t> de facto inter-domain routing protocol</a:t>
            </a:r>
          </a:p>
          <a:p>
            <a:pPr marL="800100" lvl="1" indent="-342900"/>
            <a:r>
              <a:rPr lang="ja-JP" altLang="en-US" dirty="0"/>
              <a:t>“</a:t>
            </a:r>
            <a:r>
              <a:rPr lang="en-US" altLang="ja-JP" dirty="0"/>
              <a:t>glue that holds the Internet together</a:t>
            </a:r>
            <a:r>
              <a:rPr lang="ja-JP" altLang="en-US" dirty="0"/>
              <a:t>”</a:t>
            </a:r>
            <a:endParaRPr lang="en-US" altLang="ja-JP" dirty="0"/>
          </a:p>
          <a:p>
            <a:pPr marL="381000" indent="-381000"/>
            <a:r>
              <a:rPr lang="en-US" dirty="0"/>
              <a:t>BGP provides each AS a means to:</a:t>
            </a:r>
          </a:p>
          <a:p>
            <a:pPr marL="800100" lvl="1" indent="-342900"/>
            <a:r>
              <a:rPr lang="en-US" sz="2800" dirty="0" err="1">
                <a:solidFill>
                  <a:srgbClr val="CC0000"/>
                </a:solidFill>
              </a:rPr>
              <a:t>eBGP</a:t>
            </a:r>
            <a:r>
              <a:rPr lang="en-US" sz="2800" dirty="0">
                <a:solidFill>
                  <a:srgbClr val="CC0000"/>
                </a:solidFill>
              </a:rPr>
              <a:t>:</a:t>
            </a:r>
            <a:r>
              <a:rPr lang="en-US" dirty="0"/>
              <a:t> obtain subnet </a:t>
            </a:r>
            <a:r>
              <a:rPr lang="en-US" dirty="0" err="1"/>
              <a:t>reachability</a:t>
            </a:r>
            <a:r>
              <a:rPr lang="en-US" dirty="0"/>
              <a:t> information from neighboring ASs.</a:t>
            </a:r>
          </a:p>
          <a:p>
            <a:pPr marL="800100" lvl="1" indent="-342900"/>
            <a:r>
              <a:rPr lang="en-US" sz="2800" dirty="0" err="1">
                <a:solidFill>
                  <a:srgbClr val="CC0000"/>
                </a:solidFill>
              </a:rPr>
              <a:t>iBGP</a:t>
            </a:r>
            <a:r>
              <a:rPr lang="en-US" sz="2800" dirty="0">
                <a:solidFill>
                  <a:srgbClr val="CC0000"/>
                </a:solidFill>
              </a:rPr>
              <a:t>:</a:t>
            </a:r>
            <a:r>
              <a:rPr lang="en-US" dirty="0"/>
              <a:t> propagate </a:t>
            </a:r>
            <a:r>
              <a:rPr lang="en-US" dirty="0" err="1"/>
              <a:t>reachability</a:t>
            </a:r>
            <a:r>
              <a:rPr lang="en-US" dirty="0"/>
              <a:t> information to all AS-internal routers.</a:t>
            </a:r>
          </a:p>
          <a:p>
            <a:pPr marL="800100" lvl="1" indent="-342900"/>
            <a:r>
              <a:rPr lang="en-US" dirty="0"/>
              <a:t>determine </a:t>
            </a:r>
            <a:r>
              <a:rPr lang="ja-JP" altLang="en-US" dirty="0"/>
              <a:t>“</a:t>
            </a:r>
            <a:r>
              <a:rPr lang="en-US" altLang="ja-JP" dirty="0"/>
              <a:t>good</a:t>
            </a:r>
            <a:r>
              <a:rPr lang="ja-JP" altLang="en-US" dirty="0"/>
              <a:t>”</a:t>
            </a:r>
            <a:r>
              <a:rPr lang="en-US" altLang="ja-JP" dirty="0"/>
              <a:t> routes to other networks based on </a:t>
            </a:r>
            <a:r>
              <a:rPr lang="en-US" altLang="ja-JP" dirty="0" err="1"/>
              <a:t>reachability</a:t>
            </a:r>
            <a:r>
              <a:rPr lang="en-US" altLang="ja-JP" dirty="0"/>
              <a:t> information and policy.</a:t>
            </a:r>
          </a:p>
          <a:p>
            <a:pPr marL="381000" indent="-381000"/>
            <a:r>
              <a:rPr lang="en-US" dirty="0"/>
              <a:t>allows subnet to advertise its existence to rest of Internet: </a:t>
            </a:r>
            <a:r>
              <a:rPr lang="ja-JP" altLang="en-US" i="1" dirty="0">
                <a:solidFill>
                  <a:srgbClr val="000099"/>
                </a:solidFill>
              </a:rPr>
              <a:t>“</a:t>
            </a:r>
            <a:r>
              <a:rPr lang="en-US" altLang="ja-JP" i="1" dirty="0">
                <a:solidFill>
                  <a:srgbClr val="000099"/>
                </a:solidFill>
              </a:rPr>
              <a:t>I am here</a:t>
            </a:r>
            <a:r>
              <a:rPr lang="ja-JP" altLang="en-US" i="1" dirty="0">
                <a:solidFill>
                  <a:srgbClr val="000099"/>
                </a:solidFill>
              </a:rPr>
              <a:t>”</a:t>
            </a:r>
            <a:endParaRPr lang="en-US" i="1" dirty="0">
              <a:solidFill>
                <a:srgbClr val="00009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2818" name="Slide Number Placeholder 5"/>
          <p:cNvSpPr>
            <a:spLocks noGrp="1"/>
          </p:cNvSpPr>
          <p:nvPr>
            <p:ph type="sldNum" sz="quarter" idx="12"/>
          </p:nvPr>
        </p:nvSpPr>
        <p:spPr>
          <a:noFill/>
        </p:spPr>
        <p:txBody>
          <a:bodyPr/>
          <a:lstStyle/>
          <a:p>
            <a:r>
              <a:rPr lang="en-US"/>
              <a:t>4-</a:t>
            </a:r>
            <a:fld id="{CBD6475D-883C-4897-85A5-7191DF958309}" type="slidenum">
              <a:rPr lang="en-US"/>
              <a:pPr/>
              <a:t>47</a:t>
            </a:fld>
            <a:endParaRPr lang="en-US"/>
          </a:p>
        </p:txBody>
      </p:sp>
      <p:sp>
        <p:nvSpPr>
          <p:cNvPr id="162819" name="Freeform 2"/>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17765" name="Rectangle 3"/>
          <p:cNvSpPr>
            <a:spLocks noGrp="1" noChangeArrowheads="1"/>
          </p:cNvSpPr>
          <p:nvPr>
            <p:ph type="title"/>
          </p:nvPr>
        </p:nvSpPr>
        <p:spPr>
          <a:xfrm>
            <a:off x="533400" y="0"/>
            <a:ext cx="7772400" cy="1143000"/>
          </a:xfrm>
        </p:spPr>
        <p:txBody>
          <a:bodyPr/>
          <a:lstStyle/>
          <a:p>
            <a:pPr>
              <a:defRPr/>
            </a:pPr>
            <a:r>
              <a:rPr lang="en-US">
                <a:ea typeface="ＭＳ Ｐゴシック" charset="0"/>
                <a:cs typeface="+mj-cs"/>
              </a:rPr>
              <a:t>BGP basics</a:t>
            </a:r>
          </a:p>
        </p:txBody>
      </p:sp>
      <p:sp>
        <p:nvSpPr>
          <p:cNvPr id="753668" name="Rectangle 4"/>
          <p:cNvSpPr>
            <a:spLocks noGrp="1" noChangeArrowheads="1"/>
          </p:cNvSpPr>
          <p:nvPr>
            <p:ph type="body" idx="1"/>
          </p:nvPr>
        </p:nvSpPr>
        <p:spPr>
          <a:xfrm>
            <a:off x="579438" y="2879725"/>
            <a:ext cx="8505825" cy="2349500"/>
          </a:xfrm>
        </p:spPr>
        <p:txBody>
          <a:bodyPr/>
          <a:lstStyle/>
          <a:p>
            <a:r>
              <a:rPr lang="en-US" sz="2400" dirty="0"/>
              <a:t>when AS3 advertises a prefix to AS1:</a:t>
            </a:r>
          </a:p>
          <a:p>
            <a:pPr lvl="1"/>
            <a:r>
              <a:rPr lang="en-US" sz="2000" dirty="0"/>
              <a:t>AS3 </a:t>
            </a:r>
            <a:r>
              <a:rPr lang="en-US" sz="2000" i="1" dirty="0">
                <a:solidFill>
                  <a:srgbClr val="CC0000"/>
                </a:solidFill>
              </a:rPr>
              <a:t>promises</a:t>
            </a:r>
            <a:r>
              <a:rPr lang="en-US" sz="2000" dirty="0"/>
              <a:t> it will forward datagrams towards that prefix</a:t>
            </a:r>
          </a:p>
          <a:p>
            <a:pPr lvl="1"/>
            <a:r>
              <a:rPr lang="en-US" sz="2000" dirty="0"/>
              <a:t>AS3 can aggregate prefixes in its advertisement</a:t>
            </a:r>
          </a:p>
          <a:p>
            <a:endParaRPr lang="en-US" sz="2000" dirty="0"/>
          </a:p>
        </p:txBody>
      </p:sp>
      <p:sp>
        <p:nvSpPr>
          <p:cNvPr id="162822" name="Freeform 5"/>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62823" name="Freeform 6"/>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62824" name="Freeform 7"/>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62825" name="Freeform 8"/>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62826"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dirty="0"/>
              <a:t>AS3</a:t>
            </a:r>
            <a:endParaRPr lang="en-US" dirty="0"/>
          </a:p>
        </p:txBody>
      </p:sp>
      <p:sp>
        <p:nvSpPr>
          <p:cNvPr id="162827"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dirty="0"/>
              <a:t>AS2</a:t>
            </a:r>
          </a:p>
        </p:txBody>
      </p:sp>
      <p:sp>
        <p:nvSpPr>
          <p:cNvPr id="162828"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62829"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62830"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62831" name="Group 14"/>
          <p:cNvGrpSpPr>
            <a:grpSpLocks/>
          </p:cNvGrpSpPr>
          <p:nvPr/>
        </p:nvGrpSpPr>
        <p:grpSpPr bwMode="auto">
          <a:xfrm>
            <a:off x="1619250" y="4903788"/>
            <a:ext cx="501650" cy="400050"/>
            <a:chOff x="873" y="3243"/>
            <a:chExt cx="316" cy="252"/>
          </a:xfrm>
        </p:grpSpPr>
        <p:sp>
          <p:nvSpPr>
            <p:cNvPr id="162932"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33"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62934"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62935"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936"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37"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62938"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62832" name="Group 22"/>
          <p:cNvGrpSpPr>
            <a:grpSpLocks/>
          </p:cNvGrpSpPr>
          <p:nvPr/>
        </p:nvGrpSpPr>
        <p:grpSpPr bwMode="auto">
          <a:xfrm>
            <a:off x="1889125" y="4327525"/>
            <a:ext cx="501650" cy="400050"/>
            <a:chOff x="2016" y="1976"/>
            <a:chExt cx="316" cy="252"/>
          </a:xfrm>
        </p:grpSpPr>
        <p:sp>
          <p:nvSpPr>
            <p:cNvPr id="162924"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25"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62926"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62927"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928"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2929" name="Group 28"/>
            <p:cNvGrpSpPr>
              <a:grpSpLocks/>
            </p:cNvGrpSpPr>
            <p:nvPr/>
          </p:nvGrpSpPr>
          <p:grpSpPr bwMode="auto">
            <a:xfrm>
              <a:off x="2028" y="1976"/>
              <a:ext cx="296" cy="252"/>
              <a:chOff x="2906" y="2425"/>
              <a:chExt cx="301" cy="252"/>
            </a:xfrm>
          </p:grpSpPr>
          <p:sp>
            <p:nvSpPr>
              <p:cNvPr id="162930"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62931"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62833" name="Group 31"/>
          <p:cNvGrpSpPr>
            <a:grpSpLocks/>
          </p:cNvGrpSpPr>
          <p:nvPr/>
        </p:nvGrpSpPr>
        <p:grpSpPr bwMode="auto">
          <a:xfrm>
            <a:off x="2466975" y="4702175"/>
            <a:ext cx="501650" cy="396875"/>
            <a:chOff x="1434" y="3104"/>
            <a:chExt cx="316" cy="250"/>
          </a:xfrm>
        </p:grpSpPr>
        <p:grpSp>
          <p:nvGrpSpPr>
            <p:cNvPr id="162916" name="Group 32"/>
            <p:cNvGrpSpPr>
              <a:grpSpLocks/>
            </p:cNvGrpSpPr>
            <p:nvPr/>
          </p:nvGrpSpPr>
          <p:grpSpPr bwMode="auto">
            <a:xfrm>
              <a:off x="1434" y="3163"/>
              <a:ext cx="316" cy="147"/>
              <a:chOff x="1434" y="3163"/>
              <a:chExt cx="316" cy="147"/>
            </a:xfrm>
          </p:grpSpPr>
          <p:sp>
            <p:nvSpPr>
              <p:cNvPr id="162918"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19"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62920"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62921"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922"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23"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62917"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62834" name="Group 40"/>
          <p:cNvGrpSpPr>
            <a:grpSpLocks/>
          </p:cNvGrpSpPr>
          <p:nvPr/>
        </p:nvGrpSpPr>
        <p:grpSpPr bwMode="auto">
          <a:xfrm>
            <a:off x="2495550" y="5227638"/>
            <a:ext cx="2660650" cy="1122362"/>
            <a:chOff x="1572" y="3293"/>
            <a:chExt cx="1676" cy="707"/>
          </a:xfrm>
        </p:grpSpPr>
        <p:sp>
          <p:nvSpPr>
            <p:cNvPr id="162873"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62874"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dirty="0"/>
                <a:t>AS1</a:t>
              </a:r>
              <a:endParaRPr lang="en-US" dirty="0"/>
            </a:p>
          </p:txBody>
        </p:sp>
        <p:sp>
          <p:nvSpPr>
            <p:cNvPr id="162875"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62876"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62877"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62878"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62879"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62880"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62881" name="Group 49"/>
            <p:cNvGrpSpPr>
              <a:grpSpLocks/>
            </p:cNvGrpSpPr>
            <p:nvPr/>
          </p:nvGrpSpPr>
          <p:grpSpPr bwMode="auto">
            <a:xfrm>
              <a:off x="2202" y="3293"/>
              <a:ext cx="316" cy="252"/>
              <a:chOff x="2055" y="3447"/>
              <a:chExt cx="316" cy="252"/>
            </a:xfrm>
          </p:grpSpPr>
          <p:sp>
            <p:nvSpPr>
              <p:cNvPr id="162908"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09"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62910"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62911"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912"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2913" name="Group 55"/>
              <p:cNvGrpSpPr>
                <a:grpSpLocks/>
              </p:cNvGrpSpPr>
              <p:nvPr/>
            </p:nvGrpSpPr>
            <p:grpSpPr bwMode="auto">
              <a:xfrm>
                <a:off x="2069" y="3447"/>
                <a:ext cx="296" cy="252"/>
                <a:chOff x="2906" y="2425"/>
                <a:chExt cx="303" cy="252"/>
              </a:xfrm>
            </p:grpSpPr>
            <p:sp>
              <p:nvSpPr>
                <p:cNvPr id="162914"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62915"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62882" name="Group 58"/>
            <p:cNvGrpSpPr>
              <a:grpSpLocks/>
            </p:cNvGrpSpPr>
            <p:nvPr/>
          </p:nvGrpSpPr>
          <p:grpSpPr bwMode="auto">
            <a:xfrm>
              <a:off x="1896" y="3507"/>
              <a:ext cx="316" cy="250"/>
              <a:chOff x="1749" y="3661"/>
              <a:chExt cx="316" cy="250"/>
            </a:xfrm>
          </p:grpSpPr>
          <p:sp>
            <p:nvSpPr>
              <p:cNvPr id="162901"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02"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62903"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62904"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905"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906"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62907"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62883" name="Group 66"/>
            <p:cNvGrpSpPr>
              <a:grpSpLocks/>
            </p:cNvGrpSpPr>
            <p:nvPr/>
          </p:nvGrpSpPr>
          <p:grpSpPr bwMode="auto">
            <a:xfrm>
              <a:off x="2238" y="3689"/>
              <a:ext cx="316" cy="252"/>
              <a:chOff x="2091" y="3843"/>
              <a:chExt cx="316" cy="252"/>
            </a:xfrm>
          </p:grpSpPr>
          <p:sp>
            <p:nvSpPr>
              <p:cNvPr id="162893"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94"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62895"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62896"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897"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2898" name="Group 72"/>
              <p:cNvGrpSpPr>
                <a:grpSpLocks/>
              </p:cNvGrpSpPr>
              <p:nvPr/>
            </p:nvGrpSpPr>
            <p:grpSpPr bwMode="auto">
              <a:xfrm>
                <a:off x="2101" y="3843"/>
                <a:ext cx="305" cy="252"/>
                <a:chOff x="2904" y="2425"/>
                <a:chExt cx="307" cy="252"/>
              </a:xfrm>
            </p:grpSpPr>
            <p:sp>
              <p:nvSpPr>
                <p:cNvPr id="162899"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62900"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62884" name="Group 75"/>
            <p:cNvGrpSpPr>
              <a:grpSpLocks/>
            </p:cNvGrpSpPr>
            <p:nvPr/>
          </p:nvGrpSpPr>
          <p:grpSpPr bwMode="auto">
            <a:xfrm>
              <a:off x="2778" y="3573"/>
              <a:ext cx="316" cy="252"/>
              <a:chOff x="2016" y="1976"/>
              <a:chExt cx="316" cy="252"/>
            </a:xfrm>
          </p:grpSpPr>
          <p:sp>
            <p:nvSpPr>
              <p:cNvPr id="162885"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86"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62887"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62888"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889"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2890" name="Group 81"/>
              <p:cNvGrpSpPr>
                <a:grpSpLocks/>
              </p:cNvGrpSpPr>
              <p:nvPr/>
            </p:nvGrpSpPr>
            <p:grpSpPr bwMode="auto">
              <a:xfrm>
                <a:off x="2025" y="1976"/>
                <a:ext cx="305" cy="252"/>
                <a:chOff x="2903" y="2425"/>
                <a:chExt cx="310" cy="252"/>
              </a:xfrm>
            </p:grpSpPr>
            <p:sp>
              <p:nvSpPr>
                <p:cNvPr id="162891"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62892"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62835" name="Group 84"/>
          <p:cNvGrpSpPr>
            <a:grpSpLocks/>
          </p:cNvGrpSpPr>
          <p:nvPr/>
        </p:nvGrpSpPr>
        <p:grpSpPr bwMode="auto">
          <a:xfrm>
            <a:off x="5414963" y="5324475"/>
            <a:ext cx="501650" cy="396875"/>
            <a:chOff x="3537" y="3473"/>
            <a:chExt cx="316" cy="250"/>
          </a:xfrm>
        </p:grpSpPr>
        <p:sp>
          <p:nvSpPr>
            <p:cNvPr id="162866"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67"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62868"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62869"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870"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71"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62872"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62836"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62837"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62838"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62839"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62840" name="Group 96"/>
          <p:cNvGrpSpPr>
            <a:grpSpLocks/>
          </p:cNvGrpSpPr>
          <p:nvPr/>
        </p:nvGrpSpPr>
        <p:grpSpPr bwMode="auto">
          <a:xfrm>
            <a:off x="6142038" y="5046663"/>
            <a:ext cx="501650" cy="400050"/>
            <a:chOff x="4320" y="1936"/>
            <a:chExt cx="316" cy="252"/>
          </a:xfrm>
        </p:grpSpPr>
        <p:sp>
          <p:nvSpPr>
            <p:cNvPr id="162859"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60"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62861"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62862"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863"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64"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62865"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62841" name="Group 104"/>
          <p:cNvGrpSpPr>
            <a:grpSpLocks/>
          </p:cNvGrpSpPr>
          <p:nvPr/>
        </p:nvGrpSpPr>
        <p:grpSpPr bwMode="auto">
          <a:xfrm>
            <a:off x="6405563" y="5502275"/>
            <a:ext cx="501650" cy="400050"/>
            <a:chOff x="4596" y="2158"/>
            <a:chExt cx="316" cy="252"/>
          </a:xfrm>
        </p:grpSpPr>
        <p:sp>
          <p:nvSpPr>
            <p:cNvPr id="162852"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53"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62854"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62855"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2856"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2857"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62858"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62842"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62843"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62844"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62845"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62846" name="Rectangle 116"/>
          <p:cNvSpPr>
            <a:spLocks noChangeArrowheads="1"/>
          </p:cNvSpPr>
          <p:nvPr/>
        </p:nvSpPr>
        <p:spPr bwMode="auto">
          <a:xfrm>
            <a:off x="554038" y="1069975"/>
            <a:ext cx="8505825" cy="1992313"/>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Char char="v"/>
            </a:pPr>
            <a:r>
              <a:rPr lang="en-US" sz="2400" dirty="0">
                <a:solidFill>
                  <a:srgbClr val="CC0000"/>
                </a:solidFill>
                <a:latin typeface="Gill Sans MT" pitchFamily="34" charset="0"/>
              </a:rPr>
              <a:t>BGP session:</a:t>
            </a:r>
            <a:r>
              <a:rPr lang="en-US" sz="2400" dirty="0">
                <a:solidFill>
                  <a:srgbClr val="FF0000"/>
                </a:solidFill>
                <a:latin typeface="Gill Sans MT" pitchFamily="34" charset="0"/>
              </a:rPr>
              <a:t> </a:t>
            </a:r>
            <a:r>
              <a:rPr lang="en-US" sz="2400" dirty="0">
                <a:latin typeface="Gill Sans MT" pitchFamily="34" charset="0"/>
              </a:rPr>
              <a:t>two BGP routers (</a:t>
            </a:r>
            <a:r>
              <a:rPr lang="ja-JP" altLang="en-US" sz="2400" dirty="0">
                <a:latin typeface="Gill Sans MT" pitchFamily="34" charset="0"/>
              </a:rPr>
              <a:t>“</a:t>
            </a:r>
            <a:r>
              <a:rPr lang="en-US" altLang="ja-JP" sz="2400" dirty="0">
                <a:latin typeface="Gill Sans MT" pitchFamily="34" charset="0"/>
              </a:rPr>
              <a:t>peers</a:t>
            </a:r>
            <a:r>
              <a:rPr lang="ja-JP" altLang="en-US" sz="2400" dirty="0">
                <a:latin typeface="Gill Sans MT" pitchFamily="34" charset="0"/>
              </a:rPr>
              <a:t>”</a:t>
            </a:r>
            <a:r>
              <a:rPr lang="en-US" altLang="ja-JP" sz="2400" dirty="0">
                <a:latin typeface="Gill Sans MT" pitchFamily="34" charset="0"/>
              </a:rPr>
              <a:t>) exchange BGP messages:</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advertising </a:t>
            </a:r>
            <a:r>
              <a:rPr lang="en-US" sz="2000" i="1" dirty="0">
                <a:solidFill>
                  <a:srgbClr val="CC0000"/>
                </a:solidFill>
                <a:latin typeface="Gill Sans MT" pitchFamily="34" charset="0"/>
              </a:rPr>
              <a:t>paths</a:t>
            </a:r>
            <a:r>
              <a:rPr lang="en-US" sz="2000" dirty="0">
                <a:solidFill>
                  <a:srgbClr val="CC0000"/>
                </a:solidFill>
                <a:latin typeface="Gill Sans MT" pitchFamily="34" charset="0"/>
              </a:rPr>
              <a:t> </a:t>
            </a:r>
            <a:r>
              <a:rPr lang="en-US" sz="2000" dirty="0">
                <a:latin typeface="Gill Sans MT" pitchFamily="34" charset="0"/>
              </a:rPr>
              <a:t>to different destination network prefixes (</a:t>
            </a:r>
            <a:r>
              <a:rPr lang="ja-JP" altLang="en-US" sz="2000" dirty="0">
                <a:latin typeface="Gill Sans MT" pitchFamily="34" charset="0"/>
              </a:rPr>
              <a:t>“</a:t>
            </a:r>
            <a:r>
              <a:rPr lang="en-US" altLang="ja-JP" sz="2000" dirty="0">
                <a:latin typeface="Gill Sans MT" pitchFamily="34" charset="0"/>
              </a:rPr>
              <a:t>path vector</a:t>
            </a:r>
            <a:r>
              <a:rPr lang="ja-JP" altLang="en-US" sz="2000" dirty="0">
                <a:latin typeface="Gill Sans MT" pitchFamily="34" charset="0"/>
              </a:rPr>
              <a:t>”</a:t>
            </a:r>
            <a:r>
              <a:rPr lang="en-US" altLang="ja-JP" sz="2000" dirty="0">
                <a:latin typeface="Gill Sans MT" pitchFamily="34" charset="0"/>
              </a:rPr>
              <a:t> protocol) </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exchanged over semi-permanent TCP connections</a:t>
            </a:r>
            <a:endParaRPr lang="en-US" sz="2000" dirty="0">
              <a:solidFill>
                <a:srgbClr val="FF0000"/>
              </a:solidFill>
              <a:latin typeface="Gill Sans MT" pitchFamily="34" charset="0"/>
            </a:endParaRPr>
          </a:p>
        </p:txBody>
      </p:sp>
      <p:grpSp>
        <p:nvGrpSpPr>
          <p:cNvPr id="18" name="Group 117"/>
          <p:cNvGrpSpPr>
            <a:grpSpLocks/>
          </p:cNvGrpSpPr>
          <p:nvPr/>
        </p:nvGrpSpPr>
        <p:grpSpPr bwMode="auto">
          <a:xfrm>
            <a:off x="2889250" y="4657725"/>
            <a:ext cx="1303338" cy="657225"/>
            <a:chOff x="2171" y="2695"/>
            <a:chExt cx="821" cy="414"/>
          </a:xfrm>
        </p:grpSpPr>
        <p:sp>
          <p:nvSpPr>
            <p:cNvPr id="162850" name="AutoShape 118"/>
            <p:cNvSpPr>
              <a:spLocks noChangeArrowheads="1"/>
            </p:cNvSpPr>
            <p:nvPr/>
          </p:nvSpPr>
          <p:spPr bwMode="auto">
            <a:xfrm rot="-9091425">
              <a:off x="2171" y="2935"/>
              <a:ext cx="484" cy="174"/>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p>
          </p:txBody>
        </p:sp>
        <p:sp>
          <p:nvSpPr>
            <p:cNvPr id="162851" name="Text Box 119"/>
            <p:cNvSpPr txBox="1">
              <a:spLocks noChangeArrowheads="1"/>
            </p:cNvSpPr>
            <p:nvPr/>
          </p:nvSpPr>
          <p:spPr bwMode="auto">
            <a:xfrm>
              <a:off x="2357" y="2695"/>
              <a:ext cx="635" cy="320"/>
            </a:xfrm>
            <a:prstGeom prst="rect">
              <a:avLst/>
            </a:prstGeom>
            <a:noFill/>
            <a:ln w="9525">
              <a:noFill/>
              <a:miter lim="800000"/>
              <a:headEnd/>
              <a:tailEnd/>
            </a:ln>
          </p:spPr>
          <p:txBody>
            <a:bodyPr wrap="none">
              <a:spAutoFit/>
            </a:bodyPr>
            <a:lstStyle/>
            <a:p>
              <a:pPr>
                <a:lnSpc>
                  <a:spcPct val="85000"/>
                </a:lnSpc>
              </a:pPr>
              <a:r>
                <a:rPr lang="en-US" sz="1600" i="1">
                  <a:solidFill>
                    <a:srgbClr val="CC0000"/>
                  </a:solidFill>
                </a:rPr>
                <a:t>BGP </a:t>
              </a:r>
            </a:p>
            <a:p>
              <a:pPr>
                <a:lnSpc>
                  <a:spcPct val="85000"/>
                </a:lnSpc>
              </a:pPr>
              <a:r>
                <a:rPr lang="en-US" sz="1600" i="1">
                  <a:solidFill>
                    <a:srgbClr val="CC0000"/>
                  </a:solidFill>
                </a:rPr>
                <a:t>message</a:t>
              </a:r>
            </a:p>
          </p:txBody>
        </p:sp>
      </p:grpSp>
      <p:sp>
        <p:nvSpPr>
          <p:cNvPr id="162848" name="Freeform 120"/>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pic>
        <p:nvPicPr>
          <p:cNvPr id="162849" name="Picture 121" descr="underline_base"/>
          <p:cNvPicPr>
            <a:picLocks noChangeArrowheads="1"/>
          </p:cNvPicPr>
          <p:nvPr/>
        </p:nvPicPr>
        <p:blipFill>
          <a:blip r:embed="rId2" cstate="print"/>
          <a:srcRect/>
          <a:stretch>
            <a:fillRect/>
          </a:stretch>
        </p:blipFill>
        <p:spPr bwMode="auto">
          <a:xfrm>
            <a:off x="611188" y="800100"/>
            <a:ext cx="2970212" cy="173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75366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36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3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3842" name="Slide Number Placeholder 5"/>
          <p:cNvSpPr>
            <a:spLocks noGrp="1"/>
          </p:cNvSpPr>
          <p:nvPr>
            <p:ph type="sldNum" sz="quarter" idx="12"/>
          </p:nvPr>
        </p:nvSpPr>
        <p:spPr>
          <a:noFill/>
        </p:spPr>
        <p:txBody>
          <a:bodyPr/>
          <a:lstStyle/>
          <a:p>
            <a:r>
              <a:rPr lang="en-US"/>
              <a:t>4-</a:t>
            </a:r>
            <a:fld id="{17323CF6-48FF-4CA2-AFC2-EAFBD603A631}" type="slidenum">
              <a:rPr lang="en-US"/>
              <a:pPr/>
              <a:t>48</a:t>
            </a:fld>
            <a:endParaRPr lang="en-US"/>
          </a:p>
        </p:txBody>
      </p:sp>
      <p:pic>
        <p:nvPicPr>
          <p:cNvPr id="163843" name="Picture 112" descr="underline_base"/>
          <p:cNvPicPr>
            <a:picLocks noChangeArrowheads="1"/>
          </p:cNvPicPr>
          <p:nvPr/>
        </p:nvPicPr>
        <p:blipFill>
          <a:blip r:embed="rId2" cstate="print"/>
          <a:srcRect/>
          <a:stretch>
            <a:fillRect/>
          </a:stretch>
        </p:blipFill>
        <p:spPr bwMode="auto">
          <a:xfrm>
            <a:off x="319088" y="766763"/>
            <a:ext cx="7769225" cy="173037"/>
          </a:xfrm>
          <a:prstGeom prst="rect">
            <a:avLst/>
          </a:prstGeom>
          <a:noFill/>
          <a:ln w="9525">
            <a:noFill/>
            <a:miter lim="800000"/>
            <a:headEnd/>
            <a:tailEnd/>
          </a:ln>
        </p:spPr>
      </p:pic>
      <p:sp>
        <p:nvSpPr>
          <p:cNvPr id="163844" name="Freeform 2"/>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18790" name="Rectangle 3"/>
          <p:cNvSpPr>
            <a:spLocks noGrp="1" noChangeArrowheads="1"/>
          </p:cNvSpPr>
          <p:nvPr>
            <p:ph type="title"/>
          </p:nvPr>
        </p:nvSpPr>
        <p:spPr>
          <a:xfrm>
            <a:off x="265113" y="0"/>
            <a:ext cx="8040687" cy="1143000"/>
          </a:xfrm>
        </p:spPr>
        <p:txBody>
          <a:bodyPr/>
          <a:lstStyle/>
          <a:p>
            <a:pPr>
              <a:defRPr/>
            </a:pPr>
            <a:r>
              <a:rPr lang="en-US" sz="3600">
                <a:ea typeface="ＭＳ Ｐゴシック" charset="0"/>
                <a:cs typeface="+mj-cs"/>
              </a:rPr>
              <a:t>BGP basics: distributing path information</a:t>
            </a:r>
          </a:p>
        </p:txBody>
      </p:sp>
      <p:sp>
        <p:nvSpPr>
          <p:cNvPr id="163846" name="Freeform 4"/>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63847" name="Freeform 5"/>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63848" name="Freeform 6"/>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dash"/>
            <a:round/>
            <a:headEnd type="none" w="med" len="med"/>
            <a:tailEnd type="none" w="med" len="med"/>
          </a:ln>
        </p:spPr>
        <p:txBody>
          <a:bodyPr wrap="none" anchor="ctr"/>
          <a:lstStyle/>
          <a:p>
            <a:endParaRPr lang="he-IL"/>
          </a:p>
        </p:txBody>
      </p:sp>
      <p:sp>
        <p:nvSpPr>
          <p:cNvPr id="163849" name="Text Box 7"/>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dirty="0"/>
              <a:t>AS3</a:t>
            </a:r>
            <a:endParaRPr lang="en-US" dirty="0"/>
          </a:p>
        </p:txBody>
      </p:sp>
      <p:sp>
        <p:nvSpPr>
          <p:cNvPr id="163850" name="Text Box 8"/>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dirty="0"/>
              <a:t>AS2</a:t>
            </a:r>
          </a:p>
        </p:txBody>
      </p:sp>
      <p:sp>
        <p:nvSpPr>
          <p:cNvPr id="163851" name="Line 9"/>
          <p:cNvSpPr>
            <a:spLocks noChangeShapeType="1"/>
          </p:cNvSpPr>
          <p:nvPr/>
        </p:nvSpPr>
        <p:spPr bwMode="auto">
          <a:xfrm flipV="1">
            <a:off x="5746750" y="5278438"/>
            <a:ext cx="434975" cy="192087"/>
          </a:xfrm>
          <a:prstGeom prst="line">
            <a:avLst/>
          </a:prstGeom>
          <a:noFill/>
          <a:ln w="12700">
            <a:solidFill>
              <a:schemeClr val="tx1"/>
            </a:solidFill>
            <a:prstDash val="dash"/>
            <a:round/>
            <a:headEnd/>
            <a:tailEnd/>
          </a:ln>
        </p:spPr>
        <p:txBody>
          <a:bodyPr/>
          <a:lstStyle/>
          <a:p>
            <a:endParaRPr lang="he-IL"/>
          </a:p>
        </p:txBody>
      </p:sp>
      <p:sp>
        <p:nvSpPr>
          <p:cNvPr id="163852" name="Line 10"/>
          <p:cNvSpPr>
            <a:spLocks noChangeShapeType="1"/>
          </p:cNvSpPr>
          <p:nvPr/>
        </p:nvSpPr>
        <p:spPr bwMode="auto">
          <a:xfrm flipH="1" flipV="1">
            <a:off x="2324100" y="4641850"/>
            <a:ext cx="241300" cy="174625"/>
          </a:xfrm>
          <a:prstGeom prst="line">
            <a:avLst/>
          </a:prstGeom>
          <a:noFill/>
          <a:ln w="12700">
            <a:solidFill>
              <a:schemeClr val="tx1"/>
            </a:solidFill>
            <a:prstDash val="dash"/>
            <a:round/>
            <a:headEnd/>
            <a:tailEnd/>
          </a:ln>
        </p:spPr>
        <p:txBody>
          <a:bodyPr/>
          <a:lstStyle/>
          <a:p>
            <a:endParaRPr lang="he-IL"/>
          </a:p>
        </p:txBody>
      </p:sp>
      <p:sp>
        <p:nvSpPr>
          <p:cNvPr id="163853" name="Line 11"/>
          <p:cNvSpPr>
            <a:spLocks noChangeShapeType="1"/>
          </p:cNvSpPr>
          <p:nvPr/>
        </p:nvSpPr>
        <p:spPr bwMode="auto">
          <a:xfrm flipH="1">
            <a:off x="1882775" y="4635500"/>
            <a:ext cx="147638" cy="376238"/>
          </a:xfrm>
          <a:prstGeom prst="line">
            <a:avLst/>
          </a:prstGeom>
          <a:noFill/>
          <a:ln w="12700">
            <a:solidFill>
              <a:schemeClr val="tx1"/>
            </a:solidFill>
            <a:prstDash val="dash"/>
            <a:round/>
            <a:headEnd/>
            <a:tailEnd/>
          </a:ln>
        </p:spPr>
        <p:txBody>
          <a:bodyPr/>
          <a:lstStyle/>
          <a:p>
            <a:endParaRPr lang="he-IL"/>
          </a:p>
        </p:txBody>
      </p:sp>
      <p:grpSp>
        <p:nvGrpSpPr>
          <p:cNvPr id="163854" name="Group 12"/>
          <p:cNvGrpSpPr>
            <a:grpSpLocks/>
          </p:cNvGrpSpPr>
          <p:nvPr/>
        </p:nvGrpSpPr>
        <p:grpSpPr bwMode="auto">
          <a:xfrm>
            <a:off x="1619250" y="4903788"/>
            <a:ext cx="501650" cy="400050"/>
            <a:chOff x="873" y="3243"/>
            <a:chExt cx="316" cy="252"/>
          </a:xfrm>
        </p:grpSpPr>
        <p:sp>
          <p:nvSpPr>
            <p:cNvPr id="163946" name="Oval 13"/>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47" name="Line 14"/>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63948" name="Line 15"/>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63949" name="Rectangle 16"/>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50" name="Oval 17"/>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51" name="Rectangle 18"/>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63952" name="Text Box 19"/>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63855" name="Group 20"/>
          <p:cNvGrpSpPr>
            <a:grpSpLocks/>
          </p:cNvGrpSpPr>
          <p:nvPr/>
        </p:nvGrpSpPr>
        <p:grpSpPr bwMode="auto">
          <a:xfrm>
            <a:off x="2466975" y="4702175"/>
            <a:ext cx="501650" cy="396875"/>
            <a:chOff x="1434" y="3104"/>
            <a:chExt cx="316" cy="250"/>
          </a:xfrm>
        </p:grpSpPr>
        <p:grpSp>
          <p:nvGrpSpPr>
            <p:cNvPr id="163938" name="Group 21"/>
            <p:cNvGrpSpPr>
              <a:grpSpLocks/>
            </p:cNvGrpSpPr>
            <p:nvPr/>
          </p:nvGrpSpPr>
          <p:grpSpPr bwMode="auto">
            <a:xfrm>
              <a:off x="1434" y="3163"/>
              <a:ext cx="316" cy="147"/>
              <a:chOff x="1434" y="3163"/>
              <a:chExt cx="316" cy="147"/>
            </a:xfrm>
          </p:grpSpPr>
          <p:sp>
            <p:nvSpPr>
              <p:cNvPr id="163940" name="Oval 2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41" name="Line 23"/>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63942" name="Line 24"/>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63943" name="Rectangle 25"/>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44" name="Oval 2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45" name="Rectangle 27"/>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63939" name="Text Box 28"/>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sp>
        <p:nvSpPr>
          <p:cNvPr id="163856" name="Freeform 29"/>
          <p:cNvSpPr>
            <a:spLocks/>
          </p:cNvSpPr>
          <p:nvPr/>
        </p:nvSpPr>
        <p:spPr bwMode="auto">
          <a:xfrm>
            <a:off x="2495550" y="5227638"/>
            <a:ext cx="2660650" cy="1122362"/>
          </a:xfrm>
          <a:custGeom>
            <a:avLst/>
            <a:gdLst>
              <a:gd name="T0" fmla="*/ 2147483647 w 1583"/>
              <a:gd name="T1" fmla="*/ 2147483647 h 682"/>
              <a:gd name="T2" fmla="*/ 2147483647 w 1583"/>
              <a:gd name="T3" fmla="*/ 2147483647 h 682"/>
              <a:gd name="T4" fmla="*/ 2147483647 w 1583"/>
              <a:gd name="T5" fmla="*/ 2147483647 h 682"/>
              <a:gd name="T6" fmla="*/ 2147483647 w 1583"/>
              <a:gd name="T7" fmla="*/ 2147483647 h 682"/>
              <a:gd name="T8" fmla="*/ 2147483647 w 1583"/>
              <a:gd name="T9" fmla="*/ 2147483647 h 682"/>
              <a:gd name="T10" fmla="*/ 2147483647 w 1583"/>
              <a:gd name="T11" fmla="*/ 2147483647 h 682"/>
              <a:gd name="T12" fmla="*/ 2147483647 w 1583"/>
              <a:gd name="T13" fmla="*/ 2147483647 h 682"/>
              <a:gd name="T14" fmla="*/ 2147483647 w 1583"/>
              <a:gd name="T15" fmla="*/ 2147483647 h 682"/>
              <a:gd name="T16" fmla="*/ 2147483647 w 1583"/>
              <a:gd name="T17" fmla="*/ 2147483647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63857" name="Text Box 30"/>
          <p:cNvSpPr txBox="1">
            <a:spLocks noChangeArrowheads="1"/>
          </p:cNvSpPr>
          <p:nvPr/>
        </p:nvSpPr>
        <p:spPr bwMode="auto">
          <a:xfrm>
            <a:off x="2728913" y="5911850"/>
            <a:ext cx="665162" cy="396875"/>
          </a:xfrm>
          <a:prstGeom prst="rect">
            <a:avLst/>
          </a:prstGeom>
          <a:noFill/>
          <a:ln w="9525">
            <a:noFill/>
            <a:miter lim="800000"/>
            <a:headEnd/>
            <a:tailEnd/>
          </a:ln>
        </p:spPr>
        <p:txBody>
          <a:bodyPr wrap="none">
            <a:spAutoFit/>
          </a:bodyPr>
          <a:lstStyle/>
          <a:p>
            <a:r>
              <a:rPr lang="en-US" sz="2000" dirty="0"/>
              <a:t>AS1</a:t>
            </a:r>
            <a:endParaRPr lang="en-US" dirty="0"/>
          </a:p>
        </p:txBody>
      </p:sp>
      <p:sp>
        <p:nvSpPr>
          <p:cNvPr id="163858" name="Line 31"/>
          <p:cNvSpPr>
            <a:spLocks noChangeShapeType="1"/>
          </p:cNvSpPr>
          <p:nvPr/>
        </p:nvSpPr>
        <p:spPr bwMode="auto">
          <a:xfrm flipH="1">
            <a:off x="3387725" y="5507038"/>
            <a:ext cx="147638" cy="161925"/>
          </a:xfrm>
          <a:prstGeom prst="line">
            <a:avLst/>
          </a:prstGeom>
          <a:noFill/>
          <a:ln w="12700">
            <a:solidFill>
              <a:schemeClr val="tx1"/>
            </a:solidFill>
            <a:prstDash val="dash"/>
            <a:round/>
            <a:headEnd/>
            <a:tailEnd/>
          </a:ln>
        </p:spPr>
        <p:txBody>
          <a:bodyPr/>
          <a:lstStyle/>
          <a:p>
            <a:endParaRPr lang="he-IL"/>
          </a:p>
        </p:txBody>
      </p:sp>
      <p:sp>
        <p:nvSpPr>
          <p:cNvPr id="163859" name="Line 32"/>
          <p:cNvSpPr>
            <a:spLocks noChangeShapeType="1"/>
          </p:cNvSpPr>
          <p:nvPr/>
        </p:nvSpPr>
        <p:spPr bwMode="auto">
          <a:xfrm>
            <a:off x="3790950" y="5541963"/>
            <a:ext cx="4763" cy="452437"/>
          </a:xfrm>
          <a:prstGeom prst="line">
            <a:avLst/>
          </a:prstGeom>
          <a:noFill/>
          <a:ln w="12700">
            <a:solidFill>
              <a:schemeClr val="tx1"/>
            </a:solidFill>
            <a:prstDash val="dash"/>
            <a:round/>
            <a:headEnd/>
            <a:tailEnd/>
          </a:ln>
        </p:spPr>
        <p:txBody>
          <a:bodyPr/>
          <a:lstStyle/>
          <a:p>
            <a:endParaRPr lang="he-IL"/>
          </a:p>
        </p:txBody>
      </p:sp>
      <p:sp>
        <p:nvSpPr>
          <p:cNvPr id="163860" name="Line 33"/>
          <p:cNvSpPr>
            <a:spLocks noChangeShapeType="1"/>
          </p:cNvSpPr>
          <p:nvPr/>
        </p:nvSpPr>
        <p:spPr bwMode="auto">
          <a:xfrm>
            <a:off x="3952875" y="5494338"/>
            <a:ext cx="496888" cy="334962"/>
          </a:xfrm>
          <a:prstGeom prst="line">
            <a:avLst/>
          </a:prstGeom>
          <a:noFill/>
          <a:ln w="12700">
            <a:solidFill>
              <a:schemeClr val="tx1"/>
            </a:solidFill>
            <a:prstDash val="dash"/>
            <a:round/>
            <a:headEnd/>
            <a:tailEnd/>
          </a:ln>
        </p:spPr>
        <p:txBody>
          <a:bodyPr/>
          <a:lstStyle/>
          <a:p>
            <a:endParaRPr lang="he-IL"/>
          </a:p>
        </p:txBody>
      </p:sp>
      <p:sp>
        <p:nvSpPr>
          <p:cNvPr id="163861" name="Line 34"/>
          <p:cNvSpPr>
            <a:spLocks noChangeShapeType="1"/>
          </p:cNvSpPr>
          <p:nvPr/>
        </p:nvSpPr>
        <p:spPr bwMode="auto">
          <a:xfrm flipH="1">
            <a:off x="4054475" y="5951538"/>
            <a:ext cx="376238" cy="120650"/>
          </a:xfrm>
          <a:prstGeom prst="line">
            <a:avLst/>
          </a:prstGeom>
          <a:noFill/>
          <a:ln w="12700">
            <a:solidFill>
              <a:schemeClr val="tx1"/>
            </a:solidFill>
            <a:prstDash val="dash"/>
            <a:round/>
            <a:headEnd/>
            <a:tailEnd/>
          </a:ln>
        </p:spPr>
        <p:txBody>
          <a:bodyPr/>
          <a:lstStyle/>
          <a:p>
            <a:endParaRPr lang="he-IL"/>
          </a:p>
        </p:txBody>
      </p:sp>
      <p:sp>
        <p:nvSpPr>
          <p:cNvPr id="163862" name="Line 35"/>
          <p:cNvSpPr>
            <a:spLocks noChangeShapeType="1"/>
          </p:cNvSpPr>
          <p:nvPr/>
        </p:nvSpPr>
        <p:spPr bwMode="auto">
          <a:xfrm flipH="1" flipV="1">
            <a:off x="3495675" y="5775325"/>
            <a:ext cx="901700" cy="80963"/>
          </a:xfrm>
          <a:prstGeom prst="line">
            <a:avLst/>
          </a:prstGeom>
          <a:noFill/>
          <a:ln w="12700">
            <a:solidFill>
              <a:schemeClr val="tx1"/>
            </a:solidFill>
            <a:prstDash val="dash"/>
            <a:round/>
            <a:headEnd/>
            <a:tailEnd/>
          </a:ln>
        </p:spPr>
        <p:txBody>
          <a:bodyPr/>
          <a:lstStyle/>
          <a:p>
            <a:endParaRPr lang="he-IL"/>
          </a:p>
        </p:txBody>
      </p:sp>
      <p:sp>
        <p:nvSpPr>
          <p:cNvPr id="163863" name="Line 36"/>
          <p:cNvSpPr>
            <a:spLocks noChangeShapeType="1"/>
          </p:cNvSpPr>
          <p:nvPr/>
        </p:nvSpPr>
        <p:spPr bwMode="auto">
          <a:xfrm>
            <a:off x="3402013" y="5856288"/>
            <a:ext cx="201612" cy="134937"/>
          </a:xfrm>
          <a:prstGeom prst="line">
            <a:avLst/>
          </a:prstGeom>
          <a:noFill/>
          <a:ln w="12700">
            <a:solidFill>
              <a:schemeClr val="tx1"/>
            </a:solidFill>
            <a:prstDash val="dash"/>
            <a:round/>
            <a:headEnd/>
            <a:tailEnd/>
          </a:ln>
        </p:spPr>
        <p:txBody>
          <a:bodyPr/>
          <a:lstStyle/>
          <a:p>
            <a:endParaRPr lang="he-IL"/>
          </a:p>
        </p:txBody>
      </p:sp>
      <p:grpSp>
        <p:nvGrpSpPr>
          <p:cNvPr id="163864" name="Group 37"/>
          <p:cNvGrpSpPr>
            <a:grpSpLocks/>
          </p:cNvGrpSpPr>
          <p:nvPr/>
        </p:nvGrpSpPr>
        <p:grpSpPr bwMode="auto">
          <a:xfrm>
            <a:off x="3495675" y="5227638"/>
            <a:ext cx="501650" cy="400050"/>
            <a:chOff x="2055" y="3447"/>
            <a:chExt cx="316" cy="252"/>
          </a:xfrm>
        </p:grpSpPr>
        <p:sp>
          <p:nvSpPr>
            <p:cNvPr id="163930" name="Oval 38"/>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31" name="Line 39"/>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63932" name="Line 40"/>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63933" name="Rectangle 41"/>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34" name="Oval 42"/>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3935" name="Group 43"/>
            <p:cNvGrpSpPr>
              <a:grpSpLocks/>
            </p:cNvGrpSpPr>
            <p:nvPr/>
          </p:nvGrpSpPr>
          <p:grpSpPr bwMode="auto">
            <a:xfrm>
              <a:off x="2069" y="3447"/>
              <a:ext cx="296" cy="252"/>
              <a:chOff x="2906" y="2425"/>
              <a:chExt cx="303" cy="252"/>
            </a:xfrm>
          </p:grpSpPr>
          <p:sp>
            <p:nvSpPr>
              <p:cNvPr id="163936" name="Rectangle 44"/>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63937" name="Text Box 45"/>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63865" name="Group 46"/>
          <p:cNvGrpSpPr>
            <a:grpSpLocks/>
          </p:cNvGrpSpPr>
          <p:nvPr/>
        </p:nvGrpSpPr>
        <p:grpSpPr bwMode="auto">
          <a:xfrm>
            <a:off x="3009900" y="5567363"/>
            <a:ext cx="501650" cy="396875"/>
            <a:chOff x="1749" y="3661"/>
            <a:chExt cx="316" cy="250"/>
          </a:xfrm>
        </p:grpSpPr>
        <p:sp>
          <p:nvSpPr>
            <p:cNvPr id="163923" name="Oval 47"/>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24" name="Line 48"/>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63925" name="Line 49"/>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63926" name="Rectangle 50"/>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27" name="Oval 51"/>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28" name="Rectangle 52"/>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63929" name="Text Box 53"/>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63866" name="Group 54"/>
          <p:cNvGrpSpPr>
            <a:grpSpLocks/>
          </p:cNvGrpSpPr>
          <p:nvPr/>
        </p:nvGrpSpPr>
        <p:grpSpPr bwMode="auto">
          <a:xfrm>
            <a:off x="3552825" y="5856288"/>
            <a:ext cx="501650" cy="400050"/>
            <a:chOff x="2091" y="3843"/>
            <a:chExt cx="316" cy="252"/>
          </a:xfrm>
        </p:grpSpPr>
        <p:sp>
          <p:nvSpPr>
            <p:cNvPr id="163915" name="Oval 55"/>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16" name="Line 56"/>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63917" name="Line 57"/>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63918" name="Rectangle 58"/>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19" name="Oval 59"/>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3920" name="Group 60"/>
            <p:cNvGrpSpPr>
              <a:grpSpLocks/>
            </p:cNvGrpSpPr>
            <p:nvPr/>
          </p:nvGrpSpPr>
          <p:grpSpPr bwMode="auto">
            <a:xfrm>
              <a:off x="2101" y="3843"/>
              <a:ext cx="305" cy="252"/>
              <a:chOff x="2904" y="2425"/>
              <a:chExt cx="307" cy="252"/>
            </a:xfrm>
          </p:grpSpPr>
          <p:sp>
            <p:nvSpPr>
              <p:cNvPr id="163921" name="Rectangle 61"/>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63922" name="Text Box 62"/>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63867" name="Group 63"/>
          <p:cNvGrpSpPr>
            <a:grpSpLocks/>
          </p:cNvGrpSpPr>
          <p:nvPr/>
        </p:nvGrpSpPr>
        <p:grpSpPr bwMode="auto">
          <a:xfrm>
            <a:off x="4410075" y="5672138"/>
            <a:ext cx="501650" cy="400050"/>
            <a:chOff x="2016" y="1976"/>
            <a:chExt cx="316" cy="252"/>
          </a:xfrm>
        </p:grpSpPr>
        <p:sp>
          <p:nvSpPr>
            <p:cNvPr id="163907" name="Oval 64"/>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08" name="Line 65"/>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63909" name="Line 66"/>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63910" name="Rectangle 67"/>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11" name="Oval 68"/>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63912" name="Group 69"/>
            <p:cNvGrpSpPr>
              <a:grpSpLocks/>
            </p:cNvGrpSpPr>
            <p:nvPr/>
          </p:nvGrpSpPr>
          <p:grpSpPr bwMode="auto">
            <a:xfrm>
              <a:off x="2025" y="1976"/>
              <a:ext cx="305" cy="252"/>
              <a:chOff x="2903" y="2425"/>
              <a:chExt cx="310" cy="252"/>
            </a:xfrm>
          </p:grpSpPr>
          <p:sp>
            <p:nvSpPr>
              <p:cNvPr id="163913" name="Rectangle 70"/>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63914" name="Text Box 71"/>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nvGrpSpPr>
          <p:cNvPr id="163868" name="Group 72"/>
          <p:cNvGrpSpPr>
            <a:grpSpLocks/>
          </p:cNvGrpSpPr>
          <p:nvPr/>
        </p:nvGrpSpPr>
        <p:grpSpPr bwMode="auto">
          <a:xfrm>
            <a:off x="5414963" y="5324475"/>
            <a:ext cx="501650" cy="396875"/>
            <a:chOff x="3537" y="3473"/>
            <a:chExt cx="316" cy="250"/>
          </a:xfrm>
        </p:grpSpPr>
        <p:sp>
          <p:nvSpPr>
            <p:cNvPr id="163900" name="Oval 73"/>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01" name="Line 74"/>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63902" name="Line 75"/>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63903" name="Rectangle 76"/>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904" name="Oval 77"/>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905" name="Rectangle 78"/>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63906" name="Text Box 79"/>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63869" name="Line 80"/>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63870" name="Line 81"/>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63871" name="Line 82"/>
          <p:cNvSpPr>
            <a:spLocks noChangeShapeType="1"/>
          </p:cNvSpPr>
          <p:nvPr/>
        </p:nvSpPr>
        <p:spPr bwMode="auto">
          <a:xfrm>
            <a:off x="5916613" y="5553075"/>
            <a:ext cx="488950" cy="152400"/>
          </a:xfrm>
          <a:prstGeom prst="line">
            <a:avLst/>
          </a:prstGeom>
          <a:noFill/>
          <a:ln w="12700">
            <a:solidFill>
              <a:schemeClr val="tx1"/>
            </a:solidFill>
            <a:prstDash val="dash"/>
            <a:round/>
            <a:headEnd/>
            <a:tailEnd/>
          </a:ln>
        </p:spPr>
        <p:txBody>
          <a:bodyPr wrap="none" anchor="ctr"/>
          <a:lstStyle/>
          <a:p>
            <a:endParaRPr lang="he-IL"/>
          </a:p>
        </p:txBody>
      </p:sp>
      <p:sp>
        <p:nvSpPr>
          <p:cNvPr id="163872" name="Line 83"/>
          <p:cNvSpPr>
            <a:spLocks noChangeShapeType="1"/>
          </p:cNvSpPr>
          <p:nvPr/>
        </p:nvSpPr>
        <p:spPr bwMode="auto">
          <a:xfrm>
            <a:off x="6530975" y="5351463"/>
            <a:ext cx="68263" cy="228600"/>
          </a:xfrm>
          <a:prstGeom prst="line">
            <a:avLst/>
          </a:prstGeom>
          <a:noFill/>
          <a:ln w="12700">
            <a:solidFill>
              <a:schemeClr val="tx1"/>
            </a:solidFill>
            <a:prstDash val="dash"/>
            <a:round/>
            <a:headEnd/>
            <a:tailEnd/>
          </a:ln>
        </p:spPr>
        <p:txBody>
          <a:bodyPr/>
          <a:lstStyle/>
          <a:p>
            <a:endParaRPr lang="he-IL"/>
          </a:p>
        </p:txBody>
      </p:sp>
      <p:grpSp>
        <p:nvGrpSpPr>
          <p:cNvPr id="163873" name="Group 84"/>
          <p:cNvGrpSpPr>
            <a:grpSpLocks/>
          </p:cNvGrpSpPr>
          <p:nvPr/>
        </p:nvGrpSpPr>
        <p:grpSpPr bwMode="auto">
          <a:xfrm>
            <a:off x="6142038" y="5046663"/>
            <a:ext cx="501650" cy="400050"/>
            <a:chOff x="4320" y="1936"/>
            <a:chExt cx="316" cy="252"/>
          </a:xfrm>
        </p:grpSpPr>
        <p:sp>
          <p:nvSpPr>
            <p:cNvPr id="163893" name="Oval 85"/>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894" name="Line 86"/>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63895" name="Line 87"/>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63896" name="Rectangle 88"/>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897" name="Oval 89"/>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898" name="Rectangle 90"/>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63899" name="Text Box 91"/>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63874" name="Group 92"/>
          <p:cNvGrpSpPr>
            <a:grpSpLocks/>
          </p:cNvGrpSpPr>
          <p:nvPr/>
        </p:nvGrpSpPr>
        <p:grpSpPr bwMode="auto">
          <a:xfrm>
            <a:off x="6405563" y="5502275"/>
            <a:ext cx="501650" cy="400050"/>
            <a:chOff x="4596" y="2158"/>
            <a:chExt cx="316" cy="252"/>
          </a:xfrm>
        </p:grpSpPr>
        <p:sp>
          <p:nvSpPr>
            <p:cNvPr id="163886" name="Oval 93"/>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887" name="Line 94"/>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63888" name="Line 95"/>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63889" name="Rectangle 96"/>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63890" name="Oval 97"/>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63891" name="Rectangle 98"/>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63892" name="Text Box 99"/>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63875" name="Text Box 100"/>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63876" name="Freeform 101"/>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63877" name="Text Box 102"/>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63878" name="Line 103"/>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63879" name="Freeform 104"/>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18825" name="Rectangle 105"/>
          <p:cNvSpPr>
            <a:spLocks noGrp="1" noChangeArrowheads="1"/>
          </p:cNvSpPr>
          <p:nvPr>
            <p:ph type="body" idx="1"/>
          </p:nvPr>
        </p:nvSpPr>
        <p:spPr>
          <a:xfrm>
            <a:off x="506413" y="1108075"/>
            <a:ext cx="7772400" cy="2370138"/>
          </a:xfrm>
        </p:spPr>
        <p:txBody>
          <a:bodyPr/>
          <a:lstStyle/>
          <a:p>
            <a:pPr>
              <a:lnSpc>
                <a:spcPct val="90000"/>
              </a:lnSpc>
              <a:buFont typeface="Wingdings" charset="0"/>
              <a:buChar char="v"/>
              <a:defRPr/>
            </a:pPr>
            <a:r>
              <a:rPr lang="en-US" sz="2400" dirty="0">
                <a:ea typeface="ＭＳ Ｐゴシック" charset="0"/>
                <a:cs typeface="+mn-cs"/>
              </a:rPr>
              <a:t>using </a:t>
            </a:r>
            <a:r>
              <a:rPr lang="en-US" sz="2400" dirty="0" err="1">
                <a:ea typeface="ＭＳ Ｐゴシック" charset="0"/>
                <a:cs typeface="+mn-cs"/>
              </a:rPr>
              <a:t>eBGP</a:t>
            </a:r>
            <a:r>
              <a:rPr lang="en-US" sz="2400" dirty="0">
                <a:ea typeface="ＭＳ Ｐゴシック" charset="0"/>
                <a:cs typeface="+mn-cs"/>
              </a:rPr>
              <a:t> session between 3a and 1c, AS3 sends prefix </a:t>
            </a:r>
            <a:r>
              <a:rPr lang="en-US" sz="2400" dirty="0" err="1">
                <a:ea typeface="ＭＳ Ｐゴシック" charset="0"/>
                <a:cs typeface="+mn-cs"/>
              </a:rPr>
              <a:t>reachability</a:t>
            </a:r>
            <a:r>
              <a:rPr lang="en-US" sz="2400" dirty="0">
                <a:ea typeface="ＭＳ Ｐゴシック" charset="0"/>
                <a:cs typeface="+mn-cs"/>
              </a:rPr>
              <a:t> info to AS1.</a:t>
            </a:r>
          </a:p>
          <a:p>
            <a:pPr lvl="1">
              <a:lnSpc>
                <a:spcPct val="90000"/>
              </a:lnSpc>
              <a:buFont typeface="Wingdings" charset="0"/>
              <a:buChar char="§"/>
              <a:defRPr/>
            </a:pPr>
            <a:r>
              <a:rPr lang="en-US" sz="2000" dirty="0">
                <a:ea typeface="ＭＳ Ｐゴシック" charset="0"/>
              </a:rPr>
              <a:t>1c can then use </a:t>
            </a:r>
            <a:r>
              <a:rPr lang="en-US" sz="2000" dirty="0" err="1">
                <a:ea typeface="ＭＳ Ｐゴシック" charset="0"/>
              </a:rPr>
              <a:t>iBGP</a:t>
            </a:r>
            <a:r>
              <a:rPr lang="en-US" sz="2000" dirty="0">
                <a:ea typeface="ＭＳ Ｐゴシック" charset="0"/>
              </a:rPr>
              <a:t> do distribute new prefix info to all routers in AS1</a:t>
            </a:r>
          </a:p>
          <a:p>
            <a:pPr lvl="1">
              <a:lnSpc>
                <a:spcPct val="90000"/>
              </a:lnSpc>
              <a:buFont typeface="Wingdings" charset="0"/>
              <a:buChar char="§"/>
              <a:defRPr/>
            </a:pPr>
            <a:r>
              <a:rPr lang="en-US" sz="2000" dirty="0">
                <a:ea typeface="ＭＳ Ｐゴシック" charset="0"/>
              </a:rPr>
              <a:t>1b can then re-advertise new </a:t>
            </a:r>
            <a:r>
              <a:rPr lang="en-US" sz="2000" dirty="0" err="1">
                <a:ea typeface="ＭＳ Ｐゴシック" charset="0"/>
              </a:rPr>
              <a:t>reachability</a:t>
            </a:r>
            <a:r>
              <a:rPr lang="en-US" sz="2000" dirty="0">
                <a:ea typeface="ＭＳ Ｐゴシック" charset="0"/>
              </a:rPr>
              <a:t> info to AS2 over 1b-to-2a </a:t>
            </a:r>
            <a:r>
              <a:rPr lang="en-US" sz="2000" dirty="0" err="1">
                <a:ea typeface="ＭＳ Ｐゴシック" charset="0"/>
              </a:rPr>
              <a:t>eBGP</a:t>
            </a:r>
            <a:r>
              <a:rPr lang="en-US" sz="2000" dirty="0">
                <a:ea typeface="ＭＳ Ｐゴシック" charset="0"/>
              </a:rPr>
              <a:t> session</a:t>
            </a:r>
          </a:p>
          <a:p>
            <a:pPr>
              <a:lnSpc>
                <a:spcPct val="90000"/>
              </a:lnSpc>
              <a:buFont typeface="Wingdings" charset="0"/>
              <a:buChar char="v"/>
              <a:defRPr/>
            </a:pPr>
            <a:r>
              <a:rPr lang="en-US" sz="2400" dirty="0">
                <a:ea typeface="ＭＳ Ｐゴシック" charset="0"/>
                <a:cs typeface="+mn-cs"/>
              </a:rPr>
              <a:t>when router learns of new prefix, it creates entry for prefix in its forwarding table.</a:t>
            </a:r>
          </a:p>
        </p:txBody>
      </p:sp>
      <p:sp>
        <p:nvSpPr>
          <p:cNvPr id="163881" name="Line 106"/>
          <p:cNvSpPr>
            <a:spLocks noChangeShapeType="1"/>
          </p:cNvSpPr>
          <p:nvPr/>
        </p:nvSpPr>
        <p:spPr bwMode="auto">
          <a:xfrm>
            <a:off x="3322638" y="4725988"/>
            <a:ext cx="766762" cy="0"/>
          </a:xfrm>
          <a:prstGeom prst="line">
            <a:avLst/>
          </a:prstGeom>
          <a:noFill/>
          <a:ln w="25400">
            <a:solidFill>
              <a:schemeClr val="tx1"/>
            </a:solidFill>
            <a:round/>
            <a:headEnd/>
            <a:tailEnd/>
          </a:ln>
        </p:spPr>
        <p:txBody>
          <a:bodyPr/>
          <a:lstStyle/>
          <a:p>
            <a:endParaRPr lang="he-IL"/>
          </a:p>
        </p:txBody>
      </p:sp>
      <p:sp>
        <p:nvSpPr>
          <p:cNvPr id="163882" name="Line 107"/>
          <p:cNvSpPr>
            <a:spLocks noChangeShapeType="1"/>
          </p:cNvSpPr>
          <p:nvPr/>
        </p:nvSpPr>
        <p:spPr bwMode="auto">
          <a:xfrm>
            <a:off x="3341688" y="5040313"/>
            <a:ext cx="766762" cy="0"/>
          </a:xfrm>
          <a:prstGeom prst="line">
            <a:avLst/>
          </a:prstGeom>
          <a:noFill/>
          <a:ln w="25400">
            <a:solidFill>
              <a:schemeClr val="tx1"/>
            </a:solidFill>
            <a:prstDash val="dash"/>
            <a:round/>
            <a:headEnd/>
            <a:tailEnd/>
          </a:ln>
        </p:spPr>
        <p:txBody>
          <a:bodyPr/>
          <a:lstStyle/>
          <a:p>
            <a:endParaRPr lang="he-IL"/>
          </a:p>
        </p:txBody>
      </p:sp>
      <p:sp>
        <p:nvSpPr>
          <p:cNvPr id="163883" name="Text Box 108"/>
          <p:cNvSpPr txBox="1">
            <a:spLocks noChangeArrowheads="1"/>
          </p:cNvSpPr>
          <p:nvPr/>
        </p:nvSpPr>
        <p:spPr bwMode="auto">
          <a:xfrm>
            <a:off x="4171950" y="4508500"/>
            <a:ext cx="1309688" cy="304800"/>
          </a:xfrm>
          <a:prstGeom prst="rect">
            <a:avLst/>
          </a:prstGeom>
          <a:noFill/>
          <a:ln w="9525">
            <a:noFill/>
            <a:miter lim="800000"/>
            <a:headEnd/>
            <a:tailEnd/>
          </a:ln>
        </p:spPr>
        <p:txBody>
          <a:bodyPr wrap="none">
            <a:spAutoFit/>
          </a:bodyPr>
          <a:lstStyle/>
          <a:p>
            <a:pPr eaLnBrk="1" hangingPunct="1"/>
            <a:r>
              <a:rPr lang="en-US" sz="1400"/>
              <a:t>eBGP session</a:t>
            </a:r>
          </a:p>
        </p:txBody>
      </p:sp>
      <p:sp>
        <p:nvSpPr>
          <p:cNvPr id="163884" name="Text Box 109"/>
          <p:cNvSpPr txBox="1">
            <a:spLocks noChangeArrowheads="1"/>
          </p:cNvSpPr>
          <p:nvPr/>
        </p:nvSpPr>
        <p:spPr bwMode="auto">
          <a:xfrm>
            <a:off x="4198938" y="4857750"/>
            <a:ext cx="1250950" cy="304800"/>
          </a:xfrm>
          <a:prstGeom prst="rect">
            <a:avLst/>
          </a:prstGeom>
          <a:noFill/>
          <a:ln w="9525">
            <a:noFill/>
            <a:miter lim="800000"/>
            <a:headEnd/>
            <a:tailEnd/>
          </a:ln>
        </p:spPr>
        <p:txBody>
          <a:bodyPr wrap="none">
            <a:spAutoFit/>
          </a:bodyPr>
          <a:lstStyle/>
          <a:p>
            <a:pPr eaLnBrk="1" hangingPunct="1"/>
            <a:r>
              <a:rPr lang="en-US" sz="1400"/>
              <a:t>iBGP session</a:t>
            </a:r>
          </a:p>
        </p:txBody>
      </p:sp>
      <p:sp>
        <p:nvSpPr>
          <p:cNvPr id="163885" name="Freeform 110"/>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4866" name="Slide Number Placeholder 5"/>
          <p:cNvSpPr>
            <a:spLocks noGrp="1"/>
          </p:cNvSpPr>
          <p:nvPr>
            <p:ph type="sldNum" sz="quarter" idx="12"/>
          </p:nvPr>
        </p:nvSpPr>
        <p:spPr>
          <a:noFill/>
        </p:spPr>
        <p:txBody>
          <a:bodyPr/>
          <a:lstStyle/>
          <a:p>
            <a:r>
              <a:rPr lang="en-US"/>
              <a:t>4-</a:t>
            </a:r>
            <a:fld id="{5EA006F7-C93E-4B12-B8CD-84613DE70B23}" type="slidenum">
              <a:rPr lang="en-US"/>
              <a:pPr/>
              <a:t>49</a:t>
            </a:fld>
            <a:endParaRPr lang="en-US"/>
          </a:p>
        </p:txBody>
      </p:sp>
      <p:sp>
        <p:nvSpPr>
          <p:cNvPr id="119812" name="Rectangle 2"/>
          <p:cNvSpPr>
            <a:spLocks noGrp="1" noChangeArrowheads="1"/>
          </p:cNvSpPr>
          <p:nvPr>
            <p:ph type="title"/>
          </p:nvPr>
        </p:nvSpPr>
        <p:spPr>
          <a:xfrm>
            <a:off x="377825" y="150813"/>
            <a:ext cx="7772400" cy="1143000"/>
          </a:xfrm>
        </p:spPr>
        <p:txBody>
          <a:bodyPr/>
          <a:lstStyle/>
          <a:p>
            <a:pPr>
              <a:defRPr/>
            </a:pPr>
            <a:r>
              <a:rPr lang="en-US">
                <a:ea typeface="ＭＳ Ｐゴシック" charset="0"/>
                <a:cs typeface="+mj-cs"/>
              </a:rPr>
              <a:t>Path attributes and BGP routes</a:t>
            </a:r>
          </a:p>
        </p:txBody>
      </p:sp>
      <p:sp>
        <p:nvSpPr>
          <p:cNvPr id="164868" name="Rectangle 3"/>
          <p:cNvSpPr>
            <a:spLocks noGrp="1" noChangeArrowheads="1"/>
          </p:cNvSpPr>
          <p:nvPr>
            <p:ph type="body" idx="1"/>
          </p:nvPr>
        </p:nvSpPr>
        <p:spPr>
          <a:xfrm>
            <a:off x="466725" y="1422400"/>
            <a:ext cx="8247063" cy="4648200"/>
          </a:xfrm>
        </p:spPr>
        <p:txBody>
          <a:bodyPr/>
          <a:lstStyle/>
          <a:p>
            <a:r>
              <a:rPr lang="en-US" dirty="0"/>
              <a:t>advertised prefix includes BGP attributes </a:t>
            </a:r>
          </a:p>
          <a:p>
            <a:pPr lvl="1"/>
            <a:r>
              <a:rPr lang="en-US" dirty="0"/>
              <a:t>prefix + attributes = </a:t>
            </a:r>
            <a:r>
              <a:rPr lang="ja-JP" altLang="en-US" dirty="0"/>
              <a:t>“</a:t>
            </a:r>
            <a:r>
              <a:rPr lang="en-US" altLang="ja-JP" dirty="0"/>
              <a:t>route</a:t>
            </a:r>
            <a:r>
              <a:rPr lang="ja-JP" altLang="en-US" dirty="0"/>
              <a:t>”</a:t>
            </a:r>
            <a:endParaRPr lang="en-US" altLang="ja-JP" dirty="0"/>
          </a:p>
          <a:p>
            <a:r>
              <a:rPr lang="en-US" dirty="0"/>
              <a:t>two important attributes:</a:t>
            </a:r>
          </a:p>
          <a:p>
            <a:pPr lvl="1"/>
            <a:r>
              <a:rPr lang="en-US" dirty="0">
                <a:solidFill>
                  <a:srgbClr val="CC0000"/>
                </a:solidFill>
              </a:rPr>
              <a:t>AS-PATH:</a:t>
            </a:r>
            <a:r>
              <a:rPr lang="en-US" dirty="0"/>
              <a:t> contains ASs through which prefix advertisement has passed: e.g., AS 67, AS 17 </a:t>
            </a:r>
          </a:p>
          <a:p>
            <a:pPr lvl="1"/>
            <a:r>
              <a:rPr lang="en-US" dirty="0">
                <a:solidFill>
                  <a:srgbClr val="CC0000"/>
                </a:solidFill>
              </a:rPr>
              <a:t>NEXT-HOP:</a:t>
            </a:r>
            <a:r>
              <a:rPr lang="en-US" dirty="0"/>
              <a:t> indicates specific internal-AS router to next-hop AS. (may be multiple links from current AS to next-hop-AS)</a:t>
            </a:r>
          </a:p>
          <a:p>
            <a:r>
              <a:rPr lang="en-US" dirty="0"/>
              <a:t>gateway router receiving route advertisement uses </a:t>
            </a:r>
            <a:r>
              <a:rPr lang="en-US" dirty="0">
                <a:solidFill>
                  <a:srgbClr val="CC0000"/>
                </a:solidFill>
              </a:rPr>
              <a:t>import policy</a:t>
            </a:r>
            <a:r>
              <a:rPr lang="en-US" dirty="0"/>
              <a:t> to accept/decline</a:t>
            </a:r>
          </a:p>
          <a:p>
            <a:pPr lvl="1"/>
            <a:r>
              <a:rPr lang="en-US" dirty="0"/>
              <a:t>e.g., never route through AS x</a:t>
            </a:r>
          </a:p>
          <a:p>
            <a:pPr lvl="1"/>
            <a:r>
              <a:rPr lang="en-US" i="1" dirty="0">
                <a:solidFill>
                  <a:srgbClr val="CC0000"/>
                </a:solidFill>
              </a:rPr>
              <a:t>policy-based</a:t>
            </a:r>
            <a:r>
              <a:rPr lang="en-US" i="1" dirty="0">
                <a:solidFill>
                  <a:srgbClr val="FF0000"/>
                </a:solidFill>
              </a:rPr>
              <a:t> </a:t>
            </a:r>
            <a:r>
              <a:rPr lang="en-US" dirty="0"/>
              <a:t>routing</a:t>
            </a:r>
          </a:p>
          <a:p>
            <a:pPr lvl="1"/>
            <a:endParaRPr lang="en-US" dirty="0"/>
          </a:p>
        </p:txBody>
      </p:sp>
      <p:pic>
        <p:nvPicPr>
          <p:cNvPr id="164869" name="Picture 5" descr="underline_base"/>
          <p:cNvPicPr>
            <a:picLocks noChangeArrowheads="1"/>
          </p:cNvPicPr>
          <p:nvPr/>
        </p:nvPicPr>
        <p:blipFill>
          <a:blip r:embed="rId2" cstate="print"/>
          <a:srcRect/>
          <a:stretch>
            <a:fillRect/>
          </a:stretch>
        </p:blipFill>
        <p:spPr bwMode="auto">
          <a:xfrm>
            <a:off x="420688" y="993775"/>
            <a:ext cx="7313612" cy="17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22882" name="Slide Number Placeholder 6"/>
          <p:cNvSpPr>
            <a:spLocks noGrp="1"/>
          </p:cNvSpPr>
          <p:nvPr>
            <p:ph type="sldNum" sz="quarter" idx="12"/>
          </p:nvPr>
        </p:nvSpPr>
        <p:spPr>
          <a:noFill/>
        </p:spPr>
        <p:txBody>
          <a:bodyPr/>
          <a:lstStyle/>
          <a:p>
            <a:r>
              <a:rPr lang="en-US"/>
              <a:t>4-</a:t>
            </a:r>
            <a:fld id="{B58897F6-F5B1-448A-A1A1-93A548AAF601}" type="slidenum">
              <a:rPr lang="en-US"/>
              <a:pPr/>
              <a:t>5</a:t>
            </a:fld>
            <a:endParaRPr lang="en-US"/>
          </a:p>
        </p:txBody>
      </p:sp>
      <p:pic>
        <p:nvPicPr>
          <p:cNvPr id="122883" name="Picture 5" descr="underline_base"/>
          <p:cNvPicPr>
            <a:picLocks noChangeArrowheads="1"/>
          </p:cNvPicPr>
          <p:nvPr/>
        </p:nvPicPr>
        <p:blipFill>
          <a:blip r:embed="rId2" cstate="print"/>
          <a:srcRect/>
          <a:stretch>
            <a:fillRect/>
          </a:stretch>
        </p:blipFill>
        <p:spPr bwMode="auto">
          <a:xfrm>
            <a:off x="601663" y="801688"/>
            <a:ext cx="6856412" cy="173037"/>
          </a:xfrm>
          <a:prstGeom prst="rect">
            <a:avLst/>
          </a:prstGeom>
          <a:noFill/>
          <a:ln w="9525">
            <a:noFill/>
            <a:miter lim="800000"/>
            <a:headEnd/>
            <a:tailEnd/>
          </a:ln>
        </p:spPr>
      </p:pic>
      <p:sp>
        <p:nvSpPr>
          <p:cNvPr id="122884" name="Rectangle 2"/>
          <p:cNvSpPr>
            <a:spLocks noGrp="1" noChangeArrowheads="1"/>
          </p:cNvSpPr>
          <p:nvPr>
            <p:ph type="title"/>
          </p:nvPr>
        </p:nvSpPr>
        <p:spPr>
          <a:xfrm>
            <a:off x="533400" y="17463"/>
            <a:ext cx="7772400" cy="1143000"/>
          </a:xfrm>
        </p:spPr>
        <p:txBody>
          <a:bodyPr/>
          <a:lstStyle/>
          <a:p>
            <a:r>
              <a:rPr lang="en-US" sz="4000" dirty="0"/>
              <a:t>Routing algorithm classification</a:t>
            </a:r>
            <a:endParaRPr lang="en-US" dirty="0"/>
          </a:p>
        </p:txBody>
      </p:sp>
      <p:sp>
        <p:nvSpPr>
          <p:cNvPr id="122885" name="Rectangle 3"/>
          <p:cNvSpPr>
            <a:spLocks noGrp="1" noChangeArrowheads="1"/>
          </p:cNvSpPr>
          <p:nvPr>
            <p:ph type="body" sz="half" idx="1"/>
          </p:nvPr>
        </p:nvSpPr>
        <p:spPr>
          <a:xfrm>
            <a:off x="522288" y="1371600"/>
            <a:ext cx="4216400" cy="4648200"/>
          </a:xfrm>
        </p:spPr>
        <p:txBody>
          <a:bodyPr/>
          <a:lstStyle/>
          <a:p>
            <a:pPr>
              <a:buFont typeface="Wingdings" pitchFamily="2" charset="2"/>
              <a:buNone/>
            </a:pPr>
            <a:r>
              <a:rPr lang="en-US" sz="2400" i="1" dirty="0">
                <a:solidFill>
                  <a:srgbClr val="CC0000"/>
                </a:solidFill>
              </a:rPr>
              <a:t>Q: global or decentralized information?</a:t>
            </a:r>
          </a:p>
          <a:p>
            <a:pPr>
              <a:spcBef>
                <a:spcPct val="40000"/>
              </a:spcBef>
              <a:buFont typeface="Wingdings" pitchFamily="2" charset="2"/>
              <a:buNone/>
            </a:pPr>
            <a:r>
              <a:rPr lang="en-US" sz="2400" i="1" dirty="0">
                <a:solidFill>
                  <a:srgbClr val="CC0000"/>
                </a:solidFill>
              </a:rPr>
              <a:t>global:</a:t>
            </a:r>
          </a:p>
          <a:p>
            <a:r>
              <a:rPr lang="en-US" sz="2400" dirty="0"/>
              <a:t>all routers have complete topology, link cost info</a:t>
            </a:r>
          </a:p>
          <a:p>
            <a:r>
              <a:rPr lang="ja-JP" altLang="en-US" sz="2400" dirty="0">
                <a:solidFill>
                  <a:srgbClr val="000099"/>
                </a:solidFill>
              </a:rPr>
              <a:t>“</a:t>
            </a:r>
            <a:r>
              <a:rPr lang="en-US" altLang="ja-JP" sz="2400" dirty="0">
                <a:solidFill>
                  <a:srgbClr val="000099"/>
                </a:solidFill>
              </a:rPr>
              <a:t>Link State</a:t>
            </a:r>
            <a:r>
              <a:rPr lang="ja-JP" altLang="en-US" sz="2400" dirty="0">
                <a:solidFill>
                  <a:srgbClr val="000099"/>
                </a:solidFill>
              </a:rPr>
              <a:t>”</a:t>
            </a:r>
            <a:r>
              <a:rPr lang="en-US" altLang="ja-JP" sz="2400" dirty="0">
                <a:solidFill>
                  <a:srgbClr val="000099"/>
                </a:solidFill>
              </a:rPr>
              <a:t> algorithms</a:t>
            </a:r>
          </a:p>
          <a:p>
            <a:pPr>
              <a:buFont typeface="Wingdings" pitchFamily="2" charset="2"/>
              <a:buNone/>
            </a:pPr>
            <a:r>
              <a:rPr lang="en-US" sz="2400" i="1" dirty="0">
                <a:solidFill>
                  <a:srgbClr val="CC0000"/>
                </a:solidFill>
              </a:rPr>
              <a:t>decentralized: </a:t>
            </a:r>
          </a:p>
          <a:p>
            <a:r>
              <a:rPr lang="en-US" sz="2400" dirty="0"/>
              <a:t>router knows only physically-connected neighbors, link costs to neighbors</a:t>
            </a:r>
          </a:p>
          <a:p>
            <a:r>
              <a:rPr lang="ja-JP" altLang="en-US" sz="2400" dirty="0">
                <a:solidFill>
                  <a:srgbClr val="000099"/>
                </a:solidFill>
              </a:rPr>
              <a:t>“</a:t>
            </a:r>
            <a:r>
              <a:rPr lang="en-US" altLang="ja-JP" sz="2400" dirty="0">
                <a:solidFill>
                  <a:srgbClr val="000099"/>
                </a:solidFill>
              </a:rPr>
              <a:t>distance vector</a:t>
            </a:r>
            <a:r>
              <a:rPr lang="ja-JP" altLang="en-US" sz="2400" dirty="0">
                <a:solidFill>
                  <a:srgbClr val="000099"/>
                </a:solidFill>
              </a:rPr>
              <a:t>”</a:t>
            </a:r>
            <a:r>
              <a:rPr lang="en-US" altLang="ja-JP" sz="2400" dirty="0">
                <a:solidFill>
                  <a:srgbClr val="000099"/>
                </a:solidFill>
              </a:rPr>
              <a:t> algorithms</a:t>
            </a:r>
            <a:endParaRPr lang="en-US" sz="2400" dirty="0">
              <a:solidFill>
                <a:srgbClr val="000099"/>
              </a:solidFill>
            </a:endParaRPr>
          </a:p>
        </p:txBody>
      </p:sp>
      <p:sp>
        <p:nvSpPr>
          <p:cNvPr id="77831" name="Rectangle 4"/>
          <p:cNvSpPr>
            <a:spLocks noGrp="1" noChangeArrowheads="1"/>
          </p:cNvSpPr>
          <p:nvPr>
            <p:ph type="body" sz="half" idx="2"/>
          </p:nvPr>
        </p:nvSpPr>
        <p:spPr>
          <a:xfrm>
            <a:off x="4838700" y="1347788"/>
            <a:ext cx="3810000" cy="4648200"/>
          </a:xfrm>
        </p:spPr>
        <p:txBody>
          <a:bodyPr/>
          <a:lstStyle/>
          <a:p>
            <a:pPr>
              <a:buFont typeface="Wingdings" charset="0"/>
              <a:buNone/>
              <a:defRPr/>
            </a:pPr>
            <a:r>
              <a:rPr lang="en-US" i="1" dirty="0">
                <a:solidFill>
                  <a:srgbClr val="CC0000"/>
                </a:solidFill>
                <a:ea typeface="ＭＳ Ｐゴシック" charset="0"/>
                <a:cs typeface="+mn-cs"/>
              </a:rPr>
              <a:t>Q: static or dynamic?</a:t>
            </a:r>
          </a:p>
          <a:p>
            <a:pPr>
              <a:spcBef>
                <a:spcPct val="40000"/>
              </a:spcBef>
              <a:buFont typeface="Wingdings" charset="0"/>
              <a:buNone/>
              <a:defRPr/>
            </a:pPr>
            <a:r>
              <a:rPr lang="en-US" sz="2400" i="1" dirty="0">
                <a:solidFill>
                  <a:srgbClr val="CC0000"/>
                </a:solidFill>
                <a:ea typeface="ＭＳ Ｐゴシック" charset="0"/>
                <a:cs typeface="+mn-cs"/>
              </a:rPr>
              <a:t>static:</a:t>
            </a:r>
            <a:r>
              <a:rPr lang="en-US" sz="2400" dirty="0">
                <a:ea typeface="ＭＳ Ｐゴシック" charset="0"/>
                <a:cs typeface="+mn-cs"/>
              </a:rPr>
              <a:t> </a:t>
            </a:r>
          </a:p>
          <a:p>
            <a:pPr>
              <a:buFont typeface="Wingdings" charset="0"/>
              <a:buChar char="v"/>
              <a:defRPr/>
            </a:pPr>
            <a:r>
              <a:rPr lang="en-US" sz="2400" dirty="0">
                <a:ea typeface="ＭＳ Ｐゴシック" charset="0"/>
                <a:cs typeface="+mn-cs"/>
              </a:rPr>
              <a:t>routes change slowly</a:t>
            </a:r>
          </a:p>
          <a:p>
            <a:pPr>
              <a:buFont typeface="Wingdings" charset="0"/>
              <a:buChar char="v"/>
              <a:defRPr/>
            </a:pPr>
            <a:endParaRPr lang="en-US" sz="2400" dirty="0">
              <a:ea typeface="ＭＳ Ｐゴシック" charset="0"/>
              <a:cs typeface="+mn-cs"/>
            </a:endParaRPr>
          </a:p>
          <a:p>
            <a:pPr>
              <a:buFont typeface="Wingdings" charset="0"/>
              <a:buNone/>
              <a:defRPr/>
            </a:pPr>
            <a:r>
              <a:rPr lang="en-US" sz="2400" i="1" dirty="0">
                <a:solidFill>
                  <a:srgbClr val="CC0000"/>
                </a:solidFill>
                <a:ea typeface="ＭＳ Ｐゴシック" charset="0"/>
                <a:cs typeface="+mn-cs"/>
              </a:rPr>
              <a:t>dynamic: </a:t>
            </a:r>
          </a:p>
          <a:p>
            <a:pPr>
              <a:buFont typeface="Wingdings" charset="0"/>
              <a:buChar char="v"/>
              <a:defRPr/>
            </a:pPr>
            <a:r>
              <a:rPr lang="en-US" sz="2400" dirty="0">
                <a:ea typeface="ＭＳ Ｐゴシック" charset="0"/>
                <a:cs typeface="+mn-cs"/>
              </a:rPr>
              <a:t>routes change quickly</a:t>
            </a:r>
          </a:p>
          <a:p>
            <a:pPr lvl="1">
              <a:buFont typeface="Wingdings" charset="0"/>
              <a:buChar char="§"/>
              <a:defRPr/>
            </a:pPr>
            <a:r>
              <a:rPr lang="en-US" dirty="0">
                <a:ea typeface="ＭＳ Ｐゴシック" charset="0"/>
              </a:rPr>
              <a:t>periodic update</a:t>
            </a:r>
          </a:p>
          <a:p>
            <a:pPr lvl="1">
              <a:buFont typeface="Wingdings" charset="0"/>
              <a:buChar char="§"/>
              <a:defRPr/>
            </a:pPr>
            <a:r>
              <a:rPr lang="en-US" dirty="0">
                <a:ea typeface="ＭＳ Ｐゴシック" charset="0"/>
              </a:rPr>
              <a:t>in response to link cost changes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85346" name="Slide Number Placeholder 5"/>
          <p:cNvSpPr>
            <a:spLocks noGrp="1"/>
          </p:cNvSpPr>
          <p:nvPr>
            <p:ph type="sldNum" sz="quarter" idx="12"/>
          </p:nvPr>
        </p:nvSpPr>
        <p:spPr>
          <a:noFill/>
        </p:spPr>
        <p:txBody>
          <a:bodyPr/>
          <a:lstStyle/>
          <a:p>
            <a:r>
              <a:rPr lang="en-US"/>
              <a:t>4-</a:t>
            </a:r>
            <a:fld id="{F76368BE-3D54-46C6-8909-2C7AAF132FC5}" type="slidenum">
              <a:rPr lang="en-US"/>
              <a:pPr/>
              <a:t>50</a:t>
            </a:fld>
            <a:endParaRPr lang="en-US"/>
          </a:p>
        </p:txBody>
      </p:sp>
      <p:sp>
        <p:nvSpPr>
          <p:cNvPr id="122885" name="Rectangle 2"/>
          <p:cNvSpPr>
            <a:spLocks noGrp="1" noChangeArrowheads="1"/>
          </p:cNvSpPr>
          <p:nvPr>
            <p:ph type="title"/>
          </p:nvPr>
        </p:nvSpPr>
        <p:spPr>
          <a:xfrm>
            <a:off x="533400" y="228600"/>
            <a:ext cx="8051800" cy="879476"/>
          </a:xfrm>
        </p:spPr>
        <p:txBody>
          <a:bodyPr/>
          <a:lstStyle/>
          <a:p>
            <a:pPr>
              <a:defRPr/>
            </a:pPr>
            <a:r>
              <a:rPr lang="en-US" sz="3600" dirty="0">
                <a:ea typeface="ＭＳ Ｐゴシック" charset="0"/>
                <a:cs typeface="+mj-cs"/>
              </a:rPr>
              <a:t>BGP </a:t>
            </a:r>
            <a:r>
              <a:rPr lang="en-US" sz="3600" dirty="0" smtClean="0">
                <a:ea typeface="ＭＳ Ｐゴシック" charset="0"/>
                <a:cs typeface="+mj-cs"/>
              </a:rPr>
              <a:t>advertising </a:t>
            </a:r>
            <a:r>
              <a:rPr lang="en-US" sz="3600" dirty="0">
                <a:ea typeface="ＭＳ Ｐゴシック" charset="0"/>
                <a:cs typeface="+mj-cs"/>
              </a:rPr>
              <a:t>policy – local preferences</a:t>
            </a:r>
          </a:p>
        </p:txBody>
      </p:sp>
      <p:sp>
        <p:nvSpPr>
          <p:cNvPr id="185349" name="Rectangle 3"/>
          <p:cNvSpPr>
            <a:spLocks noChangeArrowheads="1"/>
          </p:cNvSpPr>
          <p:nvPr/>
        </p:nvSpPr>
        <p:spPr bwMode="auto">
          <a:xfrm>
            <a:off x="1181100" y="3581400"/>
            <a:ext cx="4876800" cy="381000"/>
          </a:xfrm>
          <a:prstGeom prst="rect">
            <a:avLst/>
          </a:prstGeom>
          <a:solidFill>
            <a:schemeClr val="bg1"/>
          </a:solidFill>
          <a:ln w="9525">
            <a:noFill/>
            <a:miter lim="800000"/>
            <a:headEnd/>
            <a:tailEnd/>
          </a:ln>
        </p:spPr>
        <p:txBody>
          <a:bodyPr wrap="none" anchor="ctr"/>
          <a:lstStyle/>
          <a:p>
            <a:endParaRPr lang="he-IL"/>
          </a:p>
        </p:txBody>
      </p:sp>
      <p:sp>
        <p:nvSpPr>
          <p:cNvPr id="185350" name="Rectangle 4"/>
          <p:cNvSpPr>
            <a:spLocks noChangeArrowheads="1"/>
          </p:cNvSpPr>
          <p:nvPr/>
        </p:nvSpPr>
        <p:spPr bwMode="auto">
          <a:xfrm>
            <a:off x="355600" y="3744913"/>
            <a:ext cx="8229600" cy="2782887"/>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A,B,C are </a:t>
            </a:r>
            <a:r>
              <a:rPr lang="en-US" sz="2400" i="1">
                <a:solidFill>
                  <a:srgbClr val="CC0000"/>
                </a:solidFill>
                <a:latin typeface="Gill Sans MT" pitchFamily="34" charset="0"/>
              </a:rPr>
              <a:t>provider networks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X,W,Y are customer (of provider networks)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X is </a:t>
            </a:r>
            <a:r>
              <a:rPr lang="en-US" sz="2400" i="1">
                <a:solidFill>
                  <a:srgbClr val="CC0000"/>
                </a:solidFill>
                <a:latin typeface="Gill Sans MT" pitchFamily="34" charset="0"/>
              </a:rPr>
              <a:t>dual-homed:</a:t>
            </a:r>
            <a:r>
              <a:rPr lang="en-US" sz="2400">
                <a:latin typeface="Gill Sans MT" pitchFamily="34" charset="0"/>
              </a:rPr>
              <a:t> attached to two networks</a:t>
            </a:r>
          </a:p>
          <a:p>
            <a:pPr marL="742950" lvl="1" indent="-285750">
              <a:lnSpc>
                <a:spcPct val="85000"/>
              </a:lnSpc>
              <a:spcBef>
                <a:spcPct val="20000"/>
              </a:spcBef>
              <a:buClr>
                <a:srgbClr val="000099"/>
              </a:buClr>
              <a:buFont typeface="Wingdings" pitchFamily="2" charset="2"/>
              <a:buChar char="§"/>
            </a:pPr>
            <a:r>
              <a:rPr lang="en-US" sz="2400">
                <a:latin typeface="Gill Sans MT" pitchFamily="34" charset="0"/>
              </a:rPr>
              <a:t>X does not want to route from B via X to C</a:t>
            </a:r>
          </a:p>
          <a:p>
            <a:pPr marL="742950" lvl="1" indent="-285750">
              <a:lnSpc>
                <a:spcPct val="85000"/>
              </a:lnSpc>
              <a:spcBef>
                <a:spcPct val="20000"/>
              </a:spcBef>
              <a:buClr>
                <a:srgbClr val="000099"/>
              </a:buClr>
              <a:buFont typeface="Wingdings" pitchFamily="2" charset="2"/>
              <a:buChar char="§"/>
            </a:pPr>
            <a:r>
              <a:rPr lang="en-US" sz="2400">
                <a:latin typeface="Gill Sans MT" pitchFamily="34" charset="0"/>
              </a:rPr>
              <a:t>.. so X will not advertise to B a route to C</a:t>
            </a:r>
          </a:p>
          <a:p>
            <a:pPr marL="342900" indent="-342900">
              <a:lnSpc>
                <a:spcPct val="85000"/>
              </a:lnSpc>
              <a:spcBef>
                <a:spcPct val="20000"/>
              </a:spcBef>
              <a:buClr>
                <a:srgbClr val="000099"/>
              </a:buClr>
              <a:buSzPct val="65000"/>
              <a:buFont typeface="Wingdings" pitchFamily="2" charset="2"/>
              <a:buChar char="v"/>
            </a:pPr>
            <a:endParaRPr lang="en-US" sz="2400">
              <a:latin typeface="Gill Sans MT" pitchFamily="34" charset="0"/>
            </a:endParaRPr>
          </a:p>
        </p:txBody>
      </p:sp>
      <p:grpSp>
        <p:nvGrpSpPr>
          <p:cNvPr id="185351" name="Group 5"/>
          <p:cNvGrpSpPr>
            <a:grpSpLocks/>
          </p:cNvGrpSpPr>
          <p:nvPr/>
        </p:nvGrpSpPr>
        <p:grpSpPr bwMode="auto">
          <a:xfrm>
            <a:off x="476250" y="1123950"/>
            <a:ext cx="7539038" cy="3048000"/>
            <a:chOff x="300" y="708"/>
            <a:chExt cx="4749" cy="1920"/>
          </a:xfrm>
        </p:grpSpPr>
        <p:sp>
          <p:nvSpPr>
            <p:cNvPr id="185352" name="AutoShape 6"/>
            <p:cNvSpPr>
              <a:spLocks noChangeAspect="1" noChangeArrowheads="1" noTextEdit="1"/>
            </p:cNvSpPr>
            <p:nvPr/>
          </p:nvSpPr>
          <p:spPr bwMode="auto">
            <a:xfrm>
              <a:off x="300" y="708"/>
              <a:ext cx="4749" cy="1920"/>
            </a:xfrm>
            <a:prstGeom prst="rect">
              <a:avLst/>
            </a:prstGeom>
            <a:noFill/>
            <a:ln w="9525">
              <a:noFill/>
              <a:miter lim="800000"/>
              <a:headEnd/>
              <a:tailEnd/>
            </a:ln>
          </p:spPr>
          <p:txBody>
            <a:bodyPr/>
            <a:lstStyle/>
            <a:p>
              <a:endParaRPr lang="he-IL"/>
            </a:p>
          </p:txBody>
        </p:sp>
        <p:sp>
          <p:nvSpPr>
            <p:cNvPr id="185353" name="Freeform 7"/>
            <p:cNvSpPr>
              <a:spLocks/>
            </p:cNvSpPr>
            <p:nvPr/>
          </p:nvSpPr>
          <p:spPr bwMode="auto">
            <a:xfrm>
              <a:off x="1602" y="955"/>
              <a:ext cx="563" cy="364"/>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3"/>
                <a:gd name="T160" fmla="*/ 0 h 364"/>
                <a:gd name="T161" fmla="*/ 563 w 563"/>
                <a:gd name="T162" fmla="*/ 364 h 3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w="9525">
              <a:noFill/>
              <a:round/>
              <a:headEnd/>
              <a:tailEnd/>
            </a:ln>
          </p:spPr>
          <p:txBody>
            <a:bodyPr/>
            <a:lstStyle/>
            <a:p>
              <a:endParaRPr lang="he-IL"/>
            </a:p>
          </p:txBody>
        </p:sp>
        <p:sp>
          <p:nvSpPr>
            <p:cNvPr id="185354" name="Freeform 8"/>
            <p:cNvSpPr>
              <a:spLocks/>
            </p:cNvSpPr>
            <p:nvPr/>
          </p:nvSpPr>
          <p:spPr bwMode="auto">
            <a:xfrm>
              <a:off x="951" y="1290"/>
              <a:ext cx="562" cy="365"/>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2"/>
                <a:gd name="T160" fmla="*/ 0 h 365"/>
                <a:gd name="T161" fmla="*/ 562 w 562"/>
                <a:gd name="T162" fmla="*/ 365 h 3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w="9525">
              <a:noFill/>
              <a:round/>
              <a:headEnd/>
              <a:tailEnd/>
            </a:ln>
          </p:spPr>
          <p:txBody>
            <a:bodyPr/>
            <a:lstStyle/>
            <a:p>
              <a:endParaRPr lang="he-IL"/>
            </a:p>
          </p:txBody>
        </p:sp>
        <p:sp>
          <p:nvSpPr>
            <p:cNvPr id="185355" name="Rectangle 9"/>
            <p:cNvSpPr>
              <a:spLocks noChangeArrowheads="1"/>
            </p:cNvSpPr>
            <p:nvPr/>
          </p:nvSpPr>
          <p:spPr bwMode="auto">
            <a:xfrm flipH="1">
              <a:off x="1184" y="1385"/>
              <a:ext cx="74" cy="173"/>
            </a:xfrm>
            <a:prstGeom prst="rect">
              <a:avLst/>
            </a:prstGeom>
            <a:noFill/>
            <a:ln w="9525">
              <a:noFill/>
              <a:miter lim="800000"/>
              <a:headEnd/>
              <a:tailEnd/>
            </a:ln>
          </p:spPr>
          <p:txBody>
            <a:bodyPr lIns="0" tIns="0" rIns="0" bIns="0">
              <a:spAutoFit/>
            </a:bodyPr>
            <a:lstStyle/>
            <a:p>
              <a:r>
                <a:rPr lang="en-US" b="1">
                  <a:solidFill>
                    <a:schemeClr val="bg1"/>
                  </a:solidFill>
                </a:rPr>
                <a:t>A</a:t>
              </a:r>
            </a:p>
          </p:txBody>
        </p:sp>
        <p:sp>
          <p:nvSpPr>
            <p:cNvPr id="185356" name="Rectangle 10"/>
            <p:cNvSpPr>
              <a:spLocks noChangeArrowheads="1"/>
            </p:cNvSpPr>
            <p:nvPr/>
          </p:nvSpPr>
          <p:spPr bwMode="auto">
            <a:xfrm>
              <a:off x="1867" y="1057"/>
              <a:ext cx="96" cy="173"/>
            </a:xfrm>
            <a:prstGeom prst="rect">
              <a:avLst/>
            </a:prstGeom>
            <a:noFill/>
            <a:ln w="9525">
              <a:noFill/>
              <a:miter lim="800000"/>
              <a:headEnd/>
              <a:tailEnd/>
            </a:ln>
          </p:spPr>
          <p:txBody>
            <a:bodyPr wrap="none" lIns="0" tIns="0" rIns="0" bIns="0">
              <a:spAutoFit/>
            </a:bodyPr>
            <a:lstStyle/>
            <a:p>
              <a:r>
                <a:rPr lang="en-US">
                  <a:solidFill>
                    <a:schemeClr val="bg1"/>
                  </a:solidFill>
                </a:rPr>
                <a:t>B</a:t>
              </a:r>
            </a:p>
          </p:txBody>
        </p:sp>
        <p:sp>
          <p:nvSpPr>
            <p:cNvPr id="185357" name="Freeform 11"/>
            <p:cNvSpPr>
              <a:spLocks/>
            </p:cNvSpPr>
            <p:nvPr/>
          </p:nvSpPr>
          <p:spPr bwMode="auto">
            <a:xfrm>
              <a:off x="1640" y="1582"/>
              <a:ext cx="565" cy="362"/>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5"/>
                <a:gd name="T160" fmla="*/ 0 h 362"/>
                <a:gd name="T161" fmla="*/ 565 w 565"/>
                <a:gd name="T162" fmla="*/ 362 h 3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w="9525">
              <a:noFill/>
              <a:round/>
              <a:headEnd/>
              <a:tailEnd/>
            </a:ln>
          </p:spPr>
          <p:txBody>
            <a:bodyPr/>
            <a:lstStyle/>
            <a:p>
              <a:endParaRPr lang="he-IL"/>
            </a:p>
          </p:txBody>
        </p:sp>
        <p:sp>
          <p:nvSpPr>
            <p:cNvPr id="185358" name="Rectangle 12"/>
            <p:cNvSpPr>
              <a:spLocks noChangeArrowheads="1"/>
            </p:cNvSpPr>
            <p:nvPr/>
          </p:nvSpPr>
          <p:spPr bwMode="auto">
            <a:xfrm>
              <a:off x="1896" y="1657"/>
              <a:ext cx="104" cy="173"/>
            </a:xfrm>
            <a:prstGeom prst="rect">
              <a:avLst/>
            </a:prstGeom>
            <a:noFill/>
            <a:ln w="9525">
              <a:noFill/>
              <a:miter lim="800000"/>
              <a:headEnd/>
              <a:tailEnd/>
            </a:ln>
          </p:spPr>
          <p:txBody>
            <a:bodyPr wrap="none" lIns="0" tIns="0" rIns="0" bIns="0">
              <a:spAutoFit/>
            </a:bodyPr>
            <a:lstStyle/>
            <a:p>
              <a:r>
                <a:rPr lang="en-US" b="1">
                  <a:solidFill>
                    <a:schemeClr val="bg1"/>
                  </a:solidFill>
                </a:rPr>
                <a:t>C</a:t>
              </a:r>
            </a:p>
          </p:txBody>
        </p:sp>
        <p:sp>
          <p:nvSpPr>
            <p:cNvPr id="185359" name="Rectangle 13"/>
            <p:cNvSpPr>
              <a:spLocks noChangeArrowheads="1"/>
            </p:cNvSpPr>
            <p:nvPr/>
          </p:nvSpPr>
          <p:spPr bwMode="auto">
            <a:xfrm>
              <a:off x="1963" y="1657"/>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85360" name="Freeform 14"/>
            <p:cNvSpPr>
              <a:spLocks/>
            </p:cNvSpPr>
            <p:nvPr/>
          </p:nvSpPr>
          <p:spPr bwMode="auto">
            <a:xfrm>
              <a:off x="443" y="1335"/>
              <a:ext cx="218" cy="21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5"/>
                <a:gd name="T98" fmla="*/ 218 w 218"/>
                <a:gd name="T99" fmla="*/ 215 h 2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w="9525">
              <a:noFill/>
              <a:round/>
              <a:headEnd/>
              <a:tailEnd/>
            </a:ln>
          </p:spPr>
          <p:txBody>
            <a:bodyPr/>
            <a:lstStyle/>
            <a:p>
              <a:endParaRPr lang="he-IL"/>
            </a:p>
          </p:txBody>
        </p:sp>
        <p:sp>
          <p:nvSpPr>
            <p:cNvPr id="185361" name="Rectangle 15"/>
            <p:cNvSpPr>
              <a:spLocks noChangeArrowheads="1"/>
            </p:cNvSpPr>
            <p:nvPr/>
          </p:nvSpPr>
          <p:spPr bwMode="auto">
            <a:xfrm>
              <a:off x="493" y="1378"/>
              <a:ext cx="121" cy="154"/>
            </a:xfrm>
            <a:prstGeom prst="rect">
              <a:avLst/>
            </a:prstGeom>
            <a:noFill/>
            <a:ln w="9525">
              <a:noFill/>
              <a:miter lim="800000"/>
              <a:headEnd/>
              <a:tailEnd/>
            </a:ln>
          </p:spPr>
          <p:txBody>
            <a:bodyPr wrap="none" lIns="0" tIns="0" rIns="0" bIns="0">
              <a:spAutoFit/>
            </a:bodyPr>
            <a:lstStyle/>
            <a:p>
              <a:r>
                <a:rPr lang="en-US" sz="1600" b="1">
                  <a:solidFill>
                    <a:schemeClr val="bg1"/>
                  </a:solidFill>
                </a:rPr>
                <a:t>W</a:t>
              </a:r>
            </a:p>
          </p:txBody>
        </p:sp>
        <p:sp>
          <p:nvSpPr>
            <p:cNvPr id="185362" name="Rectangle 16"/>
            <p:cNvSpPr>
              <a:spLocks noChangeArrowheads="1"/>
            </p:cNvSpPr>
            <p:nvPr/>
          </p:nvSpPr>
          <p:spPr bwMode="auto">
            <a:xfrm>
              <a:off x="617" y="1360"/>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85363" name="Freeform 17"/>
            <p:cNvSpPr>
              <a:spLocks/>
            </p:cNvSpPr>
            <p:nvPr/>
          </p:nvSpPr>
          <p:spPr bwMode="auto">
            <a:xfrm>
              <a:off x="2584" y="1220"/>
              <a:ext cx="218" cy="212"/>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he-IL"/>
            </a:p>
          </p:txBody>
        </p:sp>
        <p:sp>
          <p:nvSpPr>
            <p:cNvPr id="185364" name="Rectangle 18"/>
            <p:cNvSpPr>
              <a:spLocks noChangeArrowheads="1"/>
            </p:cNvSpPr>
            <p:nvPr/>
          </p:nvSpPr>
          <p:spPr bwMode="auto">
            <a:xfrm>
              <a:off x="2641" y="1262"/>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X</a:t>
              </a:r>
            </a:p>
          </p:txBody>
        </p:sp>
        <p:sp>
          <p:nvSpPr>
            <p:cNvPr id="185365" name="Freeform 19"/>
            <p:cNvSpPr>
              <a:spLocks/>
            </p:cNvSpPr>
            <p:nvPr/>
          </p:nvSpPr>
          <p:spPr bwMode="auto">
            <a:xfrm>
              <a:off x="2579" y="1952"/>
              <a:ext cx="218" cy="212"/>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w="9525">
              <a:noFill/>
              <a:round/>
              <a:headEnd/>
              <a:tailEnd/>
            </a:ln>
          </p:spPr>
          <p:txBody>
            <a:bodyPr/>
            <a:lstStyle/>
            <a:p>
              <a:endParaRPr lang="he-IL"/>
            </a:p>
          </p:txBody>
        </p:sp>
        <p:sp>
          <p:nvSpPr>
            <p:cNvPr id="185366" name="Rectangle 20"/>
            <p:cNvSpPr>
              <a:spLocks noChangeArrowheads="1"/>
            </p:cNvSpPr>
            <p:nvPr/>
          </p:nvSpPr>
          <p:spPr bwMode="auto">
            <a:xfrm>
              <a:off x="2653" y="1983"/>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Y</a:t>
              </a:r>
            </a:p>
          </p:txBody>
        </p:sp>
        <p:sp>
          <p:nvSpPr>
            <p:cNvPr id="185367" name="Line 21"/>
            <p:cNvSpPr>
              <a:spLocks noChangeShapeType="1"/>
            </p:cNvSpPr>
            <p:nvPr/>
          </p:nvSpPr>
          <p:spPr bwMode="auto">
            <a:xfrm>
              <a:off x="674" y="1448"/>
              <a:ext cx="280" cy="1"/>
            </a:xfrm>
            <a:prstGeom prst="line">
              <a:avLst/>
            </a:prstGeom>
            <a:noFill/>
            <a:ln w="17463">
              <a:solidFill>
                <a:srgbClr val="000000"/>
              </a:solidFill>
              <a:round/>
              <a:headEnd/>
              <a:tailEnd/>
            </a:ln>
          </p:spPr>
          <p:txBody>
            <a:bodyPr/>
            <a:lstStyle/>
            <a:p>
              <a:endParaRPr lang="he-IL"/>
            </a:p>
          </p:txBody>
        </p:sp>
        <p:sp>
          <p:nvSpPr>
            <p:cNvPr id="185368" name="Line 22"/>
            <p:cNvSpPr>
              <a:spLocks noChangeShapeType="1"/>
            </p:cNvSpPr>
            <p:nvPr/>
          </p:nvSpPr>
          <p:spPr bwMode="auto">
            <a:xfrm>
              <a:off x="2165" y="1140"/>
              <a:ext cx="419" cy="174"/>
            </a:xfrm>
            <a:prstGeom prst="line">
              <a:avLst/>
            </a:prstGeom>
            <a:noFill/>
            <a:ln w="17463">
              <a:solidFill>
                <a:srgbClr val="000000"/>
              </a:solidFill>
              <a:round/>
              <a:headEnd/>
              <a:tailEnd/>
            </a:ln>
          </p:spPr>
          <p:txBody>
            <a:bodyPr/>
            <a:lstStyle/>
            <a:p>
              <a:endParaRPr lang="he-IL"/>
            </a:p>
          </p:txBody>
        </p:sp>
        <p:sp>
          <p:nvSpPr>
            <p:cNvPr id="185369" name="Line 23"/>
            <p:cNvSpPr>
              <a:spLocks noChangeShapeType="1"/>
            </p:cNvSpPr>
            <p:nvPr/>
          </p:nvSpPr>
          <p:spPr bwMode="auto">
            <a:xfrm flipV="1">
              <a:off x="2192" y="1381"/>
              <a:ext cx="422" cy="357"/>
            </a:xfrm>
            <a:prstGeom prst="line">
              <a:avLst/>
            </a:prstGeom>
            <a:noFill/>
            <a:ln w="17463">
              <a:solidFill>
                <a:srgbClr val="000000"/>
              </a:solidFill>
              <a:round/>
              <a:headEnd/>
              <a:tailEnd/>
            </a:ln>
          </p:spPr>
          <p:txBody>
            <a:bodyPr/>
            <a:lstStyle/>
            <a:p>
              <a:endParaRPr lang="he-IL"/>
            </a:p>
          </p:txBody>
        </p:sp>
        <p:sp>
          <p:nvSpPr>
            <p:cNvPr id="185370" name="Line 24"/>
            <p:cNvSpPr>
              <a:spLocks noChangeShapeType="1"/>
            </p:cNvSpPr>
            <p:nvPr/>
          </p:nvSpPr>
          <p:spPr bwMode="auto">
            <a:xfrm>
              <a:off x="2197" y="1821"/>
              <a:ext cx="387" cy="201"/>
            </a:xfrm>
            <a:prstGeom prst="line">
              <a:avLst/>
            </a:prstGeom>
            <a:noFill/>
            <a:ln w="17463">
              <a:solidFill>
                <a:srgbClr val="000000"/>
              </a:solidFill>
              <a:round/>
              <a:headEnd/>
              <a:tailEnd/>
            </a:ln>
          </p:spPr>
          <p:txBody>
            <a:bodyPr/>
            <a:lstStyle/>
            <a:p>
              <a:endParaRPr lang="he-IL"/>
            </a:p>
          </p:txBody>
        </p:sp>
        <p:sp>
          <p:nvSpPr>
            <p:cNvPr id="185371" name="Line 25"/>
            <p:cNvSpPr>
              <a:spLocks noChangeShapeType="1"/>
            </p:cNvSpPr>
            <p:nvPr/>
          </p:nvSpPr>
          <p:spPr bwMode="auto">
            <a:xfrm flipV="1">
              <a:off x="1481" y="1228"/>
              <a:ext cx="183" cy="148"/>
            </a:xfrm>
            <a:prstGeom prst="line">
              <a:avLst/>
            </a:prstGeom>
            <a:noFill/>
            <a:ln w="55563">
              <a:solidFill>
                <a:srgbClr val="000000"/>
              </a:solidFill>
              <a:round/>
              <a:headEnd/>
              <a:tailEnd/>
            </a:ln>
          </p:spPr>
          <p:txBody>
            <a:bodyPr/>
            <a:lstStyle/>
            <a:p>
              <a:endParaRPr lang="he-IL"/>
            </a:p>
          </p:txBody>
        </p:sp>
        <p:sp>
          <p:nvSpPr>
            <p:cNvPr id="185372" name="Line 26"/>
            <p:cNvSpPr>
              <a:spLocks noChangeShapeType="1"/>
            </p:cNvSpPr>
            <p:nvPr/>
          </p:nvSpPr>
          <p:spPr bwMode="auto">
            <a:xfrm flipV="1">
              <a:off x="2025" y="1309"/>
              <a:ext cx="6" cy="299"/>
            </a:xfrm>
            <a:prstGeom prst="line">
              <a:avLst/>
            </a:prstGeom>
            <a:noFill/>
            <a:ln w="55563">
              <a:solidFill>
                <a:srgbClr val="000000"/>
              </a:solidFill>
              <a:round/>
              <a:headEnd/>
              <a:tailEnd/>
            </a:ln>
          </p:spPr>
          <p:txBody>
            <a:bodyPr/>
            <a:lstStyle/>
            <a:p>
              <a:endParaRPr lang="he-IL"/>
            </a:p>
          </p:txBody>
        </p:sp>
        <p:sp>
          <p:nvSpPr>
            <p:cNvPr id="185373" name="Line 27"/>
            <p:cNvSpPr>
              <a:spLocks noChangeShapeType="1"/>
            </p:cNvSpPr>
            <p:nvPr/>
          </p:nvSpPr>
          <p:spPr bwMode="auto">
            <a:xfrm>
              <a:off x="1497" y="1577"/>
              <a:ext cx="167" cy="104"/>
            </a:xfrm>
            <a:prstGeom prst="line">
              <a:avLst/>
            </a:prstGeom>
            <a:noFill/>
            <a:ln w="55563">
              <a:solidFill>
                <a:srgbClr val="000000"/>
              </a:solidFill>
              <a:round/>
              <a:headEnd/>
              <a:tailEnd/>
            </a:ln>
          </p:spPr>
          <p:txBody>
            <a:bodyPr/>
            <a:lstStyle/>
            <a:p>
              <a:endParaRPr lang="he-IL"/>
            </a:p>
          </p:txBody>
        </p:sp>
        <p:sp>
          <p:nvSpPr>
            <p:cNvPr id="185374" name="Rectangle 28"/>
            <p:cNvSpPr>
              <a:spLocks noChangeArrowheads="1"/>
            </p:cNvSpPr>
            <p:nvPr/>
          </p:nvSpPr>
          <p:spPr bwMode="auto">
            <a:xfrm>
              <a:off x="3050" y="853"/>
              <a:ext cx="608" cy="284"/>
            </a:xfrm>
            <a:prstGeom prst="rect">
              <a:avLst/>
            </a:prstGeom>
            <a:solidFill>
              <a:srgbClr val="FFFFFF"/>
            </a:solidFill>
            <a:ln w="9525">
              <a:noFill/>
              <a:miter lim="800000"/>
              <a:headEnd/>
              <a:tailEnd/>
            </a:ln>
          </p:spPr>
          <p:txBody>
            <a:bodyPr/>
            <a:lstStyle/>
            <a:p>
              <a:endParaRPr lang="he-IL"/>
            </a:p>
          </p:txBody>
        </p:sp>
        <p:sp>
          <p:nvSpPr>
            <p:cNvPr id="185375" name="Rectangle 29"/>
            <p:cNvSpPr>
              <a:spLocks noChangeArrowheads="1"/>
            </p:cNvSpPr>
            <p:nvPr/>
          </p:nvSpPr>
          <p:spPr bwMode="auto">
            <a:xfrm>
              <a:off x="3131" y="896"/>
              <a:ext cx="526" cy="192"/>
            </a:xfrm>
            <a:prstGeom prst="rect">
              <a:avLst/>
            </a:prstGeom>
            <a:noFill/>
            <a:ln w="9525">
              <a:noFill/>
              <a:miter lim="800000"/>
              <a:headEnd/>
              <a:tailEnd/>
            </a:ln>
          </p:spPr>
          <p:txBody>
            <a:bodyPr wrap="none" lIns="0" tIns="0" rIns="0" bIns="0">
              <a:spAutoFit/>
            </a:bodyPr>
            <a:lstStyle/>
            <a:p>
              <a:r>
                <a:rPr lang="en-US" sz="2000">
                  <a:solidFill>
                    <a:srgbClr val="000000"/>
                  </a:solidFill>
                </a:rPr>
                <a:t>legend</a:t>
              </a:r>
              <a:r>
                <a:rPr lang="en-US" sz="1700" b="1">
                  <a:solidFill>
                    <a:srgbClr val="000000"/>
                  </a:solidFill>
                </a:rPr>
                <a:t>:</a:t>
              </a:r>
              <a:endParaRPr lang="en-US"/>
            </a:p>
          </p:txBody>
        </p:sp>
        <p:sp>
          <p:nvSpPr>
            <p:cNvPr id="185376" name="Rectangle 30"/>
            <p:cNvSpPr>
              <a:spLocks noChangeArrowheads="1"/>
            </p:cNvSpPr>
            <p:nvPr/>
          </p:nvSpPr>
          <p:spPr bwMode="auto">
            <a:xfrm>
              <a:off x="3548" y="898"/>
              <a:ext cx="38" cy="163"/>
            </a:xfrm>
            <a:prstGeom prst="rect">
              <a:avLst/>
            </a:prstGeom>
            <a:noFill/>
            <a:ln w="9525">
              <a:noFill/>
              <a:miter lim="800000"/>
              <a:headEnd/>
              <a:tailEnd/>
            </a:ln>
          </p:spPr>
          <p:txBody>
            <a:bodyPr wrap="none" lIns="0" tIns="0" rIns="0" bIns="0">
              <a:spAutoFit/>
            </a:bodyPr>
            <a:lstStyle/>
            <a:p>
              <a:r>
                <a:rPr lang="en-US" sz="1700">
                  <a:solidFill>
                    <a:srgbClr val="000000"/>
                  </a:solidFill>
                </a:rPr>
                <a:t> </a:t>
              </a:r>
              <a:endParaRPr lang="en-US"/>
            </a:p>
          </p:txBody>
        </p:sp>
        <p:sp>
          <p:nvSpPr>
            <p:cNvPr id="185377" name="Rectangle 31"/>
            <p:cNvSpPr>
              <a:spLocks noChangeArrowheads="1"/>
            </p:cNvSpPr>
            <p:nvPr/>
          </p:nvSpPr>
          <p:spPr bwMode="auto">
            <a:xfrm>
              <a:off x="4261" y="1432"/>
              <a:ext cx="731" cy="499"/>
            </a:xfrm>
            <a:prstGeom prst="rect">
              <a:avLst/>
            </a:prstGeom>
            <a:solidFill>
              <a:srgbClr val="FFFFFF"/>
            </a:solidFill>
            <a:ln w="9525">
              <a:noFill/>
              <a:miter lim="800000"/>
              <a:headEnd/>
              <a:tailEnd/>
            </a:ln>
          </p:spPr>
          <p:txBody>
            <a:bodyPr/>
            <a:lstStyle/>
            <a:p>
              <a:endParaRPr lang="he-IL"/>
            </a:p>
          </p:txBody>
        </p:sp>
        <p:sp>
          <p:nvSpPr>
            <p:cNvPr id="185378" name="Rectangle 32"/>
            <p:cNvSpPr>
              <a:spLocks noChangeArrowheads="1"/>
            </p:cNvSpPr>
            <p:nvPr/>
          </p:nvSpPr>
          <p:spPr bwMode="auto">
            <a:xfrm>
              <a:off x="4341" y="1472"/>
              <a:ext cx="701" cy="192"/>
            </a:xfrm>
            <a:prstGeom prst="rect">
              <a:avLst/>
            </a:prstGeom>
            <a:noFill/>
            <a:ln w="9525">
              <a:noFill/>
              <a:miter lim="800000"/>
              <a:headEnd/>
              <a:tailEnd/>
            </a:ln>
          </p:spPr>
          <p:txBody>
            <a:bodyPr wrap="none" lIns="0" tIns="0" rIns="0" bIns="0">
              <a:spAutoFit/>
            </a:bodyPr>
            <a:lstStyle/>
            <a:p>
              <a:r>
                <a:rPr lang="en-US" sz="2000">
                  <a:solidFill>
                    <a:srgbClr val="000000"/>
                  </a:solidFill>
                </a:rPr>
                <a:t>customer </a:t>
              </a:r>
              <a:endParaRPr lang="en-US" sz="2000"/>
            </a:p>
          </p:txBody>
        </p:sp>
        <p:sp>
          <p:nvSpPr>
            <p:cNvPr id="185379" name="Rectangle 33"/>
            <p:cNvSpPr>
              <a:spLocks noChangeArrowheads="1"/>
            </p:cNvSpPr>
            <p:nvPr/>
          </p:nvSpPr>
          <p:spPr bwMode="auto">
            <a:xfrm>
              <a:off x="4341" y="1630"/>
              <a:ext cx="604"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85380" name="Rectangle 34"/>
            <p:cNvSpPr>
              <a:spLocks noChangeArrowheads="1"/>
            </p:cNvSpPr>
            <p:nvPr/>
          </p:nvSpPr>
          <p:spPr bwMode="auto">
            <a:xfrm>
              <a:off x="4823" y="163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5381" name="Rectangle 35"/>
            <p:cNvSpPr>
              <a:spLocks noChangeArrowheads="1"/>
            </p:cNvSpPr>
            <p:nvPr/>
          </p:nvSpPr>
          <p:spPr bwMode="auto">
            <a:xfrm>
              <a:off x="4261" y="869"/>
              <a:ext cx="697" cy="424"/>
            </a:xfrm>
            <a:prstGeom prst="rect">
              <a:avLst/>
            </a:prstGeom>
            <a:solidFill>
              <a:srgbClr val="FFFFFF"/>
            </a:solidFill>
            <a:ln w="9525">
              <a:noFill/>
              <a:miter lim="800000"/>
              <a:headEnd/>
              <a:tailEnd/>
            </a:ln>
          </p:spPr>
          <p:txBody>
            <a:bodyPr/>
            <a:lstStyle/>
            <a:p>
              <a:endParaRPr lang="he-IL"/>
            </a:p>
          </p:txBody>
        </p:sp>
        <p:sp>
          <p:nvSpPr>
            <p:cNvPr id="185382" name="Rectangle 36"/>
            <p:cNvSpPr>
              <a:spLocks noChangeArrowheads="1"/>
            </p:cNvSpPr>
            <p:nvPr/>
          </p:nvSpPr>
          <p:spPr bwMode="auto">
            <a:xfrm>
              <a:off x="4341" y="909"/>
              <a:ext cx="578" cy="192"/>
            </a:xfrm>
            <a:prstGeom prst="rect">
              <a:avLst/>
            </a:prstGeom>
            <a:noFill/>
            <a:ln w="9525">
              <a:noFill/>
              <a:miter lim="800000"/>
              <a:headEnd/>
              <a:tailEnd/>
            </a:ln>
          </p:spPr>
          <p:txBody>
            <a:bodyPr wrap="none" lIns="0" tIns="0" rIns="0" bIns="0">
              <a:spAutoFit/>
            </a:bodyPr>
            <a:lstStyle/>
            <a:p>
              <a:r>
                <a:rPr lang="en-US" sz="2000">
                  <a:solidFill>
                    <a:srgbClr val="000000"/>
                  </a:solidFill>
                </a:rPr>
                <a:t>provider</a:t>
              </a:r>
              <a:endParaRPr lang="en-US" sz="2000"/>
            </a:p>
          </p:txBody>
        </p:sp>
        <p:sp>
          <p:nvSpPr>
            <p:cNvPr id="185383" name="Rectangle 37"/>
            <p:cNvSpPr>
              <a:spLocks noChangeArrowheads="1"/>
            </p:cNvSpPr>
            <p:nvPr/>
          </p:nvSpPr>
          <p:spPr bwMode="auto">
            <a:xfrm>
              <a:off x="4796" y="90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5384" name="Rectangle 38"/>
            <p:cNvSpPr>
              <a:spLocks noChangeArrowheads="1"/>
            </p:cNvSpPr>
            <p:nvPr/>
          </p:nvSpPr>
          <p:spPr bwMode="auto">
            <a:xfrm>
              <a:off x="4341" y="1064"/>
              <a:ext cx="560"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85385" name="Rectangle 39"/>
            <p:cNvSpPr>
              <a:spLocks noChangeArrowheads="1"/>
            </p:cNvSpPr>
            <p:nvPr/>
          </p:nvSpPr>
          <p:spPr bwMode="auto">
            <a:xfrm>
              <a:off x="4785" y="1064"/>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5386" name="Freeform 40"/>
            <p:cNvSpPr>
              <a:spLocks/>
            </p:cNvSpPr>
            <p:nvPr/>
          </p:nvSpPr>
          <p:spPr bwMode="auto">
            <a:xfrm>
              <a:off x="3749" y="901"/>
              <a:ext cx="563" cy="362"/>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3"/>
                <a:gd name="T163" fmla="*/ 0 h 362"/>
                <a:gd name="T164" fmla="*/ 563 w 563"/>
                <a:gd name="T165" fmla="*/ 362 h 3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w="9525">
              <a:noFill/>
              <a:round/>
              <a:headEnd/>
              <a:tailEnd/>
            </a:ln>
          </p:spPr>
          <p:txBody>
            <a:bodyPr/>
            <a:lstStyle/>
            <a:p>
              <a:endParaRPr lang="he-IL"/>
            </a:p>
          </p:txBody>
        </p:sp>
        <p:sp>
          <p:nvSpPr>
            <p:cNvPr id="185387" name="Freeform 41"/>
            <p:cNvSpPr>
              <a:spLocks/>
            </p:cNvSpPr>
            <p:nvPr/>
          </p:nvSpPr>
          <p:spPr bwMode="auto">
            <a:xfrm>
              <a:off x="4064" y="1504"/>
              <a:ext cx="218" cy="212"/>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he-IL"/>
            </a:p>
          </p:txBody>
        </p:sp>
      </p:grpSp>
    </p:spTree>
    <p:extLst>
      <p:ext uri="{BB962C8B-B14F-4D97-AF65-F5344CB8AC3E}">
        <p14:creationId xmlns:p14="http://schemas.microsoft.com/office/powerpoint/2010/main" val="2414878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86370" name="Slide Number Placeholder 5"/>
          <p:cNvSpPr>
            <a:spLocks noGrp="1"/>
          </p:cNvSpPr>
          <p:nvPr>
            <p:ph type="sldNum" sz="quarter" idx="12"/>
          </p:nvPr>
        </p:nvSpPr>
        <p:spPr>
          <a:noFill/>
        </p:spPr>
        <p:txBody>
          <a:bodyPr/>
          <a:lstStyle/>
          <a:p>
            <a:r>
              <a:rPr lang="en-US"/>
              <a:t>4-</a:t>
            </a:r>
            <a:fld id="{38AEE823-28AC-4307-AABC-F4CEB56FCD94}" type="slidenum">
              <a:rPr lang="en-US"/>
              <a:pPr/>
              <a:t>51</a:t>
            </a:fld>
            <a:endParaRPr lang="en-US"/>
          </a:p>
        </p:txBody>
      </p:sp>
      <p:sp>
        <p:nvSpPr>
          <p:cNvPr id="123909" name="Rectangle 2"/>
          <p:cNvSpPr>
            <a:spLocks noGrp="1" noChangeArrowheads="1"/>
          </p:cNvSpPr>
          <p:nvPr>
            <p:ph type="title"/>
          </p:nvPr>
        </p:nvSpPr>
        <p:spPr>
          <a:xfrm>
            <a:off x="137160" y="228600"/>
            <a:ext cx="8168640" cy="768350"/>
          </a:xfrm>
        </p:spPr>
        <p:txBody>
          <a:bodyPr/>
          <a:lstStyle/>
          <a:p>
            <a:pPr>
              <a:defRPr/>
            </a:pPr>
            <a:r>
              <a:rPr lang="en-US" sz="3600" dirty="0">
                <a:ea typeface="ＭＳ Ｐゴシック" charset="0"/>
              </a:rPr>
              <a:t>BGP advertising policy – local preferences</a:t>
            </a:r>
            <a:endParaRPr lang="en-US" sz="3600" dirty="0">
              <a:ea typeface="ＭＳ Ｐゴシック" charset="0"/>
              <a:cs typeface="+mj-cs"/>
            </a:endParaRPr>
          </a:p>
        </p:txBody>
      </p:sp>
      <p:sp>
        <p:nvSpPr>
          <p:cNvPr id="186373" name="Rectangle 3"/>
          <p:cNvSpPr>
            <a:spLocks noChangeArrowheads="1"/>
          </p:cNvSpPr>
          <p:nvPr/>
        </p:nvSpPr>
        <p:spPr bwMode="auto">
          <a:xfrm>
            <a:off x="355600" y="3529013"/>
            <a:ext cx="8229600" cy="2782887"/>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A advertises path AW  to B</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B advertises path BAW to X </a:t>
            </a:r>
            <a:endParaRPr lang="en-US" sz="2400">
              <a:solidFill>
                <a:srgbClr val="FF0000"/>
              </a:solidFill>
              <a:latin typeface="Gill Sans MT" pitchFamily="34" charset="0"/>
            </a:endParaRP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Should B advertise path BAW to C?</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No way! B gets no </a:t>
            </a:r>
            <a:r>
              <a:rPr lang="ja-JP" altLang="en-US" sz="2000">
                <a:latin typeface="Gill Sans MT" pitchFamily="34" charset="0"/>
              </a:rPr>
              <a:t>“</a:t>
            </a:r>
            <a:r>
              <a:rPr lang="en-US" altLang="ja-JP" sz="2000">
                <a:latin typeface="Gill Sans MT" pitchFamily="34" charset="0"/>
              </a:rPr>
              <a:t>revenue</a:t>
            </a:r>
            <a:r>
              <a:rPr lang="ja-JP" altLang="en-US" sz="2000">
                <a:latin typeface="Gill Sans MT" pitchFamily="34" charset="0"/>
              </a:rPr>
              <a:t>”</a:t>
            </a:r>
            <a:r>
              <a:rPr lang="en-US" altLang="ja-JP" sz="2000">
                <a:latin typeface="Gill Sans MT" pitchFamily="34" charset="0"/>
              </a:rPr>
              <a:t> for routing CBAW since neither W nor C are B</a:t>
            </a:r>
            <a:r>
              <a:rPr lang="ja-JP" altLang="en-US" sz="2000">
                <a:latin typeface="Gill Sans MT" pitchFamily="34" charset="0"/>
              </a:rPr>
              <a:t>’</a:t>
            </a:r>
            <a:r>
              <a:rPr lang="en-US" altLang="ja-JP" sz="2000">
                <a:latin typeface="Gill Sans MT" pitchFamily="34" charset="0"/>
              </a:rPr>
              <a:t>s customers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B wants to force C to route to w via A</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B wants to route </a:t>
            </a:r>
            <a:r>
              <a:rPr lang="en-US" sz="2000" i="1">
                <a:solidFill>
                  <a:srgbClr val="CC0000"/>
                </a:solidFill>
                <a:latin typeface="Gill Sans MT" pitchFamily="34" charset="0"/>
              </a:rPr>
              <a:t>only</a:t>
            </a:r>
            <a:r>
              <a:rPr lang="en-US" sz="2000" i="1">
                <a:solidFill>
                  <a:srgbClr val="FF0000"/>
                </a:solidFill>
                <a:latin typeface="Gill Sans MT" pitchFamily="34" charset="0"/>
              </a:rPr>
              <a:t> </a:t>
            </a:r>
            <a:r>
              <a:rPr lang="en-US" sz="2000">
                <a:latin typeface="Gill Sans MT" pitchFamily="34" charset="0"/>
              </a:rPr>
              <a:t>to/from its customers!</a:t>
            </a:r>
          </a:p>
          <a:p>
            <a:pPr marL="342900" indent="-342900">
              <a:lnSpc>
                <a:spcPct val="85000"/>
              </a:lnSpc>
              <a:spcBef>
                <a:spcPct val="20000"/>
              </a:spcBef>
              <a:buClr>
                <a:srgbClr val="000099"/>
              </a:buClr>
              <a:buSzPct val="65000"/>
              <a:buFont typeface="Wingdings" pitchFamily="2" charset="2"/>
              <a:buChar char="v"/>
            </a:pPr>
            <a:endParaRPr lang="en-US" sz="2000">
              <a:latin typeface="Gill Sans MT" pitchFamily="34" charset="0"/>
            </a:endParaRPr>
          </a:p>
        </p:txBody>
      </p:sp>
      <p:grpSp>
        <p:nvGrpSpPr>
          <p:cNvPr id="186374" name="Group 4"/>
          <p:cNvGrpSpPr>
            <a:grpSpLocks/>
          </p:cNvGrpSpPr>
          <p:nvPr/>
        </p:nvGrpSpPr>
        <p:grpSpPr bwMode="auto">
          <a:xfrm>
            <a:off x="476250" y="1123950"/>
            <a:ext cx="7539038" cy="3048000"/>
            <a:chOff x="300" y="708"/>
            <a:chExt cx="4749" cy="1920"/>
          </a:xfrm>
        </p:grpSpPr>
        <p:sp>
          <p:nvSpPr>
            <p:cNvPr id="186375" name="AutoShape 5"/>
            <p:cNvSpPr>
              <a:spLocks noChangeAspect="1" noChangeArrowheads="1" noTextEdit="1"/>
            </p:cNvSpPr>
            <p:nvPr/>
          </p:nvSpPr>
          <p:spPr bwMode="auto">
            <a:xfrm>
              <a:off x="300" y="708"/>
              <a:ext cx="4749" cy="1920"/>
            </a:xfrm>
            <a:prstGeom prst="rect">
              <a:avLst/>
            </a:prstGeom>
            <a:noFill/>
            <a:ln w="9525">
              <a:noFill/>
              <a:miter lim="800000"/>
              <a:headEnd/>
              <a:tailEnd/>
            </a:ln>
          </p:spPr>
          <p:txBody>
            <a:bodyPr/>
            <a:lstStyle/>
            <a:p>
              <a:endParaRPr lang="he-IL"/>
            </a:p>
          </p:txBody>
        </p:sp>
        <p:sp>
          <p:nvSpPr>
            <p:cNvPr id="186376" name="Freeform 6"/>
            <p:cNvSpPr>
              <a:spLocks/>
            </p:cNvSpPr>
            <p:nvPr/>
          </p:nvSpPr>
          <p:spPr bwMode="auto">
            <a:xfrm>
              <a:off x="1602" y="955"/>
              <a:ext cx="563" cy="364"/>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3"/>
                <a:gd name="T160" fmla="*/ 0 h 364"/>
                <a:gd name="T161" fmla="*/ 563 w 563"/>
                <a:gd name="T162" fmla="*/ 364 h 3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w="9525">
              <a:noFill/>
              <a:round/>
              <a:headEnd/>
              <a:tailEnd/>
            </a:ln>
          </p:spPr>
          <p:txBody>
            <a:bodyPr/>
            <a:lstStyle/>
            <a:p>
              <a:endParaRPr lang="he-IL"/>
            </a:p>
          </p:txBody>
        </p:sp>
        <p:sp>
          <p:nvSpPr>
            <p:cNvPr id="186377" name="Freeform 7"/>
            <p:cNvSpPr>
              <a:spLocks/>
            </p:cNvSpPr>
            <p:nvPr/>
          </p:nvSpPr>
          <p:spPr bwMode="auto">
            <a:xfrm>
              <a:off x="951" y="1290"/>
              <a:ext cx="562" cy="365"/>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2"/>
                <a:gd name="T160" fmla="*/ 0 h 365"/>
                <a:gd name="T161" fmla="*/ 562 w 562"/>
                <a:gd name="T162" fmla="*/ 365 h 3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w="9525">
              <a:noFill/>
              <a:round/>
              <a:headEnd/>
              <a:tailEnd/>
            </a:ln>
          </p:spPr>
          <p:txBody>
            <a:bodyPr/>
            <a:lstStyle/>
            <a:p>
              <a:endParaRPr lang="he-IL"/>
            </a:p>
          </p:txBody>
        </p:sp>
        <p:sp>
          <p:nvSpPr>
            <p:cNvPr id="186378" name="Rectangle 8"/>
            <p:cNvSpPr>
              <a:spLocks noChangeArrowheads="1"/>
            </p:cNvSpPr>
            <p:nvPr/>
          </p:nvSpPr>
          <p:spPr bwMode="auto">
            <a:xfrm flipH="1">
              <a:off x="1184" y="1385"/>
              <a:ext cx="74" cy="173"/>
            </a:xfrm>
            <a:prstGeom prst="rect">
              <a:avLst/>
            </a:prstGeom>
            <a:noFill/>
            <a:ln w="9525">
              <a:noFill/>
              <a:miter lim="800000"/>
              <a:headEnd/>
              <a:tailEnd/>
            </a:ln>
          </p:spPr>
          <p:txBody>
            <a:bodyPr lIns="0" tIns="0" rIns="0" bIns="0">
              <a:spAutoFit/>
            </a:bodyPr>
            <a:lstStyle/>
            <a:p>
              <a:r>
                <a:rPr lang="en-US" b="1">
                  <a:solidFill>
                    <a:schemeClr val="bg1"/>
                  </a:solidFill>
                </a:rPr>
                <a:t>A</a:t>
              </a:r>
            </a:p>
          </p:txBody>
        </p:sp>
        <p:sp>
          <p:nvSpPr>
            <p:cNvPr id="186379" name="Rectangle 9"/>
            <p:cNvSpPr>
              <a:spLocks noChangeArrowheads="1"/>
            </p:cNvSpPr>
            <p:nvPr/>
          </p:nvSpPr>
          <p:spPr bwMode="auto">
            <a:xfrm>
              <a:off x="1867" y="1057"/>
              <a:ext cx="96" cy="173"/>
            </a:xfrm>
            <a:prstGeom prst="rect">
              <a:avLst/>
            </a:prstGeom>
            <a:noFill/>
            <a:ln w="9525">
              <a:noFill/>
              <a:miter lim="800000"/>
              <a:headEnd/>
              <a:tailEnd/>
            </a:ln>
          </p:spPr>
          <p:txBody>
            <a:bodyPr wrap="none" lIns="0" tIns="0" rIns="0" bIns="0">
              <a:spAutoFit/>
            </a:bodyPr>
            <a:lstStyle/>
            <a:p>
              <a:r>
                <a:rPr lang="en-US">
                  <a:solidFill>
                    <a:schemeClr val="bg1"/>
                  </a:solidFill>
                </a:rPr>
                <a:t>B</a:t>
              </a:r>
            </a:p>
          </p:txBody>
        </p:sp>
        <p:sp>
          <p:nvSpPr>
            <p:cNvPr id="186380" name="Freeform 10"/>
            <p:cNvSpPr>
              <a:spLocks/>
            </p:cNvSpPr>
            <p:nvPr/>
          </p:nvSpPr>
          <p:spPr bwMode="auto">
            <a:xfrm>
              <a:off x="1640" y="1582"/>
              <a:ext cx="565" cy="362"/>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5"/>
                <a:gd name="T160" fmla="*/ 0 h 362"/>
                <a:gd name="T161" fmla="*/ 565 w 565"/>
                <a:gd name="T162" fmla="*/ 362 h 3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w="9525">
              <a:noFill/>
              <a:round/>
              <a:headEnd/>
              <a:tailEnd/>
            </a:ln>
          </p:spPr>
          <p:txBody>
            <a:bodyPr/>
            <a:lstStyle/>
            <a:p>
              <a:endParaRPr lang="he-IL"/>
            </a:p>
          </p:txBody>
        </p:sp>
        <p:sp>
          <p:nvSpPr>
            <p:cNvPr id="186381" name="Rectangle 11"/>
            <p:cNvSpPr>
              <a:spLocks noChangeArrowheads="1"/>
            </p:cNvSpPr>
            <p:nvPr/>
          </p:nvSpPr>
          <p:spPr bwMode="auto">
            <a:xfrm>
              <a:off x="1896" y="1657"/>
              <a:ext cx="104" cy="173"/>
            </a:xfrm>
            <a:prstGeom prst="rect">
              <a:avLst/>
            </a:prstGeom>
            <a:noFill/>
            <a:ln w="9525">
              <a:noFill/>
              <a:miter lim="800000"/>
              <a:headEnd/>
              <a:tailEnd/>
            </a:ln>
          </p:spPr>
          <p:txBody>
            <a:bodyPr wrap="none" lIns="0" tIns="0" rIns="0" bIns="0">
              <a:spAutoFit/>
            </a:bodyPr>
            <a:lstStyle/>
            <a:p>
              <a:r>
                <a:rPr lang="en-US" b="1">
                  <a:solidFill>
                    <a:schemeClr val="bg1"/>
                  </a:solidFill>
                </a:rPr>
                <a:t>C</a:t>
              </a:r>
            </a:p>
          </p:txBody>
        </p:sp>
        <p:sp>
          <p:nvSpPr>
            <p:cNvPr id="186382" name="Rectangle 12"/>
            <p:cNvSpPr>
              <a:spLocks noChangeArrowheads="1"/>
            </p:cNvSpPr>
            <p:nvPr/>
          </p:nvSpPr>
          <p:spPr bwMode="auto">
            <a:xfrm>
              <a:off x="1963" y="1657"/>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86383" name="Freeform 13"/>
            <p:cNvSpPr>
              <a:spLocks/>
            </p:cNvSpPr>
            <p:nvPr/>
          </p:nvSpPr>
          <p:spPr bwMode="auto">
            <a:xfrm>
              <a:off x="443" y="1335"/>
              <a:ext cx="218" cy="21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5"/>
                <a:gd name="T98" fmla="*/ 218 w 218"/>
                <a:gd name="T99" fmla="*/ 215 h 2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w="9525">
              <a:noFill/>
              <a:round/>
              <a:headEnd/>
              <a:tailEnd/>
            </a:ln>
          </p:spPr>
          <p:txBody>
            <a:bodyPr/>
            <a:lstStyle/>
            <a:p>
              <a:endParaRPr lang="he-IL"/>
            </a:p>
          </p:txBody>
        </p:sp>
        <p:sp>
          <p:nvSpPr>
            <p:cNvPr id="186384" name="Rectangle 14"/>
            <p:cNvSpPr>
              <a:spLocks noChangeArrowheads="1"/>
            </p:cNvSpPr>
            <p:nvPr/>
          </p:nvSpPr>
          <p:spPr bwMode="auto">
            <a:xfrm>
              <a:off x="493" y="1378"/>
              <a:ext cx="121" cy="154"/>
            </a:xfrm>
            <a:prstGeom prst="rect">
              <a:avLst/>
            </a:prstGeom>
            <a:noFill/>
            <a:ln w="9525">
              <a:noFill/>
              <a:miter lim="800000"/>
              <a:headEnd/>
              <a:tailEnd/>
            </a:ln>
          </p:spPr>
          <p:txBody>
            <a:bodyPr wrap="none" lIns="0" tIns="0" rIns="0" bIns="0">
              <a:spAutoFit/>
            </a:bodyPr>
            <a:lstStyle/>
            <a:p>
              <a:r>
                <a:rPr lang="en-US" sz="1600" b="1">
                  <a:solidFill>
                    <a:schemeClr val="bg1"/>
                  </a:solidFill>
                </a:rPr>
                <a:t>W</a:t>
              </a:r>
            </a:p>
          </p:txBody>
        </p:sp>
        <p:sp>
          <p:nvSpPr>
            <p:cNvPr id="186385" name="Rectangle 15"/>
            <p:cNvSpPr>
              <a:spLocks noChangeArrowheads="1"/>
            </p:cNvSpPr>
            <p:nvPr/>
          </p:nvSpPr>
          <p:spPr bwMode="auto">
            <a:xfrm>
              <a:off x="617" y="1360"/>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86386" name="Freeform 16"/>
            <p:cNvSpPr>
              <a:spLocks/>
            </p:cNvSpPr>
            <p:nvPr/>
          </p:nvSpPr>
          <p:spPr bwMode="auto">
            <a:xfrm>
              <a:off x="2584" y="1220"/>
              <a:ext cx="218" cy="212"/>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he-IL"/>
            </a:p>
          </p:txBody>
        </p:sp>
        <p:sp>
          <p:nvSpPr>
            <p:cNvPr id="186387" name="Rectangle 17"/>
            <p:cNvSpPr>
              <a:spLocks noChangeArrowheads="1"/>
            </p:cNvSpPr>
            <p:nvPr/>
          </p:nvSpPr>
          <p:spPr bwMode="auto">
            <a:xfrm>
              <a:off x="2641" y="1262"/>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X</a:t>
              </a:r>
            </a:p>
          </p:txBody>
        </p:sp>
        <p:sp>
          <p:nvSpPr>
            <p:cNvPr id="186388" name="Freeform 18"/>
            <p:cNvSpPr>
              <a:spLocks/>
            </p:cNvSpPr>
            <p:nvPr/>
          </p:nvSpPr>
          <p:spPr bwMode="auto">
            <a:xfrm>
              <a:off x="2579" y="1952"/>
              <a:ext cx="218" cy="212"/>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w="9525">
              <a:noFill/>
              <a:round/>
              <a:headEnd/>
              <a:tailEnd/>
            </a:ln>
          </p:spPr>
          <p:txBody>
            <a:bodyPr/>
            <a:lstStyle/>
            <a:p>
              <a:endParaRPr lang="he-IL"/>
            </a:p>
          </p:txBody>
        </p:sp>
        <p:sp>
          <p:nvSpPr>
            <p:cNvPr id="186389" name="Rectangle 19"/>
            <p:cNvSpPr>
              <a:spLocks noChangeArrowheads="1"/>
            </p:cNvSpPr>
            <p:nvPr/>
          </p:nvSpPr>
          <p:spPr bwMode="auto">
            <a:xfrm>
              <a:off x="2653" y="1983"/>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Y</a:t>
              </a:r>
            </a:p>
          </p:txBody>
        </p:sp>
        <p:sp>
          <p:nvSpPr>
            <p:cNvPr id="186390" name="Line 20"/>
            <p:cNvSpPr>
              <a:spLocks noChangeShapeType="1"/>
            </p:cNvSpPr>
            <p:nvPr/>
          </p:nvSpPr>
          <p:spPr bwMode="auto">
            <a:xfrm>
              <a:off x="674" y="1448"/>
              <a:ext cx="280" cy="1"/>
            </a:xfrm>
            <a:prstGeom prst="line">
              <a:avLst/>
            </a:prstGeom>
            <a:noFill/>
            <a:ln w="17463">
              <a:solidFill>
                <a:srgbClr val="000000"/>
              </a:solidFill>
              <a:round/>
              <a:headEnd/>
              <a:tailEnd/>
            </a:ln>
          </p:spPr>
          <p:txBody>
            <a:bodyPr/>
            <a:lstStyle/>
            <a:p>
              <a:endParaRPr lang="he-IL"/>
            </a:p>
          </p:txBody>
        </p:sp>
        <p:sp>
          <p:nvSpPr>
            <p:cNvPr id="186391" name="Line 21"/>
            <p:cNvSpPr>
              <a:spLocks noChangeShapeType="1"/>
            </p:cNvSpPr>
            <p:nvPr/>
          </p:nvSpPr>
          <p:spPr bwMode="auto">
            <a:xfrm>
              <a:off x="2165" y="1140"/>
              <a:ext cx="419" cy="174"/>
            </a:xfrm>
            <a:prstGeom prst="line">
              <a:avLst/>
            </a:prstGeom>
            <a:noFill/>
            <a:ln w="17463">
              <a:solidFill>
                <a:srgbClr val="000000"/>
              </a:solidFill>
              <a:round/>
              <a:headEnd/>
              <a:tailEnd/>
            </a:ln>
          </p:spPr>
          <p:txBody>
            <a:bodyPr/>
            <a:lstStyle/>
            <a:p>
              <a:endParaRPr lang="he-IL"/>
            </a:p>
          </p:txBody>
        </p:sp>
        <p:sp>
          <p:nvSpPr>
            <p:cNvPr id="186392" name="Line 22"/>
            <p:cNvSpPr>
              <a:spLocks noChangeShapeType="1"/>
            </p:cNvSpPr>
            <p:nvPr/>
          </p:nvSpPr>
          <p:spPr bwMode="auto">
            <a:xfrm flipV="1">
              <a:off x="2192" y="1381"/>
              <a:ext cx="422" cy="357"/>
            </a:xfrm>
            <a:prstGeom prst="line">
              <a:avLst/>
            </a:prstGeom>
            <a:noFill/>
            <a:ln w="17463">
              <a:solidFill>
                <a:srgbClr val="000000"/>
              </a:solidFill>
              <a:round/>
              <a:headEnd/>
              <a:tailEnd/>
            </a:ln>
          </p:spPr>
          <p:txBody>
            <a:bodyPr/>
            <a:lstStyle/>
            <a:p>
              <a:endParaRPr lang="he-IL"/>
            </a:p>
          </p:txBody>
        </p:sp>
        <p:sp>
          <p:nvSpPr>
            <p:cNvPr id="186393" name="Line 23"/>
            <p:cNvSpPr>
              <a:spLocks noChangeShapeType="1"/>
            </p:cNvSpPr>
            <p:nvPr/>
          </p:nvSpPr>
          <p:spPr bwMode="auto">
            <a:xfrm>
              <a:off x="2197" y="1821"/>
              <a:ext cx="387" cy="201"/>
            </a:xfrm>
            <a:prstGeom prst="line">
              <a:avLst/>
            </a:prstGeom>
            <a:noFill/>
            <a:ln w="17463">
              <a:solidFill>
                <a:srgbClr val="000000"/>
              </a:solidFill>
              <a:round/>
              <a:headEnd/>
              <a:tailEnd/>
            </a:ln>
          </p:spPr>
          <p:txBody>
            <a:bodyPr/>
            <a:lstStyle/>
            <a:p>
              <a:endParaRPr lang="he-IL"/>
            </a:p>
          </p:txBody>
        </p:sp>
        <p:sp>
          <p:nvSpPr>
            <p:cNvPr id="186394" name="Line 24"/>
            <p:cNvSpPr>
              <a:spLocks noChangeShapeType="1"/>
            </p:cNvSpPr>
            <p:nvPr/>
          </p:nvSpPr>
          <p:spPr bwMode="auto">
            <a:xfrm flipV="1">
              <a:off x="1481" y="1228"/>
              <a:ext cx="183" cy="148"/>
            </a:xfrm>
            <a:prstGeom prst="line">
              <a:avLst/>
            </a:prstGeom>
            <a:noFill/>
            <a:ln w="55563">
              <a:solidFill>
                <a:srgbClr val="000000"/>
              </a:solidFill>
              <a:round/>
              <a:headEnd/>
              <a:tailEnd/>
            </a:ln>
          </p:spPr>
          <p:txBody>
            <a:bodyPr/>
            <a:lstStyle/>
            <a:p>
              <a:endParaRPr lang="he-IL"/>
            </a:p>
          </p:txBody>
        </p:sp>
        <p:sp>
          <p:nvSpPr>
            <p:cNvPr id="186395" name="Line 25"/>
            <p:cNvSpPr>
              <a:spLocks noChangeShapeType="1"/>
            </p:cNvSpPr>
            <p:nvPr/>
          </p:nvSpPr>
          <p:spPr bwMode="auto">
            <a:xfrm flipV="1">
              <a:off x="2025" y="1309"/>
              <a:ext cx="6" cy="289"/>
            </a:xfrm>
            <a:prstGeom prst="line">
              <a:avLst/>
            </a:prstGeom>
            <a:noFill/>
            <a:ln w="55563">
              <a:solidFill>
                <a:srgbClr val="000000"/>
              </a:solidFill>
              <a:round/>
              <a:headEnd/>
              <a:tailEnd/>
            </a:ln>
          </p:spPr>
          <p:txBody>
            <a:bodyPr/>
            <a:lstStyle/>
            <a:p>
              <a:endParaRPr lang="he-IL"/>
            </a:p>
          </p:txBody>
        </p:sp>
        <p:sp>
          <p:nvSpPr>
            <p:cNvPr id="186396" name="Line 26"/>
            <p:cNvSpPr>
              <a:spLocks noChangeShapeType="1"/>
            </p:cNvSpPr>
            <p:nvPr/>
          </p:nvSpPr>
          <p:spPr bwMode="auto">
            <a:xfrm>
              <a:off x="1497" y="1577"/>
              <a:ext cx="167" cy="104"/>
            </a:xfrm>
            <a:prstGeom prst="line">
              <a:avLst/>
            </a:prstGeom>
            <a:noFill/>
            <a:ln w="55563">
              <a:solidFill>
                <a:srgbClr val="000000"/>
              </a:solidFill>
              <a:round/>
              <a:headEnd/>
              <a:tailEnd/>
            </a:ln>
          </p:spPr>
          <p:txBody>
            <a:bodyPr/>
            <a:lstStyle/>
            <a:p>
              <a:endParaRPr lang="he-IL"/>
            </a:p>
          </p:txBody>
        </p:sp>
        <p:sp>
          <p:nvSpPr>
            <p:cNvPr id="186397" name="Rectangle 27"/>
            <p:cNvSpPr>
              <a:spLocks noChangeArrowheads="1"/>
            </p:cNvSpPr>
            <p:nvPr/>
          </p:nvSpPr>
          <p:spPr bwMode="auto">
            <a:xfrm>
              <a:off x="3050" y="853"/>
              <a:ext cx="608" cy="284"/>
            </a:xfrm>
            <a:prstGeom prst="rect">
              <a:avLst/>
            </a:prstGeom>
            <a:solidFill>
              <a:srgbClr val="FFFFFF"/>
            </a:solidFill>
            <a:ln w="9525">
              <a:noFill/>
              <a:miter lim="800000"/>
              <a:headEnd/>
              <a:tailEnd/>
            </a:ln>
          </p:spPr>
          <p:txBody>
            <a:bodyPr/>
            <a:lstStyle/>
            <a:p>
              <a:endParaRPr lang="he-IL"/>
            </a:p>
          </p:txBody>
        </p:sp>
        <p:sp>
          <p:nvSpPr>
            <p:cNvPr id="186398" name="Rectangle 28"/>
            <p:cNvSpPr>
              <a:spLocks noChangeArrowheads="1"/>
            </p:cNvSpPr>
            <p:nvPr/>
          </p:nvSpPr>
          <p:spPr bwMode="auto">
            <a:xfrm>
              <a:off x="3131" y="896"/>
              <a:ext cx="526" cy="192"/>
            </a:xfrm>
            <a:prstGeom prst="rect">
              <a:avLst/>
            </a:prstGeom>
            <a:noFill/>
            <a:ln w="9525">
              <a:noFill/>
              <a:miter lim="800000"/>
              <a:headEnd/>
              <a:tailEnd/>
            </a:ln>
          </p:spPr>
          <p:txBody>
            <a:bodyPr wrap="none" lIns="0" tIns="0" rIns="0" bIns="0">
              <a:spAutoFit/>
            </a:bodyPr>
            <a:lstStyle/>
            <a:p>
              <a:r>
                <a:rPr lang="en-US" sz="2000">
                  <a:solidFill>
                    <a:srgbClr val="000000"/>
                  </a:solidFill>
                </a:rPr>
                <a:t>legend</a:t>
              </a:r>
              <a:r>
                <a:rPr lang="en-US" sz="1700" b="1">
                  <a:solidFill>
                    <a:srgbClr val="000000"/>
                  </a:solidFill>
                </a:rPr>
                <a:t>:</a:t>
              </a:r>
              <a:endParaRPr lang="en-US"/>
            </a:p>
          </p:txBody>
        </p:sp>
        <p:sp>
          <p:nvSpPr>
            <p:cNvPr id="186399" name="Rectangle 29"/>
            <p:cNvSpPr>
              <a:spLocks noChangeArrowheads="1"/>
            </p:cNvSpPr>
            <p:nvPr/>
          </p:nvSpPr>
          <p:spPr bwMode="auto">
            <a:xfrm>
              <a:off x="3548" y="898"/>
              <a:ext cx="38" cy="163"/>
            </a:xfrm>
            <a:prstGeom prst="rect">
              <a:avLst/>
            </a:prstGeom>
            <a:noFill/>
            <a:ln w="9525">
              <a:noFill/>
              <a:miter lim="800000"/>
              <a:headEnd/>
              <a:tailEnd/>
            </a:ln>
          </p:spPr>
          <p:txBody>
            <a:bodyPr wrap="none" lIns="0" tIns="0" rIns="0" bIns="0">
              <a:spAutoFit/>
            </a:bodyPr>
            <a:lstStyle/>
            <a:p>
              <a:r>
                <a:rPr lang="en-US" sz="1700">
                  <a:solidFill>
                    <a:srgbClr val="000000"/>
                  </a:solidFill>
                </a:rPr>
                <a:t> </a:t>
              </a:r>
              <a:endParaRPr lang="en-US"/>
            </a:p>
          </p:txBody>
        </p:sp>
        <p:sp>
          <p:nvSpPr>
            <p:cNvPr id="186400" name="Rectangle 30"/>
            <p:cNvSpPr>
              <a:spLocks noChangeArrowheads="1"/>
            </p:cNvSpPr>
            <p:nvPr/>
          </p:nvSpPr>
          <p:spPr bwMode="auto">
            <a:xfrm>
              <a:off x="4261" y="1432"/>
              <a:ext cx="731" cy="499"/>
            </a:xfrm>
            <a:prstGeom prst="rect">
              <a:avLst/>
            </a:prstGeom>
            <a:solidFill>
              <a:srgbClr val="FFFFFF"/>
            </a:solidFill>
            <a:ln w="9525">
              <a:noFill/>
              <a:miter lim="800000"/>
              <a:headEnd/>
              <a:tailEnd/>
            </a:ln>
          </p:spPr>
          <p:txBody>
            <a:bodyPr/>
            <a:lstStyle/>
            <a:p>
              <a:endParaRPr lang="he-IL"/>
            </a:p>
          </p:txBody>
        </p:sp>
        <p:sp>
          <p:nvSpPr>
            <p:cNvPr id="186401" name="Rectangle 31"/>
            <p:cNvSpPr>
              <a:spLocks noChangeArrowheads="1"/>
            </p:cNvSpPr>
            <p:nvPr/>
          </p:nvSpPr>
          <p:spPr bwMode="auto">
            <a:xfrm>
              <a:off x="4341" y="1472"/>
              <a:ext cx="701" cy="192"/>
            </a:xfrm>
            <a:prstGeom prst="rect">
              <a:avLst/>
            </a:prstGeom>
            <a:noFill/>
            <a:ln w="9525">
              <a:noFill/>
              <a:miter lim="800000"/>
              <a:headEnd/>
              <a:tailEnd/>
            </a:ln>
          </p:spPr>
          <p:txBody>
            <a:bodyPr wrap="none" lIns="0" tIns="0" rIns="0" bIns="0">
              <a:spAutoFit/>
            </a:bodyPr>
            <a:lstStyle/>
            <a:p>
              <a:r>
                <a:rPr lang="en-US" sz="2000">
                  <a:solidFill>
                    <a:srgbClr val="000000"/>
                  </a:solidFill>
                </a:rPr>
                <a:t>customer </a:t>
              </a:r>
              <a:endParaRPr lang="en-US" sz="2000"/>
            </a:p>
          </p:txBody>
        </p:sp>
        <p:sp>
          <p:nvSpPr>
            <p:cNvPr id="186402" name="Rectangle 32"/>
            <p:cNvSpPr>
              <a:spLocks noChangeArrowheads="1"/>
            </p:cNvSpPr>
            <p:nvPr/>
          </p:nvSpPr>
          <p:spPr bwMode="auto">
            <a:xfrm>
              <a:off x="4341" y="1630"/>
              <a:ext cx="604"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86403" name="Rectangle 33"/>
            <p:cNvSpPr>
              <a:spLocks noChangeArrowheads="1"/>
            </p:cNvSpPr>
            <p:nvPr/>
          </p:nvSpPr>
          <p:spPr bwMode="auto">
            <a:xfrm>
              <a:off x="4823" y="163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6404" name="Rectangle 34"/>
            <p:cNvSpPr>
              <a:spLocks noChangeArrowheads="1"/>
            </p:cNvSpPr>
            <p:nvPr/>
          </p:nvSpPr>
          <p:spPr bwMode="auto">
            <a:xfrm>
              <a:off x="4261" y="869"/>
              <a:ext cx="697" cy="424"/>
            </a:xfrm>
            <a:prstGeom prst="rect">
              <a:avLst/>
            </a:prstGeom>
            <a:solidFill>
              <a:srgbClr val="FFFFFF"/>
            </a:solidFill>
            <a:ln w="9525">
              <a:noFill/>
              <a:miter lim="800000"/>
              <a:headEnd/>
              <a:tailEnd/>
            </a:ln>
          </p:spPr>
          <p:txBody>
            <a:bodyPr/>
            <a:lstStyle/>
            <a:p>
              <a:endParaRPr lang="he-IL"/>
            </a:p>
          </p:txBody>
        </p:sp>
        <p:sp>
          <p:nvSpPr>
            <p:cNvPr id="186405" name="Rectangle 35"/>
            <p:cNvSpPr>
              <a:spLocks noChangeArrowheads="1"/>
            </p:cNvSpPr>
            <p:nvPr/>
          </p:nvSpPr>
          <p:spPr bwMode="auto">
            <a:xfrm>
              <a:off x="4341" y="909"/>
              <a:ext cx="578" cy="192"/>
            </a:xfrm>
            <a:prstGeom prst="rect">
              <a:avLst/>
            </a:prstGeom>
            <a:noFill/>
            <a:ln w="9525">
              <a:noFill/>
              <a:miter lim="800000"/>
              <a:headEnd/>
              <a:tailEnd/>
            </a:ln>
          </p:spPr>
          <p:txBody>
            <a:bodyPr wrap="none" lIns="0" tIns="0" rIns="0" bIns="0">
              <a:spAutoFit/>
            </a:bodyPr>
            <a:lstStyle/>
            <a:p>
              <a:r>
                <a:rPr lang="en-US" sz="2000">
                  <a:solidFill>
                    <a:srgbClr val="000000"/>
                  </a:solidFill>
                </a:rPr>
                <a:t>provider</a:t>
              </a:r>
              <a:endParaRPr lang="en-US" sz="2000"/>
            </a:p>
          </p:txBody>
        </p:sp>
        <p:sp>
          <p:nvSpPr>
            <p:cNvPr id="186406" name="Rectangle 36"/>
            <p:cNvSpPr>
              <a:spLocks noChangeArrowheads="1"/>
            </p:cNvSpPr>
            <p:nvPr/>
          </p:nvSpPr>
          <p:spPr bwMode="auto">
            <a:xfrm>
              <a:off x="4796" y="90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6407" name="Rectangle 37"/>
            <p:cNvSpPr>
              <a:spLocks noChangeArrowheads="1"/>
            </p:cNvSpPr>
            <p:nvPr/>
          </p:nvSpPr>
          <p:spPr bwMode="auto">
            <a:xfrm>
              <a:off x="4341" y="1064"/>
              <a:ext cx="560"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86408" name="Rectangle 38"/>
            <p:cNvSpPr>
              <a:spLocks noChangeArrowheads="1"/>
            </p:cNvSpPr>
            <p:nvPr/>
          </p:nvSpPr>
          <p:spPr bwMode="auto">
            <a:xfrm>
              <a:off x="4785" y="1064"/>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86409" name="Freeform 39"/>
            <p:cNvSpPr>
              <a:spLocks/>
            </p:cNvSpPr>
            <p:nvPr/>
          </p:nvSpPr>
          <p:spPr bwMode="auto">
            <a:xfrm>
              <a:off x="3749" y="901"/>
              <a:ext cx="563" cy="362"/>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3"/>
                <a:gd name="T163" fmla="*/ 0 h 362"/>
                <a:gd name="T164" fmla="*/ 563 w 563"/>
                <a:gd name="T165" fmla="*/ 362 h 3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w="9525">
              <a:noFill/>
              <a:round/>
              <a:headEnd/>
              <a:tailEnd/>
            </a:ln>
          </p:spPr>
          <p:txBody>
            <a:bodyPr/>
            <a:lstStyle/>
            <a:p>
              <a:endParaRPr lang="he-IL"/>
            </a:p>
          </p:txBody>
        </p:sp>
        <p:sp>
          <p:nvSpPr>
            <p:cNvPr id="186410" name="Freeform 40"/>
            <p:cNvSpPr>
              <a:spLocks/>
            </p:cNvSpPr>
            <p:nvPr/>
          </p:nvSpPr>
          <p:spPr bwMode="auto">
            <a:xfrm>
              <a:off x="4064" y="1504"/>
              <a:ext cx="218" cy="212"/>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he-IL"/>
            </a:p>
          </p:txBody>
        </p:sp>
      </p:grpSp>
    </p:spTree>
    <p:extLst>
      <p:ext uri="{BB962C8B-B14F-4D97-AF65-F5344CB8AC3E}">
        <p14:creationId xmlns:p14="http://schemas.microsoft.com/office/powerpoint/2010/main" val="11471887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65890" name="Slide Number Placeholder 5"/>
          <p:cNvSpPr>
            <a:spLocks noGrp="1"/>
          </p:cNvSpPr>
          <p:nvPr>
            <p:ph type="sldNum" sz="quarter" idx="12"/>
          </p:nvPr>
        </p:nvSpPr>
        <p:spPr>
          <a:noFill/>
        </p:spPr>
        <p:txBody>
          <a:bodyPr/>
          <a:lstStyle/>
          <a:p>
            <a:r>
              <a:rPr lang="en-US"/>
              <a:t>4-</a:t>
            </a:r>
            <a:fld id="{884783A6-AFCA-49BA-B830-05EAEA8AB86A}" type="slidenum">
              <a:rPr lang="en-US"/>
              <a:pPr/>
              <a:t>52</a:t>
            </a:fld>
            <a:endParaRPr lang="en-US"/>
          </a:p>
        </p:txBody>
      </p:sp>
      <p:sp>
        <p:nvSpPr>
          <p:cNvPr id="120836" name="Rectangle 2"/>
          <p:cNvSpPr>
            <a:spLocks noGrp="1" noChangeArrowheads="1"/>
          </p:cNvSpPr>
          <p:nvPr>
            <p:ph type="title"/>
          </p:nvPr>
        </p:nvSpPr>
        <p:spPr/>
        <p:txBody>
          <a:bodyPr/>
          <a:lstStyle/>
          <a:p>
            <a:pPr>
              <a:defRPr/>
            </a:pPr>
            <a:r>
              <a:rPr lang="en-US">
                <a:ea typeface="ＭＳ Ｐゴシック" charset="0"/>
                <a:cs typeface="+mj-cs"/>
              </a:rPr>
              <a:t>BGP route selection</a:t>
            </a:r>
          </a:p>
        </p:txBody>
      </p:sp>
      <p:sp>
        <p:nvSpPr>
          <p:cNvPr id="120837" name="Rectangle 3"/>
          <p:cNvSpPr>
            <a:spLocks noGrp="1" noChangeArrowheads="1"/>
          </p:cNvSpPr>
          <p:nvPr>
            <p:ph type="body" idx="1"/>
          </p:nvPr>
        </p:nvSpPr>
        <p:spPr>
          <a:xfrm>
            <a:off x="522288" y="1433513"/>
            <a:ext cx="7772400" cy="4648200"/>
          </a:xfrm>
        </p:spPr>
        <p:txBody>
          <a:bodyPr/>
          <a:lstStyle/>
          <a:p>
            <a:pPr marL="346075" indent="-346075">
              <a:buFont typeface="Wingdings" charset="0"/>
              <a:buChar char="v"/>
              <a:defRPr/>
            </a:pPr>
            <a:r>
              <a:rPr lang="en-US" dirty="0">
                <a:ea typeface="ＭＳ Ｐゴシック" charset="0"/>
                <a:cs typeface="+mn-cs"/>
              </a:rPr>
              <a:t>router may learn about more than 1 route to destination AS, selects route based on:</a:t>
            </a:r>
          </a:p>
          <a:p>
            <a:pPr marL="1084263" lvl="1" indent="-457200">
              <a:buFont typeface="ZapfDingbats" charset="0"/>
              <a:buAutoNum type="arabicPeriod"/>
              <a:defRPr/>
            </a:pPr>
            <a:r>
              <a:rPr lang="en-US" dirty="0">
                <a:ea typeface="ＭＳ Ｐゴシック" charset="0"/>
              </a:rPr>
              <a:t>Local preferences (mainly economical</a:t>
            </a:r>
            <a:r>
              <a:rPr lang="en-US" dirty="0" smtClean="0">
                <a:ea typeface="ＭＳ Ｐゴシック" charset="0"/>
              </a:rPr>
              <a:t>): prefer a customer over a peer, and a peer over a provider.</a:t>
            </a:r>
            <a:endParaRPr lang="en-US" dirty="0">
              <a:ea typeface="ＭＳ Ｐゴシック" charset="0"/>
            </a:endParaRPr>
          </a:p>
          <a:p>
            <a:pPr marL="1084263" lvl="1" indent="-457200">
              <a:buFont typeface="ZapfDingbats" charset="0"/>
              <a:buAutoNum type="arabicPeriod"/>
              <a:defRPr/>
            </a:pPr>
            <a:r>
              <a:rPr lang="en-US" dirty="0" smtClean="0">
                <a:ea typeface="ＭＳ Ｐゴシック" charset="0"/>
              </a:rPr>
              <a:t>Shortest </a:t>
            </a:r>
            <a:r>
              <a:rPr lang="en-US" dirty="0">
                <a:ea typeface="ＭＳ Ｐゴシック" charset="0"/>
              </a:rPr>
              <a:t>AS-PATH </a:t>
            </a:r>
          </a:p>
          <a:p>
            <a:pPr marL="1084263" lvl="1" indent="-457200">
              <a:buFont typeface="ZapfDingbats" charset="0"/>
              <a:buAutoNum type="arabicPeriod"/>
              <a:defRPr/>
            </a:pPr>
            <a:r>
              <a:rPr lang="en-US" dirty="0">
                <a:ea typeface="ＭＳ Ｐゴシック" charset="0"/>
              </a:rPr>
              <a:t>Closest NEXT-HOP router: hot potato routing</a:t>
            </a:r>
          </a:p>
          <a:p>
            <a:pPr marL="1084263" lvl="1" indent="-457200">
              <a:buFont typeface="ZapfDingbats" charset="0"/>
              <a:buAutoNum type="arabicPeriod"/>
              <a:defRPr/>
            </a:pPr>
            <a:r>
              <a:rPr lang="en-US" dirty="0" smtClean="0">
                <a:ea typeface="ＭＳ Ｐゴシック" charset="0"/>
              </a:rPr>
              <a:t>(Additional criteria)</a:t>
            </a:r>
            <a:endParaRPr lang="en-US" dirty="0">
              <a:ea typeface="ＭＳ Ｐゴシック" charset="0"/>
            </a:endParaRPr>
          </a:p>
        </p:txBody>
      </p:sp>
      <p:pic>
        <p:nvPicPr>
          <p:cNvPr id="165893" name="Picture 6" descr="underline_base"/>
          <p:cNvPicPr>
            <a:picLocks noChangeArrowheads="1"/>
          </p:cNvPicPr>
          <p:nvPr/>
        </p:nvPicPr>
        <p:blipFill>
          <a:blip r:embed="rId2" cstate="print"/>
          <a:srcRect/>
          <a:stretch>
            <a:fillRect/>
          </a:stretch>
        </p:blipFill>
        <p:spPr bwMode="auto">
          <a:xfrm>
            <a:off x="631825" y="1050925"/>
            <a:ext cx="5027613" cy="173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a:xfrm>
            <a:off x="609600" y="609600"/>
            <a:ext cx="7772400" cy="1143000"/>
          </a:xfrm>
        </p:spPr>
        <p:txBody>
          <a:bodyPr/>
          <a:lstStyle/>
          <a:p>
            <a:r>
              <a:rPr lang="en-US">
                <a:solidFill>
                  <a:srgbClr val="22228B"/>
                </a:solidFill>
              </a:rPr>
              <a:t>Putting it Altogether:</a:t>
            </a:r>
            <a:br>
              <a:rPr lang="en-US">
                <a:solidFill>
                  <a:srgbClr val="22228B"/>
                </a:solidFill>
              </a:rPr>
            </a:br>
            <a:r>
              <a:rPr lang="en-US" i="1">
                <a:solidFill>
                  <a:srgbClr val="22228B"/>
                </a:solidFill>
              </a:rPr>
              <a:t>How Does an Entry Get Into a Router</a:t>
            </a:r>
            <a:r>
              <a:rPr lang="ja-JP" altLang="en-US" i="1">
                <a:solidFill>
                  <a:srgbClr val="22228B"/>
                </a:solidFill>
              </a:rPr>
              <a:t>’</a:t>
            </a:r>
            <a:r>
              <a:rPr lang="en-US" altLang="ja-JP" i="1">
                <a:solidFill>
                  <a:srgbClr val="22228B"/>
                </a:solidFill>
              </a:rPr>
              <a:t>s Forwarding Table?</a:t>
            </a:r>
            <a:endParaRPr lang="en-US" i="1">
              <a:solidFill>
                <a:srgbClr val="22228B"/>
              </a:solidFill>
            </a:endParaRPr>
          </a:p>
        </p:txBody>
      </p:sp>
      <p:sp>
        <p:nvSpPr>
          <p:cNvPr id="167938" name="Content Placeholder 2"/>
          <p:cNvSpPr>
            <a:spLocks noGrp="1"/>
          </p:cNvSpPr>
          <p:nvPr>
            <p:ph idx="1"/>
          </p:nvPr>
        </p:nvSpPr>
        <p:spPr>
          <a:xfrm>
            <a:off x="457200" y="2819400"/>
            <a:ext cx="7772400" cy="3048000"/>
          </a:xfrm>
        </p:spPr>
        <p:txBody>
          <a:bodyPr/>
          <a:lstStyle/>
          <a:p>
            <a:r>
              <a:rPr lang="en-US" dirty="0"/>
              <a:t>Answer is complicated!</a:t>
            </a:r>
          </a:p>
          <a:p>
            <a:endParaRPr lang="en-US" dirty="0"/>
          </a:p>
          <a:p>
            <a:r>
              <a:rPr lang="en-US" dirty="0"/>
              <a:t>Ties together </a:t>
            </a:r>
          </a:p>
          <a:p>
            <a:pPr lvl="1"/>
            <a:r>
              <a:rPr lang="en-US" dirty="0"/>
              <a:t>Hierarchical routing </a:t>
            </a:r>
          </a:p>
          <a:p>
            <a:pPr lvl="1"/>
            <a:r>
              <a:rPr lang="en-US" dirty="0"/>
              <a:t>Intra-AS routing (</a:t>
            </a:r>
            <a:r>
              <a:rPr lang="en-US" dirty="0" err="1"/>
              <a:t>eg</a:t>
            </a:r>
            <a:r>
              <a:rPr lang="en-US" dirty="0"/>
              <a:t> OSPF) </a:t>
            </a:r>
          </a:p>
          <a:p>
            <a:pPr lvl="1"/>
            <a:r>
              <a:rPr lang="en-US" dirty="0"/>
              <a:t>Inter-AS routing (BGP)</a:t>
            </a:r>
          </a:p>
          <a:p>
            <a:pPr lvl="1"/>
            <a:endParaRPr lang="en-US" dirty="0"/>
          </a:p>
          <a:p>
            <a:r>
              <a:rPr lang="en-US" dirty="0"/>
              <a:t>Provides nice overview of BGP!</a:t>
            </a:r>
            <a:br>
              <a:rPr lang="en-US" dirty="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reeform 2"/>
          <p:cNvSpPr>
            <a:spLocks/>
          </p:cNvSpPr>
          <p:nvPr/>
        </p:nvSpPr>
        <p:spPr bwMode="auto">
          <a:xfrm>
            <a:off x="4116388" y="5043488"/>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he-IL"/>
          </a:p>
        </p:txBody>
      </p:sp>
      <p:sp>
        <p:nvSpPr>
          <p:cNvPr id="169986" name="Freeform 3"/>
          <p:cNvSpPr>
            <a:spLocks/>
          </p:cNvSpPr>
          <p:nvPr/>
        </p:nvSpPr>
        <p:spPr bwMode="auto">
          <a:xfrm>
            <a:off x="2622550" y="4306888"/>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he-IL"/>
          </a:p>
        </p:txBody>
      </p:sp>
      <p:sp>
        <p:nvSpPr>
          <p:cNvPr id="169987" name="Rectangle 4"/>
          <p:cNvSpPr>
            <a:spLocks noChangeArrowheads="1"/>
          </p:cNvSpPr>
          <p:nvPr/>
        </p:nvSpPr>
        <p:spPr bwMode="auto">
          <a:xfrm>
            <a:off x="2613025" y="1981200"/>
            <a:ext cx="2317750" cy="2333625"/>
          </a:xfrm>
          <a:prstGeom prst="rect">
            <a:avLst/>
          </a:prstGeom>
          <a:solidFill>
            <a:schemeClr val="accent1"/>
          </a:solidFill>
          <a:ln w="19050">
            <a:solidFill>
              <a:schemeClr val="tx1"/>
            </a:solidFill>
            <a:miter lim="800000"/>
            <a:headEnd/>
            <a:tailEnd/>
          </a:ln>
        </p:spPr>
        <p:txBody>
          <a:bodyPr wrap="none" anchor="ctr"/>
          <a:lstStyle/>
          <a:p>
            <a:endParaRPr lang="he-IL"/>
          </a:p>
        </p:txBody>
      </p:sp>
      <p:sp>
        <p:nvSpPr>
          <p:cNvPr id="10" name="Oval 5"/>
          <p:cNvSpPr>
            <a:spLocks noChangeArrowheads="1"/>
          </p:cNvSpPr>
          <p:nvPr/>
        </p:nvSpPr>
        <p:spPr bwMode="auto">
          <a:xfrm>
            <a:off x="2738438" y="2033588"/>
            <a:ext cx="2095500" cy="604837"/>
          </a:xfrm>
          <a:prstGeom prst="ellipse">
            <a:avLst/>
          </a:prstGeom>
          <a:solidFill>
            <a:schemeClr val="bg1"/>
          </a:solidFill>
          <a:ln w="9525">
            <a:solidFill>
              <a:schemeClr val="tx1"/>
            </a:solidFill>
            <a:round/>
            <a:headEnd/>
            <a:tailEnd/>
          </a:ln>
        </p:spPr>
        <p:txBody>
          <a:bodyPr wrap="none" anchor="ctr"/>
          <a:lstStyle/>
          <a:p>
            <a:endParaRPr lang="he-IL"/>
          </a:p>
        </p:txBody>
      </p:sp>
      <p:sp>
        <p:nvSpPr>
          <p:cNvPr id="169989" name="Freeform 6"/>
          <p:cNvSpPr>
            <a:spLocks/>
          </p:cNvSpPr>
          <p:nvPr/>
        </p:nvSpPr>
        <p:spPr bwMode="auto">
          <a:xfrm>
            <a:off x="4754563" y="5346700"/>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he-IL"/>
          </a:p>
        </p:txBody>
      </p:sp>
      <p:grpSp>
        <p:nvGrpSpPr>
          <p:cNvPr id="169990" name="Group 11"/>
          <p:cNvGrpSpPr>
            <a:grpSpLocks/>
          </p:cNvGrpSpPr>
          <p:nvPr/>
        </p:nvGrpSpPr>
        <p:grpSpPr bwMode="auto">
          <a:xfrm>
            <a:off x="4260850" y="5521325"/>
            <a:ext cx="501650" cy="233363"/>
            <a:chOff x="3600" y="219"/>
            <a:chExt cx="360" cy="175"/>
          </a:xfrm>
        </p:grpSpPr>
        <p:sp>
          <p:nvSpPr>
            <p:cNvPr id="170112"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113" name="Line 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114" name="Line 1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115" name="Rectangle 11"/>
            <p:cNvSpPr>
              <a:spLocks noChangeArrowheads="1"/>
            </p:cNvSpPr>
            <p:nvPr/>
          </p:nvSpPr>
          <p:spPr bwMode="auto">
            <a:xfrm>
              <a:off x="3603" y="289"/>
              <a:ext cx="352"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116"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117" name="Group 13"/>
            <p:cNvGrpSpPr>
              <a:grpSpLocks/>
            </p:cNvGrpSpPr>
            <p:nvPr/>
          </p:nvGrpSpPr>
          <p:grpSpPr bwMode="auto">
            <a:xfrm>
              <a:off x="3686" y="244"/>
              <a:ext cx="177" cy="66"/>
              <a:chOff x="2848" y="848"/>
              <a:chExt cx="140" cy="98"/>
            </a:xfrm>
          </p:grpSpPr>
          <p:sp>
            <p:nvSpPr>
              <p:cNvPr id="17012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123" name="Line 15"/>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124" name="Line 1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118" name="Group 17"/>
            <p:cNvGrpSpPr>
              <a:grpSpLocks/>
            </p:cNvGrpSpPr>
            <p:nvPr/>
          </p:nvGrpSpPr>
          <p:grpSpPr bwMode="auto">
            <a:xfrm flipV="1">
              <a:off x="3686" y="243"/>
              <a:ext cx="177" cy="66"/>
              <a:chOff x="2848" y="848"/>
              <a:chExt cx="140" cy="98"/>
            </a:xfrm>
          </p:grpSpPr>
          <p:sp>
            <p:nvSpPr>
              <p:cNvPr id="170119" name="Line 18"/>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12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121" name="Line 2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grpSp>
        <p:nvGrpSpPr>
          <p:cNvPr id="169991" name="Group 21"/>
          <p:cNvGrpSpPr>
            <a:grpSpLocks/>
          </p:cNvGrpSpPr>
          <p:nvPr/>
        </p:nvGrpSpPr>
        <p:grpSpPr bwMode="auto">
          <a:xfrm>
            <a:off x="4613275" y="6159500"/>
            <a:ext cx="501650" cy="233363"/>
            <a:chOff x="3600" y="219"/>
            <a:chExt cx="360" cy="175"/>
          </a:xfrm>
        </p:grpSpPr>
        <p:sp>
          <p:nvSpPr>
            <p:cNvPr id="170099"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100" name="Line 2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101" name="Line 2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102" name="Rectangle 25"/>
            <p:cNvSpPr>
              <a:spLocks noChangeArrowheads="1"/>
            </p:cNvSpPr>
            <p:nvPr/>
          </p:nvSpPr>
          <p:spPr bwMode="auto">
            <a:xfrm>
              <a:off x="3603" y="289"/>
              <a:ext cx="352"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103"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104" name="Group 27"/>
            <p:cNvGrpSpPr>
              <a:grpSpLocks/>
            </p:cNvGrpSpPr>
            <p:nvPr/>
          </p:nvGrpSpPr>
          <p:grpSpPr bwMode="auto">
            <a:xfrm>
              <a:off x="3686" y="244"/>
              <a:ext cx="177" cy="66"/>
              <a:chOff x="2848" y="848"/>
              <a:chExt cx="140" cy="98"/>
            </a:xfrm>
          </p:grpSpPr>
          <p:sp>
            <p:nvSpPr>
              <p:cNvPr id="170109" name="Line 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110" name="Line 29"/>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111" name="Line 30"/>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105" name="Group 31"/>
            <p:cNvGrpSpPr>
              <a:grpSpLocks/>
            </p:cNvGrpSpPr>
            <p:nvPr/>
          </p:nvGrpSpPr>
          <p:grpSpPr bwMode="auto">
            <a:xfrm flipV="1">
              <a:off x="3686" y="243"/>
              <a:ext cx="177" cy="66"/>
              <a:chOff x="2848" y="848"/>
              <a:chExt cx="140" cy="98"/>
            </a:xfrm>
          </p:grpSpPr>
          <p:sp>
            <p:nvSpPr>
              <p:cNvPr id="170106" name="Line 32"/>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107" name="Line 3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108" name="Line 34"/>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grpSp>
        <p:nvGrpSpPr>
          <p:cNvPr id="169992" name="Group 35"/>
          <p:cNvGrpSpPr>
            <a:grpSpLocks/>
          </p:cNvGrpSpPr>
          <p:nvPr/>
        </p:nvGrpSpPr>
        <p:grpSpPr bwMode="auto">
          <a:xfrm>
            <a:off x="5287963" y="5216525"/>
            <a:ext cx="501650" cy="233363"/>
            <a:chOff x="3600" y="219"/>
            <a:chExt cx="360" cy="175"/>
          </a:xfrm>
        </p:grpSpPr>
        <p:sp>
          <p:nvSpPr>
            <p:cNvPr id="170086"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087" name="Line 3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088" name="Line 3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089" name="Rectangle 39"/>
            <p:cNvSpPr>
              <a:spLocks noChangeArrowheads="1"/>
            </p:cNvSpPr>
            <p:nvPr/>
          </p:nvSpPr>
          <p:spPr bwMode="auto">
            <a:xfrm>
              <a:off x="3603" y="289"/>
              <a:ext cx="352"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090"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091" name="Group 41"/>
            <p:cNvGrpSpPr>
              <a:grpSpLocks/>
            </p:cNvGrpSpPr>
            <p:nvPr/>
          </p:nvGrpSpPr>
          <p:grpSpPr bwMode="auto">
            <a:xfrm>
              <a:off x="3686" y="244"/>
              <a:ext cx="177" cy="66"/>
              <a:chOff x="2848" y="848"/>
              <a:chExt cx="140" cy="98"/>
            </a:xfrm>
          </p:grpSpPr>
          <p:sp>
            <p:nvSpPr>
              <p:cNvPr id="170096" name="Line 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097" name="Line 43"/>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098" name="Line 44"/>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092" name="Group 45"/>
            <p:cNvGrpSpPr>
              <a:grpSpLocks/>
            </p:cNvGrpSpPr>
            <p:nvPr/>
          </p:nvGrpSpPr>
          <p:grpSpPr bwMode="auto">
            <a:xfrm flipV="1">
              <a:off x="3686" y="243"/>
              <a:ext cx="177" cy="66"/>
              <a:chOff x="2848" y="848"/>
              <a:chExt cx="140" cy="98"/>
            </a:xfrm>
          </p:grpSpPr>
          <p:sp>
            <p:nvSpPr>
              <p:cNvPr id="170093" name="Line 46"/>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094" name="Line 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095" name="Line 48"/>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grpSp>
        <p:nvGrpSpPr>
          <p:cNvPr id="169993" name="Group 49"/>
          <p:cNvGrpSpPr>
            <a:grpSpLocks/>
          </p:cNvGrpSpPr>
          <p:nvPr/>
        </p:nvGrpSpPr>
        <p:grpSpPr bwMode="auto">
          <a:xfrm>
            <a:off x="5210175" y="5881688"/>
            <a:ext cx="500063" cy="233362"/>
            <a:chOff x="3600" y="219"/>
            <a:chExt cx="360" cy="175"/>
          </a:xfrm>
        </p:grpSpPr>
        <p:sp>
          <p:nvSpPr>
            <p:cNvPr id="170073"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074" name="Line 5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075" name="Line 5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076" name="Rectangle 53"/>
            <p:cNvSpPr>
              <a:spLocks noChangeArrowheads="1"/>
            </p:cNvSpPr>
            <p:nvPr/>
          </p:nvSpPr>
          <p:spPr bwMode="auto">
            <a:xfrm>
              <a:off x="3603" y="289"/>
              <a:ext cx="353"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077"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078" name="Group 55"/>
            <p:cNvGrpSpPr>
              <a:grpSpLocks/>
            </p:cNvGrpSpPr>
            <p:nvPr/>
          </p:nvGrpSpPr>
          <p:grpSpPr bwMode="auto">
            <a:xfrm>
              <a:off x="3686" y="244"/>
              <a:ext cx="177" cy="66"/>
              <a:chOff x="2848" y="848"/>
              <a:chExt cx="140" cy="98"/>
            </a:xfrm>
          </p:grpSpPr>
          <p:sp>
            <p:nvSpPr>
              <p:cNvPr id="170083" name="Line 5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084" name="Line 57"/>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085" name="Line 58"/>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079" name="Group 59"/>
            <p:cNvGrpSpPr>
              <a:grpSpLocks/>
            </p:cNvGrpSpPr>
            <p:nvPr/>
          </p:nvGrpSpPr>
          <p:grpSpPr bwMode="auto">
            <a:xfrm flipV="1">
              <a:off x="3686" y="243"/>
              <a:ext cx="177" cy="66"/>
              <a:chOff x="2848" y="848"/>
              <a:chExt cx="140" cy="98"/>
            </a:xfrm>
          </p:grpSpPr>
          <p:sp>
            <p:nvSpPr>
              <p:cNvPr id="170080" name="Line 60"/>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081" name="Line 6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082" name="Line 62"/>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grpSp>
        <p:nvGrpSpPr>
          <p:cNvPr id="169994" name="Group 63"/>
          <p:cNvGrpSpPr>
            <a:grpSpLocks/>
          </p:cNvGrpSpPr>
          <p:nvPr/>
        </p:nvGrpSpPr>
        <p:grpSpPr bwMode="auto">
          <a:xfrm>
            <a:off x="5845175" y="6178550"/>
            <a:ext cx="501650" cy="233363"/>
            <a:chOff x="3600" y="219"/>
            <a:chExt cx="360" cy="175"/>
          </a:xfrm>
        </p:grpSpPr>
        <p:sp>
          <p:nvSpPr>
            <p:cNvPr id="170060"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061" name="Line 6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062" name="Line 6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063" name="Rectangle 67"/>
            <p:cNvSpPr>
              <a:spLocks noChangeArrowheads="1"/>
            </p:cNvSpPr>
            <p:nvPr/>
          </p:nvSpPr>
          <p:spPr bwMode="auto">
            <a:xfrm>
              <a:off x="3603" y="289"/>
              <a:ext cx="352"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064"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065" name="Group 69"/>
            <p:cNvGrpSpPr>
              <a:grpSpLocks/>
            </p:cNvGrpSpPr>
            <p:nvPr/>
          </p:nvGrpSpPr>
          <p:grpSpPr bwMode="auto">
            <a:xfrm>
              <a:off x="3686" y="244"/>
              <a:ext cx="177" cy="66"/>
              <a:chOff x="2848" y="848"/>
              <a:chExt cx="140" cy="98"/>
            </a:xfrm>
          </p:grpSpPr>
          <p:sp>
            <p:nvSpPr>
              <p:cNvPr id="170070" name="Line 7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071" name="Line 71"/>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072" name="Line 72"/>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066" name="Group 73"/>
            <p:cNvGrpSpPr>
              <a:grpSpLocks/>
            </p:cNvGrpSpPr>
            <p:nvPr/>
          </p:nvGrpSpPr>
          <p:grpSpPr bwMode="auto">
            <a:xfrm flipV="1">
              <a:off x="3686" y="243"/>
              <a:ext cx="177" cy="66"/>
              <a:chOff x="2848" y="848"/>
              <a:chExt cx="140" cy="98"/>
            </a:xfrm>
          </p:grpSpPr>
          <p:sp>
            <p:nvSpPr>
              <p:cNvPr id="170067" name="Line 74"/>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068" name="Line 7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069" name="Line 76"/>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grpSp>
        <p:nvGrpSpPr>
          <p:cNvPr id="169995" name="Group 77"/>
          <p:cNvGrpSpPr>
            <a:grpSpLocks/>
          </p:cNvGrpSpPr>
          <p:nvPr/>
        </p:nvGrpSpPr>
        <p:grpSpPr bwMode="auto">
          <a:xfrm>
            <a:off x="6289675" y="5522913"/>
            <a:ext cx="501650" cy="233362"/>
            <a:chOff x="3600" y="219"/>
            <a:chExt cx="360" cy="175"/>
          </a:xfrm>
        </p:grpSpPr>
        <p:sp>
          <p:nvSpPr>
            <p:cNvPr id="170047"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70048" name="Line 7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he-IL"/>
            </a:p>
          </p:txBody>
        </p:sp>
        <p:sp>
          <p:nvSpPr>
            <p:cNvPr id="170049" name="Line 8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he-IL"/>
            </a:p>
          </p:txBody>
        </p:sp>
        <p:sp>
          <p:nvSpPr>
            <p:cNvPr id="170050" name="Rectangle 81"/>
            <p:cNvSpPr>
              <a:spLocks noChangeArrowheads="1"/>
            </p:cNvSpPr>
            <p:nvPr/>
          </p:nvSpPr>
          <p:spPr bwMode="auto">
            <a:xfrm>
              <a:off x="3603" y="289"/>
              <a:ext cx="352" cy="58"/>
            </a:xfrm>
            <a:prstGeom prst="rect">
              <a:avLst/>
            </a:prstGeom>
            <a:solidFill>
              <a:schemeClr val="hlink"/>
            </a:solidFill>
            <a:ln w="9525">
              <a:noFill/>
              <a:miter lim="800000"/>
              <a:headEnd/>
              <a:tailEnd/>
            </a:ln>
          </p:spPr>
          <p:txBody>
            <a:bodyPr wrap="none" anchor="ctr"/>
            <a:lstStyle/>
            <a:p>
              <a:pPr algn="ctr"/>
              <a:endParaRPr lang="he-IL" sz="2400">
                <a:latin typeface="Times New Roman" pitchFamily="18" charset="0"/>
              </a:endParaRPr>
            </a:p>
          </p:txBody>
        </p:sp>
        <p:sp>
          <p:nvSpPr>
            <p:cNvPr id="170051"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70052" name="Group 83"/>
            <p:cNvGrpSpPr>
              <a:grpSpLocks/>
            </p:cNvGrpSpPr>
            <p:nvPr/>
          </p:nvGrpSpPr>
          <p:grpSpPr bwMode="auto">
            <a:xfrm>
              <a:off x="3686" y="244"/>
              <a:ext cx="177" cy="66"/>
              <a:chOff x="2848" y="848"/>
              <a:chExt cx="140" cy="98"/>
            </a:xfrm>
          </p:grpSpPr>
          <p:sp>
            <p:nvSpPr>
              <p:cNvPr id="170057" name="Line 8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he-IL"/>
              </a:p>
            </p:txBody>
          </p:sp>
          <p:sp>
            <p:nvSpPr>
              <p:cNvPr id="170058" name="Line 85"/>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endParaRPr lang="he-IL"/>
              </a:p>
            </p:txBody>
          </p:sp>
          <p:sp>
            <p:nvSpPr>
              <p:cNvPr id="170059" name="Line 8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he-IL"/>
              </a:p>
            </p:txBody>
          </p:sp>
        </p:grpSp>
        <p:grpSp>
          <p:nvGrpSpPr>
            <p:cNvPr id="170053" name="Group 87"/>
            <p:cNvGrpSpPr>
              <a:grpSpLocks/>
            </p:cNvGrpSpPr>
            <p:nvPr/>
          </p:nvGrpSpPr>
          <p:grpSpPr bwMode="auto">
            <a:xfrm flipV="1">
              <a:off x="3686" y="243"/>
              <a:ext cx="177" cy="66"/>
              <a:chOff x="2848" y="848"/>
              <a:chExt cx="140" cy="98"/>
            </a:xfrm>
          </p:grpSpPr>
          <p:sp>
            <p:nvSpPr>
              <p:cNvPr id="170054" name="Line 88"/>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he-IL"/>
              </a:p>
            </p:txBody>
          </p:sp>
          <p:sp>
            <p:nvSpPr>
              <p:cNvPr id="170055"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he-IL"/>
              </a:p>
            </p:txBody>
          </p:sp>
          <p:sp>
            <p:nvSpPr>
              <p:cNvPr id="170056" name="Line 9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he-IL"/>
              </a:p>
            </p:txBody>
          </p:sp>
        </p:grpSp>
      </p:grpSp>
      <p:sp>
        <p:nvSpPr>
          <p:cNvPr id="169996" name="Freeform 91"/>
          <p:cNvSpPr>
            <a:spLocks/>
          </p:cNvSpPr>
          <p:nvPr/>
        </p:nvSpPr>
        <p:spPr bwMode="auto">
          <a:xfrm>
            <a:off x="5795963" y="5340350"/>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p:spPr>
        <p:txBody>
          <a:bodyPr wrap="none" anchor="ctr"/>
          <a:lstStyle/>
          <a:p>
            <a:endParaRPr lang="he-IL"/>
          </a:p>
        </p:txBody>
      </p:sp>
      <p:sp>
        <p:nvSpPr>
          <p:cNvPr id="169997" name="Freeform 92"/>
          <p:cNvSpPr>
            <a:spLocks/>
          </p:cNvSpPr>
          <p:nvPr/>
        </p:nvSpPr>
        <p:spPr bwMode="auto">
          <a:xfrm>
            <a:off x="4730750" y="5732463"/>
            <a:ext cx="481013"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p:spPr>
        <p:txBody>
          <a:bodyPr wrap="none" anchor="ctr"/>
          <a:lstStyle/>
          <a:p>
            <a:endParaRPr lang="he-IL"/>
          </a:p>
        </p:txBody>
      </p:sp>
      <p:sp>
        <p:nvSpPr>
          <p:cNvPr id="169998" name="Freeform 93"/>
          <p:cNvSpPr>
            <a:spLocks/>
          </p:cNvSpPr>
          <p:nvPr/>
        </p:nvSpPr>
        <p:spPr bwMode="auto">
          <a:xfrm>
            <a:off x="5678488" y="5708650"/>
            <a:ext cx="628650"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he-IL"/>
          </a:p>
        </p:txBody>
      </p:sp>
      <p:sp>
        <p:nvSpPr>
          <p:cNvPr id="169999" name="Freeform 94"/>
          <p:cNvSpPr>
            <a:spLocks/>
          </p:cNvSpPr>
          <p:nvPr/>
        </p:nvSpPr>
        <p:spPr bwMode="auto">
          <a:xfrm>
            <a:off x="6345238" y="5762625"/>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p:spPr>
        <p:txBody>
          <a:bodyPr wrap="none" anchor="ctr"/>
          <a:lstStyle/>
          <a:p>
            <a:endParaRPr lang="he-IL"/>
          </a:p>
        </p:txBody>
      </p:sp>
      <p:sp>
        <p:nvSpPr>
          <p:cNvPr id="170000" name="Freeform 95"/>
          <p:cNvSpPr>
            <a:spLocks/>
          </p:cNvSpPr>
          <p:nvPr/>
        </p:nvSpPr>
        <p:spPr bwMode="auto">
          <a:xfrm>
            <a:off x="5110163" y="6296025"/>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p:spPr>
        <p:txBody>
          <a:bodyPr wrap="none" anchor="ctr"/>
          <a:lstStyle/>
          <a:p>
            <a:endParaRPr lang="he-IL"/>
          </a:p>
        </p:txBody>
      </p:sp>
      <p:sp>
        <p:nvSpPr>
          <p:cNvPr id="170001" name="Freeform 96"/>
          <p:cNvSpPr>
            <a:spLocks/>
          </p:cNvSpPr>
          <p:nvPr/>
        </p:nvSpPr>
        <p:spPr bwMode="auto">
          <a:xfrm>
            <a:off x="4573588" y="5756275"/>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p:spPr>
        <p:txBody>
          <a:bodyPr wrap="none" anchor="ctr"/>
          <a:lstStyle/>
          <a:p>
            <a:endParaRPr lang="he-IL"/>
          </a:p>
        </p:txBody>
      </p:sp>
      <p:sp>
        <p:nvSpPr>
          <p:cNvPr id="170002" name="Rectangle 97"/>
          <p:cNvSpPr>
            <a:spLocks noChangeArrowheads="1"/>
          </p:cNvSpPr>
          <p:nvPr/>
        </p:nvSpPr>
        <p:spPr bwMode="auto">
          <a:xfrm>
            <a:off x="2682875" y="5370513"/>
            <a:ext cx="1155700" cy="238125"/>
          </a:xfrm>
          <a:prstGeom prst="rect">
            <a:avLst/>
          </a:prstGeom>
          <a:solidFill>
            <a:schemeClr val="bg2"/>
          </a:solidFill>
          <a:ln w="9525">
            <a:noFill/>
            <a:miter lim="800000"/>
            <a:headEnd/>
            <a:tailEnd/>
          </a:ln>
        </p:spPr>
        <p:txBody>
          <a:bodyPr wrap="none" anchor="ctr"/>
          <a:lstStyle/>
          <a:p>
            <a:endParaRPr lang="he-IL"/>
          </a:p>
        </p:txBody>
      </p:sp>
      <p:sp>
        <p:nvSpPr>
          <p:cNvPr id="170003" name="Rectangle 98"/>
          <p:cNvSpPr>
            <a:spLocks noChangeArrowheads="1"/>
          </p:cNvSpPr>
          <p:nvPr/>
        </p:nvSpPr>
        <p:spPr bwMode="auto">
          <a:xfrm>
            <a:off x="2659063" y="5394325"/>
            <a:ext cx="1147762" cy="238125"/>
          </a:xfrm>
          <a:prstGeom prst="rect">
            <a:avLst/>
          </a:prstGeom>
          <a:solidFill>
            <a:schemeClr val="accent2"/>
          </a:solidFill>
          <a:ln w="9525">
            <a:solidFill>
              <a:schemeClr val="tx1"/>
            </a:solidFill>
            <a:miter lim="800000"/>
            <a:headEnd/>
            <a:tailEnd/>
          </a:ln>
        </p:spPr>
        <p:txBody>
          <a:bodyPr wrap="none" anchor="ctr"/>
          <a:lstStyle/>
          <a:p>
            <a:endParaRPr lang="he-IL"/>
          </a:p>
        </p:txBody>
      </p:sp>
      <p:sp>
        <p:nvSpPr>
          <p:cNvPr id="170004" name="Line 99"/>
          <p:cNvSpPr>
            <a:spLocks noChangeShapeType="1"/>
          </p:cNvSpPr>
          <p:nvPr/>
        </p:nvSpPr>
        <p:spPr bwMode="auto">
          <a:xfrm>
            <a:off x="3684588" y="5526088"/>
            <a:ext cx="422275" cy="0"/>
          </a:xfrm>
          <a:prstGeom prst="line">
            <a:avLst/>
          </a:prstGeom>
          <a:noFill/>
          <a:ln w="9525">
            <a:solidFill>
              <a:schemeClr val="accent2"/>
            </a:solidFill>
            <a:round/>
            <a:headEnd/>
            <a:tailEnd type="triangle" w="med" len="med"/>
          </a:ln>
        </p:spPr>
        <p:txBody>
          <a:bodyPr wrap="none" anchor="ctr"/>
          <a:lstStyle/>
          <a:p>
            <a:endParaRPr lang="he-IL"/>
          </a:p>
        </p:txBody>
      </p:sp>
      <p:sp>
        <p:nvSpPr>
          <p:cNvPr id="170005" name="Text Box 100"/>
          <p:cNvSpPr txBox="1">
            <a:spLocks noChangeArrowheads="1"/>
          </p:cNvSpPr>
          <p:nvPr/>
        </p:nvSpPr>
        <p:spPr bwMode="auto">
          <a:xfrm>
            <a:off x="4686300" y="5241925"/>
            <a:ext cx="311150" cy="366713"/>
          </a:xfrm>
          <a:prstGeom prst="rect">
            <a:avLst/>
          </a:prstGeom>
          <a:noFill/>
          <a:ln w="9525">
            <a:noFill/>
            <a:miter lim="800000"/>
            <a:headEnd/>
            <a:tailEnd/>
          </a:ln>
        </p:spPr>
        <p:txBody>
          <a:bodyPr wrap="none">
            <a:spAutoFit/>
          </a:bodyPr>
          <a:lstStyle/>
          <a:p>
            <a:pPr eaLnBrk="1" hangingPunct="1"/>
            <a:r>
              <a:rPr lang="en-US"/>
              <a:t>1</a:t>
            </a:r>
          </a:p>
        </p:txBody>
      </p:sp>
      <p:sp>
        <p:nvSpPr>
          <p:cNvPr id="170006" name="Text Box 101"/>
          <p:cNvSpPr txBox="1">
            <a:spLocks noChangeArrowheads="1"/>
          </p:cNvSpPr>
          <p:nvPr/>
        </p:nvSpPr>
        <p:spPr bwMode="auto">
          <a:xfrm>
            <a:off x="4600575" y="5680075"/>
            <a:ext cx="296863" cy="336550"/>
          </a:xfrm>
          <a:prstGeom prst="rect">
            <a:avLst/>
          </a:prstGeom>
          <a:noFill/>
          <a:ln w="9525">
            <a:noFill/>
            <a:miter lim="800000"/>
            <a:headEnd/>
            <a:tailEnd/>
          </a:ln>
        </p:spPr>
        <p:txBody>
          <a:bodyPr wrap="none">
            <a:spAutoFit/>
          </a:bodyPr>
          <a:lstStyle/>
          <a:p>
            <a:pPr eaLnBrk="1" hangingPunct="1"/>
            <a:r>
              <a:rPr lang="en-US" sz="1600"/>
              <a:t>2</a:t>
            </a:r>
          </a:p>
        </p:txBody>
      </p:sp>
      <p:sp>
        <p:nvSpPr>
          <p:cNvPr id="170007" name="Text Box 102"/>
          <p:cNvSpPr txBox="1">
            <a:spLocks noChangeArrowheads="1"/>
          </p:cNvSpPr>
          <p:nvPr/>
        </p:nvSpPr>
        <p:spPr bwMode="auto">
          <a:xfrm>
            <a:off x="4349750" y="5753100"/>
            <a:ext cx="296863" cy="336550"/>
          </a:xfrm>
          <a:prstGeom prst="rect">
            <a:avLst/>
          </a:prstGeom>
          <a:noFill/>
          <a:ln w="9525">
            <a:noFill/>
            <a:miter lim="800000"/>
            <a:headEnd/>
            <a:tailEnd/>
          </a:ln>
        </p:spPr>
        <p:txBody>
          <a:bodyPr wrap="none">
            <a:spAutoFit/>
          </a:bodyPr>
          <a:lstStyle/>
          <a:p>
            <a:pPr eaLnBrk="1" hangingPunct="1"/>
            <a:r>
              <a:rPr lang="en-US" sz="1600"/>
              <a:t>3</a:t>
            </a:r>
          </a:p>
        </p:txBody>
      </p:sp>
      <p:sp>
        <p:nvSpPr>
          <p:cNvPr id="170008" name="Rectangle 104"/>
          <p:cNvSpPr>
            <a:spLocks noChangeArrowheads="1"/>
          </p:cNvSpPr>
          <p:nvPr/>
        </p:nvSpPr>
        <p:spPr bwMode="auto">
          <a:xfrm>
            <a:off x="3124200" y="5410200"/>
            <a:ext cx="590550" cy="227013"/>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170009" name="Text Box 105"/>
          <p:cNvSpPr txBox="1">
            <a:spLocks noChangeArrowheads="1"/>
          </p:cNvSpPr>
          <p:nvPr/>
        </p:nvSpPr>
        <p:spPr bwMode="auto">
          <a:xfrm>
            <a:off x="3124200" y="5410200"/>
            <a:ext cx="688975" cy="276225"/>
          </a:xfrm>
          <a:prstGeom prst="rect">
            <a:avLst/>
          </a:prstGeom>
          <a:noFill/>
          <a:ln w="9525">
            <a:noFill/>
            <a:miter lim="800000"/>
            <a:headEnd/>
            <a:tailEnd/>
          </a:ln>
        </p:spPr>
        <p:txBody>
          <a:bodyPr wrap="none">
            <a:spAutoFit/>
          </a:bodyPr>
          <a:lstStyle/>
          <a:p>
            <a:pPr eaLnBrk="1" hangingPunct="1"/>
            <a:r>
              <a:rPr lang="en-US" sz="1200"/>
              <a:t>Dest IP</a:t>
            </a:r>
          </a:p>
        </p:txBody>
      </p:sp>
      <p:sp>
        <p:nvSpPr>
          <p:cNvPr id="170010" name="Line 107"/>
          <p:cNvSpPr>
            <a:spLocks noChangeShapeType="1"/>
          </p:cNvSpPr>
          <p:nvPr/>
        </p:nvSpPr>
        <p:spPr bwMode="auto">
          <a:xfrm flipH="1">
            <a:off x="2906713" y="5656263"/>
            <a:ext cx="1349375" cy="0"/>
          </a:xfrm>
          <a:prstGeom prst="line">
            <a:avLst/>
          </a:prstGeom>
          <a:noFill/>
          <a:ln w="9525">
            <a:solidFill>
              <a:schemeClr val="tx1"/>
            </a:solidFill>
            <a:round/>
            <a:headEnd/>
            <a:tailEnd/>
          </a:ln>
        </p:spPr>
        <p:txBody>
          <a:bodyPr/>
          <a:lstStyle/>
          <a:p>
            <a:endParaRPr lang="he-IL"/>
          </a:p>
        </p:txBody>
      </p:sp>
      <p:sp>
        <p:nvSpPr>
          <p:cNvPr id="34" name="Text Box 108"/>
          <p:cNvSpPr txBox="1">
            <a:spLocks noChangeArrowheads="1"/>
          </p:cNvSpPr>
          <p:nvPr/>
        </p:nvSpPr>
        <p:spPr bwMode="auto">
          <a:xfrm>
            <a:off x="2867025" y="2190750"/>
            <a:ext cx="1863725" cy="304800"/>
          </a:xfrm>
          <a:prstGeom prst="rect">
            <a:avLst/>
          </a:prstGeom>
          <a:noFill/>
          <a:ln w="9525">
            <a:noFill/>
            <a:miter lim="800000"/>
            <a:headEnd/>
            <a:tailEnd/>
          </a:ln>
        </p:spPr>
        <p:txBody>
          <a:bodyPr>
            <a:spAutoFit/>
          </a:bodyPr>
          <a:lstStyle/>
          <a:p>
            <a:pPr algn="ctr" eaLnBrk="1" hangingPunct="1"/>
            <a:r>
              <a:rPr lang="en-US" sz="1400"/>
              <a:t>routing algorithms</a:t>
            </a:r>
          </a:p>
        </p:txBody>
      </p:sp>
      <p:sp>
        <p:nvSpPr>
          <p:cNvPr id="170012" name="Rectangle 109"/>
          <p:cNvSpPr>
            <a:spLocks noChangeArrowheads="1"/>
          </p:cNvSpPr>
          <p:nvPr/>
        </p:nvSpPr>
        <p:spPr bwMode="auto">
          <a:xfrm>
            <a:off x="2792413" y="2938463"/>
            <a:ext cx="2005012" cy="1279525"/>
          </a:xfrm>
          <a:prstGeom prst="rect">
            <a:avLst/>
          </a:prstGeom>
          <a:solidFill>
            <a:schemeClr val="bg1"/>
          </a:solidFill>
          <a:ln w="9525">
            <a:solidFill>
              <a:schemeClr val="tx1"/>
            </a:solidFill>
            <a:miter lim="800000"/>
            <a:headEnd/>
            <a:tailEnd/>
          </a:ln>
        </p:spPr>
        <p:txBody>
          <a:bodyPr wrap="none" anchor="ctr"/>
          <a:lstStyle/>
          <a:p>
            <a:endParaRPr lang="he-IL"/>
          </a:p>
        </p:txBody>
      </p:sp>
      <p:sp>
        <p:nvSpPr>
          <p:cNvPr id="170013" name="Text Box 110"/>
          <p:cNvSpPr txBox="1">
            <a:spLocks noChangeArrowheads="1"/>
          </p:cNvSpPr>
          <p:nvPr/>
        </p:nvSpPr>
        <p:spPr bwMode="auto">
          <a:xfrm>
            <a:off x="2873375" y="2890838"/>
            <a:ext cx="1858963" cy="304800"/>
          </a:xfrm>
          <a:prstGeom prst="rect">
            <a:avLst/>
          </a:prstGeom>
          <a:noFill/>
          <a:ln w="9525">
            <a:noFill/>
            <a:miter lim="800000"/>
            <a:headEnd/>
            <a:tailEnd/>
          </a:ln>
        </p:spPr>
        <p:txBody>
          <a:bodyPr wrap="none">
            <a:spAutoFit/>
          </a:bodyPr>
          <a:lstStyle/>
          <a:p>
            <a:pPr eaLnBrk="1" hangingPunct="1"/>
            <a:r>
              <a:rPr lang="en-US" sz="1400"/>
              <a:t>local forwarding table</a:t>
            </a:r>
          </a:p>
        </p:txBody>
      </p:sp>
      <p:sp>
        <p:nvSpPr>
          <p:cNvPr id="170014" name="Text Box 111"/>
          <p:cNvSpPr txBox="1">
            <a:spLocks noChangeArrowheads="1"/>
          </p:cNvSpPr>
          <p:nvPr/>
        </p:nvSpPr>
        <p:spPr bwMode="auto">
          <a:xfrm>
            <a:off x="2755900" y="3138488"/>
            <a:ext cx="1212850" cy="304800"/>
          </a:xfrm>
          <a:prstGeom prst="rect">
            <a:avLst/>
          </a:prstGeom>
          <a:noFill/>
          <a:ln w="9525">
            <a:noFill/>
            <a:miter lim="800000"/>
            <a:headEnd/>
            <a:tailEnd/>
          </a:ln>
        </p:spPr>
        <p:txBody>
          <a:bodyPr>
            <a:spAutoFit/>
          </a:bodyPr>
          <a:lstStyle/>
          <a:p>
            <a:pPr algn="ctr" eaLnBrk="1" hangingPunct="1"/>
            <a:r>
              <a:rPr lang="en-US" sz="1400"/>
              <a:t>prefix</a:t>
            </a:r>
          </a:p>
        </p:txBody>
      </p:sp>
      <p:sp>
        <p:nvSpPr>
          <p:cNvPr id="170015" name="Text Box 112"/>
          <p:cNvSpPr txBox="1">
            <a:spLocks noChangeArrowheads="1"/>
          </p:cNvSpPr>
          <p:nvPr/>
        </p:nvSpPr>
        <p:spPr bwMode="auto">
          <a:xfrm>
            <a:off x="3822700" y="3140075"/>
            <a:ext cx="1041400" cy="304800"/>
          </a:xfrm>
          <a:prstGeom prst="rect">
            <a:avLst/>
          </a:prstGeom>
          <a:noFill/>
          <a:ln w="9525">
            <a:noFill/>
            <a:miter lim="800000"/>
            <a:headEnd/>
            <a:tailEnd/>
          </a:ln>
        </p:spPr>
        <p:txBody>
          <a:bodyPr>
            <a:spAutoFit/>
          </a:bodyPr>
          <a:lstStyle/>
          <a:p>
            <a:pPr algn="ctr" eaLnBrk="1" hangingPunct="1"/>
            <a:r>
              <a:rPr lang="en-US" sz="1400"/>
              <a:t>output port</a:t>
            </a:r>
          </a:p>
        </p:txBody>
      </p:sp>
      <p:sp>
        <p:nvSpPr>
          <p:cNvPr id="170016" name="Line 113"/>
          <p:cNvSpPr>
            <a:spLocks noChangeShapeType="1"/>
          </p:cNvSpPr>
          <p:nvPr/>
        </p:nvSpPr>
        <p:spPr bwMode="auto">
          <a:xfrm>
            <a:off x="3921125" y="3151188"/>
            <a:ext cx="7938" cy="1066800"/>
          </a:xfrm>
          <a:prstGeom prst="line">
            <a:avLst/>
          </a:prstGeom>
          <a:noFill/>
          <a:ln w="9525">
            <a:solidFill>
              <a:schemeClr val="tx1"/>
            </a:solidFill>
            <a:round/>
            <a:headEnd/>
            <a:tailEnd/>
          </a:ln>
        </p:spPr>
        <p:txBody>
          <a:bodyPr/>
          <a:lstStyle/>
          <a:p>
            <a:endParaRPr lang="he-IL"/>
          </a:p>
        </p:txBody>
      </p:sp>
      <p:sp>
        <p:nvSpPr>
          <p:cNvPr id="170017" name="Text Box 114"/>
          <p:cNvSpPr txBox="1">
            <a:spLocks noChangeArrowheads="1"/>
          </p:cNvSpPr>
          <p:nvPr/>
        </p:nvSpPr>
        <p:spPr bwMode="auto">
          <a:xfrm>
            <a:off x="2852738" y="3422650"/>
            <a:ext cx="1079500" cy="830263"/>
          </a:xfrm>
          <a:prstGeom prst="rect">
            <a:avLst/>
          </a:prstGeom>
          <a:noFill/>
          <a:ln w="9525">
            <a:noFill/>
            <a:miter lim="800000"/>
            <a:headEnd/>
            <a:tailEnd/>
          </a:ln>
        </p:spPr>
        <p:txBody>
          <a:bodyPr wrap="none">
            <a:spAutoFit/>
          </a:bodyPr>
          <a:lstStyle/>
          <a:p>
            <a:pPr algn="r" eaLnBrk="1" hangingPunct="1"/>
            <a:r>
              <a:rPr lang="en-US" sz="1200"/>
              <a:t>138.16.64/22</a:t>
            </a:r>
          </a:p>
          <a:p>
            <a:pPr algn="r" eaLnBrk="1" hangingPunct="1"/>
            <a:r>
              <a:rPr lang="en-US" sz="1200"/>
              <a:t>124.12/16</a:t>
            </a:r>
          </a:p>
          <a:p>
            <a:pPr algn="r" eaLnBrk="1" hangingPunct="1"/>
            <a:r>
              <a:rPr lang="en-US" sz="1200"/>
              <a:t>212/8</a:t>
            </a:r>
          </a:p>
          <a:p>
            <a:pPr algn="r" eaLnBrk="1" hangingPunct="1"/>
            <a:r>
              <a:rPr lang="en-US" sz="1200"/>
              <a:t>…………..</a:t>
            </a:r>
          </a:p>
        </p:txBody>
      </p:sp>
      <p:sp>
        <p:nvSpPr>
          <p:cNvPr id="170018" name="Text Box 115"/>
          <p:cNvSpPr txBox="1">
            <a:spLocks noChangeArrowheads="1"/>
          </p:cNvSpPr>
          <p:nvPr/>
        </p:nvSpPr>
        <p:spPr bwMode="auto">
          <a:xfrm>
            <a:off x="3902075" y="3422650"/>
            <a:ext cx="338138" cy="830263"/>
          </a:xfrm>
          <a:prstGeom prst="rect">
            <a:avLst/>
          </a:prstGeom>
          <a:noFill/>
          <a:ln w="9525">
            <a:noFill/>
            <a:miter lim="800000"/>
            <a:headEnd/>
            <a:tailEnd/>
          </a:ln>
        </p:spPr>
        <p:txBody>
          <a:bodyPr wrap="none">
            <a:spAutoFit/>
          </a:bodyPr>
          <a:lstStyle/>
          <a:p>
            <a:pPr algn="ctr" eaLnBrk="1" hangingPunct="1"/>
            <a:r>
              <a:rPr lang="en-US" sz="1200"/>
              <a:t>3</a:t>
            </a:r>
          </a:p>
          <a:p>
            <a:pPr algn="ctr" eaLnBrk="1" hangingPunct="1"/>
            <a:r>
              <a:rPr lang="en-US" sz="1200"/>
              <a:t>2</a:t>
            </a:r>
          </a:p>
          <a:p>
            <a:pPr algn="ctr" eaLnBrk="1" hangingPunct="1"/>
            <a:r>
              <a:rPr lang="en-US" sz="1200"/>
              <a:t>4</a:t>
            </a:r>
          </a:p>
          <a:p>
            <a:pPr algn="ctr" eaLnBrk="1" hangingPunct="1"/>
            <a:r>
              <a:rPr lang="en-US" sz="1200"/>
              <a:t>…</a:t>
            </a:r>
          </a:p>
        </p:txBody>
      </p:sp>
      <p:sp>
        <p:nvSpPr>
          <p:cNvPr id="170019" name="Line 116"/>
          <p:cNvSpPr>
            <a:spLocks noChangeShapeType="1"/>
          </p:cNvSpPr>
          <p:nvPr/>
        </p:nvSpPr>
        <p:spPr bwMode="auto">
          <a:xfrm>
            <a:off x="2792413" y="3408363"/>
            <a:ext cx="2006600" cy="0"/>
          </a:xfrm>
          <a:prstGeom prst="line">
            <a:avLst/>
          </a:prstGeom>
          <a:noFill/>
          <a:ln w="9525">
            <a:solidFill>
              <a:schemeClr val="tx1"/>
            </a:solidFill>
            <a:round/>
            <a:headEnd/>
            <a:tailEnd/>
          </a:ln>
        </p:spPr>
        <p:txBody>
          <a:bodyPr/>
          <a:lstStyle/>
          <a:p>
            <a:endParaRPr lang="he-IL"/>
          </a:p>
        </p:txBody>
      </p:sp>
      <p:sp>
        <p:nvSpPr>
          <p:cNvPr id="170020" name="Line 117"/>
          <p:cNvSpPr>
            <a:spLocks noChangeShapeType="1"/>
          </p:cNvSpPr>
          <p:nvPr/>
        </p:nvSpPr>
        <p:spPr bwMode="auto">
          <a:xfrm>
            <a:off x="2784475" y="3160713"/>
            <a:ext cx="2006600" cy="0"/>
          </a:xfrm>
          <a:prstGeom prst="line">
            <a:avLst/>
          </a:prstGeom>
          <a:noFill/>
          <a:ln w="9525">
            <a:solidFill>
              <a:schemeClr val="tx1"/>
            </a:solidFill>
            <a:round/>
            <a:headEnd/>
            <a:tailEnd/>
          </a:ln>
        </p:spPr>
        <p:txBody>
          <a:bodyPr/>
          <a:lstStyle/>
          <a:p>
            <a:endParaRPr lang="he-IL"/>
          </a:p>
        </p:txBody>
      </p:sp>
      <p:sp>
        <p:nvSpPr>
          <p:cNvPr id="44" name="AutoShape 118"/>
          <p:cNvSpPr>
            <a:spLocks noChangeArrowheads="1"/>
          </p:cNvSpPr>
          <p:nvPr/>
        </p:nvSpPr>
        <p:spPr bwMode="auto">
          <a:xfrm rot="5400000">
            <a:off x="3690938" y="2646363"/>
            <a:ext cx="241300"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he-IL"/>
          </a:p>
        </p:txBody>
      </p:sp>
      <p:sp>
        <p:nvSpPr>
          <p:cNvPr id="170022" name="Freeform 120"/>
          <p:cNvSpPr>
            <a:spLocks/>
          </p:cNvSpPr>
          <p:nvPr/>
        </p:nvSpPr>
        <p:spPr bwMode="auto">
          <a:xfrm>
            <a:off x="4141788" y="5578475"/>
            <a:ext cx="879475" cy="265113"/>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he-IL"/>
          </a:p>
        </p:txBody>
      </p:sp>
      <p:sp>
        <p:nvSpPr>
          <p:cNvPr id="170023" name="Freeform 121"/>
          <p:cNvSpPr>
            <a:spLocks/>
          </p:cNvSpPr>
          <p:nvPr/>
        </p:nvSpPr>
        <p:spPr bwMode="auto">
          <a:xfrm flipH="1">
            <a:off x="6477000" y="5153025"/>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he-IL"/>
          </a:p>
        </p:txBody>
      </p:sp>
      <p:sp>
        <p:nvSpPr>
          <p:cNvPr id="170024" name="Freeform 122"/>
          <p:cNvSpPr>
            <a:spLocks/>
          </p:cNvSpPr>
          <p:nvPr/>
        </p:nvSpPr>
        <p:spPr bwMode="auto">
          <a:xfrm flipH="1">
            <a:off x="5465763" y="4868863"/>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he-IL"/>
          </a:p>
        </p:txBody>
      </p:sp>
      <p:grpSp>
        <p:nvGrpSpPr>
          <p:cNvPr id="170025" name="Group 126"/>
          <p:cNvGrpSpPr>
            <a:grpSpLocks/>
          </p:cNvGrpSpPr>
          <p:nvPr/>
        </p:nvGrpSpPr>
        <p:grpSpPr bwMode="auto">
          <a:xfrm>
            <a:off x="5473700" y="4424363"/>
            <a:ext cx="550863" cy="452437"/>
            <a:chOff x="2886" y="1668"/>
            <a:chExt cx="347" cy="285"/>
          </a:xfrm>
        </p:grpSpPr>
        <p:sp>
          <p:nvSpPr>
            <p:cNvPr id="170040"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170041"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he-IL"/>
            </a:p>
          </p:txBody>
        </p:sp>
        <p:sp>
          <p:nvSpPr>
            <p:cNvPr id="170042"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he-IL"/>
            </a:p>
          </p:txBody>
        </p:sp>
        <p:sp>
          <p:nvSpPr>
            <p:cNvPr id="170043" name="Line 130"/>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he-IL"/>
            </a:p>
          </p:txBody>
        </p:sp>
        <p:sp>
          <p:nvSpPr>
            <p:cNvPr id="170044" name="Line 131"/>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he-IL"/>
            </a:p>
          </p:txBody>
        </p:sp>
        <p:sp>
          <p:nvSpPr>
            <p:cNvPr id="170045" name="Line 132"/>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he-IL"/>
            </a:p>
          </p:txBody>
        </p:sp>
        <p:sp>
          <p:nvSpPr>
            <p:cNvPr id="170046"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he-IL"/>
            </a:p>
          </p:txBody>
        </p:sp>
      </p:grpSp>
      <p:grpSp>
        <p:nvGrpSpPr>
          <p:cNvPr id="170026" name="Group 134"/>
          <p:cNvGrpSpPr>
            <a:grpSpLocks/>
          </p:cNvGrpSpPr>
          <p:nvPr/>
        </p:nvGrpSpPr>
        <p:grpSpPr bwMode="auto">
          <a:xfrm>
            <a:off x="6486525" y="4697413"/>
            <a:ext cx="550863" cy="452437"/>
            <a:chOff x="2886" y="1668"/>
            <a:chExt cx="347" cy="285"/>
          </a:xfrm>
        </p:grpSpPr>
        <p:sp>
          <p:nvSpPr>
            <p:cNvPr id="170033"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170034"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he-IL"/>
            </a:p>
          </p:txBody>
        </p:sp>
        <p:sp>
          <p:nvSpPr>
            <p:cNvPr id="170035"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he-IL"/>
            </a:p>
          </p:txBody>
        </p:sp>
        <p:sp>
          <p:nvSpPr>
            <p:cNvPr id="170036" name="Line 138"/>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he-IL"/>
            </a:p>
          </p:txBody>
        </p:sp>
        <p:sp>
          <p:nvSpPr>
            <p:cNvPr id="170037" name="Line 139"/>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he-IL"/>
            </a:p>
          </p:txBody>
        </p:sp>
        <p:sp>
          <p:nvSpPr>
            <p:cNvPr id="170038" name="Line 140"/>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he-IL"/>
            </a:p>
          </p:txBody>
        </p:sp>
        <p:sp>
          <p:nvSpPr>
            <p:cNvPr id="170039"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he-IL"/>
            </a:p>
          </p:txBody>
        </p:sp>
      </p:grpSp>
      <p:sp>
        <p:nvSpPr>
          <p:cNvPr id="170" name="Title 1"/>
          <p:cNvSpPr>
            <a:spLocks noGrp="1"/>
          </p:cNvSpPr>
          <p:nvPr>
            <p:ph type="title"/>
          </p:nvPr>
        </p:nvSpPr>
        <p:spPr>
          <a:xfrm>
            <a:off x="152400" y="152400"/>
            <a:ext cx="8991600" cy="1143000"/>
          </a:xfrm>
        </p:spPr>
        <p:txBody>
          <a:bodyPr/>
          <a:lstStyle/>
          <a:p>
            <a:pPr>
              <a:defRPr/>
            </a:pPr>
            <a:r>
              <a:rPr lang="en-US" sz="4000" dirty="0">
                <a:solidFill>
                  <a:schemeClr val="accent6">
                    <a:lumMod val="75000"/>
                  </a:schemeClr>
                </a:solidFill>
                <a:ea typeface="ＭＳ Ｐゴシック" charset="0"/>
              </a:rPr>
              <a:t>How does entry get in forwarding table?</a:t>
            </a:r>
          </a:p>
        </p:txBody>
      </p:sp>
      <p:sp>
        <p:nvSpPr>
          <p:cNvPr id="171" name="Oval 170"/>
          <p:cNvSpPr>
            <a:spLocks noChangeArrowheads="1"/>
          </p:cNvSpPr>
          <p:nvPr/>
        </p:nvSpPr>
        <p:spPr bwMode="auto">
          <a:xfrm>
            <a:off x="2819400" y="3429000"/>
            <a:ext cx="1600200" cy="304800"/>
          </a:xfrm>
          <a:prstGeom prst="ellipse">
            <a:avLst/>
          </a:prstGeom>
          <a:noFill/>
          <a:ln w="19050">
            <a:solidFill>
              <a:srgbClr val="FF0000"/>
            </a:solidFill>
            <a:round/>
            <a:headEnd/>
            <a:tailEnd/>
          </a:ln>
        </p:spPr>
        <p:txBody>
          <a:bodyPr wrap="none"/>
          <a:lstStyle/>
          <a:p>
            <a:endParaRPr lang="he-IL"/>
          </a:p>
        </p:txBody>
      </p:sp>
      <p:sp>
        <p:nvSpPr>
          <p:cNvPr id="172" name="TextBox 171"/>
          <p:cNvSpPr txBox="1">
            <a:spLocks noChangeArrowheads="1"/>
          </p:cNvSpPr>
          <p:nvPr/>
        </p:nvSpPr>
        <p:spPr bwMode="auto">
          <a:xfrm>
            <a:off x="1524000" y="3048000"/>
            <a:ext cx="687388" cy="369888"/>
          </a:xfrm>
          <a:prstGeom prst="rect">
            <a:avLst/>
          </a:prstGeom>
          <a:noFill/>
          <a:ln w="9525">
            <a:noFill/>
            <a:miter lim="800000"/>
            <a:headEnd/>
            <a:tailEnd/>
          </a:ln>
        </p:spPr>
        <p:txBody>
          <a:bodyPr wrap="none">
            <a:spAutoFit/>
          </a:bodyPr>
          <a:lstStyle/>
          <a:p>
            <a:r>
              <a:rPr lang="en-US">
                <a:solidFill>
                  <a:srgbClr val="FF0000"/>
                </a:solidFill>
              </a:rPr>
              <a:t>entry</a:t>
            </a:r>
          </a:p>
        </p:txBody>
      </p:sp>
      <p:cxnSp>
        <p:nvCxnSpPr>
          <p:cNvPr id="174" name="Straight Arrow Connector 173"/>
          <p:cNvCxnSpPr>
            <a:cxnSpLocks noChangeShapeType="1"/>
            <a:endCxn id="171" idx="2"/>
          </p:cNvCxnSpPr>
          <p:nvPr/>
        </p:nvCxnSpPr>
        <p:spPr bwMode="auto">
          <a:xfrm>
            <a:off x="2133600" y="3352800"/>
            <a:ext cx="685800" cy="228600"/>
          </a:xfrm>
          <a:prstGeom prst="straightConnector1">
            <a:avLst/>
          </a:prstGeom>
          <a:noFill/>
          <a:ln w="25400">
            <a:solidFill>
              <a:srgbClr val="FF0000"/>
            </a:solidFill>
            <a:round/>
            <a:headEnd/>
            <a:tailEnd type="arrow" w="med" len="med"/>
          </a:ln>
        </p:spPr>
      </p:cxnSp>
      <p:sp>
        <p:nvSpPr>
          <p:cNvPr id="178" name="TextBox 177"/>
          <p:cNvSpPr txBox="1"/>
          <p:nvPr/>
        </p:nvSpPr>
        <p:spPr>
          <a:xfrm>
            <a:off x="6053102" y="2438400"/>
            <a:ext cx="2432086" cy="830263"/>
          </a:xfrm>
          <a:prstGeom prst="rect">
            <a:avLst/>
          </a:prstGeom>
          <a:noFill/>
          <a:ln>
            <a:solidFill>
              <a:schemeClr val="accent4"/>
            </a:solidFill>
          </a:ln>
        </p:spPr>
        <p:txBody>
          <a:bodyPr wrap="square">
            <a:spAutoFit/>
          </a:bodyPr>
          <a:lstStyle/>
          <a:p>
            <a:pPr>
              <a:defRPr/>
            </a:pPr>
            <a:r>
              <a:rPr lang="en-US" sz="2400" dirty="0">
                <a:solidFill>
                  <a:schemeClr val="accent4"/>
                </a:solidFill>
                <a:ea typeface="ＭＳ Ｐゴシック" pitchFamily="34" charset="-128"/>
              </a:rPr>
              <a:t>Assume prefix is</a:t>
            </a:r>
            <a:br>
              <a:rPr lang="en-US" sz="2400" dirty="0">
                <a:solidFill>
                  <a:schemeClr val="accent4"/>
                </a:solidFill>
                <a:ea typeface="ＭＳ Ｐゴシック" pitchFamily="34" charset="-128"/>
              </a:rPr>
            </a:br>
            <a:r>
              <a:rPr lang="en-US" sz="2400" dirty="0">
                <a:solidFill>
                  <a:schemeClr val="accent4"/>
                </a:solidFill>
                <a:ea typeface="ＭＳ Ｐゴシック" pitchFamily="34" charset="-128"/>
              </a:rPr>
              <a:t>in another AS.</a:t>
            </a:r>
          </a:p>
        </p:txBody>
      </p:sp>
      <p:pic>
        <p:nvPicPr>
          <p:cNvPr id="170032" name="Picture 36" descr="underline_base"/>
          <p:cNvPicPr>
            <a:picLocks noChangeArrowheads="1"/>
          </p:cNvPicPr>
          <p:nvPr/>
        </p:nvPicPr>
        <p:blipFill>
          <a:blip r:embed="rId3" cstate="print"/>
          <a:srcRect/>
          <a:stretch>
            <a:fillRect/>
          </a:stretch>
        </p:blipFill>
        <p:spPr bwMode="auto">
          <a:xfrm>
            <a:off x="228600" y="990600"/>
            <a:ext cx="8458200" cy="200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blinds(horizontal)">
                                      <p:cBhvr>
                                        <p:cTn id="7" dur="500"/>
                                        <p:tgtEl>
                                          <p:spTgt spid="171"/>
                                        </p:tgtEl>
                                      </p:cBhvr>
                                    </p:animEffect>
                                  </p:childTnLst>
                                </p:cTn>
                              </p:par>
                              <p:par>
                                <p:cTn id="8" presetID="3" presetClass="entr" presetSubtype="10" fill="hold"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blinds(horizontal)">
                                      <p:cBhvr>
                                        <p:cTn id="10" dur="500"/>
                                        <p:tgtEl>
                                          <p:spTgt spid="1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blinds(horizontal)">
                                      <p:cBhvr>
                                        <p:cTn id="13" dur="500"/>
                                        <p:tgtEl>
                                          <p:spTgt spid="1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animEffect transition="in" filter="blinds(horizontal)">
                                      <p:cBhvr>
                                        <p:cTn id="2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 grpId="0"/>
      <p:bldP spid="44" grpId="0" animBg="1"/>
      <p:bldP spid="171" grpId="0" animBg="1"/>
      <p:bldP spid="172" grpId="0"/>
      <p:bldP spid="17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229600" cy="3733800"/>
          </a:xfrm>
        </p:spPr>
        <p:txBody>
          <a:bodyPr/>
          <a:lstStyle/>
          <a:p>
            <a:pPr marL="514350" indent="-514350">
              <a:buFont typeface="Wingdings" pitchFamily="2" charset="2"/>
              <a:buNone/>
              <a:defRPr/>
            </a:pPr>
            <a:r>
              <a:rPr lang="en-US" u="sng" dirty="0">
                <a:solidFill>
                  <a:schemeClr val="accent6">
                    <a:lumMod val="75000"/>
                  </a:schemeClr>
                </a:solidFill>
                <a:ea typeface="ＭＳ Ｐゴシック" charset="0"/>
              </a:rPr>
              <a:t>High-level overview</a:t>
            </a:r>
          </a:p>
          <a:p>
            <a:pPr marL="514350" indent="-514350">
              <a:buFont typeface="+mj-lt"/>
              <a:buAutoNum type="arabicPeriod"/>
              <a:defRPr/>
            </a:pPr>
            <a:r>
              <a:rPr lang="en-US" dirty="0">
                <a:ea typeface="ＭＳ Ｐゴシック" charset="0"/>
              </a:rPr>
              <a:t>Router becomes aware of prefix</a:t>
            </a:r>
          </a:p>
          <a:p>
            <a:pPr marL="514350" indent="-514350">
              <a:buFont typeface="+mj-lt"/>
              <a:buAutoNum type="arabicPeriod"/>
              <a:defRPr/>
            </a:pPr>
            <a:r>
              <a:rPr lang="en-US" dirty="0">
                <a:ea typeface="ＭＳ Ｐゴシック" charset="0"/>
              </a:rPr>
              <a:t>Router determines output port for prefix</a:t>
            </a:r>
          </a:p>
          <a:p>
            <a:pPr marL="514350" indent="-514350">
              <a:buFont typeface="+mj-lt"/>
              <a:buAutoNum type="arabicPeriod"/>
              <a:defRPr/>
            </a:pPr>
            <a:r>
              <a:rPr lang="en-US" dirty="0">
                <a:ea typeface="ＭＳ Ｐゴシック" charset="0"/>
              </a:rPr>
              <a:t>Router enters prefix-port in forwarding table</a:t>
            </a:r>
          </a:p>
        </p:txBody>
      </p:sp>
      <p:sp>
        <p:nvSpPr>
          <p:cNvPr id="9" name="Title 1"/>
          <p:cNvSpPr txBox="1">
            <a:spLocks/>
          </p:cNvSpPr>
          <p:nvPr/>
        </p:nvSpPr>
        <p:spPr bwMode="auto">
          <a:xfrm>
            <a:off x="0" y="228600"/>
            <a:ext cx="8839200" cy="1143000"/>
          </a:xfrm>
          <a:prstGeom prst="rect">
            <a:avLst/>
          </a:prstGeom>
          <a:noFill/>
          <a:ln>
            <a:noFill/>
          </a:ln>
          <a:effectLst/>
          <a:extLst/>
        </p:spPr>
        <p:txBody>
          <a:bodyPr anchor="ctr"/>
          <a:lstStyle/>
          <a:p>
            <a:pPr>
              <a:defRPr/>
            </a:pPr>
            <a:r>
              <a:rPr lang="en-US" sz="4000" kern="0" dirty="0">
                <a:solidFill>
                  <a:schemeClr val="accent6">
                    <a:lumMod val="75000"/>
                  </a:schemeClr>
                </a:solidFill>
                <a:latin typeface="+mj-lt"/>
                <a:ea typeface="ＭＳ Ｐゴシック" charset="0"/>
                <a:cs typeface="ＭＳ Ｐゴシック" charset="0"/>
              </a:rPr>
              <a:t>How does entry get in forwarding table?</a:t>
            </a:r>
          </a:p>
        </p:txBody>
      </p:sp>
      <p:pic>
        <p:nvPicPr>
          <p:cNvPr id="172035" name="Picture 36" descr="underline_base"/>
          <p:cNvPicPr>
            <a:picLocks noChangeArrowheads="1"/>
          </p:cNvPicPr>
          <p:nvPr/>
        </p:nvPicPr>
        <p:blipFill>
          <a:blip r:embed="rId3" cstate="print"/>
          <a:srcRect/>
          <a:stretch>
            <a:fillRect/>
          </a:stretch>
        </p:blipFill>
        <p:spPr bwMode="auto">
          <a:xfrm>
            <a:off x="0" y="1066800"/>
            <a:ext cx="8458200" cy="200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title"/>
          </p:nvPr>
        </p:nvSpPr>
        <p:spPr>
          <a:xfrm>
            <a:off x="228600" y="0"/>
            <a:ext cx="7772400" cy="1143000"/>
          </a:xfrm>
        </p:spPr>
        <p:txBody>
          <a:bodyPr/>
          <a:lstStyle/>
          <a:p>
            <a:pPr>
              <a:defRPr/>
            </a:pPr>
            <a:r>
              <a:rPr lang="en-US" dirty="0">
                <a:solidFill>
                  <a:schemeClr val="accent6">
                    <a:lumMod val="75000"/>
                  </a:schemeClr>
                </a:solidFill>
                <a:ea typeface="ＭＳ Ｐゴシック" charset="0"/>
                <a:cs typeface="+mj-cs"/>
              </a:rPr>
              <a:t>Router becomes aware of prefix</a:t>
            </a:r>
          </a:p>
        </p:txBody>
      </p:sp>
      <p:sp>
        <p:nvSpPr>
          <p:cNvPr id="174082" name="Freeform 2"/>
          <p:cNvSpPr>
            <a:spLocks/>
          </p:cNvSpPr>
          <p:nvPr/>
        </p:nvSpPr>
        <p:spPr bwMode="auto">
          <a:xfrm>
            <a:off x="7366000" y="1846263"/>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74083" name="Freeform 5"/>
          <p:cNvSpPr>
            <a:spLocks/>
          </p:cNvSpPr>
          <p:nvPr/>
        </p:nvSpPr>
        <p:spPr bwMode="auto">
          <a:xfrm>
            <a:off x="5319713" y="2155825"/>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74084" name="Freeform 6"/>
          <p:cNvSpPr>
            <a:spLocks/>
          </p:cNvSpPr>
          <p:nvPr/>
        </p:nvSpPr>
        <p:spPr bwMode="auto">
          <a:xfrm>
            <a:off x="1566863" y="1447800"/>
            <a:ext cx="1679575" cy="1411288"/>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74085" name="Freeform 7"/>
          <p:cNvSpPr>
            <a:spLocks/>
          </p:cNvSpPr>
          <p:nvPr/>
        </p:nvSpPr>
        <p:spPr bwMode="auto">
          <a:xfrm>
            <a:off x="2197100" y="2192338"/>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74086" name="Freeform 8"/>
          <p:cNvSpPr>
            <a:spLocks/>
          </p:cNvSpPr>
          <p:nvPr/>
        </p:nvSpPr>
        <p:spPr bwMode="auto">
          <a:xfrm>
            <a:off x="2889250" y="2298700"/>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74087" name="Text Box 9"/>
          <p:cNvSpPr txBox="1">
            <a:spLocks noChangeArrowheads="1"/>
          </p:cNvSpPr>
          <p:nvPr/>
        </p:nvSpPr>
        <p:spPr bwMode="auto">
          <a:xfrm>
            <a:off x="2141538" y="2413000"/>
            <a:ext cx="665162" cy="396875"/>
          </a:xfrm>
          <a:prstGeom prst="rect">
            <a:avLst/>
          </a:prstGeom>
          <a:noFill/>
          <a:ln w="9525">
            <a:noFill/>
            <a:miter lim="800000"/>
            <a:headEnd/>
            <a:tailEnd/>
          </a:ln>
        </p:spPr>
        <p:txBody>
          <a:bodyPr wrap="none">
            <a:spAutoFit/>
          </a:bodyPr>
          <a:lstStyle/>
          <a:p>
            <a:r>
              <a:rPr lang="en-US" sz="2000">
                <a:solidFill>
                  <a:srgbClr val="000000"/>
                </a:solidFill>
              </a:rPr>
              <a:t>AS3</a:t>
            </a:r>
            <a:endParaRPr lang="en-US">
              <a:solidFill>
                <a:srgbClr val="000000"/>
              </a:solidFill>
            </a:endParaRPr>
          </a:p>
        </p:txBody>
      </p:sp>
      <p:sp>
        <p:nvSpPr>
          <p:cNvPr id="174088" name="Text Box 10"/>
          <p:cNvSpPr txBox="1">
            <a:spLocks noChangeArrowheads="1"/>
          </p:cNvSpPr>
          <p:nvPr/>
        </p:nvSpPr>
        <p:spPr bwMode="auto">
          <a:xfrm>
            <a:off x="5956300" y="3078163"/>
            <a:ext cx="615950" cy="366712"/>
          </a:xfrm>
          <a:prstGeom prst="rect">
            <a:avLst/>
          </a:prstGeom>
          <a:noFill/>
          <a:ln w="9525">
            <a:noFill/>
            <a:miter lim="800000"/>
            <a:headEnd/>
            <a:tailEnd/>
          </a:ln>
        </p:spPr>
        <p:txBody>
          <a:bodyPr wrap="none">
            <a:spAutoFit/>
          </a:bodyPr>
          <a:lstStyle/>
          <a:p>
            <a:r>
              <a:rPr lang="en-US">
                <a:solidFill>
                  <a:srgbClr val="000000"/>
                </a:solidFill>
              </a:rPr>
              <a:t>AS2</a:t>
            </a:r>
          </a:p>
        </p:txBody>
      </p:sp>
      <p:sp>
        <p:nvSpPr>
          <p:cNvPr id="174089" name="Line 11"/>
          <p:cNvSpPr>
            <a:spLocks noChangeShapeType="1"/>
          </p:cNvSpPr>
          <p:nvPr/>
        </p:nvSpPr>
        <p:spPr bwMode="auto">
          <a:xfrm flipV="1">
            <a:off x="5835650" y="2566988"/>
            <a:ext cx="434975" cy="192087"/>
          </a:xfrm>
          <a:prstGeom prst="line">
            <a:avLst/>
          </a:prstGeom>
          <a:noFill/>
          <a:ln w="12700">
            <a:solidFill>
              <a:schemeClr val="tx1"/>
            </a:solidFill>
            <a:round/>
            <a:headEnd/>
            <a:tailEnd/>
          </a:ln>
        </p:spPr>
        <p:txBody>
          <a:bodyPr/>
          <a:lstStyle/>
          <a:p>
            <a:endParaRPr lang="he-IL"/>
          </a:p>
        </p:txBody>
      </p:sp>
      <p:sp>
        <p:nvSpPr>
          <p:cNvPr id="174090" name="Line 12"/>
          <p:cNvSpPr>
            <a:spLocks noChangeShapeType="1"/>
          </p:cNvSpPr>
          <p:nvPr/>
        </p:nvSpPr>
        <p:spPr bwMode="auto">
          <a:xfrm flipH="1" flipV="1">
            <a:off x="2413000" y="1925638"/>
            <a:ext cx="241300" cy="174625"/>
          </a:xfrm>
          <a:prstGeom prst="line">
            <a:avLst/>
          </a:prstGeom>
          <a:noFill/>
          <a:ln w="12700">
            <a:solidFill>
              <a:schemeClr val="tx1"/>
            </a:solidFill>
            <a:round/>
            <a:headEnd/>
            <a:tailEnd/>
          </a:ln>
        </p:spPr>
        <p:txBody>
          <a:bodyPr/>
          <a:lstStyle/>
          <a:p>
            <a:endParaRPr lang="he-IL"/>
          </a:p>
        </p:txBody>
      </p:sp>
      <p:sp>
        <p:nvSpPr>
          <p:cNvPr id="174091" name="Line 13"/>
          <p:cNvSpPr>
            <a:spLocks noChangeShapeType="1"/>
          </p:cNvSpPr>
          <p:nvPr/>
        </p:nvSpPr>
        <p:spPr bwMode="auto">
          <a:xfrm flipH="1">
            <a:off x="1971675" y="1919288"/>
            <a:ext cx="147638" cy="376237"/>
          </a:xfrm>
          <a:prstGeom prst="line">
            <a:avLst/>
          </a:prstGeom>
          <a:noFill/>
          <a:ln w="12700">
            <a:solidFill>
              <a:schemeClr val="tx1"/>
            </a:solidFill>
            <a:round/>
            <a:headEnd/>
            <a:tailEnd/>
          </a:ln>
        </p:spPr>
        <p:txBody>
          <a:bodyPr/>
          <a:lstStyle/>
          <a:p>
            <a:endParaRPr lang="he-IL"/>
          </a:p>
        </p:txBody>
      </p:sp>
      <p:grpSp>
        <p:nvGrpSpPr>
          <p:cNvPr id="174092" name="Group 14"/>
          <p:cNvGrpSpPr>
            <a:grpSpLocks/>
          </p:cNvGrpSpPr>
          <p:nvPr/>
        </p:nvGrpSpPr>
        <p:grpSpPr bwMode="auto">
          <a:xfrm>
            <a:off x="1708150" y="2187575"/>
            <a:ext cx="501650" cy="400050"/>
            <a:chOff x="873" y="3243"/>
            <a:chExt cx="316" cy="252"/>
          </a:xfrm>
        </p:grpSpPr>
        <p:sp>
          <p:nvSpPr>
            <p:cNvPr id="174193"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94"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74195"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74196"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97"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98"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99"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74093" name="Group 22"/>
          <p:cNvGrpSpPr>
            <a:grpSpLocks/>
          </p:cNvGrpSpPr>
          <p:nvPr/>
        </p:nvGrpSpPr>
        <p:grpSpPr bwMode="auto">
          <a:xfrm>
            <a:off x="1978025" y="1611313"/>
            <a:ext cx="501650" cy="400050"/>
            <a:chOff x="2016" y="1976"/>
            <a:chExt cx="316" cy="252"/>
          </a:xfrm>
        </p:grpSpPr>
        <p:sp>
          <p:nvSpPr>
            <p:cNvPr id="174185"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86"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74187"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74188"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89"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4190" name="Group 28"/>
            <p:cNvGrpSpPr>
              <a:grpSpLocks/>
            </p:cNvGrpSpPr>
            <p:nvPr/>
          </p:nvGrpSpPr>
          <p:grpSpPr bwMode="auto">
            <a:xfrm>
              <a:off x="2028" y="1976"/>
              <a:ext cx="296" cy="252"/>
              <a:chOff x="2906" y="2425"/>
              <a:chExt cx="301" cy="252"/>
            </a:xfrm>
          </p:grpSpPr>
          <p:sp>
            <p:nvSpPr>
              <p:cNvPr id="174191"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92"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74094" name="Group 31"/>
          <p:cNvGrpSpPr>
            <a:grpSpLocks/>
          </p:cNvGrpSpPr>
          <p:nvPr/>
        </p:nvGrpSpPr>
        <p:grpSpPr bwMode="auto">
          <a:xfrm>
            <a:off x="2555875" y="1985963"/>
            <a:ext cx="501650" cy="396875"/>
            <a:chOff x="1434" y="3104"/>
            <a:chExt cx="316" cy="250"/>
          </a:xfrm>
        </p:grpSpPr>
        <p:grpSp>
          <p:nvGrpSpPr>
            <p:cNvPr id="174177" name="Group 32"/>
            <p:cNvGrpSpPr>
              <a:grpSpLocks/>
            </p:cNvGrpSpPr>
            <p:nvPr/>
          </p:nvGrpSpPr>
          <p:grpSpPr bwMode="auto">
            <a:xfrm>
              <a:off x="1434" y="3163"/>
              <a:ext cx="316" cy="147"/>
              <a:chOff x="1434" y="3163"/>
              <a:chExt cx="316" cy="147"/>
            </a:xfrm>
          </p:grpSpPr>
          <p:sp>
            <p:nvSpPr>
              <p:cNvPr id="174179"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80"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74181"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74182"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83"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84"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grpSp>
        <p:sp>
          <p:nvSpPr>
            <p:cNvPr id="174178"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74095" name="Group 40"/>
          <p:cNvGrpSpPr>
            <a:grpSpLocks/>
          </p:cNvGrpSpPr>
          <p:nvPr/>
        </p:nvGrpSpPr>
        <p:grpSpPr bwMode="auto">
          <a:xfrm>
            <a:off x="2584450" y="2511425"/>
            <a:ext cx="2660650" cy="1122363"/>
            <a:chOff x="1572" y="3293"/>
            <a:chExt cx="1676" cy="707"/>
          </a:xfrm>
        </p:grpSpPr>
        <p:sp>
          <p:nvSpPr>
            <p:cNvPr id="174134"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74135"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solidFill>
                    <a:srgbClr val="000000"/>
                  </a:solidFill>
                </a:rPr>
                <a:t>AS1</a:t>
              </a:r>
              <a:endParaRPr lang="en-US">
                <a:solidFill>
                  <a:srgbClr val="000000"/>
                </a:solidFill>
              </a:endParaRPr>
            </a:p>
          </p:txBody>
        </p:sp>
        <p:sp>
          <p:nvSpPr>
            <p:cNvPr id="174136"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74137"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74138"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74139"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74140"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74141"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74142" name="Group 49"/>
            <p:cNvGrpSpPr>
              <a:grpSpLocks/>
            </p:cNvGrpSpPr>
            <p:nvPr/>
          </p:nvGrpSpPr>
          <p:grpSpPr bwMode="auto">
            <a:xfrm>
              <a:off x="2202" y="3293"/>
              <a:ext cx="316" cy="252"/>
              <a:chOff x="2055" y="3447"/>
              <a:chExt cx="316" cy="252"/>
            </a:xfrm>
          </p:grpSpPr>
          <p:sp>
            <p:nvSpPr>
              <p:cNvPr id="174169"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70"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74171"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74172"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73"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4174" name="Group 55"/>
              <p:cNvGrpSpPr>
                <a:grpSpLocks/>
              </p:cNvGrpSpPr>
              <p:nvPr/>
            </p:nvGrpSpPr>
            <p:grpSpPr bwMode="auto">
              <a:xfrm>
                <a:off x="2069" y="3447"/>
                <a:ext cx="296" cy="252"/>
                <a:chOff x="2906" y="2425"/>
                <a:chExt cx="303" cy="252"/>
              </a:xfrm>
            </p:grpSpPr>
            <p:sp>
              <p:nvSpPr>
                <p:cNvPr id="174175"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76"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74143" name="Group 58"/>
            <p:cNvGrpSpPr>
              <a:grpSpLocks/>
            </p:cNvGrpSpPr>
            <p:nvPr/>
          </p:nvGrpSpPr>
          <p:grpSpPr bwMode="auto">
            <a:xfrm>
              <a:off x="1896" y="3507"/>
              <a:ext cx="316" cy="250"/>
              <a:chOff x="1749" y="3661"/>
              <a:chExt cx="316" cy="250"/>
            </a:xfrm>
          </p:grpSpPr>
          <p:sp>
            <p:nvSpPr>
              <p:cNvPr id="174162"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63"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74164"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74165"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66"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67"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68"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74144" name="Group 66"/>
            <p:cNvGrpSpPr>
              <a:grpSpLocks/>
            </p:cNvGrpSpPr>
            <p:nvPr/>
          </p:nvGrpSpPr>
          <p:grpSpPr bwMode="auto">
            <a:xfrm>
              <a:off x="2238" y="3689"/>
              <a:ext cx="316" cy="252"/>
              <a:chOff x="2091" y="3843"/>
              <a:chExt cx="316" cy="252"/>
            </a:xfrm>
          </p:grpSpPr>
          <p:sp>
            <p:nvSpPr>
              <p:cNvPr id="174154"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55"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74156"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74157"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58"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4159" name="Group 72"/>
              <p:cNvGrpSpPr>
                <a:grpSpLocks/>
              </p:cNvGrpSpPr>
              <p:nvPr/>
            </p:nvGrpSpPr>
            <p:grpSpPr bwMode="auto">
              <a:xfrm>
                <a:off x="2101" y="3843"/>
                <a:ext cx="305" cy="252"/>
                <a:chOff x="2904" y="2425"/>
                <a:chExt cx="307" cy="252"/>
              </a:xfrm>
            </p:grpSpPr>
            <p:sp>
              <p:nvSpPr>
                <p:cNvPr id="174160"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61"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74145" name="Group 75"/>
            <p:cNvGrpSpPr>
              <a:grpSpLocks/>
            </p:cNvGrpSpPr>
            <p:nvPr/>
          </p:nvGrpSpPr>
          <p:grpSpPr bwMode="auto">
            <a:xfrm>
              <a:off x="2778" y="3573"/>
              <a:ext cx="316" cy="252"/>
              <a:chOff x="2016" y="1976"/>
              <a:chExt cx="316" cy="252"/>
            </a:xfrm>
          </p:grpSpPr>
          <p:sp>
            <p:nvSpPr>
              <p:cNvPr id="174146"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47"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74148"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74149"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50"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4151" name="Group 81"/>
              <p:cNvGrpSpPr>
                <a:grpSpLocks/>
              </p:cNvGrpSpPr>
              <p:nvPr/>
            </p:nvGrpSpPr>
            <p:grpSpPr bwMode="auto">
              <a:xfrm>
                <a:off x="2025" y="1976"/>
                <a:ext cx="305" cy="252"/>
                <a:chOff x="2903" y="2425"/>
                <a:chExt cx="310" cy="252"/>
              </a:xfrm>
            </p:grpSpPr>
            <p:sp>
              <p:nvSpPr>
                <p:cNvPr id="174152"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53"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74096" name="Group 84"/>
          <p:cNvGrpSpPr>
            <a:grpSpLocks/>
          </p:cNvGrpSpPr>
          <p:nvPr/>
        </p:nvGrpSpPr>
        <p:grpSpPr bwMode="auto">
          <a:xfrm>
            <a:off x="5503863" y="2608263"/>
            <a:ext cx="501650" cy="396875"/>
            <a:chOff x="3537" y="3473"/>
            <a:chExt cx="316" cy="250"/>
          </a:xfrm>
        </p:grpSpPr>
        <p:sp>
          <p:nvSpPr>
            <p:cNvPr id="174127"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28"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74129"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74130"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31"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32"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33"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74097" name="Line 92"/>
          <p:cNvSpPr>
            <a:spLocks noChangeShapeType="1"/>
          </p:cNvSpPr>
          <p:nvPr/>
        </p:nvSpPr>
        <p:spPr bwMode="auto">
          <a:xfrm>
            <a:off x="6724650" y="2525713"/>
            <a:ext cx="857250" cy="0"/>
          </a:xfrm>
          <a:prstGeom prst="line">
            <a:avLst/>
          </a:prstGeom>
          <a:noFill/>
          <a:ln w="9525">
            <a:solidFill>
              <a:schemeClr val="tx1"/>
            </a:solidFill>
            <a:round/>
            <a:headEnd/>
            <a:tailEnd/>
          </a:ln>
        </p:spPr>
        <p:txBody>
          <a:bodyPr wrap="none"/>
          <a:lstStyle/>
          <a:p>
            <a:endParaRPr lang="he-IL"/>
          </a:p>
        </p:txBody>
      </p:sp>
      <p:sp>
        <p:nvSpPr>
          <p:cNvPr id="174098" name="Line 93"/>
          <p:cNvSpPr>
            <a:spLocks noChangeShapeType="1"/>
          </p:cNvSpPr>
          <p:nvPr/>
        </p:nvSpPr>
        <p:spPr bwMode="auto">
          <a:xfrm>
            <a:off x="6978650" y="2990850"/>
            <a:ext cx="735013" cy="0"/>
          </a:xfrm>
          <a:prstGeom prst="line">
            <a:avLst/>
          </a:prstGeom>
          <a:noFill/>
          <a:ln w="9525">
            <a:solidFill>
              <a:schemeClr val="tx1"/>
            </a:solidFill>
            <a:round/>
            <a:headEnd/>
            <a:tailEnd/>
          </a:ln>
        </p:spPr>
        <p:txBody>
          <a:bodyPr wrap="none"/>
          <a:lstStyle/>
          <a:p>
            <a:endParaRPr lang="he-IL"/>
          </a:p>
        </p:txBody>
      </p:sp>
      <p:sp>
        <p:nvSpPr>
          <p:cNvPr id="174099" name="Line 94"/>
          <p:cNvSpPr>
            <a:spLocks noChangeShapeType="1"/>
          </p:cNvSpPr>
          <p:nvPr/>
        </p:nvSpPr>
        <p:spPr bwMode="auto">
          <a:xfrm>
            <a:off x="6010275" y="2836863"/>
            <a:ext cx="488950" cy="152400"/>
          </a:xfrm>
          <a:prstGeom prst="line">
            <a:avLst/>
          </a:prstGeom>
          <a:noFill/>
          <a:ln w="12700">
            <a:solidFill>
              <a:schemeClr val="tx1"/>
            </a:solidFill>
            <a:round/>
            <a:headEnd/>
            <a:tailEnd/>
          </a:ln>
        </p:spPr>
        <p:txBody>
          <a:bodyPr wrap="none" anchor="ctr"/>
          <a:lstStyle/>
          <a:p>
            <a:endParaRPr lang="he-IL"/>
          </a:p>
        </p:txBody>
      </p:sp>
      <p:sp>
        <p:nvSpPr>
          <p:cNvPr id="174100" name="Line 95"/>
          <p:cNvSpPr>
            <a:spLocks noChangeShapeType="1"/>
          </p:cNvSpPr>
          <p:nvPr/>
        </p:nvSpPr>
        <p:spPr bwMode="auto">
          <a:xfrm>
            <a:off x="6619875" y="2635250"/>
            <a:ext cx="68263" cy="228600"/>
          </a:xfrm>
          <a:prstGeom prst="line">
            <a:avLst/>
          </a:prstGeom>
          <a:noFill/>
          <a:ln w="12700">
            <a:solidFill>
              <a:schemeClr val="tx1"/>
            </a:solidFill>
            <a:round/>
            <a:headEnd/>
            <a:tailEnd/>
          </a:ln>
        </p:spPr>
        <p:txBody>
          <a:bodyPr/>
          <a:lstStyle/>
          <a:p>
            <a:endParaRPr lang="he-IL"/>
          </a:p>
        </p:txBody>
      </p:sp>
      <p:grpSp>
        <p:nvGrpSpPr>
          <p:cNvPr id="174101" name="Group 96"/>
          <p:cNvGrpSpPr>
            <a:grpSpLocks/>
          </p:cNvGrpSpPr>
          <p:nvPr/>
        </p:nvGrpSpPr>
        <p:grpSpPr bwMode="auto">
          <a:xfrm>
            <a:off x="6230938" y="2330450"/>
            <a:ext cx="501650" cy="400050"/>
            <a:chOff x="4320" y="1936"/>
            <a:chExt cx="316" cy="252"/>
          </a:xfrm>
        </p:grpSpPr>
        <p:sp>
          <p:nvSpPr>
            <p:cNvPr id="174120"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21"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74122"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74123"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24"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25"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26"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74102" name="Group 104"/>
          <p:cNvGrpSpPr>
            <a:grpSpLocks/>
          </p:cNvGrpSpPr>
          <p:nvPr/>
        </p:nvGrpSpPr>
        <p:grpSpPr bwMode="auto">
          <a:xfrm>
            <a:off x="6494463" y="2786063"/>
            <a:ext cx="501650" cy="400050"/>
            <a:chOff x="4596" y="2158"/>
            <a:chExt cx="316" cy="252"/>
          </a:xfrm>
        </p:grpSpPr>
        <p:sp>
          <p:nvSpPr>
            <p:cNvPr id="174113"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14"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74115"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74116"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4117"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4118"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4119"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74103" name="Text Box 112"/>
          <p:cNvSpPr txBox="1">
            <a:spLocks noChangeArrowheads="1"/>
          </p:cNvSpPr>
          <p:nvPr/>
        </p:nvSpPr>
        <p:spPr bwMode="auto">
          <a:xfrm>
            <a:off x="7745413" y="2443163"/>
            <a:ext cx="893762" cy="517525"/>
          </a:xfrm>
          <a:prstGeom prst="rect">
            <a:avLst/>
          </a:prstGeom>
          <a:noFill/>
          <a:ln w="9525">
            <a:noFill/>
            <a:miter lim="800000"/>
            <a:headEnd/>
            <a:tailEnd/>
          </a:ln>
        </p:spPr>
        <p:txBody>
          <a:bodyPr wrap="none">
            <a:spAutoFit/>
          </a:bodyPr>
          <a:lstStyle/>
          <a:p>
            <a:r>
              <a:rPr lang="en-US" sz="1400">
                <a:solidFill>
                  <a:srgbClr val="000000"/>
                </a:solidFill>
              </a:rPr>
              <a:t>other</a:t>
            </a:r>
          </a:p>
          <a:p>
            <a:r>
              <a:rPr lang="en-US" sz="1400">
                <a:solidFill>
                  <a:srgbClr val="000000"/>
                </a:solidFill>
              </a:rPr>
              <a:t>networks</a:t>
            </a:r>
          </a:p>
        </p:txBody>
      </p:sp>
      <p:sp>
        <p:nvSpPr>
          <p:cNvPr id="174104" name="Freeform 113"/>
          <p:cNvSpPr>
            <a:spLocks/>
          </p:cNvSpPr>
          <p:nvPr/>
        </p:nvSpPr>
        <p:spPr bwMode="auto">
          <a:xfrm flipH="1">
            <a:off x="381000" y="2055813"/>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74105" name="Text Box 114"/>
          <p:cNvSpPr txBox="1">
            <a:spLocks noChangeArrowheads="1"/>
          </p:cNvSpPr>
          <p:nvPr/>
        </p:nvSpPr>
        <p:spPr bwMode="auto">
          <a:xfrm>
            <a:off x="438150" y="2840038"/>
            <a:ext cx="893763" cy="517525"/>
          </a:xfrm>
          <a:prstGeom prst="rect">
            <a:avLst/>
          </a:prstGeom>
          <a:noFill/>
          <a:ln w="9525">
            <a:noFill/>
            <a:miter lim="800000"/>
            <a:headEnd/>
            <a:tailEnd/>
          </a:ln>
        </p:spPr>
        <p:txBody>
          <a:bodyPr wrap="none">
            <a:spAutoFit/>
          </a:bodyPr>
          <a:lstStyle/>
          <a:p>
            <a:r>
              <a:rPr lang="en-US" sz="1400">
                <a:solidFill>
                  <a:srgbClr val="000000"/>
                </a:solidFill>
              </a:rPr>
              <a:t>other</a:t>
            </a:r>
          </a:p>
          <a:p>
            <a:r>
              <a:rPr lang="en-US" sz="1400">
                <a:solidFill>
                  <a:srgbClr val="000000"/>
                </a:solidFill>
              </a:rPr>
              <a:t>networks</a:t>
            </a:r>
          </a:p>
        </p:txBody>
      </p:sp>
      <p:sp>
        <p:nvSpPr>
          <p:cNvPr id="174106" name="Line 115"/>
          <p:cNvSpPr>
            <a:spLocks noChangeShapeType="1"/>
          </p:cNvSpPr>
          <p:nvPr/>
        </p:nvSpPr>
        <p:spPr bwMode="auto">
          <a:xfrm flipH="1">
            <a:off x="1238250" y="2401888"/>
            <a:ext cx="468313" cy="268287"/>
          </a:xfrm>
          <a:prstGeom prst="line">
            <a:avLst/>
          </a:prstGeom>
          <a:noFill/>
          <a:ln w="12700">
            <a:solidFill>
              <a:schemeClr val="tx1"/>
            </a:solidFill>
            <a:round/>
            <a:headEnd/>
            <a:tailEnd/>
          </a:ln>
        </p:spPr>
        <p:txBody>
          <a:bodyPr wrap="none"/>
          <a:lstStyle/>
          <a:p>
            <a:endParaRPr lang="he-IL"/>
          </a:p>
        </p:txBody>
      </p:sp>
      <p:grpSp>
        <p:nvGrpSpPr>
          <p:cNvPr id="18" name="Group 117"/>
          <p:cNvGrpSpPr>
            <a:grpSpLocks/>
          </p:cNvGrpSpPr>
          <p:nvPr/>
        </p:nvGrpSpPr>
        <p:grpSpPr bwMode="auto">
          <a:xfrm>
            <a:off x="2978150" y="1941513"/>
            <a:ext cx="1303338" cy="657225"/>
            <a:chOff x="2171" y="2695"/>
            <a:chExt cx="821" cy="414"/>
          </a:xfrm>
        </p:grpSpPr>
        <p:sp>
          <p:nvSpPr>
            <p:cNvPr id="174111" name="AutoShape 118"/>
            <p:cNvSpPr>
              <a:spLocks noChangeArrowheads="1"/>
            </p:cNvSpPr>
            <p:nvPr/>
          </p:nvSpPr>
          <p:spPr bwMode="auto">
            <a:xfrm rot="-9091425">
              <a:off x="2171" y="2935"/>
              <a:ext cx="484" cy="174"/>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sp>
          <p:nvSpPr>
            <p:cNvPr id="174112" name="Text Box 119"/>
            <p:cNvSpPr txBox="1">
              <a:spLocks noChangeArrowheads="1"/>
            </p:cNvSpPr>
            <p:nvPr/>
          </p:nvSpPr>
          <p:spPr bwMode="auto">
            <a:xfrm>
              <a:off x="2357" y="2695"/>
              <a:ext cx="635" cy="320"/>
            </a:xfrm>
            <a:prstGeom prst="rect">
              <a:avLst/>
            </a:prstGeom>
            <a:noFill/>
            <a:ln w="9525">
              <a:noFill/>
              <a:miter lim="800000"/>
              <a:headEnd/>
              <a:tailEnd/>
            </a:ln>
          </p:spPr>
          <p:txBody>
            <a:bodyPr wrap="none">
              <a:spAutoFit/>
            </a:bodyPr>
            <a:lstStyle/>
            <a:p>
              <a:pPr>
                <a:lnSpc>
                  <a:spcPct val="85000"/>
                </a:lnSpc>
              </a:pPr>
              <a:r>
                <a:rPr lang="en-US" sz="1600" i="1">
                  <a:solidFill>
                    <a:srgbClr val="CC0000"/>
                  </a:solidFill>
                </a:rPr>
                <a:t>BGP </a:t>
              </a:r>
            </a:p>
            <a:p>
              <a:pPr>
                <a:lnSpc>
                  <a:spcPct val="85000"/>
                </a:lnSpc>
              </a:pPr>
              <a:r>
                <a:rPr lang="en-US" sz="1600" i="1">
                  <a:solidFill>
                    <a:srgbClr val="CC0000"/>
                  </a:solidFill>
                </a:rPr>
                <a:t>message</a:t>
              </a:r>
            </a:p>
          </p:txBody>
        </p:sp>
      </p:grpSp>
      <p:sp>
        <p:nvSpPr>
          <p:cNvPr id="174108" name="Freeform 120"/>
          <p:cNvSpPr>
            <a:spLocks/>
          </p:cNvSpPr>
          <p:nvPr/>
        </p:nvSpPr>
        <p:spPr bwMode="auto">
          <a:xfrm>
            <a:off x="5002213" y="2890838"/>
            <a:ext cx="523875" cy="261937"/>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28" name="Rectangle 105"/>
          <p:cNvSpPr txBox="1">
            <a:spLocks noChangeArrowheads="1"/>
          </p:cNvSpPr>
          <p:nvPr/>
        </p:nvSpPr>
        <p:spPr bwMode="auto">
          <a:xfrm>
            <a:off x="685800" y="3962400"/>
            <a:ext cx="8077200" cy="2370138"/>
          </a:xfrm>
          <a:prstGeom prst="rect">
            <a:avLst/>
          </a:prstGeom>
          <a:noFill/>
          <a:ln w="9525">
            <a:noFill/>
            <a:miter lim="800000"/>
            <a:headEnd/>
            <a:tailEnd/>
          </a:ln>
        </p:spPr>
        <p:txBody>
          <a:bodyPr/>
          <a:lstStyle/>
          <a:p>
            <a:pPr marL="342900" indent="-342900">
              <a:lnSpc>
                <a:spcPct val="90000"/>
              </a:lnSpc>
              <a:spcBef>
                <a:spcPct val="20000"/>
              </a:spcBef>
              <a:buClr>
                <a:srgbClr val="000099"/>
              </a:buClr>
              <a:buSzPct val="65000"/>
              <a:buFont typeface="Wingdings" pitchFamily="2" charset="2"/>
              <a:buChar char="v"/>
            </a:pPr>
            <a:r>
              <a:rPr lang="en-US" sz="2400">
                <a:latin typeface="Gill Sans MT" pitchFamily="34" charset="0"/>
              </a:rPr>
              <a:t>BGP message contains </a:t>
            </a:r>
            <a:r>
              <a:rPr lang="ja-JP" altLang="en-US" sz="2400">
                <a:latin typeface="Gill Sans MT" pitchFamily="34" charset="0"/>
              </a:rPr>
              <a:t>“</a:t>
            </a:r>
            <a:r>
              <a:rPr lang="en-US" altLang="ja-JP" sz="2400">
                <a:latin typeface="Gill Sans MT" pitchFamily="34" charset="0"/>
              </a:rPr>
              <a:t>routes</a:t>
            </a:r>
            <a:r>
              <a:rPr lang="ja-JP" altLang="en-US" sz="2400">
                <a:latin typeface="Gill Sans MT" pitchFamily="34" charset="0"/>
              </a:rPr>
              <a:t>”</a:t>
            </a:r>
            <a:r>
              <a:rPr lang="en-US" altLang="ja-JP" sz="2400">
                <a:latin typeface="Gill Sans MT" pitchFamily="34" charset="0"/>
              </a:rPr>
              <a:t> </a:t>
            </a:r>
          </a:p>
          <a:p>
            <a:pPr marL="342900" indent="-342900">
              <a:lnSpc>
                <a:spcPct val="90000"/>
              </a:lnSpc>
              <a:spcBef>
                <a:spcPct val="20000"/>
              </a:spcBef>
              <a:buClr>
                <a:srgbClr val="000099"/>
              </a:buClr>
              <a:buSzPct val="65000"/>
              <a:buFont typeface="Wingdings" pitchFamily="2" charset="2"/>
              <a:buChar char="v"/>
            </a:pPr>
            <a:r>
              <a:rPr lang="ja-JP" altLang="en-US" sz="2400"/>
              <a:t>“</a:t>
            </a:r>
            <a:r>
              <a:rPr lang="en-US" altLang="ja-JP" sz="2400"/>
              <a:t>route</a:t>
            </a:r>
            <a:r>
              <a:rPr lang="ja-JP" altLang="en-US" sz="2400"/>
              <a:t>”</a:t>
            </a:r>
            <a:r>
              <a:rPr lang="en-US" altLang="ja-JP" sz="2400"/>
              <a:t> is a prefix and attributes: AS-PATH, NEXT-HOP,…</a:t>
            </a:r>
          </a:p>
          <a:p>
            <a:pPr marL="342900" indent="-342900">
              <a:lnSpc>
                <a:spcPct val="90000"/>
              </a:lnSpc>
              <a:spcBef>
                <a:spcPct val="20000"/>
              </a:spcBef>
              <a:buClr>
                <a:srgbClr val="000099"/>
              </a:buClr>
              <a:buSzPct val="65000"/>
              <a:buFont typeface="Wingdings" pitchFamily="2" charset="2"/>
              <a:buChar char="v"/>
            </a:pPr>
            <a:r>
              <a:rPr lang="en-US" sz="2400"/>
              <a:t>Example: route:</a:t>
            </a:r>
          </a:p>
          <a:p>
            <a:pPr marL="800100" lvl="1" indent="-342900">
              <a:lnSpc>
                <a:spcPct val="90000"/>
              </a:lnSpc>
              <a:spcBef>
                <a:spcPct val="20000"/>
              </a:spcBef>
              <a:buClr>
                <a:srgbClr val="000099"/>
              </a:buClr>
              <a:buSzPct val="65000"/>
              <a:buFont typeface="Wingdings" pitchFamily="2" charset="2"/>
              <a:buChar char="v"/>
            </a:pPr>
            <a:r>
              <a:rPr lang="en-US" sz="2400">
                <a:solidFill>
                  <a:srgbClr val="22228B"/>
                </a:solidFill>
              </a:rPr>
              <a:t>Prefix:138.16.64/22 ;  AS-PATH:  AS3  AS131 ;  NEXT-HOP:  201.44.13.125</a:t>
            </a:r>
          </a:p>
          <a:p>
            <a:pPr marL="800100" lvl="1" indent="-342900">
              <a:lnSpc>
                <a:spcPct val="90000"/>
              </a:lnSpc>
              <a:spcBef>
                <a:spcPct val="20000"/>
              </a:spcBef>
              <a:buClr>
                <a:srgbClr val="000099"/>
              </a:buClr>
              <a:buSzPct val="65000"/>
              <a:buFont typeface="Wingdings" pitchFamily="2" charset="2"/>
              <a:buChar char="v"/>
            </a:pPr>
            <a:endParaRPr lang="en-US" sz="2400">
              <a:latin typeface="Gill Sans MT" pitchFamily="34" charset="0"/>
            </a:endParaRPr>
          </a:p>
          <a:p>
            <a:pPr marL="800100" lvl="1" indent="-342900">
              <a:lnSpc>
                <a:spcPct val="90000"/>
              </a:lnSpc>
              <a:spcBef>
                <a:spcPct val="20000"/>
              </a:spcBef>
              <a:buClr>
                <a:srgbClr val="000099"/>
              </a:buClr>
              <a:buSzPct val="65000"/>
              <a:buFont typeface="Wingdings" pitchFamily="2" charset="2"/>
              <a:buChar char="v"/>
            </a:pPr>
            <a:endParaRPr lang="en-US" sz="2400"/>
          </a:p>
          <a:p>
            <a:pPr marL="800100" lvl="1" indent="-342900">
              <a:lnSpc>
                <a:spcPct val="90000"/>
              </a:lnSpc>
              <a:spcBef>
                <a:spcPct val="20000"/>
              </a:spcBef>
              <a:buClr>
                <a:srgbClr val="000099"/>
              </a:buClr>
              <a:buSzPct val="65000"/>
              <a:buFont typeface="Wingdings" pitchFamily="2" charset="2"/>
              <a:buChar char="v"/>
            </a:pPr>
            <a:endParaRPr lang="en-US" sz="2400">
              <a:latin typeface="Gill Sans MT" pitchFamily="34" charset="0"/>
            </a:endParaRPr>
          </a:p>
          <a:p>
            <a:pPr marL="800100" lvl="1" indent="-342900">
              <a:lnSpc>
                <a:spcPct val="90000"/>
              </a:lnSpc>
              <a:spcBef>
                <a:spcPct val="20000"/>
              </a:spcBef>
              <a:buClr>
                <a:srgbClr val="000099"/>
              </a:buClr>
              <a:buSzPct val="65000"/>
              <a:buFont typeface="Wingdings" pitchFamily="2" charset="2"/>
              <a:buChar char="v"/>
            </a:pPr>
            <a:endParaRPr lang="en-US" sz="2400">
              <a:latin typeface="Gill Sans MT" pitchFamily="34" charset="0"/>
            </a:endParaRPr>
          </a:p>
        </p:txBody>
      </p:sp>
      <p:pic>
        <p:nvPicPr>
          <p:cNvPr id="174110" name="Picture 36" descr="underline_base"/>
          <p:cNvPicPr>
            <a:picLocks noChangeArrowheads="1"/>
          </p:cNvPicPr>
          <p:nvPr/>
        </p:nvPicPr>
        <p:blipFill>
          <a:blip r:embed="rId3" cstate="print"/>
          <a:srcRect/>
          <a:stretch>
            <a:fillRect/>
          </a:stretch>
        </p:blipFill>
        <p:spPr bwMode="auto">
          <a:xfrm>
            <a:off x="228600" y="838200"/>
            <a:ext cx="76962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
                                            <p:txEl>
                                              <p:pRg st="0" end="0"/>
                                            </p:txEl>
                                          </p:spTgt>
                                        </p:tgtEl>
                                        <p:attrNameLst>
                                          <p:attrName>style.visibility</p:attrName>
                                        </p:attrNameLst>
                                      </p:cBhvr>
                                      <p:to>
                                        <p:strVal val="visible"/>
                                      </p:to>
                                    </p:set>
                                    <p:animEffect transition="in" filter="blinds(horizontal)">
                                      <p:cBhvr>
                                        <p:cTn id="12" dur="500"/>
                                        <p:tgtEl>
                                          <p:spTgt spid="1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
                                            <p:txEl>
                                              <p:pRg st="1" end="1"/>
                                            </p:txEl>
                                          </p:spTgt>
                                        </p:tgtEl>
                                        <p:attrNameLst>
                                          <p:attrName>style.visibility</p:attrName>
                                        </p:attrNameLst>
                                      </p:cBhvr>
                                      <p:to>
                                        <p:strVal val="visible"/>
                                      </p:to>
                                    </p:set>
                                    <p:animEffect transition="in" filter="blinds(horizontal)">
                                      <p:cBhvr>
                                        <p:cTn id="17" dur="500"/>
                                        <p:tgtEl>
                                          <p:spTgt spid="1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
                                            <p:txEl>
                                              <p:pRg st="2" end="2"/>
                                            </p:txEl>
                                          </p:spTgt>
                                        </p:tgtEl>
                                        <p:attrNameLst>
                                          <p:attrName>style.visibility</p:attrName>
                                        </p:attrNameLst>
                                      </p:cBhvr>
                                      <p:to>
                                        <p:strVal val="visible"/>
                                      </p:to>
                                    </p:set>
                                    <p:animEffect transition="in" filter="blinds(horizontal)">
                                      <p:cBhvr>
                                        <p:cTn id="22" dur="500"/>
                                        <p:tgtEl>
                                          <p:spTgt spid="128">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8">
                                            <p:txEl>
                                              <p:pRg st="3" end="3"/>
                                            </p:txEl>
                                          </p:spTgt>
                                        </p:tgtEl>
                                        <p:attrNameLst>
                                          <p:attrName>style.visibility</p:attrName>
                                        </p:attrNameLst>
                                      </p:cBhvr>
                                      <p:to>
                                        <p:strVal val="visible"/>
                                      </p:to>
                                    </p:set>
                                    <p:animEffect transition="in" filter="blinds(horizontal)">
                                      <p:cBhvr>
                                        <p:cTn id="25" dur="5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title"/>
          </p:nvPr>
        </p:nvSpPr>
        <p:spPr>
          <a:xfrm>
            <a:off x="228600" y="0"/>
            <a:ext cx="8458200" cy="1143000"/>
          </a:xfrm>
        </p:spPr>
        <p:txBody>
          <a:bodyPr/>
          <a:lstStyle/>
          <a:p>
            <a:pPr>
              <a:defRPr/>
            </a:pPr>
            <a:r>
              <a:rPr lang="en-US" dirty="0">
                <a:solidFill>
                  <a:schemeClr val="accent6">
                    <a:lumMod val="75000"/>
                  </a:schemeClr>
                </a:solidFill>
                <a:ea typeface="ＭＳ Ｐゴシック" charset="0"/>
                <a:cs typeface="+mj-cs"/>
              </a:rPr>
              <a:t>Router may receive multiple routes</a:t>
            </a:r>
          </a:p>
        </p:txBody>
      </p:sp>
      <p:sp>
        <p:nvSpPr>
          <p:cNvPr id="176130" name="Freeform 2"/>
          <p:cNvSpPr>
            <a:spLocks/>
          </p:cNvSpPr>
          <p:nvPr/>
        </p:nvSpPr>
        <p:spPr bwMode="auto">
          <a:xfrm>
            <a:off x="7366000" y="1846263"/>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76131" name="Freeform 5"/>
          <p:cNvSpPr>
            <a:spLocks/>
          </p:cNvSpPr>
          <p:nvPr/>
        </p:nvSpPr>
        <p:spPr bwMode="auto">
          <a:xfrm>
            <a:off x="5319713" y="2155825"/>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76132" name="Freeform 6"/>
          <p:cNvSpPr>
            <a:spLocks/>
          </p:cNvSpPr>
          <p:nvPr/>
        </p:nvSpPr>
        <p:spPr bwMode="auto">
          <a:xfrm>
            <a:off x="1566863" y="1447800"/>
            <a:ext cx="1679575" cy="1411288"/>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76133" name="Freeform 7"/>
          <p:cNvSpPr>
            <a:spLocks/>
          </p:cNvSpPr>
          <p:nvPr/>
        </p:nvSpPr>
        <p:spPr bwMode="auto">
          <a:xfrm>
            <a:off x="2197100" y="2192338"/>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76134" name="Freeform 8"/>
          <p:cNvSpPr>
            <a:spLocks/>
          </p:cNvSpPr>
          <p:nvPr/>
        </p:nvSpPr>
        <p:spPr bwMode="auto">
          <a:xfrm>
            <a:off x="2889250" y="2298700"/>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76135" name="Text Box 9"/>
          <p:cNvSpPr txBox="1">
            <a:spLocks noChangeArrowheads="1"/>
          </p:cNvSpPr>
          <p:nvPr/>
        </p:nvSpPr>
        <p:spPr bwMode="auto">
          <a:xfrm>
            <a:off x="2141538" y="2413000"/>
            <a:ext cx="665162" cy="396875"/>
          </a:xfrm>
          <a:prstGeom prst="rect">
            <a:avLst/>
          </a:prstGeom>
          <a:noFill/>
          <a:ln w="9525">
            <a:noFill/>
            <a:miter lim="800000"/>
            <a:headEnd/>
            <a:tailEnd/>
          </a:ln>
        </p:spPr>
        <p:txBody>
          <a:bodyPr wrap="none">
            <a:spAutoFit/>
          </a:bodyPr>
          <a:lstStyle/>
          <a:p>
            <a:r>
              <a:rPr lang="en-US" sz="2000">
                <a:solidFill>
                  <a:srgbClr val="000000"/>
                </a:solidFill>
              </a:rPr>
              <a:t>AS3</a:t>
            </a:r>
            <a:endParaRPr lang="en-US">
              <a:solidFill>
                <a:srgbClr val="000000"/>
              </a:solidFill>
            </a:endParaRPr>
          </a:p>
        </p:txBody>
      </p:sp>
      <p:sp>
        <p:nvSpPr>
          <p:cNvPr id="176136" name="Text Box 10"/>
          <p:cNvSpPr txBox="1">
            <a:spLocks noChangeArrowheads="1"/>
          </p:cNvSpPr>
          <p:nvPr/>
        </p:nvSpPr>
        <p:spPr bwMode="auto">
          <a:xfrm>
            <a:off x="5956300" y="3078163"/>
            <a:ext cx="615950" cy="366712"/>
          </a:xfrm>
          <a:prstGeom prst="rect">
            <a:avLst/>
          </a:prstGeom>
          <a:noFill/>
          <a:ln w="9525">
            <a:noFill/>
            <a:miter lim="800000"/>
            <a:headEnd/>
            <a:tailEnd/>
          </a:ln>
        </p:spPr>
        <p:txBody>
          <a:bodyPr wrap="none">
            <a:spAutoFit/>
          </a:bodyPr>
          <a:lstStyle/>
          <a:p>
            <a:r>
              <a:rPr lang="en-US">
                <a:solidFill>
                  <a:srgbClr val="000000"/>
                </a:solidFill>
              </a:rPr>
              <a:t>AS2</a:t>
            </a:r>
          </a:p>
        </p:txBody>
      </p:sp>
      <p:sp>
        <p:nvSpPr>
          <p:cNvPr id="176137" name="Line 11"/>
          <p:cNvSpPr>
            <a:spLocks noChangeShapeType="1"/>
          </p:cNvSpPr>
          <p:nvPr/>
        </p:nvSpPr>
        <p:spPr bwMode="auto">
          <a:xfrm flipV="1">
            <a:off x="5835650" y="2566988"/>
            <a:ext cx="434975" cy="192087"/>
          </a:xfrm>
          <a:prstGeom prst="line">
            <a:avLst/>
          </a:prstGeom>
          <a:noFill/>
          <a:ln w="12700">
            <a:solidFill>
              <a:schemeClr val="tx1"/>
            </a:solidFill>
            <a:round/>
            <a:headEnd/>
            <a:tailEnd/>
          </a:ln>
        </p:spPr>
        <p:txBody>
          <a:bodyPr/>
          <a:lstStyle/>
          <a:p>
            <a:endParaRPr lang="he-IL"/>
          </a:p>
        </p:txBody>
      </p:sp>
      <p:sp>
        <p:nvSpPr>
          <p:cNvPr id="176138" name="Line 12"/>
          <p:cNvSpPr>
            <a:spLocks noChangeShapeType="1"/>
          </p:cNvSpPr>
          <p:nvPr/>
        </p:nvSpPr>
        <p:spPr bwMode="auto">
          <a:xfrm flipH="1" flipV="1">
            <a:off x="2413000" y="1925638"/>
            <a:ext cx="241300" cy="174625"/>
          </a:xfrm>
          <a:prstGeom prst="line">
            <a:avLst/>
          </a:prstGeom>
          <a:noFill/>
          <a:ln w="12700">
            <a:solidFill>
              <a:schemeClr val="tx1"/>
            </a:solidFill>
            <a:round/>
            <a:headEnd/>
            <a:tailEnd/>
          </a:ln>
        </p:spPr>
        <p:txBody>
          <a:bodyPr/>
          <a:lstStyle/>
          <a:p>
            <a:endParaRPr lang="he-IL"/>
          </a:p>
        </p:txBody>
      </p:sp>
      <p:sp>
        <p:nvSpPr>
          <p:cNvPr id="176139" name="Line 13"/>
          <p:cNvSpPr>
            <a:spLocks noChangeShapeType="1"/>
          </p:cNvSpPr>
          <p:nvPr/>
        </p:nvSpPr>
        <p:spPr bwMode="auto">
          <a:xfrm flipH="1">
            <a:off x="1971675" y="1919288"/>
            <a:ext cx="147638" cy="376237"/>
          </a:xfrm>
          <a:prstGeom prst="line">
            <a:avLst/>
          </a:prstGeom>
          <a:noFill/>
          <a:ln w="12700">
            <a:solidFill>
              <a:schemeClr val="tx1"/>
            </a:solidFill>
            <a:round/>
            <a:headEnd/>
            <a:tailEnd/>
          </a:ln>
        </p:spPr>
        <p:txBody>
          <a:bodyPr/>
          <a:lstStyle/>
          <a:p>
            <a:endParaRPr lang="he-IL"/>
          </a:p>
        </p:txBody>
      </p:sp>
      <p:grpSp>
        <p:nvGrpSpPr>
          <p:cNvPr id="176140" name="Group 14"/>
          <p:cNvGrpSpPr>
            <a:grpSpLocks/>
          </p:cNvGrpSpPr>
          <p:nvPr/>
        </p:nvGrpSpPr>
        <p:grpSpPr bwMode="auto">
          <a:xfrm>
            <a:off x="1708150" y="2187575"/>
            <a:ext cx="501650" cy="400050"/>
            <a:chOff x="873" y="3243"/>
            <a:chExt cx="316" cy="252"/>
          </a:xfrm>
        </p:grpSpPr>
        <p:sp>
          <p:nvSpPr>
            <p:cNvPr id="176243"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44"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76245"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76246"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47"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48"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49"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76141" name="Group 22"/>
          <p:cNvGrpSpPr>
            <a:grpSpLocks/>
          </p:cNvGrpSpPr>
          <p:nvPr/>
        </p:nvGrpSpPr>
        <p:grpSpPr bwMode="auto">
          <a:xfrm>
            <a:off x="1978025" y="1611313"/>
            <a:ext cx="501650" cy="400050"/>
            <a:chOff x="2016" y="1976"/>
            <a:chExt cx="316" cy="252"/>
          </a:xfrm>
        </p:grpSpPr>
        <p:sp>
          <p:nvSpPr>
            <p:cNvPr id="176235"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36"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76237"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76238"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39"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6240" name="Group 28"/>
            <p:cNvGrpSpPr>
              <a:grpSpLocks/>
            </p:cNvGrpSpPr>
            <p:nvPr/>
          </p:nvGrpSpPr>
          <p:grpSpPr bwMode="auto">
            <a:xfrm>
              <a:off x="2028" y="1976"/>
              <a:ext cx="296" cy="252"/>
              <a:chOff x="2906" y="2425"/>
              <a:chExt cx="301" cy="252"/>
            </a:xfrm>
          </p:grpSpPr>
          <p:sp>
            <p:nvSpPr>
              <p:cNvPr id="176241"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42"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76142" name="Group 31"/>
          <p:cNvGrpSpPr>
            <a:grpSpLocks/>
          </p:cNvGrpSpPr>
          <p:nvPr/>
        </p:nvGrpSpPr>
        <p:grpSpPr bwMode="auto">
          <a:xfrm>
            <a:off x="2555875" y="1985963"/>
            <a:ext cx="501650" cy="396875"/>
            <a:chOff x="1434" y="3104"/>
            <a:chExt cx="316" cy="250"/>
          </a:xfrm>
        </p:grpSpPr>
        <p:grpSp>
          <p:nvGrpSpPr>
            <p:cNvPr id="176227" name="Group 32"/>
            <p:cNvGrpSpPr>
              <a:grpSpLocks/>
            </p:cNvGrpSpPr>
            <p:nvPr/>
          </p:nvGrpSpPr>
          <p:grpSpPr bwMode="auto">
            <a:xfrm>
              <a:off x="1434" y="3163"/>
              <a:ext cx="316" cy="147"/>
              <a:chOff x="1434" y="3163"/>
              <a:chExt cx="316" cy="147"/>
            </a:xfrm>
          </p:grpSpPr>
          <p:sp>
            <p:nvSpPr>
              <p:cNvPr id="176229"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30"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76231"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76232"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33"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34"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grpSp>
        <p:sp>
          <p:nvSpPr>
            <p:cNvPr id="176228"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76143" name="Group 40"/>
          <p:cNvGrpSpPr>
            <a:grpSpLocks/>
          </p:cNvGrpSpPr>
          <p:nvPr/>
        </p:nvGrpSpPr>
        <p:grpSpPr bwMode="auto">
          <a:xfrm>
            <a:off x="2584450" y="2511425"/>
            <a:ext cx="2660650" cy="1122363"/>
            <a:chOff x="1572" y="3293"/>
            <a:chExt cx="1676" cy="707"/>
          </a:xfrm>
        </p:grpSpPr>
        <p:sp>
          <p:nvSpPr>
            <p:cNvPr id="176184"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76185"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solidFill>
                    <a:srgbClr val="000000"/>
                  </a:solidFill>
                </a:rPr>
                <a:t>AS1</a:t>
              </a:r>
              <a:endParaRPr lang="en-US">
                <a:solidFill>
                  <a:srgbClr val="000000"/>
                </a:solidFill>
              </a:endParaRPr>
            </a:p>
          </p:txBody>
        </p:sp>
        <p:sp>
          <p:nvSpPr>
            <p:cNvPr id="176186"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76187"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76188"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76189"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76190"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76191"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76192" name="Group 49"/>
            <p:cNvGrpSpPr>
              <a:grpSpLocks/>
            </p:cNvGrpSpPr>
            <p:nvPr/>
          </p:nvGrpSpPr>
          <p:grpSpPr bwMode="auto">
            <a:xfrm>
              <a:off x="2202" y="3293"/>
              <a:ext cx="316" cy="252"/>
              <a:chOff x="2055" y="3447"/>
              <a:chExt cx="316" cy="252"/>
            </a:xfrm>
          </p:grpSpPr>
          <p:sp>
            <p:nvSpPr>
              <p:cNvPr id="176219"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20"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76221"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76222"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23"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6224" name="Group 55"/>
              <p:cNvGrpSpPr>
                <a:grpSpLocks/>
              </p:cNvGrpSpPr>
              <p:nvPr/>
            </p:nvGrpSpPr>
            <p:grpSpPr bwMode="auto">
              <a:xfrm>
                <a:off x="2069" y="3447"/>
                <a:ext cx="296" cy="252"/>
                <a:chOff x="2906" y="2425"/>
                <a:chExt cx="303" cy="252"/>
              </a:xfrm>
            </p:grpSpPr>
            <p:sp>
              <p:nvSpPr>
                <p:cNvPr id="176225"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26"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76193" name="Group 58"/>
            <p:cNvGrpSpPr>
              <a:grpSpLocks/>
            </p:cNvGrpSpPr>
            <p:nvPr/>
          </p:nvGrpSpPr>
          <p:grpSpPr bwMode="auto">
            <a:xfrm>
              <a:off x="1896" y="3507"/>
              <a:ext cx="316" cy="250"/>
              <a:chOff x="1749" y="3661"/>
              <a:chExt cx="316" cy="250"/>
            </a:xfrm>
          </p:grpSpPr>
          <p:sp>
            <p:nvSpPr>
              <p:cNvPr id="176212"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13"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76214"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76215"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16"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17"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18"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76194" name="Group 66"/>
            <p:cNvGrpSpPr>
              <a:grpSpLocks/>
            </p:cNvGrpSpPr>
            <p:nvPr/>
          </p:nvGrpSpPr>
          <p:grpSpPr bwMode="auto">
            <a:xfrm>
              <a:off x="2238" y="3689"/>
              <a:ext cx="316" cy="252"/>
              <a:chOff x="2091" y="3843"/>
              <a:chExt cx="316" cy="252"/>
            </a:xfrm>
          </p:grpSpPr>
          <p:sp>
            <p:nvSpPr>
              <p:cNvPr id="176204"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205"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76206"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76207"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08"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6209" name="Group 72"/>
              <p:cNvGrpSpPr>
                <a:grpSpLocks/>
              </p:cNvGrpSpPr>
              <p:nvPr/>
            </p:nvGrpSpPr>
            <p:grpSpPr bwMode="auto">
              <a:xfrm>
                <a:off x="2101" y="3843"/>
                <a:ext cx="305" cy="252"/>
                <a:chOff x="2904" y="2425"/>
                <a:chExt cx="307" cy="252"/>
              </a:xfrm>
            </p:grpSpPr>
            <p:sp>
              <p:nvSpPr>
                <p:cNvPr id="176210"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11"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76195" name="Group 75"/>
            <p:cNvGrpSpPr>
              <a:grpSpLocks/>
            </p:cNvGrpSpPr>
            <p:nvPr/>
          </p:nvGrpSpPr>
          <p:grpSpPr bwMode="auto">
            <a:xfrm>
              <a:off x="2778" y="3573"/>
              <a:ext cx="316" cy="252"/>
              <a:chOff x="2016" y="1976"/>
              <a:chExt cx="316" cy="252"/>
            </a:xfrm>
          </p:grpSpPr>
          <p:sp>
            <p:nvSpPr>
              <p:cNvPr id="176196"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97"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76198"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76199"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200"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grpSp>
            <p:nvGrpSpPr>
              <p:cNvPr id="176201" name="Group 81"/>
              <p:cNvGrpSpPr>
                <a:grpSpLocks/>
              </p:cNvGrpSpPr>
              <p:nvPr/>
            </p:nvGrpSpPr>
            <p:grpSpPr bwMode="auto">
              <a:xfrm>
                <a:off x="2025" y="1976"/>
                <a:ext cx="305" cy="252"/>
                <a:chOff x="2903" y="2425"/>
                <a:chExt cx="310" cy="252"/>
              </a:xfrm>
            </p:grpSpPr>
            <p:sp>
              <p:nvSpPr>
                <p:cNvPr id="176202"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203"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76144" name="Group 84"/>
          <p:cNvGrpSpPr>
            <a:grpSpLocks/>
          </p:cNvGrpSpPr>
          <p:nvPr/>
        </p:nvGrpSpPr>
        <p:grpSpPr bwMode="auto">
          <a:xfrm>
            <a:off x="5503863" y="2608263"/>
            <a:ext cx="501650" cy="396875"/>
            <a:chOff x="3537" y="3473"/>
            <a:chExt cx="316" cy="250"/>
          </a:xfrm>
        </p:grpSpPr>
        <p:sp>
          <p:nvSpPr>
            <p:cNvPr id="176177"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78"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76179"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76180"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181"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82"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183"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76145" name="Line 92"/>
          <p:cNvSpPr>
            <a:spLocks noChangeShapeType="1"/>
          </p:cNvSpPr>
          <p:nvPr/>
        </p:nvSpPr>
        <p:spPr bwMode="auto">
          <a:xfrm>
            <a:off x="6724650" y="2525713"/>
            <a:ext cx="857250" cy="0"/>
          </a:xfrm>
          <a:prstGeom prst="line">
            <a:avLst/>
          </a:prstGeom>
          <a:noFill/>
          <a:ln w="9525">
            <a:solidFill>
              <a:schemeClr val="tx1"/>
            </a:solidFill>
            <a:round/>
            <a:headEnd/>
            <a:tailEnd/>
          </a:ln>
        </p:spPr>
        <p:txBody>
          <a:bodyPr wrap="none"/>
          <a:lstStyle/>
          <a:p>
            <a:endParaRPr lang="he-IL"/>
          </a:p>
        </p:txBody>
      </p:sp>
      <p:sp>
        <p:nvSpPr>
          <p:cNvPr id="176146" name="Line 93"/>
          <p:cNvSpPr>
            <a:spLocks noChangeShapeType="1"/>
          </p:cNvSpPr>
          <p:nvPr/>
        </p:nvSpPr>
        <p:spPr bwMode="auto">
          <a:xfrm>
            <a:off x="6978650" y="2990850"/>
            <a:ext cx="735013" cy="0"/>
          </a:xfrm>
          <a:prstGeom prst="line">
            <a:avLst/>
          </a:prstGeom>
          <a:noFill/>
          <a:ln w="9525">
            <a:solidFill>
              <a:schemeClr val="tx1"/>
            </a:solidFill>
            <a:round/>
            <a:headEnd/>
            <a:tailEnd/>
          </a:ln>
        </p:spPr>
        <p:txBody>
          <a:bodyPr wrap="none"/>
          <a:lstStyle/>
          <a:p>
            <a:endParaRPr lang="he-IL"/>
          </a:p>
        </p:txBody>
      </p:sp>
      <p:sp>
        <p:nvSpPr>
          <p:cNvPr id="176147" name="Line 94"/>
          <p:cNvSpPr>
            <a:spLocks noChangeShapeType="1"/>
          </p:cNvSpPr>
          <p:nvPr/>
        </p:nvSpPr>
        <p:spPr bwMode="auto">
          <a:xfrm>
            <a:off x="6010275" y="2836863"/>
            <a:ext cx="488950" cy="152400"/>
          </a:xfrm>
          <a:prstGeom prst="line">
            <a:avLst/>
          </a:prstGeom>
          <a:noFill/>
          <a:ln w="12700">
            <a:solidFill>
              <a:schemeClr val="tx1"/>
            </a:solidFill>
            <a:round/>
            <a:headEnd/>
            <a:tailEnd/>
          </a:ln>
        </p:spPr>
        <p:txBody>
          <a:bodyPr wrap="none" anchor="ctr"/>
          <a:lstStyle/>
          <a:p>
            <a:endParaRPr lang="he-IL"/>
          </a:p>
        </p:txBody>
      </p:sp>
      <p:sp>
        <p:nvSpPr>
          <p:cNvPr id="176148" name="Line 95"/>
          <p:cNvSpPr>
            <a:spLocks noChangeShapeType="1"/>
          </p:cNvSpPr>
          <p:nvPr/>
        </p:nvSpPr>
        <p:spPr bwMode="auto">
          <a:xfrm>
            <a:off x="6619875" y="2635250"/>
            <a:ext cx="68263" cy="228600"/>
          </a:xfrm>
          <a:prstGeom prst="line">
            <a:avLst/>
          </a:prstGeom>
          <a:noFill/>
          <a:ln w="12700">
            <a:solidFill>
              <a:schemeClr val="tx1"/>
            </a:solidFill>
            <a:round/>
            <a:headEnd/>
            <a:tailEnd/>
          </a:ln>
        </p:spPr>
        <p:txBody>
          <a:bodyPr/>
          <a:lstStyle/>
          <a:p>
            <a:endParaRPr lang="he-IL"/>
          </a:p>
        </p:txBody>
      </p:sp>
      <p:grpSp>
        <p:nvGrpSpPr>
          <p:cNvPr id="176149" name="Group 96"/>
          <p:cNvGrpSpPr>
            <a:grpSpLocks/>
          </p:cNvGrpSpPr>
          <p:nvPr/>
        </p:nvGrpSpPr>
        <p:grpSpPr bwMode="auto">
          <a:xfrm>
            <a:off x="6230938" y="2330450"/>
            <a:ext cx="501650" cy="400050"/>
            <a:chOff x="4320" y="1936"/>
            <a:chExt cx="316" cy="252"/>
          </a:xfrm>
        </p:grpSpPr>
        <p:sp>
          <p:nvSpPr>
            <p:cNvPr id="176170"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71"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76172"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76173"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174"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75"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176"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76150" name="Group 104"/>
          <p:cNvGrpSpPr>
            <a:grpSpLocks/>
          </p:cNvGrpSpPr>
          <p:nvPr/>
        </p:nvGrpSpPr>
        <p:grpSpPr bwMode="auto">
          <a:xfrm>
            <a:off x="6494463" y="2786063"/>
            <a:ext cx="501650" cy="400050"/>
            <a:chOff x="4596" y="2158"/>
            <a:chExt cx="316" cy="252"/>
          </a:xfrm>
        </p:grpSpPr>
        <p:sp>
          <p:nvSpPr>
            <p:cNvPr id="176163"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64"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76165"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76166"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solidFill>
                  <a:srgbClr val="000000"/>
                </a:solidFill>
              </a:endParaRPr>
            </a:p>
          </p:txBody>
        </p:sp>
        <p:sp>
          <p:nvSpPr>
            <p:cNvPr id="176167"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solidFill>
                  <a:srgbClr val="000000"/>
                </a:solidFill>
              </a:endParaRPr>
            </a:p>
          </p:txBody>
        </p:sp>
        <p:sp>
          <p:nvSpPr>
            <p:cNvPr id="176168"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solidFill>
                  <a:srgbClr val="000000"/>
                </a:solidFill>
              </a:endParaRPr>
            </a:p>
          </p:txBody>
        </p:sp>
        <p:sp>
          <p:nvSpPr>
            <p:cNvPr id="176169"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76151" name="Text Box 112"/>
          <p:cNvSpPr txBox="1">
            <a:spLocks noChangeArrowheads="1"/>
          </p:cNvSpPr>
          <p:nvPr/>
        </p:nvSpPr>
        <p:spPr bwMode="auto">
          <a:xfrm>
            <a:off x="7745413" y="2443163"/>
            <a:ext cx="893762" cy="517525"/>
          </a:xfrm>
          <a:prstGeom prst="rect">
            <a:avLst/>
          </a:prstGeom>
          <a:noFill/>
          <a:ln w="9525">
            <a:noFill/>
            <a:miter lim="800000"/>
            <a:headEnd/>
            <a:tailEnd/>
          </a:ln>
        </p:spPr>
        <p:txBody>
          <a:bodyPr wrap="none">
            <a:spAutoFit/>
          </a:bodyPr>
          <a:lstStyle/>
          <a:p>
            <a:r>
              <a:rPr lang="en-US" sz="1400">
                <a:solidFill>
                  <a:srgbClr val="000000"/>
                </a:solidFill>
              </a:rPr>
              <a:t>other</a:t>
            </a:r>
          </a:p>
          <a:p>
            <a:r>
              <a:rPr lang="en-US" sz="1400">
                <a:solidFill>
                  <a:srgbClr val="000000"/>
                </a:solidFill>
              </a:rPr>
              <a:t>networks</a:t>
            </a:r>
          </a:p>
        </p:txBody>
      </p:sp>
      <p:sp>
        <p:nvSpPr>
          <p:cNvPr id="176152" name="Freeform 113"/>
          <p:cNvSpPr>
            <a:spLocks/>
          </p:cNvSpPr>
          <p:nvPr/>
        </p:nvSpPr>
        <p:spPr bwMode="auto">
          <a:xfrm flipH="1">
            <a:off x="381000" y="2055813"/>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76153" name="Text Box 114"/>
          <p:cNvSpPr txBox="1">
            <a:spLocks noChangeArrowheads="1"/>
          </p:cNvSpPr>
          <p:nvPr/>
        </p:nvSpPr>
        <p:spPr bwMode="auto">
          <a:xfrm>
            <a:off x="438150" y="2840038"/>
            <a:ext cx="893763" cy="517525"/>
          </a:xfrm>
          <a:prstGeom prst="rect">
            <a:avLst/>
          </a:prstGeom>
          <a:noFill/>
          <a:ln w="9525">
            <a:noFill/>
            <a:miter lim="800000"/>
            <a:headEnd/>
            <a:tailEnd/>
          </a:ln>
        </p:spPr>
        <p:txBody>
          <a:bodyPr wrap="none">
            <a:spAutoFit/>
          </a:bodyPr>
          <a:lstStyle/>
          <a:p>
            <a:r>
              <a:rPr lang="en-US" sz="1400">
                <a:solidFill>
                  <a:srgbClr val="000000"/>
                </a:solidFill>
              </a:rPr>
              <a:t>other</a:t>
            </a:r>
          </a:p>
          <a:p>
            <a:r>
              <a:rPr lang="en-US" sz="1400">
                <a:solidFill>
                  <a:srgbClr val="000000"/>
                </a:solidFill>
              </a:rPr>
              <a:t>networks</a:t>
            </a:r>
          </a:p>
        </p:txBody>
      </p:sp>
      <p:sp>
        <p:nvSpPr>
          <p:cNvPr id="176154" name="Line 115"/>
          <p:cNvSpPr>
            <a:spLocks noChangeShapeType="1"/>
          </p:cNvSpPr>
          <p:nvPr/>
        </p:nvSpPr>
        <p:spPr bwMode="auto">
          <a:xfrm flipH="1">
            <a:off x="1238250" y="2401888"/>
            <a:ext cx="468313" cy="268287"/>
          </a:xfrm>
          <a:prstGeom prst="line">
            <a:avLst/>
          </a:prstGeom>
          <a:noFill/>
          <a:ln w="12700">
            <a:solidFill>
              <a:schemeClr val="tx1"/>
            </a:solidFill>
            <a:round/>
            <a:headEnd/>
            <a:tailEnd/>
          </a:ln>
        </p:spPr>
        <p:txBody>
          <a:bodyPr wrap="none"/>
          <a:lstStyle/>
          <a:p>
            <a:endParaRPr lang="he-IL"/>
          </a:p>
        </p:txBody>
      </p:sp>
      <p:grpSp>
        <p:nvGrpSpPr>
          <p:cNvPr id="18" name="Group 117"/>
          <p:cNvGrpSpPr>
            <a:grpSpLocks/>
          </p:cNvGrpSpPr>
          <p:nvPr/>
        </p:nvGrpSpPr>
        <p:grpSpPr bwMode="auto">
          <a:xfrm>
            <a:off x="2978150" y="1941513"/>
            <a:ext cx="1303338" cy="657225"/>
            <a:chOff x="2171" y="2695"/>
            <a:chExt cx="821" cy="414"/>
          </a:xfrm>
        </p:grpSpPr>
        <p:sp>
          <p:nvSpPr>
            <p:cNvPr id="176161" name="AutoShape 118"/>
            <p:cNvSpPr>
              <a:spLocks noChangeArrowheads="1"/>
            </p:cNvSpPr>
            <p:nvPr/>
          </p:nvSpPr>
          <p:spPr bwMode="auto">
            <a:xfrm rot="-9091425">
              <a:off x="2171" y="2935"/>
              <a:ext cx="484" cy="174"/>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sp>
          <p:nvSpPr>
            <p:cNvPr id="176162" name="Text Box 119"/>
            <p:cNvSpPr txBox="1">
              <a:spLocks noChangeArrowheads="1"/>
            </p:cNvSpPr>
            <p:nvPr/>
          </p:nvSpPr>
          <p:spPr bwMode="auto">
            <a:xfrm>
              <a:off x="2357" y="2695"/>
              <a:ext cx="635" cy="320"/>
            </a:xfrm>
            <a:prstGeom prst="rect">
              <a:avLst/>
            </a:prstGeom>
            <a:noFill/>
            <a:ln w="9525">
              <a:noFill/>
              <a:miter lim="800000"/>
              <a:headEnd/>
              <a:tailEnd/>
            </a:ln>
          </p:spPr>
          <p:txBody>
            <a:bodyPr wrap="none">
              <a:spAutoFit/>
            </a:bodyPr>
            <a:lstStyle/>
            <a:p>
              <a:pPr>
                <a:lnSpc>
                  <a:spcPct val="85000"/>
                </a:lnSpc>
              </a:pPr>
              <a:r>
                <a:rPr lang="en-US" sz="1600" i="1">
                  <a:solidFill>
                    <a:srgbClr val="CC0000"/>
                  </a:solidFill>
                </a:rPr>
                <a:t>BGP </a:t>
              </a:r>
            </a:p>
            <a:p>
              <a:pPr>
                <a:lnSpc>
                  <a:spcPct val="85000"/>
                </a:lnSpc>
              </a:pPr>
              <a:r>
                <a:rPr lang="en-US" sz="1600" i="1">
                  <a:solidFill>
                    <a:srgbClr val="CC0000"/>
                  </a:solidFill>
                </a:rPr>
                <a:t>message</a:t>
              </a:r>
            </a:p>
          </p:txBody>
        </p:sp>
      </p:grpSp>
      <p:sp>
        <p:nvSpPr>
          <p:cNvPr id="176156" name="Freeform 120"/>
          <p:cNvSpPr>
            <a:spLocks/>
          </p:cNvSpPr>
          <p:nvPr/>
        </p:nvSpPr>
        <p:spPr bwMode="auto">
          <a:xfrm>
            <a:off x="5002213" y="2890838"/>
            <a:ext cx="523875" cy="261937"/>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25" name="AutoShape 118"/>
          <p:cNvSpPr>
            <a:spLocks noChangeArrowheads="1"/>
          </p:cNvSpPr>
          <p:nvPr/>
        </p:nvSpPr>
        <p:spPr bwMode="auto">
          <a:xfrm rot="-1518107">
            <a:off x="4835525" y="2768600"/>
            <a:ext cx="768350" cy="276225"/>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sp>
        <p:nvSpPr>
          <p:cNvPr id="126" name="AutoShape 118"/>
          <p:cNvSpPr>
            <a:spLocks noChangeArrowheads="1"/>
          </p:cNvSpPr>
          <p:nvPr/>
        </p:nvSpPr>
        <p:spPr bwMode="auto">
          <a:xfrm rot="2212823">
            <a:off x="3905250" y="2668588"/>
            <a:ext cx="768350" cy="276225"/>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sp>
        <p:nvSpPr>
          <p:cNvPr id="128" name="Rectangle 105"/>
          <p:cNvSpPr txBox="1">
            <a:spLocks noChangeArrowheads="1"/>
          </p:cNvSpPr>
          <p:nvPr/>
        </p:nvSpPr>
        <p:spPr bwMode="auto">
          <a:xfrm>
            <a:off x="457200" y="4191000"/>
            <a:ext cx="8001000" cy="2370138"/>
          </a:xfrm>
          <a:prstGeom prst="rect">
            <a:avLst/>
          </a:prstGeom>
          <a:noFill/>
          <a:ln w="9525">
            <a:noFill/>
            <a:miter lim="800000"/>
            <a:headEnd/>
            <a:tailEnd/>
          </a:ln>
        </p:spPr>
        <p:txBody>
          <a:bodyPr/>
          <a:lstStyle/>
          <a:p>
            <a:pPr marL="342900" indent="-342900">
              <a:lnSpc>
                <a:spcPct val="90000"/>
              </a:lnSpc>
              <a:spcBef>
                <a:spcPct val="20000"/>
              </a:spcBef>
              <a:buClr>
                <a:srgbClr val="000099"/>
              </a:buClr>
              <a:buSzPct val="65000"/>
              <a:buFont typeface="Wingdings" pitchFamily="2" charset="2"/>
              <a:buChar char="v"/>
            </a:pPr>
            <a:r>
              <a:rPr lang="en-US" sz="2800">
                <a:latin typeface="Gill Sans MT" pitchFamily="34" charset="0"/>
              </a:rPr>
              <a:t>Router may receive multiple routes for </a:t>
            </a:r>
            <a:r>
              <a:rPr lang="en-US" sz="2800" u="sng">
                <a:latin typeface="Gill Sans MT" pitchFamily="34" charset="0"/>
              </a:rPr>
              <a:t>same</a:t>
            </a:r>
            <a:r>
              <a:rPr lang="en-US" sz="2800">
                <a:latin typeface="Gill Sans MT" pitchFamily="34" charset="0"/>
              </a:rPr>
              <a:t> prefix</a:t>
            </a:r>
          </a:p>
          <a:p>
            <a:pPr marL="342900" indent="-342900">
              <a:lnSpc>
                <a:spcPct val="90000"/>
              </a:lnSpc>
              <a:spcBef>
                <a:spcPct val="20000"/>
              </a:spcBef>
              <a:buClr>
                <a:srgbClr val="000099"/>
              </a:buClr>
              <a:buSzPct val="65000"/>
              <a:buFont typeface="Wingdings" pitchFamily="2" charset="2"/>
              <a:buChar char="v"/>
            </a:pPr>
            <a:r>
              <a:rPr lang="en-US" sz="2800"/>
              <a:t>Has to select one route</a:t>
            </a:r>
            <a:endParaRPr lang="en-US" sz="2400">
              <a:latin typeface="Gill Sans MT" pitchFamily="34" charset="0"/>
            </a:endParaRPr>
          </a:p>
        </p:txBody>
      </p:sp>
      <p:pic>
        <p:nvPicPr>
          <p:cNvPr id="176160" name="Picture 36" descr="underline_base"/>
          <p:cNvPicPr>
            <a:picLocks noChangeArrowheads="1"/>
          </p:cNvPicPr>
          <p:nvPr/>
        </p:nvPicPr>
        <p:blipFill>
          <a:blip r:embed="rId3" cstate="print"/>
          <a:srcRect/>
          <a:stretch>
            <a:fillRect/>
          </a:stretch>
        </p:blipFill>
        <p:spPr bwMode="auto">
          <a:xfrm>
            <a:off x="228600" y="838200"/>
            <a:ext cx="82296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blinds(horizontal)">
                                      <p:cBhvr>
                                        <p:cTn id="12" dur="500"/>
                                        <p:tgtEl>
                                          <p:spTgt spid="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blinds(horizontal)">
                                      <p:cBhvr>
                                        <p:cTn id="17" dur="500"/>
                                        <p:tgtEl>
                                          <p:spTgt spid="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
                                            <p:txEl>
                                              <p:pRg st="1" end="1"/>
                                            </p:txEl>
                                          </p:spTgt>
                                        </p:tgtEl>
                                        <p:attrNameLst>
                                          <p:attrName>style.visibility</p:attrName>
                                        </p:attrNameLst>
                                      </p:cBhvr>
                                      <p:to>
                                        <p:strVal val="visible"/>
                                      </p:to>
                                    </p:set>
                                    <p:animEffect transition="in" filter="blinds(horizontal)">
                                      <p:cBhvr>
                                        <p:cTn id="22" dur="500"/>
                                        <p:tgtEl>
                                          <p:spTgt spid="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772400" cy="1143000"/>
          </a:xfrm>
        </p:spPr>
        <p:txBody>
          <a:bodyPr/>
          <a:lstStyle/>
          <a:p>
            <a:pPr marL="346075" indent="-346075"/>
            <a:r>
              <a:rPr lang="en-US" dirty="0" smtClean="0"/>
              <a:t>If both paths have the same local preferences: break ties by selecting shortest </a:t>
            </a:r>
            <a:r>
              <a:rPr lang="en-US" dirty="0"/>
              <a:t>AS-PATH</a:t>
            </a:r>
          </a:p>
        </p:txBody>
      </p:sp>
      <p:sp>
        <p:nvSpPr>
          <p:cNvPr id="6" name="Title 5"/>
          <p:cNvSpPr>
            <a:spLocks noGrp="1"/>
          </p:cNvSpPr>
          <p:nvPr>
            <p:ph type="title"/>
          </p:nvPr>
        </p:nvSpPr>
        <p:spPr>
          <a:xfrm>
            <a:off x="152400" y="228600"/>
            <a:ext cx="7772400" cy="1143000"/>
          </a:xfrm>
        </p:spPr>
        <p:txBody>
          <a:bodyPr/>
          <a:lstStyle/>
          <a:p>
            <a:pPr>
              <a:defRPr/>
            </a:pPr>
            <a:r>
              <a:rPr lang="en-US" dirty="0">
                <a:solidFill>
                  <a:schemeClr val="accent6">
                    <a:lumMod val="75000"/>
                  </a:schemeClr>
                </a:solidFill>
                <a:ea typeface="ＭＳ Ｐゴシック" charset="0"/>
              </a:rPr>
              <a:t>Select best BGP route to prefix</a:t>
            </a:r>
          </a:p>
        </p:txBody>
      </p:sp>
      <p:sp>
        <p:nvSpPr>
          <p:cNvPr id="7" name="Content Placeholder 2"/>
          <p:cNvSpPr txBox="1">
            <a:spLocks/>
          </p:cNvSpPr>
          <p:nvPr/>
        </p:nvSpPr>
        <p:spPr bwMode="auto">
          <a:xfrm>
            <a:off x="457200" y="2819400"/>
            <a:ext cx="7772400" cy="1905000"/>
          </a:xfrm>
          <a:prstGeom prst="rect">
            <a:avLst/>
          </a:prstGeom>
          <a:noFill/>
          <a:ln w="9525">
            <a:noFill/>
            <a:miter lim="800000"/>
            <a:headEnd/>
            <a:tailEnd/>
          </a:ln>
        </p:spPr>
        <p:txBody>
          <a:bodyPr/>
          <a:lstStyle/>
          <a:p>
            <a:pPr marL="346075" indent="-346075">
              <a:lnSpc>
                <a:spcPct val="85000"/>
              </a:lnSpc>
              <a:spcBef>
                <a:spcPct val="20000"/>
              </a:spcBef>
              <a:buClr>
                <a:srgbClr val="000099"/>
              </a:buClr>
              <a:buSzPct val="65000"/>
              <a:buFont typeface="Wingdings" pitchFamily="2" charset="2"/>
              <a:buChar char="v"/>
            </a:pPr>
            <a:r>
              <a:rPr lang="en-US" sz="2800" dirty="0">
                <a:latin typeface="Gill Sans MT" pitchFamily="34" charset="0"/>
              </a:rPr>
              <a:t>Example:</a:t>
            </a:r>
            <a:br>
              <a:rPr lang="en-US" sz="2800" dirty="0">
                <a:latin typeface="Gill Sans MT" pitchFamily="34" charset="0"/>
              </a:rPr>
            </a:br>
            <a:endParaRPr lang="en-US" sz="2800" dirty="0">
              <a:latin typeface="Gill Sans MT" pitchFamily="34" charset="0"/>
            </a:endParaRPr>
          </a:p>
          <a:p>
            <a:pPr marL="803275" lvl="1" indent="-346075">
              <a:lnSpc>
                <a:spcPct val="85000"/>
              </a:lnSpc>
              <a:spcBef>
                <a:spcPct val="20000"/>
              </a:spcBef>
              <a:buClr>
                <a:srgbClr val="000099"/>
              </a:buClr>
              <a:buSzPct val="65000"/>
              <a:buFont typeface="Wingdings" pitchFamily="2" charset="2"/>
              <a:buChar char="v"/>
            </a:pPr>
            <a:r>
              <a:rPr lang="en-US" sz="2800" dirty="0"/>
              <a:t>AS2 AS17  to 138.16.64/22 </a:t>
            </a:r>
          </a:p>
          <a:p>
            <a:pPr marL="803275" lvl="1" indent="-346075">
              <a:lnSpc>
                <a:spcPct val="85000"/>
              </a:lnSpc>
              <a:spcBef>
                <a:spcPct val="20000"/>
              </a:spcBef>
              <a:buClr>
                <a:srgbClr val="000099"/>
              </a:buClr>
              <a:buSzPct val="65000"/>
              <a:buFont typeface="Wingdings" pitchFamily="2" charset="2"/>
              <a:buChar char="v"/>
            </a:pPr>
            <a:r>
              <a:rPr lang="en-US" sz="2800" dirty="0"/>
              <a:t>AS3 AS131 AS201 to 138.16.64/22 </a:t>
            </a:r>
            <a:endParaRPr lang="en-US" sz="2800" dirty="0">
              <a:latin typeface="Gill Sans MT" pitchFamily="34" charset="0"/>
            </a:endParaRPr>
          </a:p>
          <a:p>
            <a:pPr marL="346075" indent="-346075">
              <a:lnSpc>
                <a:spcPct val="85000"/>
              </a:lnSpc>
              <a:spcBef>
                <a:spcPct val="20000"/>
              </a:spcBef>
              <a:buClr>
                <a:srgbClr val="000099"/>
              </a:buClr>
              <a:buSzPct val="65000"/>
              <a:buFont typeface="Wingdings" pitchFamily="2" charset="2"/>
              <a:buChar char="v"/>
            </a:pPr>
            <a:endParaRPr lang="en-US" sz="2800" dirty="0">
              <a:latin typeface="Gill Sans MT" pitchFamily="34" charset="0"/>
            </a:endParaRPr>
          </a:p>
          <a:p>
            <a:pPr marL="346075" indent="-346075">
              <a:lnSpc>
                <a:spcPct val="85000"/>
              </a:lnSpc>
              <a:spcBef>
                <a:spcPct val="20000"/>
              </a:spcBef>
              <a:buClr>
                <a:srgbClr val="000099"/>
              </a:buClr>
              <a:buSzPct val="65000"/>
              <a:buFont typeface="Wingdings" pitchFamily="2" charset="2"/>
              <a:buChar char="v"/>
            </a:pPr>
            <a:r>
              <a:rPr lang="en-US" sz="2800" dirty="0">
                <a:latin typeface="Gill Sans MT" pitchFamily="34" charset="0"/>
              </a:rPr>
              <a:t>What if there </a:t>
            </a:r>
            <a:r>
              <a:rPr lang="en-US" sz="2800" dirty="0" smtClean="0">
                <a:latin typeface="Gill Sans MT" pitchFamily="34" charset="0"/>
              </a:rPr>
              <a:t>is still </a:t>
            </a:r>
            <a:r>
              <a:rPr lang="en-US" sz="2800" dirty="0">
                <a:latin typeface="Gill Sans MT" pitchFamily="34" charset="0"/>
              </a:rPr>
              <a:t>a tie? We</a:t>
            </a:r>
            <a:r>
              <a:rPr lang="ja-JP" altLang="en-US" sz="2800" dirty="0">
                <a:latin typeface="Gill Sans MT" pitchFamily="34" charset="0"/>
              </a:rPr>
              <a:t>’</a:t>
            </a:r>
            <a:r>
              <a:rPr lang="en-US" altLang="ja-JP" sz="2800" dirty="0" err="1">
                <a:latin typeface="Gill Sans MT" pitchFamily="34" charset="0"/>
              </a:rPr>
              <a:t>ll</a:t>
            </a:r>
            <a:r>
              <a:rPr lang="en-US" altLang="ja-JP" sz="2800" dirty="0">
                <a:latin typeface="Gill Sans MT" pitchFamily="34" charset="0"/>
              </a:rPr>
              <a:t> come back to that!</a:t>
            </a:r>
          </a:p>
          <a:p>
            <a:pPr marL="346075" indent="-346075">
              <a:lnSpc>
                <a:spcPct val="85000"/>
              </a:lnSpc>
              <a:spcBef>
                <a:spcPct val="20000"/>
              </a:spcBef>
              <a:buClr>
                <a:srgbClr val="000099"/>
              </a:buClr>
              <a:buSzPct val="65000"/>
              <a:buFont typeface="Wingdings" pitchFamily="2" charset="2"/>
              <a:buNone/>
            </a:pPr>
            <a:endParaRPr lang="en-US" sz="2800" dirty="0">
              <a:latin typeface="Gill Sans MT" pitchFamily="34" charset="0"/>
            </a:endParaRPr>
          </a:p>
          <a:p>
            <a:pPr marL="346075" indent="-346075">
              <a:lnSpc>
                <a:spcPct val="85000"/>
              </a:lnSpc>
              <a:spcBef>
                <a:spcPct val="20000"/>
              </a:spcBef>
              <a:buClr>
                <a:srgbClr val="000099"/>
              </a:buClr>
              <a:buSzPct val="65000"/>
              <a:buFont typeface="Wingdings" pitchFamily="2" charset="2"/>
              <a:buNone/>
            </a:pPr>
            <a:endParaRPr lang="en-US" sz="2800" dirty="0">
              <a:latin typeface="Gill Sans MT" pitchFamily="34" charset="0"/>
            </a:endParaRPr>
          </a:p>
          <a:p>
            <a:pPr marL="346075" indent="-346075">
              <a:lnSpc>
                <a:spcPct val="85000"/>
              </a:lnSpc>
              <a:spcBef>
                <a:spcPct val="20000"/>
              </a:spcBef>
              <a:buClr>
                <a:srgbClr val="000099"/>
              </a:buClr>
              <a:buSzPct val="65000"/>
              <a:buFont typeface="Wingdings" pitchFamily="2" charset="2"/>
              <a:buChar char="v"/>
            </a:pPr>
            <a:endParaRPr lang="en-US" sz="2800" dirty="0">
              <a:latin typeface="Gill Sans MT" pitchFamily="34" charset="0"/>
            </a:endParaRPr>
          </a:p>
        </p:txBody>
      </p:sp>
      <p:sp>
        <p:nvSpPr>
          <p:cNvPr id="8" name="Oval 7"/>
          <p:cNvSpPr>
            <a:spLocks noChangeArrowheads="1"/>
          </p:cNvSpPr>
          <p:nvPr/>
        </p:nvSpPr>
        <p:spPr bwMode="auto">
          <a:xfrm>
            <a:off x="1143000" y="3505200"/>
            <a:ext cx="4572000" cy="609600"/>
          </a:xfrm>
          <a:prstGeom prst="ellipse">
            <a:avLst/>
          </a:prstGeom>
          <a:noFill/>
          <a:ln w="19050">
            <a:solidFill>
              <a:srgbClr val="FF0000"/>
            </a:solidFill>
            <a:round/>
            <a:headEnd/>
            <a:tailEnd/>
          </a:ln>
        </p:spPr>
        <p:txBody>
          <a:bodyPr wrap="none"/>
          <a:lstStyle/>
          <a:p>
            <a:endParaRPr lang="he-IL"/>
          </a:p>
        </p:txBody>
      </p:sp>
      <p:sp>
        <p:nvSpPr>
          <p:cNvPr id="9" name="TextBox 8"/>
          <p:cNvSpPr txBox="1">
            <a:spLocks noChangeArrowheads="1"/>
          </p:cNvSpPr>
          <p:nvPr/>
        </p:nvSpPr>
        <p:spPr bwMode="auto">
          <a:xfrm>
            <a:off x="5791200" y="2971800"/>
            <a:ext cx="903288" cy="461963"/>
          </a:xfrm>
          <a:prstGeom prst="rect">
            <a:avLst/>
          </a:prstGeom>
          <a:noFill/>
          <a:ln w="9525">
            <a:noFill/>
            <a:miter lim="800000"/>
            <a:headEnd/>
            <a:tailEnd/>
          </a:ln>
        </p:spPr>
        <p:txBody>
          <a:bodyPr wrap="none">
            <a:spAutoFit/>
          </a:bodyPr>
          <a:lstStyle/>
          <a:p>
            <a:r>
              <a:rPr lang="en-US" sz="2400">
                <a:solidFill>
                  <a:srgbClr val="C00000"/>
                </a:solidFill>
              </a:rPr>
              <a:t>select</a:t>
            </a:r>
          </a:p>
        </p:txBody>
      </p:sp>
      <p:cxnSp>
        <p:nvCxnSpPr>
          <p:cNvPr id="11" name="Straight Arrow Connector 10"/>
          <p:cNvCxnSpPr>
            <a:cxnSpLocks noChangeShapeType="1"/>
            <a:stCxn id="9" idx="2"/>
          </p:cNvCxnSpPr>
          <p:nvPr/>
        </p:nvCxnSpPr>
        <p:spPr bwMode="auto">
          <a:xfrm flipH="1">
            <a:off x="5638800" y="3433763"/>
            <a:ext cx="603250" cy="300037"/>
          </a:xfrm>
          <a:prstGeom prst="straightConnector1">
            <a:avLst/>
          </a:prstGeom>
          <a:noFill/>
          <a:ln w="25400">
            <a:solidFill>
              <a:srgbClr val="C00000"/>
            </a:solidFill>
            <a:round/>
            <a:headEnd/>
            <a:tailEnd type="arrow" w="med" len="med"/>
          </a:ln>
        </p:spPr>
      </p:cxnSp>
      <p:pic>
        <p:nvPicPr>
          <p:cNvPr id="178183" name="Picture 36" descr="underline_base"/>
          <p:cNvPicPr>
            <a:picLocks noChangeArrowheads="1"/>
          </p:cNvPicPr>
          <p:nvPr/>
        </p:nvPicPr>
        <p:blipFill>
          <a:blip r:embed="rId3" cstate="print"/>
          <a:srcRect/>
          <a:stretch>
            <a:fillRect/>
          </a:stretch>
        </p:blipFill>
        <p:spPr bwMode="auto">
          <a:xfrm>
            <a:off x="228600" y="1066800"/>
            <a:ext cx="72390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blinds(horizontal)">
                                      <p:cBhvr>
                                        <p:cTn id="3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458200" cy="1143000"/>
          </a:xfrm>
        </p:spPr>
        <p:txBody>
          <a:bodyPr/>
          <a:lstStyle/>
          <a:p>
            <a:pPr>
              <a:defRPr/>
            </a:pPr>
            <a:r>
              <a:rPr lang="en-US" dirty="0">
                <a:solidFill>
                  <a:schemeClr val="accent6">
                    <a:lumMod val="75000"/>
                  </a:schemeClr>
                </a:solidFill>
                <a:ea typeface="ＭＳ Ｐゴシック" charset="0"/>
              </a:rPr>
              <a:t>Find best intra-route to BGP route</a:t>
            </a:r>
          </a:p>
        </p:txBody>
      </p:sp>
      <p:sp>
        <p:nvSpPr>
          <p:cNvPr id="3" name="Content Placeholder 2"/>
          <p:cNvSpPr>
            <a:spLocks noGrp="1"/>
          </p:cNvSpPr>
          <p:nvPr>
            <p:ph idx="1"/>
          </p:nvPr>
        </p:nvSpPr>
        <p:spPr>
          <a:xfrm>
            <a:off x="609600" y="1066800"/>
            <a:ext cx="8305800" cy="4648200"/>
          </a:xfrm>
        </p:spPr>
        <p:txBody>
          <a:bodyPr/>
          <a:lstStyle/>
          <a:p>
            <a:r>
              <a:rPr lang="en-US"/>
              <a:t>Use selected route</a:t>
            </a:r>
            <a:r>
              <a:rPr lang="ja-JP" altLang="en-US"/>
              <a:t>’</a:t>
            </a:r>
            <a:r>
              <a:rPr lang="en-US" altLang="ja-JP"/>
              <a:t>s NEXT-HOP attribute </a:t>
            </a:r>
          </a:p>
          <a:p>
            <a:pPr lvl="1"/>
            <a:r>
              <a:rPr lang="en-US">
                <a:solidFill>
                  <a:srgbClr val="22228B"/>
                </a:solidFill>
              </a:rPr>
              <a:t>Route</a:t>
            </a:r>
            <a:r>
              <a:rPr lang="ja-JP" altLang="en-US">
                <a:solidFill>
                  <a:srgbClr val="22228B"/>
                </a:solidFill>
              </a:rPr>
              <a:t>’</a:t>
            </a:r>
            <a:r>
              <a:rPr lang="en-US" altLang="ja-JP">
                <a:solidFill>
                  <a:srgbClr val="22228B"/>
                </a:solidFill>
              </a:rPr>
              <a:t>s NEXT-HOP attribute is the IP address of the router interface that begins the AS PATH. </a:t>
            </a:r>
          </a:p>
          <a:p>
            <a:pPr>
              <a:lnSpc>
                <a:spcPct val="90000"/>
              </a:lnSpc>
            </a:pPr>
            <a:r>
              <a:rPr lang="en-US"/>
              <a:t>Example: </a:t>
            </a:r>
          </a:p>
          <a:p>
            <a:pPr lvl="1">
              <a:lnSpc>
                <a:spcPct val="90000"/>
              </a:lnSpc>
              <a:buSzPct val="65000"/>
              <a:buFont typeface="Wingdings" pitchFamily="2" charset="2"/>
              <a:buChar char="v"/>
            </a:pPr>
            <a:r>
              <a:rPr lang="en-US">
                <a:solidFill>
                  <a:srgbClr val="22228B"/>
                </a:solidFill>
              </a:rPr>
              <a:t>AS-PATH:  AS2  AS17 ;  NEXT-HOP: 111.99.86.55</a:t>
            </a:r>
          </a:p>
          <a:p>
            <a:pPr>
              <a:lnSpc>
                <a:spcPct val="90000"/>
              </a:lnSpc>
            </a:pPr>
            <a:r>
              <a:rPr lang="en-US"/>
              <a:t>Router uses OSPF to find shortest path from 1c to 111.99.86.55</a:t>
            </a:r>
          </a:p>
          <a:p>
            <a:endParaRPr lang="en-US"/>
          </a:p>
        </p:txBody>
      </p:sp>
      <p:grpSp>
        <p:nvGrpSpPr>
          <p:cNvPr id="180227" name="Group 5"/>
          <p:cNvGrpSpPr>
            <a:grpSpLocks/>
          </p:cNvGrpSpPr>
          <p:nvPr/>
        </p:nvGrpSpPr>
        <p:grpSpPr bwMode="auto">
          <a:xfrm>
            <a:off x="304800" y="4114800"/>
            <a:ext cx="8258175" cy="2366963"/>
            <a:chOff x="292100" y="4164013"/>
            <a:chExt cx="8258175" cy="2366962"/>
          </a:xfrm>
        </p:grpSpPr>
        <p:sp>
          <p:nvSpPr>
            <p:cNvPr id="180232"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0233"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80234"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80235"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80236"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a:t>AS3</a:t>
              </a:r>
              <a:endParaRPr lang="en-US"/>
            </a:p>
          </p:txBody>
        </p:sp>
        <p:sp>
          <p:nvSpPr>
            <p:cNvPr id="180237"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a:t>AS2</a:t>
              </a:r>
            </a:p>
          </p:txBody>
        </p:sp>
        <p:sp>
          <p:nvSpPr>
            <p:cNvPr id="180238"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80239"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80240"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80241" name="Group 14"/>
            <p:cNvGrpSpPr>
              <a:grpSpLocks/>
            </p:cNvGrpSpPr>
            <p:nvPr/>
          </p:nvGrpSpPr>
          <p:grpSpPr bwMode="auto">
            <a:xfrm>
              <a:off x="1619250" y="4903788"/>
              <a:ext cx="501650" cy="400050"/>
              <a:chOff x="873" y="3243"/>
              <a:chExt cx="316" cy="252"/>
            </a:xfrm>
          </p:grpSpPr>
          <p:sp>
            <p:nvSpPr>
              <p:cNvPr id="180338"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39"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80340"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80341"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42"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43"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80344"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80242" name="Group 22"/>
            <p:cNvGrpSpPr>
              <a:grpSpLocks/>
            </p:cNvGrpSpPr>
            <p:nvPr/>
          </p:nvGrpSpPr>
          <p:grpSpPr bwMode="auto">
            <a:xfrm>
              <a:off x="1889125" y="4327525"/>
              <a:ext cx="501650" cy="400050"/>
              <a:chOff x="2016" y="1976"/>
              <a:chExt cx="316" cy="252"/>
            </a:xfrm>
          </p:grpSpPr>
          <p:sp>
            <p:nvSpPr>
              <p:cNvPr id="180330"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31"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0332"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0333"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34"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35" name="Group 28"/>
              <p:cNvGrpSpPr>
                <a:grpSpLocks/>
              </p:cNvGrpSpPr>
              <p:nvPr/>
            </p:nvGrpSpPr>
            <p:grpSpPr bwMode="auto">
              <a:xfrm>
                <a:off x="2028" y="1976"/>
                <a:ext cx="296" cy="252"/>
                <a:chOff x="2906" y="2425"/>
                <a:chExt cx="301" cy="252"/>
              </a:xfrm>
            </p:grpSpPr>
            <p:sp>
              <p:nvSpPr>
                <p:cNvPr id="180336"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0337"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80243" name="Group 31"/>
            <p:cNvGrpSpPr>
              <a:grpSpLocks/>
            </p:cNvGrpSpPr>
            <p:nvPr/>
          </p:nvGrpSpPr>
          <p:grpSpPr bwMode="auto">
            <a:xfrm>
              <a:off x="2466975" y="4702175"/>
              <a:ext cx="501650" cy="396875"/>
              <a:chOff x="1434" y="3104"/>
              <a:chExt cx="316" cy="250"/>
            </a:xfrm>
          </p:grpSpPr>
          <p:grpSp>
            <p:nvGrpSpPr>
              <p:cNvPr id="180322" name="Group 32"/>
              <p:cNvGrpSpPr>
                <a:grpSpLocks/>
              </p:cNvGrpSpPr>
              <p:nvPr/>
            </p:nvGrpSpPr>
            <p:grpSpPr bwMode="auto">
              <a:xfrm>
                <a:off x="1434" y="3163"/>
                <a:ext cx="316" cy="147"/>
                <a:chOff x="1434" y="3163"/>
                <a:chExt cx="316" cy="147"/>
              </a:xfrm>
            </p:grpSpPr>
            <p:sp>
              <p:nvSpPr>
                <p:cNvPr id="180324"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25"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80326"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80327"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28"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29"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80323"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80244" name="Group 40"/>
            <p:cNvGrpSpPr>
              <a:grpSpLocks/>
            </p:cNvGrpSpPr>
            <p:nvPr/>
          </p:nvGrpSpPr>
          <p:grpSpPr bwMode="auto">
            <a:xfrm>
              <a:off x="2495550" y="5227638"/>
              <a:ext cx="2660650" cy="1122362"/>
              <a:chOff x="1572" y="3293"/>
              <a:chExt cx="1676" cy="707"/>
            </a:xfrm>
          </p:grpSpPr>
          <p:sp>
            <p:nvSpPr>
              <p:cNvPr id="180279"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80280"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t>AS1</a:t>
                </a:r>
                <a:endParaRPr lang="en-US"/>
              </a:p>
            </p:txBody>
          </p:sp>
          <p:sp>
            <p:nvSpPr>
              <p:cNvPr id="180281"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80282"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80283"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80284"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80285"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80286"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80287" name="Group 49"/>
              <p:cNvGrpSpPr>
                <a:grpSpLocks/>
              </p:cNvGrpSpPr>
              <p:nvPr/>
            </p:nvGrpSpPr>
            <p:grpSpPr bwMode="auto">
              <a:xfrm>
                <a:off x="2202" y="3293"/>
                <a:ext cx="316" cy="252"/>
                <a:chOff x="2055" y="3447"/>
                <a:chExt cx="316" cy="252"/>
              </a:xfrm>
            </p:grpSpPr>
            <p:sp>
              <p:nvSpPr>
                <p:cNvPr id="180314"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15"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80316"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80317"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18"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19" name="Group 55"/>
                <p:cNvGrpSpPr>
                  <a:grpSpLocks/>
                </p:cNvGrpSpPr>
                <p:nvPr/>
              </p:nvGrpSpPr>
              <p:grpSpPr bwMode="auto">
                <a:xfrm>
                  <a:off x="2069" y="3447"/>
                  <a:ext cx="296" cy="252"/>
                  <a:chOff x="2906" y="2425"/>
                  <a:chExt cx="303" cy="252"/>
                </a:xfrm>
              </p:grpSpPr>
              <p:sp>
                <p:nvSpPr>
                  <p:cNvPr id="180320"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0321"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80288" name="Group 97"/>
              <p:cNvGrpSpPr>
                <a:grpSpLocks/>
              </p:cNvGrpSpPr>
              <p:nvPr/>
            </p:nvGrpSpPr>
            <p:grpSpPr bwMode="auto">
              <a:xfrm>
                <a:off x="1896" y="3507"/>
                <a:ext cx="316" cy="250"/>
                <a:chOff x="1749" y="3661"/>
                <a:chExt cx="316" cy="250"/>
              </a:xfrm>
            </p:grpSpPr>
            <p:sp>
              <p:nvSpPr>
                <p:cNvPr id="180307"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08"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80309"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80310"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11"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12"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80313"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80289" name="Group 66"/>
              <p:cNvGrpSpPr>
                <a:grpSpLocks/>
              </p:cNvGrpSpPr>
              <p:nvPr/>
            </p:nvGrpSpPr>
            <p:grpSpPr bwMode="auto">
              <a:xfrm>
                <a:off x="2238" y="3689"/>
                <a:ext cx="316" cy="252"/>
                <a:chOff x="2091" y="3843"/>
                <a:chExt cx="316" cy="252"/>
              </a:xfrm>
            </p:grpSpPr>
            <p:sp>
              <p:nvSpPr>
                <p:cNvPr id="180299"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00"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80301"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80302"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03"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04" name="Group 72"/>
                <p:cNvGrpSpPr>
                  <a:grpSpLocks/>
                </p:cNvGrpSpPr>
                <p:nvPr/>
              </p:nvGrpSpPr>
              <p:grpSpPr bwMode="auto">
                <a:xfrm>
                  <a:off x="2101" y="3843"/>
                  <a:ext cx="305" cy="252"/>
                  <a:chOff x="2904" y="2425"/>
                  <a:chExt cx="307" cy="252"/>
                </a:xfrm>
              </p:grpSpPr>
              <p:sp>
                <p:nvSpPr>
                  <p:cNvPr id="180305"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0306"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80290" name="Group 75"/>
              <p:cNvGrpSpPr>
                <a:grpSpLocks/>
              </p:cNvGrpSpPr>
              <p:nvPr/>
            </p:nvGrpSpPr>
            <p:grpSpPr bwMode="auto">
              <a:xfrm>
                <a:off x="2778" y="3573"/>
                <a:ext cx="316" cy="252"/>
                <a:chOff x="2016" y="1976"/>
                <a:chExt cx="316" cy="252"/>
              </a:xfrm>
            </p:grpSpPr>
            <p:sp>
              <p:nvSpPr>
                <p:cNvPr id="180291"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92"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0293"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0294"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95"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296" name="Group 81"/>
                <p:cNvGrpSpPr>
                  <a:grpSpLocks/>
                </p:cNvGrpSpPr>
                <p:nvPr/>
              </p:nvGrpSpPr>
              <p:grpSpPr bwMode="auto">
                <a:xfrm>
                  <a:off x="2025" y="1976"/>
                  <a:ext cx="305" cy="252"/>
                  <a:chOff x="2903" y="2425"/>
                  <a:chExt cx="310" cy="252"/>
                </a:xfrm>
              </p:grpSpPr>
              <p:sp>
                <p:nvSpPr>
                  <p:cNvPr id="180297"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0298"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80245" name="Group 84"/>
            <p:cNvGrpSpPr>
              <a:grpSpLocks/>
            </p:cNvGrpSpPr>
            <p:nvPr/>
          </p:nvGrpSpPr>
          <p:grpSpPr bwMode="auto">
            <a:xfrm>
              <a:off x="5414963" y="5324475"/>
              <a:ext cx="501650" cy="396875"/>
              <a:chOff x="3537" y="3473"/>
              <a:chExt cx="316" cy="250"/>
            </a:xfrm>
          </p:grpSpPr>
          <p:sp>
            <p:nvSpPr>
              <p:cNvPr id="180272"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3"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80274"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80275"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76"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7"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80278"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80246"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80247"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80248"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80249"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80250" name="Group 96"/>
            <p:cNvGrpSpPr>
              <a:grpSpLocks/>
            </p:cNvGrpSpPr>
            <p:nvPr/>
          </p:nvGrpSpPr>
          <p:grpSpPr bwMode="auto">
            <a:xfrm>
              <a:off x="6142038" y="5046663"/>
              <a:ext cx="501650" cy="400050"/>
              <a:chOff x="4320" y="1936"/>
              <a:chExt cx="316" cy="252"/>
            </a:xfrm>
          </p:grpSpPr>
          <p:sp>
            <p:nvSpPr>
              <p:cNvPr id="180265"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66"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80267"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80268"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69"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0"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80271"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80251" name="Group 104"/>
            <p:cNvGrpSpPr>
              <a:grpSpLocks/>
            </p:cNvGrpSpPr>
            <p:nvPr/>
          </p:nvGrpSpPr>
          <p:grpSpPr bwMode="auto">
            <a:xfrm>
              <a:off x="6405563" y="5502275"/>
              <a:ext cx="501650" cy="400050"/>
              <a:chOff x="4596" y="2158"/>
              <a:chExt cx="316" cy="252"/>
            </a:xfrm>
          </p:grpSpPr>
          <p:sp>
            <p:nvSpPr>
              <p:cNvPr id="180258"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59"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80260"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80261"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62"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63"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80264"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80252"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0253"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0254"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0255"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80256"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80257"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grpSp>
      <p:sp>
        <p:nvSpPr>
          <p:cNvPr id="120" name="TextBox 119"/>
          <p:cNvSpPr txBox="1">
            <a:spLocks noChangeArrowheads="1"/>
          </p:cNvSpPr>
          <p:nvPr/>
        </p:nvSpPr>
        <p:spPr bwMode="auto">
          <a:xfrm>
            <a:off x="4267200" y="4800600"/>
            <a:ext cx="1377950" cy="369888"/>
          </a:xfrm>
          <a:prstGeom prst="rect">
            <a:avLst/>
          </a:prstGeom>
          <a:noFill/>
          <a:ln w="9525">
            <a:noFill/>
            <a:miter lim="800000"/>
            <a:headEnd/>
            <a:tailEnd/>
          </a:ln>
        </p:spPr>
        <p:txBody>
          <a:bodyPr wrap="none">
            <a:spAutoFit/>
          </a:bodyPr>
          <a:lstStyle/>
          <a:p>
            <a:r>
              <a:rPr lang="en-US">
                <a:solidFill>
                  <a:srgbClr val="FF0000"/>
                </a:solidFill>
              </a:rPr>
              <a:t>111.99.86.55</a:t>
            </a:r>
          </a:p>
        </p:txBody>
      </p:sp>
      <p:cxnSp>
        <p:nvCxnSpPr>
          <p:cNvPr id="122" name="Straight Arrow Connector 121"/>
          <p:cNvCxnSpPr>
            <a:cxnSpLocks noChangeShapeType="1"/>
          </p:cNvCxnSpPr>
          <p:nvPr/>
        </p:nvCxnSpPr>
        <p:spPr bwMode="auto">
          <a:xfrm>
            <a:off x="4953000" y="5181600"/>
            <a:ext cx="457200" cy="304800"/>
          </a:xfrm>
          <a:prstGeom prst="straightConnector1">
            <a:avLst/>
          </a:prstGeom>
          <a:noFill/>
          <a:ln w="19050">
            <a:solidFill>
              <a:srgbClr val="FF0000"/>
            </a:solidFill>
            <a:round/>
            <a:headEnd/>
            <a:tailEnd type="arrow" w="med" len="med"/>
          </a:ln>
        </p:spPr>
      </p:cxnSp>
      <p:sp>
        <p:nvSpPr>
          <p:cNvPr id="126" name="Freeform 125"/>
          <p:cNvSpPr>
            <a:spLocks/>
          </p:cNvSpPr>
          <p:nvPr/>
        </p:nvSpPr>
        <p:spPr bwMode="auto">
          <a:xfrm>
            <a:off x="4038600" y="5486400"/>
            <a:ext cx="1447800" cy="382588"/>
          </a:xfrm>
          <a:custGeom>
            <a:avLst/>
            <a:gdLst>
              <a:gd name="T0" fmla="*/ 0 w 1581664"/>
              <a:gd name="T1" fmla="*/ 0 h 459259"/>
              <a:gd name="T2" fmla="*/ 312309 w 1581664"/>
              <a:gd name="T3" fmla="*/ 196629 h 459259"/>
              <a:gd name="T4" fmla="*/ 867524 w 1581664"/>
              <a:gd name="T5" fmla="*/ 148961 h 459259"/>
              <a:gd name="T6" fmla="*/ 1110431 w 1581664"/>
              <a:gd name="T7" fmla="*/ 35751 h 4592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1664" h="459259">
                <a:moveTo>
                  <a:pt x="0" y="0"/>
                </a:moveTo>
                <a:cubicBezTo>
                  <a:pt x="119448" y="178143"/>
                  <a:pt x="238897" y="356287"/>
                  <a:pt x="444843" y="407773"/>
                </a:cubicBezTo>
                <a:cubicBezTo>
                  <a:pt x="650789" y="459259"/>
                  <a:pt x="1046205" y="364525"/>
                  <a:pt x="1235675" y="308919"/>
                </a:cubicBezTo>
                <a:cubicBezTo>
                  <a:pt x="1425145" y="253314"/>
                  <a:pt x="1503404" y="163727"/>
                  <a:pt x="1581664" y="74140"/>
                </a:cubicBezTo>
              </a:path>
            </a:pathLst>
          </a:custGeom>
          <a:noFill/>
          <a:ln w="38100" cap="flat" cmpd="sng">
            <a:solidFill>
              <a:srgbClr val="FF0000"/>
            </a:solidFill>
            <a:prstDash val="solid"/>
            <a:round/>
            <a:headEnd type="none" w="med" len="med"/>
            <a:tailEnd type="triangle" w="lg" len="lg"/>
          </a:ln>
        </p:spPr>
        <p:txBody>
          <a:bodyPr wrap="none"/>
          <a:lstStyle/>
          <a:p>
            <a:endParaRPr lang="he-IL"/>
          </a:p>
        </p:txBody>
      </p:sp>
      <p:pic>
        <p:nvPicPr>
          <p:cNvPr id="180231" name="Picture 36" descr="underline_base"/>
          <p:cNvPicPr>
            <a:picLocks noChangeArrowheads="1"/>
          </p:cNvPicPr>
          <p:nvPr/>
        </p:nvPicPr>
        <p:blipFill>
          <a:blip r:embed="rId3" cstate="print"/>
          <a:srcRect/>
          <a:stretch>
            <a:fillRect/>
          </a:stretch>
        </p:blipFill>
        <p:spPr bwMode="auto">
          <a:xfrm>
            <a:off x="152400" y="762000"/>
            <a:ext cx="82296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linds(horizontal)">
                                      <p:cBhvr>
                                        <p:cTn id="25" dur="500"/>
                                        <p:tgtEl>
                                          <p:spTgt spid="120"/>
                                        </p:tgtEl>
                                      </p:cBhvr>
                                    </p:animEffect>
                                  </p:childTnLst>
                                </p:cTn>
                              </p:par>
                              <p:par>
                                <p:cTn id="26" presetID="3" presetClass="entr" presetSubtype="10" fill="hold" nodeType="with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blinds(horizontal)">
                                      <p:cBhvr>
                                        <p:cTn id="28" dur="500"/>
                                        <p:tgtEl>
                                          <p:spTgt spid="1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blinds(horizontal)">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07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1200">
                <a:latin typeface="Tahoma" panose="020B0604030504040204" pitchFamily="34" charset="0"/>
              </a:rPr>
              <a:t>4-</a:t>
            </a:r>
            <a:fld id="{5E76C181-C4E8-4981-8850-85698CFAEF6C}" type="slidenum">
              <a:rPr lang="en-US" altLang="he-IL" sz="1200">
                <a:latin typeface="Tahoma" panose="020B0604030504040204" pitchFamily="34" charset="0"/>
              </a:rPr>
              <a:pPr>
                <a:lnSpc>
                  <a:spcPct val="100000"/>
                </a:lnSpc>
                <a:spcBef>
                  <a:spcPct val="0"/>
                </a:spcBef>
                <a:buClrTx/>
                <a:buSzTx/>
                <a:buFontTx/>
                <a:buNone/>
              </a:pPr>
              <a:t>6</a:t>
            </a:fld>
            <a:endParaRPr lang="en-US" altLang="he-IL" sz="1200">
              <a:latin typeface="Tahoma" panose="020B0604030504040204" pitchFamily="34" charset="0"/>
            </a:endParaRPr>
          </a:p>
        </p:txBody>
      </p:sp>
      <p:sp>
        <p:nvSpPr>
          <p:cNvPr id="3077" name="Rectangle 3"/>
          <p:cNvSpPr>
            <a:spLocks noGrp="1" noChangeArrowheads="1"/>
          </p:cNvSpPr>
          <p:nvPr>
            <p:ph type="body" sz="half" idx="1"/>
          </p:nvPr>
        </p:nvSpPr>
        <p:spPr>
          <a:xfrm>
            <a:off x="533400" y="1600200"/>
            <a:ext cx="8318500" cy="4648200"/>
          </a:xfrm>
        </p:spPr>
        <p:txBody>
          <a:bodyPr/>
          <a:lstStyle/>
          <a:p>
            <a:r>
              <a:rPr lang="en-US" sz="4000" dirty="0">
                <a:solidFill>
                  <a:srgbClr val="FF0000"/>
                </a:solidFill>
              </a:rPr>
              <a:t>Routing algorithms</a:t>
            </a:r>
          </a:p>
          <a:p>
            <a:pPr lvl="1"/>
            <a:r>
              <a:rPr lang="en-US" sz="3600" dirty="0">
                <a:solidFill>
                  <a:srgbClr val="FF0000"/>
                </a:solidFill>
              </a:rPr>
              <a:t>Link-state</a:t>
            </a:r>
          </a:p>
          <a:p>
            <a:pPr lvl="1"/>
            <a:r>
              <a:rPr lang="en-US" sz="3600" dirty="0"/>
              <a:t>Distance-vector</a:t>
            </a:r>
          </a:p>
          <a:p>
            <a:pPr lvl="1"/>
            <a:r>
              <a:rPr lang="en-US" sz="3600" dirty="0"/>
              <a:t>Hierarchical routing</a:t>
            </a:r>
          </a:p>
          <a:p>
            <a:r>
              <a:rPr lang="en-US" sz="4000" dirty="0"/>
              <a:t>Routing protocols</a:t>
            </a:r>
          </a:p>
          <a:p>
            <a:endParaRPr lang="en-US" sz="4000" dirty="0"/>
          </a:p>
        </p:txBody>
      </p:sp>
      <p:sp>
        <p:nvSpPr>
          <p:cNvPr id="512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he-IL" sz="4400" dirty="0">
                <a:solidFill>
                  <a:srgbClr val="000099"/>
                </a:solidFill>
              </a:rPr>
              <a:t>Outline</a:t>
            </a:r>
          </a:p>
        </p:txBody>
      </p:sp>
      <p:pic>
        <p:nvPicPr>
          <p:cNvPr id="7" name="Picture 11" descr="underline_base"/>
          <p:cNvPicPr>
            <a:picLocks noChangeArrowheads="1"/>
          </p:cNvPicPr>
          <p:nvPr/>
        </p:nvPicPr>
        <p:blipFill>
          <a:blip r:embed="rId2" cstate="print"/>
          <a:srcRect/>
          <a:stretch>
            <a:fillRect/>
          </a:stretch>
        </p:blipFill>
        <p:spPr bwMode="auto">
          <a:xfrm>
            <a:off x="550863" y="1008431"/>
            <a:ext cx="1925637" cy="185369"/>
          </a:xfrm>
          <a:prstGeom prst="rect">
            <a:avLst/>
          </a:prstGeom>
          <a:noFill/>
          <a:ln w="9525">
            <a:noFill/>
            <a:miter lim="800000"/>
            <a:headEnd/>
            <a:tailEnd/>
          </a:ln>
        </p:spPr>
      </p:pic>
    </p:spTree>
    <p:extLst>
      <p:ext uri="{BB962C8B-B14F-4D97-AF65-F5344CB8AC3E}">
        <p14:creationId xmlns:p14="http://schemas.microsoft.com/office/powerpoint/2010/main" val="2984347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458200" cy="1143000"/>
          </a:xfrm>
        </p:spPr>
        <p:txBody>
          <a:bodyPr/>
          <a:lstStyle/>
          <a:p>
            <a:pPr algn="ctr">
              <a:defRPr/>
            </a:pPr>
            <a:r>
              <a:rPr lang="en-US" dirty="0" smtClean="0">
                <a:solidFill>
                  <a:schemeClr val="accent6">
                    <a:lumMod val="75000"/>
                  </a:schemeClr>
                </a:solidFill>
                <a:ea typeface="ＭＳ Ｐゴシック" charset="0"/>
              </a:rPr>
              <a:t>Hot Potato routing</a:t>
            </a:r>
            <a:endParaRPr lang="en-US" dirty="0">
              <a:solidFill>
                <a:schemeClr val="accent6">
                  <a:lumMod val="75000"/>
                </a:schemeClr>
              </a:solidFill>
              <a:ea typeface="ＭＳ Ｐゴシック" charset="0"/>
            </a:endParaRPr>
          </a:p>
        </p:txBody>
      </p:sp>
      <p:sp>
        <p:nvSpPr>
          <p:cNvPr id="3" name="Content Placeholder 2"/>
          <p:cNvSpPr>
            <a:spLocks noGrp="1"/>
          </p:cNvSpPr>
          <p:nvPr>
            <p:ph idx="1"/>
          </p:nvPr>
        </p:nvSpPr>
        <p:spPr>
          <a:xfrm>
            <a:off x="609600" y="1066800"/>
            <a:ext cx="8305800" cy="4648200"/>
          </a:xfrm>
        </p:spPr>
        <p:txBody>
          <a:bodyPr/>
          <a:lstStyle/>
          <a:p>
            <a:pPr>
              <a:lnSpc>
                <a:spcPct val="90000"/>
              </a:lnSpc>
            </a:pPr>
            <a:r>
              <a:rPr lang="en-US" dirty="0" smtClean="0"/>
              <a:t>Suppose there’re AS1 may route to AS 9, via peers:</a:t>
            </a:r>
          </a:p>
          <a:p>
            <a:pPr lvl="1">
              <a:lnSpc>
                <a:spcPct val="90000"/>
              </a:lnSpc>
            </a:pPr>
            <a:r>
              <a:rPr lang="en-US" dirty="0" smtClean="0"/>
              <a:t>Either via AS2, or via AS3</a:t>
            </a:r>
          </a:p>
          <a:p>
            <a:pPr>
              <a:lnSpc>
                <a:spcPct val="90000"/>
              </a:lnSpc>
            </a:pPr>
            <a:r>
              <a:rPr lang="en-US" dirty="0" smtClean="0"/>
              <a:t>Both are 2-hops paths</a:t>
            </a:r>
          </a:p>
          <a:p>
            <a:pPr>
              <a:lnSpc>
                <a:spcPct val="90000"/>
              </a:lnSpc>
            </a:pPr>
            <a:r>
              <a:rPr lang="en-US" dirty="0" smtClean="0"/>
              <a:t>Which path should 1d choose?</a:t>
            </a:r>
          </a:p>
          <a:p>
            <a:pPr>
              <a:lnSpc>
                <a:spcPct val="90000"/>
              </a:lnSpc>
            </a:pPr>
            <a:r>
              <a:rPr lang="en-US" dirty="0" smtClean="0"/>
              <a:t>Answer: hop potato</a:t>
            </a:r>
            <a:endParaRPr lang="en-US" dirty="0"/>
          </a:p>
          <a:p>
            <a:endParaRPr lang="en-US" dirty="0"/>
          </a:p>
        </p:txBody>
      </p:sp>
      <p:grpSp>
        <p:nvGrpSpPr>
          <p:cNvPr id="180227" name="Group 5"/>
          <p:cNvGrpSpPr>
            <a:grpSpLocks/>
          </p:cNvGrpSpPr>
          <p:nvPr/>
        </p:nvGrpSpPr>
        <p:grpSpPr bwMode="auto">
          <a:xfrm>
            <a:off x="304800" y="4114800"/>
            <a:ext cx="8258175" cy="2366963"/>
            <a:chOff x="292100" y="4164013"/>
            <a:chExt cx="8258175" cy="2366962"/>
          </a:xfrm>
        </p:grpSpPr>
        <p:sp>
          <p:nvSpPr>
            <p:cNvPr id="180232"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0233"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80234"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80235"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80236"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a:t>AS3</a:t>
              </a:r>
              <a:endParaRPr lang="en-US"/>
            </a:p>
          </p:txBody>
        </p:sp>
        <p:sp>
          <p:nvSpPr>
            <p:cNvPr id="180237"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a:t>AS2</a:t>
              </a:r>
            </a:p>
          </p:txBody>
        </p:sp>
        <p:sp>
          <p:nvSpPr>
            <p:cNvPr id="180238"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80239"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80240"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80241" name="Group 14"/>
            <p:cNvGrpSpPr>
              <a:grpSpLocks/>
            </p:cNvGrpSpPr>
            <p:nvPr/>
          </p:nvGrpSpPr>
          <p:grpSpPr bwMode="auto">
            <a:xfrm>
              <a:off x="1619250" y="4903788"/>
              <a:ext cx="501650" cy="400050"/>
              <a:chOff x="873" y="3243"/>
              <a:chExt cx="316" cy="252"/>
            </a:xfrm>
          </p:grpSpPr>
          <p:sp>
            <p:nvSpPr>
              <p:cNvPr id="180338"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39"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80340"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80341"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42"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43"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80344"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80242" name="Group 22"/>
            <p:cNvGrpSpPr>
              <a:grpSpLocks/>
            </p:cNvGrpSpPr>
            <p:nvPr/>
          </p:nvGrpSpPr>
          <p:grpSpPr bwMode="auto">
            <a:xfrm>
              <a:off x="1889125" y="4327525"/>
              <a:ext cx="501650" cy="400050"/>
              <a:chOff x="2016" y="1976"/>
              <a:chExt cx="316" cy="252"/>
            </a:xfrm>
          </p:grpSpPr>
          <p:sp>
            <p:nvSpPr>
              <p:cNvPr id="180330"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31"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0332"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0333"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34"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35" name="Group 28"/>
              <p:cNvGrpSpPr>
                <a:grpSpLocks/>
              </p:cNvGrpSpPr>
              <p:nvPr/>
            </p:nvGrpSpPr>
            <p:grpSpPr bwMode="auto">
              <a:xfrm>
                <a:off x="2028" y="1976"/>
                <a:ext cx="296" cy="252"/>
                <a:chOff x="2906" y="2425"/>
                <a:chExt cx="301" cy="252"/>
              </a:xfrm>
            </p:grpSpPr>
            <p:sp>
              <p:nvSpPr>
                <p:cNvPr id="180336"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0337"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80243" name="Group 31"/>
            <p:cNvGrpSpPr>
              <a:grpSpLocks/>
            </p:cNvGrpSpPr>
            <p:nvPr/>
          </p:nvGrpSpPr>
          <p:grpSpPr bwMode="auto">
            <a:xfrm>
              <a:off x="2466975" y="4702175"/>
              <a:ext cx="501650" cy="396875"/>
              <a:chOff x="1434" y="3104"/>
              <a:chExt cx="316" cy="250"/>
            </a:xfrm>
          </p:grpSpPr>
          <p:grpSp>
            <p:nvGrpSpPr>
              <p:cNvPr id="180322" name="Group 32"/>
              <p:cNvGrpSpPr>
                <a:grpSpLocks/>
              </p:cNvGrpSpPr>
              <p:nvPr/>
            </p:nvGrpSpPr>
            <p:grpSpPr bwMode="auto">
              <a:xfrm>
                <a:off x="1434" y="3163"/>
                <a:ext cx="316" cy="147"/>
                <a:chOff x="1434" y="3163"/>
                <a:chExt cx="316" cy="147"/>
              </a:xfrm>
            </p:grpSpPr>
            <p:sp>
              <p:nvSpPr>
                <p:cNvPr id="180324"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25"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80326"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80327"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28"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29"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80323"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80244" name="Group 40"/>
            <p:cNvGrpSpPr>
              <a:grpSpLocks/>
            </p:cNvGrpSpPr>
            <p:nvPr/>
          </p:nvGrpSpPr>
          <p:grpSpPr bwMode="auto">
            <a:xfrm>
              <a:off x="2495550" y="5227638"/>
              <a:ext cx="2660650" cy="1122362"/>
              <a:chOff x="1572" y="3293"/>
              <a:chExt cx="1676" cy="707"/>
            </a:xfrm>
          </p:grpSpPr>
          <p:sp>
            <p:nvSpPr>
              <p:cNvPr id="180279"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80280"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t>AS1</a:t>
                </a:r>
                <a:endParaRPr lang="en-US"/>
              </a:p>
            </p:txBody>
          </p:sp>
          <p:sp>
            <p:nvSpPr>
              <p:cNvPr id="180281"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80282"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80283"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80284"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80285"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80286"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80287" name="Group 49"/>
              <p:cNvGrpSpPr>
                <a:grpSpLocks/>
              </p:cNvGrpSpPr>
              <p:nvPr/>
            </p:nvGrpSpPr>
            <p:grpSpPr bwMode="auto">
              <a:xfrm>
                <a:off x="2202" y="3293"/>
                <a:ext cx="316" cy="252"/>
                <a:chOff x="2055" y="3447"/>
                <a:chExt cx="316" cy="252"/>
              </a:xfrm>
            </p:grpSpPr>
            <p:sp>
              <p:nvSpPr>
                <p:cNvPr id="180314"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15"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80316"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80317"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18"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19" name="Group 55"/>
                <p:cNvGrpSpPr>
                  <a:grpSpLocks/>
                </p:cNvGrpSpPr>
                <p:nvPr/>
              </p:nvGrpSpPr>
              <p:grpSpPr bwMode="auto">
                <a:xfrm>
                  <a:off x="2069" y="3447"/>
                  <a:ext cx="296" cy="252"/>
                  <a:chOff x="2906" y="2425"/>
                  <a:chExt cx="303" cy="252"/>
                </a:xfrm>
              </p:grpSpPr>
              <p:sp>
                <p:nvSpPr>
                  <p:cNvPr id="180320"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0321"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80288" name="Group 97"/>
              <p:cNvGrpSpPr>
                <a:grpSpLocks/>
              </p:cNvGrpSpPr>
              <p:nvPr/>
            </p:nvGrpSpPr>
            <p:grpSpPr bwMode="auto">
              <a:xfrm>
                <a:off x="1896" y="3507"/>
                <a:ext cx="316" cy="250"/>
                <a:chOff x="1749" y="3661"/>
                <a:chExt cx="316" cy="250"/>
              </a:xfrm>
            </p:grpSpPr>
            <p:sp>
              <p:nvSpPr>
                <p:cNvPr id="180307"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08"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80309"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80310"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11"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12"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80313"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80289" name="Group 66"/>
              <p:cNvGrpSpPr>
                <a:grpSpLocks/>
              </p:cNvGrpSpPr>
              <p:nvPr/>
            </p:nvGrpSpPr>
            <p:grpSpPr bwMode="auto">
              <a:xfrm>
                <a:off x="2238" y="3689"/>
                <a:ext cx="316" cy="252"/>
                <a:chOff x="2091" y="3843"/>
                <a:chExt cx="316" cy="252"/>
              </a:xfrm>
            </p:grpSpPr>
            <p:sp>
              <p:nvSpPr>
                <p:cNvPr id="180299"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300"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80301"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80302"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303"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304" name="Group 72"/>
                <p:cNvGrpSpPr>
                  <a:grpSpLocks/>
                </p:cNvGrpSpPr>
                <p:nvPr/>
              </p:nvGrpSpPr>
              <p:grpSpPr bwMode="auto">
                <a:xfrm>
                  <a:off x="2101" y="3843"/>
                  <a:ext cx="305" cy="252"/>
                  <a:chOff x="2904" y="2425"/>
                  <a:chExt cx="307" cy="252"/>
                </a:xfrm>
              </p:grpSpPr>
              <p:sp>
                <p:nvSpPr>
                  <p:cNvPr id="180305"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0306"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80290" name="Group 75"/>
              <p:cNvGrpSpPr>
                <a:grpSpLocks/>
              </p:cNvGrpSpPr>
              <p:nvPr/>
            </p:nvGrpSpPr>
            <p:grpSpPr bwMode="auto">
              <a:xfrm>
                <a:off x="2778" y="3573"/>
                <a:ext cx="316" cy="252"/>
                <a:chOff x="2016" y="1976"/>
                <a:chExt cx="316" cy="252"/>
              </a:xfrm>
            </p:grpSpPr>
            <p:sp>
              <p:nvSpPr>
                <p:cNvPr id="180291"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92"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0293"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0294"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95"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0296" name="Group 81"/>
                <p:cNvGrpSpPr>
                  <a:grpSpLocks/>
                </p:cNvGrpSpPr>
                <p:nvPr/>
              </p:nvGrpSpPr>
              <p:grpSpPr bwMode="auto">
                <a:xfrm>
                  <a:off x="2025" y="1976"/>
                  <a:ext cx="305" cy="252"/>
                  <a:chOff x="2903" y="2425"/>
                  <a:chExt cx="310" cy="252"/>
                </a:xfrm>
              </p:grpSpPr>
              <p:sp>
                <p:nvSpPr>
                  <p:cNvPr id="180297"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0298"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80245" name="Group 84"/>
            <p:cNvGrpSpPr>
              <a:grpSpLocks/>
            </p:cNvGrpSpPr>
            <p:nvPr/>
          </p:nvGrpSpPr>
          <p:grpSpPr bwMode="auto">
            <a:xfrm>
              <a:off x="5414963" y="5324475"/>
              <a:ext cx="501650" cy="396875"/>
              <a:chOff x="3537" y="3473"/>
              <a:chExt cx="316" cy="250"/>
            </a:xfrm>
          </p:grpSpPr>
          <p:sp>
            <p:nvSpPr>
              <p:cNvPr id="180272"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3"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80274"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80275"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76"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7"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80278"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80246"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80247"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80248"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80249"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80250" name="Group 96"/>
            <p:cNvGrpSpPr>
              <a:grpSpLocks/>
            </p:cNvGrpSpPr>
            <p:nvPr/>
          </p:nvGrpSpPr>
          <p:grpSpPr bwMode="auto">
            <a:xfrm>
              <a:off x="6142038" y="5046663"/>
              <a:ext cx="501650" cy="400050"/>
              <a:chOff x="4320" y="1936"/>
              <a:chExt cx="316" cy="252"/>
            </a:xfrm>
          </p:grpSpPr>
          <p:sp>
            <p:nvSpPr>
              <p:cNvPr id="180265"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66"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80267"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80268"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69"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70"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80271"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80251" name="Group 104"/>
            <p:cNvGrpSpPr>
              <a:grpSpLocks/>
            </p:cNvGrpSpPr>
            <p:nvPr/>
          </p:nvGrpSpPr>
          <p:grpSpPr bwMode="auto">
            <a:xfrm>
              <a:off x="6405563" y="5502275"/>
              <a:ext cx="501650" cy="400050"/>
              <a:chOff x="4596" y="2158"/>
              <a:chExt cx="316" cy="252"/>
            </a:xfrm>
          </p:grpSpPr>
          <p:sp>
            <p:nvSpPr>
              <p:cNvPr id="180258"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59"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80260"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80261"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0262"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0263"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80264"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80252"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0253"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0254"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0255"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80256"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80257"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grpSp>
      <p:sp>
        <p:nvSpPr>
          <p:cNvPr id="120" name="TextBox 119"/>
          <p:cNvSpPr txBox="1">
            <a:spLocks noChangeArrowheads="1"/>
          </p:cNvSpPr>
          <p:nvPr/>
        </p:nvSpPr>
        <p:spPr bwMode="auto">
          <a:xfrm>
            <a:off x="4267200" y="4800600"/>
            <a:ext cx="1377950" cy="369888"/>
          </a:xfrm>
          <a:prstGeom prst="rect">
            <a:avLst/>
          </a:prstGeom>
          <a:noFill/>
          <a:ln w="9525">
            <a:noFill/>
            <a:miter lim="800000"/>
            <a:headEnd/>
            <a:tailEnd/>
          </a:ln>
        </p:spPr>
        <p:txBody>
          <a:bodyPr wrap="none">
            <a:spAutoFit/>
          </a:bodyPr>
          <a:lstStyle/>
          <a:p>
            <a:r>
              <a:rPr lang="en-US">
                <a:solidFill>
                  <a:srgbClr val="FF0000"/>
                </a:solidFill>
              </a:rPr>
              <a:t>111.99.86.55</a:t>
            </a:r>
          </a:p>
        </p:txBody>
      </p:sp>
      <p:pic>
        <p:nvPicPr>
          <p:cNvPr id="180231" name="Picture 36" descr="underline_base"/>
          <p:cNvPicPr>
            <a:picLocks noChangeArrowheads="1"/>
          </p:cNvPicPr>
          <p:nvPr/>
        </p:nvPicPr>
        <p:blipFill>
          <a:blip r:embed="rId3" cstate="print"/>
          <a:srcRect/>
          <a:stretch>
            <a:fillRect/>
          </a:stretch>
        </p:blipFill>
        <p:spPr bwMode="auto">
          <a:xfrm>
            <a:off x="152400" y="762000"/>
            <a:ext cx="8229600" cy="152400"/>
          </a:xfrm>
          <a:prstGeom prst="rect">
            <a:avLst/>
          </a:prstGeom>
          <a:noFill/>
          <a:ln w="9525">
            <a:noFill/>
            <a:miter lim="800000"/>
            <a:headEnd/>
            <a:tailEnd/>
          </a:ln>
        </p:spPr>
      </p:pic>
      <p:pic>
        <p:nvPicPr>
          <p:cNvPr id="123" name="תמונה 131" descr="hotpotato.png"/>
          <p:cNvPicPr>
            <a:picLocks noChangeAspect="1"/>
          </p:cNvPicPr>
          <p:nvPr/>
        </p:nvPicPr>
        <p:blipFill>
          <a:blip r:embed="rId4" cstate="print"/>
          <a:stretch>
            <a:fillRect/>
          </a:stretch>
        </p:blipFill>
        <p:spPr>
          <a:xfrm>
            <a:off x="6178550" y="1723256"/>
            <a:ext cx="1754996" cy="2353443"/>
          </a:xfrm>
          <a:prstGeom prst="rect">
            <a:avLst/>
          </a:prstGeom>
        </p:spPr>
      </p:pic>
      <p:sp>
        <p:nvSpPr>
          <p:cNvPr id="124" name="TextBox 123"/>
          <p:cNvSpPr txBox="1"/>
          <p:nvPr/>
        </p:nvSpPr>
        <p:spPr>
          <a:xfrm>
            <a:off x="6390459" y="4136351"/>
            <a:ext cx="1373232" cy="430887"/>
          </a:xfrm>
          <a:prstGeom prst="rect">
            <a:avLst/>
          </a:prstGeom>
          <a:noFill/>
        </p:spPr>
        <p:txBody>
          <a:bodyPr wrap="square" rtlCol="1">
            <a:spAutoFit/>
          </a:bodyPr>
          <a:lstStyle/>
          <a:p>
            <a:r>
              <a:rPr lang="en-US" sz="1050" dirty="0"/>
              <a:t>Fig. taken from </a:t>
            </a:r>
            <a:r>
              <a:rPr lang="en-US" sz="1050" dirty="0">
                <a:hlinkClick r:id="rId5"/>
              </a:rPr>
              <a:t>101fundraising.org</a:t>
            </a:r>
            <a:endParaRPr lang="he-IL" sz="1050" dirty="0"/>
          </a:p>
        </p:txBody>
      </p:sp>
    </p:spTree>
    <p:extLst>
      <p:ext uri="{BB962C8B-B14F-4D97-AF65-F5344CB8AC3E}">
        <p14:creationId xmlns:p14="http://schemas.microsoft.com/office/powerpoint/2010/main" val="251618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pPr>
              <a:defRPr/>
            </a:pPr>
            <a:r>
              <a:rPr lang="en-US" dirty="0">
                <a:solidFill>
                  <a:schemeClr val="accent6">
                    <a:lumMod val="75000"/>
                  </a:schemeClr>
                </a:solidFill>
                <a:ea typeface="ＭＳ Ｐゴシック" charset="0"/>
              </a:rPr>
              <a:t>Router identifies port for route</a:t>
            </a:r>
          </a:p>
        </p:txBody>
      </p:sp>
      <p:sp>
        <p:nvSpPr>
          <p:cNvPr id="3" name="Content Placeholder 2"/>
          <p:cNvSpPr>
            <a:spLocks noGrp="1"/>
          </p:cNvSpPr>
          <p:nvPr>
            <p:ph idx="1"/>
          </p:nvPr>
        </p:nvSpPr>
        <p:spPr>
          <a:xfrm>
            <a:off x="609600" y="1752600"/>
            <a:ext cx="8305800" cy="2057400"/>
          </a:xfrm>
        </p:spPr>
        <p:txBody>
          <a:bodyPr/>
          <a:lstStyle/>
          <a:p>
            <a:pPr>
              <a:defRPr/>
            </a:pPr>
            <a:r>
              <a:rPr lang="en-US" dirty="0">
                <a:ea typeface="ＭＳ Ｐゴシック" charset="0"/>
              </a:rPr>
              <a:t>Identifies port along the OSPF shortest path</a:t>
            </a:r>
          </a:p>
          <a:p>
            <a:pPr>
              <a:defRPr/>
            </a:pPr>
            <a:r>
              <a:rPr lang="en-US" dirty="0">
                <a:ea typeface="ＭＳ Ｐゴシック" charset="0"/>
              </a:rPr>
              <a:t>Adds prefix-port entry to its forwarding table:</a:t>
            </a:r>
          </a:p>
          <a:p>
            <a:pPr lvl="1">
              <a:defRPr/>
            </a:pPr>
            <a:r>
              <a:rPr lang="en-US" dirty="0">
                <a:solidFill>
                  <a:schemeClr val="accent6">
                    <a:lumMod val="75000"/>
                  </a:schemeClr>
                </a:solidFill>
                <a:ea typeface="ＭＳ Ｐゴシック" charset="0"/>
              </a:rPr>
              <a:t>(138.16.64/22 , port 4) </a:t>
            </a:r>
          </a:p>
        </p:txBody>
      </p:sp>
      <p:grpSp>
        <p:nvGrpSpPr>
          <p:cNvPr id="182275" name="Group 5"/>
          <p:cNvGrpSpPr>
            <a:grpSpLocks/>
          </p:cNvGrpSpPr>
          <p:nvPr/>
        </p:nvGrpSpPr>
        <p:grpSpPr bwMode="auto">
          <a:xfrm>
            <a:off x="304800" y="4114800"/>
            <a:ext cx="8258175" cy="2366963"/>
            <a:chOff x="292100" y="4164013"/>
            <a:chExt cx="8258175" cy="2366962"/>
          </a:xfrm>
        </p:grpSpPr>
        <p:sp>
          <p:nvSpPr>
            <p:cNvPr id="182284"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2285"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82286"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82287"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82288"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a:t>AS3</a:t>
              </a:r>
              <a:endParaRPr lang="en-US"/>
            </a:p>
          </p:txBody>
        </p:sp>
        <p:sp>
          <p:nvSpPr>
            <p:cNvPr id="182289"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a:t>AS2</a:t>
              </a:r>
            </a:p>
          </p:txBody>
        </p:sp>
        <p:sp>
          <p:nvSpPr>
            <p:cNvPr id="182290"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82291"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82292"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82293" name="Group 14"/>
            <p:cNvGrpSpPr>
              <a:grpSpLocks/>
            </p:cNvGrpSpPr>
            <p:nvPr/>
          </p:nvGrpSpPr>
          <p:grpSpPr bwMode="auto">
            <a:xfrm>
              <a:off x="1619250" y="4903788"/>
              <a:ext cx="501650" cy="400050"/>
              <a:chOff x="873" y="3243"/>
              <a:chExt cx="316" cy="252"/>
            </a:xfrm>
          </p:grpSpPr>
          <p:sp>
            <p:nvSpPr>
              <p:cNvPr id="182390"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91"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82392"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82393"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94"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95"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82396"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82294" name="Group 22"/>
            <p:cNvGrpSpPr>
              <a:grpSpLocks/>
            </p:cNvGrpSpPr>
            <p:nvPr/>
          </p:nvGrpSpPr>
          <p:grpSpPr bwMode="auto">
            <a:xfrm>
              <a:off x="1889125" y="4327525"/>
              <a:ext cx="501650" cy="400050"/>
              <a:chOff x="2016" y="1976"/>
              <a:chExt cx="316" cy="252"/>
            </a:xfrm>
          </p:grpSpPr>
          <p:sp>
            <p:nvSpPr>
              <p:cNvPr id="182382"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83"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2384"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2385"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86"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2387" name="Group 28"/>
              <p:cNvGrpSpPr>
                <a:grpSpLocks/>
              </p:cNvGrpSpPr>
              <p:nvPr/>
            </p:nvGrpSpPr>
            <p:grpSpPr bwMode="auto">
              <a:xfrm>
                <a:off x="2028" y="1976"/>
                <a:ext cx="296" cy="252"/>
                <a:chOff x="2906" y="2425"/>
                <a:chExt cx="301" cy="252"/>
              </a:xfrm>
            </p:grpSpPr>
            <p:sp>
              <p:nvSpPr>
                <p:cNvPr id="182388"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2389"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82295" name="Group 31"/>
            <p:cNvGrpSpPr>
              <a:grpSpLocks/>
            </p:cNvGrpSpPr>
            <p:nvPr/>
          </p:nvGrpSpPr>
          <p:grpSpPr bwMode="auto">
            <a:xfrm>
              <a:off x="2466975" y="4702175"/>
              <a:ext cx="501650" cy="396875"/>
              <a:chOff x="1434" y="3104"/>
              <a:chExt cx="316" cy="250"/>
            </a:xfrm>
          </p:grpSpPr>
          <p:grpSp>
            <p:nvGrpSpPr>
              <p:cNvPr id="182374" name="Group 32"/>
              <p:cNvGrpSpPr>
                <a:grpSpLocks/>
              </p:cNvGrpSpPr>
              <p:nvPr/>
            </p:nvGrpSpPr>
            <p:grpSpPr bwMode="auto">
              <a:xfrm>
                <a:off x="1434" y="3163"/>
                <a:ext cx="316" cy="147"/>
                <a:chOff x="1434" y="3163"/>
                <a:chExt cx="316" cy="147"/>
              </a:xfrm>
            </p:grpSpPr>
            <p:sp>
              <p:nvSpPr>
                <p:cNvPr id="182376"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77"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82378"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82379"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80"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81"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82375"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82296" name="Group 40"/>
            <p:cNvGrpSpPr>
              <a:grpSpLocks/>
            </p:cNvGrpSpPr>
            <p:nvPr/>
          </p:nvGrpSpPr>
          <p:grpSpPr bwMode="auto">
            <a:xfrm>
              <a:off x="2495550" y="5227638"/>
              <a:ext cx="2660650" cy="1122362"/>
              <a:chOff x="1572" y="3293"/>
              <a:chExt cx="1676" cy="707"/>
            </a:xfrm>
          </p:grpSpPr>
          <p:sp>
            <p:nvSpPr>
              <p:cNvPr id="182331"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82332"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t>AS1</a:t>
                </a:r>
                <a:endParaRPr lang="en-US"/>
              </a:p>
            </p:txBody>
          </p:sp>
          <p:sp>
            <p:nvSpPr>
              <p:cNvPr id="182333"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82334"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82335"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82336"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82337"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82338"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82339" name="Group 49"/>
              <p:cNvGrpSpPr>
                <a:grpSpLocks/>
              </p:cNvGrpSpPr>
              <p:nvPr/>
            </p:nvGrpSpPr>
            <p:grpSpPr bwMode="auto">
              <a:xfrm>
                <a:off x="2202" y="3293"/>
                <a:ext cx="316" cy="252"/>
                <a:chOff x="2055" y="3447"/>
                <a:chExt cx="316" cy="252"/>
              </a:xfrm>
            </p:grpSpPr>
            <p:sp>
              <p:nvSpPr>
                <p:cNvPr id="182366"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67"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82368"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82369"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70"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2371" name="Group 55"/>
                <p:cNvGrpSpPr>
                  <a:grpSpLocks/>
                </p:cNvGrpSpPr>
                <p:nvPr/>
              </p:nvGrpSpPr>
              <p:grpSpPr bwMode="auto">
                <a:xfrm>
                  <a:off x="2069" y="3447"/>
                  <a:ext cx="296" cy="252"/>
                  <a:chOff x="2906" y="2425"/>
                  <a:chExt cx="303" cy="252"/>
                </a:xfrm>
              </p:grpSpPr>
              <p:sp>
                <p:nvSpPr>
                  <p:cNvPr id="182372"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2373"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82340" name="Group 97"/>
              <p:cNvGrpSpPr>
                <a:grpSpLocks/>
              </p:cNvGrpSpPr>
              <p:nvPr/>
            </p:nvGrpSpPr>
            <p:grpSpPr bwMode="auto">
              <a:xfrm>
                <a:off x="1896" y="3507"/>
                <a:ext cx="316" cy="250"/>
                <a:chOff x="1749" y="3661"/>
                <a:chExt cx="316" cy="250"/>
              </a:xfrm>
            </p:grpSpPr>
            <p:sp>
              <p:nvSpPr>
                <p:cNvPr id="182359"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60"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82361"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82362"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63"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64"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82365"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82341" name="Group 66"/>
              <p:cNvGrpSpPr>
                <a:grpSpLocks/>
              </p:cNvGrpSpPr>
              <p:nvPr/>
            </p:nvGrpSpPr>
            <p:grpSpPr bwMode="auto">
              <a:xfrm>
                <a:off x="2238" y="3689"/>
                <a:ext cx="316" cy="252"/>
                <a:chOff x="2091" y="3843"/>
                <a:chExt cx="316" cy="252"/>
              </a:xfrm>
            </p:grpSpPr>
            <p:sp>
              <p:nvSpPr>
                <p:cNvPr id="182351"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52"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82353"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82354"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55"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2356" name="Group 72"/>
                <p:cNvGrpSpPr>
                  <a:grpSpLocks/>
                </p:cNvGrpSpPr>
                <p:nvPr/>
              </p:nvGrpSpPr>
              <p:grpSpPr bwMode="auto">
                <a:xfrm>
                  <a:off x="2101" y="3843"/>
                  <a:ext cx="305" cy="252"/>
                  <a:chOff x="2904" y="2425"/>
                  <a:chExt cx="307" cy="252"/>
                </a:xfrm>
              </p:grpSpPr>
              <p:sp>
                <p:nvSpPr>
                  <p:cNvPr id="182357"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2358"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82342" name="Group 75"/>
              <p:cNvGrpSpPr>
                <a:grpSpLocks/>
              </p:cNvGrpSpPr>
              <p:nvPr/>
            </p:nvGrpSpPr>
            <p:grpSpPr bwMode="auto">
              <a:xfrm>
                <a:off x="2778" y="3573"/>
                <a:ext cx="316" cy="252"/>
                <a:chOff x="2016" y="1976"/>
                <a:chExt cx="316" cy="252"/>
              </a:xfrm>
            </p:grpSpPr>
            <p:sp>
              <p:nvSpPr>
                <p:cNvPr id="182343"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44"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2345"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2346"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47"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2348" name="Group 81"/>
                <p:cNvGrpSpPr>
                  <a:grpSpLocks/>
                </p:cNvGrpSpPr>
                <p:nvPr/>
              </p:nvGrpSpPr>
              <p:grpSpPr bwMode="auto">
                <a:xfrm>
                  <a:off x="2025" y="1976"/>
                  <a:ext cx="305" cy="252"/>
                  <a:chOff x="2903" y="2425"/>
                  <a:chExt cx="310" cy="252"/>
                </a:xfrm>
              </p:grpSpPr>
              <p:sp>
                <p:nvSpPr>
                  <p:cNvPr id="182349"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2350"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82297" name="Group 84"/>
            <p:cNvGrpSpPr>
              <a:grpSpLocks/>
            </p:cNvGrpSpPr>
            <p:nvPr/>
          </p:nvGrpSpPr>
          <p:grpSpPr bwMode="auto">
            <a:xfrm>
              <a:off x="5414963" y="5324475"/>
              <a:ext cx="501650" cy="396875"/>
              <a:chOff x="3537" y="3473"/>
              <a:chExt cx="316" cy="250"/>
            </a:xfrm>
          </p:grpSpPr>
          <p:sp>
            <p:nvSpPr>
              <p:cNvPr id="182324"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25"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82326"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82327"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28"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29"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82330"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82298"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82299"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82300"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82301"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82302" name="Group 96"/>
            <p:cNvGrpSpPr>
              <a:grpSpLocks/>
            </p:cNvGrpSpPr>
            <p:nvPr/>
          </p:nvGrpSpPr>
          <p:grpSpPr bwMode="auto">
            <a:xfrm>
              <a:off x="6142038" y="5046663"/>
              <a:ext cx="501650" cy="400050"/>
              <a:chOff x="4320" y="1936"/>
              <a:chExt cx="316" cy="252"/>
            </a:xfrm>
          </p:grpSpPr>
          <p:sp>
            <p:nvSpPr>
              <p:cNvPr id="182317"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18"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82319"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82320"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21"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22"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82323"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82303" name="Group 104"/>
            <p:cNvGrpSpPr>
              <a:grpSpLocks/>
            </p:cNvGrpSpPr>
            <p:nvPr/>
          </p:nvGrpSpPr>
          <p:grpSpPr bwMode="auto">
            <a:xfrm>
              <a:off x="6405563" y="5502275"/>
              <a:ext cx="501650" cy="400050"/>
              <a:chOff x="4596" y="2158"/>
              <a:chExt cx="316" cy="252"/>
            </a:xfrm>
          </p:grpSpPr>
          <p:sp>
            <p:nvSpPr>
              <p:cNvPr id="182310"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11"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82312"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82313"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2314"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2315"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82316"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82304"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2305"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2306"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2307"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82308"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82309"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grpSp>
      <p:sp>
        <p:nvSpPr>
          <p:cNvPr id="182276" name="Freeform 125"/>
          <p:cNvSpPr>
            <a:spLocks/>
          </p:cNvSpPr>
          <p:nvPr/>
        </p:nvSpPr>
        <p:spPr bwMode="auto">
          <a:xfrm>
            <a:off x="4038600" y="5486400"/>
            <a:ext cx="1447800" cy="382588"/>
          </a:xfrm>
          <a:custGeom>
            <a:avLst/>
            <a:gdLst>
              <a:gd name="T0" fmla="*/ 0 w 1581664"/>
              <a:gd name="T1" fmla="*/ 0 h 459259"/>
              <a:gd name="T2" fmla="*/ 312309 w 1581664"/>
              <a:gd name="T3" fmla="*/ 196629 h 459259"/>
              <a:gd name="T4" fmla="*/ 867524 w 1581664"/>
              <a:gd name="T5" fmla="*/ 148961 h 459259"/>
              <a:gd name="T6" fmla="*/ 1110431 w 1581664"/>
              <a:gd name="T7" fmla="*/ 35751 h 4592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1664" h="459259">
                <a:moveTo>
                  <a:pt x="0" y="0"/>
                </a:moveTo>
                <a:cubicBezTo>
                  <a:pt x="119448" y="178143"/>
                  <a:pt x="238897" y="356287"/>
                  <a:pt x="444843" y="407773"/>
                </a:cubicBezTo>
                <a:cubicBezTo>
                  <a:pt x="650789" y="459259"/>
                  <a:pt x="1046205" y="364525"/>
                  <a:pt x="1235675" y="308919"/>
                </a:cubicBezTo>
                <a:cubicBezTo>
                  <a:pt x="1425145" y="253314"/>
                  <a:pt x="1503404" y="163727"/>
                  <a:pt x="1581664" y="74140"/>
                </a:cubicBezTo>
              </a:path>
            </a:pathLst>
          </a:custGeom>
          <a:noFill/>
          <a:ln w="38100" cap="flat" cmpd="sng">
            <a:solidFill>
              <a:srgbClr val="FF0000"/>
            </a:solidFill>
            <a:prstDash val="solid"/>
            <a:round/>
            <a:headEnd type="none" w="med" len="med"/>
            <a:tailEnd type="triangle" w="lg" len="lg"/>
          </a:ln>
        </p:spPr>
        <p:txBody>
          <a:bodyPr wrap="none"/>
          <a:lstStyle/>
          <a:p>
            <a:endParaRPr lang="he-IL"/>
          </a:p>
        </p:txBody>
      </p:sp>
      <p:sp>
        <p:nvSpPr>
          <p:cNvPr id="123" name="TextBox 122"/>
          <p:cNvSpPr txBox="1">
            <a:spLocks noChangeArrowheads="1"/>
          </p:cNvSpPr>
          <p:nvPr/>
        </p:nvSpPr>
        <p:spPr bwMode="auto">
          <a:xfrm>
            <a:off x="4572000" y="4191000"/>
            <a:ext cx="993775" cy="830263"/>
          </a:xfrm>
          <a:prstGeom prst="rect">
            <a:avLst/>
          </a:prstGeom>
          <a:noFill/>
          <a:ln w="9525">
            <a:noFill/>
            <a:miter lim="800000"/>
            <a:headEnd/>
            <a:tailEnd/>
          </a:ln>
        </p:spPr>
        <p:txBody>
          <a:bodyPr wrap="none">
            <a:spAutoFit/>
          </a:bodyPr>
          <a:lstStyle/>
          <a:p>
            <a:r>
              <a:rPr lang="en-US" sz="2400">
                <a:solidFill>
                  <a:srgbClr val="C00000"/>
                </a:solidFill>
              </a:rPr>
              <a:t>router</a:t>
            </a:r>
            <a:br>
              <a:rPr lang="en-US" sz="2400">
                <a:solidFill>
                  <a:srgbClr val="C00000"/>
                </a:solidFill>
              </a:rPr>
            </a:br>
            <a:r>
              <a:rPr lang="en-US" sz="2400">
                <a:solidFill>
                  <a:srgbClr val="C00000"/>
                </a:solidFill>
              </a:rPr>
              <a:t>port</a:t>
            </a:r>
          </a:p>
        </p:txBody>
      </p:sp>
      <p:cxnSp>
        <p:nvCxnSpPr>
          <p:cNvPr id="125" name="Straight Arrow Connector 124"/>
          <p:cNvCxnSpPr>
            <a:cxnSpLocks noChangeShapeType="1"/>
            <a:endCxn id="182283" idx="3"/>
          </p:cNvCxnSpPr>
          <p:nvPr/>
        </p:nvCxnSpPr>
        <p:spPr bwMode="auto">
          <a:xfrm flipH="1">
            <a:off x="4262438" y="5029200"/>
            <a:ext cx="461962" cy="336550"/>
          </a:xfrm>
          <a:prstGeom prst="straightConnector1">
            <a:avLst/>
          </a:prstGeom>
          <a:noFill/>
          <a:ln w="25400">
            <a:solidFill>
              <a:srgbClr val="C00000"/>
            </a:solidFill>
            <a:round/>
            <a:headEnd/>
            <a:tailEnd type="arrow" w="med" len="med"/>
          </a:ln>
        </p:spPr>
      </p:cxnSp>
      <p:pic>
        <p:nvPicPr>
          <p:cNvPr id="182279" name="Picture 36" descr="underline_base"/>
          <p:cNvPicPr>
            <a:picLocks noChangeArrowheads="1"/>
          </p:cNvPicPr>
          <p:nvPr/>
        </p:nvPicPr>
        <p:blipFill>
          <a:blip r:embed="rId2" cstate="print"/>
          <a:srcRect/>
          <a:stretch>
            <a:fillRect/>
          </a:stretch>
        </p:blipFill>
        <p:spPr bwMode="auto">
          <a:xfrm>
            <a:off x="304800" y="762000"/>
            <a:ext cx="7315200" cy="200025"/>
          </a:xfrm>
          <a:prstGeom prst="rect">
            <a:avLst/>
          </a:prstGeom>
          <a:noFill/>
          <a:ln w="9525">
            <a:noFill/>
            <a:miter lim="800000"/>
            <a:headEnd/>
            <a:tailEnd/>
          </a:ln>
        </p:spPr>
      </p:pic>
      <p:sp>
        <p:nvSpPr>
          <p:cNvPr id="182280" name="TextBox 121"/>
          <p:cNvSpPr txBox="1">
            <a:spLocks noChangeArrowheads="1"/>
          </p:cNvSpPr>
          <p:nvPr/>
        </p:nvSpPr>
        <p:spPr bwMode="auto">
          <a:xfrm>
            <a:off x="3352800" y="5029200"/>
            <a:ext cx="300038" cy="369888"/>
          </a:xfrm>
          <a:prstGeom prst="rect">
            <a:avLst/>
          </a:prstGeom>
          <a:noFill/>
          <a:ln w="9525">
            <a:noFill/>
            <a:miter lim="800000"/>
            <a:headEnd/>
            <a:tailEnd/>
          </a:ln>
        </p:spPr>
        <p:txBody>
          <a:bodyPr wrap="none">
            <a:spAutoFit/>
          </a:bodyPr>
          <a:lstStyle/>
          <a:p>
            <a:r>
              <a:rPr lang="en-US">
                <a:solidFill>
                  <a:srgbClr val="C00000"/>
                </a:solidFill>
              </a:rPr>
              <a:t>1</a:t>
            </a:r>
          </a:p>
        </p:txBody>
      </p:sp>
      <p:sp>
        <p:nvSpPr>
          <p:cNvPr id="182281" name="TextBox 123"/>
          <p:cNvSpPr txBox="1">
            <a:spLocks noChangeArrowheads="1"/>
          </p:cNvSpPr>
          <p:nvPr/>
        </p:nvSpPr>
        <p:spPr bwMode="auto">
          <a:xfrm>
            <a:off x="3276600" y="5334000"/>
            <a:ext cx="304800" cy="369888"/>
          </a:xfrm>
          <a:prstGeom prst="rect">
            <a:avLst/>
          </a:prstGeom>
          <a:noFill/>
          <a:ln w="9525">
            <a:noFill/>
            <a:miter lim="800000"/>
            <a:headEnd/>
            <a:tailEnd/>
          </a:ln>
        </p:spPr>
        <p:txBody>
          <a:bodyPr>
            <a:spAutoFit/>
          </a:bodyPr>
          <a:lstStyle/>
          <a:p>
            <a:r>
              <a:rPr lang="en-US">
                <a:solidFill>
                  <a:srgbClr val="C00000"/>
                </a:solidFill>
              </a:rPr>
              <a:t>2</a:t>
            </a:r>
          </a:p>
        </p:txBody>
      </p:sp>
      <p:sp>
        <p:nvSpPr>
          <p:cNvPr id="182282" name="TextBox 126"/>
          <p:cNvSpPr txBox="1">
            <a:spLocks noChangeArrowheads="1"/>
          </p:cNvSpPr>
          <p:nvPr/>
        </p:nvSpPr>
        <p:spPr bwMode="auto">
          <a:xfrm>
            <a:off x="3581400" y="5410200"/>
            <a:ext cx="300038" cy="369888"/>
          </a:xfrm>
          <a:prstGeom prst="rect">
            <a:avLst/>
          </a:prstGeom>
          <a:noFill/>
          <a:ln w="9525">
            <a:noFill/>
            <a:miter lim="800000"/>
            <a:headEnd/>
            <a:tailEnd/>
          </a:ln>
        </p:spPr>
        <p:txBody>
          <a:bodyPr wrap="none">
            <a:spAutoFit/>
          </a:bodyPr>
          <a:lstStyle/>
          <a:p>
            <a:r>
              <a:rPr lang="en-US">
                <a:solidFill>
                  <a:srgbClr val="C00000"/>
                </a:solidFill>
              </a:rPr>
              <a:t>3</a:t>
            </a:r>
          </a:p>
        </p:txBody>
      </p:sp>
      <p:sp>
        <p:nvSpPr>
          <p:cNvPr id="182283" name="TextBox 127"/>
          <p:cNvSpPr txBox="1">
            <a:spLocks noChangeArrowheads="1"/>
          </p:cNvSpPr>
          <p:nvPr/>
        </p:nvSpPr>
        <p:spPr bwMode="auto">
          <a:xfrm>
            <a:off x="3962400" y="5181600"/>
            <a:ext cx="300038" cy="369888"/>
          </a:xfrm>
          <a:prstGeom prst="rect">
            <a:avLst/>
          </a:prstGeom>
          <a:noFill/>
          <a:ln w="9525">
            <a:noFill/>
            <a:miter lim="800000"/>
            <a:headEnd/>
            <a:tailEnd/>
          </a:ln>
        </p:spPr>
        <p:txBody>
          <a:bodyPr wrap="none">
            <a:spAutoFit/>
          </a:bodyPr>
          <a:lstStyle/>
          <a:p>
            <a:r>
              <a:rPr lang="en-US">
                <a:solidFill>
                  <a:srgbClr val="C0000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blinds(horizontal)">
                                      <p:cBhvr>
                                        <p:cTn id="7" dur="500"/>
                                        <p:tgtEl>
                                          <p:spTgt spid="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blinds(horizontal)">
                                      <p:cBhvr>
                                        <p:cTn id="1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p:cNvSpPr>
          <p:nvPr>
            <p:ph type="title"/>
          </p:nvPr>
        </p:nvSpPr>
        <p:spPr/>
        <p:txBody>
          <a:bodyPr/>
          <a:lstStyle/>
          <a:p>
            <a:r>
              <a:rPr lang="en-US"/>
              <a:t>Hot Potato Routing</a:t>
            </a:r>
          </a:p>
        </p:txBody>
      </p:sp>
      <p:sp>
        <p:nvSpPr>
          <p:cNvPr id="40" name="Content Placeholder 39"/>
          <p:cNvSpPr>
            <a:spLocks noGrp="1"/>
          </p:cNvSpPr>
          <p:nvPr>
            <p:ph idx="1"/>
          </p:nvPr>
        </p:nvSpPr>
        <p:spPr>
          <a:xfrm>
            <a:off x="533400" y="1600200"/>
            <a:ext cx="8229600" cy="4648200"/>
          </a:xfrm>
        </p:spPr>
        <p:txBody>
          <a:bodyPr/>
          <a:lstStyle/>
          <a:p>
            <a:pPr>
              <a:defRPr/>
            </a:pPr>
            <a:r>
              <a:rPr lang="en-US" dirty="0">
                <a:ea typeface="ＭＳ Ｐゴシック" charset="0"/>
              </a:rPr>
              <a:t>Suppose there two or more best inter-routes.</a:t>
            </a:r>
          </a:p>
          <a:p>
            <a:pPr>
              <a:defRPr/>
            </a:pPr>
            <a:r>
              <a:rPr lang="en-US" dirty="0">
                <a:ea typeface="ＭＳ Ｐゴシック" charset="0"/>
              </a:rPr>
              <a:t>Then choose route with closest NEXT-HOP</a:t>
            </a:r>
          </a:p>
          <a:p>
            <a:pPr lvl="1">
              <a:defRPr/>
            </a:pPr>
            <a:r>
              <a:rPr lang="en-US" dirty="0">
                <a:solidFill>
                  <a:schemeClr val="accent6">
                    <a:lumMod val="75000"/>
                  </a:schemeClr>
                </a:solidFill>
                <a:ea typeface="ＭＳ Ｐゴシック" charset="0"/>
              </a:rPr>
              <a:t>Use OSPF to determine which gateway is closest</a:t>
            </a:r>
          </a:p>
          <a:p>
            <a:pPr lvl="1">
              <a:defRPr/>
            </a:pPr>
            <a:r>
              <a:rPr lang="en-US" dirty="0">
                <a:solidFill>
                  <a:schemeClr val="accent6">
                    <a:lumMod val="75000"/>
                  </a:schemeClr>
                </a:solidFill>
                <a:ea typeface="ＭＳ Ｐゴシック" charset="0"/>
              </a:rPr>
              <a:t>Q: From 1c, chose AS3 AS131 or AS2 AS17?</a:t>
            </a:r>
          </a:p>
          <a:p>
            <a:pPr lvl="1">
              <a:defRPr/>
            </a:pPr>
            <a:r>
              <a:rPr lang="en-US" dirty="0">
                <a:solidFill>
                  <a:schemeClr val="accent6">
                    <a:lumMod val="75000"/>
                  </a:schemeClr>
                </a:solidFill>
                <a:ea typeface="ＭＳ Ｐゴシック" charset="0"/>
              </a:rPr>
              <a:t> A: route AS3 AS201 since it is closer </a:t>
            </a:r>
          </a:p>
        </p:txBody>
      </p:sp>
      <p:grpSp>
        <p:nvGrpSpPr>
          <p:cNvPr id="183299" name="Group 40"/>
          <p:cNvGrpSpPr>
            <a:grpSpLocks/>
          </p:cNvGrpSpPr>
          <p:nvPr/>
        </p:nvGrpSpPr>
        <p:grpSpPr bwMode="auto">
          <a:xfrm>
            <a:off x="292100" y="4164013"/>
            <a:ext cx="8258175" cy="2366962"/>
            <a:chOff x="292100" y="4164013"/>
            <a:chExt cx="8258175" cy="2366962"/>
          </a:xfrm>
        </p:grpSpPr>
        <p:sp>
          <p:nvSpPr>
            <p:cNvPr id="183303"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3304"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p:spPr>
          <p:txBody>
            <a:bodyPr wrap="none" anchor="ctr"/>
            <a:lstStyle/>
            <a:p>
              <a:endParaRPr lang="he-IL"/>
            </a:p>
          </p:txBody>
        </p:sp>
        <p:sp>
          <p:nvSpPr>
            <p:cNvPr id="183305"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p:spPr>
          <p:txBody>
            <a:bodyPr wrap="none" anchor="ctr"/>
            <a:lstStyle/>
            <a:p>
              <a:endParaRPr lang="he-IL"/>
            </a:p>
          </p:txBody>
        </p:sp>
        <p:sp>
          <p:nvSpPr>
            <p:cNvPr id="183306"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p:spPr>
          <p:txBody>
            <a:bodyPr wrap="none" anchor="ctr"/>
            <a:lstStyle/>
            <a:p>
              <a:endParaRPr lang="he-IL"/>
            </a:p>
          </p:txBody>
        </p:sp>
        <p:sp>
          <p:nvSpPr>
            <p:cNvPr id="183307" name="Text Box 9"/>
            <p:cNvSpPr txBox="1">
              <a:spLocks noChangeArrowheads="1"/>
            </p:cNvSpPr>
            <p:nvPr/>
          </p:nvSpPr>
          <p:spPr bwMode="auto">
            <a:xfrm>
              <a:off x="2052638" y="5129213"/>
              <a:ext cx="665162" cy="396875"/>
            </a:xfrm>
            <a:prstGeom prst="rect">
              <a:avLst/>
            </a:prstGeom>
            <a:noFill/>
            <a:ln w="9525">
              <a:noFill/>
              <a:miter lim="800000"/>
              <a:headEnd/>
              <a:tailEnd/>
            </a:ln>
          </p:spPr>
          <p:txBody>
            <a:bodyPr wrap="none">
              <a:spAutoFit/>
            </a:bodyPr>
            <a:lstStyle/>
            <a:p>
              <a:r>
                <a:rPr lang="en-US" sz="2000"/>
                <a:t>AS3</a:t>
              </a:r>
              <a:endParaRPr lang="en-US"/>
            </a:p>
          </p:txBody>
        </p:sp>
        <p:sp>
          <p:nvSpPr>
            <p:cNvPr id="183308" name="Text Box 10"/>
            <p:cNvSpPr txBox="1">
              <a:spLocks noChangeArrowheads="1"/>
            </p:cNvSpPr>
            <p:nvPr/>
          </p:nvSpPr>
          <p:spPr bwMode="auto">
            <a:xfrm>
              <a:off x="5867400" y="5794375"/>
              <a:ext cx="615950" cy="366713"/>
            </a:xfrm>
            <a:prstGeom prst="rect">
              <a:avLst/>
            </a:prstGeom>
            <a:noFill/>
            <a:ln w="9525">
              <a:noFill/>
              <a:miter lim="800000"/>
              <a:headEnd/>
              <a:tailEnd/>
            </a:ln>
          </p:spPr>
          <p:txBody>
            <a:bodyPr wrap="none">
              <a:spAutoFit/>
            </a:bodyPr>
            <a:lstStyle/>
            <a:p>
              <a:r>
                <a:rPr lang="en-US"/>
                <a:t>AS2</a:t>
              </a:r>
            </a:p>
          </p:txBody>
        </p:sp>
        <p:sp>
          <p:nvSpPr>
            <p:cNvPr id="183309" name="Line 11"/>
            <p:cNvSpPr>
              <a:spLocks noChangeShapeType="1"/>
            </p:cNvSpPr>
            <p:nvPr/>
          </p:nvSpPr>
          <p:spPr bwMode="auto">
            <a:xfrm flipV="1">
              <a:off x="5746750" y="5283200"/>
              <a:ext cx="434975" cy="192088"/>
            </a:xfrm>
            <a:prstGeom prst="line">
              <a:avLst/>
            </a:prstGeom>
            <a:noFill/>
            <a:ln w="12700">
              <a:solidFill>
                <a:schemeClr val="tx1"/>
              </a:solidFill>
              <a:round/>
              <a:headEnd/>
              <a:tailEnd/>
            </a:ln>
          </p:spPr>
          <p:txBody>
            <a:bodyPr/>
            <a:lstStyle/>
            <a:p>
              <a:endParaRPr lang="he-IL"/>
            </a:p>
          </p:txBody>
        </p:sp>
        <p:sp>
          <p:nvSpPr>
            <p:cNvPr id="183310"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p:spPr>
          <p:txBody>
            <a:bodyPr/>
            <a:lstStyle/>
            <a:p>
              <a:endParaRPr lang="he-IL"/>
            </a:p>
          </p:txBody>
        </p:sp>
        <p:sp>
          <p:nvSpPr>
            <p:cNvPr id="183311" name="Line 13"/>
            <p:cNvSpPr>
              <a:spLocks noChangeShapeType="1"/>
            </p:cNvSpPr>
            <p:nvPr/>
          </p:nvSpPr>
          <p:spPr bwMode="auto">
            <a:xfrm flipH="1">
              <a:off x="1882775" y="4635500"/>
              <a:ext cx="147638" cy="376238"/>
            </a:xfrm>
            <a:prstGeom prst="line">
              <a:avLst/>
            </a:prstGeom>
            <a:noFill/>
            <a:ln w="12700">
              <a:solidFill>
                <a:schemeClr val="tx1"/>
              </a:solidFill>
              <a:round/>
              <a:headEnd/>
              <a:tailEnd/>
            </a:ln>
          </p:spPr>
          <p:txBody>
            <a:bodyPr/>
            <a:lstStyle/>
            <a:p>
              <a:endParaRPr lang="he-IL"/>
            </a:p>
          </p:txBody>
        </p:sp>
        <p:grpSp>
          <p:nvGrpSpPr>
            <p:cNvPr id="183312" name="Group 14"/>
            <p:cNvGrpSpPr>
              <a:grpSpLocks/>
            </p:cNvGrpSpPr>
            <p:nvPr/>
          </p:nvGrpSpPr>
          <p:grpSpPr bwMode="auto">
            <a:xfrm>
              <a:off x="1619250" y="4903788"/>
              <a:ext cx="501650" cy="400050"/>
              <a:chOff x="873" y="3243"/>
              <a:chExt cx="316" cy="252"/>
            </a:xfrm>
          </p:grpSpPr>
          <p:sp>
            <p:nvSpPr>
              <p:cNvPr id="183409"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410" name="Line 16"/>
              <p:cNvSpPr>
                <a:spLocks noChangeShapeType="1"/>
              </p:cNvSpPr>
              <p:nvPr/>
            </p:nvSpPr>
            <p:spPr bwMode="auto">
              <a:xfrm>
                <a:off x="876" y="3354"/>
                <a:ext cx="0" cy="50"/>
              </a:xfrm>
              <a:prstGeom prst="line">
                <a:avLst/>
              </a:prstGeom>
              <a:noFill/>
              <a:ln w="12700">
                <a:solidFill>
                  <a:schemeClr val="tx1"/>
                </a:solidFill>
                <a:round/>
                <a:headEnd/>
                <a:tailEnd/>
              </a:ln>
            </p:spPr>
            <p:txBody>
              <a:bodyPr wrap="none" anchor="ctr"/>
              <a:lstStyle/>
              <a:p>
                <a:endParaRPr lang="he-IL"/>
              </a:p>
            </p:txBody>
          </p:sp>
          <p:sp>
            <p:nvSpPr>
              <p:cNvPr id="183411" name="Line 17"/>
              <p:cNvSpPr>
                <a:spLocks noChangeShapeType="1"/>
              </p:cNvSpPr>
              <p:nvPr/>
            </p:nvSpPr>
            <p:spPr bwMode="auto">
              <a:xfrm>
                <a:off x="1189" y="3354"/>
                <a:ext cx="0" cy="50"/>
              </a:xfrm>
              <a:prstGeom prst="line">
                <a:avLst/>
              </a:prstGeom>
              <a:noFill/>
              <a:ln w="12700">
                <a:solidFill>
                  <a:schemeClr val="tx1"/>
                </a:solidFill>
                <a:round/>
                <a:headEnd/>
                <a:tailEnd/>
              </a:ln>
            </p:spPr>
            <p:txBody>
              <a:bodyPr wrap="none" anchor="ctr"/>
              <a:lstStyle/>
              <a:p>
                <a:endParaRPr lang="he-IL"/>
              </a:p>
            </p:txBody>
          </p:sp>
          <p:sp>
            <p:nvSpPr>
              <p:cNvPr id="183412" name="Rectangle 18"/>
              <p:cNvSpPr>
                <a:spLocks noChangeArrowheads="1"/>
              </p:cNvSpPr>
              <p:nvPr/>
            </p:nvSpPr>
            <p:spPr bwMode="auto">
              <a:xfrm>
                <a:off x="876" y="335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413"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414" name="Rectangle 20"/>
              <p:cNvSpPr>
                <a:spLocks noChangeArrowheads="1"/>
              </p:cNvSpPr>
              <p:nvPr/>
            </p:nvSpPr>
            <p:spPr bwMode="auto">
              <a:xfrm>
                <a:off x="960" y="3308"/>
                <a:ext cx="141" cy="124"/>
              </a:xfrm>
              <a:prstGeom prst="rect">
                <a:avLst/>
              </a:prstGeom>
              <a:solidFill>
                <a:schemeClr val="hlink"/>
              </a:solidFill>
              <a:ln w="9525">
                <a:noFill/>
                <a:miter lim="800000"/>
                <a:headEnd/>
                <a:tailEnd/>
              </a:ln>
            </p:spPr>
            <p:txBody>
              <a:bodyPr wrap="none" anchor="ctr"/>
              <a:lstStyle/>
              <a:p>
                <a:endParaRPr lang="he-IL"/>
              </a:p>
            </p:txBody>
          </p:sp>
          <p:sp>
            <p:nvSpPr>
              <p:cNvPr id="183415" name="Text Box 21"/>
              <p:cNvSpPr txBox="1">
                <a:spLocks noChangeArrowheads="1"/>
              </p:cNvSpPr>
              <p:nvPr/>
            </p:nvSpPr>
            <p:spPr bwMode="auto">
              <a:xfrm>
                <a:off x="881" y="3243"/>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3b</a:t>
                </a:r>
              </a:p>
            </p:txBody>
          </p:sp>
        </p:grpSp>
        <p:grpSp>
          <p:nvGrpSpPr>
            <p:cNvPr id="183313" name="Group 22"/>
            <p:cNvGrpSpPr>
              <a:grpSpLocks/>
            </p:cNvGrpSpPr>
            <p:nvPr/>
          </p:nvGrpSpPr>
          <p:grpSpPr bwMode="auto">
            <a:xfrm>
              <a:off x="1889125" y="4327525"/>
              <a:ext cx="501650" cy="400050"/>
              <a:chOff x="2016" y="1976"/>
              <a:chExt cx="316" cy="252"/>
            </a:xfrm>
          </p:grpSpPr>
          <p:sp>
            <p:nvSpPr>
              <p:cNvPr id="183401"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402" name="Line 24"/>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3403" name="Line 25"/>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3404" name="Rectangle 26"/>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405"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3406" name="Group 28"/>
              <p:cNvGrpSpPr>
                <a:grpSpLocks/>
              </p:cNvGrpSpPr>
              <p:nvPr/>
            </p:nvGrpSpPr>
            <p:grpSpPr bwMode="auto">
              <a:xfrm>
                <a:off x="2028" y="1976"/>
                <a:ext cx="296" cy="252"/>
                <a:chOff x="2906" y="2425"/>
                <a:chExt cx="301" cy="252"/>
              </a:xfrm>
            </p:grpSpPr>
            <p:sp>
              <p:nvSpPr>
                <p:cNvPr id="183407" name="Rectangle 29"/>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3408" name="Text Box 30"/>
                <p:cNvSpPr txBox="1">
                  <a:spLocks noChangeArrowheads="1"/>
                </p:cNvSpPr>
                <p:nvPr/>
              </p:nvSpPr>
              <p:spPr bwMode="auto">
                <a:xfrm>
                  <a:off x="2906" y="2425"/>
                  <a:ext cx="301" cy="252"/>
                </a:xfrm>
                <a:prstGeom prst="rect">
                  <a:avLst/>
                </a:prstGeom>
                <a:noFill/>
                <a:ln w="9525">
                  <a:noFill/>
                  <a:miter lim="800000"/>
                  <a:headEnd/>
                  <a:tailEnd/>
                </a:ln>
              </p:spPr>
              <p:txBody>
                <a:bodyPr wrap="none">
                  <a:spAutoFit/>
                </a:bodyPr>
                <a:lstStyle/>
                <a:p>
                  <a:pPr algn="ctr"/>
                  <a:r>
                    <a:rPr lang="en-US" sz="2000" b="1" dirty="0">
                      <a:solidFill>
                        <a:srgbClr val="FFFF00"/>
                      </a:solidFill>
                    </a:rPr>
                    <a:t>3c</a:t>
                  </a:r>
                </a:p>
              </p:txBody>
            </p:sp>
          </p:grpSp>
        </p:grpSp>
        <p:grpSp>
          <p:nvGrpSpPr>
            <p:cNvPr id="183314" name="Group 31"/>
            <p:cNvGrpSpPr>
              <a:grpSpLocks/>
            </p:cNvGrpSpPr>
            <p:nvPr/>
          </p:nvGrpSpPr>
          <p:grpSpPr bwMode="auto">
            <a:xfrm>
              <a:off x="2466975" y="4702175"/>
              <a:ext cx="501650" cy="396875"/>
              <a:chOff x="1434" y="3104"/>
              <a:chExt cx="316" cy="250"/>
            </a:xfrm>
          </p:grpSpPr>
          <p:grpSp>
            <p:nvGrpSpPr>
              <p:cNvPr id="183393" name="Group 32"/>
              <p:cNvGrpSpPr>
                <a:grpSpLocks/>
              </p:cNvGrpSpPr>
              <p:nvPr/>
            </p:nvGrpSpPr>
            <p:grpSpPr bwMode="auto">
              <a:xfrm>
                <a:off x="1434" y="3163"/>
                <a:ext cx="316" cy="147"/>
                <a:chOff x="1434" y="3163"/>
                <a:chExt cx="316" cy="147"/>
              </a:xfrm>
            </p:grpSpPr>
            <p:sp>
              <p:nvSpPr>
                <p:cNvPr id="183395"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96" name="Line 34"/>
                <p:cNvSpPr>
                  <a:spLocks noChangeShapeType="1"/>
                </p:cNvSpPr>
                <p:nvPr/>
              </p:nvSpPr>
              <p:spPr bwMode="auto">
                <a:xfrm>
                  <a:off x="1437" y="3222"/>
                  <a:ext cx="0" cy="50"/>
                </a:xfrm>
                <a:prstGeom prst="line">
                  <a:avLst/>
                </a:prstGeom>
                <a:noFill/>
                <a:ln w="12700">
                  <a:solidFill>
                    <a:schemeClr val="tx1"/>
                  </a:solidFill>
                  <a:round/>
                  <a:headEnd/>
                  <a:tailEnd/>
                </a:ln>
              </p:spPr>
              <p:txBody>
                <a:bodyPr wrap="none" anchor="ctr"/>
                <a:lstStyle/>
                <a:p>
                  <a:endParaRPr lang="he-IL"/>
                </a:p>
              </p:txBody>
            </p:sp>
            <p:sp>
              <p:nvSpPr>
                <p:cNvPr id="183397" name="Line 35"/>
                <p:cNvSpPr>
                  <a:spLocks noChangeShapeType="1"/>
                </p:cNvSpPr>
                <p:nvPr/>
              </p:nvSpPr>
              <p:spPr bwMode="auto">
                <a:xfrm>
                  <a:off x="1750" y="3222"/>
                  <a:ext cx="0" cy="50"/>
                </a:xfrm>
                <a:prstGeom prst="line">
                  <a:avLst/>
                </a:prstGeom>
                <a:noFill/>
                <a:ln w="12700">
                  <a:solidFill>
                    <a:schemeClr val="tx1"/>
                  </a:solidFill>
                  <a:round/>
                  <a:headEnd/>
                  <a:tailEnd/>
                </a:ln>
              </p:spPr>
              <p:txBody>
                <a:bodyPr wrap="none" anchor="ctr"/>
                <a:lstStyle/>
                <a:p>
                  <a:endParaRPr lang="he-IL"/>
                </a:p>
              </p:txBody>
            </p:sp>
            <p:sp>
              <p:nvSpPr>
                <p:cNvPr id="183398" name="Rectangle 36"/>
                <p:cNvSpPr>
                  <a:spLocks noChangeArrowheads="1"/>
                </p:cNvSpPr>
                <p:nvPr/>
              </p:nvSpPr>
              <p:spPr bwMode="auto">
                <a:xfrm>
                  <a:off x="1437" y="3222"/>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99"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400" name="Rectangle 38"/>
                <p:cNvSpPr>
                  <a:spLocks noChangeArrowheads="1"/>
                </p:cNvSpPr>
                <p:nvPr/>
              </p:nvSpPr>
              <p:spPr bwMode="auto">
                <a:xfrm>
                  <a:off x="1521" y="3176"/>
                  <a:ext cx="142" cy="110"/>
                </a:xfrm>
                <a:prstGeom prst="rect">
                  <a:avLst/>
                </a:prstGeom>
                <a:solidFill>
                  <a:schemeClr val="hlink"/>
                </a:solidFill>
                <a:ln w="9525">
                  <a:noFill/>
                  <a:miter lim="800000"/>
                  <a:headEnd/>
                  <a:tailEnd/>
                </a:ln>
              </p:spPr>
              <p:txBody>
                <a:bodyPr wrap="none" anchor="ctr"/>
                <a:lstStyle/>
                <a:p>
                  <a:endParaRPr lang="he-IL"/>
                </a:p>
              </p:txBody>
            </p:sp>
          </p:grpSp>
          <p:sp>
            <p:nvSpPr>
              <p:cNvPr id="183394" name="Text Box 39"/>
              <p:cNvSpPr txBox="1">
                <a:spLocks noChangeArrowheads="1"/>
              </p:cNvSpPr>
              <p:nvPr/>
            </p:nvSpPr>
            <p:spPr bwMode="auto">
              <a:xfrm>
                <a:off x="1448" y="3104"/>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3a</a:t>
                </a:r>
              </a:p>
            </p:txBody>
          </p:sp>
        </p:grpSp>
        <p:grpSp>
          <p:nvGrpSpPr>
            <p:cNvPr id="183315" name="Group 40"/>
            <p:cNvGrpSpPr>
              <a:grpSpLocks/>
            </p:cNvGrpSpPr>
            <p:nvPr/>
          </p:nvGrpSpPr>
          <p:grpSpPr bwMode="auto">
            <a:xfrm>
              <a:off x="2495550" y="5227638"/>
              <a:ext cx="2660650" cy="1122362"/>
              <a:chOff x="1572" y="3293"/>
              <a:chExt cx="1676" cy="707"/>
            </a:xfrm>
          </p:grpSpPr>
          <p:sp>
            <p:nvSpPr>
              <p:cNvPr id="183350" name="Freeform 41"/>
              <p:cNvSpPr>
                <a:spLocks/>
              </p:cNvSpPr>
              <p:nvPr/>
            </p:nvSpPr>
            <p:spPr bwMode="auto">
              <a:xfrm>
                <a:off x="1572" y="3293"/>
                <a:ext cx="1676" cy="707"/>
              </a:xfrm>
              <a:custGeom>
                <a:avLst/>
                <a:gdLst>
                  <a:gd name="T0" fmla="*/ 259 w 1583"/>
                  <a:gd name="T1" fmla="*/ 310 h 682"/>
                  <a:gd name="T2" fmla="*/ 681 w 1583"/>
                  <a:gd name="T3" fmla="*/ 102 h 682"/>
                  <a:gd name="T4" fmla="*/ 1313 w 1583"/>
                  <a:gd name="T5" fmla="*/ 29 h 682"/>
                  <a:gd name="T6" fmla="*/ 1933 w 1583"/>
                  <a:gd name="T7" fmla="*/ 268 h 682"/>
                  <a:gd name="T8" fmla="*/ 2613 w 1583"/>
                  <a:gd name="T9" fmla="*/ 591 h 682"/>
                  <a:gd name="T10" fmla="*/ 2126 w 1583"/>
                  <a:gd name="T11" fmla="*/ 888 h 682"/>
                  <a:gd name="T12" fmla="*/ 1153 w 1583"/>
                  <a:gd name="T13" fmla="*/ 908 h 682"/>
                  <a:gd name="T14" fmla="*/ 149 w 1583"/>
                  <a:gd name="T15" fmla="*/ 823 h 682"/>
                  <a:gd name="T16" fmla="*/ 259 w 1583"/>
                  <a:gd name="T17" fmla="*/ 31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p:spPr>
            <p:txBody>
              <a:bodyPr wrap="none" anchor="ctr"/>
              <a:lstStyle/>
              <a:p>
                <a:endParaRPr lang="he-IL"/>
              </a:p>
            </p:txBody>
          </p:sp>
          <p:sp>
            <p:nvSpPr>
              <p:cNvPr id="183351" name="Text Box 42"/>
              <p:cNvSpPr txBox="1">
                <a:spLocks noChangeArrowheads="1"/>
              </p:cNvSpPr>
              <p:nvPr/>
            </p:nvSpPr>
            <p:spPr bwMode="auto">
              <a:xfrm>
                <a:off x="1719" y="3724"/>
                <a:ext cx="419" cy="250"/>
              </a:xfrm>
              <a:prstGeom prst="rect">
                <a:avLst/>
              </a:prstGeom>
              <a:noFill/>
              <a:ln w="9525">
                <a:noFill/>
                <a:miter lim="800000"/>
                <a:headEnd/>
                <a:tailEnd/>
              </a:ln>
            </p:spPr>
            <p:txBody>
              <a:bodyPr wrap="none">
                <a:spAutoFit/>
              </a:bodyPr>
              <a:lstStyle/>
              <a:p>
                <a:r>
                  <a:rPr lang="en-US" sz="2000"/>
                  <a:t>AS1</a:t>
                </a:r>
                <a:endParaRPr lang="en-US"/>
              </a:p>
            </p:txBody>
          </p:sp>
          <p:sp>
            <p:nvSpPr>
              <p:cNvPr id="183352" name="Line 43"/>
              <p:cNvSpPr>
                <a:spLocks noChangeShapeType="1"/>
              </p:cNvSpPr>
              <p:nvPr/>
            </p:nvSpPr>
            <p:spPr bwMode="auto">
              <a:xfrm flipH="1">
                <a:off x="2134" y="3469"/>
                <a:ext cx="93" cy="102"/>
              </a:xfrm>
              <a:prstGeom prst="line">
                <a:avLst/>
              </a:prstGeom>
              <a:noFill/>
              <a:ln w="12700">
                <a:solidFill>
                  <a:schemeClr val="tx1"/>
                </a:solidFill>
                <a:round/>
                <a:headEnd/>
                <a:tailEnd/>
              </a:ln>
            </p:spPr>
            <p:txBody>
              <a:bodyPr/>
              <a:lstStyle/>
              <a:p>
                <a:endParaRPr lang="he-IL"/>
              </a:p>
            </p:txBody>
          </p:sp>
          <p:sp>
            <p:nvSpPr>
              <p:cNvPr id="183353" name="Line 44"/>
              <p:cNvSpPr>
                <a:spLocks noChangeShapeType="1"/>
              </p:cNvSpPr>
              <p:nvPr/>
            </p:nvSpPr>
            <p:spPr bwMode="auto">
              <a:xfrm>
                <a:off x="2388" y="3491"/>
                <a:ext cx="3" cy="285"/>
              </a:xfrm>
              <a:prstGeom prst="line">
                <a:avLst/>
              </a:prstGeom>
              <a:noFill/>
              <a:ln w="12700">
                <a:solidFill>
                  <a:schemeClr val="tx1"/>
                </a:solidFill>
                <a:round/>
                <a:headEnd/>
                <a:tailEnd/>
              </a:ln>
            </p:spPr>
            <p:txBody>
              <a:bodyPr/>
              <a:lstStyle/>
              <a:p>
                <a:endParaRPr lang="he-IL"/>
              </a:p>
            </p:txBody>
          </p:sp>
          <p:sp>
            <p:nvSpPr>
              <p:cNvPr id="183354" name="Line 45"/>
              <p:cNvSpPr>
                <a:spLocks noChangeShapeType="1"/>
              </p:cNvSpPr>
              <p:nvPr/>
            </p:nvSpPr>
            <p:spPr bwMode="auto">
              <a:xfrm>
                <a:off x="2490" y="3461"/>
                <a:ext cx="313" cy="211"/>
              </a:xfrm>
              <a:prstGeom prst="line">
                <a:avLst/>
              </a:prstGeom>
              <a:noFill/>
              <a:ln w="12700">
                <a:solidFill>
                  <a:schemeClr val="tx1"/>
                </a:solidFill>
                <a:round/>
                <a:headEnd/>
                <a:tailEnd/>
              </a:ln>
            </p:spPr>
            <p:txBody>
              <a:bodyPr/>
              <a:lstStyle/>
              <a:p>
                <a:endParaRPr lang="he-IL"/>
              </a:p>
            </p:txBody>
          </p:sp>
          <p:sp>
            <p:nvSpPr>
              <p:cNvPr id="183355" name="Line 46"/>
              <p:cNvSpPr>
                <a:spLocks noChangeShapeType="1"/>
              </p:cNvSpPr>
              <p:nvPr/>
            </p:nvSpPr>
            <p:spPr bwMode="auto">
              <a:xfrm flipH="1">
                <a:off x="2566" y="3749"/>
                <a:ext cx="237" cy="76"/>
              </a:xfrm>
              <a:prstGeom prst="line">
                <a:avLst/>
              </a:prstGeom>
              <a:noFill/>
              <a:ln w="12700">
                <a:solidFill>
                  <a:schemeClr val="tx1"/>
                </a:solidFill>
                <a:round/>
                <a:headEnd/>
                <a:tailEnd/>
              </a:ln>
            </p:spPr>
            <p:txBody>
              <a:bodyPr/>
              <a:lstStyle/>
              <a:p>
                <a:endParaRPr lang="he-IL"/>
              </a:p>
            </p:txBody>
          </p:sp>
          <p:sp>
            <p:nvSpPr>
              <p:cNvPr id="183356" name="Line 47"/>
              <p:cNvSpPr>
                <a:spLocks noChangeShapeType="1"/>
              </p:cNvSpPr>
              <p:nvPr/>
            </p:nvSpPr>
            <p:spPr bwMode="auto">
              <a:xfrm flipH="1" flipV="1">
                <a:off x="2202" y="3638"/>
                <a:ext cx="568" cy="51"/>
              </a:xfrm>
              <a:prstGeom prst="line">
                <a:avLst/>
              </a:prstGeom>
              <a:noFill/>
              <a:ln w="12700">
                <a:solidFill>
                  <a:schemeClr val="tx1"/>
                </a:solidFill>
                <a:round/>
                <a:headEnd/>
                <a:tailEnd/>
              </a:ln>
            </p:spPr>
            <p:txBody>
              <a:bodyPr/>
              <a:lstStyle/>
              <a:p>
                <a:endParaRPr lang="he-IL"/>
              </a:p>
            </p:txBody>
          </p:sp>
          <p:sp>
            <p:nvSpPr>
              <p:cNvPr id="183357" name="Line 48"/>
              <p:cNvSpPr>
                <a:spLocks noChangeShapeType="1"/>
              </p:cNvSpPr>
              <p:nvPr/>
            </p:nvSpPr>
            <p:spPr bwMode="auto">
              <a:xfrm>
                <a:off x="2143" y="3689"/>
                <a:ext cx="127" cy="85"/>
              </a:xfrm>
              <a:prstGeom prst="line">
                <a:avLst/>
              </a:prstGeom>
              <a:noFill/>
              <a:ln w="12700">
                <a:solidFill>
                  <a:schemeClr val="tx1"/>
                </a:solidFill>
                <a:round/>
                <a:headEnd/>
                <a:tailEnd/>
              </a:ln>
            </p:spPr>
            <p:txBody>
              <a:bodyPr/>
              <a:lstStyle/>
              <a:p>
                <a:endParaRPr lang="he-IL"/>
              </a:p>
            </p:txBody>
          </p:sp>
          <p:grpSp>
            <p:nvGrpSpPr>
              <p:cNvPr id="183358" name="Group 49"/>
              <p:cNvGrpSpPr>
                <a:grpSpLocks/>
              </p:cNvGrpSpPr>
              <p:nvPr/>
            </p:nvGrpSpPr>
            <p:grpSpPr bwMode="auto">
              <a:xfrm>
                <a:off x="2202" y="3293"/>
                <a:ext cx="316" cy="252"/>
                <a:chOff x="2055" y="3447"/>
                <a:chExt cx="316" cy="252"/>
              </a:xfrm>
            </p:grpSpPr>
            <p:sp>
              <p:nvSpPr>
                <p:cNvPr id="183385"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86" name="Line 51"/>
                <p:cNvSpPr>
                  <a:spLocks noChangeShapeType="1"/>
                </p:cNvSpPr>
                <p:nvPr/>
              </p:nvSpPr>
              <p:spPr bwMode="auto">
                <a:xfrm>
                  <a:off x="2058" y="3564"/>
                  <a:ext cx="0" cy="50"/>
                </a:xfrm>
                <a:prstGeom prst="line">
                  <a:avLst/>
                </a:prstGeom>
                <a:noFill/>
                <a:ln w="12700">
                  <a:solidFill>
                    <a:schemeClr val="tx1"/>
                  </a:solidFill>
                  <a:round/>
                  <a:headEnd/>
                  <a:tailEnd/>
                </a:ln>
              </p:spPr>
              <p:txBody>
                <a:bodyPr wrap="none" anchor="ctr"/>
                <a:lstStyle/>
                <a:p>
                  <a:endParaRPr lang="he-IL"/>
                </a:p>
              </p:txBody>
            </p:sp>
            <p:sp>
              <p:nvSpPr>
                <p:cNvPr id="183387" name="Line 52"/>
                <p:cNvSpPr>
                  <a:spLocks noChangeShapeType="1"/>
                </p:cNvSpPr>
                <p:nvPr/>
              </p:nvSpPr>
              <p:spPr bwMode="auto">
                <a:xfrm>
                  <a:off x="2371" y="3564"/>
                  <a:ext cx="0" cy="50"/>
                </a:xfrm>
                <a:prstGeom prst="line">
                  <a:avLst/>
                </a:prstGeom>
                <a:noFill/>
                <a:ln w="12700">
                  <a:solidFill>
                    <a:schemeClr val="tx1"/>
                  </a:solidFill>
                  <a:round/>
                  <a:headEnd/>
                  <a:tailEnd/>
                </a:ln>
              </p:spPr>
              <p:txBody>
                <a:bodyPr wrap="none" anchor="ctr"/>
                <a:lstStyle/>
                <a:p>
                  <a:endParaRPr lang="he-IL"/>
                </a:p>
              </p:txBody>
            </p:sp>
            <p:sp>
              <p:nvSpPr>
                <p:cNvPr id="183388" name="Rectangle 53"/>
                <p:cNvSpPr>
                  <a:spLocks noChangeArrowheads="1"/>
                </p:cNvSpPr>
                <p:nvPr/>
              </p:nvSpPr>
              <p:spPr bwMode="auto">
                <a:xfrm>
                  <a:off x="2058" y="356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89"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3390" name="Group 55"/>
                <p:cNvGrpSpPr>
                  <a:grpSpLocks/>
                </p:cNvGrpSpPr>
                <p:nvPr/>
              </p:nvGrpSpPr>
              <p:grpSpPr bwMode="auto">
                <a:xfrm>
                  <a:off x="2069" y="3447"/>
                  <a:ext cx="296" cy="252"/>
                  <a:chOff x="2906" y="2425"/>
                  <a:chExt cx="303" cy="252"/>
                </a:xfrm>
              </p:grpSpPr>
              <p:sp>
                <p:nvSpPr>
                  <p:cNvPr id="183391" name="Rectangle 56"/>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3392" name="Text Box 57"/>
                  <p:cNvSpPr txBox="1">
                    <a:spLocks noChangeArrowheads="1"/>
                  </p:cNvSpPr>
                  <p:nvPr/>
                </p:nvSpPr>
                <p:spPr bwMode="auto">
                  <a:xfrm>
                    <a:off x="2906" y="2425"/>
                    <a:ext cx="303" cy="252"/>
                  </a:xfrm>
                  <a:prstGeom prst="rect">
                    <a:avLst/>
                  </a:prstGeom>
                  <a:noFill/>
                  <a:ln w="9525">
                    <a:noFill/>
                    <a:miter lim="800000"/>
                    <a:headEnd/>
                    <a:tailEnd/>
                  </a:ln>
                </p:spPr>
                <p:txBody>
                  <a:bodyPr wrap="none">
                    <a:spAutoFit/>
                  </a:bodyPr>
                  <a:lstStyle/>
                  <a:p>
                    <a:pPr algn="ctr"/>
                    <a:r>
                      <a:rPr lang="en-US" sz="2000" b="1" dirty="0">
                        <a:solidFill>
                          <a:srgbClr val="FFFF00"/>
                        </a:solidFill>
                      </a:rPr>
                      <a:t>1c</a:t>
                    </a:r>
                  </a:p>
                </p:txBody>
              </p:sp>
            </p:grpSp>
          </p:grpSp>
          <p:grpSp>
            <p:nvGrpSpPr>
              <p:cNvPr id="183359" name="Group 97"/>
              <p:cNvGrpSpPr>
                <a:grpSpLocks/>
              </p:cNvGrpSpPr>
              <p:nvPr/>
            </p:nvGrpSpPr>
            <p:grpSpPr bwMode="auto">
              <a:xfrm>
                <a:off x="1896" y="3507"/>
                <a:ext cx="316" cy="250"/>
                <a:chOff x="1749" y="3661"/>
                <a:chExt cx="316" cy="250"/>
              </a:xfrm>
            </p:grpSpPr>
            <p:sp>
              <p:nvSpPr>
                <p:cNvPr id="183378"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79" name="Line 60"/>
                <p:cNvSpPr>
                  <a:spLocks noChangeShapeType="1"/>
                </p:cNvSpPr>
                <p:nvPr/>
              </p:nvSpPr>
              <p:spPr bwMode="auto">
                <a:xfrm>
                  <a:off x="1752" y="3774"/>
                  <a:ext cx="0" cy="50"/>
                </a:xfrm>
                <a:prstGeom prst="line">
                  <a:avLst/>
                </a:prstGeom>
                <a:noFill/>
                <a:ln w="12700">
                  <a:solidFill>
                    <a:schemeClr val="tx1"/>
                  </a:solidFill>
                  <a:round/>
                  <a:headEnd/>
                  <a:tailEnd/>
                </a:ln>
              </p:spPr>
              <p:txBody>
                <a:bodyPr wrap="none" anchor="ctr"/>
                <a:lstStyle/>
                <a:p>
                  <a:endParaRPr lang="he-IL"/>
                </a:p>
              </p:txBody>
            </p:sp>
            <p:sp>
              <p:nvSpPr>
                <p:cNvPr id="183380" name="Line 61"/>
                <p:cNvSpPr>
                  <a:spLocks noChangeShapeType="1"/>
                </p:cNvSpPr>
                <p:nvPr/>
              </p:nvSpPr>
              <p:spPr bwMode="auto">
                <a:xfrm>
                  <a:off x="2065" y="3774"/>
                  <a:ext cx="0" cy="50"/>
                </a:xfrm>
                <a:prstGeom prst="line">
                  <a:avLst/>
                </a:prstGeom>
                <a:noFill/>
                <a:ln w="12700">
                  <a:solidFill>
                    <a:schemeClr val="tx1"/>
                  </a:solidFill>
                  <a:round/>
                  <a:headEnd/>
                  <a:tailEnd/>
                </a:ln>
              </p:spPr>
              <p:txBody>
                <a:bodyPr wrap="none" anchor="ctr"/>
                <a:lstStyle/>
                <a:p>
                  <a:endParaRPr lang="he-IL"/>
                </a:p>
              </p:txBody>
            </p:sp>
            <p:sp>
              <p:nvSpPr>
                <p:cNvPr id="183381" name="Rectangle 62"/>
                <p:cNvSpPr>
                  <a:spLocks noChangeArrowheads="1"/>
                </p:cNvSpPr>
                <p:nvPr/>
              </p:nvSpPr>
              <p:spPr bwMode="auto">
                <a:xfrm>
                  <a:off x="1752" y="3774"/>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82"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83" name="Rectangle 64"/>
                <p:cNvSpPr>
                  <a:spLocks noChangeArrowheads="1"/>
                </p:cNvSpPr>
                <p:nvPr/>
              </p:nvSpPr>
              <p:spPr bwMode="auto">
                <a:xfrm>
                  <a:off x="1834" y="3746"/>
                  <a:ext cx="142" cy="96"/>
                </a:xfrm>
                <a:prstGeom prst="rect">
                  <a:avLst/>
                </a:prstGeom>
                <a:solidFill>
                  <a:schemeClr val="hlink"/>
                </a:solidFill>
                <a:ln w="9525">
                  <a:noFill/>
                  <a:miter lim="800000"/>
                  <a:headEnd/>
                  <a:tailEnd/>
                </a:ln>
              </p:spPr>
              <p:txBody>
                <a:bodyPr wrap="none" anchor="ctr"/>
                <a:lstStyle/>
                <a:p>
                  <a:endParaRPr lang="he-IL"/>
                </a:p>
              </p:txBody>
            </p:sp>
            <p:sp>
              <p:nvSpPr>
                <p:cNvPr id="183384" name="Text Box 65"/>
                <p:cNvSpPr txBox="1">
                  <a:spLocks noChangeArrowheads="1"/>
                </p:cNvSpPr>
                <p:nvPr/>
              </p:nvSpPr>
              <p:spPr bwMode="auto">
                <a:xfrm>
                  <a:off x="1765" y="3661"/>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1a</a:t>
                  </a:r>
                </a:p>
              </p:txBody>
            </p:sp>
          </p:grpSp>
          <p:grpSp>
            <p:nvGrpSpPr>
              <p:cNvPr id="183360" name="Group 66"/>
              <p:cNvGrpSpPr>
                <a:grpSpLocks/>
              </p:cNvGrpSpPr>
              <p:nvPr/>
            </p:nvGrpSpPr>
            <p:grpSpPr bwMode="auto">
              <a:xfrm>
                <a:off x="2238" y="3689"/>
                <a:ext cx="316" cy="252"/>
                <a:chOff x="2091" y="3843"/>
                <a:chExt cx="316" cy="252"/>
              </a:xfrm>
            </p:grpSpPr>
            <p:sp>
              <p:nvSpPr>
                <p:cNvPr id="183370"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71" name="Line 68"/>
                <p:cNvSpPr>
                  <a:spLocks noChangeShapeType="1"/>
                </p:cNvSpPr>
                <p:nvPr/>
              </p:nvSpPr>
              <p:spPr bwMode="auto">
                <a:xfrm>
                  <a:off x="2094" y="3960"/>
                  <a:ext cx="0" cy="50"/>
                </a:xfrm>
                <a:prstGeom prst="line">
                  <a:avLst/>
                </a:prstGeom>
                <a:noFill/>
                <a:ln w="12700">
                  <a:solidFill>
                    <a:schemeClr val="tx1"/>
                  </a:solidFill>
                  <a:round/>
                  <a:headEnd/>
                  <a:tailEnd/>
                </a:ln>
              </p:spPr>
              <p:txBody>
                <a:bodyPr wrap="none" anchor="ctr"/>
                <a:lstStyle/>
                <a:p>
                  <a:endParaRPr lang="he-IL"/>
                </a:p>
              </p:txBody>
            </p:sp>
            <p:sp>
              <p:nvSpPr>
                <p:cNvPr id="183372" name="Line 69"/>
                <p:cNvSpPr>
                  <a:spLocks noChangeShapeType="1"/>
                </p:cNvSpPr>
                <p:nvPr/>
              </p:nvSpPr>
              <p:spPr bwMode="auto">
                <a:xfrm>
                  <a:off x="2407" y="3960"/>
                  <a:ext cx="0" cy="50"/>
                </a:xfrm>
                <a:prstGeom prst="line">
                  <a:avLst/>
                </a:prstGeom>
                <a:noFill/>
                <a:ln w="12700">
                  <a:solidFill>
                    <a:schemeClr val="tx1"/>
                  </a:solidFill>
                  <a:round/>
                  <a:headEnd/>
                  <a:tailEnd/>
                </a:ln>
              </p:spPr>
              <p:txBody>
                <a:bodyPr wrap="none" anchor="ctr"/>
                <a:lstStyle/>
                <a:p>
                  <a:endParaRPr lang="he-IL"/>
                </a:p>
              </p:txBody>
            </p:sp>
            <p:sp>
              <p:nvSpPr>
                <p:cNvPr id="183373" name="Rectangle 70"/>
                <p:cNvSpPr>
                  <a:spLocks noChangeArrowheads="1"/>
                </p:cNvSpPr>
                <p:nvPr/>
              </p:nvSpPr>
              <p:spPr bwMode="auto">
                <a:xfrm>
                  <a:off x="2094" y="3960"/>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74"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3375" name="Group 72"/>
                <p:cNvGrpSpPr>
                  <a:grpSpLocks/>
                </p:cNvGrpSpPr>
                <p:nvPr/>
              </p:nvGrpSpPr>
              <p:grpSpPr bwMode="auto">
                <a:xfrm>
                  <a:off x="2101" y="3843"/>
                  <a:ext cx="305" cy="252"/>
                  <a:chOff x="2904" y="2425"/>
                  <a:chExt cx="307" cy="252"/>
                </a:xfrm>
              </p:grpSpPr>
              <p:sp>
                <p:nvSpPr>
                  <p:cNvPr id="183376" name="Rectangle 73"/>
                  <p:cNvSpPr>
                    <a:spLocks noChangeArrowheads="1"/>
                  </p:cNvSpPr>
                  <p:nvPr/>
                </p:nvSpPr>
                <p:spPr bwMode="auto">
                  <a:xfrm>
                    <a:off x="2982" y="2490"/>
                    <a:ext cx="144" cy="132"/>
                  </a:xfrm>
                  <a:prstGeom prst="rect">
                    <a:avLst/>
                  </a:prstGeom>
                  <a:solidFill>
                    <a:schemeClr val="hlink"/>
                  </a:solidFill>
                  <a:ln w="9525">
                    <a:noFill/>
                    <a:miter lim="800000"/>
                    <a:headEnd/>
                    <a:tailEnd/>
                  </a:ln>
                </p:spPr>
                <p:txBody>
                  <a:bodyPr wrap="none" anchor="ctr"/>
                  <a:lstStyle/>
                  <a:p>
                    <a:endParaRPr lang="he-IL"/>
                  </a:p>
                </p:txBody>
              </p:sp>
              <p:sp>
                <p:nvSpPr>
                  <p:cNvPr id="183377" name="Text Box 74"/>
                  <p:cNvSpPr txBox="1">
                    <a:spLocks noChangeArrowheads="1"/>
                  </p:cNvSpPr>
                  <p:nvPr/>
                </p:nvSpPr>
                <p:spPr bwMode="auto">
                  <a:xfrm>
                    <a:off x="2904" y="2425"/>
                    <a:ext cx="307" cy="252"/>
                  </a:xfrm>
                  <a:prstGeom prst="rect">
                    <a:avLst/>
                  </a:prstGeom>
                  <a:noFill/>
                  <a:ln w="9525">
                    <a:noFill/>
                    <a:miter lim="800000"/>
                    <a:headEnd/>
                    <a:tailEnd/>
                  </a:ln>
                </p:spPr>
                <p:txBody>
                  <a:bodyPr wrap="none">
                    <a:spAutoFit/>
                  </a:bodyPr>
                  <a:lstStyle/>
                  <a:p>
                    <a:pPr algn="ctr"/>
                    <a:r>
                      <a:rPr lang="en-US" sz="2000" b="1" dirty="0">
                        <a:solidFill>
                          <a:srgbClr val="FFFF00"/>
                        </a:solidFill>
                      </a:rPr>
                      <a:t>1d</a:t>
                    </a:r>
                  </a:p>
                </p:txBody>
              </p:sp>
            </p:grpSp>
          </p:grpSp>
          <p:grpSp>
            <p:nvGrpSpPr>
              <p:cNvPr id="183361" name="Group 75"/>
              <p:cNvGrpSpPr>
                <a:grpSpLocks/>
              </p:cNvGrpSpPr>
              <p:nvPr/>
            </p:nvGrpSpPr>
            <p:grpSpPr bwMode="auto">
              <a:xfrm>
                <a:off x="2778" y="3573"/>
                <a:ext cx="316" cy="252"/>
                <a:chOff x="2016" y="1976"/>
                <a:chExt cx="316" cy="252"/>
              </a:xfrm>
            </p:grpSpPr>
            <p:sp>
              <p:nvSpPr>
                <p:cNvPr id="183362"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63" name="Line 77"/>
                <p:cNvSpPr>
                  <a:spLocks noChangeShapeType="1"/>
                </p:cNvSpPr>
                <p:nvPr/>
              </p:nvSpPr>
              <p:spPr bwMode="auto">
                <a:xfrm>
                  <a:off x="2019" y="2095"/>
                  <a:ext cx="0" cy="50"/>
                </a:xfrm>
                <a:prstGeom prst="line">
                  <a:avLst/>
                </a:prstGeom>
                <a:noFill/>
                <a:ln w="12700">
                  <a:solidFill>
                    <a:schemeClr val="tx1"/>
                  </a:solidFill>
                  <a:round/>
                  <a:headEnd/>
                  <a:tailEnd/>
                </a:ln>
              </p:spPr>
              <p:txBody>
                <a:bodyPr wrap="none" anchor="ctr"/>
                <a:lstStyle/>
                <a:p>
                  <a:endParaRPr lang="he-IL"/>
                </a:p>
              </p:txBody>
            </p:sp>
            <p:sp>
              <p:nvSpPr>
                <p:cNvPr id="183364" name="Line 78"/>
                <p:cNvSpPr>
                  <a:spLocks noChangeShapeType="1"/>
                </p:cNvSpPr>
                <p:nvPr/>
              </p:nvSpPr>
              <p:spPr bwMode="auto">
                <a:xfrm>
                  <a:off x="2332" y="2095"/>
                  <a:ext cx="0" cy="50"/>
                </a:xfrm>
                <a:prstGeom prst="line">
                  <a:avLst/>
                </a:prstGeom>
                <a:noFill/>
                <a:ln w="12700">
                  <a:solidFill>
                    <a:schemeClr val="tx1"/>
                  </a:solidFill>
                  <a:round/>
                  <a:headEnd/>
                  <a:tailEnd/>
                </a:ln>
              </p:spPr>
              <p:txBody>
                <a:bodyPr wrap="none" anchor="ctr"/>
                <a:lstStyle/>
                <a:p>
                  <a:endParaRPr lang="he-IL"/>
                </a:p>
              </p:txBody>
            </p:sp>
            <p:sp>
              <p:nvSpPr>
                <p:cNvPr id="183365" name="Rectangle 79"/>
                <p:cNvSpPr>
                  <a:spLocks noChangeArrowheads="1"/>
                </p:cNvSpPr>
                <p:nvPr/>
              </p:nvSpPr>
              <p:spPr bwMode="auto">
                <a:xfrm>
                  <a:off x="2019" y="2095"/>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66"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he-IL"/>
                </a:p>
              </p:txBody>
            </p:sp>
            <p:grpSp>
              <p:nvGrpSpPr>
                <p:cNvPr id="183367" name="Group 81"/>
                <p:cNvGrpSpPr>
                  <a:grpSpLocks/>
                </p:cNvGrpSpPr>
                <p:nvPr/>
              </p:nvGrpSpPr>
              <p:grpSpPr bwMode="auto">
                <a:xfrm>
                  <a:off x="2025" y="1976"/>
                  <a:ext cx="305" cy="252"/>
                  <a:chOff x="2903" y="2425"/>
                  <a:chExt cx="310" cy="252"/>
                </a:xfrm>
              </p:grpSpPr>
              <p:sp>
                <p:nvSpPr>
                  <p:cNvPr id="183368" name="Rectangle 82"/>
                  <p:cNvSpPr>
                    <a:spLocks noChangeArrowheads="1"/>
                  </p:cNvSpPr>
                  <p:nvPr/>
                </p:nvSpPr>
                <p:spPr bwMode="auto">
                  <a:xfrm>
                    <a:off x="2982" y="2490"/>
                    <a:ext cx="142" cy="132"/>
                  </a:xfrm>
                  <a:prstGeom prst="rect">
                    <a:avLst/>
                  </a:prstGeom>
                  <a:solidFill>
                    <a:schemeClr val="hlink"/>
                  </a:solidFill>
                  <a:ln w="9525">
                    <a:noFill/>
                    <a:miter lim="800000"/>
                    <a:headEnd/>
                    <a:tailEnd/>
                  </a:ln>
                </p:spPr>
                <p:txBody>
                  <a:bodyPr wrap="none" anchor="ctr"/>
                  <a:lstStyle/>
                  <a:p>
                    <a:endParaRPr lang="he-IL"/>
                  </a:p>
                </p:txBody>
              </p:sp>
              <p:sp>
                <p:nvSpPr>
                  <p:cNvPr id="183369" name="Text Box 83"/>
                  <p:cNvSpPr txBox="1">
                    <a:spLocks noChangeArrowheads="1"/>
                  </p:cNvSpPr>
                  <p:nvPr/>
                </p:nvSpPr>
                <p:spPr bwMode="auto">
                  <a:xfrm>
                    <a:off x="2903" y="2425"/>
                    <a:ext cx="310" cy="252"/>
                  </a:xfrm>
                  <a:prstGeom prst="rect">
                    <a:avLst/>
                  </a:prstGeom>
                  <a:noFill/>
                  <a:ln w="9525">
                    <a:noFill/>
                    <a:miter lim="800000"/>
                    <a:headEnd/>
                    <a:tailEnd/>
                  </a:ln>
                </p:spPr>
                <p:txBody>
                  <a:bodyPr wrap="none">
                    <a:spAutoFit/>
                  </a:bodyPr>
                  <a:lstStyle/>
                  <a:p>
                    <a:pPr algn="ctr"/>
                    <a:r>
                      <a:rPr lang="en-US" sz="2000" b="1" dirty="0">
                        <a:solidFill>
                          <a:srgbClr val="FFFF00"/>
                        </a:solidFill>
                      </a:rPr>
                      <a:t>1b</a:t>
                    </a:r>
                  </a:p>
                </p:txBody>
              </p:sp>
            </p:grpSp>
          </p:grpSp>
        </p:grpSp>
        <p:grpSp>
          <p:nvGrpSpPr>
            <p:cNvPr id="183316" name="Group 84"/>
            <p:cNvGrpSpPr>
              <a:grpSpLocks/>
            </p:cNvGrpSpPr>
            <p:nvPr/>
          </p:nvGrpSpPr>
          <p:grpSpPr bwMode="auto">
            <a:xfrm>
              <a:off x="5414963" y="5324475"/>
              <a:ext cx="501650" cy="396875"/>
              <a:chOff x="3537" y="3473"/>
              <a:chExt cx="316" cy="250"/>
            </a:xfrm>
          </p:grpSpPr>
          <p:sp>
            <p:nvSpPr>
              <p:cNvPr id="183343"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44" name="Line 86"/>
              <p:cNvSpPr>
                <a:spLocks noChangeShapeType="1"/>
              </p:cNvSpPr>
              <p:nvPr/>
            </p:nvSpPr>
            <p:spPr bwMode="auto">
              <a:xfrm>
                <a:off x="3540" y="3591"/>
                <a:ext cx="0" cy="50"/>
              </a:xfrm>
              <a:prstGeom prst="line">
                <a:avLst/>
              </a:prstGeom>
              <a:noFill/>
              <a:ln w="12700">
                <a:solidFill>
                  <a:schemeClr val="tx1"/>
                </a:solidFill>
                <a:round/>
                <a:headEnd/>
                <a:tailEnd/>
              </a:ln>
            </p:spPr>
            <p:txBody>
              <a:bodyPr wrap="none" anchor="ctr"/>
              <a:lstStyle/>
              <a:p>
                <a:endParaRPr lang="he-IL"/>
              </a:p>
            </p:txBody>
          </p:sp>
          <p:sp>
            <p:nvSpPr>
              <p:cNvPr id="183345" name="Line 87"/>
              <p:cNvSpPr>
                <a:spLocks noChangeShapeType="1"/>
              </p:cNvSpPr>
              <p:nvPr/>
            </p:nvSpPr>
            <p:spPr bwMode="auto">
              <a:xfrm>
                <a:off x="3853" y="3591"/>
                <a:ext cx="0" cy="50"/>
              </a:xfrm>
              <a:prstGeom prst="line">
                <a:avLst/>
              </a:prstGeom>
              <a:noFill/>
              <a:ln w="12700">
                <a:solidFill>
                  <a:schemeClr val="tx1"/>
                </a:solidFill>
                <a:round/>
                <a:headEnd/>
                <a:tailEnd/>
              </a:ln>
            </p:spPr>
            <p:txBody>
              <a:bodyPr wrap="none" anchor="ctr"/>
              <a:lstStyle/>
              <a:p>
                <a:endParaRPr lang="he-IL"/>
              </a:p>
            </p:txBody>
          </p:sp>
          <p:sp>
            <p:nvSpPr>
              <p:cNvPr id="183346" name="Rectangle 88"/>
              <p:cNvSpPr>
                <a:spLocks noChangeArrowheads="1"/>
              </p:cNvSpPr>
              <p:nvPr/>
            </p:nvSpPr>
            <p:spPr bwMode="auto">
              <a:xfrm>
                <a:off x="3540" y="359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47"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48" name="Rectangle 90"/>
              <p:cNvSpPr>
                <a:spLocks noChangeArrowheads="1"/>
              </p:cNvSpPr>
              <p:nvPr/>
            </p:nvSpPr>
            <p:spPr bwMode="auto">
              <a:xfrm>
                <a:off x="3624" y="3545"/>
                <a:ext cx="141" cy="120"/>
              </a:xfrm>
              <a:prstGeom prst="rect">
                <a:avLst/>
              </a:prstGeom>
              <a:solidFill>
                <a:schemeClr val="hlink"/>
              </a:solidFill>
              <a:ln w="9525">
                <a:noFill/>
                <a:miter lim="800000"/>
                <a:headEnd/>
                <a:tailEnd/>
              </a:ln>
            </p:spPr>
            <p:txBody>
              <a:bodyPr wrap="none" anchor="ctr"/>
              <a:lstStyle/>
              <a:p>
                <a:endParaRPr lang="he-IL"/>
              </a:p>
            </p:txBody>
          </p:sp>
          <p:sp>
            <p:nvSpPr>
              <p:cNvPr id="183349" name="Text Box 91"/>
              <p:cNvSpPr txBox="1">
                <a:spLocks noChangeArrowheads="1"/>
              </p:cNvSpPr>
              <p:nvPr/>
            </p:nvSpPr>
            <p:spPr bwMode="auto">
              <a:xfrm>
                <a:off x="3551" y="3473"/>
                <a:ext cx="294" cy="250"/>
              </a:xfrm>
              <a:prstGeom prst="rect">
                <a:avLst/>
              </a:prstGeom>
              <a:noFill/>
              <a:ln w="9525">
                <a:noFill/>
                <a:miter lim="800000"/>
                <a:headEnd/>
                <a:tailEnd/>
              </a:ln>
            </p:spPr>
            <p:txBody>
              <a:bodyPr wrap="none">
                <a:spAutoFit/>
              </a:bodyPr>
              <a:lstStyle/>
              <a:p>
                <a:pPr algn="ctr"/>
                <a:r>
                  <a:rPr lang="en-US" sz="2000" b="1" dirty="0">
                    <a:solidFill>
                      <a:srgbClr val="FFFF00"/>
                    </a:solidFill>
                  </a:rPr>
                  <a:t>2a</a:t>
                </a:r>
              </a:p>
            </p:txBody>
          </p:sp>
        </p:grpSp>
        <p:sp>
          <p:nvSpPr>
            <p:cNvPr id="183317" name="Line 92"/>
            <p:cNvSpPr>
              <a:spLocks noChangeShapeType="1"/>
            </p:cNvSpPr>
            <p:nvPr/>
          </p:nvSpPr>
          <p:spPr bwMode="auto">
            <a:xfrm>
              <a:off x="6635750" y="5241925"/>
              <a:ext cx="857250" cy="0"/>
            </a:xfrm>
            <a:prstGeom prst="line">
              <a:avLst/>
            </a:prstGeom>
            <a:noFill/>
            <a:ln w="9525">
              <a:solidFill>
                <a:schemeClr val="tx1"/>
              </a:solidFill>
              <a:round/>
              <a:headEnd/>
              <a:tailEnd/>
            </a:ln>
          </p:spPr>
          <p:txBody>
            <a:bodyPr wrap="none"/>
            <a:lstStyle/>
            <a:p>
              <a:endParaRPr lang="he-IL"/>
            </a:p>
          </p:txBody>
        </p:sp>
        <p:sp>
          <p:nvSpPr>
            <p:cNvPr id="183318" name="Line 93"/>
            <p:cNvSpPr>
              <a:spLocks noChangeShapeType="1"/>
            </p:cNvSpPr>
            <p:nvPr/>
          </p:nvSpPr>
          <p:spPr bwMode="auto">
            <a:xfrm>
              <a:off x="6889750" y="5707063"/>
              <a:ext cx="735013" cy="0"/>
            </a:xfrm>
            <a:prstGeom prst="line">
              <a:avLst/>
            </a:prstGeom>
            <a:noFill/>
            <a:ln w="9525">
              <a:solidFill>
                <a:schemeClr val="tx1"/>
              </a:solidFill>
              <a:round/>
              <a:headEnd/>
              <a:tailEnd/>
            </a:ln>
          </p:spPr>
          <p:txBody>
            <a:bodyPr wrap="none"/>
            <a:lstStyle/>
            <a:p>
              <a:endParaRPr lang="he-IL"/>
            </a:p>
          </p:txBody>
        </p:sp>
        <p:sp>
          <p:nvSpPr>
            <p:cNvPr id="183319" name="Line 94"/>
            <p:cNvSpPr>
              <a:spLocks noChangeShapeType="1"/>
            </p:cNvSpPr>
            <p:nvPr/>
          </p:nvSpPr>
          <p:spPr bwMode="auto">
            <a:xfrm>
              <a:off x="5921375" y="5553075"/>
              <a:ext cx="488950" cy="152400"/>
            </a:xfrm>
            <a:prstGeom prst="line">
              <a:avLst/>
            </a:prstGeom>
            <a:noFill/>
            <a:ln w="12700">
              <a:solidFill>
                <a:schemeClr val="tx1"/>
              </a:solidFill>
              <a:round/>
              <a:headEnd/>
              <a:tailEnd/>
            </a:ln>
          </p:spPr>
          <p:txBody>
            <a:bodyPr wrap="none" anchor="ctr"/>
            <a:lstStyle/>
            <a:p>
              <a:endParaRPr lang="he-IL"/>
            </a:p>
          </p:txBody>
        </p:sp>
        <p:sp>
          <p:nvSpPr>
            <p:cNvPr id="183320" name="Line 95"/>
            <p:cNvSpPr>
              <a:spLocks noChangeShapeType="1"/>
            </p:cNvSpPr>
            <p:nvPr/>
          </p:nvSpPr>
          <p:spPr bwMode="auto">
            <a:xfrm>
              <a:off x="6530975" y="5351463"/>
              <a:ext cx="68263" cy="228600"/>
            </a:xfrm>
            <a:prstGeom prst="line">
              <a:avLst/>
            </a:prstGeom>
            <a:noFill/>
            <a:ln w="12700">
              <a:solidFill>
                <a:schemeClr val="tx1"/>
              </a:solidFill>
              <a:round/>
              <a:headEnd/>
              <a:tailEnd/>
            </a:ln>
          </p:spPr>
          <p:txBody>
            <a:bodyPr/>
            <a:lstStyle/>
            <a:p>
              <a:endParaRPr lang="he-IL"/>
            </a:p>
          </p:txBody>
        </p:sp>
        <p:grpSp>
          <p:nvGrpSpPr>
            <p:cNvPr id="183321" name="Group 96"/>
            <p:cNvGrpSpPr>
              <a:grpSpLocks/>
            </p:cNvGrpSpPr>
            <p:nvPr/>
          </p:nvGrpSpPr>
          <p:grpSpPr bwMode="auto">
            <a:xfrm>
              <a:off x="6142038" y="5046663"/>
              <a:ext cx="501650" cy="400050"/>
              <a:chOff x="4320" y="1936"/>
              <a:chExt cx="316" cy="252"/>
            </a:xfrm>
          </p:grpSpPr>
          <p:sp>
            <p:nvSpPr>
              <p:cNvPr id="183336"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37" name="Line 98"/>
              <p:cNvSpPr>
                <a:spLocks noChangeShapeType="1"/>
              </p:cNvSpPr>
              <p:nvPr/>
            </p:nvSpPr>
            <p:spPr bwMode="auto">
              <a:xfrm>
                <a:off x="4323" y="2047"/>
                <a:ext cx="0" cy="50"/>
              </a:xfrm>
              <a:prstGeom prst="line">
                <a:avLst/>
              </a:prstGeom>
              <a:noFill/>
              <a:ln w="12700">
                <a:solidFill>
                  <a:schemeClr val="tx1"/>
                </a:solidFill>
                <a:round/>
                <a:headEnd/>
                <a:tailEnd/>
              </a:ln>
            </p:spPr>
            <p:txBody>
              <a:bodyPr wrap="none" anchor="ctr"/>
              <a:lstStyle/>
              <a:p>
                <a:endParaRPr lang="he-IL"/>
              </a:p>
            </p:txBody>
          </p:sp>
          <p:sp>
            <p:nvSpPr>
              <p:cNvPr id="183338" name="Line 99"/>
              <p:cNvSpPr>
                <a:spLocks noChangeShapeType="1"/>
              </p:cNvSpPr>
              <p:nvPr/>
            </p:nvSpPr>
            <p:spPr bwMode="auto">
              <a:xfrm>
                <a:off x="4636" y="2047"/>
                <a:ext cx="0" cy="50"/>
              </a:xfrm>
              <a:prstGeom prst="line">
                <a:avLst/>
              </a:prstGeom>
              <a:noFill/>
              <a:ln w="12700">
                <a:solidFill>
                  <a:schemeClr val="tx1"/>
                </a:solidFill>
                <a:round/>
                <a:headEnd/>
                <a:tailEnd/>
              </a:ln>
            </p:spPr>
            <p:txBody>
              <a:bodyPr wrap="none" anchor="ctr"/>
              <a:lstStyle/>
              <a:p>
                <a:endParaRPr lang="he-IL"/>
              </a:p>
            </p:txBody>
          </p:sp>
          <p:sp>
            <p:nvSpPr>
              <p:cNvPr id="183339" name="Rectangle 100"/>
              <p:cNvSpPr>
                <a:spLocks noChangeArrowheads="1"/>
              </p:cNvSpPr>
              <p:nvPr/>
            </p:nvSpPr>
            <p:spPr bwMode="auto">
              <a:xfrm>
                <a:off x="4323" y="2047"/>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40"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41" name="Rectangle 102"/>
              <p:cNvSpPr>
                <a:spLocks noChangeArrowheads="1"/>
              </p:cNvSpPr>
              <p:nvPr/>
            </p:nvSpPr>
            <p:spPr bwMode="auto">
              <a:xfrm>
                <a:off x="4407" y="2001"/>
                <a:ext cx="141" cy="118"/>
              </a:xfrm>
              <a:prstGeom prst="rect">
                <a:avLst/>
              </a:prstGeom>
              <a:solidFill>
                <a:schemeClr val="hlink"/>
              </a:solidFill>
              <a:ln w="9525">
                <a:noFill/>
                <a:miter lim="800000"/>
                <a:headEnd/>
                <a:tailEnd/>
              </a:ln>
            </p:spPr>
            <p:txBody>
              <a:bodyPr wrap="none" anchor="ctr"/>
              <a:lstStyle/>
              <a:p>
                <a:endParaRPr lang="he-IL"/>
              </a:p>
            </p:txBody>
          </p:sp>
          <p:sp>
            <p:nvSpPr>
              <p:cNvPr id="183342" name="Text Box 103"/>
              <p:cNvSpPr txBox="1">
                <a:spLocks noChangeArrowheads="1"/>
              </p:cNvSpPr>
              <p:nvPr/>
            </p:nvSpPr>
            <p:spPr bwMode="auto">
              <a:xfrm>
                <a:off x="4332" y="1936"/>
                <a:ext cx="296" cy="252"/>
              </a:xfrm>
              <a:prstGeom prst="rect">
                <a:avLst/>
              </a:prstGeom>
              <a:noFill/>
              <a:ln w="9525">
                <a:noFill/>
                <a:miter lim="800000"/>
                <a:headEnd/>
                <a:tailEnd/>
              </a:ln>
            </p:spPr>
            <p:txBody>
              <a:bodyPr wrap="none">
                <a:spAutoFit/>
              </a:bodyPr>
              <a:lstStyle/>
              <a:p>
                <a:pPr algn="ctr"/>
                <a:r>
                  <a:rPr lang="en-US" sz="2000" b="1" dirty="0">
                    <a:solidFill>
                      <a:srgbClr val="FFFF00"/>
                    </a:solidFill>
                  </a:rPr>
                  <a:t>2c</a:t>
                </a:r>
              </a:p>
            </p:txBody>
          </p:sp>
        </p:grpSp>
        <p:grpSp>
          <p:nvGrpSpPr>
            <p:cNvPr id="183322" name="Group 104"/>
            <p:cNvGrpSpPr>
              <a:grpSpLocks/>
            </p:cNvGrpSpPr>
            <p:nvPr/>
          </p:nvGrpSpPr>
          <p:grpSpPr bwMode="auto">
            <a:xfrm>
              <a:off x="6405563" y="5502275"/>
              <a:ext cx="501650" cy="400050"/>
              <a:chOff x="4596" y="2158"/>
              <a:chExt cx="316" cy="252"/>
            </a:xfrm>
          </p:grpSpPr>
          <p:sp>
            <p:nvSpPr>
              <p:cNvPr id="183329"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30" name="Line 106"/>
              <p:cNvSpPr>
                <a:spLocks noChangeShapeType="1"/>
              </p:cNvSpPr>
              <p:nvPr/>
            </p:nvSpPr>
            <p:spPr bwMode="auto">
              <a:xfrm>
                <a:off x="4599" y="2269"/>
                <a:ext cx="0" cy="50"/>
              </a:xfrm>
              <a:prstGeom prst="line">
                <a:avLst/>
              </a:prstGeom>
              <a:noFill/>
              <a:ln w="12700">
                <a:solidFill>
                  <a:schemeClr val="tx1"/>
                </a:solidFill>
                <a:round/>
                <a:headEnd/>
                <a:tailEnd/>
              </a:ln>
            </p:spPr>
            <p:txBody>
              <a:bodyPr wrap="none" anchor="ctr"/>
              <a:lstStyle/>
              <a:p>
                <a:endParaRPr lang="he-IL"/>
              </a:p>
            </p:txBody>
          </p:sp>
          <p:sp>
            <p:nvSpPr>
              <p:cNvPr id="183331" name="Line 107"/>
              <p:cNvSpPr>
                <a:spLocks noChangeShapeType="1"/>
              </p:cNvSpPr>
              <p:nvPr/>
            </p:nvSpPr>
            <p:spPr bwMode="auto">
              <a:xfrm>
                <a:off x="4912" y="2269"/>
                <a:ext cx="0" cy="50"/>
              </a:xfrm>
              <a:prstGeom prst="line">
                <a:avLst/>
              </a:prstGeom>
              <a:noFill/>
              <a:ln w="12700">
                <a:solidFill>
                  <a:schemeClr val="tx1"/>
                </a:solidFill>
                <a:round/>
                <a:headEnd/>
                <a:tailEnd/>
              </a:ln>
            </p:spPr>
            <p:txBody>
              <a:bodyPr wrap="none" anchor="ctr"/>
              <a:lstStyle/>
              <a:p>
                <a:endParaRPr lang="he-IL"/>
              </a:p>
            </p:txBody>
          </p:sp>
          <p:sp>
            <p:nvSpPr>
              <p:cNvPr id="183332" name="Rectangle 108"/>
              <p:cNvSpPr>
                <a:spLocks noChangeArrowheads="1"/>
              </p:cNvSpPr>
              <p:nvPr/>
            </p:nvSpPr>
            <p:spPr bwMode="auto">
              <a:xfrm>
                <a:off x="4599" y="2269"/>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83333"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83334" name="Rectangle 110"/>
              <p:cNvSpPr>
                <a:spLocks noChangeArrowheads="1"/>
              </p:cNvSpPr>
              <p:nvPr/>
            </p:nvSpPr>
            <p:spPr bwMode="auto">
              <a:xfrm>
                <a:off x="4683" y="2223"/>
                <a:ext cx="142" cy="110"/>
              </a:xfrm>
              <a:prstGeom prst="rect">
                <a:avLst/>
              </a:prstGeom>
              <a:solidFill>
                <a:schemeClr val="hlink"/>
              </a:solidFill>
              <a:ln w="9525">
                <a:noFill/>
                <a:miter lim="800000"/>
                <a:headEnd/>
                <a:tailEnd/>
              </a:ln>
            </p:spPr>
            <p:txBody>
              <a:bodyPr wrap="none" anchor="ctr"/>
              <a:lstStyle/>
              <a:p>
                <a:endParaRPr lang="he-IL"/>
              </a:p>
            </p:txBody>
          </p:sp>
          <p:sp>
            <p:nvSpPr>
              <p:cNvPr id="183335" name="Text Box 111"/>
              <p:cNvSpPr txBox="1">
                <a:spLocks noChangeArrowheads="1"/>
              </p:cNvSpPr>
              <p:nvPr/>
            </p:nvSpPr>
            <p:spPr bwMode="auto">
              <a:xfrm>
                <a:off x="4604" y="2158"/>
                <a:ext cx="305" cy="252"/>
              </a:xfrm>
              <a:prstGeom prst="rect">
                <a:avLst/>
              </a:prstGeom>
              <a:noFill/>
              <a:ln w="9525">
                <a:noFill/>
                <a:miter lim="800000"/>
                <a:headEnd/>
                <a:tailEnd/>
              </a:ln>
            </p:spPr>
            <p:txBody>
              <a:bodyPr wrap="none">
                <a:spAutoFit/>
              </a:bodyPr>
              <a:lstStyle/>
              <a:p>
                <a:pPr algn="ctr"/>
                <a:r>
                  <a:rPr lang="en-US" sz="2000" b="1" dirty="0">
                    <a:solidFill>
                      <a:srgbClr val="FFFF00"/>
                    </a:solidFill>
                  </a:rPr>
                  <a:t>2b</a:t>
                </a:r>
              </a:p>
            </p:txBody>
          </p:sp>
        </p:grpSp>
        <p:sp>
          <p:nvSpPr>
            <p:cNvPr id="183323" name="Text Box 112"/>
            <p:cNvSpPr txBox="1">
              <a:spLocks noChangeArrowheads="1"/>
            </p:cNvSpPr>
            <p:nvPr/>
          </p:nvSpPr>
          <p:spPr bwMode="auto">
            <a:xfrm>
              <a:off x="7656513" y="5159375"/>
              <a:ext cx="893762"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3324"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p:spPr>
          <p:txBody>
            <a:bodyPr wrap="none" anchor="ctr"/>
            <a:lstStyle/>
            <a:p>
              <a:endParaRPr lang="he-IL"/>
            </a:p>
          </p:txBody>
        </p:sp>
        <p:sp>
          <p:nvSpPr>
            <p:cNvPr id="183325" name="Text Box 114"/>
            <p:cNvSpPr txBox="1">
              <a:spLocks noChangeArrowheads="1"/>
            </p:cNvSpPr>
            <p:nvPr/>
          </p:nvSpPr>
          <p:spPr bwMode="auto">
            <a:xfrm>
              <a:off x="349250" y="5556250"/>
              <a:ext cx="893763" cy="517525"/>
            </a:xfrm>
            <a:prstGeom prst="rect">
              <a:avLst/>
            </a:prstGeom>
            <a:noFill/>
            <a:ln w="9525">
              <a:noFill/>
              <a:miter lim="800000"/>
              <a:headEnd/>
              <a:tailEnd/>
            </a:ln>
          </p:spPr>
          <p:txBody>
            <a:bodyPr wrap="none">
              <a:spAutoFit/>
            </a:bodyPr>
            <a:lstStyle/>
            <a:p>
              <a:r>
                <a:rPr lang="en-US" sz="1400"/>
                <a:t>other</a:t>
              </a:r>
            </a:p>
            <a:p>
              <a:r>
                <a:rPr lang="en-US" sz="1400"/>
                <a:t>networks</a:t>
              </a:r>
            </a:p>
          </p:txBody>
        </p:sp>
        <p:sp>
          <p:nvSpPr>
            <p:cNvPr id="183326"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p:spPr>
          <p:txBody>
            <a:bodyPr wrap="none"/>
            <a:lstStyle/>
            <a:p>
              <a:endParaRPr lang="he-IL"/>
            </a:p>
          </p:txBody>
        </p:sp>
        <p:sp>
          <p:nvSpPr>
            <p:cNvPr id="183327"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sp>
          <p:nvSpPr>
            <p:cNvPr id="183328"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p:spPr>
          <p:txBody>
            <a:bodyPr wrap="none" anchor="ctr"/>
            <a:lstStyle/>
            <a:p>
              <a:endParaRPr lang="he-IL"/>
            </a:p>
          </p:txBody>
        </p:sp>
      </p:grpSp>
      <p:sp>
        <p:nvSpPr>
          <p:cNvPr id="155" name="AutoShape 118"/>
          <p:cNvSpPr>
            <a:spLocks noChangeArrowheads="1"/>
          </p:cNvSpPr>
          <p:nvPr/>
        </p:nvSpPr>
        <p:spPr bwMode="auto">
          <a:xfrm rot="-9091425">
            <a:off x="2838450" y="5043488"/>
            <a:ext cx="768350" cy="276225"/>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sp>
        <p:nvSpPr>
          <p:cNvPr id="156" name="AutoShape 118"/>
          <p:cNvSpPr>
            <a:spLocks noChangeArrowheads="1"/>
          </p:cNvSpPr>
          <p:nvPr/>
        </p:nvSpPr>
        <p:spPr bwMode="auto">
          <a:xfrm rot="2212823">
            <a:off x="3968750" y="5461000"/>
            <a:ext cx="768350" cy="276225"/>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p:spPr>
        <p:txBody>
          <a:bodyPr wrap="none" anchor="ctr"/>
          <a:lstStyle/>
          <a:p>
            <a:endParaRPr lang="he-IL">
              <a:solidFill>
                <a:srgbClr val="000000"/>
              </a:solidFill>
            </a:endParaRPr>
          </a:p>
        </p:txBody>
      </p:sp>
      <p:pic>
        <p:nvPicPr>
          <p:cNvPr id="183302" name="Picture 36" descr="underline_base"/>
          <p:cNvPicPr>
            <a:picLocks noChangeArrowheads="1"/>
          </p:cNvPicPr>
          <p:nvPr/>
        </p:nvPicPr>
        <p:blipFill>
          <a:blip r:embed="rId2" cstate="print"/>
          <a:srcRect/>
          <a:stretch>
            <a:fillRect/>
          </a:stretch>
        </p:blipFill>
        <p:spPr bwMode="auto">
          <a:xfrm>
            <a:off x="609600" y="1066800"/>
            <a:ext cx="45720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
                                            <p:txEl>
                                              <p:pRg st="2" end="2"/>
                                            </p:txEl>
                                          </p:spTgt>
                                        </p:tgtEl>
                                        <p:attrNameLst>
                                          <p:attrName>style.visibility</p:attrName>
                                        </p:attrNameLst>
                                      </p:cBhvr>
                                      <p:to>
                                        <p:strVal val="visible"/>
                                      </p:to>
                                    </p:set>
                                    <p:animEffect transition="in" filter="blinds(horizontal)">
                                      <p:cBhvr>
                                        <p:cTn id="7" dur="500"/>
                                        <p:tgtEl>
                                          <p:spTgt spid="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xEl>
                                              <p:pRg st="3" end="3"/>
                                            </p:txEl>
                                          </p:spTgt>
                                        </p:tgtEl>
                                        <p:attrNameLst>
                                          <p:attrName>style.visibility</p:attrName>
                                        </p:attrNameLst>
                                      </p:cBhvr>
                                      <p:to>
                                        <p:strVal val="visible"/>
                                      </p:to>
                                    </p:set>
                                    <p:animEffect transition="in" filter="blinds(horizontal)">
                                      <p:cBhvr>
                                        <p:cTn id="12" dur="500"/>
                                        <p:tgtEl>
                                          <p:spTgt spid="40">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blinds(horizontal)">
                                      <p:cBhvr>
                                        <p:cTn id="15" dur="500"/>
                                        <p:tgtEl>
                                          <p:spTgt spid="15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blinds(horizontal)">
                                      <p:cBhvr>
                                        <p:cTn id="18" dur="500"/>
                                        <p:tgtEl>
                                          <p:spTgt spid="1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animEffect transition="in" filter="blinds(horizontal)">
                                      <p:cBhvr>
                                        <p:cTn id="23" dur="500"/>
                                        <p:tgtEl>
                                          <p:spTgt spid="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7924800" cy="3733800"/>
          </a:xfrm>
        </p:spPr>
        <p:txBody>
          <a:bodyPr/>
          <a:lstStyle/>
          <a:p>
            <a:pPr marL="514350" indent="-514350">
              <a:buFont typeface="Wingdings" pitchFamily="2" charset="2"/>
              <a:buNone/>
              <a:defRPr/>
            </a:pPr>
            <a:r>
              <a:rPr lang="en-US" u="sng" dirty="0">
                <a:solidFill>
                  <a:schemeClr val="accent6">
                    <a:lumMod val="75000"/>
                  </a:schemeClr>
                </a:solidFill>
                <a:ea typeface="ＭＳ Ｐゴシック" charset="0"/>
              </a:rPr>
              <a:t>Summary</a:t>
            </a:r>
          </a:p>
          <a:p>
            <a:pPr marL="514350" indent="-514350">
              <a:buFont typeface="+mj-lt"/>
              <a:buAutoNum type="arabicPeriod"/>
              <a:defRPr/>
            </a:pPr>
            <a:r>
              <a:rPr lang="en-US" dirty="0">
                <a:ea typeface="ＭＳ Ｐゴシック" charset="0"/>
              </a:rPr>
              <a:t>Router becomes aware of prefix</a:t>
            </a:r>
          </a:p>
          <a:p>
            <a:pPr marL="914400" lvl="1" indent="-514350">
              <a:defRPr/>
            </a:pPr>
            <a:r>
              <a:rPr lang="en-US" dirty="0">
                <a:solidFill>
                  <a:schemeClr val="accent6"/>
                </a:solidFill>
                <a:ea typeface="ＭＳ Ｐゴシック" charset="0"/>
              </a:rPr>
              <a:t>via BGP route advertisements from other routers</a:t>
            </a:r>
          </a:p>
          <a:p>
            <a:pPr marL="514350" indent="-514350">
              <a:buFont typeface="+mj-lt"/>
              <a:buAutoNum type="arabicPeriod"/>
              <a:defRPr/>
            </a:pPr>
            <a:r>
              <a:rPr lang="en-US" dirty="0">
                <a:ea typeface="ＭＳ Ｐゴシック" charset="0"/>
              </a:rPr>
              <a:t>Determine router output port for prefix</a:t>
            </a:r>
          </a:p>
          <a:p>
            <a:pPr marL="914400" lvl="1" indent="-514350">
              <a:defRPr/>
            </a:pPr>
            <a:r>
              <a:rPr lang="en-US" dirty="0">
                <a:solidFill>
                  <a:schemeClr val="accent6"/>
                </a:solidFill>
                <a:ea typeface="ＭＳ Ｐゴシック" charset="0"/>
              </a:rPr>
              <a:t>Use BGP route selection to find best inter-AS route</a:t>
            </a:r>
          </a:p>
          <a:p>
            <a:pPr marL="914400" lvl="1" indent="-514350">
              <a:defRPr/>
            </a:pPr>
            <a:r>
              <a:rPr lang="en-US" dirty="0">
                <a:solidFill>
                  <a:schemeClr val="accent6"/>
                </a:solidFill>
                <a:ea typeface="ＭＳ Ｐゴシック" charset="0"/>
              </a:rPr>
              <a:t>Use OSPF to find best intra-AS route </a:t>
            </a:r>
            <a:r>
              <a:rPr lang="en-US" dirty="0" smtClean="0">
                <a:solidFill>
                  <a:schemeClr val="accent6"/>
                </a:solidFill>
                <a:ea typeface="ＭＳ Ｐゴシック" charset="0"/>
              </a:rPr>
              <a:t>leading </a:t>
            </a:r>
            <a:r>
              <a:rPr lang="en-US" dirty="0">
                <a:solidFill>
                  <a:schemeClr val="accent6"/>
                </a:solidFill>
                <a:ea typeface="ＭＳ Ｐゴシック" charset="0"/>
              </a:rPr>
              <a:t>to best inter-AS route</a:t>
            </a:r>
          </a:p>
          <a:p>
            <a:pPr marL="914400" lvl="1" indent="-514350">
              <a:defRPr/>
            </a:pPr>
            <a:r>
              <a:rPr lang="en-US" dirty="0">
                <a:solidFill>
                  <a:schemeClr val="accent6"/>
                </a:solidFill>
                <a:ea typeface="ＭＳ Ｐゴシック" charset="0"/>
              </a:rPr>
              <a:t>Router identifies router port for that best route</a:t>
            </a:r>
          </a:p>
          <a:p>
            <a:pPr marL="514350" indent="-514350">
              <a:buFont typeface="+mj-lt"/>
              <a:buAutoNum type="arabicPeriod"/>
              <a:defRPr/>
            </a:pPr>
            <a:r>
              <a:rPr lang="en-US" dirty="0">
                <a:ea typeface="ＭＳ Ｐゴシック" charset="0"/>
              </a:rPr>
              <a:t>Enter prefix-port entry in forwarding table</a:t>
            </a:r>
          </a:p>
        </p:txBody>
      </p:sp>
      <p:sp>
        <p:nvSpPr>
          <p:cNvPr id="5" name="Title 1"/>
          <p:cNvSpPr>
            <a:spLocks noGrp="1"/>
          </p:cNvSpPr>
          <p:nvPr>
            <p:ph type="title"/>
          </p:nvPr>
        </p:nvSpPr>
        <p:spPr>
          <a:xfrm>
            <a:off x="152400" y="304800"/>
            <a:ext cx="8991600" cy="1143000"/>
          </a:xfrm>
        </p:spPr>
        <p:txBody>
          <a:bodyPr/>
          <a:lstStyle/>
          <a:p>
            <a:pPr>
              <a:defRPr/>
            </a:pPr>
            <a:r>
              <a:rPr lang="en-US" sz="4000" dirty="0">
                <a:solidFill>
                  <a:schemeClr val="accent6">
                    <a:lumMod val="75000"/>
                  </a:schemeClr>
                </a:solidFill>
                <a:ea typeface="ＭＳ Ｐゴシック" charset="0"/>
              </a:rPr>
              <a:t>How does entry get in forwarding table?</a:t>
            </a:r>
          </a:p>
        </p:txBody>
      </p:sp>
      <p:pic>
        <p:nvPicPr>
          <p:cNvPr id="184323" name="Picture 36" descr="underline_base"/>
          <p:cNvPicPr>
            <a:picLocks noChangeArrowheads="1"/>
          </p:cNvPicPr>
          <p:nvPr/>
        </p:nvPicPr>
        <p:blipFill>
          <a:blip r:embed="rId2" cstate="print"/>
          <a:srcRect/>
          <a:stretch>
            <a:fillRect/>
          </a:stretch>
        </p:blipFill>
        <p:spPr bwMode="auto">
          <a:xfrm>
            <a:off x="228600" y="1143000"/>
            <a:ext cx="8458200" cy="15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Footer Placeholder 4"/>
          <p:cNvSpPr>
            <a:spLocks noGrp="1"/>
          </p:cNvSpPr>
          <p:nvPr>
            <p:ph type="ftr" sz="quarter" idx="11"/>
          </p:nvPr>
        </p:nvSpPr>
        <p:spPr>
          <a:noFill/>
        </p:spPr>
        <p:txBody>
          <a:bodyPr/>
          <a:lstStyle/>
          <a:p>
            <a:r>
              <a:rPr lang="en-US">
                <a:ea typeface="MS PGothic" pitchFamily="34" charset="-128"/>
              </a:rPr>
              <a:t>Network Layer</a:t>
            </a:r>
          </a:p>
        </p:txBody>
      </p:sp>
      <p:sp>
        <p:nvSpPr>
          <p:cNvPr id="187394" name="Slide Number Placeholder 5"/>
          <p:cNvSpPr>
            <a:spLocks noGrp="1"/>
          </p:cNvSpPr>
          <p:nvPr>
            <p:ph type="sldNum" sz="quarter" idx="12"/>
          </p:nvPr>
        </p:nvSpPr>
        <p:spPr>
          <a:noFill/>
        </p:spPr>
        <p:txBody>
          <a:bodyPr/>
          <a:lstStyle/>
          <a:p>
            <a:r>
              <a:rPr lang="en-US"/>
              <a:t>4-</a:t>
            </a:r>
            <a:fld id="{BBD505C8-0450-45B9-AA0B-8B84DFEC15B0}" type="slidenum">
              <a:rPr lang="en-US"/>
              <a:pPr/>
              <a:t>64</a:t>
            </a:fld>
            <a:endParaRPr lang="en-US"/>
          </a:p>
        </p:txBody>
      </p:sp>
      <p:sp>
        <p:nvSpPr>
          <p:cNvPr id="124932" name="Rectangle 2"/>
          <p:cNvSpPr>
            <a:spLocks noGrp="1" noChangeArrowheads="1"/>
          </p:cNvSpPr>
          <p:nvPr>
            <p:ph type="title"/>
          </p:nvPr>
        </p:nvSpPr>
        <p:spPr/>
        <p:txBody>
          <a:bodyPr/>
          <a:lstStyle/>
          <a:p>
            <a:pPr>
              <a:defRPr/>
            </a:pPr>
            <a:r>
              <a:rPr lang="en-US" sz="3600">
                <a:ea typeface="ＭＳ Ｐゴシック" charset="0"/>
                <a:cs typeface="+mj-cs"/>
              </a:rPr>
              <a:t>Why different Intra-, Inter-AS routing ?</a:t>
            </a:r>
            <a:r>
              <a:rPr lang="en-US" sz="4800">
                <a:ea typeface="ＭＳ Ｐゴシック" charset="0"/>
                <a:cs typeface="+mj-cs"/>
              </a:rPr>
              <a:t> </a:t>
            </a:r>
          </a:p>
        </p:txBody>
      </p:sp>
      <p:sp>
        <p:nvSpPr>
          <p:cNvPr id="187396" name="Rectangle 3"/>
          <p:cNvSpPr>
            <a:spLocks noGrp="1" noChangeArrowheads="1"/>
          </p:cNvSpPr>
          <p:nvPr>
            <p:ph type="body" idx="1"/>
          </p:nvPr>
        </p:nvSpPr>
        <p:spPr>
          <a:xfrm>
            <a:off x="557213" y="1393825"/>
            <a:ext cx="8229600" cy="4572000"/>
          </a:xfrm>
        </p:spPr>
        <p:txBody>
          <a:bodyPr/>
          <a:lstStyle/>
          <a:p>
            <a:pPr>
              <a:buFont typeface="Wingdings" pitchFamily="2" charset="2"/>
              <a:buNone/>
            </a:pPr>
            <a:r>
              <a:rPr lang="en-US" sz="3200" i="1" dirty="0">
                <a:solidFill>
                  <a:srgbClr val="CC0000"/>
                </a:solidFill>
              </a:rPr>
              <a:t>policy:</a:t>
            </a:r>
            <a:r>
              <a:rPr lang="en-US" dirty="0"/>
              <a:t> </a:t>
            </a:r>
          </a:p>
          <a:p>
            <a:r>
              <a:rPr lang="en-US" dirty="0"/>
              <a:t>inter-AS: admin wants control over how its traffic routed, who routes through its net. </a:t>
            </a:r>
          </a:p>
          <a:p>
            <a:r>
              <a:rPr lang="en-US" dirty="0"/>
              <a:t>intra-AS: single admin, so no policy decisions needed</a:t>
            </a:r>
          </a:p>
          <a:p>
            <a:pPr>
              <a:buFont typeface="Wingdings" pitchFamily="2" charset="2"/>
              <a:buNone/>
            </a:pPr>
            <a:r>
              <a:rPr lang="en-US" sz="3200" i="1" dirty="0">
                <a:solidFill>
                  <a:srgbClr val="CC0000"/>
                </a:solidFill>
              </a:rPr>
              <a:t>scale:</a:t>
            </a:r>
            <a:endParaRPr lang="en-US" i="1" dirty="0">
              <a:solidFill>
                <a:srgbClr val="CC0000"/>
              </a:solidFill>
            </a:endParaRPr>
          </a:p>
          <a:p>
            <a:r>
              <a:rPr lang="en-US" dirty="0" smtClean="0"/>
              <a:t>Reduce </a:t>
            </a:r>
            <a:r>
              <a:rPr lang="en-US" dirty="0"/>
              <a:t>table </a:t>
            </a:r>
            <a:r>
              <a:rPr lang="en-US" dirty="0" smtClean="0"/>
              <a:t>size and update </a:t>
            </a:r>
            <a:r>
              <a:rPr lang="en-US" dirty="0"/>
              <a:t>traffic</a:t>
            </a:r>
          </a:p>
          <a:p>
            <a:pPr>
              <a:buFont typeface="Wingdings" pitchFamily="2" charset="2"/>
              <a:buNone/>
            </a:pPr>
            <a:r>
              <a:rPr lang="en-US" i="1" dirty="0">
                <a:solidFill>
                  <a:srgbClr val="CC0000"/>
                </a:solidFill>
              </a:rPr>
              <a:t>performance: </a:t>
            </a:r>
          </a:p>
          <a:p>
            <a:r>
              <a:rPr lang="en-US" dirty="0"/>
              <a:t>intra-AS: can focus on performance</a:t>
            </a:r>
          </a:p>
          <a:p>
            <a:r>
              <a:rPr lang="en-US" dirty="0"/>
              <a:t>inter-AS: policy may dominate over performance</a:t>
            </a:r>
          </a:p>
        </p:txBody>
      </p:sp>
      <p:pic>
        <p:nvPicPr>
          <p:cNvPr id="187397" name="Picture 4" descr="underline_base"/>
          <p:cNvPicPr>
            <a:picLocks noChangeArrowheads="1"/>
          </p:cNvPicPr>
          <p:nvPr/>
        </p:nvPicPr>
        <p:blipFill>
          <a:blip r:embed="rId2" cstate="print"/>
          <a:srcRect/>
          <a:stretch>
            <a:fillRect/>
          </a:stretch>
        </p:blipFill>
        <p:spPr bwMode="auto">
          <a:xfrm>
            <a:off x="642938" y="1049338"/>
            <a:ext cx="7313612" cy="17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5"/>
          <p:cNvSpPr>
            <a:spLocks noGrp="1"/>
          </p:cNvSpPr>
          <p:nvPr>
            <p:ph type="ftr" sz="quarter" idx="11"/>
          </p:nvPr>
        </p:nvSpPr>
        <p:spPr>
          <a:noFill/>
        </p:spPr>
        <p:txBody>
          <a:bodyPr/>
          <a:lstStyle/>
          <a:p>
            <a:r>
              <a:rPr lang="en-US">
                <a:ea typeface="MS PGothic" pitchFamily="34" charset="-128"/>
              </a:rPr>
              <a:t>Network Layer</a:t>
            </a:r>
          </a:p>
        </p:txBody>
      </p:sp>
      <p:sp>
        <p:nvSpPr>
          <p:cNvPr id="124930" name="Slide Number Placeholder 6"/>
          <p:cNvSpPr>
            <a:spLocks noGrp="1"/>
          </p:cNvSpPr>
          <p:nvPr>
            <p:ph type="sldNum" sz="quarter" idx="12"/>
          </p:nvPr>
        </p:nvSpPr>
        <p:spPr>
          <a:noFill/>
        </p:spPr>
        <p:txBody>
          <a:bodyPr/>
          <a:lstStyle/>
          <a:p>
            <a:r>
              <a:rPr lang="en-US"/>
              <a:t>4-</a:t>
            </a:r>
            <a:fld id="{0D146AFF-2193-4092-8454-9F53011942D8}" type="slidenum">
              <a:rPr lang="en-US"/>
              <a:pPr/>
              <a:t>7</a:t>
            </a:fld>
            <a:endParaRPr lang="en-US"/>
          </a:p>
        </p:txBody>
      </p:sp>
      <p:pic>
        <p:nvPicPr>
          <p:cNvPr id="124931" name="Picture 6" descr="underline_base"/>
          <p:cNvPicPr>
            <a:picLocks noChangeArrowheads="1"/>
          </p:cNvPicPr>
          <p:nvPr/>
        </p:nvPicPr>
        <p:blipFill>
          <a:blip r:embed="rId2" cstate="print"/>
          <a:srcRect/>
          <a:stretch>
            <a:fillRect/>
          </a:stretch>
        </p:blipFill>
        <p:spPr bwMode="auto">
          <a:xfrm>
            <a:off x="568325" y="1014413"/>
            <a:ext cx="6856413" cy="173037"/>
          </a:xfrm>
          <a:prstGeom prst="rect">
            <a:avLst/>
          </a:prstGeom>
          <a:noFill/>
          <a:ln w="9525">
            <a:noFill/>
            <a:miter lim="800000"/>
            <a:headEnd/>
            <a:tailEnd/>
          </a:ln>
        </p:spPr>
      </p:pic>
      <p:sp>
        <p:nvSpPr>
          <p:cNvPr id="124932" name="Rectangle 2"/>
          <p:cNvSpPr>
            <a:spLocks noGrp="1" noChangeArrowheads="1"/>
          </p:cNvSpPr>
          <p:nvPr>
            <p:ph type="title"/>
          </p:nvPr>
        </p:nvSpPr>
        <p:spPr/>
        <p:txBody>
          <a:bodyPr/>
          <a:lstStyle/>
          <a:p>
            <a:r>
              <a:rPr lang="en-US" sz="4000" dirty="0"/>
              <a:t>A Link-State Routing Algorithm</a:t>
            </a:r>
            <a:endParaRPr lang="en-US" dirty="0"/>
          </a:p>
        </p:txBody>
      </p:sp>
      <p:sp>
        <p:nvSpPr>
          <p:cNvPr id="124933" name="Rectangle 3"/>
          <p:cNvSpPr>
            <a:spLocks noGrp="1" noChangeArrowheads="1"/>
          </p:cNvSpPr>
          <p:nvPr>
            <p:ph type="body" sz="half" idx="1"/>
          </p:nvPr>
        </p:nvSpPr>
        <p:spPr>
          <a:xfrm>
            <a:off x="544513" y="1555750"/>
            <a:ext cx="3810000" cy="4903788"/>
          </a:xfrm>
        </p:spPr>
        <p:txBody>
          <a:bodyPr/>
          <a:lstStyle/>
          <a:p>
            <a:pPr>
              <a:buFont typeface="Wingdings" pitchFamily="2" charset="2"/>
              <a:buNone/>
            </a:pPr>
            <a:r>
              <a:rPr lang="en-US" i="1" dirty="0">
                <a:solidFill>
                  <a:srgbClr val="CC0000"/>
                </a:solidFill>
              </a:rPr>
              <a:t>Dijkstra’</a:t>
            </a:r>
            <a:r>
              <a:rPr lang="en-US" altLang="ja-JP" i="1" dirty="0">
                <a:solidFill>
                  <a:srgbClr val="CC0000"/>
                </a:solidFill>
              </a:rPr>
              <a:t>s algorithm</a:t>
            </a:r>
          </a:p>
          <a:p>
            <a:r>
              <a:rPr lang="en-US" sz="2400" dirty="0"/>
              <a:t>Centralized</a:t>
            </a:r>
          </a:p>
          <a:p>
            <a:pPr lvl="1"/>
            <a:r>
              <a:rPr lang="en-US" sz="2000" dirty="0"/>
              <a:t>All nodes know whole net topology</a:t>
            </a:r>
          </a:p>
          <a:p>
            <a:pPr lvl="1"/>
            <a:r>
              <a:rPr lang="en-US" altLang="ja-JP" sz="2000" dirty="0"/>
              <a:t>“link state broadcast</a:t>
            </a:r>
            <a:r>
              <a:rPr lang="ja-JP" altLang="en-US" sz="2000" dirty="0"/>
              <a:t>”</a:t>
            </a:r>
            <a:endParaRPr lang="en-US" sz="2000" dirty="0"/>
          </a:p>
          <a:p>
            <a:r>
              <a:rPr lang="en-US" sz="2400" dirty="0"/>
              <a:t>computes minimal paths from one node (</a:t>
            </a:r>
            <a:r>
              <a:rPr lang="ja-JP" altLang="en-US" sz="2400" dirty="0"/>
              <a:t>‘</a:t>
            </a:r>
            <a:r>
              <a:rPr lang="en-US" altLang="ja-JP" sz="2400" dirty="0"/>
              <a:t>source</a:t>
            </a:r>
            <a:r>
              <a:rPr lang="ja-JP" altLang="en-US" sz="2400" dirty="0"/>
              <a:t>”</a:t>
            </a:r>
            <a:r>
              <a:rPr lang="en-US" altLang="ja-JP" sz="2400" dirty="0"/>
              <a:t>) to all other nodes</a:t>
            </a:r>
          </a:p>
          <a:p>
            <a:r>
              <a:rPr lang="en-US" sz="2400" dirty="0"/>
              <a:t>iterative: after k iterations, know least cost path to k </a:t>
            </a:r>
            <a:r>
              <a:rPr lang="en-US" sz="2400" dirty="0" err="1"/>
              <a:t>dest</a:t>
            </a:r>
            <a:r>
              <a:rPr lang="en-US" sz="2400" dirty="0"/>
              <a:t>.</a:t>
            </a:r>
            <a:r>
              <a:rPr lang="ja-JP" altLang="en-US" sz="2400" dirty="0"/>
              <a:t>’</a:t>
            </a:r>
            <a:r>
              <a:rPr lang="en-US" altLang="ja-JP" sz="2400" dirty="0"/>
              <a:t>s</a:t>
            </a:r>
            <a:endParaRPr lang="en-US" sz="2400" dirty="0"/>
          </a:p>
        </p:txBody>
      </p:sp>
      <p:sp>
        <p:nvSpPr>
          <p:cNvPr id="124934" name="Rectangle 4"/>
          <p:cNvSpPr>
            <a:spLocks noGrp="1" noChangeArrowheads="1"/>
          </p:cNvSpPr>
          <p:nvPr>
            <p:ph type="body" sz="half" idx="2"/>
          </p:nvPr>
        </p:nvSpPr>
        <p:spPr/>
        <p:txBody>
          <a:bodyPr/>
          <a:lstStyle/>
          <a:p>
            <a:pPr>
              <a:lnSpc>
                <a:spcPct val="75000"/>
              </a:lnSpc>
              <a:buFont typeface="Wingdings" pitchFamily="2" charset="2"/>
              <a:buNone/>
            </a:pPr>
            <a:r>
              <a:rPr lang="en-US" i="1" dirty="0">
                <a:solidFill>
                  <a:srgbClr val="CC0000"/>
                </a:solidFill>
              </a:rPr>
              <a:t>notation:</a:t>
            </a:r>
          </a:p>
          <a:p>
            <a:pPr>
              <a:lnSpc>
                <a:spcPct val="75000"/>
              </a:lnSpc>
            </a:pPr>
            <a:r>
              <a:rPr lang="en-US" dirty="0">
                <a:solidFill>
                  <a:srgbClr val="000099"/>
                </a:solidFill>
                <a:latin typeface="Arial" pitchFamily="34" charset="0"/>
              </a:rPr>
              <a:t>c(</a:t>
            </a:r>
            <a:r>
              <a:rPr lang="en-US" dirty="0" err="1">
                <a:solidFill>
                  <a:srgbClr val="000099"/>
                </a:solidFill>
                <a:latin typeface="Arial" pitchFamily="34" charset="0"/>
              </a:rPr>
              <a:t>x,y</a:t>
            </a:r>
            <a:r>
              <a:rPr lang="en-US" dirty="0">
                <a:solidFill>
                  <a:srgbClr val="000099"/>
                </a:solidFill>
                <a:latin typeface="Arial" pitchFamily="34" charset="0"/>
              </a:rPr>
              <a:t>):</a:t>
            </a:r>
            <a:r>
              <a:rPr lang="en-US" sz="2400" dirty="0"/>
              <a:t> link cost from node x to y;  = ∞ if not direct neighbors</a:t>
            </a:r>
          </a:p>
          <a:p>
            <a:pPr>
              <a:lnSpc>
                <a:spcPct val="75000"/>
              </a:lnSpc>
            </a:pPr>
            <a:r>
              <a:rPr lang="en-US" dirty="0">
                <a:solidFill>
                  <a:srgbClr val="000099"/>
                </a:solidFill>
                <a:latin typeface="Arial" pitchFamily="34" charset="0"/>
              </a:rPr>
              <a:t>D(v):</a:t>
            </a:r>
            <a:r>
              <a:rPr lang="en-US" sz="2400" dirty="0"/>
              <a:t> current value of cost of path from source to </a:t>
            </a:r>
            <a:r>
              <a:rPr lang="en-US" sz="2400" dirty="0" err="1"/>
              <a:t>dest</a:t>
            </a:r>
            <a:r>
              <a:rPr lang="en-US" sz="2400" dirty="0"/>
              <a:t>. v</a:t>
            </a:r>
          </a:p>
          <a:p>
            <a:pPr>
              <a:lnSpc>
                <a:spcPct val="75000"/>
              </a:lnSpc>
            </a:pPr>
            <a:r>
              <a:rPr lang="en-US" dirty="0">
                <a:solidFill>
                  <a:srgbClr val="000099"/>
                </a:solidFill>
                <a:latin typeface="Arial" pitchFamily="34" charset="0"/>
              </a:rPr>
              <a:t>p(v):</a:t>
            </a:r>
            <a:r>
              <a:rPr lang="en-US" sz="2400" dirty="0"/>
              <a:t> predecessor node along path from source to v</a:t>
            </a:r>
          </a:p>
          <a:p>
            <a:pPr>
              <a:lnSpc>
                <a:spcPct val="75000"/>
              </a:lnSpc>
            </a:pPr>
            <a:r>
              <a:rPr lang="en-US" dirty="0">
                <a:solidFill>
                  <a:srgbClr val="000099"/>
                </a:solidFill>
                <a:latin typeface="Arial" pitchFamily="34" charset="0"/>
              </a:rPr>
              <a:t>N</a:t>
            </a:r>
            <a:r>
              <a:rPr lang="en-US" dirty="0">
                <a:solidFill>
                  <a:srgbClr val="000099"/>
                </a:solidFill>
                <a:latin typeface="Arial" pitchFamily="34" charset="0"/>
                <a:cs typeface="Arial" pitchFamily="34" charset="0"/>
              </a:rPr>
              <a:t>'</a:t>
            </a:r>
            <a:r>
              <a:rPr lang="en-US" dirty="0">
                <a:solidFill>
                  <a:srgbClr val="000099"/>
                </a:solidFill>
                <a:latin typeface="Arial" pitchFamily="34" charset="0"/>
              </a:rPr>
              <a:t>:</a:t>
            </a:r>
            <a:r>
              <a:rPr lang="en-US" sz="2400" dirty="0"/>
              <a:t> set of nodes whose least cost path definitively known</a:t>
            </a:r>
          </a:p>
          <a:p>
            <a:pPr>
              <a:lnSpc>
                <a:spcPct val="75000"/>
              </a:lnSpc>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Footer Placeholder 3"/>
          <p:cNvSpPr>
            <a:spLocks noGrp="1"/>
          </p:cNvSpPr>
          <p:nvPr>
            <p:ph type="ftr" sz="quarter" idx="11"/>
          </p:nvPr>
        </p:nvSpPr>
        <p:spPr>
          <a:noFill/>
        </p:spPr>
        <p:txBody>
          <a:bodyPr/>
          <a:lstStyle/>
          <a:p>
            <a:r>
              <a:rPr lang="en-US">
                <a:ea typeface="MS PGothic" pitchFamily="34" charset="-128"/>
              </a:rPr>
              <a:t>Network Layer</a:t>
            </a:r>
          </a:p>
        </p:txBody>
      </p:sp>
      <p:sp>
        <p:nvSpPr>
          <p:cNvPr id="125954" name="Slide Number Placeholder 4"/>
          <p:cNvSpPr>
            <a:spLocks noGrp="1"/>
          </p:cNvSpPr>
          <p:nvPr>
            <p:ph type="sldNum" sz="quarter" idx="12"/>
          </p:nvPr>
        </p:nvSpPr>
        <p:spPr>
          <a:noFill/>
        </p:spPr>
        <p:txBody>
          <a:bodyPr/>
          <a:lstStyle/>
          <a:p>
            <a:r>
              <a:rPr lang="en-US"/>
              <a:t>4-</a:t>
            </a:r>
            <a:fld id="{70E72069-3FD7-4779-9E23-0422E2E80F77}" type="slidenum">
              <a:rPr lang="en-US"/>
              <a:pPr/>
              <a:t>8</a:t>
            </a:fld>
            <a:endParaRPr lang="en-US"/>
          </a:p>
        </p:txBody>
      </p:sp>
      <p:pic>
        <p:nvPicPr>
          <p:cNvPr id="125955" name="Picture 6" descr="underline_base"/>
          <p:cNvPicPr>
            <a:picLocks noChangeArrowheads="1"/>
          </p:cNvPicPr>
          <p:nvPr/>
        </p:nvPicPr>
        <p:blipFill>
          <a:blip r:embed="rId2" cstate="print"/>
          <a:srcRect/>
          <a:stretch>
            <a:fillRect/>
          </a:stretch>
        </p:blipFill>
        <p:spPr bwMode="auto">
          <a:xfrm>
            <a:off x="576263" y="1014413"/>
            <a:ext cx="4570412" cy="173037"/>
          </a:xfrm>
          <a:prstGeom prst="rect">
            <a:avLst/>
          </a:prstGeom>
          <a:noFill/>
          <a:ln w="9525">
            <a:noFill/>
            <a:miter lim="800000"/>
            <a:headEnd/>
            <a:tailEnd/>
          </a:ln>
        </p:spPr>
      </p:pic>
      <p:sp>
        <p:nvSpPr>
          <p:cNvPr id="125956" name="Rectangle 2"/>
          <p:cNvSpPr>
            <a:spLocks noGrp="1" noChangeArrowheads="1"/>
          </p:cNvSpPr>
          <p:nvPr>
            <p:ph type="title"/>
          </p:nvPr>
        </p:nvSpPr>
        <p:spPr/>
        <p:txBody>
          <a:bodyPr/>
          <a:lstStyle/>
          <a:p>
            <a:r>
              <a:rPr lang="en-US" sz="4000"/>
              <a:t>Dijsktra</a:t>
            </a:r>
            <a:r>
              <a:rPr lang="ja-JP" altLang="en-US" sz="4000"/>
              <a:t>’</a:t>
            </a:r>
            <a:r>
              <a:rPr lang="en-US" altLang="ja-JP" sz="4000"/>
              <a:t>s Algorithm</a:t>
            </a:r>
            <a:endParaRPr lang="en-US"/>
          </a:p>
        </p:txBody>
      </p:sp>
      <p:sp>
        <p:nvSpPr>
          <p:cNvPr id="125957" name="Text Box 3"/>
          <p:cNvSpPr txBox="1">
            <a:spLocks noChangeArrowheads="1"/>
          </p:cNvSpPr>
          <p:nvPr/>
        </p:nvSpPr>
        <p:spPr bwMode="auto">
          <a:xfrm>
            <a:off x="1141413" y="1458913"/>
            <a:ext cx="6221412" cy="4664075"/>
          </a:xfrm>
          <a:prstGeom prst="rect">
            <a:avLst/>
          </a:prstGeom>
          <a:noFill/>
          <a:ln w="9525">
            <a:noFill/>
            <a:miter lim="800000"/>
            <a:headEnd/>
            <a:tailEnd/>
          </a:ln>
        </p:spPr>
        <p:txBody>
          <a:bodyPr wrap="none">
            <a:spAutoFit/>
          </a:bodyPr>
          <a:lstStyle/>
          <a:p>
            <a:r>
              <a:rPr lang="en-US" sz="2000"/>
              <a:t>1  </a:t>
            </a:r>
            <a:r>
              <a:rPr lang="en-US" sz="2000" b="1" i="1"/>
              <a:t>Initialization:</a:t>
            </a:r>
            <a:r>
              <a:rPr lang="en-US" sz="2000"/>
              <a:t> </a:t>
            </a:r>
          </a:p>
          <a:p>
            <a:r>
              <a:rPr lang="en-US" sz="2000"/>
              <a:t>2    N</a:t>
            </a:r>
            <a:r>
              <a:rPr lang="en-US" sz="2000">
                <a:cs typeface="Arial" pitchFamily="34" charset="0"/>
              </a:rPr>
              <a:t>'</a:t>
            </a:r>
            <a:r>
              <a:rPr lang="en-US" sz="2000"/>
              <a:t> = {u} </a:t>
            </a:r>
          </a:p>
          <a:p>
            <a:r>
              <a:rPr lang="en-US" sz="2000"/>
              <a:t>3    for all nodes v </a:t>
            </a:r>
          </a:p>
          <a:p>
            <a:r>
              <a:rPr lang="en-US" sz="2000"/>
              <a:t>4      if v adjacent to u </a:t>
            </a:r>
          </a:p>
          <a:p>
            <a:r>
              <a:rPr lang="en-US" sz="2000"/>
              <a:t>5          then D(v) = c(u,v) </a:t>
            </a:r>
          </a:p>
          <a:p>
            <a:r>
              <a:rPr lang="en-US" sz="2000"/>
              <a:t>6      else D(v) = </a:t>
            </a:r>
            <a:r>
              <a:rPr lang="en-US" sz="2000">
                <a:cs typeface="Arial" pitchFamily="34" charset="0"/>
              </a:rPr>
              <a:t>∞</a:t>
            </a:r>
            <a:r>
              <a:rPr lang="en-US" sz="2000"/>
              <a:t> </a:t>
            </a:r>
          </a:p>
          <a:p>
            <a:r>
              <a:rPr lang="en-US" sz="2000"/>
              <a:t>7 </a:t>
            </a:r>
          </a:p>
          <a:p>
            <a:r>
              <a:rPr lang="en-US" sz="2000"/>
              <a:t>8   </a:t>
            </a:r>
            <a:r>
              <a:rPr lang="en-US" sz="2000" b="1" i="1"/>
              <a:t>Loop</a:t>
            </a:r>
            <a:r>
              <a:rPr lang="en-US" sz="2000" i="1"/>
              <a:t> </a:t>
            </a:r>
            <a:endParaRPr lang="en-US" sz="2000"/>
          </a:p>
          <a:p>
            <a:r>
              <a:rPr lang="en-US" sz="2000"/>
              <a:t>9     find w not in N</a:t>
            </a:r>
            <a:r>
              <a:rPr lang="en-US" sz="2000">
                <a:cs typeface="Arial" pitchFamily="34" charset="0"/>
              </a:rPr>
              <a:t>'</a:t>
            </a:r>
            <a:r>
              <a:rPr lang="en-US" sz="2000"/>
              <a:t> such that D(w) is a minimum </a:t>
            </a:r>
          </a:p>
          <a:p>
            <a:r>
              <a:rPr lang="en-US" sz="2000"/>
              <a:t>10    add w to N</a:t>
            </a:r>
            <a:r>
              <a:rPr lang="en-US" sz="2000">
                <a:cs typeface="Arial" pitchFamily="34" charset="0"/>
              </a:rPr>
              <a:t>'</a:t>
            </a:r>
            <a:r>
              <a:rPr lang="en-US" sz="2000"/>
              <a:t> </a:t>
            </a:r>
          </a:p>
          <a:p>
            <a:r>
              <a:rPr lang="en-US" sz="2000"/>
              <a:t>11    update D(v) for all v adjacent to w and not in N</a:t>
            </a:r>
            <a:r>
              <a:rPr lang="en-US" sz="2000">
                <a:cs typeface="Arial" pitchFamily="34" charset="0"/>
              </a:rPr>
              <a:t>'</a:t>
            </a:r>
            <a:r>
              <a:rPr lang="en-US" sz="2000"/>
              <a:t> : </a:t>
            </a:r>
          </a:p>
          <a:p>
            <a:r>
              <a:rPr lang="en-US" sz="2000"/>
              <a:t>12       </a:t>
            </a:r>
            <a:r>
              <a:rPr lang="en-US" sz="2000" b="1">
                <a:solidFill>
                  <a:srgbClr val="CC0000"/>
                </a:solidFill>
              </a:rPr>
              <a:t>D(v) = min( D(v), D(w) + c(w,v) ) </a:t>
            </a:r>
          </a:p>
          <a:p>
            <a:r>
              <a:rPr lang="en-US" sz="2000"/>
              <a:t>13    /* new cost to v is either old cost to v or known </a:t>
            </a:r>
          </a:p>
          <a:p>
            <a:r>
              <a:rPr lang="en-US" sz="2000"/>
              <a:t>14     shortest path cost to w plus cost from w to v */ </a:t>
            </a:r>
          </a:p>
          <a:p>
            <a:r>
              <a:rPr lang="en-US" sz="2000"/>
              <a:t>15  </a:t>
            </a:r>
            <a:r>
              <a:rPr lang="en-US" sz="2000" b="1" i="1"/>
              <a:t>until all nodes in N</a:t>
            </a:r>
            <a:r>
              <a:rPr lang="en-US" sz="2000" b="1" i="1">
                <a:cs typeface="Arial" pitchFamily="34" charset="0"/>
              </a:rPr>
              <a:t>'</a:t>
            </a:r>
            <a:r>
              <a:rPr lang="en-US" sz="2000"/>
              <a:t> </a:t>
            </a:r>
          </a:p>
        </p:txBody>
      </p:sp>
      <p:sp>
        <p:nvSpPr>
          <p:cNvPr id="125958" name="Freeform 4"/>
          <p:cNvSpPr>
            <a:spLocks/>
          </p:cNvSpPr>
          <p:nvPr/>
        </p:nvSpPr>
        <p:spPr bwMode="auto">
          <a:xfrm>
            <a:off x="600075" y="3543300"/>
            <a:ext cx="800100" cy="2886075"/>
          </a:xfrm>
          <a:custGeom>
            <a:avLst/>
            <a:gdLst>
              <a:gd name="T0" fmla="*/ 2147483647 w 504"/>
              <a:gd name="T1" fmla="*/ 2147483647 h 1818"/>
              <a:gd name="T2" fmla="*/ 2147483647 w 504"/>
              <a:gd name="T3" fmla="*/ 2147483647 h 1818"/>
              <a:gd name="T4" fmla="*/ 2147483647 w 504"/>
              <a:gd name="T5" fmla="*/ 2147483647 h 1818"/>
              <a:gd name="T6" fmla="*/ 2147483647 w 504"/>
              <a:gd name="T7" fmla="*/ 2147483647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cap="flat" cmpd="sng">
            <a:solidFill>
              <a:srgbClr val="CC0000"/>
            </a:solidFill>
            <a:prstDash val="solid"/>
            <a:round/>
            <a:headEnd type="none" w="med" len="med"/>
            <a:tailEnd type="triangle" w="med" len="med"/>
          </a:ln>
        </p:spPr>
        <p:txBody>
          <a:bodyPr wrap="none" anchor="ctr"/>
          <a:lstStyle/>
          <a:p>
            <a:endParaRPr lang="he-IL"/>
          </a:p>
        </p:txBody>
      </p:sp>
      <p:pic>
        <p:nvPicPr>
          <p:cNvPr id="1026" name="Picture 2" descr="Edsger Wybe Dijkstr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5075" y="701040"/>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41406" y="3478946"/>
            <a:ext cx="1906291" cy="307777"/>
          </a:xfrm>
          <a:prstGeom prst="rect">
            <a:avLst/>
          </a:prstGeom>
          <a:noFill/>
        </p:spPr>
        <p:txBody>
          <a:bodyPr wrap="none" rtlCol="0">
            <a:spAutoFit/>
          </a:bodyPr>
          <a:lstStyle/>
          <a:p>
            <a:r>
              <a:rPr lang="en-AU" sz="1400" i="1" dirty="0" err="1"/>
              <a:t>Edsger</a:t>
            </a:r>
            <a:r>
              <a:rPr lang="en-AU" sz="1400" i="1" dirty="0"/>
              <a:t> </a:t>
            </a:r>
            <a:r>
              <a:rPr lang="en-AU" sz="1400" i="1" dirty="0" err="1"/>
              <a:t>Wybe</a:t>
            </a:r>
            <a:r>
              <a:rPr lang="en-AU" sz="1400" i="1" dirty="0"/>
              <a:t> Dijkstra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2"/>
          <p:cNvSpPr>
            <a:spLocks noGrp="1"/>
          </p:cNvSpPr>
          <p:nvPr>
            <p:ph type="ftr" sz="quarter" idx="11"/>
          </p:nvPr>
        </p:nvSpPr>
        <p:spPr>
          <a:noFill/>
        </p:spPr>
        <p:txBody>
          <a:bodyPr/>
          <a:lstStyle/>
          <a:p>
            <a:r>
              <a:rPr lang="en-US">
                <a:ea typeface="MS PGothic" pitchFamily="34" charset="-128"/>
              </a:rPr>
              <a:t>Network Layer</a:t>
            </a:r>
          </a:p>
        </p:txBody>
      </p:sp>
      <p:sp>
        <p:nvSpPr>
          <p:cNvPr id="126978" name="Slide Number Placeholder 3"/>
          <p:cNvSpPr>
            <a:spLocks noGrp="1"/>
          </p:cNvSpPr>
          <p:nvPr>
            <p:ph type="sldNum" sz="quarter" idx="12"/>
          </p:nvPr>
        </p:nvSpPr>
        <p:spPr>
          <a:noFill/>
        </p:spPr>
        <p:txBody>
          <a:bodyPr/>
          <a:lstStyle/>
          <a:p>
            <a:r>
              <a:rPr lang="en-US"/>
              <a:t>4-</a:t>
            </a:r>
            <a:fld id="{C04FF1C9-6CB2-4F80-9887-6CC11938567B}" type="slidenum">
              <a:rPr lang="en-US"/>
              <a:pPr/>
              <a:t>9</a:t>
            </a:fld>
            <a:endParaRPr lang="en-US"/>
          </a:p>
        </p:txBody>
      </p:sp>
      <p:pic>
        <p:nvPicPr>
          <p:cNvPr id="126979" name="Picture 133" descr="underline_base"/>
          <p:cNvPicPr>
            <a:picLocks noChangeArrowheads="1"/>
          </p:cNvPicPr>
          <p:nvPr/>
        </p:nvPicPr>
        <p:blipFill>
          <a:blip r:embed="rId2" cstate="print"/>
          <a:srcRect/>
          <a:stretch>
            <a:fillRect/>
          </a:stretch>
        </p:blipFill>
        <p:spPr bwMode="auto">
          <a:xfrm>
            <a:off x="547688" y="787400"/>
            <a:ext cx="6399212" cy="173038"/>
          </a:xfrm>
          <a:prstGeom prst="rect">
            <a:avLst/>
          </a:prstGeom>
          <a:noFill/>
          <a:ln w="9525">
            <a:noFill/>
            <a:miter lim="800000"/>
            <a:headEnd/>
            <a:tailEnd/>
          </a:ln>
        </p:spPr>
      </p:pic>
      <p:grpSp>
        <p:nvGrpSpPr>
          <p:cNvPr id="126980" name="Group 2"/>
          <p:cNvGrpSpPr>
            <a:grpSpLocks/>
          </p:cNvGrpSpPr>
          <p:nvPr/>
        </p:nvGrpSpPr>
        <p:grpSpPr bwMode="auto">
          <a:xfrm>
            <a:off x="4640263" y="3098800"/>
            <a:ext cx="4217987" cy="3759200"/>
            <a:chOff x="415" y="856"/>
            <a:chExt cx="2910" cy="2523"/>
          </a:xfrm>
        </p:grpSpPr>
        <p:grpSp>
          <p:nvGrpSpPr>
            <p:cNvPr id="127041" name="Group 3"/>
            <p:cNvGrpSpPr>
              <a:grpSpLocks/>
            </p:cNvGrpSpPr>
            <p:nvPr/>
          </p:nvGrpSpPr>
          <p:grpSpPr bwMode="auto">
            <a:xfrm>
              <a:off x="1290" y="1997"/>
              <a:ext cx="316" cy="269"/>
              <a:chOff x="1613" y="2011"/>
              <a:chExt cx="316" cy="269"/>
            </a:xfrm>
          </p:grpSpPr>
          <p:sp>
            <p:nvSpPr>
              <p:cNvPr id="127103" name="Oval 4"/>
              <p:cNvSpPr>
                <a:spLocks noChangeArrowheads="1"/>
              </p:cNvSpPr>
              <p:nvPr/>
            </p:nvSpPr>
            <p:spPr bwMode="auto">
              <a:xfrm>
                <a:off x="1616" y="2138"/>
                <a:ext cx="311"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104" name="Line 5"/>
              <p:cNvSpPr>
                <a:spLocks noChangeShapeType="1"/>
              </p:cNvSpPr>
              <p:nvPr/>
            </p:nvSpPr>
            <p:spPr bwMode="auto">
              <a:xfrm>
                <a:off x="1616" y="2129"/>
                <a:ext cx="0" cy="50"/>
              </a:xfrm>
              <a:prstGeom prst="line">
                <a:avLst/>
              </a:prstGeom>
              <a:noFill/>
              <a:ln w="12700">
                <a:solidFill>
                  <a:schemeClr val="tx1"/>
                </a:solidFill>
                <a:round/>
                <a:headEnd/>
                <a:tailEnd/>
              </a:ln>
            </p:spPr>
            <p:txBody>
              <a:bodyPr wrap="none" anchor="ctr"/>
              <a:lstStyle/>
              <a:p>
                <a:endParaRPr lang="he-IL"/>
              </a:p>
            </p:txBody>
          </p:sp>
          <p:sp>
            <p:nvSpPr>
              <p:cNvPr id="127105" name="Line 6"/>
              <p:cNvSpPr>
                <a:spLocks noChangeShapeType="1"/>
              </p:cNvSpPr>
              <p:nvPr/>
            </p:nvSpPr>
            <p:spPr bwMode="auto">
              <a:xfrm>
                <a:off x="1929" y="2129"/>
                <a:ext cx="0" cy="50"/>
              </a:xfrm>
              <a:prstGeom prst="line">
                <a:avLst/>
              </a:prstGeom>
              <a:noFill/>
              <a:ln w="12700">
                <a:solidFill>
                  <a:schemeClr val="tx1"/>
                </a:solidFill>
                <a:round/>
                <a:headEnd/>
                <a:tailEnd/>
              </a:ln>
            </p:spPr>
            <p:txBody>
              <a:bodyPr wrap="none" anchor="ctr"/>
              <a:lstStyle/>
              <a:p>
                <a:endParaRPr lang="he-IL"/>
              </a:p>
            </p:txBody>
          </p:sp>
          <p:sp>
            <p:nvSpPr>
              <p:cNvPr id="127106" name="Rectangle 7"/>
              <p:cNvSpPr>
                <a:spLocks noChangeArrowheads="1"/>
              </p:cNvSpPr>
              <p:nvPr/>
            </p:nvSpPr>
            <p:spPr bwMode="auto">
              <a:xfrm>
                <a:off x="1616" y="2129"/>
                <a:ext cx="308"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107" name="Oval 8"/>
              <p:cNvSpPr>
                <a:spLocks noChangeArrowheads="1"/>
              </p:cNvSpPr>
              <p:nvPr/>
            </p:nvSpPr>
            <p:spPr bwMode="auto">
              <a:xfrm>
                <a:off x="1613" y="2072"/>
                <a:ext cx="311"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108" name="Rectangle 9"/>
              <p:cNvSpPr>
                <a:spLocks noChangeArrowheads="1"/>
              </p:cNvSpPr>
              <p:nvPr/>
            </p:nvSpPr>
            <p:spPr bwMode="auto">
              <a:xfrm>
                <a:off x="1686" y="2100"/>
                <a:ext cx="140" cy="105"/>
              </a:xfrm>
              <a:prstGeom prst="rect">
                <a:avLst/>
              </a:prstGeom>
              <a:solidFill>
                <a:schemeClr val="hlink"/>
              </a:solidFill>
              <a:ln w="9525">
                <a:noFill/>
                <a:miter lim="800000"/>
                <a:headEnd/>
                <a:tailEnd/>
              </a:ln>
            </p:spPr>
            <p:txBody>
              <a:bodyPr wrap="none" anchor="ctr"/>
              <a:lstStyle/>
              <a:p>
                <a:endParaRPr lang="he-IL"/>
              </a:p>
            </p:txBody>
          </p:sp>
          <p:sp>
            <p:nvSpPr>
              <p:cNvPr id="127109" name="Text Box 10"/>
              <p:cNvSpPr txBox="1">
                <a:spLocks noChangeArrowheads="1"/>
              </p:cNvSpPr>
              <p:nvPr/>
            </p:nvSpPr>
            <p:spPr bwMode="auto">
              <a:xfrm>
                <a:off x="1628" y="2011"/>
                <a:ext cx="265" cy="269"/>
              </a:xfrm>
              <a:prstGeom prst="rect">
                <a:avLst/>
              </a:prstGeom>
              <a:noFill/>
              <a:ln w="9525">
                <a:noFill/>
                <a:miter lim="800000"/>
                <a:headEnd/>
                <a:tailEnd/>
              </a:ln>
            </p:spPr>
            <p:txBody>
              <a:bodyPr wrap="none">
                <a:spAutoFit/>
              </a:bodyPr>
              <a:lstStyle/>
              <a:p>
                <a:pPr algn="ctr"/>
                <a:r>
                  <a:rPr lang="en-US" sz="2000" b="1" dirty="0">
                    <a:solidFill>
                      <a:srgbClr val="FFFF00"/>
                    </a:solidFill>
                  </a:rPr>
                  <a:t>w</a:t>
                </a:r>
              </a:p>
            </p:txBody>
          </p:sp>
        </p:grpSp>
        <p:sp>
          <p:nvSpPr>
            <p:cNvPr id="127042" name="Text Box 11"/>
            <p:cNvSpPr txBox="1">
              <a:spLocks noChangeArrowheads="1"/>
            </p:cNvSpPr>
            <p:nvPr/>
          </p:nvSpPr>
          <p:spPr bwMode="auto">
            <a:xfrm>
              <a:off x="925" y="1959"/>
              <a:ext cx="215" cy="246"/>
            </a:xfrm>
            <a:prstGeom prst="rect">
              <a:avLst/>
            </a:prstGeom>
            <a:noFill/>
            <a:ln w="9525">
              <a:noFill/>
              <a:miter lim="800000"/>
              <a:headEnd/>
              <a:tailEnd/>
            </a:ln>
          </p:spPr>
          <p:txBody>
            <a:bodyPr wrap="none">
              <a:spAutoFit/>
            </a:bodyPr>
            <a:lstStyle/>
            <a:p>
              <a:pPr algn="ctr"/>
              <a:r>
                <a:rPr lang="en-US"/>
                <a:t>3</a:t>
              </a:r>
              <a:endParaRPr lang="en-US" sz="2400"/>
            </a:p>
          </p:txBody>
        </p:sp>
        <p:sp>
          <p:nvSpPr>
            <p:cNvPr id="127043" name="Text Box 12"/>
            <p:cNvSpPr txBox="1">
              <a:spLocks noChangeArrowheads="1"/>
            </p:cNvSpPr>
            <p:nvPr/>
          </p:nvSpPr>
          <p:spPr bwMode="auto">
            <a:xfrm>
              <a:off x="1430" y="1478"/>
              <a:ext cx="215" cy="246"/>
            </a:xfrm>
            <a:prstGeom prst="rect">
              <a:avLst/>
            </a:prstGeom>
            <a:noFill/>
            <a:ln w="9525">
              <a:noFill/>
              <a:miter lim="800000"/>
              <a:headEnd/>
              <a:tailEnd/>
            </a:ln>
          </p:spPr>
          <p:txBody>
            <a:bodyPr wrap="none">
              <a:spAutoFit/>
            </a:bodyPr>
            <a:lstStyle/>
            <a:p>
              <a:pPr algn="ctr"/>
              <a:r>
                <a:rPr lang="en-US"/>
                <a:t>4</a:t>
              </a:r>
              <a:endParaRPr lang="en-US" sz="2400"/>
            </a:p>
          </p:txBody>
        </p:sp>
        <p:grpSp>
          <p:nvGrpSpPr>
            <p:cNvPr id="127044" name="Group 13"/>
            <p:cNvGrpSpPr>
              <a:grpSpLocks/>
            </p:cNvGrpSpPr>
            <p:nvPr/>
          </p:nvGrpSpPr>
          <p:grpSpPr bwMode="auto">
            <a:xfrm>
              <a:off x="1299" y="2848"/>
              <a:ext cx="316" cy="269"/>
              <a:chOff x="1613" y="2011"/>
              <a:chExt cx="316" cy="269"/>
            </a:xfrm>
          </p:grpSpPr>
          <p:sp>
            <p:nvSpPr>
              <p:cNvPr id="127096" name="Oval 14"/>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97" name="Line 15"/>
              <p:cNvSpPr>
                <a:spLocks noChangeShapeType="1"/>
              </p:cNvSpPr>
              <p:nvPr/>
            </p:nvSpPr>
            <p:spPr bwMode="auto">
              <a:xfrm>
                <a:off x="1616" y="2131"/>
                <a:ext cx="0" cy="50"/>
              </a:xfrm>
              <a:prstGeom prst="line">
                <a:avLst/>
              </a:prstGeom>
              <a:noFill/>
              <a:ln w="12700">
                <a:solidFill>
                  <a:schemeClr val="tx1"/>
                </a:solidFill>
                <a:round/>
                <a:headEnd/>
                <a:tailEnd/>
              </a:ln>
            </p:spPr>
            <p:txBody>
              <a:bodyPr wrap="none" anchor="ctr"/>
              <a:lstStyle/>
              <a:p>
                <a:endParaRPr lang="he-IL"/>
              </a:p>
            </p:txBody>
          </p:sp>
          <p:sp>
            <p:nvSpPr>
              <p:cNvPr id="127098" name="Line 16"/>
              <p:cNvSpPr>
                <a:spLocks noChangeShapeType="1"/>
              </p:cNvSpPr>
              <p:nvPr/>
            </p:nvSpPr>
            <p:spPr bwMode="auto">
              <a:xfrm>
                <a:off x="1929" y="2131"/>
                <a:ext cx="0" cy="50"/>
              </a:xfrm>
              <a:prstGeom prst="line">
                <a:avLst/>
              </a:prstGeom>
              <a:noFill/>
              <a:ln w="12700">
                <a:solidFill>
                  <a:schemeClr val="tx1"/>
                </a:solidFill>
                <a:round/>
                <a:headEnd/>
                <a:tailEnd/>
              </a:ln>
            </p:spPr>
            <p:txBody>
              <a:bodyPr wrap="none" anchor="ctr"/>
              <a:lstStyle/>
              <a:p>
                <a:endParaRPr lang="he-IL"/>
              </a:p>
            </p:txBody>
          </p:sp>
          <p:sp>
            <p:nvSpPr>
              <p:cNvPr id="127099" name="Rectangle 17"/>
              <p:cNvSpPr>
                <a:spLocks noChangeArrowheads="1"/>
              </p:cNvSpPr>
              <p:nvPr/>
            </p:nvSpPr>
            <p:spPr bwMode="auto">
              <a:xfrm>
                <a:off x="1616" y="213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100" name="Oval 18"/>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101" name="Rectangle 19"/>
              <p:cNvSpPr>
                <a:spLocks noChangeArrowheads="1"/>
              </p:cNvSpPr>
              <p:nvPr/>
            </p:nvSpPr>
            <p:spPr bwMode="auto">
              <a:xfrm>
                <a:off x="1687" y="2100"/>
                <a:ext cx="141" cy="105"/>
              </a:xfrm>
              <a:prstGeom prst="rect">
                <a:avLst/>
              </a:prstGeom>
              <a:solidFill>
                <a:schemeClr val="hlink"/>
              </a:solidFill>
              <a:ln w="9525">
                <a:noFill/>
                <a:miter lim="800000"/>
                <a:headEnd/>
                <a:tailEnd/>
              </a:ln>
            </p:spPr>
            <p:txBody>
              <a:bodyPr wrap="none" anchor="ctr"/>
              <a:lstStyle/>
              <a:p>
                <a:endParaRPr lang="he-IL"/>
              </a:p>
            </p:txBody>
          </p:sp>
          <p:sp>
            <p:nvSpPr>
              <p:cNvPr id="127102" name="Text Box 20"/>
              <p:cNvSpPr txBox="1">
                <a:spLocks noChangeArrowheads="1"/>
              </p:cNvSpPr>
              <p:nvPr/>
            </p:nvSpPr>
            <p:spPr bwMode="auto">
              <a:xfrm>
                <a:off x="1647" y="2011"/>
                <a:ext cx="226" cy="269"/>
              </a:xfrm>
              <a:prstGeom prst="rect">
                <a:avLst/>
              </a:prstGeom>
              <a:noFill/>
              <a:ln w="9525">
                <a:noFill/>
                <a:miter lim="800000"/>
                <a:headEnd/>
                <a:tailEnd/>
              </a:ln>
            </p:spPr>
            <p:txBody>
              <a:bodyPr wrap="none">
                <a:spAutoFit/>
              </a:bodyPr>
              <a:lstStyle/>
              <a:p>
                <a:pPr algn="ctr"/>
                <a:r>
                  <a:rPr lang="en-US" sz="2000" b="1" dirty="0">
                    <a:solidFill>
                      <a:srgbClr val="FFFF00"/>
                    </a:solidFill>
                  </a:rPr>
                  <a:t>v</a:t>
                </a:r>
              </a:p>
            </p:txBody>
          </p:sp>
        </p:grpSp>
        <p:grpSp>
          <p:nvGrpSpPr>
            <p:cNvPr id="127045" name="Group 21"/>
            <p:cNvGrpSpPr>
              <a:grpSpLocks/>
            </p:cNvGrpSpPr>
            <p:nvPr/>
          </p:nvGrpSpPr>
          <p:grpSpPr bwMode="auto">
            <a:xfrm>
              <a:off x="1293" y="856"/>
              <a:ext cx="318" cy="269"/>
              <a:chOff x="1611" y="2011"/>
              <a:chExt cx="318" cy="269"/>
            </a:xfrm>
          </p:grpSpPr>
          <p:sp>
            <p:nvSpPr>
              <p:cNvPr id="127089" name="Oval 22"/>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90" name="Line 23"/>
              <p:cNvSpPr>
                <a:spLocks noChangeShapeType="1"/>
              </p:cNvSpPr>
              <p:nvPr/>
            </p:nvSpPr>
            <p:spPr bwMode="auto">
              <a:xfrm>
                <a:off x="1616" y="2131"/>
                <a:ext cx="0" cy="50"/>
              </a:xfrm>
              <a:prstGeom prst="line">
                <a:avLst/>
              </a:prstGeom>
              <a:noFill/>
              <a:ln w="12700">
                <a:solidFill>
                  <a:schemeClr val="tx1"/>
                </a:solidFill>
                <a:round/>
                <a:headEnd/>
                <a:tailEnd/>
              </a:ln>
            </p:spPr>
            <p:txBody>
              <a:bodyPr wrap="none" anchor="ctr"/>
              <a:lstStyle/>
              <a:p>
                <a:endParaRPr lang="he-IL"/>
              </a:p>
            </p:txBody>
          </p:sp>
          <p:sp>
            <p:nvSpPr>
              <p:cNvPr id="127091" name="Line 24"/>
              <p:cNvSpPr>
                <a:spLocks noChangeShapeType="1"/>
              </p:cNvSpPr>
              <p:nvPr/>
            </p:nvSpPr>
            <p:spPr bwMode="auto">
              <a:xfrm>
                <a:off x="1929" y="2131"/>
                <a:ext cx="0" cy="50"/>
              </a:xfrm>
              <a:prstGeom prst="line">
                <a:avLst/>
              </a:prstGeom>
              <a:noFill/>
              <a:ln w="12700">
                <a:solidFill>
                  <a:schemeClr val="tx1"/>
                </a:solidFill>
                <a:round/>
                <a:headEnd/>
                <a:tailEnd/>
              </a:ln>
            </p:spPr>
            <p:txBody>
              <a:bodyPr wrap="none" anchor="ctr"/>
              <a:lstStyle/>
              <a:p>
                <a:endParaRPr lang="he-IL"/>
              </a:p>
            </p:txBody>
          </p:sp>
          <p:sp>
            <p:nvSpPr>
              <p:cNvPr id="127092" name="Rectangle 25"/>
              <p:cNvSpPr>
                <a:spLocks noChangeArrowheads="1"/>
              </p:cNvSpPr>
              <p:nvPr/>
            </p:nvSpPr>
            <p:spPr bwMode="auto">
              <a:xfrm>
                <a:off x="1616" y="213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093" name="Oval 26"/>
              <p:cNvSpPr>
                <a:spLocks noChangeArrowheads="1"/>
              </p:cNvSpPr>
              <p:nvPr/>
            </p:nvSpPr>
            <p:spPr bwMode="auto">
              <a:xfrm>
                <a:off x="1611" y="2072"/>
                <a:ext cx="313" cy="97"/>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94" name="Rectangle 27"/>
              <p:cNvSpPr>
                <a:spLocks noChangeArrowheads="1"/>
              </p:cNvSpPr>
              <p:nvPr/>
            </p:nvSpPr>
            <p:spPr bwMode="auto">
              <a:xfrm>
                <a:off x="1687" y="2100"/>
                <a:ext cx="141" cy="103"/>
              </a:xfrm>
              <a:prstGeom prst="rect">
                <a:avLst/>
              </a:prstGeom>
              <a:solidFill>
                <a:schemeClr val="hlink"/>
              </a:solidFill>
              <a:ln w="9525">
                <a:noFill/>
                <a:miter lim="800000"/>
                <a:headEnd/>
                <a:tailEnd/>
              </a:ln>
            </p:spPr>
            <p:txBody>
              <a:bodyPr wrap="none" anchor="ctr"/>
              <a:lstStyle/>
              <a:p>
                <a:endParaRPr lang="he-IL"/>
              </a:p>
            </p:txBody>
          </p:sp>
          <p:sp>
            <p:nvSpPr>
              <p:cNvPr id="127095" name="Text Box 28"/>
              <p:cNvSpPr txBox="1">
                <a:spLocks noChangeArrowheads="1"/>
              </p:cNvSpPr>
              <p:nvPr/>
            </p:nvSpPr>
            <p:spPr bwMode="auto">
              <a:xfrm>
                <a:off x="1647" y="2011"/>
                <a:ext cx="226" cy="269"/>
              </a:xfrm>
              <a:prstGeom prst="rect">
                <a:avLst/>
              </a:prstGeom>
              <a:noFill/>
              <a:ln w="9525">
                <a:noFill/>
                <a:miter lim="800000"/>
                <a:headEnd/>
                <a:tailEnd/>
              </a:ln>
            </p:spPr>
            <p:txBody>
              <a:bodyPr wrap="none">
                <a:spAutoFit/>
              </a:bodyPr>
              <a:lstStyle/>
              <a:p>
                <a:pPr algn="ctr"/>
                <a:r>
                  <a:rPr lang="en-US" sz="2000" b="1" dirty="0">
                    <a:solidFill>
                      <a:srgbClr val="FFFF00"/>
                    </a:solidFill>
                  </a:rPr>
                  <a:t>x</a:t>
                </a:r>
              </a:p>
            </p:txBody>
          </p:sp>
        </p:grpSp>
        <p:grpSp>
          <p:nvGrpSpPr>
            <p:cNvPr id="127046" name="Group 29"/>
            <p:cNvGrpSpPr>
              <a:grpSpLocks/>
            </p:cNvGrpSpPr>
            <p:nvPr/>
          </p:nvGrpSpPr>
          <p:grpSpPr bwMode="auto">
            <a:xfrm>
              <a:off x="415" y="2028"/>
              <a:ext cx="318" cy="269"/>
              <a:chOff x="1613" y="2011"/>
              <a:chExt cx="318" cy="269"/>
            </a:xfrm>
          </p:grpSpPr>
          <p:sp>
            <p:nvSpPr>
              <p:cNvPr id="127082" name="Oval 30"/>
              <p:cNvSpPr>
                <a:spLocks noChangeArrowheads="1"/>
              </p:cNvSpPr>
              <p:nvPr/>
            </p:nvSpPr>
            <p:spPr bwMode="auto">
              <a:xfrm>
                <a:off x="1616" y="2138"/>
                <a:ext cx="313" cy="82"/>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83" name="Line 31"/>
              <p:cNvSpPr>
                <a:spLocks noChangeShapeType="1"/>
              </p:cNvSpPr>
              <p:nvPr/>
            </p:nvSpPr>
            <p:spPr bwMode="auto">
              <a:xfrm>
                <a:off x="1616" y="2131"/>
                <a:ext cx="0" cy="50"/>
              </a:xfrm>
              <a:prstGeom prst="line">
                <a:avLst/>
              </a:prstGeom>
              <a:noFill/>
              <a:ln w="12700">
                <a:solidFill>
                  <a:schemeClr val="tx1"/>
                </a:solidFill>
                <a:round/>
                <a:headEnd/>
                <a:tailEnd/>
              </a:ln>
            </p:spPr>
            <p:txBody>
              <a:bodyPr wrap="none" anchor="ctr"/>
              <a:lstStyle/>
              <a:p>
                <a:endParaRPr lang="he-IL"/>
              </a:p>
            </p:txBody>
          </p:sp>
          <p:sp>
            <p:nvSpPr>
              <p:cNvPr id="127084" name="Line 32"/>
              <p:cNvSpPr>
                <a:spLocks noChangeShapeType="1"/>
              </p:cNvSpPr>
              <p:nvPr/>
            </p:nvSpPr>
            <p:spPr bwMode="auto">
              <a:xfrm>
                <a:off x="1931" y="2131"/>
                <a:ext cx="0" cy="50"/>
              </a:xfrm>
              <a:prstGeom prst="line">
                <a:avLst/>
              </a:prstGeom>
              <a:noFill/>
              <a:ln w="12700">
                <a:solidFill>
                  <a:schemeClr val="tx1"/>
                </a:solidFill>
                <a:round/>
                <a:headEnd/>
                <a:tailEnd/>
              </a:ln>
            </p:spPr>
            <p:txBody>
              <a:bodyPr wrap="none" anchor="ctr"/>
              <a:lstStyle/>
              <a:p>
                <a:endParaRPr lang="he-IL"/>
              </a:p>
            </p:txBody>
          </p:sp>
          <p:sp>
            <p:nvSpPr>
              <p:cNvPr id="127085" name="Rectangle 33"/>
              <p:cNvSpPr>
                <a:spLocks noChangeArrowheads="1"/>
              </p:cNvSpPr>
              <p:nvPr/>
            </p:nvSpPr>
            <p:spPr bwMode="auto">
              <a:xfrm>
                <a:off x="1616" y="213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086" name="Oval 34"/>
              <p:cNvSpPr>
                <a:spLocks noChangeArrowheads="1"/>
              </p:cNvSpPr>
              <p:nvPr/>
            </p:nvSpPr>
            <p:spPr bwMode="auto">
              <a:xfrm>
                <a:off x="1613" y="2072"/>
                <a:ext cx="313" cy="97"/>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87" name="Rectangle 35"/>
              <p:cNvSpPr>
                <a:spLocks noChangeArrowheads="1"/>
              </p:cNvSpPr>
              <p:nvPr/>
            </p:nvSpPr>
            <p:spPr bwMode="auto">
              <a:xfrm>
                <a:off x="1687" y="2102"/>
                <a:ext cx="141" cy="103"/>
              </a:xfrm>
              <a:prstGeom prst="rect">
                <a:avLst/>
              </a:prstGeom>
              <a:solidFill>
                <a:schemeClr val="hlink"/>
              </a:solidFill>
              <a:ln w="9525">
                <a:noFill/>
                <a:miter lim="800000"/>
                <a:headEnd/>
                <a:tailEnd/>
              </a:ln>
            </p:spPr>
            <p:txBody>
              <a:bodyPr wrap="none" anchor="ctr"/>
              <a:lstStyle/>
              <a:p>
                <a:endParaRPr lang="he-IL"/>
              </a:p>
            </p:txBody>
          </p:sp>
          <p:sp>
            <p:nvSpPr>
              <p:cNvPr id="127088" name="Text Box 36"/>
              <p:cNvSpPr txBox="1">
                <a:spLocks noChangeArrowheads="1"/>
              </p:cNvSpPr>
              <p:nvPr/>
            </p:nvSpPr>
            <p:spPr bwMode="auto">
              <a:xfrm>
                <a:off x="1643" y="2011"/>
                <a:ext cx="236" cy="269"/>
              </a:xfrm>
              <a:prstGeom prst="rect">
                <a:avLst/>
              </a:prstGeom>
              <a:noFill/>
              <a:ln w="9525">
                <a:noFill/>
                <a:miter lim="800000"/>
                <a:headEnd/>
                <a:tailEnd/>
              </a:ln>
            </p:spPr>
            <p:txBody>
              <a:bodyPr wrap="none">
                <a:spAutoFit/>
              </a:bodyPr>
              <a:lstStyle/>
              <a:p>
                <a:pPr algn="ctr"/>
                <a:r>
                  <a:rPr lang="en-US" sz="2000" b="1" dirty="0">
                    <a:solidFill>
                      <a:srgbClr val="FFFF00"/>
                    </a:solidFill>
                  </a:rPr>
                  <a:t>u</a:t>
                </a:r>
              </a:p>
            </p:txBody>
          </p:sp>
        </p:grpSp>
        <p:sp>
          <p:nvSpPr>
            <p:cNvPr id="127047" name="Line 37"/>
            <p:cNvSpPr>
              <a:spLocks noChangeShapeType="1"/>
            </p:cNvSpPr>
            <p:nvPr/>
          </p:nvSpPr>
          <p:spPr bwMode="auto">
            <a:xfrm>
              <a:off x="738" y="2156"/>
              <a:ext cx="632" cy="0"/>
            </a:xfrm>
            <a:prstGeom prst="line">
              <a:avLst/>
            </a:prstGeom>
            <a:noFill/>
            <a:ln w="9525">
              <a:solidFill>
                <a:schemeClr val="tx1"/>
              </a:solidFill>
              <a:round/>
              <a:headEnd/>
              <a:tailEnd/>
            </a:ln>
          </p:spPr>
          <p:txBody>
            <a:bodyPr/>
            <a:lstStyle/>
            <a:p>
              <a:endParaRPr lang="he-IL"/>
            </a:p>
          </p:txBody>
        </p:sp>
        <p:sp>
          <p:nvSpPr>
            <p:cNvPr id="127048" name="Line 38"/>
            <p:cNvSpPr>
              <a:spLocks noChangeShapeType="1"/>
            </p:cNvSpPr>
            <p:nvPr/>
          </p:nvSpPr>
          <p:spPr bwMode="auto">
            <a:xfrm>
              <a:off x="1440" y="1082"/>
              <a:ext cx="0" cy="962"/>
            </a:xfrm>
            <a:prstGeom prst="line">
              <a:avLst/>
            </a:prstGeom>
            <a:noFill/>
            <a:ln w="9525">
              <a:solidFill>
                <a:schemeClr val="tx1"/>
              </a:solidFill>
              <a:round/>
              <a:headEnd/>
              <a:tailEnd/>
            </a:ln>
          </p:spPr>
          <p:txBody>
            <a:bodyPr/>
            <a:lstStyle/>
            <a:p>
              <a:endParaRPr lang="he-IL"/>
            </a:p>
          </p:txBody>
        </p:sp>
        <p:sp>
          <p:nvSpPr>
            <p:cNvPr id="127049" name="Line 39"/>
            <p:cNvSpPr>
              <a:spLocks noChangeShapeType="1"/>
            </p:cNvSpPr>
            <p:nvPr/>
          </p:nvSpPr>
          <p:spPr bwMode="auto">
            <a:xfrm flipH="1">
              <a:off x="614" y="1021"/>
              <a:ext cx="674" cy="1080"/>
            </a:xfrm>
            <a:prstGeom prst="line">
              <a:avLst/>
            </a:prstGeom>
            <a:noFill/>
            <a:ln w="9525">
              <a:solidFill>
                <a:schemeClr val="tx1"/>
              </a:solidFill>
              <a:round/>
              <a:headEnd/>
              <a:tailEnd/>
            </a:ln>
          </p:spPr>
          <p:txBody>
            <a:bodyPr/>
            <a:lstStyle/>
            <a:p>
              <a:endParaRPr lang="he-IL"/>
            </a:p>
          </p:txBody>
        </p:sp>
        <p:sp>
          <p:nvSpPr>
            <p:cNvPr id="127050" name="Text Box 40"/>
            <p:cNvSpPr txBox="1">
              <a:spLocks noChangeArrowheads="1"/>
            </p:cNvSpPr>
            <p:nvPr/>
          </p:nvSpPr>
          <p:spPr bwMode="auto">
            <a:xfrm>
              <a:off x="772" y="1368"/>
              <a:ext cx="215" cy="245"/>
            </a:xfrm>
            <a:prstGeom prst="rect">
              <a:avLst/>
            </a:prstGeom>
            <a:noFill/>
            <a:ln w="9525">
              <a:noFill/>
              <a:miter lim="800000"/>
              <a:headEnd/>
              <a:tailEnd/>
            </a:ln>
          </p:spPr>
          <p:txBody>
            <a:bodyPr wrap="none">
              <a:spAutoFit/>
            </a:bodyPr>
            <a:lstStyle/>
            <a:p>
              <a:pPr algn="ctr"/>
              <a:r>
                <a:rPr lang="en-US"/>
                <a:t>5</a:t>
              </a:r>
              <a:endParaRPr lang="en-US" sz="2400"/>
            </a:p>
          </p:txBody>
        </p:sp>
        <p:sp>
          <p:nvSpPr>
            <p:cNvPr id="127051" name="Line 41"/>
            <p:cNvSpPr>
              <a:spLocks noChangeShapeType="1"/>
            </p:cNvSpPr>
            <p:nvPr/>
          </p:nvSpPr>
          <p:spPr bwMode="auto">
            <a:xfrm>
              <a:off x="1447" y="2206"/>
              <a:ext cx="9" cy="710"/>
            </a:xfrm>
            <a:prstGeom prst="line">
              <a:avLst/>
            </a:prstGeom>
            <a:noFill/>
            <a:ln w="9525">
              <a:solidFill>
                <a:schemeClr val="tx1"/>
              </a:solidFill>
              <a:round/>
              <a:headEnd/>
              <a:tailEnd/>
            </a:ln>
          </p:spPr>
          <p:txBody>
            <a:bodyPr/>
            <a:lstStyle/>
            <a:p>
              <a:endParaRPr lang="he-IL"/>
            </a:p>
          </p:txBody>
        </p:sp>
        <p:sp>
          <p:nvSpPr>
            <p:cNvPr id="127052" name="Text Box 42"/>
            <p:cNvSpPr txBox="1">
              <a:spLocks noChangeArrowheads="1"/>
            </p:cNvSpPr>
            <p:nvPr/>
          </p:nvSpPr>
          <p:spPr bwMode="auto">
            <a:xfrm>
              <a:off x="1454" y="2407"/>
              <a:ext cx="215" cy="246"/>
            </a:xfrm>
            <a:prstGeom prst="rect">
              <a:avLst/>
            </a:prstGeom>
            <a:noFill/>
            <a:ln w="9525">
              <a:noFill/>
              <a:miter lim="800000"/>
              <a:headEnd/>
              <a:tailEnd/>
            </a:ln>
          </p:spPr>
          <p:txBody>
            <a:bodyPr wrap="none">
              <a:spAutoFit/>
            </a:bodyPr>
            <a:lstStyle/>
            <a:p>
              <a:pPr algn="ctr"/>
              <a:r>
                <a:rPr lang="en-US"/>
                <a:t>3</a:t>
              </a:r>
              <a:endParaRPr lang="en-US" sz="2400"/>
            </a:p>
          </p:txBody>
        </p:sp>
        <p:sp>
          <p:nvSpPr>
            <p:cNvPr id="127053" name="Freeform 43"/>
            <p:cNvSpPr>
              <a:spLocks/>
            </p:cNvSpPr>
            <p:nvPr/>
          </p:nvSpPr>
          <p:spPr bwMode="auto">
            <a:xfrm>
              <a:off x="604" y="2227"/>
              <a:ext cx="857" cy="1152"/>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Lst>
              <a:ahLst/>
              <a:cxnLst>
                <a:cxn ang="T6">
                  <a:pos x="T0" y="T1"/>
                </a:cxn>
                <a:cxn ang="T7">
                  <a:pos x="T2" y="T3"/>
                </a:cxn>
                <a:cxn ang="T8">
                  <a:pos x="T4" y="T5"/>
                </a:cxn>
              </a:cxnLst>
              <a:rect l="T9" t="T10" r="T11" b="T12"/>
              <a:pathLst>
                <a:path w="857" h="1152">
                  <a:moveTo>
                    <a:pt x="0" y="0"/>
                  </a:moveTo>
                  <a:cubicBezTo>
                    <a:pt x="95" y="191"/>
                    <a:pt x="365" y="1152"/>
                    <a:pt x="562" y="1152"/>
                  </a:cubicBezTo>
                  <a:cubicBezTo>
                    <a:pt x="759" y="1152"/>
                    <a:pt x="796" y="851"/>
                    <a:pt x="857" y="772"/>
                  </a:cubicBezTo>
                </a:path>
              </a:pathLst>
            </a:custGeom>
            <a:noFill/>
            <a:ln w="9525">
              <a:solidFill>
                <a:schemeClr val="tx1"/>
              </a:solidFill>
              <a:round/>
              <a:headEnd/>
              <a:tailEnd/>
            </a:ln>
          </p:spPr>
          <p:txBody>
            <a:bodyPr/>
            <a:lstStyle/>
            <a:p>
              <a:endParaRPr lang="he-IL"/>
            </a:p>
          </p:txBody>
        </p:sp>
        <p:sp>
          <p:nvSpPr>
            <p:cNvPr id="127054" name="Text Box 44"/>
            <p:cNvSpPr txBox="1">
              <a:spLocks noChangeArrowheads="1"/>
            </p:cNvSpPr>
            <p:nvPr/>
          </p:nvSpPr>
          <p:spPr bwMode="auto">
            <a:xfrm>
              <a:off x="768" y="2582"/>
              <a:ext cx="216" cy="246"/>
            </a:xfrm>
            <a:prstGeom prst="rect">
              <a:avLst/>
            </a:prstGeom>
            <a:noFill/>
            <a:ln w="9525">
              <a:noFill/>
              <a:miter lim="800000"/>
              <a:headEnd/>
              <a:tailEnd/>
            </a:ln>
          </p:spPr>
          <p:txBody>
            <a:bodyPr wrap="none">
              <a:spAutoFit/>
            </a:bodyPr>
            <a:lstStyle/>
            <a:p>
              <a:pPr algn="ctr"/>
              <a:r>
                <a:rPr lang="en-US"/>
                <a:t>7</a:t>
              </a:r>
              <a:endParaRPr lang="en-US" sz="2400"/>
            </a:p>
          </p:txBody>
        </p:sp>
        <p:sp>
          <p:nvSpPr>
            <p:cNvPr id="127055" name="Line 45"/>
            <p:cNvSpPr>
              <a:spLocks noChangeShapeType="1"/>
            </p:cNvSpPr>
            <p:nvPr/>
          </p:nvSpPr>
          <p:spPr bwMode="auto">
            <a:xfrm flipH="1">
              <a:off x="1450" y="2158"/>
              <a:ext cx="998" cy="823"/>
            </a:xfrm>
            <a:prstGeom prst="line">
              <a:avLst/>
            </a:prstGeom>
            <a:noFill/>
            <a:ln w="9525">
              <a:solidFill>
                <a:schemeClr val="tx1"/>
              </a:solidFill>
              <a:round/>
              <a:headEnd/>
              <a:tailEnd/>
            </a:ln>
          </p:spPr>
          <p:txBody>
            <a:bodyPr/>
            <a:lstStyle/>
            <a:p>
              <a:endParaRPr lang="he-IL"/>
            </a:p>
          </p:txBody>
        </p:sp>
        <p:sp>
          <p:nvSpPr>
            <p:cNvPr id="127056" name="Text Box 46"/>
            <p:cNvSpPr txBox="1">
              <a:spLocks noChangeArrowheads="1"/>
            </p:cNvSpPr>
            <p:nvPr/>
          </p:nvSpPr>
          <p:spPr bwMode="auto">
            <a:xfrm>
              <a:off x="1896" y="2569"/>
              <a:ext cx="216" cy="246"/>
            </a:xfrm>
            <a:prstGeom prst="rect">
              <a:avLst/>
            </a:prstGeom>
            <a:noFill/>
            <a:ln w="9525">
              <a:noFill/>
              <a:miter lim="800000"/>
              <a:headEnd/>
              <a:tailEnd/>
            </a:ln>
          </p:spPr>
          <p:txBody>
            <a:bodyPr wrap="none">
              <a:spAutoFit/>
            </a:bodyPr>
            <a:lstStyle/>
            <a:p>
              <a:pPr algn="ctr"/>
              <a:r>
                <a:rPr lang="en-US"/>
                <a:t>4</a:t>
              </a:r>
              <a:endParaRPr lang="en-US" sz="2400"/>
            </a:p>
          </p:txBody>
        </p:sp>
        <p:sp>
          <p:nvSpPr>
            <p:cNvPr id="127057" name="Freeform 47"/>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chemeClr val="tx1"/>
              </a:solidFill>
              <a:round/>
              <a:headEnd/>
              <a:tailEnd/>
            </a:ln>
          </p:spPr>
          <p:txBody>
            <a:bodyPr/>
            <a:lstStyle/>
            <a:p>
              <a:endParaRPr lang="he-IL"/>
            </a:p>
          </p:txBody>
        </p:sp>
        <p:grpSp>
          <p:nvGrpSpPr>
            <p:cNvPr id="127058" name="Group 48"/>
            <p:cNvGrpSpPr>
              <a:grpSpLocks/>
            </p:cNvGrpSpPr>
            <p:nvPr/>
          </p:nvGrpSpPr>
          <p:grpSpPr bwMode="auto">
            <a:xfrm>
              <a:off x="2332" y="1991"/>
              <a:ext cx="316" cy="269"/>
              <a:chOff x="1613" y="1981"/>
              <a:chExt cx="316" cy="269"/>
            </a:xfrm>
          </p:grpSpPr>
          <p:sp>
            <p:nvSpPr>
              <p:cNvPr id="127075" name="Oval 49"/>
              <p:cNvSpPr>
                <a:spLocks noChangeArrowheads="1"/>
              </p:cNvSpPr>
              <p:nvPr/>
            </p:nvSpPr>
            <p:spPr bwMode="auto">
              <a:xfrm>
                <a:off x="1616" y="2136"/>
                <a:ext cx="313" cy="82"/>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76" name="Line 50"/>
              <p:cNvSpPr>
                <a:spLocks noChangeShapeType="1"/>
              </p:cNvSpPr>
              <p:nvPr/>
            </p:nvSpPr>
            <p:spPr bwMode="auto">
              <a:xfrm>
                <a:off x="1616" y="2131"/>
                <a:ext cx="0" cy="50"/>
              </a:xfrm>
              <a:prstGeom prst="line">
                <a:avLst/>
              </a:prstGeom>
              <a:noFill/>
              <a:ln w="12700">
                <a:solidFill>
                  <a:schemeClr val="tx1"/>
                </a:solidFill>
                <a:round/>
                <a:headEnd/>
                <a:tailEnd/>
              </a:ln>
            </p:spPr>
            <p:txBody>
              <a:bodyPr wrap="none" anchor="ctr"/>
              <a:lstStyle/>
              <a:p>
                <a:endParaRPr lang="he-IL"/>
              </a:p>
            </p:txBody>
          </p:sp>
          <p:sp>
            <p:nvSpPr>
              <p:cNvPr id="127077" name="Line 51"/>
              <p:cNvSpPr>
                <a:spLocks noChangeShapeType="1"/>
              </p:cNvSpPr>
              <p:nvPr/>
            </p:nvSpPr>
            <p:spPr bwMode="auto">
              <a:xfrm>
                <a:off x="1929" y="2131"/>
                <a:ext cx="0" cy="50"/>
              </a:xfrm>
              <a:prstGeom prst="line">
                <a:avLst/>
              </a:prstGeom>
              <a:noFill/>
              <a:ln w="12700">
                <a:solidFill>
                  <a:schemeClr val="tx1"/>
                </a:solidFill>
                <a:round/>
                <a:headEnd/>
                <a:tailEnd/>
              </a:ln>
            </p:spPr>
            <p:txBody>
              <a:bodyPr wrap="none" anchor="ctr"/>
              <a:lstStyle/>
              <a:p>
                <a:endParaRPr lang="he-IL"/>
              </a:p>
            </p:txBody>
          </p:sp>
          <p:sp>
            <p:nvSpPr>
              <p:cNvPr id="127078" name="Rectangle 52"/>
              <p:cNvSpPr>
                <a:spLocks noChangeArrowheads="1"/>
              </p:cNvSpPr>
              <p:nvPr/>
            </p:nvSpPr>
            <p:spPr bwMode="auto">
              <a:xfrm>
                <a:off x="1616" y="213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079" name="Oval 53"/>
              <p:cNvSpPr>
                <a:spLocks noChangeArrowheads="1"/>
              </p:cNvSpPr>
              <p:nvPr/>
            </p:nvSpPr>
            <p:spPr bwMode="auto">
              <a:xfrm>
                <a:off x="1613" y="2070"/>
                <a:ext cx="313" cy="97"/>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80" name="Rectangle 54"/>
              <p:cNvSpPr>
                <a:spLocks noChangeArrowheads="1"/>
              </p:cNvSpPr>
              <p:nvPr/>
            </p:nvSpPr>
            <p:spPr bwMode="auto">
              <a:xfrm>
                <a:off x="1687" y="2100"/>
                <a:ext cx="141" cy="103"/>
              </a:xfrm>
              <a:prstGeom prst="rect">
                <a:avLst/>
              </a:prstGeom>
              <a:solidFill>
                <a:schemeClr val="hlink"/>
              </a:solidFill>
              <a:ln w="9525">
                <a:noFill/>
                <a:miter lim="800000"/>
                <a:headEnd/>
                <a:tailEnd/>
              </a:ln>
            </p:spPr>
            <p:txBody>
              <a:bodyPr wrap="none" anchor="ctr"/>
              <a:lstStyle/>
              <a:p>
                <a:endParaRPr lang="he-IL"/>
              </a:p>
            </p:txBody>
          </p:sp>
          <p:sp>
            <p:nvSpPr>
              <p:cNvPr id="127081" name="Text Box 55"/>
              <p:cNvSpPr txBox="1">
                <a:spLocks noChangeArrowheads="1"/>
              </p:cNvSpPr>
              <p:nvPr/>
            </p:nvSpPr>
            <p:spPr bwMode="auto">
              <a:xfrm>
                <a:off x="1671" y="1981"/>
                <a:ext cx="226" cy="269"/>
              </a:xfrm>
              <a:prstGeom prst="rect">
                <a:avLst/>
              </a:prstGeom>
              <a:noFill/>
              <a:ln w="9525">
                <a:noFill/>
                <a:miter lim="800000"/>
                <a:headEnd/>
                <a:tailEnd/>
              </a:ln>
            </p:spPr>
            <p:txBody>
              <a:bodyPr wrap="none">
                <a:spAutoFit/>
              </a:bodyPr>
              <a:lstStyle/>
              <a:p>
                <a:pPr algn="ctr"/>
                <a:r>
                  <a:rPr lang="en-US" sz="2000" b="1" dirty="0">
                    <a:solidFill>
                      <a:srgbClr val="FFFF00"/>
                    </a:solidFill>
                  </a:rPr>
                  <a:t>y</a:t>
                </a:r>
              </a:p>
            </p:txBody>
          </p:sp>
        </p:grpSp>
        <p:sp>
          <p:nvSpPr>
            <p:cNvPr id="127059" name="Text Box 56"/>
            <p:cNvSpPr txBox="1">
              <a:spLocks noChangeArrowheads="1"/>
            </p:cNvSpPr>
            <p:nvPr/>
          </p:nvSpPr>
          <p:spPr bwMode="auto">
            <a:xfrm>
              <a:off x="1814" y="1721"/>
              <a:ext cx="216" cy="246"/>
            </a:xfrm>
            <a:prstGeom prst="rect">
              <a:avLst/>
            </a:prstGeom>
            <a:noFill/>
            <a:ln w="9525">
              <a:noFill/>
              <a:miter lim="800000"/>
              <a:headEnd/>
              <a:tailEnd/>
            </a:ln>
          </p:spPr>
          <p:txBody>
            <a:bodyPr wrap="none">
              <a:spAutoFit/>
            </a:bodyPr>
            <a:lstStyle/>
            <a:p>
              <a:pPr algn="ctr"/>
              <a:r>
                <a:rPr lang="en-US"/>
                <a:t>8</a:t>
              </a:r>
              <a:endParaRPr lang="en-US" sz="2400"/>
            </a:p>
          </p:txBody>
        </p:sp>
        <p:grpSp>
          <p:nvGrpSpPr>
            <p:cNvPr id="127060" name="Group 57"/>
            <p:cNvGrpSpPr>
              <a:grpSpLocks/>
            </p:cNvGrpSpPr>
            <p:nvPr/>
          </p:nvGrpSpPr>
          <p:grpSpPr bwMode="auto">
            <a:xfrm>
              <a:off x="3007" y="2002"/>
              <a:ext cx="318" cy="269"/>
              <a:chOff x="1611" y="2011"/>
              <a:chExt cx="318" cy="269"/>
            </a:xfrm>
          </p:grpSpPr>
          <p:sp>
            <p:nvSpPr>
              <p:cNvPr id="127068" name="Oval 58"/>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69" name="Line 59"/>
              <p:cNvSpPr>
                <a:spLocks noChangeShapeType="1"/>
              </p:cNvSpPr>
              <p:nvPr/>
            </p:nvSpPr>
            <p:spPr bwMode="auto">
              <a:xfrm>
                <a:off x="1616" y="2131"/>
                <a:ext cx="0" cy="50"/>
              </a:xfrm>
              <a:prstGeom prst="line">
                <a:avLst/>
              </a:prstGeom>
              <a:noFill/>
              <a:ln w="12700">
                <a:solidFill>
                  <a:schemeClr val="tx1"/>
                </a:solidFill>
                <a:round/>
                <a:headEnd/>
                <a:tailEnd/>
              </a:ln>
            </p:spPr>
            <p:txBody>
              <a:bodyPr wrap="none" anchor="ctr"/>
              <a:lstStyle/>
              <a:p>
                <a:endParaRPr lang="he-IL"/>
              </a:p>
            </p:txBody>
          </p:sp>
          <p:sp>
            <p:nvSpPr>
              <p:cNvPr id="127070" name="Line 60"/>
              <p:cNvSpPr>
                <a:spLocks noChangeShapeType="1"/>
              </p:cNvSpPr>
              <p:nvPr/>
            </p:nvSpPr>
            <p:spPr bwMode="auto">
              <a:xfrm>
                <a:off x="1929" y="2131"/>
                <a:ext cx="0" cy="50"/>
              </a:xfrm>
              <a:prstGeom prst="line">
                <a:avLst/>
              </a:prstGeom>
              <a:noFill/>
              <a:ln w="12700">
                <a:solidFill>
                  <a:schemeClr val="tx1"/>
                </a:solidFill>
                <a:round/>
                <a:headEnd/>
                <a:tailEnd/>
              </a:ln>
            </p:spPr>
            <p:txBody>
              <a:bodyPr wrap="none" anchor="ctr"/>
              <a:lstStyle/>
              <a:p>
                <a:endParaRPr lang="he-IL"/>
              </a:p>
            </p:txBody>
          </p:sp>
          <p:sp>
            <p:nvSpPr>
              <p:cNvPr id="127071" name="Rectangle 61"/>
              <p:cNvSpPr>
                <a:spLocks noChangeArrowheads="1"/>
              </p:cNvSpPr>
              <p:nvPr/>
            </p:nvSpPr>
            <p:spPr bwMode="auto">
              <a:xfrm>
                <a:off x="1616" y="2131"/>
                <a:ext cx="310" cy="49"/>
              </a:xfrm>
              <a:prstGeom prst="rect">
                <a:avLst/>
              </a:prstGeom>
              <a:solidFill>
                <a:schemeClr val="hlink"/>
              </a:solidFill>
              <a:ln w="9525">
                <a:noFill/>
                <a:miter lim="800000"/>
                <a:headEnd/>
                <a:tailEnd/>
              </a:ln>
            </p:spPr>
            <p:txBody>
              <a:bodyPr wrap="none" anchor="ctr"/>
              <a:lstStyle/>
              <a:p>
                <a:pPr algn="ctr"/>
                <a:endParaRPr lang="he-IL" sz="2400"/>
              </a:p>
            </p:txBody>
          </p:sp>
          <p:sp>
            <p:nvSpPr>
              <p:cNvPr id="127072" name="Oval 62"/>
              <p:cNvSpPr>
                <a:spLocks noChangeArrowheads="1"/>
              </p:cNvSpPr>
              <p:nvPr/>
            </p:nvSpPr>
            <p:spPr bwMode="auto">
              <a:xfrm>
                <a:off x="1611" y="2072"/>
                <a:ext cx="313" cy="95"/>
              </a:xfrm>
              <a:prstGeom prst="ellipse">
                <a:avLst/>
              </a:prstGeom>
              <a:solidFill>
                <a:schemeClr val="hlink"/>
              </a:solidFill>
              <a:ln w="12700">
                <a:solidFill>
                  <a:schemeClr val="tx1"/>
                </a:solidFill>
                <a:round/>
                <a:headEnd/>
                <a:tailEnd/>
              </a:ln>
            </p:spPr>
            <p:txBody>
              <a:bodyPr wrap="none" anchor="ctr"/>
              <a:lstStyle/>
              <a:p>
                <a:endParaRPr lang="he-IL"/>
              </a:p>
            </p:txBody>
          </p:sp>
          <p:sp>
            <p:nvSpPr>
              <p:cNvPr id="127073" name="Rectangle 63"/>
              <p:cNvSpPr>
                <a:spLocks noChangeArrowheads="1"/>
              </p:cNvSpPr>
              <p:nvPr/>
            </p:nvSpPr>
            <p:spPr bwMode="auto">
              <a:xfrm>
                <a:off x="1687" y="2100"/>
                <a:ext cx="141" cy="105"/>
              </a:xfrm>
              <a:prstGeom prst="rect">
                <a:avLst/>
              </a:prstGeom>
              <a:solidFill>
                <a:schemeClr val="hlink"/>
              </a:solidFill>
              <a:ln w="9525">
                <a:noFill/>
                <a:miter lim="800000"/>
                <a:headEnd/>
                <a:tailEnd/>
              </a:ln>
            </p:spPr>
            <p:txBody>
              <a:bodyPr wrap="none" anchor="ctr"/>
              <a:lstStyle/>
              <a:p>
                <a:endParaRPr lang="he-IL"/>
              </a:p>
            </p:txBody>
          </p:sp>
          <p:sp>
            <p:nvSpPr>
              <p:cNvPr id="127074" name="Text Box 64"/>
              <p:cNvSpPr txBox="1">
                <a:spLocks noChangeArrowheads="1"/>
              </p:cNvSpPr>
              <p:nvPr/>
            </p:nvSpPr>
            <p:spPr bwMode="auto">
              <a:xfrm>
                <a:off x="1653" y="2011"/>
                <a:ext cx="216" cy="269"/>
              </a:xfrm>
              <a:prstGeom prst="rect">
                <a:avLst/>
              </a:prstGeom>
              <a:noFill/>
              <a:ln w="9525">
                <a:noFill/>
                <a:miter lim="800000"/>
                <a:headEnd/>
                <a:tailEnd/>
              </a:ln>
            </p:spPr>
            <p:txBody>
              <a:bodyPr wrap="none">
                <a:spAutoFit/>
              </a:bodyPr>
              <a:lstStyle/>
              <a:p>
                <a:pPr algn="ctr"/>
                <a:r>
                  <a:rPr lang="en-US" sz="2000" b="1" dirty="0">
                    <a:solidFill>
                      <a:srgbClr val="FFFF00"/>
                    </a:solidFill>
                  </a:rPr>
                  <a:t>z</a:t>
                </a:r>
              </a:p>
            </p:txBody>
          </p:sp>
        </p:grpSp>
        <p:sp>
          <p:nvSpPr>
            <p:cNvPr id="127061" name="Line 65"/>
            <p:cNvSpPr>
              <a:spLocks noChangeShapeType="1"/>
            </p:cNvSpPr>
            <p:nvPr/>
          </p:nvSpPr>
          <p:spPr bwMode="auto">
            <a:xfrm>
              <a:off x="2640" y="2149"/>
              <a:ext cx="352" cy="0"/>
            </a:xfrm>
            <a:prstGeom prst="line">
              <a:avLst/>
            </a:prstGeom>
            <a:noFill/>
            <a:ln w="9525">
              <a:solidFill>
                <a:schemeClr val="tx1"/>
              </a:solidFill>
              <a:round/>
              <a:headEnd/>
              <a:tailEnd/>
            </a:ln>
          </p:spPr>
          <p:txBody>
            <a:bodyPr/>
            <a:lstStyle/>
            <a:p>
              <a:endParaRPr lang="he-IL"/>
            </a:p>
          </p:txBody>
        </p:sp>
        <p:sp>
          <p:nvSpPr>
            <p:cNvPr id="127062" name="Text Box 66"/>
            <p:cNvSpPr txBox="1">
              <a:spLocks noChangeArrowheads="1"/>
            </p:cNvSpPr>
            <p:nvPr/>
          </p:nvSpPr>
          <p:spPr bwMode="auto">
            <a:xfrm>
              <a:off x="2706" y="2149"/>
              <a:ext cx="215" cy="245"/>
            </a:xfrm>
            <a:prstGeom prst="rect">
              <a:avLst/>
            </a:prstGeom>
            <a:noFill/>
            <a:ln w="9525">
              <a:noFill/>
              <a:miter lim="800000"/>
              <a:headEnd/>
              <a:tailEnd/>
            </a:ln>
          </p:spPr>
          <p:txBody>
            <a:bodyPr wrap="none">
              <a:spAutoFit/>
            </a:bodyPr>
            <a:lstStyle/>
            <a:p>
              <a:pPr algn="ctr"/>
              <a:r>
                <a:rPr lang="en-US"/>
                <a:t>2</a:t>
              </a:r>
              <a:endParaRPr lang="en-US" sz="2400"/>
            </a:p>
          </p:txBody>
        </p:sp>
        <p:sp>
          <p:nvSpPr>
            <p:cNvPr id="127063" name="Line 67"/>
            <p:cNvSpPr>
              <a:spLocks noChangeShapeType="1"/>
            </p:cNvSpPr>
            <p:nvPr/>
          </p:nvSpPr>
          <p:spPr bwMode="auto">
            <a:xfrm>
              <a:off x="1503" y="990"/>
              <a:ext cx="965" cy="1138"/>
            </a:xfrm>
            <a:prstGeom prst="line">
              <a:avLst/>
            </a:prstGeom>
            <a:noFill/>
            <a:ln w="9525">
              <a:solidFill>
                <a:schemeClr val="tx1"/>
              </a:solidFill>
              <a:round/>
              <a:headEnd/>
              <a:tailEnd/>
            </a:ln>
          </p:spPr>
          <p:txBody>
            <a:bodyPr/>
            <a:lstStyle/>
            <a:p>
              <a:endParaRPr lang="he-IL"/>
            </a:p>
          </p:txBody>
        </p:sp>
        <p:sp>
          <p:nvSpPr>
            <p:cNvPr id="127064" name="Text Box 68"/>
            <p:cNvSpPr txBox="1">
              <a:spLocks noChangeArrowheads="1"/>
            </p:cNvSpPr>
            <p:nvPr/>
          </p:nvSpPr>
          <p:spPr bwMode="auto">
            <a:xfrm>
              <a:off x="1919" y="1343"/>
              <a:ext cx="216" cy="246"/>
            </a:xfrm>
            <a:prstGeom prst="rect">
              <a:avLst/>
            </a:prstGeom>
            <a:noFill/>
            <a:ln w="9525">
              <a:noFill/>
              <a:miter lim="800000"/>
              <a:headEnd/>
              <a:tailEnd/>
            </a:ln>
          </p:spPr>
          <p:txBody>
            <a:bodyPr wrap="none">
              <a:spAutoFit/>
            </a:bodyPr>
            <a:lstStyle/>
            <a:p>
              <a:pPr algn="ctr"/>
              <a:r>
                <a:rPr lang="en-US"/>
                <a:t>7</a:t>
              </a:r>
              <a:endParaRPr lang="en-US" sz="2400"/>
            </a:p>
          </p:txBody>
        </p:sp>
        <p:sp>
          <p:nvSpPr>
            <p:cNvPr id="127065" name="Freeform 69"/>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chemeClr val="accent1"/>
            </a:solidFill>
            <a:ln w="9525">
              <a:solidFill>
                <a:schemeClr val="tx1"/>
              </a:solidFill>
              <a:round/>
              <a:headEnd/>
              <a:tailEnd/>
            </a:ln>
          </p:spPr>
          <p:txBody>
            <a:bodyPr/>
            <a:lstStyle/>
            <a:p>
              <a:endParaRPr lang="he-IL"/>
            </a:p>
          </p:txBody>
        </p:sp>
        <p:sp>
          <p:nvSpPr>
            <p:cNvPr id="127066" name="Freeform 70"/>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chemeClr val="tx1"/>
              </a:solidFill>
              <a:round/>
              <a:headEnd/>
              <a:tailEnd/>
            </a:ln>
          </p:spPr>
          <p:txBody>
            <a:bodyPr/>
            <a:lstStyle/>
            <a:p>
              <a:endParaRPr lang="he-IL"/>
            </a:p>
          </p:txBody>
        </p:sp>
        <p:sp>
          <p:nvSpPr>
            <p:cNvPr id="127067" name="Text Box 71"/>
            <p:cNvSpPr txBox="1">
              <a:spLocks noChangeArrowheads="1"/>
            </p:cNvSpPr>
            <p:nvPr/>
          </p:nvSpPr>
          <p:spPr bwMode="auto">
            <a:xfrm>
              <a:off x="2680" y="1008"/>
              <a:ext cx="215" cy="246"/>
            </a:xfrm>
            <a:prstGeom prst="rect">
              <a:avLst/>
            </a:prstGeom>
            <a:noFill/>
            <a:ln w="9525">
              <a:noFill/>
              <a:miter lim="800000"/>
              <a:headEnd/>
              <a:tailEnd/>
            </a:ln>
          </p:spPr>
          <p:txBody>
            <a:bodyPr wrap="none">
              <a:spAutoFit/>
            </a:bodyPr>
            <a:lstStyle/>
            <a:p>
              <a:pPr algn="ctr"/>
              <a:r>
                <a:rPr lang="en-US"/>
                <a:t>9</a:t>
              </a:r>
              <a:endParaRPr lang="en-US" sz="2400"/>
            </a:p>
          </p:txBody>
        </p:sp>
      </p:grpSp>
      <p:sp>
        <p:nvSpPr>
          <p:cNvPr id="126981" name="Rectangle 72"/>
          <p:cNvSpPr>
            <a:spLocks noChangeArrowheads="1"/>
          </p:cNvSpPr>
          <p:nvPr/>
        </p:nvSpPr>
        <p:spPr bwMode="auto">
          <a:xfrm>
            <a:off x="487363" y="0"/>
            <a:ext cx="7772400" cy="1143000"/>
          </a:xfrm>
          <a:prstGeom prst="rect">
            <a:avLst/>
          </a:prstGeom>
          <a:noFill/>
          <a:ln w="9525">
            <a:noFill/>
            <a:miter lim="800000"/>
            <a:headEnd/>
            <a:tailEnd/>
          </a:ln>
        </p:spPr>
        <p:txBody>
          <a:bodyPr anchor="ctr"/>
          <a:lstStyle/>
          <a:p>
            <a:r>
              <a:rPr lang="en-US" sz="4000">
                <a:solidFill>
                  <a:srgbClr val="000099"/>
                </a:solidFill>
                <a:latin typeface="Gill Sans MT" pitchFamily="34" charset="0"/>
              </a:rPr>
              <a:t>Dijkstra</a:t>
            </a:r>
            <a:r>
              <a:rPr lang="ja-JP" altLang="en-US" sz="4000">
                <a:solidFill>
                  <a:srgbClr val="000099"/>
                </a:solidFill>
                <a:latin typeface="Gill Sans MT" pitchFamily="34" charset="0"/>
              </a:rPr>
              <a:t>’</a:t>
            </a:r>
            <a:r>
              <a:rPr lang="en-US" altLang="ja-JP" sz="4000">
                <a:solidFill>
                  <a:srgbClr val="000099"/>
                </a:solidFill>
                <a:latin typeface="Gill Sans MT" pitchFamily="34" charset="0"/>
              </a:rPr>
              <a:t>s algorithm: example</a:t>
            </a:r>
            <a:endParaRPr lang="en-US" sz="4400">
              <a:solidFill>
                <a:srgbClr val="000099"/>
              </a:solidFill>
              <a:latin typeface="Gill Sans MT" pitchFamily="34" charset="0"/>
            </a:endParaRPr>
          </a:p>
        </p:txBody>
      </p:sp>
      <p:sp>
        <p:nvSpPr>
          <p:cNvPr id="126982" name="Text Box 73"/>
          <p:cNvSpPr txBox="1">
            <a:spLocks noChangeArrowheads="1"/>
          </p:cNvSpPr>
          <p:nvPr/>
        </p:nvSpPr>
        <p:spPr bwMode="auto">
          <a:xfrm>
            <a:off x="474663" y="1277938"/>
            <a:ext cx="706437" cy="701675"/>
          </a:xfrm>
          <a:prstGeom prst="rect">
            <a:avLst/>
          </a:prstGeom>
          <a:noFill/>
          <a:ln w="9525">
            <a:noFill/>
            <a:miter lim="800000"/>
            <a:headEnd/>
            <a:tailEnd/>
          </a:ln>
        </p:spPr>
        <p:txBody>
          <a:bodyPr wrap="none">
            <a:spAutoFit/>
          </a:bodyPr>
          <a:lstStyle/>
          <a:p>
            <a:pPr algn="r"/>
            <a:r>
              <a:rPr lang="en-US" sz="2000"/>
              <a:t>Step</a:t>
            </a:r>
          </a:p>
          <a:p>
            <a:pPr algn="r"/>
            <a:endParaRPr lang="en-US" sz="2000"/>
          </a:p>
        </p:txBody>
      </p:sp>
      <p:sp>
        <p:nvSpPr>
          <p:cNvPr id="126983" name="Text Box 74"/>
          <p:cNvSpPr txBox="1">
            <a:spLocks noChangeArrowheads="1"/>
          </p:cNvSpPr>
          <p:nvPr/>
        </p:nvSpPr>
        <p:spPr bwMode="auto">
          <a:xfrm>
            <a:off x="1458913" y="1284288"/>
            <a:ext cx="417512" cy="396875"/>
          </a:xfrm>
          <a:prstGeom prst="rect">
            <a:avLst/>
          </a:prstGeom>
          <a:noFill/>
          <a:ln w="9525">
            <a:noFill/>
            <a:miter lim="800000"/>
            <a:headEnd/>
            <a:tailEnd/>
          </a:ln>
        </p:spPr>
        <p:txBody>
          <a:bodyPr wrap="none">
            <a:spAutoFit/>
          </a:bodyPr>
          <a:lstStyle/>
          <a:p>
            <a:pPr algn="r"/>
            <a:r>
              <a:rPr lang="en-US" sz="2000"/>
              <a:t>N</a:t>
            </a:r>
            <a:r>
              <a:rPr lang="en-US" sz="2000">
                <a:cs typeface="Arial" pitchFamily="34" charset="0"/>
              </a:rPr>
              <a:t>'</a:t>
            </a:r>
          </a:p>
        </p:txBody>
      </p:sp>
      <p:sp>
        <p:nvSpPr>
          <p:cNvPr id="126984" name="Text Box 75"/>
          <p:cNvSpPr txBox="1">
            <a:spLocks noChangeArrowheads="1"/>
          </p:cNvSpPr>
          <p:nvPr/>
        </p:nvSpPr>
        <p:spPr bwMode="auto">
          <a:xfrm>
            <a:off x="2043113" y="1009650"/>
            <a:ext cx="677862" cy="641350"/>
          </a:xfrm>
          <a:prstGeom prst="rect">
            <a:avLst/>
          </a:prstGeom>
          <a:noFill/>
          <a:ln w="9525">
            <a:noFill/>
            <a:miter lim="800000"/>
            <a:headEnd/>
            <a:tailEnd/>
          </a:ln>
        </p:spPr>
        <p:txBody>
          <a:bodyPr wrap="none">
            <a:spAutoFit/>
          </a:bodyPr>
          <a:lstStyle/>
          <a:p>
            <a:pPr algn="r"/>
            <a:r>
              <a:rPr lang="en-US" sz="2000"/>
              <a:t>D(</a:t>
            </a:r>
            <a:r>
              <a:rPr lang="en-US" sz="2000" b="1">
                <a:solidFill>
                  <a:srgbClr val="FF0000"/>
                </a:solidFill>
              </a:rPr>
              <a:t>v</a:t>
            </a:r>
            <a:r>
              <a:rPr lang="en-US" sz="2000"/>
              <a:t>)</a:t>
            </a:r>
          </a:p>
          <a:p>
            <a:pPr algn="r"/>
            <a:r>
              <a:rPr lang="en-US" sz="1600"/>
              <a:t>p(v)</a:t>
            </a:r>
          </a:p>
        </p:txBody>
      </p:sp>
      <p:sp>
        <p:nvSpPr>
          <p:cNvPr id="126985" name="Text Box 76"/>
          <p:cNvSpPr txBox="1">
            <a:spLocks noChangeArrowheads="1"/>
          </p:cNvSpPr>
          <p:nvPr/>
        </p:nvSpPr>
        <p:spPr bwMode="auto">
          <a:xfrm>
            <a:off x="511175" y="1617663"/>
            <a:ext cx="311150" cy="366712"/>
          </a:xfrm>
          <a:prstGeom prst="rect">
            <a:avLst/>
          </a:prstGeom>
          <a:noFill/>
          <a:ln w="9525">
            <a:noFill/>
            <a:miter lim="800000"/>
            <a:headEnd/>
            <a:tailEnd/>
          </a:ln>
        </p:spPr>
        <p:txBody>
          <a:bodyPr wrap="none">
            <a:spAutoFit/>
          </a:bodyPr>
          <a:lstStyle/>
          <a:p>
            <a:pPr algn="r"/>
            <a:r>
              <a:rPr lang="en-US"/>
              <a:t>0</a:t>
            </a:r>
          </a:p>
        </p:txBody>
      </p:sp>
      <p:sp>
        <p:nvSpPr>
          <p:cNvPr id="126986" name="Text Box 77"/>
          <p:cNvSpPr txBox="1">
            <a:spLocks noChangeArrowheads="1"/>
          </p:cNvSpPr>
          <p:nvPr/>
        </p:nvSpPr>
        <p:spPr bwMode="auto">
          <a:xfrm>
            <a:off x="515938" y="1914525"/>
            <a:ext cx="311150" cy="366713"/>
          </a:xfrm>
          <a:prstGeom prst="rect">
            <a:avLst/>
          </a:prstGeom>
          <a:noFill/>
          <a:ln w="9525">
            <a:noFill/>
            <a:miter lim="800000"/>
            <a:headEnd/>
            <a:tailEnd/>
          </a:ln>
        </p:spPr>
        <p:txBody>
          <a:bodyPr wrap="none">
            <a:spAutoFit/>
          </a:bodyPr>
          <a:lstStyle/>
          <a:p>
            <a:pPr algn="r"/>
            <a:r>
              <a:rPr lang="en-US"/>
              <a:t>1</a:t>
            </a:r>
          </a:p>
        </p:txBody>
      </p:sp>
      <p:sp>
        <p:nvSpPr>
          <p:cNvPr id="126987" name="Text Box 78"/>
          <p:cNvSpPr txBox="1">
            <a:spLocks noChangeArrowheads="1"/>
          </p:cNvSpPr>
          <p:nvPr/>
        </p:nvSpPr>
        <p:spPr bwMode="auto">
          <a:xfrm>
            <a:off x="517525" y="2222500"/>
            <a:ext cx="311150" cy="366713"/>
          </a:xfrm>
          <a:prstGeom prst="rect">
            <a:avLst/>
          </a:prstGeom>
          <a:noFill/>
          <a:ln w="9525">
            <a:noFill/>
            <a:miter lim="800000"/>
            <a:headEnd/>
            <a:tailEnd/>
          </a:ln>
        </p:spPr>
        <p:txBody>
          <a:bodyPr wrap="none">
            <a:spAutoFit/>
          </a:bodyPr>
          <a:lstStyle/>
          <a:p>
            <a:pPr algn="r"/>
            <a:r>
              <a:rPr lang="en-US"/>
              <a:t>2</a:t>
            </a:r>
          </a:p>
        </p:txBody>
      </p:sp>
      <p:sp>
        <p:nvSpPr>
          <p:cNvPr id="126988" name="Text Box 79"/>
          <p:cNvSpPr txBox="1">
            <a:spLocks noChangeArrowheads="1"/>
          </p:cNvSpPr>
          <p:nvPr/>
        </p:nvSpPr>
        <p:spPr bwMode="auto">
          <a:xfrm>
            <a:off x="511175" y="2524125"/>
            <a:ext cx="311150" cy="366713"/>
          </a:xfrm>
          <a:prstGeom prst="rect">
            <a:avLst/>
          </a:prstGeom>
          <a:noFill/>
          <a:ln w="9525">
            <a:noFill/>
            <a:miter lim="800000"/>
            <a:headEnd/>
            <a:tailEnd/>
          </a:ln>
        </p:spPr>
        <p:txBody>
          <a:bodyPr wrap="none">
            <a:spAutoFit/>
          </a:bodyPr>
          <a:lstStyle/>
          <a:p>
            <a:pPr algn="r"/>
            <a:r>
              <a:rPr lang="en-US"/>
              <a:t>3</a:t>
            </a:r>
          </a:p>
        </p:txBody>
      </p:sp>
      <p:sp>
        <p:nvSpPr>
          <p:cNvPr id="126989" name="Text Box 80"/>
          <p:cNvSpPr txBox="1">
            <a:spLocks noChangeArrowheads="1"/>
          </p:cNvSpPr>
          <p:nvPr/>
        </p:nvSpPr>
        <p:spPr bwMode="auto">
          <a:xfrm>
            <a:off x="509588" y="2827338"/>
            <a:ext cx="311150" cy="366712"/>
          </a:xfrm>
          <a:prstGeom prst="rect">
            <a:avLst/>
          </a:prstGeom>
          <a:noFill/>
          <a:ln w="9525">
            <a:noFill/>
            <a:miter lim="800000"/>
            <a:headEnd/>
            <a:tailEnd/>
          </a:ln>
        </p:spPr>
        <p:txBody>
          <a:bodyPr wrap="none">
            <a:spAutoFit/>
          </a:bodyPr>
          <a:lstStyle/>
          <a:p>
            <a:pPr algn="r"/>
            <a:r>
              <a:rPr lang="en-US"/>
              <a:t>4</a:t>
            </a:r>
          </a:p>
        </p:txBody>
      </p:sp>
      <p:sp>
        <p:nvSpPr>
          <p:cNvPr id="126990" name="Text Box 81"/>
          <p:cNvSpPr txBox="1">
            <a:spLocks noChangeArrowheads="1"/>
          </p:cNvSpPr>
          <p:nvPr/>
        </p:nvSpPr>
        <p:spPr bwMode="auto">
          <a:xfrm>
            <a:off x="514350" y="3132138"/>
            <a:ext cx="311150" cy="366712"/>
          </a:xfrm>
          <a:prstGeom prst="rect">
            <a:avLst/>
          </a:prstGeom>
          <a:noFill/>
          <a:ln w="9525">
            <a:noFill/>
            <a:miter lim="800000"/>
            <a:headEnd/>
            <a:tailEnd/>
          </a:ln>
        </p:spPr>
        <p:txBody>
          <a:bodyPr wrap="none">
            <a:spAutoFit/>
          </a:bodyPr>
          <a:lstStyle/>
          <a:p>
            <a:pPr algn="r"/>
            <a:r>
              <a:rPr lang="en-US"/>
              <a:t>5</a:t>
            </a:r>
          </a:p>
        </p:txBody>
      </p:sp>
      <p:sp>
        <p:nvSpPr>
          <p:cNvPr id="126991" name="Text Box 82"/>
          <p:cNvSpPr txBox="1">
            <a:spLocks noChangeArrowheads="1"/>
          </p:cNvSpPr>
          <p:nvPr/>
        </p:nvSpPr>
        <p:spPr bwMode="auto">
          <a:xfrm>
            <a:off x="2630488" y="1017588"/>
            <a:ext cx="733425" cy="641350"/>
          </a:xfrm>
          <a:prstGeom prst="rect">
            <a:avLst/>
          </a:prstGeom>
          <a:noFill/>
          <a:ln w="9525">
            <a:noFill/>
            <a:miter lim="800000"/>
            <a:headEnd/>
            <a:tailEnd/>
          </a:ln>
        </p:spPr>
        <p:txBody>
          <a:bodyPr wrap="none">
            <a:spAutoFit/>
          </a:bodyPr>
          <a:lstStyle/>
          <a:p>
            <a:pPr algn="r"/>
            <a:r>
              <a:rPr lang="en-US" sz="2000"/>
              <a:t>D(</a:t>
            </a:r>
            <a:r>
              <a:rPr lang="en-US" sz="2000" b="1">
                <a:solidFill>
                  <a:srgbClr val="FF0000"/>
                </a:solidFill>
              </a:rPr>
              <a:t>w</a:t>
            </a:r>
            <a:r>
              <a:rPr lang="en-US" sz="2000"/>
              <a:t>)</a:t>
            </a:r>
          </a:p>
          <a:p>
            <a:pPr algn="r"/>
            <a:r>
              <a:rPr lang="en-US" sz="1600"/>
              <a:t>p(w)</a:t>
            </a:r>
          </a:p>
        </p:txBody>
      </p:sp>
      <p:sp>
        <p:nvSpPr>
          <p:cNvPr id="126992" name="Text Box 83"/>
          <p:cNvSpPr txBox="1">
            <a:spLocks noChangeArrowheads="1"/>
          </p:cNvSpPr>
          <p:nvPr/>
        </p:nvSpPr>
        <p:spPr bwMode="auto">
          <a:xfrm>
            <a:off x="3306763" y="1017588"/>
            <a:ext cx="677862" cy="641350"/>
          </a:xfrm>
          <a:prstGeom prst="rect">
            <a:avLst/>
          </a:prstGeom>
          <a:noFill/>
          <a:ln w="9525">
            <a:noFill/>
            <a:miter lim="800000"/>
            <a:headEnd/>
            <a:tailEnd/>
          </a:ln>
        </p:spPr>
        <p:txBody>
          <a:bodyPr wrap="none">
            <a:spAutoFit/>
          </a:bodyPr>
          <a:lstStyle/>
          <a:p>
            <a:pPr algn="r"/>
            <a:r>
              <a:rPr lang="en-US" sz="2000"/>
              <a:t>D(</a:t>
            </a:r>
            <a:r>
              <a:rPr lang="en-US" sz="2000" b="1">
                <a:solidFill>
                  <a:srgbClr val="FF0000"/>
                </a:solidFill>
              </a:rPr>
              <a:t>x</a:t>
            </a:r>
            <a:r>
              <a:rPr lang="en-US" sz="2000"/>
              <a:t>)</a:t>
            </a:r>
          </a:p>
          <a:p>
            <a:pPr algn="r"/>
            <a:r>
              <a:rPr lang="en-US" sz="1600"/>
              <a:t>p(x)</a:t>
            </a:r>
          </a:p>
        </p:txBody>
      </p:sp>
      <p:sp>
        <p:nvSpPr>
          <p:cNvPr id="126993" name="Text Box 84"/>
          <p:cNvSpPr txBox="1">
            <a:spLocks noChangeArrowheads="1"/>
          </p:cNvSpPr>
          <p:nvPr/>
        </p:nvSpPr>
        <p:spPr bwMode="auto">
          <a:xfrm>
            <a:off x="3946525" y="1017588"/>
            <a:ext cx="677863" cy="641350"/>
          </a:xfrm>
          <a:prstGeom prst="rect">
            <a:avLst/>
          </a:prstGeom>
          <a:noFill/>
          <a:ln w="9525">
            <a:noFill/>
            <a:miter lim="800000"/>
            <a:headEnd/>
            <a:tailEnd/>
          </a:ln>
        </p:spPr>
        <p:txBody>
          <a:bodyPr wrap="none">
            <a:spAutoFit/>
          </a:bodyPr>
          <a:lstStyle/>
          <a:p>
            <a:pPr algn="r"/>
            <a:r>
              <a:rPr lang="en-US" sz="2000"/>
              <a:t>D(</a:t>
            </a:r>
            <a:r>
              <a:rPr lang="en-US" sz="2000" b="1">
                <a:solidFill>
                  <a:srgbClr val="FF0000"/>
                </a:solidFill>
              </a:rPr>
              <a:t>y</a:t>
            </a:r>
            <a:r>
              <a:rPr lang="en-US" sz="2000"/>
              <a:t>)</a:t>
            </a:r>
          </a:p>
          <a:p>
            <a:pPr algn="r"/>
            <a:r>
              <a:rPr lang="en-US" sz="1600"/>
              <a:t>p(y)</a:t>
            </a:r>
          </a:p>
        </p:txBody>
      </p:sp>
      <p:sp>
        <p:nvSpPr>
          <p:cNvPr id="126994" name="Text Box 85"/>
          <p:cNvSpPr txBox="1">
            <a:spLocks noChangeArrowheads="1"/>
          </p:cNvSpPr>
          <p:nvPr/>
        </p:nvSpPr>
        <p:spPr bwMode="auto">
          <a:xfrm>
            <a:off x="4578350" y="1022350"/>
            <a:ext cx="663575" cy="641350"/>
          </a:xfrm>
          <a:prstGeom prst="rect">
            <a:avLst/>
          </a:prstGeom>
          <a:noFill/>
          <a:ln w="9525">
            <a:noFill/>
            <a:miter lim="800000"/>
            <a:headEnd/>
            <a:tailEnd/>
          </a:ln>
        </p:spPr>
        <p:txBody>
          <a:bodyPr wrap="none">
            <a:spAutoFit/>
          </a:bodyPr>
          <a:lstStyle/>
          <a:p>
            <a:pPr algn="r"/>
            <a:r>
              <a:rPr lang="en-US" sz="2000"/>
              <a:t>D(</a:t>
            </a:r>
            <a:r>
              <a:rPr lang="en-US" sz="2000" b="1">
                <a:solidFill>
                  <a:srgbClr val="FF0000"/>
                </a:solidFill>
              </a:rPr>
              <a:t>z</a:t>
            </a:r>
            <a:r>
              <a:rPr lang="en-US" sz="2000"/>
              <a:t>)</a:t>
            </a:r>
          </a:p>
          <a:p>
            <a:pPr algn="r"/>
            <a:r>
              <a:rPr lang="en-US" sz="1600"/>
              <a:t>p(z)</a:t>
            </a:r>
          </a:p>
        </p:txBody>
      </p:sp>
      <p:sp>
        <p:nvSpPr>
          <p:cNvPr id="126995" name="Line 86"/>
          <p:cNvSpPr>
            <a:spLocks noChangeShapeType="1"/>
          </p:cNvSpPr>
          <p:nvPr/>
        </p:nvSpPr>
        <p:spPr bwMode="auto">
          <a:xfrm>
            <a:off x="600075" y="1638300"/>
            <a:ext cx="4629150" cy="0"/>
          </a:xfrm>
          <a:prstGeom prst="line">
            <a:avLst/>
          </a:prstGeom>
          <a:noFill/>
          <a:ln w="28575">
            <a:solidFill>
              <a:srgbClr val="000099"/>
            </a:solidFill>
            <a:round/>
            <a:headEnd/>
            <a:tailEnd/>
          </a:ln>
        </p:spPr>
        <p:txBody>
          <a:bodyPr wrap="none"/>
          <a:lstStyle/>
          <a:p>
            <a:endParaRPr lang="he-IL"/>
          </a:p>
        </p:txBody>
      </p:sp>
      <p:sp>
        <p:nvSpPr>
          <p:cNvPr id="126996" name="Line 87"/>
          <p:cNvSpPr>
            <a:spLocks noChangeShapeType="1"/>
          </p:cNvSpPr>
          <p:nvPr/>
        </p:nvSpPr>
        <p:spPr bwMode="auto">
          <a:xfrm>
            <a:off x="581025" y="1952625"/>
            <a:ext cx="4629150" cy="0"/>
          </a:xfrm>
          <a:prstGeom prst="line">
            <a:avLst/>
          </a:prstGeom>
          <a:noFill/>
          <a:ln w="12700">
            <a:solidFill>
              <a:srgbClr val="000099"/>
            </a:solidFill>
            <a:round/>
            <a:headEnd/>
            <a:tailEnd/>
          </a:ln>
        </p:spPr>
        <p:txBody>
          <a:bodyPr wrap="none"/>
          <a:lstStyle/>
          <a:p>
            <a:endParaRPr lang="he-IL"/>
          </a:p>
        </p:txBody>
      </p:sp>
      <p:sp>
        <p:nvSpPr>
          <p:cNvPr id="126997" name="Text Box 88"/>
          <p:cNvSpPr txBox="1">
            <a:spLocks noChangeArrowheads="1"/>
          </p:cNvSpPr>
          <p:nvPr/>
        </p:nvSpPr>
        <p:spPr bwMode="auto">
          <a:xfrm>
            <a:off x="1492250" y="1608138"/>
            <a:ext cx="311150" cy="366712"/>
          </a:xfrm>
          <a:prstGeom prst="rect">
            <a:avLst/>
          </a:prstGeom>
          <a:noFill/>
          <a:ln w="9525">
            <a:noFill/>
            <a:miter lim="800000"/>
            <a:headEnd/>
            <a:tailEnd/>
          </a:ln>
        </p:spPr>
        <p:txBody>
          <a:bodyPr wrap="none">
            <a:spAutoFit/>
          </a:bodyPr>
          <a:lstStyle/>
          <a:p>
            <a:pPr algn="r"/>
            <a:r>
              <a:rPr lang="en-US"/>
              <a:t>u</a:t>
            </a:r>
          </a:p>
        </p:txBody>
      </p:sp>
      <p:sp>
        <p:nvSpPr>
          <p:cNvPr id="126998" name="Line 89"/>
          <p:cNvSpPr>
            <a:spLocks noChangeShapeType="1"/>
          </p:cNvSpPr>
          <p:nvPr/>
        </p:nvSpPr>
        <p:spPr bwMode="auto">
          <a:xfrm>
            <a:off x="581025" y="2247900"/>
            <a:ext cx="4629150" cy="0"/>
          </a:xfrm>
          <a:prstGeom prst="line">
            <a:avLst/>
          </a:prstGeom>
          <a:noFill/>
          <a:ln w="12700">
            <a:solidFill>
              <a:srgbClr val="000099"/>
            </a:solidFill>
            <a:round/>
            <a:headEnd/>
            <a:tailEnd/>
          </a:ln>
        </p:spPr>
        <p:txBody>
          <a:bodyPr wrap="none"/>
          <a:lstStyle/>
          <a:p>
            <a:endParaRPr lang="he-IL"/>
          </a:p>
        </p:txBody>
      </p:sp>
      <p:sp>
        <p:nvSpPr>
          <p:cNvPr id="126999" name="Line 90"/>
          <p:cNvSpPr>
            <a:spLocks noChangeShapeType="1"/>
          </p:cNvSpPr>
          <p:nvPr/>
        </p:nvSpPr>
        <p:spPr bwMode="auto">
          <a:xfrm>
            <a:off x="581025" y="2562225"/>
            <a:ext cx="4629150" cy="0"/>
          </a:xfrm>
          <a:prstGeom prst="line">
            <a:avLst/>
          </a:prstGeom>
          <a:noFill/>
          <a:ln w="12700">
            <a:solidFill>
              <a:srgbClr val="000099"/>
            </a:solidFill>
            <a:round/>
            <a:headEnd/>
            <a:tailEnd/>
          </a:ln>
        </p:spPr>
        <p:txBody>
          <a:bodyPr wrap="none"/>
          <a:lstStyle/>
          <a:p>
            <a:endParaRPr lang="he-IL"/>
          </a:p>
        </p:txBody>
      </p:sp>
      <p:sp>
        <p:nvSpPr>
          <p:cNvPr id="127000" name="Line 91"/>
          <p:cNvSpPr>
            <a:spLocks noChangeShapeType="1"/>
          </p:cNvSpPr>
          <p:nvPr/>
        </p:nvSpPr>
        <p:spPr bwMode="auto">
          <a:xfrm>
            <a:off x="565150" y="2865438"/>
            <a:ext cx="4629150" cy="0"/>
          </a:xfrm>
          <a:prstGeom prst="line">
            <a:avLst/>
          </a:prstGeom>
          <a:noFill/>
          <a:ln w="12700">
            <a:solidFill>
              <a:srgbClr val="000099"/>
            </a:solidFill>
            <a:round/>
            <a:headEnd/>
            <a:tailEnd/>
          </a:ln>
        </p:spPr>
        <p:txBody>
          <a:bodyPr wrap="none"/>
          <a:lstStyle/>
          <a:p>
            <a:endParaRPr lang="he-IL"/>
          </a:p>
        </p:txBody>
      </p:sp>
      <p:sp>
        <p:nvSpPr>
          <p:cNvPr id="127001" name="Line 92"/>
          <p:cNvSpPr>
            <a:spLocks noChangeShapeType="1"/>
          </p:cNvSpPr>
          <p:nvPr/>
        </p:nvSpPr>
        <p:spPr bwMode="auto">
          <a:xfrm>
            <a:off x="576263" y="3171825"/>
            <a:ext cx="4629150" cy="0"/>
          </a:xfrm>
          <a:prstGeom prst="line">
            <a:avLst/>
          </a:prstGeom>
          <a:noFill/>
          <a:ln w="12700">
            <a:solidFill>
              <a:srgbClr val="000099"/>
            </a:solidFill>
            <a:round/>
            <a:headEnd/>
            <a:tailEnd/>
          </a:ln>
        </p:spPr>
        <p:txBody>
          <a:bodyPr wrap="none"/>
          <a:lstStyle/>
          <a:p>
            <a:endParaRPr lang="he-IL"/>
          </a:p>
        </p:txBody>
      </p:sp>
      <p:sp>
        <p:nvSpPr>
          <p:cNvPr id="127002" name="Line 93"/>
          <p:cNvSpPr>
            <a:spLocks noChangeShapeType="1"/>
          </p:cNvSpPr>
          <p:nvPr/>
        </p:nvSpPr>
        <p:spPr bwMode="auto">
          <a:xfrm>
            <a:off x="581025" y="3467100"/>
            <a:ext cx="4629150" cy="0"/>
          </a:xfrm>
          <a:prstGeom prst="line">
            <a:avLst/>
          </a:prstGeom>
          <a:noFill/>
          <a:ln w="12700">
            <a:solidFill>
              <a:srgbClr val="000099"/>
            </a:solidFill>
            <a:round/>
            <a:headEnd/>
            <a:tailEnd/>
          </a:ln>
        </p:spPr>
        <p:txBody>
          <a:bodyPr wrap="none"/>
          <a:lstStyle/>
          <a:p>
            <a:endParaRPr lang="he-IL"/>
          </a:p>
        </p:txBody>
      </p:sp>
      <p:grpSp>
        <p:nvGrpSpPr>
          <p:cNvPr id="9" name="Group 94"/>
          <p:cNvGrpSpPr>
            <a:grpSpLocks/>
          </p:cNvGrpSpPr>
          <p:nvPr/>
        </p:nvGrpSpPr>
        <p:grpSpPr bwMode="auto">
          <a:xfrm>
            <a:off x="2190750" y="1609725"/>
            <a:ext cx="3084513" cy="371475"/>
            <a:chOff x="1380" y="1014"/>
            <a:chExt cx="1943" cy="234"/>
          </a:xfrm>
        </p:grpSpPr>
        <p:sp>
          <p:nvSpPr>
            <p:cNvPr id="127036" name="Text Box 95"/>
            <p:cNvSpPr txBox="1">
              <a:spLocks noChangeArrowheads="1"/>
            </p:cNvSpPr>
            <p:nvPr/>
          </p:nvSpPr>
          <p:spPr bwMode="auto">
            <a:xfrm>
              <a:off x="3043" y="1014"/>
              <a:ext cx="280" cy="231"/>
            </a:xfrm>
            <a:prstGeom prst="rect">
              <a:avLst/>
            </a:prstGeom>
            <a:noFill/>
            <a:ln w="9525">
              <a:noFill/>
              <a:miter lim="800000"/>
              <a:headEnd/>
              <a:tailEnd/>
            </a:ln>
          </p:spPr>
          <p:txBody>
            <a:bodyPr wrap="none">
              <a:spAutoFit/>
            </a:bodyPr>
            <a:lstStyle/>
            <a:p>
              <a:pPr algn="r"/>
              <a:r>
                <a:rPr lang="en-US">
                  <a:latin typeface="Comic Sans MS" pitchFamily="66" charset="0"/>
                </a:rPr>
                <a:t>∞ </a:t>
              </a:r>
              <a:endParaRPr lang="en-US" sz="2000"/>
            </a:p>
          </p:txBody>
        </p:sp>
        <p:sp>
          <p:nvSpPr>
            <p:cNvPr id="127037" name="Text Box 96"/>
            <p:cNvSpPr txBox="1">
              <a:spLocks noChangeArrowheads="1"/>
            </p:cNvSpPr>
            <p:nvPr/>
          </p:nvSpPr>
          <p:spPr bwMode="auto">
            <a:xfrm>
              <a:off x="2647" y="1014"/>
              <a:ext cx="280" cy="231"/>
            </a:xfrm>
            <a:prstGeom prst="rect">
              <a:avLst/>
            </a:prstGeom>
            <a:noFill/>
            <a:ln w="9525">
              <a:noFill/>
              <a:miter lim="800000"/>
              <a:headEnd/>
              <a:tailEnd/>
            </a:ln>
          </p:spPr>
          <p:txBody>
            <a:bodyPr wrap="none">
              <a:spAutoFit/>
            </a:bodyPr>
            <a:lstStyle/>
            <a:p>
              <a:pPr algn="r"/>
              <a:r>
                <a:rPr lang="en-US">
                  <a:latin typeface="Comic Sans MS" pitchFamily="66" charset="0"/>
                </a:rPr>
                <a:t>∞ </a:t>
              </a:r>
              <a:endParaRPr lang="en-US" sz="2000"/>
            </a:p>
          </p:txBody>
        </p:sp>
        <p:sp>
          <p:nvSpPr>
            <p:cNvPr id="127038" name="Text Box 97"/>
            <p:cNvSpPr txBox="1">
              <a:spLocks noChangeArrowheads="1"/>
            </p:cNvSpPr>
            <p:nvPr/>
          </p:nvSpPr>
          <p:spPr bwMode="auto">
            <a:xfrm>
              <a:off x="1380" y="1017"/>
              <a:ext cx="316" cy="231"/>
            </a:xfrm>
            <a:prstGeom prst="rect">
              <a:avLst/>
            </a:prstGeom>
            <a:noFill/>
            <a:ln w="9525">
              <a:noFill/>
              <a:miter lim="800000"/>
              <a:headEnd/>
              <a:tailEnd/>
            </a:ln>
          </p:spPr>
          <p:txBody>
            <a:bodyPr wrap="none">
              <a:spAutoFit/>
            </a:bodyPr>
            <a:lstStyle/>
            <a:p>
              <a:pPr algn="r"/>
              <a:r>
                <a:rPr lang="en-US"/>
                <a:t>7,u</a:t>
              </a:r>
            </a:p>
          </p:txBody>
        </p:sp>
        <p:sp>
          <p:nvSpPr>
            <p:cNvPr id="127039" name="Text Box 98"/>
            <p:cNvSpPr txBox="1">
              <a:spLocks noChangeArrowheads="1"/>
            </p:cNvSpPr>
            <p:nvPr/>
          </p:nvSpPr>
          <p:spPr bwMode="auto">
            <a:xfrm>
              <a:off x="1787" y="1015"/>
              <a:ext cx="316" cy="231"/>
            </a:xfrm>
            <a:prstGeom prst="rect">
              <a:avLst/>
            </a:prstGeom>
            <a:noFill/>
            <a:ln w="9525">
              <a:noFill/>
              <a:miter lim="800000"/>
              <a:headEnd/>
              <a:tailEnd/>
            </a:ln>
          </p:spPr>
          <p:txBody>
            <a:bodyPr wrap="none">
              <a:spAutoFit/>
            </a:bodyPr>
            <a:lstStyle/>
            <a:p>
              <a:pPr algn="r"/>
              <a:r>
                <a:rPr lang="en-US"/>
                <a:t>3,u</a:t>
              </a:r>
            </a:p>
          </p:txBody>
        </p:sp>
        <p:sp>
          <p:nvSpPr>
            <p:cNvPr id="127040" name="Text Box 99"/>
            <p:cNvSpPr txBox="1">
              <a:spLocks noChangeArrowheads="1"/>
            </p:cNvSpPr>
            <p:nvPr/>
          </p:nvSpPr>
          <p:spPr bwMode="auto">
            <a:xfrm>
              <a:off x="2190" y="1016"/>
              <a:ext cx="316" cy="231"/>
            </a:xfrm>
            <a:prstGeom prst="rect">
              <a:avLst/>
            </a:prstGeom>
            <a:noFill/>
            <a:ln w="9525">
              <a:noFill/>
              <a:miter lim="800000"/>
              <a:headEnd/>
              <a:tailEnd/>
            </a:ln>
          </p:spPr>
          <p:txBody>
            <a:bodyPr wrap="none">
              <a:spAutoFit/>
            </a:bodyPr>
            <a:lstStyle/>
            <a:p>
              <a:pPr algn="r"/>
              <a:r>
                <a:rPr lang="en-US"/>
                <a:t>5,u</a:t>
              </a:r>
            </a:p>
          </p:txBody>
        </p:sp>
      </p:grpSp>
      <p:sp>
        <p:nvSpPr>
          <p:cNvPr id="717924" name="Text Box 100"/>
          <p:cNvSpPr txBox="1">
            <a:spLocks noChangeArrowheads="1"/>
          </p:cNvSpPr>
          <p:nvPr/>
        </p:nvSpPr>
        <p:spPr bwMode="auto">
          <a:xfrm>
            <a:off x="1346200" y="1905000"/>
            <a:ext cx="476250" cy="366713"/>
          </a:xfrm>
          <a:prstGeom prst="rect">
            <a:avLst/>
          </a:prstGeom>
          <a:noFill/>
          <a:ln w="9525">
            <a:noFill/>
            <a:miter lim="800000"/>
            <a:headEnd/>
            <a:tailEnd/>
          </a:ln>
        </p:spPr>
        <p:txBody>
          <a:bodyPr wrap="none">
            <a:spAutoFit/>
          </a:bodyPr>
          <a:lstStyle/>
          <a:p>
            <a:pPr algn="r"/>
            <a:r>
              <a:rPr lang="en-US"/>
              <a:t>uw</a:t>
            </a:r>
          </a:p>
        </p:txBody>
      </p:sp>
      <p:grpSp>
        <p:nvGrpSpPr>
          <p:cNvPr id="10" name="Group 101"/>
          <p:cNvGrpSpPr>
            <a:grpSpLocks/>
          </p:cNvGrpSpPr>
          <p:nvPr/>
        </p:nvGrpSpPr>
        <p:grpSpPr bwMode="auto">
          <a:xfrm>
            <a:off x="2163763" y="1916113"/>
            <a:ext cx="3122612" cy="371475"/>
            <a:chOff x="1356" y="1014"/>
            <a:chExt cx="1967" cy="234"/>
          </a:xfrm>
        </p:grpSpPr>
        <p:sp>
          <p:nvSpPr>
            <p:cNvPr id="127031" name="Text Box 102"/>
            <p:cNvSpPr txBox="1">
              <a:spLocks noChangeArrowheads="1"/>
            </p:cNvSpPr>
            <p:nvPr/>
          </p:nvSpPr>
          <p:spPr bwMode="auto">
            <a:xfrm>
              <a:off x="3043" y="1014"/>
              <a:ext cx="280" cy="231"/>
            </a:xfrm>
            <a:prstGeom prst="rect">
              <a:avLst/>
            </a:prstGeom>
            <a:noFill/>
            <a:ln w="9525">
              <a:noFill/>
              <a:miter lim="800000"/>
              <a:headEnd/>
              <a:tailEnd/>
            </a:ln>
          </p:spPr>
          <p:txBody>
            <a:bodyPr wrap="none">
              <a:spAutoFit/>
            </a:bodyPr>
            <a:lstStyle/>
            <a:p>
              <a:pPr algn="r"/>
              <a:r>
                <a:rPr lang="en-US">
                  <a:latin typeface="Comic Sans MS" pitchFamily="66" charset="0"/>
                </a:rPr>
                <a:t>∞ </a:t>
              </a:r>
              <a:endParaRPr lang="en-US" sz="2000"/>
            </a:p>
          </p:txBody>
        </p:sp>
        <p:sp>
          <p:nvSpPr>
            <p:cNvPr id="127032" name="Text Box 103"/>
            <p:cNvSpPr txBox="1">
              <a:spLocks noChangeArrowheads="1"/>
            </p:cNvSpPr>
            <p:nvPr/>
          </p:nvSpPr>
          <p:spPr bwMode="auto">
            <a:xfrm>
              <a:off x="2482" y="1014"/>
              <a:ext cx="445" cy="231"/>
            </a:xfrm>
            <a:prstGeom prst="rect">
              <a:avLst/>
            </a:prstGeom>
            <a:noFill/>
            <a:ln w="9525">
              <a:noFill/>
              <a:miter lim="800000"/>
              <a:headEnd/>
              <a:tailEnd/>
            </a:ln>
          </p:spPr>
          <p:txBody>
            <a:bodyPr wrap="none">
              <a:spAutoFit/>
            </a:bodyPr>
            <a:lstStyle/>
            <a:p>
              <a:pPr algn="r"/>
              <a:r>
                <a:rPr lang="en-US" sz="1600"/>
                <a:t>11</a:t>
              </a:r>
              <a:r>
                <a:rPr lang="en-US"/>
                <a:t>,w</a:t>
              </a:r>
              <a:r>
                <a:rPr lang="en-US">
                  <a:latin typeface="Comic Sans MS" pitchFamily="66" charset="0"/>
                </a:rPr>
                <a:t> </a:t>
              </a:r>
              <a:endParaRPr lang="en-US" sz="2000"/>
            </a:p>
          </p:txBody>
        </p:sp>
        <p:sp>
          <p:nvSpPr>
            <p:cNvPr id="127033" name="Text Box 104"/>
            <p:cNvSpPr txBox="1">
              <a:spLocks noChangeArrowheads="1"/>
            </p:cNvSpPr>
            <p:nvPr/>
          </p:nvSpPr>
          <p:spPr bwMode="auto">
            <a:xfrm>
              <a:off x="1356" y="1017"/>
              <a:ext cx="340" cy="231"/>
            </a:xfrm>
            <a:prstGeom prst="rect">
              <a:avLst/>
            </a:prstGeom>
            <a:noFill/>
            <a:ln w="9525">
              <a:noFill/>
              <a:miter lim="800000"/>
              <a:headEnd/>
              <a:tailEnd/>
            </a:ln>
          </p:spPr>
          <p:txBody>
            <a:bodyPr wrap="none">
              <a:spAutoFit/>
            </a:bodyPr>
            <a:lstStyle/>
            <a:p>
              <a:pPr algn="r"/>
              <a:r>
                <a:rPr lang="en-US"/>
                <a:t>6,w</a:t>
              </a:r>
            </a:p>
          </p:txBody>
        </p:sp>
        <p:sp>
          <p:nvSpPr>
            <p:cNvPr id="127034" name="Text Box 105"/>
            <p:cNvSpPr txBox="1">
              <a:spLocks noChangeArrowheads="1"/>
            </p:cNvSpPr>
            <p:nvPr/>
          </p:nvSpPr>
          <p:spPr bwMode="auto">
            <a:xfrm>
              <a:off x="1987" y="1015"/>
              <a:ext cx="116" cy="231"/>
            </a:xfrm>
            <a:prstGeom prst="rect">
              <a:avLst/>
            </a:prstGeom>
            <a:noFill/>
            <a:ln w="9525">
              <a:noFill/>
              <a:miter lim="800000"/>
              <a:headEnd/>
              <a:tailEnd/>
            </a:ln>
          </p:spPr>
          <p:txBody>
            <a:bodyPr wrap="none">
              <a:spAutoFit/>
            </a:bodyPr>
            <a:lstStyle/>
            <a:p>
              <a:pPr algn="r"/>
              <a:endParaRPr lang="he-IL"/>
            </a:p>
          </p:txBody>
        </p:sp>
        <p:sp>
          <p:nvSpPr>
            <p:cNvPr id="127035" name="Text Box 106"/>
            <p:cNvSpPr txBox="1">
              <a:spLocks noChangeArrowheads="1"/>
            </p:cNvSpPr>
            <p:nvPr/>
          </p:nvSpPr>
          <p:spPr bwMode="auto">
            <a:xfrm>
              <a:off x="2190" y="1016"/>
              <a:ext cx="316" cy="231"/>
            </a:xfrm>
            <a:prstGeom prst="rect">
              <a:avLst/>
            </a:prstGeom>
            <a:noFill/>
            <a:ln w="9525">
              <a:noFill/>
              <a:miter lim="800000"/>
              <a:headEnd/>
              <a:tailEnd/>
            </a:ln>
          </p:spPr>
          <p:txBody>
            <a:bodyPr wrap="none">
              <a:spAutoFit/>
            </a:bodyPr>
            <a:lstStyle/>
            <a:p>
              <a:pPr algn="r"/>
              <a:r>
                <a:rPr lang="en-US"/>
                <a:t>5,u</a:t>
              </a:r>
            </a:p>
          </p:txBody>
        </p:sp>
      </p:grpSp>
      <p:grpSp>
        <p:nvGrpSpPr>
          <p:cNvPr id="11" name="Group 107"/>
          <p:cNvGrpSpPr>
            <a:grpSpLocks/>
          </p:cNvGrpSpPr>
          <p:nvPr/>
        </p:nvGrpSpPr>
        <p:grpSpPr bwMode="auto">
          <a:xfrm>
            <a:off x="2162175" y="2214563"/>
            <a:ext cx="3122613" cy="376237"/>
            <a:chOff x="1356" y="1011"/>
            <a:chExt cx="1967" cy="237"/>
          </a:xfrm>
        </p:grpSpPr>
        <p:sp>
          <p:nvSpPr>
            <p:cNvPr id="127026" name="Text Box 108"/>
            <p:cNvSpPr txBox="1">
              <a:spLocks noChangeArrowheads="1"/>
            </p:cNvSpPr>
            <p:nvPr/>
          </p:nvSpPr>
          <p:spPr bwMode="auto">
            <a:xfrm>
              <a:off x="2913" y="1011"/>
              <a:ext cx="410" cy="231"/>
            </a:xfrm>
            <a:prstGeom prst="rect">
              <a:avLst/>
            </a:prstGeom>
            <a:noFill/>
            <a:ln w="9525">
              <a:noFill/>
              <a:miter lim="800000"/>
              <a:headEnd/>
              <a:tailEnd/>
            </a:ln>
          </p:spPr>
          <p:txBody>
            <a:bodyPr wrap="none">
              <a:spAutoFit/>
            </a:bodyPr>
            <a:lstStyle/>
            <a:p>
              <a:pPr algn="r"/>
              <a:r>
                <a:rPr lang="en-US" sz="1600"/>
                <a:t>14</a:t>
              </a:r>
              <a:r>
                <a:rPr lang="en-US"/>
                <a:t>,x </a:t>
              </a:r>
            </a:p>
          </p:txBody>
        </p:sp>
        <p:sp>
          <p:nvSpPr>
            <p:cNvPr id="127027" name="Text Box 109"/>
            <p:cNvSpPr txBox="1">
              <a:spLocks noChangeArrowheads="1"/>
            </p:cNvSpPr>
            <p:nvPr/>
          </p:nvSpPr>
          <p:spPr bwMode="auto">
            <a:xfrm>
              <a:off x="2489" y="1011"/>
              <a:ext cx="438" cy="231"/>
            </a:xfrm>
            <a:prstGeom prst="rect">
              <a:avLst/>
            </a:prstGeom>
            <a:noFill/>
            <a:ln w="9525">
              <a:noFill/>
              <a:miter lim="800000"/>
              <a:headEnd/>
              <a:tailEnd/>
            </a:ln>
          </p:spPr>
          <p:txBody>
            <a:bodyPr wrap="none">
              <a:spAutoFit/>
            </a:bodyPr>
            <a:lstStyle/>
            <a:p>
              <a:pPr algn="r"/>
              <a:r>
                <a:rPr lang="en-US" sz="1600"/>
                <a:t>11,</a:t>
              </a:r>
              <a:r>
                <a:rPr lang="en-US"/>
                <a:t>w </a:t>
              </a:r>
              <a:endParaRPr lang="en-US" sz="2000"/>
            </a:p>
          </p:txBody>
        </p:sp>
        <p:sp>
          <p:nvSpPr>
            <p:cNvPr id="127028" name="Text Box 110"/>
            <p:cNvSpPr txBox="1">
              <a:spLocks noChangeArrowheads="1"/>
            </p:cNvSpPr>
            <p:nvPr/>
          </p:nvSpPr>
          <p:spPr bwMode="auto">
            <a:xfrm>
              <a:off x="1356" y="1017"/>
              <a:ext cx="340" cy="231"/>
            </a:xfrm>
            <a:prstGeom prst="rect">
              <a:avLst/>
            </a:prstGeom>
            <a:noFill/>
            <a:ln w="9525">
              <a:noFill/>
              <a:miter lim="800000"/>
              <a:headEnd/>
              <a:tailEnd/>
            </a:ln>
          </p:spPr>
          <p:txBody>
            <a:bodyPr wrap="none">
              <a:spAutoFit/>
            </a:bodyPr>
            <a:lstStyle/>
            <a:p>
              <a:pPr algn="r"/>
              <a:r>
                <a:rPr lang="en-US"/>
                <a:t>6,w</a:t>
              </a:r>
            </a:p>
          </p:txBody>
        </p:sp>
        <p:sp>
          <p:nvSpPr>
            <p:cNvPr id="127029" name="Text Box 111"/>
            <p:cNvSpPr txBox="1">
              <a:spLocks noChangeArrowheads="1"/>
            </p:cNvSpPr>
            <p:nvPr/>
          </p:nvSpPr>
          <p:spPr bwMode="auto">
            <a:xfrm>
              <a:off x="1987" y="1015"/>
              <a:ext cx="116" cy="231"/>
            </a:xfrm>
            <a:prstGeom prst="rect">
              <a:avLst/>
            </a:prstGeom>
            <a:noFill/>
            <a:ln w="9525">
              <a:noFill/>
              <a:miter lim="800000"/>
              <a:headEnd/>
              <a:tailEnd/>
            </a:ln>
          </p:spPr>
          <p:txBody>
            <a:bodyPr wrap="none">
              <a:spAutoFit/>
            </a:bodyPr>
            <a:lstStyle/>
            <a:p>
              <a:pPr algn="r"/>
              <a:endParaRPr lang="he-IL"/>
            </a:p>
          </p:txBody>
        </p:sp>
        <p:sp>
          <p:nvSpPr>
            <p:cNvPr id="127030" name="Text Box 112"/>
            <p:cNvSpPr txBox="1">
              <a:spLocks noChangeArrowheads="1"/>
            </p:cNvSpPr>
            <p:nvPr/>
          </p:nvSpPr>
          <p:spPr bwMode="auto">
            <a:xfrm>
              <a:off x="2390" y="1016"/>
              <a:ext cx="116" cy="231"/>
            </a:xfrm>
            <a:prstGeom prst="rect">
              <a:avLst/>
            </a:prstGeom>
            <a:noFill/>
            <a:ln w="9525">
              <a:noFill/>
              <a:miter lim="800000"/>
              <a:headEnd/>
              <a:tailEnd/>
            </a:ln>
          </p:spPr>
          <p:txBody>
            <a:bodyPr wrap="none">
              <a:spAutoFit/>
            </a:bodyPr>
            <a:lstStyle/>
            <a:p>
              <a:pPr algn="r"/>
              <a:endParaRPr lang="he-IL"/>
            </a:p>
          </p:txBody>
        </p:sp>
      </p:grpSp>
      <p:sp>
        <p:nvSpPr>
          <p:cNvPr id="717937" name="Oval 113"/>
          <p:cNvSpPr>
            <a:spLocks noChangeArrowheads="1"/>
          </p:cNvSpPr>
          <p:nvPr/>
        </p:nvSpPr>
        <p:spPr bwMode="auto">
          <a:xfrm>
            <a:off x="2828925" y="1666875"/>
            <a:ext cx="528638" cy="276225"/>
          </a:xfrm>
          <a:prstGeom prst="ellipse">
            <a:avLst/>
          </a:prstGeom>
          <a:noFill/>
          <a:ln w="19050">
            <a:solidFill>
              <a:srgbClr val="FF0000"/>
            </a:solidFill>
            <a:round/>
            <a:headEnd/>
            <a:tailEnd/>
          </a:ln>
        </p:spPr>
        <p:txBody>
          <a:bodyPr wrap="none" anchor="ctr"/>
          <a:lstStyle/>
          <a:p>
            <a:pPr algn="ctr"/>
            <a:endParaRPr lang="he-IL">
              <a:latin typeface="Comic Sans MS" pitchFamily="66" charset="0"/>
            </a:endParaRPr>
          </a:p>
        </p:txBody>
      </p:sp>
      <p:sp>
        <p:nvSpPr>
          <p:cNvPr id="717938" name="Oval 114"/>
          <p:cNvSpPr>
            <a:spLocks noChangeArrowheads="1"/>
          </p:cNvSpPr>
          <p:nvPr/>
        </p:nvSpPr>
        <p:spPr bwMode="auto">
          <a:xfrm>
            <a:off x="3482975" y="1952625"/>
            <a:ext cx="528638" cy="276225"/>
          </a:xfrm>
          <a:prstGeom prst="ellipse">
            <a:avLst/>
          </a:prstGeom>
          <a:noFill/>
          <a:ln w="19050">
            <a:solidFill>
              <a:srgbClr val="FF0000"/>
            </a:solidFill>
            <a:round/>
            <a:headEnd/>
            <a:tailEnd/>
          </a:ln>
        </p:spPr>
        <p:txBody>
          <a:bodyPr wrap="none" anchor="ctr"/>
          <a:lstStyle/>
          <a:p>
            <a:pPr algn="ctr"/>
            <a:endParaRPr lang="he-IL">
              <a:latin typeface="Comic Sans MS" pitchFamily="66" charset="0"/>
            </a:endParaRPr>
          </a:p>
        </p:txBody>
      </p:sp>
      <p:sp>
        <p:nvSpPr>
          <p:cNvPr id="717939" name="Text Box 115"/>
          <p:cNvSpPr txBox="1">
            <a:spLocks noChangeArrowheads="1"/>
          </p:cNvSpPr>
          <p:nvPr/>
        </p:nvSpPr>
        <p:spPr bwMode="auto">
          <a:xfrm>
            <a:off x="1239838" y="2214563"/>
            <a:ext cx="590550" cy="366712"/>
          </a:xfrm>
          <a:prstGeom prst="rect">
            <a:avLst/>
          </a:prstGeom>
          <a:noFill/>
          <a:ln w="9525">
            <a:noFill/>
            <a:miter lim="800000"/>
            <a:headEnd/>
            <a:tailEnd/>
          </a:ln>
        </p:spPr>
        <p:txBody>
          <a:bodyPr wrap="none">
            <a:spAutoFit/>
          </a:bodyPr>
          <a:lstStyle/>
          <a:p>
            <a:pPr algn="r"/>
            <a:r>
              <a:rPr lang="en-US"/>
              <a:t>uwx</a:t>
            </a:r>
          </a:p>
        </p:txBody>
      </p:sp>
      <p:sp>
        <p:nvSpPr>
          <p:cNvPr id="717940" name="Oval 116"/>
          <p:cNvSpPr>
            <a:spLocks noChangeArrowheads="1"/>
          </p:cNvSpPr>
          <p:nvPr/>
        </p:nvSpPr>
        <p:spPr bwMode="auto">
          <a:xfrm>
            <a:off x="2174875" y="2271713"/>
            <a:ext cx="528638" cy="276225"/>
          </a:xfrm>
          <a:prstGeom prst="ellipse">
            <a:avLst/>
          </a:prstGeom>
          <a:noFill/>
          <a:ln w="19050">
            <a:solidFill>
              <a:srgbClr val="FF0000"/>
            </a:solidFill>
            <a:round/>
            <a:headEnd/>
            <a:tailEnd/>
          </a:ln>
        </p:spPr>
        <p:txBody>
          <a:bodyPr wrap="none" anchor="ctr"/>
          <a:lstStyle/>
          <a:p>
            <a:pPr algn="ctr"/>
            <a:endParaRPr lang="he-IL">
              <a:latin typeface="Comic Sans MS" pitchFamily="66" charset="0"/>
            </a:endParaRPr>
          </a:p>
        </p:txBody>
      </p:sp>
      <p:sp>
        <p:nvSpPr>
          <p:cNvPr id="717941" name="Text Box 117"/>
          <p:cNvSpPr txBox="1">
            <a:spLocks noChangeArrowheads="1"/>
          </p:cNvSpPr>
          <p:nvPr/>
        </p:nvSpPr>
        <p:spPr bwMode="auto">
          <a:xfrm>
            <a:off x="1144588" y="2500313"/>
            <a:ext cx="704850" cy="366712"/>
          </a:xfrm>
          <a:prstGeom prst="rect">
            <a:avLst/>
          </a:prstGeom>
          <a:noFill/>
          <a:ln w="9525">
            <a:noFill/>
            <a:miter lim="800000"/>
            <a:headEnd/>
            <a:tailEnd/>
          </a:ln>
        </p:spPr>
        <p:txBody>
          <a:bodyPr wrap="none">
            <a:spAutoFit/>
          </a:bodyPr>
          <a:lstStyle/>
          <a:p>
            <a:pPr algn="r"/>
            <a:r>
              <a:rPr lang="en-US"/>
              <a:t>uwxv</a:t>
            </a:r>
          </a:p>
        </p:txBody>
      </p:sp>
      <p:grpSp>
        <p:nvGrpSpPr>
          <p:cNvPr id="12" name="Group 118"/>
          <p:cNvGrpSpPr>
            <a:grpSpLocks/>
          </p:cNvGrpSpPr>
          <p:nvPr/>
        </p:nvGrpSpPr>
        <p:grpSpPr bwMode="auto">
          <a:xfrm>
            <a:off x="4008438" y="2511425"/>
            <a:ext cx="1273175" cy="366713"/>
            <a:chOff x="1492" y="2777"/>
            <a:chExt cx="802" cy="231"/>
          </a:xfrm>
        </p:grpSpPr>
        <p:sp>
          <p:nvSpPr>
            <p:cNvPr id="127024" name="Text Box 119"/>
            <p:cNvSpPr txBox="1">
              <a:spLocks noChangeArrowheads="1"/>
            </p:cNvSpPr>
            <p:nvPr/>
          </p:nvSpPr>
          <p:spPr bwMode="auto">
            <a:xfrm>
              <a:off x="1884" y="2777"/>
              <a:ext cx="410" cy="231"/>
            </a:xfrm>
            <a:prstGeom prst="rect">
              <a:avLst/>
            </a:prstGeom>
            <a:noFill/>
            <a:ln w="9525">
              <a:noFill/>
              <a:miter lim="800000"/>
              <a:headEnd/>
              <a:tailEnd/>
            </a:ln>
          </p:spPr>
          <p:txBody>
            <a:bodyPr wrap="none">
              <a:spAutoFit/>
            </a:bodyPr>
            <a:lstStyle/>
            <a:p>
              <a:pPr algn="r"/>
              <a:r>
                <a:rPr lang="en-US" sz="1600"/>
                <a:t>14</a:t>
              </a:r>
              <a:r>
                <a:rPr lang="en-US"/>
                <a:t>,x </a:t>
              </a:r>
            </a:p>
          </p:txBody>
        </p:sp>
        <p:sp>
          <p:nvSpPr>
            <p:cNvPr id="127025" name="Text Box 120"/>
            <p:cNvSpPr txBox="1">
              <a:spLocks noChangeArrowheads="1"/>
            </p:cNvSpPr>
            <p:nvPr/>
          </p:nvSpPr>
          <p:spPr bwMode="auto">
            <a:xfrm>
              <a:off x="1492" y="2777"/>
              <a:ext cx="406" cy="231"/>
            </a:xfrm>
            <a:prstGeom prst="rect">
              <a:avLst/>
            </a:prstGeom>
            <a:noFill/>
            <a:ln w="9525">
              <a:noFill/>
              <a:miter lim="800000"/>
              <a:headEnd/>
              <a:tailEnd/>
            </a:ln>
          </p:spPr>
          <p:txBody>
            <a:bodyPr wrap="none">
              <a:spAutoFit/>
            </a:bodyPr>
            <a:lstStyle/>
            <a:p>
              <a:pPr algn="r"/>
              <a:r>
                <a:rPr lang="en-US" sz="1600"/>
                <a:t>10,</a:t>
              </a:r>
              <a:r>
                <a:rPr lang="en-US"/>
                <a:t>v </a:t>
              </a:r>
              <a:endParaRPr lang="en-US" sz="2000"/>
            </a:p>
          </p:txBody>
        </p:sp>
      </p:grpSp>
      <p:sp>
        <p:nvSpPr>
          <p:cNvPr id="717945" name="Oval 121"/>
          <p:cNvSpPr>
            <a:spLocks noChangeArrowheads="1"/>
          </p:cNvSpPr>
          <p:nvPr/>
        </p:nvSpPr>
        <p:spPr bwMode="auto">
          <a:xfrm>
            <a:off x="4011613" y="2570163"/>
            <a:ext cx="528637" cy="276225"/>
          </a:xfrm>
          <a:prstGeom prst="ellipse">
            <a:avLst/>
          </a:prstGeom>
          <a:noFill/>
          <a:ln w="19050">
            <a:solidFill>
              <a:srgbClr val="FF0000"/>
            </a:solidFill>
            <a:round/>
            <a:headEnd/>
            <a:tailEnd/>
          </a:ln>
        </p:spPr>
        <p:txBody>
          <a:bodyPr wrap="none" anchor="ctr"/>
          <a:lstStyle/>
          <a:p>
            <a:pPr algn="ctr"/>
            <a:endParaRPr lang="he-IL">
              <a:latin typeface="Comic Sans MS" pitchFamily="66" charset="0"/>
            </a:endParaRPr>
          </a:p>
        </p:txBody>
      </p:sp>
      <p:sp>
        <p:nvSpPr>
          <p:cNvPr id="717946" name="Text Box 122"/>
          <p:cNvSpPr txBox="1">
            <a:spLocks noChangeArrowheads="1"/>
          </p:cNvSpPr>
          <p:nvPr/>
        </p:nvSpPr>
        <p:spPr bwMode="auto">
          <a:xfrm>
            <a:off x="1060450" y="2819400"/>
            <a:ext cx="819150" cy="366713"/>
          </a:xfrm>
          <a:prstGeom prst="rect">
            <a:avLst/>
          </a:prstGeom>
          <a:noFill/>
          <a:ln w="9525">
            <a:noFill/>
            <a:miter lim="800000"/>
            <a:headEnd/>
            <a:tailEnd/>
          </a:ln>
        </p:spPr>
        <p:txBody>
          <a:bodyPr wrap="none">
            <a:spAutoFit/>
          </a:bodyPr>
          <a:lstStyle/>
          <a:p>
            <a:pPr algn="r"/>
            <a:r>
              <a:rPr lang="en-US"/>
              <a:t>uwxvy</a:t>
            </a:r>
          </a:p>
        </p:txBody>
      </p:sp>
      <p:sp>
        <p:nvSpPr>
          <p:cNvPr id="717947" name="Text Box 123"/>
          <p:cNvSpPr txBox="1">
            <a:spLocks noChangeArrowheads="1"/>
          </p:cNvSpPr>
          <p:nvPr/>
        </p:nvSpPr>
        <p:spPr bwMode="auto">
          <a:xfrm>
            <a:off x="4638675" y="2830513"/>
            <a:ext cx="650875" cy="366712"/>
          </a:xfrm>
          <a:prstGeom prst="rect">
            <a:avLst/>
          </a:prstGeom>
          <a:noFill/>
          <a:ln w="9525">
            <a:noFill/>
            <a:miter lim="800000"/>
            <a:headEnd/>
            <a:tailEnd/>
          </a:ln>
        </p:spPr>
        <p:txBody>
          <a:bodyPr wrap="none">
            <a:spAutoFit/>
          </a:bodyPr>
          <a:lstStyle/>
          <a:p>
            <a:pPr algn="r"/>
            <a:r>
              <a:rPr lang="en-US" sz="1600"/>
              <a:t>12</a:t>
            </a:r>
            <a:r>
              <a:rPr lang="en-US"/>
              <a:t>,y </a:t>
            </a:r>
          </a:p>
        </p:txBody>
      </p:sp>
      <p:sp>
        <p:nvSpPr>
          <p:cNvPr id="717948" name="Oval 124"/>
          <p:cNvSpPr>
            <a:spLocks noChangeArrowheads="1"/>
          </p:cNvSpPr>
          <p:nvPr/>
        </p:nvSpPr>
        <p:spPr bwMode="auto">
          <a:xfrm>
            <a:off x="4676775" y="2887663"/>
            <a:ext cx="528638" cy="276225"/>
          </a:xfrm>
          <a:prstGeom prst="ellipse">
            <a:avLst/>
          </a:prstGeom>
          <a:noFill/>
          <a:ln w="19050">
            <a:solidFill>
              <a:srgbClr val="FF0000"/>
            </a:solidFill>
            <a:round/>
            <a:headEnd/>
            <a:tailEnd/>
          </a:ln>
        </p:spPr>
        <p:txBody>
          <a:bodyPr wrap="none" anchor="ctr"/>
          <a:lstStyle/>
          <a:p>
            <a:pPr algn="ctr"/>
            <a:endParaRPr lang="he-IL">
              <a:latin typeface="Comic Sans MS" pitchFamily="66" charset="0"/>
            </a:endParaRPr>
          </a:p>
        </p:txBody>
      </p:sp>
      <p:sp>
        <p:nvSpPr>
          <p:cNvPr id="717949" name="Rectangle 125"/>
          <p:cNvSpPr>
            <a:spLocks noChangeArrowheads="1"/>
          </p:cNvSpPr>
          <p:nvPr/>
        </p:nvSpPr>
        <p:spPr bwMode="auto">
          <a:xfrm>
            <a:off x="538163" y="3775075"/>
            <a:ext cx="3810000" cy="2397125"/>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notes:</a:t>
            </a:r>
          </a:p>
          <a:p>
            <a:pPr marL="342900" indent="-342900">
              <a:lnSpc>
                <a:spcPct val="85000"/>
              </a:lnSpc>
              <a:spcBef>
                <a:spcPct val="20000"/>
              </a:spcBef>
              <a:buClr>
                <a:srgbClr val="000099"/>
              </a:buClr>
              <a:buSzPct val="65000"/>
              <a:buFont typeface="Wingdings" pitchFamily="2" charset="2"/>
              <a:buChar char="v"/>
            </a:pPr>
            <a:r>
              <a:rPr lang="en-US" sz="2000">
                <a:latin typeface="Gill Sans MT" pitchFamily="34" charset="0"/>
              </a:rPr>
              <a:t>construct shortest path tree by tracing predecessor nodes</a:t>
            </a:r>
          </a:p>
          <a:p>
            <a:pPr marL="342900" indent="-342900">
              <a:lnSpc>
                <a:spcPct val="85000"/>
              </a:lnSpc>
              <a:spcBef>
                <a:spcPct val="20000"/>
              </a:spcBef>
              <a:buClr>
                <a:srgbClr val="000099"/>
              </a:buClr>
              <a:buSzPct val="65000"/>
              <a:buFont typeface="Wingdings" pitchFamily="2" charset="2"/>
              <a:buChar char="v"/>
            </a:pPr>
            <a:r>
              <a:rPr lang="en-US" sz="2000">
                <a:latin typeface="Gill Sans MT" pitchFamily="34" charset="0"/>
              </a:rPr>
              <a:t>ties can exist (can be broken arbitrarily)</a:t>
            </a:r>
          </a:p>
        </p:txBody>
      </p:sp>
      <p:sp>
        <p:nvSpPr>
          <p:cNvPr id="717950" name="Line 126"/>
          <p:cNvSpPr>
            <a:spLocks noChangeShapeType="1"/>
          </p:cNvSpPr>
          <p:nvPr/>
        </p:nvSpPr>
        <p:spPr bwMode="auto">
          <a:xfrm>
            <a:off x="7874000" y="4995863"/>
            <a:ext cx="590550" cy="0"/>
          </a:xfrm>
          <a:prstGeom prst="line">
            <a:avLst/>
          </a:prstGeom>
          <a:noFill/>
          <a:ln w="38100">
            <a:solidFill>
              <a:srgbClr val="FF0000"/>
            </a:solidFill>
            <a:round/>
            <a:headEnd/>
            <a:tailEnd type="triangle" w="med" len="med"/>
          </a:ln>
        </p:spPr>
        <p:txBody>
          <a:bodyPr wrap="none"/>
          <a:lstStyle/>
          <a:p>
            <a:endParaRPr lang="he-IL"/>
          </a:p>
        </p:txBody>
      </p:sp>
      <p:sp>
        <p:nvSpPr>
          <p:cNvPr id="717951" name="Line 127"/>
          <p:cNvSpPr>
            <a:spLocks noChangeShapeType="1"/>
          </p:cNvSpPr>
          <p:nvPr/>
        </p:nvSpPr>
        <p:spPr bwMode="auto">
          <a:xfrm flipV="1">
            <a:off x="6124575" y="4995863"/>
            <a:ext cx="1463675" cy="1204912"/>
          </a:xfrm>
          <a:prstGeom prst="line">
            <a:avLst/>
          </a:prstGeom>
          <a:noFill/>
          <a:ln w="38100">
            <a:solidFill>
              <a:srgbClr val="FF0000"/>
            </a:solidFill>
            <a:round/>
            <a:headEnd/>
            <a:tailEnd type="triangle" w="med" len="med"/>
          </a:ln>
        </p:spPr>
        <p:txBody>
          <a:bodyPr wrap="none"/>
          <a:lstStyle/>
          <a:p>
            <a:endParaRPr lang="he-IL"/>
          </a:p>
        </p:txBody>
      </p:sp>
      <p:sp>
        <p:nvSpPr>
          <p:cNvPr id="717952" name="Line 128"/>
          <p:cNvSpPr>
            <a:spLocks noChangeShapeType="1"/>
          </p:cNvSpPr>
          <p:nvPr/>
        </p:nvSpPr>
        <p:spPr bwMode="auto">
          <a:xfrm>
            <a:off x="6115050" y="5110163"/>
            <a:ext cx="9525" cy="1047750"/>
          </a:xfrm>
          <a:prstGeom prst="line">
            <a:avLst/>
          </a:prstGeom>
          <a:noFill/>
          <a:ln w="38100">
            <a:solidFill>
              <a:srgbClr val="FF0000"/>
            </a:solidFill>
            <a:round/>
            <a:headEnd/>
            <a:tailEnd type="triangle" w="med" len="med"/>
          </a:ln>
        </p:spPr>
        <p:txBody>
          <a:bodyPr wrap="none"/>
          <a:lstStyle/>
          <a:p>
            <a:endParaRPr lang="he-IL"/>
          </a:p>
        </p:txBody>
      </p:sp>
      <p:sp>
        <p:nvSpPr>
          <p:cNvPr id="717953" name="Line 129"/>
          <p:cNvSpPr>
            <a:spLocks noChangeShapeType="1"/>
          </p:cNvSpPr>
          <p:nvPr/>
        </p:nvSpPr>
        <p:spPr bwMode="auto">
          <a:xfrm flipV="1">
            <a:off x="4906963" y="3252788"/>
            <a:ext cx="1012825" cy="1628775"/>
          </a:xfrm>
          <a:prstGeom prst="line">
            <a:avLst/>
          </a:prstGeom>
          <a:noFill/>
          <a:ln w="38100">
            <a:solidFill>
              <a:srgbClr val="FF0000"/>
            </a:solidFill>
            <a:round/>
            <a:headEnd/>
            <a:tailEnd type="triangle" w="med" len="med"/>
          </a:ln>
        </p:spPr>
        <p:txBody>
          <a:bodyPr wrap="none"/>
          <a:lstStyle/>
          <a:p>
            <a:endParaRPr lang="he-IL"/>
          </a:p>
        </p:txBody>
      </p:sp>
      <p:sp>
        <p:nvSpPr>
          <p:cNvPr id="717954" name="Line 130"/>
          <p:cNvSpPr>
            <a:spLocks noChangeShapeType="1"/>
          </p:cNvSpPr>
          <p:nvPr/>
        </p:nvSpPr>
        <p:spPr bwMode="auto">
          <a:xfrm flipV="1">
            <a:off x="5008563" y="4999038"/>
            <a:ext cx="944562" cy="0"/>
          </a:xfrm>
          <a:prstGeom prst="line">
            <a:avLst/>
          </a:prstGeom>
          <a:noFill/>
          <a:ln w="38100">
            <a:solidFill>
              <a:srgbClr val="FF0000"/>
            </a:solidFill>
            <a:round/>
            <a:headEnd/>
            <a:tailEnd type="triangle" w="med" len="med"/>
          </a:ln>
        </p:spPr>
        <p:txBody>
          <a:bodyPr wrap="none"/>
          <a:lstStyle/>
          <a:p>
            <a:endParaRPr lang="he-IL"/>
          </a:p>
        </p:txBody>
      </p:sp>
      <p:sp>
        <p:nvSpPr>
          <p:cNvPr id="717955" name="Text Box 131"/>
          <p:cNvSpPr txBox="1">
            <a:spLocks noChangeArrowheads="1"/>
          </p:cNvSpPr>
          <p:nvPr/>
        </p:nvSpPr>
        <p:spPr bwMode="auto">
          <a:xfrm>
            <a:off x="931863" y="3117850"/>
            <a:ext cx="933450" cy="366713"/>
          </a:xfrm>
          <a:prstGeom prst="rect">
            <a:avLst/>
          </a:prstGeom>
          <a:noFill/>
          <a:ln w="9525">
            <a:noFill/>
            <a:miter lim="800000"/>
            <a:headEnd/>
            <a:tailEnd/>
          </a:ln>
        </p:spPr>
        <p:txBody>
          <a:bodyPr wrap="none">
            <a:spAutoFit/>
          </a:bodyPr>
          <a:lstStyle/>
          <a:p>
            <a:pPr algn="r"/>
            <a:r>
              <a:rPr lang="en-US"/>
              <a:t>uwxvyz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937"/>
                                        </p:tgtEl>
                                        <p:attrNameLst>
                                          <p:attrName>style.visibility</p:attrName>
                                        </p:attrNameLst>
                                      </p:cBhvr>
                                      <p:to>
                                        <p:strVal val="visible"/>
                                      </p:to>
                                    </p:set>
                                    <p:animEffect transition="in" filter="dissolve">
                                      <p:cBhvr>
                                        <p:cTn id="12" dur="500"/>
                                        <p:tgtEl>
                                          <p:spTgt spid="71793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924"/>
                                        </p:tgtEl>
                                        <p:attrNameLst>
                                          <p:attrName>style.visibility</p:attrName>
                                        </p:attrNameLst>
                                      </p:cBhvr>
                                      <p:to>
                                        <p:strVal val="visible"/>
                                      </p:to>
                                    </p:set>
                                    <p:animEffect transition="in" filter="dissolve">
                                      <p:cBhvr>
                                        <p:cTn id="16" dur="500"/>
                                        <p:tgtEl>
                                          <p:spTgt spid="717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938"/>
                                        </p:tgtEl>
                                        <p:attrNameLst>
                                          <p:attrName>style.visibility</p:attrName>
                                        </p:attrNameLst>
                                      </p:cBhvr>
                                      <p:to>
                                        <p:strVal val="visible"/>
                                      </p:to>
                                    </p:set>
                                    <p:animEffect transition="in" filter="dissolve">
                                      <p:cBhvr>
                                        <p:cTn id="26" dur="500"/>
                                        <p:tgtEl>
                                          <p:spTgt spid="717938"/>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17939"/>
                                        </p:tgtEl>
                                        <p:attrNameLst>
                                          <p:attrName>style.visibility</p:attrName>
                                        </p:attrNameLst>
                                      </p:cBhvr>
                                      <p:to>
                                        <p:strVal val="visible"/>
                                      </p:to>
                                    </p:set>
                                    <p:animEffect transition="in" filter="dissolve">
                                      <p:cBhvr>
                                        <p:cTn id="30" dur="500"/>
                                        <p:tgtEl>
                                          <p:spTgt spid="7179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7940"/>
                                        </p:tgtEl>
                                        <p:attrNameLst>
                                          <p:attrName>style.visibility</p:attrName>
                                        </p:attrNameLst>
                                      </p:cBhvr>
                                      <p:to>
                                        <p:strVal val="visible"/>
                                      </p:to>
                                    </p:set>
                                    <p:animEffect transition="in" filter="dissolve">
                                      <p:cBhvr>
                                        <p:cTn id="40" dur="500"/>
                                        <p:tgtEl>
                                          <p:spTgt spid="71794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717941"/>
                                        </p:tgtEl>
                                        <p:attrNameLst>
                                          <p:attrName>style.visibility</p:attrName>
                                        </p:attrNameLst>
                                      </p:cBhvr>
                                      <p:to>
                                        <p:strVal val="visible"/>
                                      </p:to>
                                    </p:set>
                                    <p:animEffect transition="in" filter="dissolve">
                                      <p:cBhvr>
                                        <p:cTn id="44" dur="500"/>
                                        <p:tgtEl>
                                          <p:spTgt spid="7179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17945"/>
                                        </p:tgtEl>
                                        <p:attrNameLst>
                                          <p:attrName>style.visibility</p:attrName>
                                        </p:attrNameLst>
                                      </p:cBhvr>
                                      <p:to>
                                        <p:strVal val="visible"/>
                                      </p:to>
                                    </p:set>
                                    <p:animEffect transition="in" filter="dissolve">
                                      <p:cBhvr>
                                        <p:cTn id="54" dur="500"/>
                                        <p:tgtEl>
                                          <p:spTgt spid="717945"/>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717946"/>
                                        </p:tgtEl>
                                        <p:attrNameLst>
                                          <p:attrName>style.visibility</p:attrName>
                                        </p:attrNameLst>
                                      </p:cBhvr>
                                      <p:to>
                                        <p:strVal val="visible"/>
                                      </p:to>
                                    </p:set>
                                    <p:animEffect transition="in" filter="dissolve">
                                      <p:cBhvr>
                                        <p:cTn id="58" dur="500"/>
                                        <p:tgtEl>
                                          <p:spTgt spid="717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7947"/>
                                        </p:tgtEl>
                                        <p:attrNameLst>
                                          <p:attrName>style.visibility</p:attrName>
                                        </p:attrNameLst>
                                      </p:cBhvr>
                                      <p:to>
                                        <p:strVal val="visible"/>
                                      </p:to>
                                    </p:set>
                                    <p:animEffect transition="in" filter="wipe(left)">
                                      <p:cBhvr>
                                        <p:cTn id="63" dur="1000"/>
                                        <p:tgtEl>
                                          <p:spTgt spid="7179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17948"/>
                                        </p:tgtEl>
                                        <p:attrNameLst>
                                          <p:attrName>style.visibility</p:attrName>
                                        </p:attrNameLst>
                                      </p:cBhvr>
                                      <p:to>
                                        <p:strVal val="visible"/>
                                      </p:to>
                                    </p:set>
                                    <p:animEffect transition="in" filter="dissolve">
                                      <p:cBhvr>
                                        <p:cTn id="68" dur="500"/>
                                        <p:tgtEl>
                                          <p:spTgt spid="717948"/>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717955"/>
                                        </p:tgtEl>
                                        <p:attrNameLst>
                                          <p:attrName>style.visibility</p:attrName>
                                        </p:attrNameLst>
                                      </p:cBhvr>
                                      <p:to>
                                        <p:strVal val="visible"/>
                                      </p:to>
                                    </p:set>
                                    <p:animEffect transition="in" filter="dissolve">
                                      <p:cBhvr>
                                        <p:cTn id="72" dur="500"/>
                                        <p:tgtEl>
                                          <p:spTgt spid="7179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17949"/>
                                        </p:tgtEl>
                                        <p:attrNameLst>
                                          <p:attrName>style.visibility</p:attrName>
                                        </p:attrNameLst>
                                      </p:cBhvr>
                                      <p:to>
                                        <p:strVal val="visible"/>
                                      </p:to>
                                    </p:set>
                                    <p:animEffect transition="in" filter="dissolve">
                                      <p:cBhvr>
                                        <p:cTn id="77" dur="500"/>
                                        <p:tgtEl>
                                          <p:spTgt spid="7179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17950"/>
                                        </p:tgtEl>
                                        <p:attrNameLst>
                                          <p:attrName>style.visibility</p:attrName>
                                        </p:attrNameLst>
                                      </p:cBhvr>
                                      <p:to>
                                        <p:strVal val="visible"/>
                                      </p:to>
                                    </p:set>
                                    <p:animEffect transition="in" filter="dissolve">
                                      <p:cBhvr>
                                        <p:cTn id="82" dur="1000"/>
                                        <p:tgtEl>
                                          <p:spTgt spid="717950"/>
                                        </p:tgtEl>
                                      </p:cBhvr>
                                    </p:animEffect>
                                  </p:childTnLst>
                                </p:cTn>
                              </p:par>
                            </p:childTnLst>
                          </p:cTn>
                        </p:par>
                        <p:par>
                          <p:cTn id="83" fill="hold" nodeType="afterGroup">
                            <p:stCondLst>
                              <p:cond delay="1000"/>
                            </p:stCondLst>
                            <p:childTnLst>
                              <p:par>
                                <p:cTn id="84" presetID="9" presetClass="entr" presetSubtype="0" fill="hold" grpId="0" nodeType="afterEffect">
                                  <p:stCondLst>
                                    <p:cond delay="0"/>
                                  </p:stCondLst>
                                  <p:childTnLst>
                                    <p:set>
                                      <p:cBhvr>
                                        <p:cTn id="85" dur="1" fill="hold">
                                          <p:stCondLst>
                                            <p:cond delay="0"/>
                                          </p:stCondLst>
                                        </p:cTn>
                                        <p:tgtEl>
                                          <p:spTgt spid="717951"/>
                                        </p:tgtEl>
                                        <p:attrNameLst>
                                          <p:attrName>style.visibility</p:attrName>
                                        </p:attrNameLst>
                                      </p:cBhvr>
                                      <p:to>
                                        <p:strVal val="visible"/>
                                      </p:to>
                                    </p:set>
                                    <p:animEffect transition="in" filter="dissolve">
                                      <p:cBhvr>
                                        <p:cTn id="86" dur="1000"/>
                                        <p:tgtEl>
                                          <p:spTgt spid="717951"/>
                                        </p:tgtEl>
                                      </p:cBhvr>
                                    </p:animEffect>
                                  </p:childTnLst>
                                </p:cTn>
                              </p:par>
                            </p:childTnLst>
                          </p:cTn>
                        </p:par>
                        <p:par>
                          <p:cTn id="87" fill="hold" nodeType="afterGroup">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717952"/>
                                        </p:tgtEl>
                                        <p:attrNameLst>
                                          <p:attrName>style.visibility</p:attrName>
                                        </p:attrNameLst>
                                      </p:cBhvr>
                                      <p:to>
                                        <p:strVal val="visible"/>
                                      </p:to>
                                    </p:set>
                                    <p:animEffect transition="in" filter="dissolve">
                                      <p:cBhvr>
                                        <p:cTn id="90" dur="1000"/>
                                        <p:tgtEl>
                                          <p:spTgt spid="717952"/>
                                        </p:tgtEl>
                                      </p:cBhvr>
                                    </p:animEffect>
                                  </p:childTnLst>
                                </p:cTn>
                              </p:par>
                            </p:childTnLst>
                          </p:cTn>
                        </p:par>
                        <p:par>
                          <p:cTn id="91" fill="hold" nodeType="afterGroup">
                            <p:stCondLst>
                              <p:cond delay="3000"/>
                            </p:stCondLst>
                            <p:childTnLst>
                              <p:par>
                                <p:cTn id="92" presetID="9" presetClass="entr" presetSubtype="0" fill="hold" grpId="0" nodeType="afterEffect">
                                  <p:stCondLst>
                                    <p:cond delay="0"/>
                                  </p:stCondLst>
                                  <p:childTnLst>
                                    <p:set>
                                      <p:cBhvr>
                                        <p:cTn id="93" dur="1" fill="hold">
                                          <p:stCondLst>
                                            <p:cond delay="0"/>
                                          </p:stCondLst>
                                        </p:cTn>
                                        <p:tgtEl>
                                          <p:spTgt spid="717953"/>
                                        </p:tgtEl>
                                        <p:attrNameLst>
                                          <p:attrName>style.visibility</p:attrName>
                                        </p:attrNameLst>
                                      </p:cBhvr>
                                      <p:to>
                                        <p:strVal val="visible"/>
                                      </p:to>
                                    </p:set>
                                    <p:animEffect transition="in" filter="dissolve">
                                      <p:cBhvr>
                                        <p:cTn id="94" dur="1000"/>
                                        <p:tgtEl>
                                          <p:spTgt spid="717953"/>
                                        </p:tgtEl>
                                      </p:cBhvr>
                                    </p:animEffect>
                                  </p:childTnLst>
                                </p:cTn>
                              </p:par>
                            </p:childTnLst>
                          </p:cTn>
                        </p:par>
                        <p:par>
                          <p:cTn id="95" fill="hold" nodeType="afterGroup">
                            <p:stCondLst>
                              <p:cond delay="4000"/>
                            </p:stCondLst>
                            <p:childTnLst>
                              <p:par>
                                <p:cTn id="96" presetID="9" presetClass="entr" presetSubtype="0" fill="hold" grpId="0" nodeType="afterEffect">
                                  <p:stCondLst>
                                    <p:cond delay="0"/>
                                  </p:stCondLst>
                                  <p:childTnLst>
                                    <p:set>
                                      <p:cBhvr>
                                        <p:cTn id="97" dur="1" fill="hold">
                                          <p:stCondLst>
                                            <p:cond delay="0"/>
                                          </p:stCondLst>
                                        </p:cTn>
                                        <p:tgtEl>
                                          <p:spTgt spid="717954"/>
                                        </p:tgtEl>
                                        <p:attrNameLst>
                                          <p:attrName>style.visibility</p:attrName>
                                        </p:attrNameLst>
                                      </p:cBhvr>
                                      <p:to>
                                        <p:strVal val="visible"/>
                                      </p:to>
                                    </p:set>
                                    <p:animEffect transition="in" filter="dissolve">
                                      <p:cBhvr>
                                        <p:cTn id="98" dur="1000"/>
                                        <p:tgtEl>
                                          <p:spTgt spid="71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24" grpId="0"/>
      <p:bldP spid="717937" grpId="0" animBg="1"/>
      <p:bldP spid="717938" grpId="0" animBg="1"/>
      <p:bldP spid="717939" grpId="0"/>
      <p:bldP spid="717940" grpId="0" animBg="1"/>
      <p:bldP spid="717941" grpId="0"/>
      <p:bldP spid="717945" grpId="0" animBg="1"/>
      <p:bldP spid="717946" grpId="0"/>
      <p:bldP spid="717947" grpId="0"/>
      <p:bldP spid="717948" grpId="0" animBg="1"/>
      <p:bldP spid="717949" grpId="0"/>
      <p:bldP spid="717950" grpId="0" animBg="1"/>
      <p:bldP spid="717951" grpId="0" animBg="1"/>
      <p:bldP spid="717952" grpId="0" animBg="1"/>
      <p:bldP spid="717953" grpId="0" animBg="1"/>
      <p:bldP spid="717954" grpId="0" animBg="1"/>
      <p:bldP spid="717955" grpId="0"/>
    </p:bldLst>
  </p:timing>
</p:sld>
</file>

<file path=ppt/theme/theme1.xml><?xml version="1.0" encoding="utf-8"?>
<a:theme xmlns:a="http://schemas.openxmlformats.org/drawingml/2006/main" name="Default Design">
  <a:themeElements>
    <a:clrScheme name="התאמה אישית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7030A0"/>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3963</Words>
  <Application>Microsoft Office PowerPoint</Application>
  <PresentationFormat>On-screen Show (4:3)</PresentationFormat>
  <Paragraphs>1324</Paragraphs>
  <Slides>64</Slides>
  <Notes>20</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ＭＳ Ｐゴシック</vt:lpstr>
      <vt:lpstr>ＭＳ Ｐゴシック</vt:lpstr>
      <vt:lpstr>Arial</vt:lpstr>
      <vt:lpstr>Calibri</vt:lpstr>
      <vt:lpstr>Comic Sans MS</vt:lpstr>
      <vt:lpstr>Gill Sans MT</vt:lpstr>
      <vt:lpstr>MS Mincho</vt:lpstr>
      <vt:lpstr>Tahoma</vt:lpstr>
      <vt:lpstr>Times New Roman</vt:lpstr>
      <vt:lpstr>Wingdings</vt:lpstr>
      <vt:lpstr>ZapfDingbats</vt:lpstr>
      <vt:lpstr>Default Design</vt:lpstr>
      <vt:lpstr>PowerPoint Presentation</vt:lpstr>
      <vt:lpstr>PowerPoint Presentation</vt:lpstr>
      <vt:lpstr>Graph abstraction</vt:lpstr>
      <vt:lpstr>Graph abstraction: costs</vt:lpstr>
      <vt:lpstr>Routing algorithm classification</vt:lpstr>
      <vt:lpstr>PowerPoint Presentation</vt:lpstr>
      <vt:lpstr>A Link-State Routing Algorithm</vt:lpstr>
      <vt:lpstr>Dijsktra’s Algorithm</vt:lpstr>
      <vt:lpstr>PowerPoint Presentation</vt:lpstr>
      <vt:lpstr>Dijkstra’s algorithm: example (2)</vt:lpstr>
      <vt:lpstr>Dijkstra’s algorithm: example (2) </vt:lpstr>
      <vt:lpstr>Dijkstra’s algorithm complexity</vt:lpstr>
      <vt:lpstr>Dijkstra’s algorithm: oscillations</vt:lpstr>
      <vt:lpstr>Dijkstra’s algorithm: oscillations</vt:lpstr>
      <vt:lpstr>Dijkstra’s algorithm: oscillations</vt:lpstr>
      <vt:lpstr>Dijkstra’s algorithm: oscillations</vt:lpstr>
      <vt:lpstr>Dijkstra’s algorithm: oscillations</vt:lpstr>
      <vt:lpstr>Dijkstra’s algorithm: oscillations</vt:lpstr>
      <vt:lpstr>PowerPoint Presentation</vt:lpstr>
      <vt:lpstr>Distance vector algorithm </vt:lpstr>
      <vt:lpstr>Bellman-Ford example </vt:lpstr>
      <vt:lpstr>Distance vector algorithm </vt:lpstr>
      <vt:lpstr>Distance vector algorithm </vt:lpstr>
      <vt:lpstr>Distance vector algorithm </vt:lpstr>
      <vt:lpstr>PowerPoint Presentation</vt:lpstr>
      <vt:lpstr>PowerPoint Presentation</vt:lpstr>
      <vt:lpstr>Distance vector: count to infinity</vt:lpstr>
      <vt:lpstr> Three-node instability </vt:lpstr>
      <vt:lpstr> Three-node instability </vt:lpstr>
      <vt:lpstr>PowerPoint Presentation</vt:lpstr>
      <vt:lpstr>PowerPoint Presentation</vt:lpstr>
      <vt:lpstr>Hierarchical routing</vt:lpstr>
      <vt:lpstr>Interconnected ASes</vt:lpstr>
      <vt:lpstr>Inter-AS tasks</vt:lpstr>
      <vt:lpstr>PowerPoint Presentation</vt:lpstr>
      <vt:lpstr>Intra-AS Routing</vt:lpstr>
      <vt:lpstr>OSPF (Open Shortest Path First)</vt:lpstr>
      <vt:lpstr>OSPF “advanced” features (not in RIP)</vt:lpstr>
      <vt:lpstr>Hierarchical OSPF</vt:lpstr>
      <vt:lpstr>Hierarchical OSPF</vt:lpstr>
      <vt:lpstr>Designated Routers</vt:lpstr>
      <vt:lpstr>PowerPoint Presentation</vt:lpstr>
      <vt:lpstr>Oblivious routing in a backbone network</vt:lpstr>
      <vt:lpstr>Every node is an ingress/egress point</vt:lpstr>
      <vt:lpstr>PowerPoint Presentation</vt:lpstr>
      <vt:lpstr>Internet inter-AS routing: BGP</vt:lpstr>
      <vt:lpstr>BGP basics</vt:lpstr>
      <vt:lpstr>BGP basics: distributing path information</vt:lpstr>
      <vt:lpstr>Path attributes and BGP routes</vt:lpstr>
      <vt:lpstr>BGP advertising policy – local preferences</vt:lpstr>
      <vt:lpstr>BGP advertising policy – local preferences</vt:lpstr>
      <vt:lpstr>BGP route selection</vt:lpstr>
      <vt:lpstr>Putting it Altogether: How Does an Entry Get Into a Router’s Forwarding Table?</vt:lpstr>
      <vt:lpstr>How does entry get in forwarding table?</vt:lpstr>
      <vt:lpstr>PowerPoint Presentation</vt:lpstr>
      <vt:lpstr>Router becomes aware of prefix</vt:lpstr>
      <vt:lpstr>Router may receive multiple routes</vt:lpstr>
      <vt:lpstr>Select best BGP route to prefix</vt:lpstr>
      <vt:lpstr>Find best intra-route to BGP route</vt:lpstr>
      <vt:lpstr>Hot Potato routing</vt:lpstr>
      <vt:lpstr>Router identifies port for route</vt:lpstr>
      <vt:lpstr>Hot Potato Routing</vt:lpstr>
      <vt:lpstr>How does entry get in forwarding table?</vt:lpstr>
      <vt:lpstr>Why different Intra-, Inter-AS routing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Itamar Cohen</cp:lastModifiedBy>
  <cp:revision>653</cp:revision>
  <dcterms:created xsi:type="dcterms:W3CDTF">1999-10-08T19:08:27Z</dcterms:created>
  <dcterms:modified xsi:type="dcterms:W3CDTF">2019-06-03T09:13:00Z</dcterms:modified>
</cp:coreProperties>
</file>