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1" r:id="rId5"/>
    <p:sldId id="265" r:id="rId6"/>
    <p:sldId id="262" r:id="rId7"/>
    <p:sldId id="270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07" autoAdjust="0"/>
    <p:restoredTop sz="92943" autoAdjust="0"/>
  </p:normalViewPr>
  <p:slideViewPr>
    <p:cSldViewPr snapToGrid="0">
      <p:cViewPr varScale="1">
        <p:scale>
          <a:sx n="62" d="100"/>
          <a:sy n="62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0222-B46F-465B-A896-F2AFFF11488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D674F-B8FA-48CD-A14D-554C5FE5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674F-B8FA-48CD-A14D-554C5FE54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674F-B8FA-48CD-A14D-554C5FE54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7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3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9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8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1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6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6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FEA-43B7-457C-A3CF-E447AC730BD1}" type="datetimeFigureOut">
              <a:rPr lang="he-IL" smtClean="0"/>
              <a:t>י'/אדר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9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04" y="931679"/>
            <a:ext cx="10515600" cy="1325563"/>
          </a:xfrm>
        </p:spPr>
        <p:txBody>
          <a:bodyPr>
            <a:noAutofit/>
          </a:bodyPr>
          <a:lstStyle/>
          <a:p>
            <a:pPr algn="ctr" rtl="0"/>
            <a:r>
              <a:rPr lang="en-US" sz="5000" dirty="0">
                <a:latin typeface="Comic Sans MS" panose="030F0702030302020204" pitchFamily="66" charset="0"/>
              </a:rPr>
              <a:t> Introduction to Computer       Networks</a:t>
            </a:r>
            <a:endParaRPr lang="he-IL" sz="5000" dirty="0">
              <a:latin typeface="Comic Sans MS" panose="030F0702030302020204" pitchFamily="66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0" y="2715490"/>
            <a:ext cx="4119532" cy="2500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3909" y="5372100"/>
            <a:ext cx="2992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>
                <a:latin typeface="Comic Sans MS" panose="030F0702030302020204" pitchFamily="66" charset="0"/>
              </a:rPr>
              <a:t>Practice</a:t>
            </a:r>
            <a:r>
              <a:rPr lang="en-US" sz="3600" dirty="0"/>
              <a:t> #1</a:t>
            </a:r>
            <a:endParaRPr lang="he-I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42763" y="6132731"/>
            <a:ext cx="2691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>
                <a:latin typeface="Comic Sans MS" panose="030F0702030302020204" pitchFamily="66" charset="0"/>
              </a:rPr>
              <a:t>Hasidi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Netanel</a:t>
            </a:r>
            <a:endParaRPr lang="he-IL" dirty="0">
              <a:latin typeface="Comic Sans MS" panose="030F0702030302020204" pitchFamily="66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04" y="5216236"/>
            <a:ext cx="1429615" cy="9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4" y="167697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Q2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b="60762"/>
          <a:stretch/>
        </p:blipFill>
        <p:spPr>
          <a:xfrm>
            <a:off x="3550386" y="580293"/>
            <a:ext cx="7820025" cy="1954678"/>
          </a:xfrm>
          <a:prstGeom prst="rect">
            <a:avLst/>
          </a:prstGeom>
        </p:spPr>
      </p:pic>
      <p:pic>
        <p:nvPicPr>
          <p:cNvPr id="5" name="תמונה 3"/>
          <p:cNvPicPr>
            <a:picLocks noChangeAspect="1"/>
          </p:cNvPicPr>
          <p:nvPr/>
        </p:nvPicPr>
        <p:blipFill rotWithShape="1">
          <a:blip r:embed="rId2"/>
          <a:srcRect t="64712" b="3483"/>
          <a:stretch/>
        </p:blipFill>
        <p:spPr>
          <a:xfrm>
            <a:off x="0" y="2388111"/>
            <a:ext cx="5522694" cy="11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8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79" y="545431"/>
            <a:ext cx="10515600" cy="462487"/>
          </a:xfrm>
        </p:spPr>
        <p:txBody>
          <a:bodyPr>
            <a:normAutofit/>
          </a:bodyPr>
          <a:lstStyle/>
          <a:p>
            <a:pPr algn="l" rtl="0"/>
            <a:r>
              <a:rPr lang="en-US" altLang="he-IL" sz="2200" dirty="0">
                <a:latin typeface="Comic Sans MS" panose="030F0702030302020204" pitchFamily="66" charset="0"/>
              </a:rPr>
              <a:t>What is the Objective of Networking?</a:t>
            </a:r>
          </a:p>
          <a:p>
            <a:pPr marL="0" indent="0" algn="l" rtl="0"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90" y="3605646"/>
            <a:ext cx="4371821" cy="319669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35670" y="1007918"/>
            <a:ext cx="10515600" cy="462487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0360" y="1007918"/>
            <a:ext cx="10515600" cy="129886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400" dirty="0">
                <a:latin typeface="Comic Sans MS" panose="030F0702030302020204" pitchFamily="66" charset="0"/>
              </a:rPr>
              <a:t> </a:t>
            </a:r>
            <a:r>
              <a:rPr lang="en-US" sz="2200" dirty="0">
                <a:latin typeface="Comic Sans MS" panose="030F0702030302020204" pitchFamily="66" charset="0"/>
              </a:rPr>
              <a:t>Enable communication between applications on different computers.</a:t>
            </a:r>
            <a:r>
              <a:rPr lang="en-US" altLang="zh-CN" sz="2200" dirty="0">
                <a:latin typeface="Comic Sans MS" panose="030F0702030302020204" pitchFamily="66" charset="0"/>
              </a:rPr>
              <a:t> </a:t>
            </a:r>
          </a:p>
          <a:p>
            <a:pPr marL="0" indent="0" algn="l" rtl="0">
              <a:buNone/>
            </a:pPr>
            <a:r>
              <a:rPr lang="en-US" altLang="zh-CN" sz="2200" dirty="0">
                <a:latin typeface="Comic Sans MS" panose="030F0702030302020204" pitchFamily="66" charset="0"/>
              </a:rPr>
              <a:t> Two computers are said to be interconnected if they are able to                    exchange information.</a:t>
            </a:r>
          </a:p>
          <a:p>
            <a:pPr marL="0" indent="0" algn="l" rtl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 algn="l" rtl="0">
              <a:buNone/>
            </a:pPr>
            <a:endParaRPr lang="en-US" altLang="he-IL" sz="2400" dirty="0">
              <a:latin typeface="Comic Sans MS" panose="030F0702030302020204" pitchFamily="66" charset="0"/>
            </a:endParaRPr>
          </a:p>
          <a:p>
            <a:pPr algn="l" rtl="0"/>
            <a:endParaRPr lang="he-IL" sz="24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4279" y="2306782"/>
            <a:ext cx="10515600" cy="46248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200" dirty="0">
                <a:latin typeface="Comic Sans MS" panose="030F0702030302020204" pitchFamily="66" charset="0"/>
              </a:rPr>
              <a:t>The Internet is a collection of interconnected networks.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4279" y="2816665"/>
            <a:ext cx="10515600" cy="462487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>
                <a:latin typeface="Comic Sans MS" panose="030F0702030302020204" pitchFamily="66" charset="0"/>
              </a:rPr>
              <a:t>End systems are connected together by a network of communication links.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4279" y="3279152"/>
            <a:ext cx="10515600" cy="46248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200" dirty="0">
                <a:latin typeface="Comic Sans MS" panose="030F0702030302020204" pitchFamily="66" charset="0"/>
              </a:rPr>
              <a:t>End systems access the internet thorough ISPs.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024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72" y="171778"/>
            <a:ext cx="10515600" cy="459123"/>
          </a:xfrm>
        </p:spPr>
        <p:txBody>
          <a:bodyPr>
            <a:noAutofit/>
          </a:bodyPr>
          <a:lstStyle/>
          <a:p>
            <a:pPr algn="l" rtl="0"/>
            <a:r>
              <a:rPr lang="en-US" sz="3600" dirty="0">
                <a:latin typeface="Comic Sans MS" panose="030F0702030302020204" pitchFamily="66" charset="0"/>
              </a:rPr>
              <a:t>2 ways to share:</a:t>
            </a:r>
            <a:endParaRPr lang="he-IL" sz="3600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024218" y="505836"/>
            <a:ext cx="77724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TW" altLang="en-US" dirty="0">
                <a:latin typeface="Comic Sans MS" panose="030F0702030302020204" pitchFamily="66" charset="0"/>
                <a:ea typeface="PMingLiU" panose="02020500000000000000" pitchFamily="18" charset="-120"/>
              </a:rPr>
              <a:t>Circuit Switching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732314" y="1738648"/>
            <a:ext cx="7180643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82" y="4365302"/>
            <a:ext cx="3581400" cy="2505075"/>
          </a:xfrm>
          <a:prstGeom prst="rect">
            <a:avLst/>
          </a:prstGeom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652618" y="1741923"/>
            <a:ext cx="10515600" cy="59763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100"/>
              </a:spcBef>
              <a:spcAft>
                <a:spcPts val="300"/>
              </a:spcAft>
            </a:pPr>
            <a:r>
              <a:rPr lang="en-US" altLang="he-IL" sz="2200" dirty="0">
                <a:latin typeface="Comic Sans MS" panose="030F0702030302020204" pitchFamily="66" charset="0"/>
              </a:rPr>
              <a:t>All resources (e.g. communication links) needed by call dedicated to that call for duration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2200" dirty="0">
              <a:latin typeface="Comic Sans MS" panose="030F0702030302020204" pitchFamily="66" charset="0"/>
            </a:endParaRPr>
          </a:p>
          <a:p>
            <a:pPr algn="l" rtl="0"/>
            <a:endParaRPr lang="he-IL" sz="2200" dirty="0">
              <a:latin typeface="Comic Sans MS" panose="030F0702030302020204" pitchFamily="66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52618" y="2459533"/>
            <a:ext cx="10515600" cy="172800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200" dirty="0">
                <a:latin typeface="Comic Sans MS" panose="030F0702030302020204" pitchFamily="66" charset="0"/>
              </a:rPr>
              <a:t>A call has three phases:</a:t>
            </a:r>
          </a:p>
          <a:p>
            <a:pPr marL="0" lvl="1" indent="0" algn="l" rtl="0">
              <a:spcBef>
                <a:spcPts val="1000"/>
              </a:spcBef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	1. Establish circuit from end-to-end (“dialing”).</a:t>
            </a:r>
          </a:p>
          <a:p>
            <a:pPr marL="0" lvl="1" indent="0" algn="l" rtl="0">
              <a:spcBef>
                <a:spcPts val="1000"/>
              </a:spcBef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	2. Communicate.</a:t>
            </a:r>
          </a:p>
          <a:p>
            <a:pPr marL="0" lvl="1" indent="0" algn="l" rtl="0">
              <a:spcBef>
                <a:spcPts val="1000"/>
              </a:spcBef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	3. Close circuit (“tear down”).</a:t>
            </a:r>
          </a:p>
          <a:p>
            <a:pPr marL="0" lvl="1" indent="0" algn="l" rtl="0">
              <a:spcBef>
                <a:spcPts val="1000"/>
              </a:spcBef>
              <a:buNone/>
            </a:pPr>
            <a:endParaRPr lang="en-US" altLang="he-IL" sz="2200" dirty="0">
              <a:latin typeface="Comic Sans MS" panose="030F0702030302020204" pitchFamily="66" charset="0"/>
            </a:endParaRPr>
          </a:p>
          <a:p>
            <a:pPr marL="0" indent="0" algn="l" rtl="0">
              <a:buNone/>
            </a:pPr>
            <a:endParaRPr lang="en-US" altLang="he-IL" sz="2200" dirty="0">
              <a:latin typeface="Comic Sans MS" panose="030F0702030302020204" pitchFamily="66" charset="0"/>
            </a:endParaRPr>
          </a:p>
          <a:p>
            <a:pPr algn="l" rtl="0"/>
            <a:endParaRPr lang="en-US" altLang="he-IL" sz="22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2200" dirty="0">
              <a:latin typeface="Comic Sans MS" panose="030F0702030302020204" pitchFamily="66" charset="0"/>
            </a:endParaRPr>
          </a:p>
          <a:p>
            <a:pPr algn="l" rtl="0"/>
            <a:endParaRPr lang="he-IL" sz="2200" dirty="0">
              <a:latin typeface="Comic Sans MS" panose="030F0702030302020204" pitchFamily="66" charset="0"/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652618" y="4179490"/>
            <a:ext cx="10515600" cy="46248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200" dirty="0">
                <a:latin typeface="Comic Sans MS" panose="030F0702030302020204" pitchFamily="66" charset="0"/>
              </a:rPr>
              <a:t>“Wasteful” – dedicated circuits are idle during silent periods.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>
              <a:latin typeface="Comic Sans MS" panose="030F0702030302020204" pitchFamily="66" charset="0"/>
            </a:endParaRPr>
          </a:p>
          <a:p>
            <a:pPr algn="l" rtl="0"/>
            <a:endParaRPr lang="he-IL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2618" y="1287484"/>
            <a:ext cx="10515600" cy="46248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200" dirty="0">
                <a:latin typeface="Comic Sans MS" panose="030F0702030302020204" pitchFamily="66" charset="0"/>
              </a:rPr>
              <a:t>It’s the method used by telephone network.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>
              <a:latin typeface="Comic Sans MS" panose="030F0702030302020204" pitchFamily="66" charset="0"/>
            </a:endParaRPr>
          </a:p>
          <a:p>
            <a:pPr algn="l" rtl="0"/>
            <a:endParaRPr lang="he-I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2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125200" y="323045"/>
            <a:ext cx="77724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Packet</a:t>
            </a:r>
            <a:r>
              <a:rPr lang="zh-TW" altLang="en-US" dirty="0">
                <a:latin typeface="Comic Sans MS" panose="030F0702030302020204" pitchFamily="66" charset="0"/>
                <a:ea typeface="PMingLiU" panose="02020500000000000000" pitchFamily="18" charset="-120"/>
              </a:rPr>
              <a:t> Switching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11862" y="1092983"/>
            <a:ext cx="4184650" cy="5556250"/>
          </a:xfrm>
          <a:prstGeom prst="rect">
            <a:avLst/>
          </a:prstGeom>
        </p:spPr>
        <p:txBody>
          <a:bodyPr vert="horz" lIns="91430" tIns="45716" rIns="91430" bIns="45716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915988" rtl="0">
              <a:lnSpc>
                <a:spcPct val="80000"/>
              </a:lnSpc>
            </a:pPr>
            <a:r>
              <a:rPr lang="en-US" altLang="zh-TW" sz="2200" dirty="0">
                <a:latin typeface="Comic Sans MS" panose="030F0702030302020204" pitchFamily="66" charset="0"/>
                <a:ea typeface="PMingLiU" panose="02020500000000000000" pitchFamily="18" charset="-120"/>
              </a:rPr>
              <a:t>Used in the Internet</a:t>
            </a:r>
          </a:p>
          <a:p>
            <a:pPr marL="285750" indent="-285750" algn="l" defTabSz="915988" rtl="0">
              <a:lnSpc>
                <a:spcPct val="80000"/>
              </a:lnSpc>
            </a:pPr>
            <a:r>
              <a:rPr lang="en-US" altLang="zh-TW" sz="2200" dirty="0">
                <a:latin typeface="Comic Sans MS" panose="030F0702030302020204" pitchFamily="66" charset="0"/>
                <a:ea typeface="PMingLiU" panose="02020500000000000000" pitchFamily="18" charset="-120"/>
              </a:rPr>
              <a:t>Data is sent in </a:t>
            </a:r>
            <a:r>
              <a:rPr lang="en-US" altLang="zh-TW" sz="2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Packets </a:t>
            </a:r>
            <a:r>
              <a:rPr lang="en-US" altLang="zh-TW" sz="2200" dirty="0">
                <a:latin typeface="Comic Sans MS" panose="030F0702030302020204" pitchFamily="66" charset="0"/>
                <a:ea typeface="PMingLiU" panose="02020500000000000000" pitchFamily="18" charset="-120"/>
              </a:rPr>
              <a:t>(header contains control info, e.g., source and destination addresses)</a:t>
            </a:r>
          </a:p>
          <a:p>
            <a:pPr marL="2003425" lvl="4" indent="-171450" algn="l" defTabSz="915988" rtl="0">
              <a:lnSpc>
                <a:spcPct val="80000"/>
              </a:lnSpc>
            </a:pPr>
            <a:endParaRPr lang="en-US" altLang="zh-TW" sz="2200" dirty="0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marL="285750" indent="-285750" algn="l" defTabSz="915988" rtl="0">
              <a:lnSpc>
                <a:spcPct val="80000"/>
              </a:lnSpc>
            </a:pPr>
            <a:endParaRPr lang="en-US" altLang="zh-TW" sz="2200" dirty="0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marL="0" indent="0" algn="l" defTabSz="915988" rtl="0">
              <a:lnSpc>
                <a:spcPct val="80000"/>
              </a:lnSpc>
              <a:buNone/>
            </a:pPr>
            <a:endParaRPr lang="en-US" altLang="zh-TW" sz="2200" dirty="0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marL="285750" indent="-285750" algn="l" defTabSz="915988" rtl="0">
              <a:lnSpc>
                <a:spcPct val="80000"/>
              </a:lnSpc>
            </a:pPr>
            <a:r>
              <a:rPr lang="en-US" altLang="zh-TW" sz="2200" dirty="0">
                <a:latin typeface="Comic Sans MS" panose="030F0702030302020204" pitchFamily="66" charset="0"/>
                <a:ea typeface="PMingLiU" panose="02020500000000000000" pitchFamily="18" charset="-120"/>
              </a:rPr>
              <a:t>Per-packet routing</a:t>
            </a:r>
          </a:p>
          <a:p>
            <a:pPr marL="285750" indent="-285750" algn="l" defTabSz="915988" rtl="0">
              <a:lnSpc>
                <a:spcPct val="80000"/>
              </a:lnSpc>
            </a:pPr>
            <a:r>
              <a:rPr lang="en-US" altLang="zh-TW" sz="2200" dirty="0">
                <a:latin typeface="Comic Sans MS" panose="030F0702030302020204" pitchFamily="66" charset="0"/>
                <a:ea typeface="PMingLiU" panose="02020500000000000000" pitchFamily="18" charset="-120"/>
              </a:rPr>
              <a:t>At each node the entire packet is received, stored, and then forwarded (</a:t>
            </a:r>
            <a:r>
              <a:rPr lang="en-US" altLang="zh-TW" sz="2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store-and-forward</a:t>
            </a:r>
            <a:r>
              <a:rPr lang="en-US" altLang="zh-TW" sz="2200" dirty="0">
                <a:latin typeface="Comic Sans MS" panose="030F0702030302020204" pitchFamily="66" charset="0"/>
                <a:ea typeface="PMingLiU" panose="02020500000000000000" pitchFamily="18" charset="-120"/>
              </a:rPr>
              <a:t>)</a:t>
            </a:r>
          </a:p>
          <a:p>
            <a:pPr marL="285750" indent="-285750" algn="l" defTabSz="915988" rtl="0">
              <a:lnSpc>
                <a:spcPct val="80000"/>
              </a:lnSpc>
            </a:pPr>
            <a:r>
              <a:rPr lang="en-US" altLang="he-IL" sz="2200" dirty="0">
                <a:latin typeface="Comic Sans MS" panose="030F0702030302020204" pitchFamily="66" charset="0"/>
              </a:rPr>
              <a:t>Packets in a flow may not follow the same path</a:t>
            </a:r>
            <a:endParaRPr lang="en-US" altLang="zh-TW" sz="2200" dirty="0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marL="285750" indent="-285750" algn="l" defTabSz="915988" rtl="0">
              <a:lnSpc>
                <a:spcPct val="80000"/>
              </a:lnSpc>
            </a:pPr>
            <a:r>
              <a:rPr lang="en-US" altLang="zh-TW" sz="2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No </a:t>
            </a:r>
            <a:r>
              <a:rPr lang="en-US" altLang="zh-TW" sz="2200" b="1">
                <a:latin typeface="Comic Sans MS" panose="030F0702030302020204" pitchFamily="66" charset="0"/>
                <a:ea typeface="PMingLiU" panose="02020500000000000000" pitchFamily="18" charset="-120"/>
              </a:rPr>
              <a:t>resources are allocated </a:t>
            </a:r>
            <a:endParaRPr lang="en-US" altLang="zh-TW" sz="2200" b="1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34950" y="3160713"/>
            <a:ext cx="852488" cy="458787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3" rIns="91423" bIns="45713" anchor="ctr">
            <a:flatTx/>
          </a:bodyPr>
          <a:lstStyle/>
          <a:p>
            <a:pPr algn="ctr" rtl="0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1600">
                <a:latin typeface="Arial" panose="020B0604020202020204" pitchFamily="34" charset="0"/>
                <a:ea typeface="PMingLiU" panose="02020500000000000000" pitchFamily="18" charset="-120"/>
              </a:rPr>
              <a:t>Header</a:t>
            </a:r>
            <a:endParaRPr lang="en-US" altLang="zh-TW" i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1087438" y="3160713"/>
            <a:ext cx="2454275" cy="458787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3" rIns="91423" bIns="45713" anchor="ctr">
            <a:flatTx/>
          </a:bodyPr>
          <a:lstStyle/>
          <a:p>
            <a:pPr algn="ctr" rtl="0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1600">
                <a:latin typeface="Arial" panose="020B0604020202020204" pitchFamily="34" charset="0"/>
                <a:ea typeface="PMingLiU" panose="02020500000000000000" pitchFamily="18" charset="-120"/>
              </a:rPr>
              <a:t>Data</a:t>
            </a:r>
            <a:endParaRPr lang="en-US" altLang="zh-TW" sz="1800" i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333500"/>
            <a:ext cx="7507561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5089" y="3995799"/>
            <a:ext cx="7232072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/>
              <a:t>Queuing and loos:</a:t>
            </a:r>
          </a:p>
          <a:p>
            <a:pPr algn="l" rtl="0"/>
            <a:r>
              <a:rPr lang="en-US" sz="2200" dirty="0"/>
              <a:t>if arrival rate (in bits) to links exceeds transmission rate of link for a period of time:</a:t>
            </a:r>
          </a:p>
          <a:p>
            <a:pPr algn="l" rtl="0"/>
            <a:r>
              <a:rPr lang="en-US" sz="2200" dirty="0"/>
              <a:t>      - packet will queue, wait to be transmitted on link.</a:t>
            </a:r>
          </a:p>
          <a:p>
            <a:pPr algn="l" rtl="0"/>
            <a:r>
              <a:rPr lang="en-US" sz="2200" dirty="0"/>
              <a:t>      - packets can be dropped (lost) if memory (buffer) fills up. 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319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1468" y="148937"/>
            <a:ext cx="8458200" cy="1143000"/>
          </a:xfrm>
        </p:spPr>
        <p:txBody>
          <a:bodyPr>
            <a:normAutofit/>
          </a:bodyPr>
          <a:lstStyle/>
          <a:p>
            <a:pPr defTabSz="915988"/>
            <a:r>
              <a:rPr lang="en-US" altLang="he-IL" sz="2800" dirty="0">
                <a:latin typeface="Comic Sans MS" panose="030F0702030302020204" pitchFamily="66" charset="0"/>
              </a:rPr>
              <a:t>Differences Between Circuit &amp; Packet Switching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65711"/>
              </p:ext>
            </p:extLst>
          </p:nvPr>
        </p:nvGraphicFramePr>
        <p:xfrm>
          <a:off x="2316118" y="1447800"/>
          <a:ext cx="7739062" cy="4843464"/>
        </p:xfrm>
        <a:graphic>
          <a:graphicData uri="http://schemas.openxmlformats.org/drawingml/2006/table">
            <a:tbl>
              <a:tblPr/>
              <a:tblGrid>
                <a:gridCol w="38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Circuit-switching</a:t>
                      </a:r>
                    </a:p>
                  </a:txBody>
                  <a:tcPr marL="90343" marR="90343" marT="44379" marB="443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Packet-Switching</a:t>
                      </a:r>
                    </a:p>
                  </a:txBody>
                  <a:tcPr marL="90343" marR="90343" marT="44379" marB="443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388"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Guaranteed capacity</a:t>
                      </a:r>
                    </a:p>
                  </a:txBody>
                  <a:tcPr marL="90343" marR="90343" marT="44379" marB="443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No guarantees (best effort)</a:t>
                      </a:r>
                    </a:p>
                  </a:txBody>
                  <a:tcPr marL="90343" marR="90343" marT="44379" marB="443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Capacity is wasted if data is bursty</a:t>
                      </a:r>
                    </a:p>
                  </a:txBody>
                  <a:tcPr marL="90343" marR="90343" marT="44379" marB="443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More efficient</a:t>
                      </a:r>
                    </a:p>
                  </a:txBody>
                  <a:tcPr marL="90343" marR="90343" marT="44379" marB="443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463"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Before sending data establishes a path</a:t>
                      </a:r>
                    </a:p>
                  </a:txBody>
                  <a:tcPr marL="90343" marR="90343" marT="44379" marB="443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Send data immediately</a:t>
                      </a:r>
                    </a:p>
                  </a:txBody>
                  <a:tcPr marL="90343" marR="90343" marT="44379" marB="443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213"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All data in a single flow follow one path</a:t>
                      </a:r>
                    </a:p>
                  </a:txBody>
                  <a:tcPr marL="90343" marR="90343" marT="44379" marB="443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Different packets might follow different paths</a:t>
                      </a:r>
                    </a:p>
                  </a:txBody>
                  <a:tcPr marL="90343" marR="90343" marT="44379" marB="443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No reordering; constant delay; no </a:t>
                      </a:r>
                      <a:r>
                        <a:rPr kumimoji="0" lang="en-US" altLang="he-IL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pkt</a:t>
                      </a:r>
                      <a:r>
                        <a:rPr kumimoji="0" lang="en-US" altLang="he-IL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drops</a:t>
                      </a:r>
                    </a:p>
                  </a:txBody>
                  <a:tcPr marL="90343" marR="90343" marT="44379" marB="443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5988"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defTabSz="915988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915988" defTabSz="91598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373188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831975" defTabSz="915988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2891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7463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2035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660775" algn="l" defTabSz="915988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Packets may be reordered, delayed, or dropped</a:t>
                      </a:r>
                    </a:p>
                  </a:txBody>
                  <a:tcPr marL="90343" marR="90343" marT="44379" marB="443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70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Q1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589394" y="518844"/>
            <a:ext cx="8301926" cy="3686850"/>
            <a:chOff x="2399271" y="1256343"/>
            <a:chExt cx="8548255" cy="3858865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 rotWithShape="1">
            <a:blip r:embed="rId2"/>
            <a:srcRect b="27003"/>
            <a:stretch/>
          </p:blipFill>
          <p:spPr>
            <a:xfrm>
              <a:off x="2399271" y="1256343"/>
              <a:ext cx="8548255" cy="385886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274867" y="3311997"/>
              <a:ext cx="159341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256kbps</a:t>
              </a:r>
            </a:p>
          </p:txBody>
        </p:sp>
      </p:grpSp>
      <p:pic>
        <p:nvPicPr>
          <p:cNvPr id="6" name="תמונה 4"/>
          <p:cNvPicPr>
            <a:picLocks noChangeAspect="1"/>
          </p:cNvPicPr>
          <p:nvPr/>
        </p:nvPicPr>
        <p:blipFill rotWithShape="1">
          <a:blip r:embed="rId2"/>
          <a:srcRect t="74738"/>
          <a:stretch/>
        </p:blipFill>
        <p:spPr>
          <a:xfrm>
            <a:off x="3032911" y="4953166"/>
            <a:ext cx="7977989" cy="12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70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Q1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-690" r="690" b="42590"/>
          <a:stretch/>
        </p:blipFill>
        <p:spPr>
          <a:xfrm>
            <a:off x="2960198" y="1338262"/>
            <a:ext cx="7871692" cy="1504526"/>
          </a:xfrm>
          <a:prstGeom prst="rect">
            <a:avLst/>
          </a:prstGeom>
        </p:spPr>
      </p:pic>
      <p:pic>
        <p:nvPicPr>
          <p:cNvPr id="4" name="תמונה 2"/>
          <p:cNvPicPr>
            <a:picLocks noChangeAspect="1"/>
          </p:cNvPicPr>
          <p:nvPr/>
        </p:nvPicPr>
        <p:blipFill rotWithShape="1">
          <a:blip r:embed="rId2"/>
          <a:srcRect t="76336"/>
          <a:stretch/>
        </p:blipFill>
        <p:spPr>
          <a:xfrm>
            <a:off x="3060713" y="4900362"/>
            <a:ext cx="7871692" cy="620163"/>
          </a:xfrm>
          <a:prstGeom prst="rect">
            <a:avLst/>
          </a:prstGeom>
        </p:spPr>
      </p:pic>
      <p:pic>
        <p:nvPicPr>
          <p:cNvPr id="6" name="תמונה 2"/>
          <p:cNvPicPr>
            <a:picLocks noChangeAspect="1"/>
          </p:cNvPicPr>
          <p:nvPr/>
        </p:nvPicPr>
        <p:blipFill rotWithShape="1">
          <a:blip r:embed="rId2"/>
          <a:srcRect l="-1" t="54831" r="1277" b="26514"/>
          <a:stretch/>
        </p:blipFill>
        <p:spPr>
          <a:xfrm>
            <a:off x="3060713" y="3347695"/>
            <a:ext cx="7771177" cy="48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65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Types of Delay</a:t>
            </a:r>
            <a:endParaRPr lang="he-IL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5732662" cy="4992107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>
                <a:latin typeface="Comic Sans MS" panose="030F0702030302020204" pitchFamily="66" charset="0"/>
              </a:rPr>
              <a:t>Processing Delay </a:t>
            </a:r>
            <a:r>
              <a:rPr lang="en-US" sz="2400" dirty="0">
                <a:latin typeface="Comic Sans MS" panose="030F0702030302020204" pitchFamily="66" charset="0"/>
              </a:rPr>
              <a:t>– the time to examine the packet and determine where to direct it.</a:t>
            </a:r>
          </a:p>
          <a:p>
            <a:pPr algn="l" rtl="0"/>
            <a:r>
              <a:rPr lang="en-US" sz="2400" b="1" dirty="0">
                <a:latin typeface="Comic Sans MS" panose="030F0702030302020204" pitchFamily="66" charset="0"/>
              </a:rPr>
              <a:t>Queuing Delay- </a:t>
            </a:r>
            <a:r>
              <a:rPr lang="en-US" sz="2400" dirty="0">
                <a:latin typeface="Comic Sans MS" panose="030F0702030302020204" pitchFamily="66" charset="0"/>
              </a:rPr>
              <a:t>the time that packet can wait if the traffic is heavy and other packets are also waiting to be transmitted.</a:t>
            </a:r>
          </a:p>
          <a:p>
            <a:pPr algn="l" rtl="0"/>
            <a:r>
              <a:rPr lang="en-US" sz="2400" b="1" dirty="0">
                <a:latin typeface="Comic Sans MS" panose="030F0702030302020204" pitchFamily="66" charset="0"/>
              </a:rPr>
              <a:t>Transmission Delay- </a:t>
            </a:r>
            <a:r>
              <a:rPr lang="en-US" sz="2400" dirty="0">
                <a:latin typeface="Comic Sans MS" panose="030F0702030302020204" pitchFamily="66" charset="0"/>
              </a:rPr>
              <a:t>the amount of time it requires to push all the packet’s bits into the link.</a:t>
            </a:r>
          </a:p>
          <a:p>
            <a:pPr marL="0" indent="0" algn="l" rtl="0">
              <a:buNone/>
            </a:pPr>
            <a:r>
              <a:rPr lang="en-US" sz="2400" dirty="0">
                <a:latin typeface="Comic Sans MS" panose="030F0702030302020204" pitchFamily="66" charset="0"/>
              </a:rPr>
              <a:t>  depends on the Bandwidth (R) and      the length of the packet (L)</a:t>
            </a:r>
          </a:p>
          <a:p>
            <a:pPr marL="0" indent="0" algn="l" rtl="0">
              <a:buNone/>
            </a:pPr>
            <a:r>
              <a:rPr lang="en-US" sz="2400" dirty="0">
                <a:latin typeface="Comic Sans MS" panose="030F0702030302020204" pitchFamily="66" charset="0"/>
              </a:rPr>
              <a:t>  </a:t>
            </a:r>
          </a:p>
          <a:p>
            <a:pPr algn="l" rtl="0"/>
            <a:endParaRPr lang="he-IL" sz="2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862" y="2562896"/>
            <a:ext cx="4891335" cy="3974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6" y="361828"/>
            <a:ext cx="5572662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58" y="5557168"/>
            <a:ext cx="2028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65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Types of Delay</a:t>
            </a:r>
            <a:endParaRPr lang="he-IL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5732662" cy="4992107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>
                <a:latin typeface="Comic Sans MS" panose="030F0702030302020204" pitchFamily="66" charset="0"/>
              </a:rPr>
              <a:t>Propagation Delay- </a:t>
            </a:r>
            <a:r>
              <a:rPr lang="en-US" sz="2400" dirty="0">
                <a:latin typeface="Comic Sans MS" panose="030F0702030302020204" pitchFamily="66" charset="0"/>
              </a:rPr>
              <a:t>the time since all the bits pushed into the link till all the packet propagate to the end of the link.</a:t>
            </a:r>
          </a:p>
          <a:p>
            <a:pPr marL="0" indent="0" algn="l" rtl="0">
              <a:buNone/>
            </a:pPr>
            <a:r>
              <a:rPr lang="en-US" sz="2400" dirty="0">
                <a:latin typeface="Comic Sans MS" panose="030F0702030302020204" pitchFamily="66" charset="0"/>
              </a:rPr>
              <a:t>  depend on the physical medium of the link (fiber optics, twisted pair..) and on its range.</a:t>
            </a:r>
          </a:p>
          <a:p>
            <a:pPr marL="0" indent="0" algn="l" rtl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 algn="l" rtl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862" y="2562896"/>
            <a:ext cx="4891335" cy="3974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6" y="361828"/>
            <a:ext cx="5572662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656" y="3969209"/>
            <a:ext cx="2047875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987" y="3969209"/>
            <a:ext cx="1200150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" y="5011173"/>
            <a:ext cx="5010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3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455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Comic Sans MS</vt:lpstr>
      <vt:lpstr>PMingLiU</vt:lpstr>
      <vt:lpstr>Times New Roman</vt:lpstr>
      <vt:lpstr>Wingdings</vt:lpstr>
      <vt:lpstr>Office Theme</vt:lpstr>
      <vt:lpstr> Introduction to Computer       Networks</vt:lpstr>
      <vt:lpstr>PowerPoint Presentation</vt:lpstr>
      <vt:lpstr>2 ways to share:</vt:lpstr>
      <vt:lpstr>PowerPoint Presentation</vt:lpstr>
      <vt:lpstr>Differences Between Circuit &amp; Packet Switching</vt:lpstr>
      <vt:lpstr>Q1</vt:lpstr>
      <vt:lpstr>Q1</vt:lpstr>
      <vt:lpstr>Types of Delay</vt:lpstr>
      <vt:lpstr>Types of Delay</vt:lpstr>
      <vt:lpstr>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Naty</dc:creator>
  <cp:lastModifiedBy>Rom Ogen</cp:lastModifiedBy>
  <cp:revision>60</cp:revision>
  <dcterms:created xsi:type="dcterms:W3CDTF">2015-10-05T16:24:50Z</dcterms:created>
  <dcterms:modified xsi:type="dcterms:W3CDTF">2019-02-15T13:37:37Z</dcterms:modified>
</cp:coreProperties>
</file>