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342" r:id="rId4"/>
    <p:sldId id="348" r:id="rId5"/>
    <p:sldId id="343" r:id="rId6"/>
    <p:sldId id="345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5" r:id="rId16"/>
    <p:sldId id="359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5426" autoAdjust="0"/>
  </p:normalViewPr>
  <p:slideViewPr>
    <p:cSldViewPr snapToGrid="0">
      <p:cViewPr varScale="1">
        <p:scale>
          <a:sx n="49" d="100"/>
          <a:sy n="49" d="100"/>
        </p:scale>
        <p:origin x="126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AE133-C739-4E3F-874F-34C635C9E533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7EB253-EA48-4267-8E87-258409B53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234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trike="sngStrike" dirty="0"/>
              <a:t>לחפש בטבלאות</a:t>
            </a:r>
            <a:r>
              <a:rPr lang="he-IL" strike="sngStrike" baseline="0" dirty="0"/>
              <a:t> שהשתנו רק את הצמתים ששלחו את הוקטור כאילו שהם גרמו לשינוי.</a:t>
            </a:r>
            <a:endParaRPr lang="he-IL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58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17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54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6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כש-</a:t>
            </a:r>
            <a:r>
              <a:rPr lang="en-US" dirty="0" smtClean="0"/>
              <a:t>Z</a:t>
            </a:r>
            <a:r>
              <a:rPr lang="he-IL" baseline="0" dirty="0" smtClean="0"/>
              <a:t> רוצה לשלוח הודעה ל-</a:t>
            </a:r>
            <a:r>
              <a:rPr lang="en-US" baseline="0" dirty="0" smtClean="0"/>
              <a:t>X</a:t>
            </a:r>
            <a:r>
              <a:rPr lang="he-IL" baseline="0" dirty="0" smtClean="0"/>
              <a:t> דרך </a:t>
            </a:r>
            <a:r>
              <a:rPr lang="en-US" baseline="0" dirty="0" smtClean="0"/>
              <a:t>Y</a:t>
            </a:r>
            <a:r>
              <a:rPr lang="he-IL" baseline="0" dirty="0" smtClean="0"/>
              <a:t> אז נגיד ל-</a:t>
            </a:r>
            <a:r>
              <a:rPr lang="en-US" baseline="0" dirty="0" smtClean="0"/>
              <a:t>Y</a:t>
            </a:r>
            <a:r>
              <a:rPr lang="he-IL" baseline="0" dirty="0" smtClean="0"/>
              <a:t> שהמרחק בין </a:t>
            </a:r>
            <a:r>
              <a:rPr lang="en-US" baseline="0" dirty="0" smtClean="0"/>
              <a:t>Z</a:t>
            </a:r>
            <a:r>
              <a:rPr lang="he-IL" baseline="0" dirty="0" smtClean="0"/>
              <a:t> ל-</a:t>
            </a:r>
            <a:r>
              <a:rPr lang="en-US" baseline="0" dirty="0" smtClean="0"/>
              <a:t>X</a:t>
            </a:r>
            <a:r>
              <a:rPr lang="he-IL" baseline="0" dirty="0" smtClean="0"/>
              <a:t> הוא אינסוף. כך שבעצם נדאג ש-</a:t>
            </a:r>
            <a:r>
              <a:rPr lang="en-US" baseline="0" dirty="0" smtClean="0"/>
              <a:t>Y</a:t>
            </a:r>
            <a:r>
              <a:rPr lang="he-IL" baseline="0" dirty="0" smtClean="0"/>
              <a:t> לא ינתב את ההודעה ל-</a:t>
            </a:r>
            <a:r>
              <a:rPr lang="en-US" baseline="0" dirty="0" smtClean="0"/>
              <a:t>X</a:t>
            </a:r>
            <a:r>
              <a:rPr lang="he-IL" baseline="0" dirty="0" smtClean="0"/>
              <a:t> דרך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79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ייצוג</a:t>
            </a:r>
            <a:r>
              <a:rPr lang="he-IL" baseline="0" dirty="0" smtClean="0"/>
              <a:t> של הרשת כגרף. הקודקודים הם הראוטרים והצלעות זה המחיר במעבר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349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Distribued</a:t>
            </a:r>
            <a:r>
              <a:rPr lang="en-US" dirty="0" smtClean="0"/>
              <a:t>-</a:t>
            </a:r>
            <a:r>
              <a:rPr lang="he-IL" dirty="0" smtClean="0"/>
              <a:t> כל נתב מקבל אינפורמציה</a:t>
            </a:r>
            <a:r>
              <a:rPr lang="he-IL" baseline="0" dirty="0" smtClean="0"/>
              <a:t> מכל השכנים הקרובים אליו, הוא מבצע חישוב ואז מחזיר את החישוב שלו לשכנים.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iterative-</a:t>
            </a:r>
            <a:r>
              <a:rPr lang="he-IL" baseline="0" dirty="0" smtClean="0"/>
              <a:t> התהליך הוא איטרטיבי. ממשיכים בחישובים עד להתכנסות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3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9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87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48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71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he-IL" baseline="0" dirty="0"/>
              <a:t> שלח ל </a:t>
            </a:r>
            <a:r>
              <a:rPr lang="en-US" baseline="0" dirty="0"/>
              <a:t>B</a:t>
            </a:r>
            <a:r>
              <a:rPr lang="he-IL" baseline="0" dirty="0"/>
              <a:t> וגרם לו להכיר את </a:t>
            </a:r>
            <a:r>
              <a:rPr lang="en-US" baseline="0" dirty="0"/>
              <a:t>f</a:t>
            </a:r>
            <a:r>
              <a:rPr lang="he-IL" baseline="0" dirty="0"/>
              <a:t>, לפני האיטרציה הראשונה הוא לא הכיר אותו.</a:t>
            </a:r>
          </a:p>
          <a:p>
            <a:r>
              <a:rPr lang="en-US" dirty="0"/>
              <a:t>G</a:t>
            </a:r>
            <a:r>
              <a:rPr lang="he-IL" dirty="0"/>
              <a:t> שלח ל</a:t>
            </a:r>
            <a:r>
              <a:rPr lang="he-IL" baseline="0" dirty="0"/>
              <a:t> </a:t>
            </a:r>
            <a:r>
              <a:rPr lang="en-US" baseline="0" dirty="0"/>
              <a:t>D</a:t>
            </a:r>
            <a:r>
              <a:rPr lang="he-IL" baseline="0" dirty="0"/>
              <a:t> וגרם לו להכיא את </a:t>
            </a:r>
            <a:r>
              <a:rPr lang="en-US" baseline="0" dirty="0"/>
              <a:t>B</a:t>
            </a:r>
            <a:r>
              <a:rPr lang="he-IL" baseline="0" dirty="0"/>
              <a:t>, כך </a:t>
            </a:r>
            <a:r>
              <a:rPr lang="en-US" baseline="0" dirty="0"/>
              <a:t>D</a:t>
            </a:r>
            <a:r>
              <a:rPr lang="he-IL" baseline="0" dirty="0"/>
              <a:t> מגלה ל </a:t>
            </a:r>
            <a:r>
              <a:rPr lang="en-US" baseline="0" dirty="0"/>
              <a:t>F</a:t>
            </a:r>
            <a:r>
              <a:rPr lang="he-IL" baseline="0" dirty="0"/>
              <a:t> באיטרציה השניה על </a:t>
            </a:r>
            <a:r>
              <a:rPr lang="en-US" baseline="0" dirty="0"/>
              <a:t>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74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גם </a:t>
            </a:r>
            <a:r>
              <a:rPr lang="en-US" dirty="0"/>
              <a:t>A</a:t>
            </a:r>
            <a:r>
              <a:rPr lang="he-IL" dirty="0"/>
              <a:t> וגם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20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כ'/טבת/תשע"ח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#10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855432"/>
            <a:ext cx="2670871" cy="4972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After second iteration.</a:t>
            </a:r>
          </a:p>
          <a:p>
            <a:pPr marL="0" indent="0" algn="l" rtl="0">
              <a:buNone/>
            </a:pPr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17" y="1521161"/>
            <a:ext cx="7658100" cy="508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0079" y="3358836"/>
            <a:ext cx="257174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מדוע באיטרציה השנייה </a:t>
            </a:r>
            <a:r>
              <a:rPr lang="en-US" sz="2000" dirty="0"/>
              <a:t>f</a:t>
            </a:r>
            <a:r>
              <a:rPr lang="he-IL" sz="2000" dirty="0"/>
              <a:t> "מכיר" את </a:t>
            </a:r>
            <a:r>
              <a:rPr lang="en-US" sz="2000" dirty="0"/>
              <a:t>b</a:t>
            </a:r>
            <a:r>
              <a:rPr lang="he-IL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436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27" y="1779379"/>
            <a:ext cx="7524750" cy="5124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0069" y="4736162"/>
            <a:ext cx="2280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מי שולח את הוקטור שלו בעקבות העדכון?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855432"/>
            <a:ext cx="3231627" cy="4972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GNTF</a:t>
            </a:r>
            <a:r>
              <a:rPr lang="en-US" altLang="he-IL" sz="2400" dirty="0">
                <a:latin typeface="Comic Sans MS" panose="030F0702030302020204" pitchFamily="66" charset="0"/>
              </a:rPr>
              <a:t> – Good News Travels Fast:</a:t>
            </a:r>
          </a:p>
          <a:p>
            <a:pPr marL="0" indent="0" algn="l" rtl="0">
              <a:buNone/>
            </a:pPr>
            <a:r>
              <a:rPr lang="en-US" altLang="he-IL" sz="2000" dirty="0">
                <a:latin typeface="Comic Sans MS" panose="030F0702030302020204" pitchFamily="66" charset="0"/>
              </a:rPr>
              <a:t>We decrease an edge and see that after 2 iterations distances converge.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82" y="1518383"/>
            <a:ext cx="7648575" cy="493395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6520" y="1855432"/>
            <a:ext cx="3331215" cy="374732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GNTF</a:t>
            </a:r>
            <a:r>
              <a:rPr lang="en-US" altLang="he-IL" sz="2400" dirty="0">
                <a:latin typeface="Comic Sans MS" panose="030F0702030302020204" pitchFamily="66" charset="0"/>
              </a:rPr>
              <a:t> – Good News Travels Fast:</a:t>
            </a:r>
          </a:p>
          <a:p>
            <a:pPr marL="0" indent="0" algn="l" rtl="0">
              <a:buNone/>
            </a:pPr>
            <a:r>
              <a:rPr lang="en-US" altLang="he-IL" sz="2400" dirty="0">
                <a:latin typeface="Comic Sans MS" panose="030F0702030302020204" pitchFamily="66" charset="0"/>
              </a:rPr>
              <a:t>After second iteration.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6520" y="1855432"/>
            <a:ext cx="3331215" cy="374732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GNTF</a:t>
            </a:r>
            <a:r>
              <a:rPr lang="en-US" altLang="he-IL" sz="2400" dirty="0">
                <a:latin typeface="Comic Sans MS" panose="030F0702030302020204" pitchFamily="66" charset="0"/>
              </a:rPr>
              <a:t> – Good News Travels Fast:</a:t>
            </a:r>
          </a:p>
          <a:p>
            <a:pPr marL="0" indent="0" algn="l" rtl="0">
              <a:buNone/>
            </a:pPr>
            <a:r>
              <a:rPr lang="en-US" altLang="he-IL" sz="2400" dirty="0">
                <a:latin typeface="Comic Sans MS" panose="030F0702030302020204" pitchFamily="66" charset="0"/>
              </a:rPr>
              <a:t>After second iteration.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217" y="1638829"/>
            <a:ext cx="75057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974" y="1314992"/>
            <a:ext cx="6078049" cy="119256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BNTS</a:t>
            </a:r>
            <a:r>
              <a:rPr lang="en-US" altLang="he-IL" sz="2400" dirty="0">
                <a:latin typeface="Comic Sans MS" panose="030F0702030302020204" pitchFamily="66" charset="0"/>
              </a:rPr>
              <a:t>– Bad News Travels Slow.</a:t>
            </a:r>
          </a:p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Known as Routing Loop Problem.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07" y="2507560"/>
            <a:ext cx="6621156" cy="40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60951" y="1502352"/>
            <a:ext cx="9737716" cy="209158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BNTS</a:t>
            </a:r>
            <a:r>
              <a:rPr lang="en-US" altLang="he-IL" sz="2400" dirty="0">
                <a:latin typeface="Comic Sans MS" panose="030F0702030302020204" pitchFamily="66" charset="0"/>
              </a:rPr>
              <a:t>– Bad News Travels Slow.</a:t>
            </a:r>
          </a:p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Can lead to </a:t>
            </a:r>
            <a:r>
              <a:rPr lang="en-US" altLang="he-IL" sz="2400" b="1" i="1" dirty="0">
                <a:latin typeface="Comic Sans MS" panose="030F0702030302020204" pitchFamily="66" charset="0"/>
              </a:rPr>
              <a:t>Count to infinity problem -</a:t>
            </a:r>
            <a:r>
              <a:rPr lang="en-US" altLang="he-IL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occurs when a node is removed from the network and the “gateway” to the removed node believes it can still reach it via a neighbor (who unknowingly is using himself as the access route). </a:t>
            </a:r>
          </a:p>
          <a:p>
            <a:pPr algn="l" rtl="0"/>
            <a:endParaRPr lang="en-US" altLang="he-IL" sz="24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324" t="12063" r="13627" b="45790"/>
          <a:stretch/>
        </p:blipFill>
        <p:spPr>
          <a:xfrm>
            <a:off x="523875" y="3830229"/>
            <a:ext cx="4953000" cy="26289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4018" t="54058" r="10545" b="-1"/>
          <a:stretch/>
        </p:blipFill>
        <p:spPr>
          <a:xfrm>
            <a:off x="5391150" y="3830229"/>
            <a:ext cx="6610350" cy="28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738648"/>
            <a:ext cx="9994566" cy="363911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BNTS</a:t>
            </a:r>
            <a:r>
              <a:rPr lang="en-US" altLang="he-IL" sz="2400" dirty="0">
                <a:latin typeface="Comic Sans MS" panose="030F0702030302020204" pitchFamily="66" charset="0"/>
              </a:rPr>
              <a:t>– Bad News Travels Slow.</a:t>
            </a:r>
          </a:p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Solutions:</a:t>
            </a:r>
          </a:p>
          <a:p>
            <a:pPr lvl="1" algn="l" rtl="0"/>
            <a:r>
              <a:rPr lang="en-US" b="1" dirty="0">
                <a:latin typeface="Comic Sans MS" panose="030F0702030302020204" pitchFamily="66" charset="0"/>
              </a:rPr>
              <a:t>Split Horizon with Poisoned reverse</a:t>
            </a:r>
            <a:r>
              <a:rPr lang="en-US" dirty="0">
                <a:latin typeface="Comic Sans MS" panose="030F0702030302020204" pitchFamily="66" charset="0"/>
              </a:rPr>
              <a:t>:  If Z routes through Y to get to X: tells Y its (Z’s) distance to X is infinite (so Y won’t route to X via Z) . </a:t>
            </a:r>
            <a:r>
              <a:rPr lang="en-US" i="1" dirty="0">
                <a:latin typeface="Comic Sans MS" panose="030F0702030302020204" pitchFamily="66" charset="0"/>
              </a:rPr>
              <a:t>Doesn't always solve the count to infinity problem </a:t>
            </a:r>
            <a:endParaRPr lang="en-US" i="1" dirty="0" smtClean="0">
              <a:latin typeface="Comic Sans MS" panose="030F0702030302020204" pitchFamily="66" charset="0"/>
            </a:endParaRPr>
          </a:p>
          <a:p>
            <a:pPr lvl="1" algn="l" rtl="0"/>
            <a:r>
              <a:rPr lang="en-US" b="1" dirty="0" smtClean="0">
                <a:latin typeface="Comic Sans MS" panose="030F0702030302020204" pitchFamily="66" charset="0"/>
              </a:rPr>
              <a:t>Defining </a:t>
            </a:r>
            <a:r>
              <a:rPr lang="en-US" b="1" dirty="0">
                <a:latin typeface="Comic Sans MS" panose="030F0702030302020204" pitchFamily="66" charset="0"/>
              </a:rPr>
              <a:t>Infinity</a:t>
            </a:r>
            <a:r>
              <a:rPr lang="en-US" dirty="0">
                <a:latin typeface="Comic Sans MS" panose="030F0702030302020204" pitchFamily="66" charset="0"/>
              </a:rPr>
              <a:t> (RIP defines 16 as an infinity) – when reaching to this number we can conclude that the node isn’t reachable.</a:t>
            </a:r>
          </a:p>
          <a:p>
            <a:pPr lvl="1" algn="l" rtl="0"/>
            <a:endParaRPr lang="en-US" dirty="0">
              <a:latin typeface="Comic Sans MS" panose="030F0702030302020204" pitchFamily="66" charset="0"/>
            </a:endParaRPr>
          </a:p>
          <a:p>
            <a:pPr algn="l" rtl="0"/>
            <a:endParaRPr lang="en-US" altLang="he-IL" sz="2400" dirty="0">
              <a:latin typeface="Comic Sans MS" panose="030F0702030302020204" pitchFamily="66" charset="0"/>
            </a:endParaRP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8666" y="1212102"/>
            <a:ext cx="10167257" cy="19542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Link State.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Distance Vector.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4545" y="3795273"/>
            <a:ext cx="3603172" cy="5878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34545" y="3207445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34545" y="4383101"/>
            <a:ext cx="3603172" cy="58782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234545" y="4970929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234545" y="5558757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050971" y="325277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964" y="382132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718" y="4406665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1227" y="4994490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255" y="559320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38" y="3726511"/>
            <a:ext cx="7478183" cy="2881000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Routing Algorithms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452364"/>
            <a:ext cx="11013360" cy="518366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purpose of a routing algorithm is to find a “good” path from source router to destination router.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Need to consider also policy issues.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A </a:t>
            </a:r>
            <a:r>
              <a:rPr lang="en-US" sz="1800" b="1" dirty="0">
                <a:latin typeface="Comic Sans MS" panose="030F0702030302020204" pitchFamily="66" charset="0"/>
              </a:rPr>
              <a:t>global routing algorithm </a:t>
            </a:r>
            <a:r>
              <a:rPr lang="en-US" sz="1800" dirty="0">
                <a:latin typeface="Comic Sans MS" panose="030F0702030302020204" pitchFamily="66" charset="0"/>
              </a:rPr>
              <a:t>computes the least-cost path between a source and destination using complete, global knowledge about the network (such as link state).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 a </a:t>
            </a:r>
            <a:r>
              <a:rPr lang="en-US" sz="1800" b="1" dirty="0">
                <a:latin typeface="Comic Sans MS" panose="030F0702030302020204" pitchFamily="66" charset="0"/>
              </a:rPr>
              <a:t>decentralized routing algorithm</a:t>
            </a:r>
            <a:r>
              <a:rPr lang="en-US" sz="1800" dirty="0">
                <a:latin typeface="Comic Sans MS" panose="030F0702030302020204" pitchFamily="66" charset="0"/>
              </a:rPr>
              <a:t>, the calculation of the least-cost path is carried out in an iterative, distributed manner. (such as distance vector)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Link State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452364"/>
            <a:ext cx="11013360" cy="518366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Is a global algorithm – every node has the net topology and link costs known to all nodes.</a:t>
            </a:r>
            <a:endParaRPr lang="he-IL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Computes least cost paths from one node (‘source”) to all other nodes.</a:t>
            </a:r>
            <a:endParaRPr lang="he-IL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Iterative: after k iterations, know least cost path to k destination.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8" y="3238893"/>
            <a:ext cx="5969353" cy="2712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1511" y="3544711"/>
            <a:ext cx="32060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כיצד מחשב האלגוריתם את המסלול הקל ביותר מקודקוד </a:t>
            </a:r>
            <a:r>
              <a:rPr lang="en-US" dirty="0"/>
              <a:t>D</a:t>
            </a:r>
            <a:r>
              <a:rPr lang="he-IL" dirty="0"/>
              <a:t> (למשל) לכל שאר הצמתים ברשת?</a:t>
            </a:r>
          </a:p>
        </p:txBody>
      </p:sp>
    </p:spTree>
    <p:extLst>
      <p:ext uri="{BB962C8B-B14F-4D97-AF65-F5344CB8AC3E}">
        <p14:creationId xmlns:p14="http://schemas.microsoft.com/office/powerpoint/2010/main" val="29308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452364"/>
            <a:ext cx="11013360" cy="256921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Each node maintains a Vector which estimate the distances to all other nodes.</a:t>
            </a:r>
            <a:endParaRPr lang="he-IL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It’s Distributed </a:t>
            </a:r>
            <a:r>
              <a:rPr lang="en-US" sz="1800" dirty="0">
                <a:latin typeface="Comic Sans MS" panose="030F0702030302020204" pitchFamily="66" charset="0"/>
              </a:rPr>
              <a:t>- each node receives some information from one or more of its </a:t>
            </a:r>
            <a:r>
              <a:rPr lang="en-US" sz="1800" i="1" dirty="0">
                <a:latin typeface="Comic Sans MS" panose="030F0702030302020204" pitchFamily="66" charset="0"/>
              </a:rPr>
              <a:t>directly attached </a:t>
            </a:r>
            <a:r>
              <a:rPr lang="en-US" sz="1800" dirty="0">
                <a:latin typeface="Comic Sans MS" panose="030F0702030302020204" pitchFamily="66" charset="0"/>
              </a:rPr>
              <a:t>neighbors, performs a calculation, and then distributes the results of its calculation back to its neighbors.</a:t>
            </a:r>
          </a:p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It is iterative </a:t>
            </a:r>
            <a:r>
              <a:rPr lang="en-US" sz="1800" dirty="0">
                <a:latin typeface="Comic Sans MS" panose="030F0702030302020204" pitchFamily="66" charset="0"/>
              </a:rPr>
              <a:t>- the process continues on until no more information is exchanged between neighbors.</a:t>
            </a:r>
          </a:p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Is asynchronous </a:t>
            </a:r>
            <a:r>
              <a:rPr lang="en-US" sz="1800" dirty="0">
                <a:latin typeface="Comic Sans MS" panose="030F0702030302020204" pitchFamily="66" charset="0"/>
              </a:rPr>
              <a:t>in that it does not require all of the nodes to operate in lockstep with each other.</a:t>
            </a:r>
            <a:endParaRPr lang="he-IL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When a node x receives new DV estimate from neighbor, it updates its own DV using B-F equation: </a:t>
            </a:r>
          </a:p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18" y="4142681"/>
            <a:ext cx="5391150" cy="7524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0951" y="4895156"/>
            <a:ext cx="11013360" cy="117300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IF there was a change in the DV, the node send it’s new DV to it’s neighbors.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An iteration can also caused by local link cost change. </a:t>
            </a:r>
            <a:endParaRPr lang="he-IL" sz="1800" dirty="0">
              <a:latin typeface="Comic Sans MS" panose="030F0702030302020204" pitchFamily="66" charset="0"/>
            </a:endParaRPr>
          </a:p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65" y="2222504"/>
            <a:ext cx="8450229" cy="4704178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452364"/>
            <a:ext cx="11013360" cy="518366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236435"/>
            <a:ext cx="3822338" cy="45694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dirty="0">
                <a:latin typeface="Comic Sans MS" panose="030F0702030302020204" pitchFamily="66" charset="0"/>
              </a:rPr>
              <a:t>Initiation Stage:</a:t>
            </a:r>
          </a:p>
          <a:p>
            <a:pPr marL="0" indent="0" algn="l" rtl="0">
              <a:buNone/>
            </a:pPr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855432"/>
            <a:ext cx="2670871" cy="4972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C and B send their DV, causing a DV update of node A.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60" y="1637471"/>
            <a:ext cx="7363361" cy="49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855432"/>
            <a:ext cx="2670871" cy="4972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C send its DV to D and F, causing their DV update.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38" y="1534654"/>
            <a:ext cx="76104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Distance Vector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53713" y="1738648"/>
            <a:ext cx="11013360" cy="486886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51" y="1855432"/>
            <a:ext cx="2670871" cy="4972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>
                <a:latin typeface="Comic Sans MS" panose="030F0702030302020204" pitchFamily="66" charset="0"/>
              </a:rPr>
              <a:t>After first iteration.</a:t>
            </a:r>
          </a:p>
          <a:p>
            <a:pPr marL="0" indent="0" algn="l" rtl="0">
              <a:buNone/>
            </a:pPr>
            <a:endParaRPr lang="he-IL" sz="24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33" y="1740236"/>
            <a:ext cx="7620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16459</TotalTime>
  <Words>728</Words>
  <Application>Microsoft Office PowerPoint</Application>
  <PresentationFormat>Widescreen</PresentationFormat>
  <Paragraphs>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 Introduction to Computer      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Hen Tzaban (htzaban)</cp:lastModifiedBy>
  <cp:revision>530</cp:revision>
  <dcterms:created xsi:type="dcterms:W3CDTF">2015-10-05T16:24:50Z</dcterms:created>
  <dcterms:modified xsi:type="dcterms:W3CDTF">2018-01-07T12:16:37Z</dcterms:modified>
</cp:coreProperties>
</file>