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258" r:id="rId2"/>
    <p:sldId id="271" r:id="rId3"/>
    <p:sldId id="342" r:id="rId4"/>
    <p:sldId id="361" r:id="rId5"/>
    <p:sldId id="362" r:id="rId6"/>
    <p:sldId id="364" r:id="rId7"/>
    <p:sldId id="363" r:id="rId8"/>
    <p:sldId id="348" r:id="rId9"/>
    <p:sldId id="365" r:id="rId10"/>
    <p:sldId id="373" r:id="rId11"/>
    <p:sldId id="366" r:id="rId12"/>
    <p:sldId id="372" r:id="rId13"/>
    <p:sldId id="368" r:id="rId14"/>
    <p:sldId id="370" r:id="rId15"/>
    <p:sldId id="369" r:id="rId16"/>
    <p:sldId id="374"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tanel Hasidi" initials="NH" lastIdx="1" clrIdx="0">
    <p:extLst>
      <p:ext uri="{19B8F6BF-5375-455C-9EA6-DF929625EA0E}">
        <p15:presenceInfo xmlns:p15="http://schemas.microsoft.com/office/powerpoint/2012/main" userId="Netanel Hasi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341" autoAdjust="0"/>
    <p:restoredTop sz="67801" autoAdjust="0"/>
  </p:normalViewPr>
  <p:slideViewPr>
    <p:cSldViewPr snapToGrid="0">
      <p:cViewPr varScale="1">
        <p:scale>
          <a:sx n="46" d="100"/>
          <a:sy n="46" d="100"/>
        </p:scale>
        <p:origin x="1340" y="48"/>
      </p:cViewPr>
      <p:guideLst/>
    </p:cSldViewPr>
  </p:slideViewPr>
  <p:outlineViewPr>
    <p:cViewPr>
      <p:scale>
        <a:sx n="100" d="100"/>
        <a:sy n="100" d="100"/>
      </p:scale>
      <p:origin x="0" y="0"/>
    </p:cViewPr>
  </p:outlineViewPr>
  <p:notesTextViewPr>
    <p:cViewPr>
      <p:scale>
        <a:sx n="1" d="1"/>
        <a:sy n="1" d="1"/>
      </p:scale>
      <p:origin x="0" y="0"/>
    </p:cViewPr>
  </p:notesTextViewPr>
  <p:sorterViewPr>
    <p:cViewPr>
      <p:scale>
        <a:sx n="100" d="100"/>
        <a:sy n="100" d="100"/>
      </p:scale>
      <p:origin x="0" y="-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1-12T04:01:05.580" idx="1">
    <p:pos x="7670" y="10"/>
    <p:text>למה השירותים חוזרים: 
למה לחזור כל פעם להתחלה אם העברה לא היתה אמינה (הרי בטרנספורט זה מ end to end)
למה אז צריך שוב ב4? מי אמר שכל פורטוקול ב2 מוודא העברה אמינה (למשל wifi לא מוודא)
בנוסף יתכנו איבודים בשכבת הרשת (עקב עומסים בנתבים למשל)! זה כבר עבר את שכבה 2
בנוסף שכבת התעבורה מסדרת את החיבלות לשכבה 5 – שירות שלא קיים בשכבה 2 וזה חלק מ העברה אמינה.</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E6AE133-C739-4E3F-874F-34C635C9E533}" type="datetimeFigureOut">
              <a:rPr lang="he-IL" smtClean="0"/>
              <a:t>ח'/סיון/תשע"ט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57EB253-EA48-4267-8E87-258409B538D6}" type="slidenum">
              <a:rPr lang="he-IL" smtClean="0"/>
              <a:t>‹#›</a:t>
            </a:fld>
            <a:endParaRPr lang="he-IL"/>
          </a:p>
        </p:txBody>
      </p:sp>
    </p:spTree>
    <p:extLst>
      <p:ext uri="{BB962C8B-B14F-4D97-AF65-F5344CB8AC3E}">
        <p14:creationId xmlns:p14="http://schemas.microsoft.com/office/powerpoint/2010/main" val="42801838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he.wikipedia.org/wiki/%D7%9E%D7%AA%D7%97%D7%9D_%D7%94%D7%AA%D7%A0%D7%92%D7%A9%D7%95%D7%AA" TargetMode="External"/><Relationship Id="rId3" Type="http://schemas.openxmlformats.org/officeDocument/2006/relationships/hyperlink" Target="https://he.wikipedia.org/wiki/%D7%90%D7%9C%D7%92%D7%95%D7%A8%D7%99%D7%AA%D7%9D_%D7%90%D7%A7%D7%A8%D7%90%D7%99" TargetMode="External"/><Relationship Id="rId7" Type="http://schemas.openxmlformats.org/officeDocument/2006/relationships/hyperlink" Target="https://he.wikipedia.org/wiki/%D7%A2%D7%A8%D7%95%D7%A5_%D7%AA%D7%A7%D7%A9%D7%95%D7%A8%D7%AA"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he.wikipedia.org/wiki/%D7%90%D7%9C%D7%92%D7%95%D7%A8%D7%99%D7%AA%D7%9D" TargetMode="External"/><Relationship Id="rId5" Type="http://schemas.openxmlformats.org/officeDocument/2006/relationships/hyperlink" Target="https://he.wikipedia.org/wiki/%D7%A9%D7%99%D7%93%D7%95%D7%A8" TargetMode="External"/><Relationship Id="rId10" Type="http://schemas.openxmlformats.org/officeDocument/2006/relationships/hyperlink" Target="https://he.wikipedia.org/wiki/%D7%97%D7%91%D7%99%D7%9C%D7%AA_%D7%9E%D7%99%D7%93%D7%A2" TargetMode="External"/><Relationship Id="rId4" Type="http://schemas.openxmlformats.org/officeDocument/2006/relationships/hyperlink" Target="https://he.wikipedia.org/wiki/%D7%A9%D7%9B%D7%91%D7%AA_%D7%94%D7%A7%D7%95_%D7%A9%D7%9C_%D7%9E%D7%95%D7%93%D7%9C_%D7%94-OSI" TargetMode="External"/><Relationship Id="rId9" Type="http://schemas.openxmlformats.org/officeDocument/2006/relationships/hyperlink" Target="https://he.wikipedia.org/wiki/%D7%A9%D7%9B%D7%91%D7%AA_%D7%94%D7%AA%D7%A2%D7%91%D7%95%D7%A8%D7%94_%D7%A9%D7%9C_%D7%9E%D7%95%D7%93%D7%9C_%D7%94-OSI"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3</a:t>
            </a:fld>
            <a:endParaRPr lang="he-IL"/>
          </a:p>
        </p:txBody>
      </p:sp>
    </p:spTree>
    <p:extLst>
      <p:ext uri="{BB962C8B-B14F-4D97-AF65-F5344CB8AC3E}">
        <p14:creationId xmlns:p14="http://schemas.microsoft.com/office/powerpoint/2010/main" val="3403234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15</a:t>
            </a:fld>
            <a:endParaRPr lang="he-IL"/>
          </a:p>
        </p:txBody>
      </p:sp>
    </p:spTree>
    <p:extLst>
      <p:ext uri="{BB962C8B-B14F-4D97-AF65-F5344CB8AC3E}">
        <p14:creationId xmlns:p14="http://schemas.microsoft.com/office/powerpoint/2010/main" val="2213637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למה</a:t>
            </a:r>
            <a:r>
              <a:rPr lang="he-IL" baseline="0" dirty="0" smtClean="0"/>
              <a:t> השירותים חוזרים: </a:t>
            </a:r>
          </a:p>
          <a:p>
            <a:r>
              <a:rPr lang="he-IL" baseline="0" dirty="0" smtClean="0"/>
              <a:t>למה לחזור כל פעם להתחלה אם העברה לא היתה אמינה (הרי בטרנספורט זה מ </a:t>
            </a:r>
            <a:r>
              <a:rPr lang="en-US" baseline="0" dirty="0" smtClean="0"/>
              <a:t>end to end</a:t>
            </a:r>
            <a:r>
              <a:rPr lang="he-IL" baseline="0" dirty="0" smtClean="0"/>
              <a:t>)</a:t>
            </a:r>
          </a:p>
          <a:p>
            <a:r>
              <a:rPr lang="he-IL" baseline="0" dirty="0" smtClean="0"/>
              <a:t>למה אז צריך שוב ב4? מי אמר שכל פורטוקול ב2 מוודא העברה אמינה (למשל </a:t>
            </a:r>
            <a:r>
              <a:rPr lang="en-US" baseline="0" dirty="0" err="1" smtClean="0"/>
              <a:t>wifi</a:t>
            </a:r>
            <a:r>
              <a:rPr lang="he-IL" baseline="0" dirty="0" smtClean="0"/>
              <a:t> לא מוודא)</a:t>
            </a:r>
          </a:p>
          <a:p>
            <a:r>
              <a:rPr lang="he-IL" baseline="0" dirty="0" smtClean="0"/>
              <a:t>בנוסף יתכנו איבודים בשכבת הרשת (עקב עומסים בנתבים למשל)! זה כבר עבר את שכבה 2</a:t>
            </a:r>
          </a:p>
          <a:p>
            <a:r>
              <a:rPr lang="he-IL" baseline="0" dirty="0" smtClean="0"/>
              <a:t>בנוסף שכבת התעבורה מסדרת את החיבלות לשכבה 5 – שירות שלא קיים בשכבה 2 וזה חלק מ העברה אמינה.</a:t>
            </a:r>
          </a:p>
          <a:p>
            <a:r>
              <a:rPr lang="en-US" sz="1200" b="1" i="0" kern="1200" dirty="0" smtClean="0">
                <a:solidFill>
                  <a:schemeClr val="tx1"/>
                </a:solidFill>
                <a:effectLst/>
                <a:latin typeface="+mn-lt"/>
                <a:ea typeface="+mn-ea"/>
                <a:cs typeface="+mn-cs"/>
              </a:rPr>
              <a:t>Carrier Sense Multiple Access</a:t>
            </a:r>
            <a:r>
              <a:rPr lang="en-US" sz="1200" b="0" i="0" kern="1200" dirty="0" smtClean="0">
                <a:solidFill>
                  <a:schemeClr val="tx1"/>
                </a:solidFill>
                <a:effectLst/>
                <a:latin typeface="+mn-lt"/>
                <a:ea typeface="+mn-ea"/>
                <a:cs typeface="+mn-cs"/>
              </a:rPr>
              <a:t> (</a:t>
            </a:r>
            <a:r>
              <a:rPr lang="he-IL" sz="1200" b="0" i="0" kern="1200" dirty="0" smtClean="0">
                <a:solidFill>
                  <a:schemeClr val="tx1"/>
                </a:solidFill>
                <a:effectLst/>
                <a:latin typeface="+mn-lt"/>
                <a:ea typeface="+mn-ea"/>
                <a:cs typeface="+mn-cs"/>
              </a:rPr>
              <a:t>או </a:t>
            </a:r>
            <a:r>
              <a:rPr lang="en-US" sz="1200" b="1" i="0" kern="1200" dirty="0" smtClean="0">
                <a:solidFill>
                  <a:schemeClr val="tx1"/>
                </a:solidFill>
                <a:effectLst/>
                <a:latin typeface="+mn-lt"/>
                <a:ea typeface="+mn-ea"/>
                <a:cs typeface="+mn-cs"/>
              </a:rPr>
              <a:t>CSMA</a:t>
            </a:r>
            <a:r>
              <a:rPr lang="en-US" sz="1200" b="0" i="0" kern="1200" dirty="0" smtClean="0">
                <a:solidFill>
                  <a:schemeClr val="tx1"/>
                </a:solidFill>
                <a:effectLst/>
                <a:latin typeface="+mn-lt"/>
                <a:ea typeface="+mn-ea"/>
                <a:cs typeface="+mn-cs"/>
              </a:rPr>
              <a:t>), </a:t>
            </a:r>
            <a:r>
              <a:rPr lang="he-IL" sz="1200" b="0" i="0" kern="1200" dirty="0" smtClean="0">
                <a:solidFill>
                  <a:schemeClr val="tx1"/>
                </a:solidFill>
                <a:effectLst/>
                <a:latin typeface="+mn-lt"/>
                <a:ea typeface="+mn-ea"/>
                <a:cs typeface="+mn-cs"/>
              </a:rPr>
              <a:t>הוא </a:t>
            </a:r>
            <a:r>
              <a:rPr lang="he-IL" sz="1200" b="0" i="0" u="none" strike="noStrike" kern="1200" dirty="0" smtClean="0">
                <a:solidFill>
                  <a:schemeClr val="tx1"/>
                </a:solidFill>
                <a:effectLst/>
                <a:latin typeface="+mn-lt"/>
                <a:ea typeface="+mn-ea"/>
                <a:cs typeface="+mn-cs"/>
                <a:hlinkClick r:id="rId3" tooltip="אלגוריתם אקראי"/>
              </a:rPr>
              <a:t>אלגוריתם אקראי</a:t>
            </a:r>
            <a:r>
              <a:rPr lang="he-IL" sz="1200" b="0" i="0" kern="1200" dirty="0" smtClean="0">
                <a:solidFill>
                  <a:schemeClr val="tx1"/>
                </a:solidFill>
                <a:effectLst/>
                <a:latin typeface="+mn-lt"/>
                <a:ea typeface="+mn-ea"/>
                <a:cs typeface="+mn-cs"/>
              </a:rPr>
              <a:t> שנועד להגדיר את אופן הגישה ל</a:t>
            </a:r>
            <a:r>
              <a:rPr lang="he-IL" sz="1200" b="0" i="0" u="none" strike="noStrike" kern="1200" dirty="0" smtClean="0">
                <a:solidFill>
                  <a:schemeClr val="tx1"/>
                </a:solidFill>
                <a:effectLst/>
                <a:latin typeface="+mn-lt"/>
                <a:ea typeface="+mn-ea"/>
                <a:cs typeface="+mn-cs"/>
                <a:hlinkClick r:id="rId4" tooltip="שכבת הקו של מודל ה-OSI"/>
              </a:rPr>
              <a:t>שכבת הקו</a:t>
            </a:r>
            <a:r>
              <a:rPr lang="he-IL" sz="1200" b="0" i="0" kern="1200" dirty="0" smtClean="0">
                <a:solidFill>
                  <a:schemeClr val="tx1"/>
                </a:solidFill>
                <a:effectLst/>
                <a:latin typeface="+mn-lt"/>
                <a:ea typeface="+mn-ea"/>
                <a:cs typeface="+mn-cs"/>
              </a:rPr>
              <a:t>. לפני תחילת ה</a:t>
            </a:r>
            <a:r>
              <a:rPr lang="he-IL" sz="1200" b="0" i="0" u="none" strike="noStrike" kern="1200" dirty="0" smtClean="0">
                <a:solidFill>
                  <a:schemeClr val="tx1"/>
                </a:solidFill>
                <a:effectLst/>
                <a:latin typeface="+mn-lt"/>
                <a:ea typeface="+mn-ea"/>
                <a:cs typeface="+mn-cs"/>
                <a:hlinkClick r:id="rId5" tooltip="שידור"/>
              </a:rPr>
              <a:t>שידור</a:t>
            </a:r>
            <a:r>
              <a:rPr lang="he-IL" sz="1200" b="0" i="0" kern="1200" dirty="0" smtClean="0">
                <a:solidFill>
                  <a:schemeClr val="tx1"/>
                </a:solidFill>
                <a:effectLst/>
                <a:latin typeface="+mn-lt"/>
                <a:ea typeface="+mn-ea"/>
                <a:cs typeface="+mn-cs"/>
              </a:rPr>
              <a:t> מוודא ה</a:t>
            </a:r>
            <a:r>
              <a:rPr lang="he-IL" sz="1200" b="0" i="0" u="none" strike="noStrike" kern="1200" dirty="0" smtClean="0">
                <a:solidFill>
                  <a:schemeClr val="tx1"/>
                </a:solidFill>
                <a:effectLst/>
                <a:latin typeface="+mn-lt"/>
                <a:ea typeface="+mn-ea"/>
                <a:cs typeface="+mn-cs"/>
                <a:hlinkClick r:id="rId6" tooltip="אלגוריתם"/>
              </a:rPr>
              <a:t>אלגוריתם</a:t>
            </a:r>
            <a:r>
              <a:rPr lang="he-IL" sz="1200" b="0" i="0" kern="1200" dirty="0" smtClean="0">
                <a:solidFill>
                  <a:schemeClr val="tx1"/>
                </a:solidFill>
                <a:effectLst/>
                <a:latin typeface="+mn-lt"/>
                <a:ea typeface="+mn-ea"/>
                <a:cs typeface="+mn-cs"/>
              </a:rPr>
              <a:t> ש</a:t>
            </a:r>
            <a:r>
              <a:rPr lang="he-IL" sz="1200" b="0" i="0" u="none" strike="noStrike" kern="1200" dirty="0" smtClean="0">
                <a:solidFill>
                  <a:schemeClr val="tx1"/>
                </a:solidFill>
                <a:effectLst/>
                <a:latin typeface="+mn-lt"/>
                <a:ea typeface="+mn-ea"/>
                <a:cs typeface="+mn-cs"/>
                <a:hlinkClick r:id="rId7" tooltip="ערוץ תקשורת"/>
              </a:rPr>
              <a:t>ערוץ התקשורת</a:t>
            </a:r>
            <a:r>
              <a:rPr lang="he-IL" sz="1200" b="0" i="0" kern="1200" dirty="0" smtClean="0">
                <a:solidFill>
                  <a:schemeClr val="tx1"/>
                </a:solidFill>
                <a:effectLst/>
                <a:latin typeface="+mn-lt"/>
                <a:ea typeface="+mn-ea"/>
                <a:cs typeface="+mn-cs"/>
              </a:rPr>
              <a:t> פנוי ואין תחנה אחרת שכבר משדרת באותו </a:t>
            </a:r>
            <a:r>
              <a:rPr lang="he-IL" sz="1200" b="0" i="0" u="none" strike="noStrike" kern="1200" dirty="0" smtClean="0">
                <a:solidFill>
                  <a:schemeClr val="tx1"/>
                </a:solidFill>
                <a:effectLst/>
                <a:latin typeface="+mn-lt"/>
                <a:ea typeface="+mn-ea"/>
                <a:cs typeface="+mn-cs"/>
                <a:hlinkClick r:id="rId8" tooltip="מתחם התנגשות"/>
              </a:rPr>
              <a:t>מתחם התנגשות</a:t>
            </a:r>
            <a:r>
              <a:rPr lang="he-IL" sz="1200" b="0" i="0" kern="1200" dirty="0" smtClean="0">
                <a:solidFill>
                  <a:schemeClr val="tx1"/>
                </a:solidFill>
                <a:effectLst/>
                <a:latin typeface="+mn-lt"/>
                <a:ea typeface="+mn-ea"/>
                <a:cs typeface="+mn-cs"/>
              </a:rPr>
              <a:t>. אם שתי תחנות מתחילות לשדר במקביל, האלגוריתם אינו מזהה כי קרתה התנגשות אלא מסתמך על מנגנוני בקרת השגיאות של </a:t>
            </a:r>
            <a:r>
              <a:rPr lang="he-IL" sz="1200" b="0" i="0" u="none" strike="noStrike" kern="1200" dirty="0" smtClean="0">
                <a:solidFill>
                  <a:schemeClr val="tx1"/>
                </a:solidFill>
                <a:effectLst/>
                <a:latin typeface="+mn-lt"/>
                <a:ea typeface="+mn-ea"/>
                <a:cs typeface="+mn-cs"/>
                <a:hlinkClick r:id="rId9" tooltip="שכבת התעבורה של מודל ה-OSI"/>
              </a:rPr>
              <a:t>שכבת התעבורה</a:t>
            </a:r>
            <a:r>
              <a:rPr lang="he-IL" sz="1200" b="0" i="0" kern="1200" dirty="0" smtClean="0">
                <a:solidFill>
                  <a:schemeClr val="tx1"/>
                </a:solidFill>
                <a:effectLst/>
                <a:latin typeface="+mn-lt"/>
                <a:ea typeface="+mn-ea"/>
                <a:cs typeface="+mn-cs"/>
              </a:rPr>
              <a:t> כדי לקבל את ה</a:t>
            </a:r>
            <a:r>
              <a:rPr lang="he-IL" sz="1200" b="0" i="0" u="none" strike="noStrike" kern="1200" dirty="0" smtClean="0">
                <a:solidFill>
                  <a:schemeClr val="tx1"/>
                </a:solidFill>
                <a:effectLst/>
                <a:latin typeface="+mn-lt"/>
                <a:ea typeface="+mn-ea"/>
                <a:cs typeface="+mn-cs"/>
                <a:hlinkClick r:id="rId10" tooltip="חבילת מידע"/>
              </a:rPr>
              <a:t>חבילות</a:t>
            </a:r>
            <a:r>
              <a:rPr lang="he-IL" sz="1200" b="0" i="0" kern="1200" dirty="0" smtClean="0">
                <a:solidFill>
                  <a:schemeClr val="tx1"/>
                </a:solidFill>
                <a:effectLst/>
                <a:latin typeface="+mn-lt"/>
                <a:ea typeface="+mn-ea"/>
                <a:cs typeface="+mn-cs"/>
              </a:rPr>
              <a:t> שנשלחו.</a:t>
            </a:r>
          </a:p>
          <a:p>
            <a:r>
              <a:rPr lang="he-IL" sz="1200" b="0" i="0" kern="1200" dirty="0" smtClean="0">
                <a:solidFill>
                  <a:schemeClr val="tx1"/>
                </a:solidFill>
                <a:effectLst/>
                <a:latin typeface="+mn-lt"/>
                <a:ea typeface="+mn-ea"/>
                <a:cs typeface="+mn-cs"/>
              </a:rPr>
              <a:t/>
            </a:r>
            <a:br>
              <a:rPr lang="he-IL" sz="1200" b="0" i="0" kern="1200" dirty="0" smtClean="0">
                <a:solidFill>
                  <a:schemeClr val="tx1"/>
                </a:solidFill>
                <a:effectLst/>
                <a:latin typeface="+mn-lt"/>
                <a:ea typeface="+mn-ea"/>
                <a:cs typeface="+mn-cs"/>
              </a:rPr>
            </a:br>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4</a:t>
            </a:fld>
            <a:endParaRPr lang="he-IL"/>
          </a:p>
        </p:txBody>
      </p:sp>
    </p:spTree>
    <p:extLst>
      <p:ext uri="{BB962C8B-B14F-4D97-AF65-F5344CB8AC3E}">
        <p14:creationId xmlns:p14="http://schemas.microsoft.com/office/powerpoint/2010/main" val="2182372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e-IL" dirty="0" smtClean="0"/>
              <a:t>שומר</a:t>
            </a:r>
            <a:r>
              <a:rPr lang="he-IL" baseline="0" dirty="0" smtClean="0"/>
              <a:t> על הרשומות של </a:t>
            </a:r>
            <a:r>
              <a:rPr lang="en-US" baseline="0" dirty="0" smtClean="0"/>
              <a:t>mac addresses</a:t>
            </a:r>
            <a:r>
              <a:rPr lang="he-IL" baseline="0" dirty="0" smtClean="0"/>
              <a:t> שמחוברים אליו</a:t>
            </a:r>
          </a:p>
          <a:p>
            <a:pPr marL="171450" indent="-171450">
              <a:buFontTx/>
              <a:buChar char="-"/>
            </a:pPr>
            <a:r>
              <a:rPr lang="he-IL" baseline="0" dirty="0" smtClean="0"/>
              <a:t>הוא בוחן את המסגרות שמגיעות אליו ובוחר לאיזה פורט שלו לשלוח אותם</a:t>
            </a:r>
          </a:p>
          <a:p>
            <a:pPr marL="171450" indent="-171450">
              <a:buFontTx/>
              <a:buChar char="-"/>
            </a:pPr>
            <a:r>
              <a:rPr lang="he-IL" baseline="0" dirty="0" smtClean="0"/>
              <a:t>הוא שקוף, כלומר המשתמשים לא יודעים על קיומו של הסוויץ'.</a:t>
            </a:r>
          </a:p>
          <a:p>
            <a:pPr marL="171450" indent="-171450">
              <a:buFontTx/>
              <a:buChar char="-"/>
            </a:pPr>
            <a:r>
              <a:rPr lang="he-IL" baseline="0" dirty="0" smtClean="0"/>
              <a:t>לא אכפת להם מקיומם של סוויצ'ים אחרים</a:t>
            </a:r>
          </a:p>
          <a:p>
            <a:pPr marL="171450" indent="-171450">
              <a:buFontTx/>
              <a:buChar char="-"/>
            </a:pPr>
            <a:r>
              <a:rPr lang="he-IL" baseline="0" dirty="0" smtClean="0"/>
              <a:t>אין צורך לקנפג אותם, הם לומדים בעצמם. מתחילים מטבלה ריקה.</a:t>
            </a:r>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5</a:t>
            </a:fld>
            <a:endParaRPr lang="he-IL"/>
          </a:p>
        </p:txBody>
      </p:sp>
    </p:spTree>
    <p:extLst>
      <p:ext uri="{BB962C8B-B14F-4D97-AF65-F5344CB8AC3E}">
        <p14:creationId xmlns:p14="http://schemas.microsoft.com/office/powerpoint/2010/main" val="11682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200" b="0" i="0" kern="1200" dirty="0" smtClean="0">
                <a:solidFill>
                  <a:schemeClr val="tx1"/>
                </a:solidFill>
                <a:effectLst/>
                <a:latin typeface="+mn-lt"/>
                <a:ea typeface="+mn-ea"/>
                <a:cs typeface="+mn-cs"/>
              </a:rPr>
              <a:t>Layer 2 switches (bridges) have a MAC address table that contains a MAC address and port number. Switches follow this simple algorithm for forwarding packets:</a:t>
            </a:r>
          </a:p>
          <a:p>
            <a:pPr algn="l" fontAlgn="base"/>
            <a:r>
              <a:rPr lang="en-US" sz="1200" b="0" i="0" kern="1200" dirty="0" smtClean="0">
                <a:solidFill>
                  <a:schemeClr val="tx1"/>
                </a:solidFill>
                <a:effectLst/>
                <a:latin typeface="+mn-lt"/>
                <a:ea typeface="+mn-ea"/>
                <a:cs typeface="+mn-cs"/>
              </a:rPr>
              <a:t>When a frame is received, the switch compares the SOURCE MAC address to the MAC address table. If the SOURCE is unknown, the switch adds it to the table along with the port number the packet was received on. In this way, the switch learns the MAC address and port of every transmitting device.</a:t>
            </a:r>
          </a:p>
          <a:p>
            <a:pPr algn="l" fontAlgn="base"/>
            <a:r>
              <a:rPr lang="en-US" sz="1200" b="0" i="0" kern="1200" dirty="0" smtClean="0">
                <a:solidFill>
                  <a:schemeClr val="tx1"/>
                </a:solidFill>
                <a:effectLst/>
                <a:latin typeface="+mn-lt"/>
                <a:ea typeface="+mn-ea"/>
                <a:cs typeface="+mn-cs"/>
              </a:rPr>
              <a:t>The switch then compares the DESTINATION MAC address with the table. If there is an entry, the switch forwards the frame out the associated port. If there is no entry, the switch sends the packet out all its ports, except the port that the frame was received on (Flooding).</a:t>
            </a:r>
          </a:p>
          <a:p>
            <a:pPr algn="l" fontAlgn="base"/>
            <a:r>
              <a:rPr lang="en-US" sz="1200" b="0" i="0" kern="1200" dirty="0" smtClean="0">
                <a:solidFill>
                  <a:schemeClr val="tx1"/>
                </a:solidFill>
                <a:effectLst/>
                <a:latin typeface="+mn-lt"/>
                <a:ea typeface="+mn-ea"/>
                <a:cs typeface="+mn-cs"/>
              </a:rPr>
              <a:t>Note that the switch does not learn the destination MAC until it receives a frame from that device.</a:t>
            </a:r>
          </a:p>
          <a:p>
            <a:pPr algn="l"/>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6</a:t>
            </a:fld>
            <a:endParaRPr lang="he-IL"/>
          </a:p>
        </p:txBody>
      </p:sp>
    </p:spTree>
    <p:extLst>
      <p:ext uri="{BB962C8B-B14F-4D97-AF65-F5344CB8AC3E}">
        <p14:creationId xmlns:p14="http://schemas.microsoft.com/office/powerpoint/2010/main" val="2100296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7</a:t>
            </a:fld>
            <a:endParaRPr lang="he-IL"/>
          </a:p>
        </p:txBody>
      </p:sp>
    </p:spTree>
    <p:extLst>
      <p:ext uri="{BB962C8B-B14F-4D97-AF65-F5344CB8AC3E}">
        <p14:creationId xmlns:p14="http://schemas.microsoft.com/office/powerpoint/2010/main" val="1179570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8</a:t>
            </a:fld>
            <a:endParaRPr lang="he-IL"/>
          </a:p>
        </p:txBody>
      </p:sp>
    </p:spTree>
    <p:extLst>
      <p:ext uri="{BB962C8B-B14F-4D97-AF65-F5344CB8AC3E}">
        <p14:creationId xmlns:p14="http://schemas.microsoft.com/office/powerpoint/2010/main" val="1303492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9</a:t>
            </a:fld>
            <a:endParaRPr lang="he-IL"/>
          </a:p>
        </p:txBody>
      </p:sp>
    </p:spTree>
    <p:extLst>
      <p:ext uri="{BB962C8B-B14F-4D97-AF65-F5344CB8AC3E}">
        <p14:creationId xmlns:p14="http://schemas.microsoft.com/office/powerpoint/2010/main" val="226142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11</a:t>
            </a:fld>
            <a:endParaRPr lang="he-IL"/>
          </a:p>
        </p:txBody>
      </p:sp>
    </p:spTree>
    <p:extLst>
      <p:ext uri="{BB962C8B-B14F-4D97-AF65-F5344CB8AC3E}">
        <p14:creationId xmlns:p14="http://schemas.microsoft.com/office/powerpoint/2010/main" val="2564822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13</a:t>
            </a:fld>
            <a:endParaRPr lang="he-IL"/>
          </a:p>
        </p:txBody>
      </p:sp>
    </p:spTree>
    <p:extLst>
      <p:ext uri="{BB962C8B-B14F-4D97-AF65-F5344CB8AC3E}">
        <p14:creationId xmlns:p14="http://schemas.microsoft.com/office/powerpoint/2010/main" val="245208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8F5E1FEA-43B7-457C-A3CF-E447AC730BD1}" type="datetimeFigureOut">
              <a:rPr lang="he-IL" smtClean="0"/>
              <a:t>ח'/סיון/תשע"ט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4290743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8F5E1FEA-43B7-457C-A3CF-E447AC730BD1}" type="datetimeFigureOut">
              <a:rPr lang="he-IL" smtClean="0"/>
              <a:t>ח'/סיון/תשע"ט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139830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8F5E1FEA-43B7-457C-A3CF-E447AC730BD1}" type="datetimeFigureOut">
              <a:rPr lang="he-IL" smtClean="0"/>
              <a:t>ח'/סיון/תשע"ט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82491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8F5E1FEA-43B7-457C-A3CF-E447AC730BD1}" type="datetimeFigureOut">
              <a:rPr lang="he-IL" smtClean="0"/>
              <a:t>ח'/סיון/תשע"ט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395385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5E1FEA-43B7-457C-A3CF-E447AC730BD1}" type="datetimeFigureOut">
              <a:rPr lang="he-IL" smtClean="0"/>
              <a:t>ח'/סיון/תשע"ט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337715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8F5E1FEA-43B7-457C-A3CF-E447AC730BD1}" type="datetimeFigureOut">
              <a:rPr lang="he-IL" smtClean="0"/>
              <a:t>ח'/סיון/תשע"ט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285365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8F5E1FEA-43B7-457C-A3CF-E447AC730BD1}" type="datetimeFigureOut">
              <a:rPr lang="he-IL" smtClean="0"/>
              <a:t>ח'/סיון/תשע"ט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9815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8F5E1FEA-43B7-457C-A3CF-E447AC730BD1}" type="datetimeFigureOut">
              <a:rPr lang="he-IL" smtClean="0"/>
              <a:t>ח'/סיון/תשע"ט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211466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E1FEA-43B7-457C-A3CF-E447AC730BD1}" type="datetimeFigureOut">
              <a:rPr lang="he-IL" smtClean="0"/>
              <a:t>ח'/סיון/תשע"ט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23936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E1FEA-43B7-457C-A3CF-E447AC730BD1}" type="datetimeFigureOut">
              <a:rPr lang="he-IL" smtClean="0"/>
              <a:t>ח'/סיון/תשע"ט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842356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E1FEA-43B7-457C-A3CF-E447AC730BD1}" type="datetimeFigureOut">
              <a:rPr lang="he-IL" smtClean="0"/>
              <a:t>ח'/סיון/תשע"ט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279953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F5E1FEA-43B7-457C-A3CF-E447AC730BD1}" type="datetimeFigureOut">
              <a:rPr lang="he-IL" smtClean="0"/>
              <a:t>ח'/סיון/תשע"ט</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F5B5FD95-09B9-4161-B4C8-5A8AF11E3067}" type="slidenum">
              <a:rPr lang="he-IL" smtClean="0"/>
              <a:t>‹#›</a:t>
            </a:fld>
            <a:endParaRPr lang="he-IL"/>
          </a:p>
        </p:txBody>
      </p:sp>
    </p:spTree>
    <p:extLst>
      <p:ext uri="{BB962C8B-B14F-4D97-AF65-F5344CB8AC3E}">
        <p14:creationId xmlns:p14="http://schemas.microsoft.com/office/powerpoint/2010/main" val="274491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060" y="931679"/>
            <a:ext cx="10515600" cy="1325563"/>
          </a:xfrm>
        </p:spPr>
        <p:txBody>
          <a:bodyPr>
            <a:noAutofit/>
          </a:bodyPr>
          <a:lstStyle/>
          <a:p>
            <a:pPr algn="ctr" rtl="0"/>
            <a:r>
              <a:rPr lang="en-US" sz="5000" dirty="0" smtClean="0">
                <a:latin typeface="Comic Sans MS" panose="030F0702030302020204" pitchFamily="66" charset="0"/>
              </a:rPr>
              <a:t> Introduction to Computer </a:t>
            </a:r>
            <a:r>
              <a:rPr lang="en-US" sz="5000" dirty="0">
                <a:latin typeface="Comic Sans MS" panose="030F0702030302020204" pitchFamily="66" charset="0"/>
              </a:rPr>
              <a:t> </a:t>
            </a:r>
            <a:r>
              <a:rPr lang="en-US" sz="5000" dirty="0" smtClean="0">
                <a:latin typeface="Comic Sans MS" panose="030F0702030302020204" pitchFamily="66" charset="0"/>
              </a:rPr>
              <a:t>     Networks</a:t>
            </a:r>
            <a:endParaRPr lang="he-IL" sz="5000" dirty="0">
              <a:latin typeface="Comic Sans MS" panose="030F0702030302020204" pitchFamily="66" charset="0"/>
            </a:endParaRPr>
          </a:p>
        </p:txBody>
      </p:sp>
      <p:pic>
        <p:nvPicPr>
          <p:cNvPr id="4" name="תמונה 3"/>
          <p:cNvPicPr>
            <a:picLocks noChangeAspect="1"/>
          </p:cNvPicPr>
          <p:nvPr/>
        </p:nvPicPr>
        <p:blipFill>
          <a:blip r:embed="rId2"/>
          <a:stretch>
            <a:fillRect/>
          </a:stretch>
        </p:blipFill>
        <p:spPr>
          <a:xfrm>
            <a:off x="3948570" y="2715490"/>
            <a:ext cx="4119532" cy="2500746"/>
          </a:xfrm>
          <a:prstGeom prst="rect">
            <a:avLst/>
          </a:prstGeom>
        </p:spPr>
      </p:pic>
      <p:sp>
        <p:nvSpPr>
          <p:cNvPr id="6" name="TextBox 5"/>
          <p:cNvSpPr txBox="1"/>
          <p:nvPr/>
        </p:nvSpPr>
        <p:spPr>
          <a:xfrm>
            <a:off x="4413023" y="5372100"/>
            <a:ext cx="2992582" cy="646331"/>
          </a:xfrm>
          <a:prstGeom prst="rect">
            <a:avLst/>
          </a:prstGeom>
          <a:noFill/>
        </p:spPr>
        <p:txBody>
          <a:bodyPr wrap="square" rtlCol="1">
            <a:spAutoFit/>
          </a:bodyPr>
          <a:lstStyle/>
          <a:p>
            <a:pPr algn="ctr" rtl="0"/>
            <a:r>
              <a:rPr lang="en-US" sz="3600" dirty="0" smtClean="0">
                <a:latin typeface="Comic Sans MS" panose="030F0702030302020204" pitchFamily="66" charset="0"/>
              </a:rPr>
              <a:t>Practice</a:t>
            </a:r>
            <a:r>
              <a:rPr lang="en-US" sz="3600" dirty="0" smtClean="0"/>
              <a:t> #11</a:t>
            </a:r>
            <a:endParaRPr lang="he-IL" sz="3600" dirty="0"/>
          </a:p>
        </p:txBody>
      </p:sp>
      <p:sp>
        <p:nvSpPr>
          <p:cNvPr id="7" name="TextBox 6"/>
          <p:cNvSpPr txBox="1"/>
          <p:nvPr/>
        </p:nvSpPr>
        <p:spPr>
          <a:xfrm>
            <a:off x="9642763" y="6132731"/>
            <a:ext cx="2691246" cy="369332"/>
          </a:xfrm>
          <a:prstGeom prst="rect">
            <a:avLst/>
          </a:prstGeom>
          <a:noFill/>
        </p:spPr>
        <p:txBody>
          <a:bodyPr wrap="square" rtlCol="1">
            <a:spAutoFit/>
          </a:bodyPr>
          <a:lstStyle/>
          <a:p>
            <a:pPr algn="l"/>
            <a:r>
              <a:rPr lang="en-US" dirty="0" err="1" smtClean="0">
                <a:latin typeface="Comic Sans MS" panose="030F0702030302020204" pitchFamily="66" charset="0"/>
              </a:rPr>
              <a:t>Hasidi</a:t>
            </a:r>
            <a:r>
              <a:rPr lang="en-US" dirty="0" smtClean="0">
                <a:latin typeface="Comic Sans MS" panose="030F0702030302020204" pitchFamily="66" charset="0"/>
              </a:rPr>
              <a:t> </a:t>
            </a:r>
            <a:r>
              <a:rPr lang="en-US" dirty="0" err="1" smtClean="0">
                <a:latin typeface="Comic Sans MS" panose="030F0702030302020204" pitchFamily="66" charset="0"/>
              </a:rPr>
              <a:t>Netanel</a:t>
            </a:r>
            <a:endParaRPr lang="he-IL" dirty="0">
              <a:latin typeface="Comic Sans MS" panose="030F0702030302020204" pitchFamily="66" charset="0"/>
            </a:endParaRPr>
          </a:p>
        </p:txBody>
      </p:sp>
      <p:pic>
        <p:nvPicPr>
          <p:cNvPr id="8" name="תמונה 7"/>
          <p:cNvPicPr>
            <a:picLocks noChangeAspect="1"/>
          </p:cNvPicPr>
          <p:nvPr/>
        </p:nvPicPr>
        <p:blipFill>
          <a:blip r:embed="rId3"/>
          <a:stretch>
            <a:fillRect/>
          </a:stretch>
        </p:blipFill>
        <p:spPr>
          <a:xfrm>
            <a:off x="9865304" y="5216236"/>
            <a:ext cx="1429615" cy="916495"/>
          </a:xfrm>
          <a:prstGeom prst="rect">
            <a:avLst/>
          </a:prstGeom>
        </p:spPr>
      </p:pic>
    </p:spTree>
    <p:extLst>
      <p:ext uri="{BB962C8B-B14F-4D97-AF65-F5344CB8AC3E}">
        <p14:creationId xmlns:p14="http://schemas.microsoft.com/office/powerpoint/2010/main" val="4247868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425" y="433386"/>
            <a:ext cx="5174182" cy="3486151"/>
          </a:xfrm>
          <a:prstGeom prst="rect">
            <a:avLst/>
          </a:prstGeom>
        </p:spPr>
      </p:pic>
      <p:pic>
        <p:nvPicPr>
          <p:cNvPr id="3" name="Picture 2"/>
          <p:cNvPicPr>
            <a:picLocks noChangeAspect="1"/>
          </p:cNvPicPr>
          <p:nvPr/>
        </p:nvPicPr>
        <p:blipFill>
          <a:blip r:embed="rId3"/>
          <a:stretch>
            <a:fillRect/>
          </a:stretch>
        </p:blipFill>
        <p:spPr>
          <a:xfrm>
            <a:off x="2138363" y="4091237"/>
            <a:ext cx="9148762" cy="2533399"/>
          </a:xfrm>
          <a:prstGeom prst="rect">
            <a:avLst/>
          </a:prstGeom>
        </p:spPr>
      </p:pic>
    </p:spTree>
    <p:extLst>
      <p:ext uri="{BB962C8B-B14F-4D97-AF65-F5344CB8AC3E}">
        <p14:creationId xmlns:p14="http://schemas.microsoft.com/office/powerpoint/2010/main" val="4268275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24" y="1384687"/>
            <a:ext cx="7349040" cy="4951480"/>
          </a:xfrm>
          <a:prstGeom prst="rect">
            <a:avLst/>
          </a:prstGeom>
        </p:spPr>
      </p:pic>
      <p:sp>
        <p:nvSpPr>
          <p:cNvPr id="5" name="TextBox 4"/>
          <p:cNvSpPr txBox="1"/>
          <p:nvPr/>
        </p:nvSpPr>
        <p:spPr>
          <a:xfrm>
            <a:off x="7303912" y="757084"/>
            <a:ext cx="4609046" cy="2862322"/>
          </a:xfrm>
          <a:prstGeom prst="rect">
            <a:avLst/>
          </a:prstGeom>
          <a:noFill/>
        </p:spPr>
        <p:txBody>
          <a:bodyPr wrap="square" rtlCol="1">
            <a:spAutoFit/>
          </a:bodyPr>
          <a:lstStyle/>
          <a:p>
            <a:r>
              <a:rPr lang="he-IL" dirty="0"/>
              <a:t>נתונה הרשת הבאה, ונתון כי צומת </a:t>
            </a:r>
            <a:r>
              <a:rPr lang="en-US" dirty="0"/>
              <a:t>A</a:t>
            </a:r>
            <a:r>
              <a:rPr lang="he-IL" dirty="0"/>
              <a:t> רוצה לפתוח התקשרות </a:t>
            </a:r>
            <a:r>
              <a:rPr lang="en-US" dirty="0"/>
              <a:t>TCP</a:t>
            </a:r>
            <a:r>
              <a:rPr lang="he-IL" dirty="0"/>
              <a:t> עם </a:t>
            </a:r>
            <a:r>
              <a:rPr lang="en-US" dirty="0"/>
              <a:t>WS</a:t>
            </a:r>
            <a:r>
              <a:rPr lang="he-IL" dirty="0"/>
              <a:t> (</a:t>
            </a:r>
            <a:r>
              <a:rPr lang="en-US" dirty="0"/>
              <a:t>TCP 3 handshake</a:t>
            </a:r>
            <a:r>
              <a:rPr lang="he-IL" dirty="0"/>
              <a:t>).</a:t>
            </a:r>
          </a:p>
          <a:p>
            <a:pPr marL="285750" indent="-285750">
              <a:buFont typeface="Arial" panose="020B0604020202020204" pitchFamily="34" charset="0"/>
              <a:buChar char="•"/>
            </a:pPr>
            <a:r>
              <a:rPr lang="he-IL" dirty="0" smtClean="0"/>
              <a:t>כמה מסגרות ישודרו במהלך התהליך?</a:t>
            </a:r>
          </a:p>
          <a:p>
            <a:pPr marL="285750" indent="-285750">
              <a:buFont typeface="Arial" panose="020B0604020202020204" pitchFamily="34" charset="0"/>
              <a:buChar char="•"/>
            </a:pPr>
            <a:r>
              <a:rPr lang="he-IL" dirty="0" smtClean="0"/>
              <a:t>הנחות לסעיף ב':</a:t>
            </a:r>
          </a:p>
          <a:p>
            <a:pPr marL="742950" lvl="1" indent="-285750">
              <a:buFont typeface="Courier New" panose="02070309020205020404" pitchFamily="49" charset="0"/>
              <a:buChar char="o"/>
            </a:pPr>
            <a:r>
              <a:rPr lang="he-IL" dirty="0" smtClean="0"/>
              <a:t>אין איבודים של חבילות.</a:t>
            </a:r>
          </a:p>
          <a:p>
            <a:pPr marL="742950" lvl="1" indent="-285750">
              <a:buFont typeface="Courier New" panose="02070309020205020404" pitchFamily="49" charset="0"/>
              <a:buChar char="o"/>
            </a:pPr>
            <a:r>
              <a:rPr lang="he-IL" dirty="0" smtClean="0"/>
              <a:t>זו התעבורה היחידה ברשת.</a:t>
            </a:r>
          </a:p>
          <a:p>
            <a:pPr marL="742950" lvl="1" indent="-285750">
              <a:buFont typeface="Courier New" panose="02070309020205020404" pitchFamily="49" charset="0"/>
              <a:buChar char="o"/>
            </a:pPr>
            <a:r>
              <a:rPr lang="he-IL" dirty="0" smtClean="0"/>
              <a:t>מחשב </a:t>
            </a:r>
            <a:r>
              <a:rPr lang="en-US" dirty="0" smtClean="0"/>
              <a:t>A</a:t>
            </a:r>
            <a:r>
              <a:rPr lang="he-IL" dirty="0" smtClean="0"/>
              <a:t> יודע את כתובת ה </a:t>
            </a:r>
            <a:r>
              <a:rPr lang="en-US" dirty="0" smtClean="0"/>
              <a:t>IP</a:t>
            </a:r>
            <a:r>
              <a:rPr lang="he-IL" dirty="0" smtClean="0"/>
              <a:t> של </a:t>
            </a:r>
            <a:r>
              <a:rPr lang="en-US" dirty="0" smtClean="0"/>
              <a:t>WS</a:t>
            </a:r>
            <a:r>
              <a:rPr lang="he-IL" dirty="0" smtClean="0"/>
              <a:t>.</a:t>
            </a:r>
          </a:p>
          <a:p>
            <a:pPr marL="742950" lvl="1" indent="-285750">
              <a:buFont typeface="Courier New" panose="02070309020205020404" pitchFamily="49" charset="0"/>
              <a:buChar char="o"/>
            </a:pPr>
            <a:r>
              <a:rPr lang="he-IL" dirty="0" smtClean="0"/>
              <a:t>טבלאות ה </a:t>
            </a:r>
            <a:r>
              <a:rPr lang="en-US" dirty="0" smtClean="0"/>
              <a:t>ARP</a:t>
            </a:r>
            <a:r>
              <a:rPr lang="he-IL" dirty="0" smtClean="0"/>
              <a:t> מלאות.</a:t>
            </a:r>
          </a:p>
          <a:p>
            <a:pPr marL="742950" lvl="1" indent="-285750">
              <a:buFont typeface="Courier New" panose="02070309020205020404" pitchFamily="49" charset="0"/>
              <a:buChar char="o"/>
            </a:pPr>
            <a:r>
              <a:rPr lang="he-IL" dirty="0" smtClean="0"/>
              <a:t>טבלאות המיתוג </a:t>
            </a:r>
            <a:r>
              <a:rPr lang="he-IL" dirty="0" smtClean="0">
                <a:solidFill>
                  <a:srgbClr val="FF0000"/>
                </a:solidFill>
              </a:rPr>
              <a:t>ריקות</a:t>
            </a:r>
            <a:r>
              <a:rPr lang="he-IL" dirty="0" smtClean="0"/>
              <a:t>.</a:t>
            </a:r>
          </a:p>
          <a:p>
            <a:pPr marL="742950" lvl="1" indent="-285750">
              <a:buFont typeface="Courier New" panose="02070309020205020404" pitchFamily="49" charset="0"/>
              <a:buChar char="o"/>
            </a:pPr>
            <a:r>
              <a:rPr lang="he-IL" dirty="0" smtClean="0"/>
              <a:t>טבלאות הניתוב מלאות.</a:t>
            </a:r>
            <a:endParaRPr lang="he-IL" dirty="0"/>
          </a:p>
        </p:txBody>
      </p:sp>
      <p:sp>
        <p:nvSpPr>
          <p:cNvPr id="6" name="Rectangle 5"/>
          <p:cNvSpPr>
            <a:spLocks noGrp="1" noChangeArrowheads="1"/>
          </p:cNvSpPr>
          <p:nvPr/>
        </p:nvSpPr>
        <p:spPr bwMode="auto">
          <a:xfrm>
            <a:off x="760951" y="221981"/>
            <a:ext cx="6374105"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pPr algn="l"/>
            <a:r>
              <a:rPr lang="en-US" altLang="he-IL" dirty="0" smtClean="0">
                <a:solidFill>
                  <a:schemeClr val="tx1"/>
                </a:solidFill>
                <a:latin typeface="Comic Sans MS" panose="030F0702030302020204" pitchFamily="66" charset="0"/>
              </a:rPr>
              <a:t>Q.</a:t>
            </a:r>
            <a:endParaRPr lang="en-US" altLang="he-IL"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826610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 y="1509711"/>
            <a:ext cx="5174182" cy="3486151"/>
          </a:xfrm>
          <a:prstGeom prst="rect">
            <a:avLst/>
          </a:prstGeom>
        </p:spPr>
      </p:pic>
      <p:pic>
        <p:nvPicPr>
          <p:cNvPr id="2" name="Picture 1"/>
          <p:cNvPicPr>
            <a:picLocks noChangeAspect="1"/>
          </p:cNvPicPr>
          <p:nvPr/>
        </p:nvPicPr>
        <p:blipFill>
          <a:blip r:embed="rId3"/>
          <a:stretch>
            <a:fillRect/>
          </a:stretch>
        </p:blipFill>
        <p:spPr>
          <a:xfrm>
            <a:off x="5181600" y="1077195"/>
            <a:ext cx="6839008" cy="4047255"/>
          </a:xfrm>
          <a:prstGeom prst="rect">
            <a:avLst/>
          </a:prstGeom>
        </p:spPr>
      </p:pic>
    </p:spTree>
    <p:extLst>
      <p:ext uri="{BB962C8B-B14F-4D97-AF65-F5344CB8AC3E}">
        <p14:creationId xmlns:p14="http://schemas.microsoft.com/office/powerpoint/2010/main" val="2863883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24" y="1384687"/>
            <a:ext cx="7349040" cy="4951480"/>
          </a:xfrm>
          <a:prstGeom prst="rect">
            <a:avLst/>
          </a:prstGeom>
        </p:spPr>
      </p:pic>
      <p:sp>
        <p:nvSpPr>
          <p:cNvPr id="5" name="TextBox 4"/>
          <p:cNvSpPr txBox="1"/>
          <p:nvPr/>
        </p:nvSpPr>
        <p:spPr>
          <a:xfrm>
            <a:off x="7371644" y="757084"/>
            <a:ext cx="4541313" cy="2862322"/>
          </a:xfrm>
          <a:prstGeom prst="rect">
            <a:avLst/>
          </a:prstGeom>
          <a:noFill/>
        </p:spPr>
        <p:txBody>
          <a:bodyPr wrap="square" rtlCol="1">
            <a:spAutoFit/>
          </a:bodyPr>
          <a:lstStyle/>
          <a:p>
            <a:r>
              <a:rPr lang="he-IL" dirty="0"/>
              <a:t>נתונה הרשת הבאה, ונתון כי צומת </a:t>
            </a:r>
            <a:r>
              <a:rPr lang="en-US" dirty="0"/>
              <a:t>A</a:t>
            </a:r>
            <a:r>
              <a:rPr lang="he-IL" dirty="0"/>
              <a:t> רוצה לפתוח התקשרות </a:t>
            </a:r>
            <a:r>
              <a:rPr lang="en-US" dirty="0"/>
              <a:t>TCP</a:t>
            </a:r>
            <a:r>
              <a:rPr lang="he-IL" dirty="0"/>
              <a:t> עם </a:t>
            </a:r>
            <a:r>
              <a:rPr lang="en-US" dirty="0"/>
              <a:t>WS</a:t>
            </a:r>
            <a:r>
              <a:rPr lang="he-IL" dirty="0"/>
              <a:t> (</a:t>
            </a:r>
            <a:r>
              <a:rPr lang="en-US" dirty="0"/>
              <a:t>TCP 3 handshake</a:t>
            </a:r>
            <a:r>
              <a:rPr lang="he-IL" dirty="0"/>
              <a:t>).</a:t>
            </a:r>
          </a:p>
          <a:p>
            <a:pPr marL="285750" indent="-285750">
              <a:buFont typeface="Arial" panose="020B0604020202020204" pitchFamily="34" charset="0"/>
              <a:buChar char="•"/>
            </a:pPr>
            <a:r>
              <a:rPr lang="he-IL" dirty="0" smtClean="0"/>
              <a:t>כמה מסגרות ישודרו במהלך התהליך?</a:t>
            </a:r>
          </a:p>
          <a:p>
            <a:pPr marL="285750" indent="-285750">
              <a:buFont typeface="Arial" panose="020B0604020202020204" pitchFamily="34" charset="0"/>
              <a:buChar char="•"/>
            </a:pPr>
            <a:r>
              <a:rPr lang="he-IL" dirty="0" smtClean="0"/>
              <a:t>הנחות לסעיף ג':</a:t>
            </a:r>
          </a:p>
          <a:p>
            <a:pPr marL="742950" lvl="1" indent="-285750">
              <a:buFont typeface="Courier New" panose="02070309020205020404" pitchFamily="49" charset="0"/>
              <a:buChar char="o"/>
            </a:pPr>
            <a:r>
              <a:rPr lang="he-IL" dirty="0" smtClean="0"/>
              <a:t>אין איבודים של חבילות.</a:t>
            </a:r>
          </a:p>
          <a:p>
            <a:pPr marL="742950" lvl="1" indent="-285750">
              <a:buFont typeface="Courier New" panose="02070309020205020404" pitchFamily="49" charset="0"/>
              <a:buChar char="o"/>
            </a:pPr>
            <a:r>
              <a:rPr lang="he-IL" dirty="0" smtClean="0"/>
              <a:t>זו התעבורה היחידה ברשת.</a:t>
            </a:r>
          </a:p>
          <a:p>
            <a:pPr marL="742950" lvl="1" indent="-285750">
              <a:buFont typeface="Courier New" panose="02070309020205020404" pitchFamily="49" charset="0"/>
              <a:buChar char="o"/>
            </a:pPr>
            <a:r>
              <a:rPr lang="he-IL" dirty="0" smtClean="0"/>
              <a:t>מחשב </a:t>
            </a:r>
            <a:r>
              <a:rPr lang="en-US" dirty="0" smtClean="0"/>
              <a:t>A</a:t>
            </a:r>
            <a:r>
              <a:rPr lang="he-IL" dirty="0" smtClean="0"/>
              <a:t> יודע את כתובת ה </a:t>
            </a:r>
            <a:r>
              <a:rPr lang="en-US" dirty="0" smtClean="0"/>
              <a:t>IP</a:t>
            </a:r>
            <a:r>
              <a:rPr lang="he-IL" dirty="0" smtClean="0"/>
              <a:t> של </a:t>
            </a:r>
            <a:r>
              <a:rPr lang="en-US" dirty="0" smtClean="0"/>
              <a:t>WS</a:t>
            </a:r>
            <a:r>
              <a:rPr lang="he-IL" dirty="0" smtClean="0"/>
              <a:t>.</a:t>
            </a:r>
          </a:p>
          <a:p>
            <a:pPr marL="742950" lvl="1" indent="-285750">
              <a:buFont typeface="Courier New" panose="02070309020205020404" pitchFamily="49" charset="0"/>
              <a:buChar char="o"/>
            </a:pPr>
            <a:r>
              <a:rPr lang="he-IL" dirty="0" smtClean="0"/>
              <a:t>טבלאות ה </a:t>
            </a:r>
            <a:r>
              <a:rPr lang="en-US" dirty="0" smtClean="0"/>
              <a:t>ARP</a:t>
            </a:r>
            <a:r>
              <a:rPr lang="he-IL" dirty="0" smtClean="0"/>
              <a:t> </a:t>
            </a:r>
            <a:r>
              <a:rPr lang="he-IL" dirty="0" smtClean="0">
                <a:solidFill>
                  <a:srgbClr val="FF0000"/>
                </a:solidFill>
              </a:rPr>
              <a:t>ריקות</a:t>
            </a:r>
            <a:r>
              <a:rPr lang="he-IL" dirty="0" smtClean="0"/>
              <a:t>.</a:t>
            </a:r>
          </a:p>
          <a:p>
            <a:pPr marL="742950" lvl="1" indent="-285750">
              <a:buFont typeface="Courier New" panose="02070309020205020404" pitchFamily="49" charset="0"/>
              <a:buChar char="o"/>
            </a:pPr>
            <a:r>
              <a:rPr lang="he-IL" dirty="0" smtClean="0"/>
              <a:t>טבלאות המיתוג </a:t>
            </a:r>
            <a:r>
              <a:rPr lang="he-IL" dirty="0" smtClean="0">
                <a:solidFill>
                  <a:srgbClr val="FF0000"/>
                </a:solidFill>
              </a:rPr>
              <a:t>ריקות</a:t>
            </a:r>
            <a:r>
              <a:rPr lang="he-IL" dirty="0" smtClean="0"/>
              <a:t>.</a:t>
            </a:r>
          </a:p>
          <a:p>
            <a:pPr marL="742950" lvl="1" indent="-285750">
              <a:buFont typeface="Courier New" panose="02070309020205020404" pitchFamily="49" charset="0"/>
              <a:buChar char="o"/>
            </a:pPr>
            <a:r>
              <a:rPr lang="he-IL" dirty="0" smtClean="0"/>
              <a:t>טבלאות הניתוב מלאות.</a:t>
            </a:r>
            <a:endParaRPr lang="he-IL" dirty="0"/>
          </a:p>
        </p:txBody>
      </p:sp>
      <p:sp>
        <p:nvSpPr>
          <p:cNvPr id="6" name="Rectangle 5"/>
          <p:cNvSpPr>
            <a:spLocks noGrp="1" noChangeArrowheads="1"/>
          </p:cNvSpPr>
          <p:nvPr/>
        </p:nvSpPr>
        <p:spPr bwMode="auto">
          <a:xfrm>
            <a:off x="760951" y="221981"/>
            <a:ext cx="6374105"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pPr algn="l"/>
            <a:r>
              <a:rPr lang="en-US" altLang="he-IL" dirty="0" smtClean="0">
                <a:solidFill>
                  <a:schemeClr val="tx1"/>
                </a:solidFill>
                <a:latin typeface="Comic Sans MS" panose="030F0702030302020204" pitchFamily="66" charset="0"/>
              </a:rPr>
              <a:t>Q.</a:t>
            </a:r>
            <a:endParaRPr lang="en-US" altLang="he-IL"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414040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57352" y="381000"/>
            <a:ext cx="7467998" cy="5743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1509711"/>
            <a:ext cx="5174182" cy="3486151"/>
          </a:xfrm>
          <a:prstGeom prst="rect">
            <a:avLst/>
          </a:prstGeom>
        </p:spPr>
      </p:pic>
    </p:spTree>
    <p:extLst>
      <p:ext uri="{BB962C8B-B14F-4D97-AF65-F5344CB8AC3E}">
        <p14:creationId xmlns:p14="http://schemas.microsoft.com/office/powerpoint/2010/main" val="2621694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24" y="1384687"/>
            <a:ext cx="7349040" cy="4951480"/>
          </a:xfrm>
          <a:prstGeom prst="rect">
            <a:avLst/>
          </a:prstGeom>
        </p:spPr>
      </p:pic>
      <p:sp>
        <p:nvSpPr>
          <p:cNvPr id="5" name="TextBox 4"/>
          <p:cNvSpPr txBox="1"/>
          <p:nvPr/>
        </p:nvSpPr>
        <p:spPr>
          <a:xfrm>
            <a:off x="7360356" y="757084"/>
            <a:ext cx="4552601" cy="3693319"/>
          </a:xfrm>
          <a:prstGeom prst="rect">
            <a:avLst/>
          </a:prstGeom>
          <a:noFill/>
        </p:spPr>
        <p:txBody>
          <a:bodyPr wrap="square" rtlCol="1">
            <a:spAutoFit/>
          </a:bodyPr>
          <a:lstStyle/>
          <a:p>
            <a:r>
              <a:rPr lang="he-IL" dirty="0"/>
              <a:t>נתונה הרשת הבאה, ונתון כי צומת </a:t>
            </a:r>
            <a:r>
              <a:rPr lang="en-US" dirty="0"/>
              <a:t>A</a:t>
            </a:r>
            <a:r>
              <a:rPr lang="he-IL" dirty="0"/>
              <a:t> רוצה לפתוח התקשרות </a:t>
            </a:r>
            <a:r>
              <a:rPr lang="en-US" dirty="0"/>
              <a:t>TCP</a:t>
            </a:r>
            <a:r>
              <a:rPr lang="he-IL" dirty="0"/>
              <a:t> עם </a:t>
            </a:r>
            <a:r>
              <a:rPr lang="en-US" dirty="0"/>
              <a:t>WS</a:t>
            </a:r>
            <a:r>
              <a:rPr lang="he-IL" dirty="0"/>
              <a:t> (</a:t>
            </a:r>
            <a:r>
              <a:rPr lang="en-US" dirty="0"/>
              <a:t>TCP 3 handshake</a:t>
            </a:r>
            <a:r>
              <a:rPr lang="he-IL" dirty="0"/>
              <a:t>).</a:t>
            </a:r>
          </a:p>
          <a:p>
            <a:pPr marL="285750" indent="-285750">
              <a:buFont typeface="Arial" panose="020B0604020202020204" pitchFamily="34" charset="0"/>
              <a:buChar char="•"/>
            </a:pPr>
            <a:r>
              <a:rPr lang="he-IL" dirty="0" smtClean="0"/>
              <a:t>כמה מסגרות ישודרו במהלך התהליך?</a:t>
            </a:r>
          </a:p>
          <a:p>
            <a:pPr marL="285750" indent="-285750">
              <a:buFont typeface="Arial" panose="020B0604020202020204" pitchFamily="34" charset="0"/>
              <a:buChar char="•"/>
            </a:pPr>
            <a:r>
              <a:rPr lang="he-IL" dirty="0" smtClean="0"/>
              <a:t>הנחות לסעיף ד':</a:t>
            </a:r>
          </a:p>
          <a:p>
            <a:pPr marL="742950" lvl="1" indent="-285750">
              <a:buFont typeface="Courier New" panose="02070309020205020404" pitchFamily="49" charset="0"/>
              <a:buChar char="o"/>
            </a:pPr>
            <a:r>
              <a:rPr lang="he-IL" dirty="0" smtClean="0"/>
              <a:t>אין איבודים של חבילות.</a:t>
            </a:r>
          </a:p>
          <a:p>
            <a:pPr marL="742950" lvl="1" indent="-285750">
              <a:buFont typeface="Courier New" panose="02070309020205020404" pitchFamily="49" charset="0"/>
              <a:buChar char="o"/>
            </a:pPr>
            <a:r>
              <a:rPr lang="he-IL" dirty="0" smtClean="0"/>
              <a:t>זו התעבורה היחידה ברשת.</a:t>
            </a:r>
          </a:p>
          <a:p>
            <a:pPr marL="742950" lvl="1" indent="-285750">
              <a:buFont typeface="Courier New" panose="02070309020205020404" pitchFamily="49" charset="0"/>
              <a:buChar char="o"/>
            </a:pPr>
            <a:r>
              <a:rPr lang="he-IL" dirty="0" smtClean="0"/>
              <a:t>מחשב </a:t>
            </a:r>
            <a:r>
              <a:rPr lang="en-US" dirty="0" smtClean="0"/>
              <a:t>A</a:t>
            </a:r>
            <a:r>
              <a:rPr lang="he-IL" dirty="0" smtClean="0"/>
              <a:t> </a:t>
            </a:r>
            <a:r>
              <a:rPr lang="he-IL" dirty="0" smtClean="0">
                <a:solidFill>
                  <a:srgbClr val="FF0000"/>
                </a:solidFill>
              </a:rPr>
              <a:t>לא</a:t>
            </a:r>
            <a:r>
              <a:rPr lang="he-IL" dirty="0" smtClean="0"/>
              <a:t> יודע את כתובת ה </a:t>
            </a:r>
            <a:r>
              <a:rPr lang="en-US" dirty="0" smtClean="0"/>
              <a:t>IP</a:t>
            </a:r>
            <a:r>
              <a:rPr lang="he-IL" dirty="0" smtClean="0"/>
              <a:t> של </a:t>
            </a:r>
            <a:r>
              <a:rPr lang="en-US" dirty="0" smtClean="0"/>
              <a:t>WS</a:t>
            </a:r>
            <a:r>
              <a:rPr lang="he-IL" dirty="0" smtClean="0"/>
              <a:t>.</a:t>
            </a:r>
          </a:p>
          <a:p>
            <a:pPr marL="742950" lvl="1" indent="-285750">
              <a:buFont typeface="Courier New" panose="02070309020205020404" pitchFamily="49" charset="0"/>
              <a:buChar char="o"/>
            </a:pPr>
            <a:r>
              <a:rPr lang="he-IL" dirty="0" smtClean="0"/>
              <a:t>טבלאות ה </a:t>
            </a:r>
            <a:r>
              <a:rPr lang="en-US" dirty="0" smtClean="0"/>
              <a:t>ARP</a:t>
            </a:r>
            <a:r>
              <a:rPr lang="he-IL" dirty="0" smtClean="0"/>
              <a:t> </a:t>
            </a:r>
            <a:r>
              <a:rPr lang="he-IL" dirty="0" smtClean="0">
                <a:solidFill>
                  <a:srgbClr val="FF0000"/>
                </a:solidFill>
              </a:rPr>
              <a:t>ריקות</a:t>
            </a:r>
            <a:r>
              <a:rPr lang="he-IL" dirty="0" smtClean="0"/>
              <a:t>.</a:t>
            </a:r>
          </a:p>
          <a:p>
            <a:pPr marL="742950" lvl="1" indent="-285750">
              <a:buFont typeface="Courier New" panose="02070309020205020404" pitchFamily="49" charset="0"/>
              <a:buChar char="o"/>
            </a:pPr>
            <a:r>
              <a:rPr lang="he-IL" dirty="0" smtClean="0"/>
              <a:t>טבלאות המיתוג </a:t>
            </a:r>
            <a:r>
              <a:rPr lang="he-IL" dirty="0" smtClean="0">
                <a:solidFill>
                  <a:srgbClr val="FF0000"/>
                </a:solidFill>
              </a:rPr>
              <a:t>ריקות</a:t>
            </a:r>
            <a:r>
              <a:rPr lang="he-IL" dirty="0" smtClean="0"/>
              <a:t>.</a:t>
            </a:r>
          </a:p>
          <a:p>
            <a:pPr marL="742950" lvl="1" indent="-285750">
              <a:buFont typeface="Courier New" panose="02070309020205020404" pitchFamily="49" charset="0"/>
              <a:buChar char="o"/>
            </a:pPr>
            <a:r>
              <a:rPr lang="he-IL" dirty="0" smtClean="0"/>
              <a:t>טבלאות הניתוב מלאות.</a:t>
            </a:r>
          </a:p>
          <a:p>
            <a:pPr marL="742950" lvl="1" indent="-285750">
              <a:buFont typeface="Courier New" panose="02070309020205020404" pitchFamily="49" charset="0"/>
              <a:buChar char="o"/>
            </a:pPr>
            <a:r>
              <a:rPr lang="he-IL" dirty="0" smtClean="0">
                <a:solidFill>
                  <a:srgbClr val="FF0000"/>
                </a:solidFill>
              </a:rPr>
              <a:t>מחשב </a:t>
            </a:r>
            <a:r>
              <a:rPr lang="en-US" dirty="0" smtClean="0">
                <a:solidFill>
                  <a:srgbClr val="FF0000"/>
                </a:solidFill>
              </a:rPr>
              <a:t>A</a:t>
            </a:r>
            <a:r>
              <a:rPr lang="he-IL" dirty="0" smtClean="0">
                <a:solidFill>
                  <a:srgbClr val="FF0000"/>
                </a:solidFill>
              </a:rPr>
              <a:t> יודע את ה </a:t>
            </a:r>
            <a:r>
              <a:rPr lang="en-US" dirty="0" smtClean="0">
                <a:solidFill>
                  <a:srgbClr val="FF0000"/>
                </a:solidFill>
              </a:rPr>
              <a:t>URL</a:t>
            </a:r>
            <a:r>
              <a:rPr lang="he-IL" dirty="0" smtClean="0">
                <a:solidFill>
                  <a:srgbClr val="FF0000"/>
                </a:solidFill>
              </a:rPr>
              <a:t> של </a:t>
            </a:r>
            <a:r>
              <a:rPr lang="en-US" dirty="0" smtClean="0">
                <a:solidFill>
                  <a:srgbClr val="FF0000"/>
                </a:solidFill>
              </a:rPr>
              <a:t>WS</a:t>
            </a:r>
            <a:r>
              <a:rPr lang="he-IL" dirty="0" smtClean="0">
                <a:solidFill>
                  <a:srgbClr val="FF0000"/>
                </a:solidFill>
              </a:rPr>
              <a:t>.</a:t>
            </a:r>
          </a:p>
          <a:p>
            <a:pPr marL="742950" lvl="1" indent="-285750">
              <a:buFont typeface="Courier New" panose="02070309020205020404" pitchFamily="49" charset="0"/>
              <a:buChar char="o"/>
            </a:pPr>
            <a:r>
              <a:rPr lang="he-IL" dirty="0" smtClean="0">
                <a:solidFill>
                  <a:srgbClr val="FF0000"/>
                </a:solidFill>
              </a:rPr>
              <a:t>מחשב </a:t>
            </a:r>
            <a:r>
              <a:rPr lang="en-US" dirty="0" smtClean="0">
                <a:solidFill>
                  <a:srgbClr val="FF0000"/>
                </a:solidFill>
              </a:rPr>
              <a:t>A</a:t>
            </a:r>
            <a:r>
              <a:rPr lang="he-IL" dirty="0" smtClean="0">
                <a:solidFill>
                  <a:srgbClr val="FF0000"/>
                </a:solidFill>
              </a:rPr>
              <a:t> יודע את ה </a:t>
            </a:r>
            <a:r>
              <a:rPr lang="en-US" dirty="0" smtClean="0">
                <a:solidFill>
                  <a:srgbClr val="FF0000"/>
                </a:solidFill>
              </a:rPr>
              <a:t>IP</a:t>
            </a:r>
            <a:r>
              <a:rPr lang="he-IL" dirty="0" smtClean="0">
                <a:solidFill>
                  <a:srgbClr val="FF0000"/>
                </a:solidFill>
              </a:rPr>
              <a:t> של ה </a:t>
            </a:r>
            <a:r>
              <a:rPr lang="en-US" dirty="0" smtClean="0">
                <a:solidFill>
                  <a:srgbClr val="FF0000"/>
                </a:solidFill>
              </a:rPr>
              <a:t>DNS</a:t>
            </a:r>
            <a:r>
              <a:rPr lang="he-IL" dirty="0" smtClean="0">
                <a:solidFill>
                  <a:srgbClr val="FF0000"/>
                </a:solidFill>
              </a:rPr>
              <a:t>.</a:t>
            </a:r>
          </a:p>
        </p:txBody>
      </p:sp>
      <p:sp>
        <p:nvSpPr>
          <p:cNvPr id="6" name="Rectangle 5"/>
          <p:cNvSpPr>
            <a:spLocks noGrp="1" noChangeArrowheads="1"/>
          </p:cNvSpPr>
          <p:nvPr/>
        </p:nvSpPr>
        <p:spPr bwMode="auto">
          <a:xfrm>
            <a:off x="760951" y="221981"/>
            <a:ext cx="6374105"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pPr algn="l"/>
            <a:r>
              <a:rPr lang="en-US" altLang="he-IL" dirty="0" smtClean="0">
                <a:solidFill>
                  <a:schemeClr val="tx1"/>
                </a:solidFill>
                <a:latin typeface="Comic Sans MS" panose="030F0702030302020204" pitchFamily="66" charset="0"/>
              </a:rPr>
              <a:t>Q.</a:t>
            </a:r>
            <a:endParaRPr lang="en-US" altLang="he-IL"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649969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 y="1509711"/>
            <a:ext cx="5174182" cy="3486151"/>
          </a:xfrm>
          <a:prstGeom prst="rect">
            <a:avLst/>
          </a:prstGeom>
        </p:spPr>
      </p:pic>
      <p:pic>
        <p:nvPicPr>
          <p:cNvPr id="2" name="Picture 1"/>
          <p:cNvPicPr>
            <a:picLocks noChangeAspect="1"/>
          </p:cNvPicPr>
          <p:nvPr/>
        </p:nvPicPr>
        <p:blipFill>
          <a:blip r:embed="rId3"/>
          <a:stretch>
            <a:fillRect/>
          </a:stretch>
        </p:blipFill>
        <p:spPr>
          <a:xfrm>
            <a:off x="4475199" y="666750"/>
            <a:ext cx="7806033" cy="3019425"/>
          </a:xfrm>
          <a:prstGeom prst="rect">
            <a:avLst/>
          </a:prstGeom>
        </p:spPr>
      </p:pic>
    </p:spTree>
    <p:extLst>
      <p:ext uri="{BB962C8B-B14F-4D97-AF65-F5344CB8AC3E}">
        <p14:creationId xmlns:p14="http://schemas.microsoft.com/office/powerpoint/2010/main" val="1682070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88346" y="699667"/>
            <a:ext cx="10515600" cy="462487"/>
          </a:xfrm>
        </p:spPr>
        <p:txBody>
          <a:bodyPr>
            <a:normAutofit/>
          </a:bodyPr>
          <a:lstStyle/>
          <a:p>
            <a:pPr marL="0" indent="0" algn="l" rtl="0">
              <a:buNone/>
            </a:pPr>
            <a:r>
              <a:rPr lang="en-US" altLang="he-IL" sz="2200" dirty="0" smtClean="0">
                <a:latin typeface="Comic Sans MS" panose="030F0702030302020204" pitchFamily="66" charset="0"/>
              </a:rPr>
              <a:t>Today:</a:t>
            </a:r>
          </a:p>
          <a:p>
            <a:pPr marL="0" indent="0" algn="l" rtl="0">
              <a:buNone/>
            </a:pPr>
            <a:endParaRPr lang="en-US" altLang="he-IL" dirty="0" smtClean="0"/>
          </a:p>
          <a:p>
            <a:pPr algn="l" rtl="0"/>
            <a:endParaRPr lang="he-IL" dirty="0"/>
          </a:p>
        </p:txBody>
      </p:sp>
      <p:sp>
        <p:nvSpPr>
          <p:cNvPr id="7" name="Content Placeholder 2"/>
          <p:cNvSpPr txBox="1">
            <a:spLocks/>
          </p:cNvSpPr>
          <p:nvPr/>
        </p:nvSpPr>
        <p:spPr>
          <a:xfrm>
            <a:off x="1608666" y="1212102"/>
            <a:ext cx="10167257" cy="1954296"/>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buFont typeface="Wingdings" panose="05000000000000000000" pitchFamily="2" charset="2"/>
              <a:buChar char="q"/>
            </a:pPr>
            <a:r>
              <a:rPr lang="en-US" altLang="he-IL" sz="2000" dirty="0" smtClean="0">
                <a:latin typeface="Comic Sans MS" panose="030F0702030302020204" pitchFamily="66" charset="0"/>
              </a:rPr>
              <a:t> Link Layer Services.</a:t>
            </a:r>
          </a:p>
          <a:p>
            <a:pPr algn="l" rtl="0">
              <a:buFont typeface="Wingdings" panose="05000000000000000000" pitchFamily="2" charset="2"/>
              <a:buChar char="q"/>
            </a:pPr>
            <a:r>
              <a:rPr lang="en-US" altLang="he-IL" sz="2000" dirty="0" smtClean="0">
                <a:latin typeface="Comic Sans MS" panose="030F0702030302020204" pitchFamily="66" charset="0"/>
              </a:rPr>
              <a:t> Link Layer Addressing.</a:t>
            </a:r>
          </a:p>
          <a:p>
            <a:pPr algn="l" rtl="0">
              <a:buFont typeface="Wingdings" panose="05000000000000000000" pitchFamily="2" charset="2"/>
              <a:buChar char="q"/>
            </a:pPr>
            <a:r>
              <a:rPr lang="en-US" altLang="he-IL" sz="2000" dirty="0">
                <a:latin typeface="Comic Sans MS" panose="030F0702030302020204" pitchFamily="66" charset="0"/>
              </a:rPr>
              <a:t> </a:t>
            </a:r>
            <a:r>
              <a:rPr lang="en-US" altLang="he-IL" sz="2000" dirty="0" smtClean="0">
                <a:latin typeface="Comic Sans MS" panose="030F0702030302020204" pitchFamily="66" charset="0"/>
              </a:rPr>
              <a:t>ARP.</a:t>
            </a:r>
          </a:p>
          <a:p>
            <a:pPr algn="l" rtl="0"/>
            <a:endParaRPr lang="he-IL" sz="2000" dirty="0">
              <a:latin typeface="Comic Sans MS" panose="030F0702030302020204" pitchFamily="66" charset="0"/>
            </a:endParaRPr>
          </a:p>
        </p:txBody>
      </p:sp>
      <p:sp>
        <p:nvSpPr>
          <p:cNvPr id="8" name="Rectangle 7"/>
          <p:cNvSpPr/>
          <p:nvPr/>
        </p:nvSpPr>
        <p:spPr>
          <a:xfrm>
            <a:off x="4234545" y="3795273"/>
            <a:ext cx="3603172" cy="587828"/>
          </a:xfrm>
          <a:prstGeom prst="rect">
            <a:avLst/>
          </a:prstGeom>
          <a:solidFill>
            <a:schemeClr val="accent1"/>
          </a:solidFill>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p:cNvSpPr/>
          <p:nvPr/>
        </p:nvSpPr>
        <p:spPr>
          <a:xfrm>
            <a:off x="4234545" y="3207445"/>
            <a:ext cx="3603172" cy="587828"/>
          </a:xfrm>
          <a:prstGeom prst="rect">
            <a:avLst/>
          </a:prstGeom>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4234545" y="4383101"/>
            <a:ext cx="3603172" cy="587828"/>
          </a:xfrm>
          <a:prstGeom prst="rect">
            <a:avLst/>
          </a:prstGeom>
          <a:solidFill>
            <a:schemeClr val="accent1"/>
          </a:solidFill>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p:cNvSpPr/>
          <p:nvPr/>
        </p:nvSpPr>
        <p:spPr>
          <a:xfrm>
            <a:off x="4234545" y="4970929"/>
            <a:ext cx="3603172" cy="587828"/>
          </a:xfrm>
          <a:prstGeom prst="rect">
            <a:avLst/>
          </a:prstGeom>
          <a:solidFill>
            <a:srgbClr val="FF0000"/>
          </a:solidFill>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p:cNvSpPr/>
          <p:nvPr/>
        </p:nvSpPr>
        <p:spPr>
          <a:xfrm>
            <a:off x="4234545" y="5558757"/>
            <a:ext cx="3603172" cy="587828"/>
          </a:xfrm>
          <a:prstGeom prst="rect">
            <a:avLst/>
          </a:prstGeom>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TextBox 3"/>
          <p:cNvSpPr txBox="1"/>
          <p:nvPr/>
        </p:nvSpPr>
        <p:spPr>
          <a:xfrm>
            <a:off x="5050971" y="3252776"/>
            <a:ext cx="2209800" cy="523220"/>
          </a:xfrm>
          <a:prstGeom prst="rect">
            <a:avLst/>
          </a:prstGeom>
          <a:noFill/>
        </p:spPr>
        <p:txBody>
          <a:bodyPr wrap="square" rtlCol="1">
            <a:spAutoFit/>
          </a:bodyPr>
          <a:lstStyle/>
          <a:p>
            <a:pPr algn="l" rtl="0"/>
            <a:r>
              <a:rPr lang="en-US" sz="2800" dirty="0" smtClean="0">
                <a:solidFill>
                  <a:schemeClr val="bg1"/>
                </a:solidFill>
                <a:latin typeface="Comic Sans MS" panose="030F0702030302020204" pitchFamily="66" charset="0"/>
              </a:rPr>
              <a:t>Application</a:t>
            </a:r>
            <a:endParaRPr lang="he-IL" sz="2800" dirty="0">
              <a:solidFill>
                <a:schemeClr val="bg1"/>
              </a:solidFill>
              <a:latin typeface="Comic Sans MS" panose="030F0702030302020204" pitchFamily="66" charset="0"/>
            </a:endParaRPr>
          </a:p>
        </p:txBody>
      </p:sp>
      <p:sp>
        <p:nvSpPr>
          <p:cNvPr id="14" name="TextBox 13"/>
          <p:cNvSpPr txBox="1"/>
          <p:nvPr/>
        </p:nvSpPr>
        <p:spPr>
          <a:xfrm>
            <a:off x="5058964" y="3821327"/>
            <a:ext cx="2209800" cy="523220"/>
          </a:xfrm>
          <a:prstGeom prst="rect">
            <a:avLst/>
          </a:prstGeom>
          <a:noFill/>
        </p:spPr>
        <p:txBody>
          <a:bodyPr wrap="square" rtlCol="1">
            <a:spAutoFit/>
          </a:bodyPr>
          <a:lstStyle/>
          <a:p>
            <a:pPr algn="l" rtl="0"/>
            <a:r>
              <a:rPr lang="en-US" sz="2800" dirty="0" smtClean="0">
                <a:solidFill>
                  <a:schemeClr val="bg1"/>
                </a:solidFill>
                <a:latin typeface="Comic Sans MS" panose="030F0702030302020204" pitchFamily="66" charset="0"/>
              </a:rPr>
              <a:t>Transport</a:t>
            </a:r>
            <a:endParaRPr lang="he-IL" sz="2800" dirty="0">
              <a:solidFill>
                <a:schemeClr val="bg1"/>
              </a:solidFill>
              <a:latin typeface="Comic Sans MS" panose="030F0702030302020204" pitchFamily="66" charset="0"/>
            </a:endParaRPr>
          </a:p>
        </p:txBody>
      </p:sp>
      <p:sp>
        <p:nvSpPr>
          <p:cNvPr id="15" name="TextBox 14"/>
          <p:cNvSpPr txBox="1"/>
          <p:nvPr/>
        </p:nvSpPr>
        <p:spPr>
          <a:xfrm>
            <a:off x="5170718" y="4406665"/>
            <a:ext cx="2209800" cy="523220"/>
          </a:xfrm>
          <a:prstGeom prst="rect">
            <a:avLst/>
          </a:prstGeom>
          <a:noFill/>
        </p:spPr>
        <p:txBody>
          <a:bodyPr wrap="square" rtlCol="1">
            <a:spAutoFit/>
          </a:bodyPr>
          <a:lstStyle/>
          <a:p>
            <a:pPr algn="l" rtl="0"/>
            <a:r>
              <a:rPr lang="en-US" sz="2800" dirty="0" smtClean="0">
                <a:solidFill>
                  <a:schemeClr val="bg1"/>
                </a:solidFill>
                <a:latin typeface="Comic Sans MS" panose="030F0702030302020204" pitchFamily="66" charset="0"/>
              </a:rPr>
              <a:t>Network</a:t>
            </a:r>
            <a:endParaRPr lang="he-IL" sz="2800" dirty="0">
              <a:solidFill>
                <a:schemeClr val="bg1"/>
              </a:solidFill>
              <a:latin typeface="Comic Sans MS" panose="030F0702030302020204" pitchFamily="66" charset="0"/>
            </a:endParaRPr>
          </a:p>
        </p:txBody>
      </p:sp>
      <p:sp>
        <p:nvSpPr>
          <p:cNvPr id="16" name="TextBox 15"/>
          <p:cNvSpPr txBox="1"/>
          <p:nvPr/>
        </p:nvSpPr>
        <p:spPr>
          <a:xfrm>
            <a:off x="4931227" y="4994490"/>
            <a:ext cx="2209800" cy="523220"/>
          </a:xfrm>
          <a:prstGeom prst="rect">
            <a:avLst/>
          </a:prstGeom>
          <a:noFill/>
        </p:spPr>
        <p:txBody>
          <a:bodyPr wrap="square" rtlCol="1">
            <a:spAutoFit/>
          </a:bodyPr>
          <a:lstStyle/>
          <a:p>
            <a:pPr algn="ctr" rtl="0"/>
            <a:r>
              <a:rPr lang="en-US" sz="2800" dirty="0" smtClean="0">
                <a:solidFill>
                  <a:schemeClr val="bg1"/>
                </a:solidFill>
                <a:latin typeface="Comic Sans MS" panose="030F0702030302020204" pitchFamily="66" charset="0"/>
              </a:rPr>
              <a:t>Link</a:t>
            </a:r>
            <a:endParaRPr lang="he-IL" sz="2800" dirty="0">
              <a:solidFill>
                <a:schemeClr val="bg1"/>
              </a:solidFill>
              <a:latin typeface="Comic Sans MS" panose="030F0702030302020204" pitchFamily="66" charset="0"/>
            </a:endParaRPr>
          </a:p>
        </p:txBody>
      </p:sp>
      <p:sp>
        <p:nvSpPr>
          <p:cNvPr id="17" name="TextBox 16"/>
          <p:cNvSpPr txBox="1"/>
          <p:nvPr/>
        </p:nvSpPr>
        <p:spPr>
          <a:xfrm>
            <a:off x="5214255" y="5593201"/>
            <a:ext cx="2209800" cy="523220"/>
          </a:xfrm>
          <a:prstGeom prst="rect">
            <a:avLst/>
          </a:prstGeom>
          <a:noFill/>
        </p:spPr>
        <p:txBody>
          <a:bodyPr wrap="square" rtlCol="1">
            <a:spAutoFit/>
          </a:bodyPr>
          <a:lstStyle/>
          <a:p>
            <a:pPr algn="l" rtl="0"/>
            <a:r>
              <a:rPr lang="en-US" sz="2800" dirty="0" smtClean="0">
                <a:solidFill>
                  <a:schemeClr val="bg1"/>
                </a:solidFill>
                <a:latin typeface="Comic Sans MS" panose="030F0702030302020204" pitchFamily="66" charset="0"/>
              </a:rPr>
              <a:t>Physical</a:t>
            </a:r>
            <a:endParaRPr lang="he-IL" sz="28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484964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smtClean="0">
                <a:latin typeface="Comic Sans MS" panose="030F0702030302020204" pitchFamily="66" charset="0"/>
              </a:rPr>
              <a:t>The Link Layer</a:t>
            </a:r>
            <a:endParaRPr lang="en-US" altLang="he-IL" dirty="0">
              <a:latin typeface="Comic Sans MS" panose="030F0702030302020204" pitchFamily="66" charset="0"/>
            </a:endParaRPr>
          </a:p>
        </p:txBody>
      </p:sp>
      <p:sp>
        <p:nvSpPr>
          <p:cNvPr id="20" name="Content Placeholder 2"/>
          <p:cNvSpPr txBox="1">
            <a:spLocks/>
          </p:cNvSpPr>
          <p:nvPr/>
        </p:nvSpPr>
        <p:spPr>
          <a:xfrm>
            <a:off x="899597" y="1224833"/>
            <a:ext cx="10717439" cy="4552044"/>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he-IL" sz="1800" dirty="0">
              <a:latin typeface="Comic Sans MS" panose="030F0702030302020204" pitchFamily="66" charset="0"/>
            </a:endParaRPr>
          </a:p>
          <a:p>
            <a:pPr algn="l" rtl="0"/>
            <a:r>
              <a:rPr lang="en-US" sz="1800" b="1" i="1" dirty="0">
                <a:latin typeface="Comic Sans MS" panose="030F0702030302020204" pitchFamily="66" charset="0"/>
              </a:rPr>
              <a:t>Link</a:t>
            </a:r>
            <a:r>
              <a:rPr lang="en-US" sz="1800" dirty="0">
                <a:latin typeface="Comic Sans MS" panose="030F0702030302020204" pitchFamily="66" charset="0"/>
              </a:rPr>
              <a:t> - communication </a:t>
            </a:r>
            <a:r>
              <a:rPr lang="en-US" sz="1800" dirty="0" smtClean="0">
                <a:latin typeface="Comic Sans MS" panose="030F0702030302020204" pitchFamily="66" charset="0"/>
              </a:rPr>
              <a:t>channel </a:t>
            </a:r>
            <a:r>
              <a:rPr lang="en-US" sz="1800" dirty="0">
                <a:latin typeface="Comic Sans MS" panose="030F0702030302020204" pitchFamily="66" charset="0"/>
              </a:rPr>
              <a:t>that connect adjacent nodes along communication path </a:t>
            </a:r>
            <a:r>
              <a:rPr lang="en-US" sz="1800" dirty="0" smtClean="0">
                <a:latin typeface="Comic Sans MS" panose="030F0702030302020204" pitchFamily="66" charset="0"/>
              </a:rPr>
              <a:t>.</a:t>
            </a:r>
          </a:p>
          <a:p>
            <a:pPr algn="l" rtl="0"/>
            <a:r>
              <a:rPr lang="en-US" sz="1800" b="1" i="1" dirty="0" smtClean="0">
                <a:latin typeface="Comic Sans MS" panose="030F0702030302020204" pitchFamily="66" charset="0"/>
              </a:rPr>
              <a:t>Link </a:t>
            </a:r>
            <a:r>
              <a:rPr lang="en-US" sz="1800" b="1" i="1" dirty="0">
                <a:latin typeface="Comic Sans MS" panose="030F0702030302020204" pitchFamily="66" charset="0"/>
              </a:rPr>
              <a:t>layer </a:t>
            </a:r>
            <a:r>
              <a:rPr lang="en-US" sz="1800" dirty="0">
                <a:latin typeface="Comic Sans MS" panose="030F0702030302020204" pitchFamily="66" charset="0"/>
              </a:rPr>
              <a:t>has responsibility of </a:t>
            </a:r>
            <a:r>
              <a:rPr lang="en-US" sz="1800" dirty="0" smtClean="0">
                <a:latin typeface="Comic Sans MS" panose="030F0702030302020204" pitchFamily="66" charset="0"/>
              </a:rPr>
              <a:t> transferring frames </a:t>
            </a:r>
            <a:r>
              <a:rPr lang="en-US" sz="1800" dirty="0">
                <a:latin typeface="Comic Sans MS" panose="030F0702030302020204" pitchFamily="66" charset="0"/>
              </a:rPr>
              <a:t>from one node </a:t>
            </a:r>
            <a:r>
              <a:rPr lang="en-US" sz="1800" dirty="0" smtClean="0">
                <a:latin typeface="Comic Sans MS" panose="030F0702030302020204" pitchFamily="66" charset="0"/>
              </a:rPr>
              <a:t>to </a:t>
            </a:r>
            <a:r>
              <a:rPr lang="en-US" sz="1800" dirty="0">
                <a:latin typeface="Comic Sans MS" panose="030F0702030302020204" pitchFamily="66" charset="0"/>
              </a:rPr>
              <a:t>physically adjacent node over a </a:t>
            </a:r>
            <a:r>
              <a:rPr lang="en-US" sz="1800" dirty="0" smtClean="0">
                <a:latin typeface="Comic Sans MS" panose="030F0702030302020204" pitchFamily="66" charset="0"/>
              </a:rPr>
              <a:t>link.</a:t>
            </a:r>
          </a:p>
          <a:p>
            <a:pPr algn="l" rtl="0"/>
            <a:r>
              <a:rPr lang="en-US" sz="1800" dirty="0" smtClean="0">
                <a:latin typeface="Comic Sans MS" panose="030F0702030302020204" pitchFamily="66" charset="0"/>
              </a:rPr>
              <a:t>Link layer is implemented in a network adapter (</a:t>
            </a:r>
            <a:r>
              <a:rPr lang="en-US" sz="1800" b="1" i="1" dirty="0" smtClean="0">
                <a:latin typeface="Comic Sans MS" panose="030F0702030302020204" pitchFamily="66" charset="0"/>
              </a:rPr>
              <a:t>NIC-</a:t>
            </a:r>
            <a:r>
              <a:rPr lang="en-US" sz="1800" i="1" dirty="0" smtClean="0">
                <a:latin typeface="Comic Sans MS" panose="030F0702030302020204" pitchFamily="66" charset="0"/>
              </a:rPr>
              <a:t> Network Interface Card</a:t>
            </a:r>
            <a:r>
              <a:rPr lang="en-US" sz="1800" dirty="0" smtClean="0">
                <a:latin typeface="Comic Sans MS" panose="030F0702030302020204" pitchFamily="66" charset="0"/>
              </a:rPr>
              <a:t>) as a combination of hardware, software and firmware.</a:t>
            </a: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7654555" y="3514903"/>
            <a:ext cx="3749591" cy="2087855"/>
          </a:xfrm>
          <a:prstGeom prst="rect">
            <a:avLst/>
          </a:prstGeom>
        </p:spPr>
      </p:pic>
      <p:pic>
        <p:nvPicPr>
          <p:cNvPr id="3" name="Picture 2"/>
          <p:cNvPicPr>
            <a:picLocks noChangeAspect="1"/>
          </p:cNvPicPr>
          <p:nvPr/>
        </p:nvPicPr>
        <p:blipFill>
          <a:blip r:embed="rId4"/>
          <a:stretch>
            <a:fillRect/>
          </a:stretch>
        </p:blipFill>
        <p:spPr>
          <a:xfrm>
            <a:off x="969253" y="3515669"/>
            <a:ext cx="6477000" cy="2676525"/>
          </a:xfrm>
          <a:prstGeom prst="rect">
            <a:avLst/>
          </a:prstGeom>
        </p:spPr>
      </p:pic>
    </p:spTree>
    <p:extLst>
      <p:ext uri="{BB962C8B-B14F-4D97-AF65-F5344CB8AC3E}">
        <p14:creationId xmlns:p14="http://schemas.microsoft.com/office/powerpoint/2010/main" val="4222895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smtClean="0">
                <a:latin typeface="Comic Sans MS" panose="030F0702030302020204" pitchFamily="66" charset="0"/>
              </a:rPr>
              <a:t>Link Layer Services</a:t>
            </a:r>
            <a:endParaRPr lang="en-US" altLang="he-IL" dirty="0">
              <a:latin typeface="Comic Sans MS" panose="030F0702030302020204" pitchFamily="66" charset="0"/>
            </a:endParaRPr>
          </a:p>
        </p:txBody>
      </p:sp>
      <p:sp>
        <p:nvSpPr>
          <p:cNvPr id="20" name="Content Placeholder 2"/>
          <p:cNvSpPr txBox="1">
            <a:spLocks/>
          </p:cNvSpPr>
          <p:nvPr/>
        </p:nvSpPr>
        <p:spPr>
          <a:xfrm>
            <a:off x="899597" y="1224833"/>
            <a:ext cx="11013360" cy="4552044"/>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he-IL" sz="2000" dirty="0">
              <a:latin typeface="Comic Sans MS" panose="030F0702030302020204" pitchFamily="66" charset="0"/>
            </a:endParaRPr>
          </a:p>
          <a:p>
            <a:pPr algn="l" rtl="0"/>
            <a:r>
              <a:rPr lang="en-US" sz="2000" dirty="0" smtClean="0">
                <a:latin typeface="Comic Sans MS" panose="030F0702030302020204" pitchFamily="66" charset="0"/>
              </a:rPr>
              <a:t>Link Access.</a:t>
            </a:r>
          </a:p>
          <a:p>
            <a:pPr algn="l" rtl="0"/>
            <a:r>
              <a:rPr lang="en-US" sz="2000" dirty="0" smtClean="0">
                <a:latin typeface="Comic Sans MS" panose="030F0702030302020204" pitchFamily="66" charset="0"/>
              </a:rPr>
              <a:t>Reliable Delivery. </a:t>
            </a:r>
          </a:p>
          <a:p>
            <a:pPr algn="l" rtl="0"/>
            <a:r>
              <a:rPr lang="en-US" sz="2000" dirty="0" smtClean="0">
                <a:latin typeface="Comic Sans MS" panose="030F0702030302020204" pitchFamily="66" charset="0"/>
              </a:rPr>
              <a:t>Flow Control. </a:t>
            </a:r>
          </a:p>
          <a:p>
            <a:pPr algn="l" rtl="0"/>
            <a:r>
              <a:rPr lang="en-US" sz="2000" dirty="0" smtClean="0">
                <a:latin typeface="Comic Sans MS" panose="030F0702030302020204" pitchFamily="66" charset="0"/>
              </a:rPr>
              <a:t>Error Detection.</a:t>
            </a:r>
          </a:p>
          <a:p>
            <a:pPr algn="l" rtl="0"/>
            <a:r>
              <a:rPr lang="en-US" sz="2000" dirty="0" smtClean="0">
                <a:latin typeface="Comic Sans MS" panose="030F0702030302020204" pitchFamily="66" charset="0"/>
              </a:rPr>
              <a:t>Error Correction.</a:t>
            </a:r>
          </a:p>
          <a:p>
            <a:pPr algn="l" rtl="0"/>
            <a:r>
              <a:rPr lang="en-US" sz="2000" dirty="0" smtClean="0">
                <a:latin typeface="Comic Sans MS" panose="030F0702030302020204" pitchFamily="66" charset="0"/>
              </a:rPr>
              <a:t>Half/Full Duplex.</a:t>
            </a: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sp>
        <p:nvSpPr>
          <p:cNvPr id="2" name="TextBox 1"/>
          <p:cNvSpPr txBox="1"/>
          <p:nvPr/>
        </p:nvSpPr>
        <p:spPr>
          <a:xfrm>
            <a:off x="3581757" y="2250167"/>
            <a:ext cx="5099398" cy="523220"/>
          </a:xfrm>
          <a:prstGeom prst="rect">
            <a:avLst/>
          </a:prstGeom>
          <a:noFill/>
        </p:spPr>
        <p:txBody>
          <a:bodyPr wrap="square" rtlCol="1">
            <a:spAutoFit/>
          </a:bodyPr>
          <a:lstStyle/>
          <a:p>
            <a:pPr algn="l" rtl="0"/>
            <a:r>
              <a:rPr lang="en-US" sz="1400" dirty="0">
                <a:latin typeface="Comic Sans MS" panose="030F0702030302020204" pitchFamily="66" charset="0"/>
              </a:rPr>
              <a:t>(A </a:t>
            </a:r>
            <a:r>
              <a:rPr lang="en-US" sz="1400" dirty="0" smtClean="0">
                <a:latin typeface="Comic Sans MS" panose="030F0702030302020204" pitchFamily="66" charset="0"/>
              </a:rPr>
              <a:t>services </a:t>
            </a:r>
            <a:r>
              <a:rPr lang="en-US" sz="1400" dirty="0">
                <a:latin typeface="Comic Sans MS" panose="030F0702030302020204" pitchFamily="66" charset="0"/>
              </a:rPr>
              <a:t>that repeat in transport layer, why</a:t>
            </a:r>
            <a:r>
              <a:rPr lang="en-US" sz="1400" dirty="0" smtClean="0">
                <a:latin typeface="Comic Sans MS" panose="030F0702030302020204" pitchFamily="66" charset="0"/>
              </a:rPr>
              <a:t>?</a:t>
            </a:r>
            <a:endParaRPr lang="en-US" sz="1400" dirty="0">
              <a:latin typeface="Comic Sans MS" panose="030F0702030302020204" pitchFamily="66" charset="0"/>
            </a:endParaRPr>
          </a:p>
          <a:p>
            <a:pPr algn="l" rtl="0"/>
            <a:r>
              <a:rPr lang="en-US" sz="1400" dirty="0" smtClean="0">
                <a:latin typeface="Comic Sans MS" panose="030F0702030302020204" pitchFamily="66" charset="0"/>
              </a:rPr>
              <a:t>We can ask this question in both directions).</a:t>
            </a:r>
            <a:endParaRPr lang="he-IL" sz="1400" dirty="0">
              <a:latin typeface="Comic Sans MS" panose="030F0702030302020204" pitchFamily="66" charset="0"/>
            </a:endParaRPr>
          </a:p>
        </p:txBody>
      </p:sp>
    </p:spTree>
    <p:extLst>
      <p:ext uri="{BB962C8B-B14F-4D97-AF65-F5344CB8AC3E}">
        <p14:creationId xmlns:p14="http://schemas.microsoft.com/office/powerpoint/2010/main" val="3905632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752663" y="3472105"/>
            <a:ext cx="3028950" cy="3267075"/>
          </a:xfrm>
          <a:prstGeom prst="rect">
            <a:avLst/>
          </a:prstGeom>
        </p:spPr>
      </p:pic>
      <p:pic>
        <p:nvPicPr>
          <p:cNvPr id="4" name="Picture 3"/>
          <p:cNvPicPr>
            <a:picLocks noChangeAspect="1"/>
          </p:cNvPicPr>
          <p:nvPr/>
        </p:nvPicPr>
        <p:blipFill>
          <a:blip r:embed="rId4"/>
          <a:stretch>
            <a:fillRect/>
          </a:stretch>
        </p:blipFill>
        <p:spPr>
          <a:xfrm>
            <a:off x="1553289" y="4015030"/>
            <a:ext cx="6677025" cy="2724150"/>
          </a:xfrm>
          <a:prstGeom prst="rect">
            <a:avLst/>
          </a:prstGeom>
        </p:spPr>
      </p:pic>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smtClean="0">
                <a:latin typeface="Comic Sans MS" panose="030F0702030302020204" pitchFamily="66" charset="0"/>
              </a:rPr>
              <a:t>Link Layer Addressing</a:t>
            </a:r>
            <a:endParaRPr lang="en-US" altLang="he-IL" dirty="0">
              <a:latin typeface="Comic Sans MS" panose="030F0702030302020204" pitchFamily="66" charset="0"/>
            </a:endParaRPr>
          </a:p>
        </p:txBody>
      </p:sp>
      <p:sp>
        <p:nvSpPr>
          <p:cNvPr id="20" name="Content Placeholder 2"/>
          <p:cNvSpPr txBox="1">
            <a:spLocks/>
          </p:cNvSpPr>
          <p:nvPr/>
        </p:nvSpPr>
        <p:spPr>
          <a:xfrm>
            <a:off x="899597" y="947477"/>
            <a:ext cx="11013360" cy="3305546"/>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he-IL" sz="1800" dirty="0">
              <a:latin typeface="Comic Sans MS" panose="030F0702030302020204" pitchFamily="66" charset="0"/>
            </a:endParaRPr>
          </a:p>
          <a:p>
            <a:pPr algn="l" rtl="0"/>
            <a:r>
              <a:rPr lang="en-US" sz="1800" b="1" i="1" dirty="0" smtClean="0">
                <a:latin typeface="Comic Sans MS" panose="030F0702030302020204" pitchFamily="66" charset="0"/>
              </a:rPr>
              <a:t>MAC Address </a:t>
            </a:r>
            <a:r>
              <a:rPr lang="en-US" sz="1800" dirty="0" smtClean="0">
                <a:latin typeface="Comic Sans MS" panose="030F0702030302020204" pitchFamily="66" charset="0"/>
              </a:rPr>
              <a:t>– 48 bit address, burned in NIC (unique identifier assigned to network interfaces).</a:t>
            </a:r>
          </a:p>
          <a:p>
            <a:pPr lvl="1" algn="l" rtl="0"/>
            <a:r>
              <a:rPr lang="en-US" sz="1800" dirty="0" smtClean="0">
                <a:latin typeface="Comic Sans MS" panose="030F0702030302020204" pitchFamily="66" charset="0"/>
              </a:rPr>
              <a:t>Portable address. Ex: </a:t>
            </a:r>
          </a:p>
          <a:p>
            <a:pPr algn="l" rtl="0"/>
            <a:r>
              <a:rPr lang="en-US" sz="1800" b="1" i="1" dirty="0" smtClean="0">
                <a:latin typeface="Comic Sans MS" panose="030F0702030302020204" pitchFamily="66" charset="0"/>
              </a:rPr>
              <a:t>Switch</a:t>
            </a:r>
            <a:r>
              <a:rPr lang="en-US" sz="1800" dirty="0" smtClean="0">
                <a:latin typeface="Comic Sans MS" panose="030F0702030302020204" pitchFamily="66" charset="0"/>
              </a:rPr>
              <a:t>:</a:t>
            </a:r>
          </a:p>
          <a:p>
            <a:pPr lvl="1" algn="l" rtl="0"/>
            <a:r>
              <a:rPr lang="en-US" sz="1800" dirty="0">
                <a:latin typeface="Comic Sans MS" panose="030F0702030302020204" pitchFamily="66" charset="0"/>
              </a:rPr>
              <a:t>keeps a record of </a:t>
            </a:r>
            <a:r>
              <a:rPr lang="en-US" sz="1800" dirty="0" smtClean="0">
                <a:latin typeface="Comic Sans MS" panose="030F0702030302020204" pitchFamily="66" charset="0"/>
              </a:rPr>
              <a:t>the </a:t>
            </a:r>
            <a:r>
              <a:rPr lang="en-US" sz="1800" i="1" dirty="0" smtClean="0">
                <a:latin typeface="Comic Sans MS" panose="030F0702030302020204" pitchFamily="66" charset="0"/>
              </a:rPr>
              <a:t>MAC addresses </a:t>
            </a:r>
            <a:r>
              <a:rPr lang="en-US" sz="1800" dirty="0" smtClean="0">
                <a:latin typeface="Comic Sans MS" panose="030F0702030302020204" pitchFamily="66" charset="0"/>
              </a:rPr>
              <a:t>of </a:t>
            </a:r>
            <a:r>
              <a:rPr lang="en-US" sz="1800" dirty="0">
                <a:latin typeface="Comic Sans MS" panose="030F0702030302020204" pitchFamily="66" charset="0"/>
              </a:rPr>
              <a:t>all the devices connected to it.</a:t>
            </a:r>
            <a:endParaRPr lang="en-US" sz="1800" dirty="0" smtClean="0">
              <a:latin typeface="Comic Sans MS" panose="030F0702030302020204" pitchFamily="66" charset="0"/>
            </a:endParaRPr>
          </a:p>
          <a:p>
            <a:pPr lvl="1" algn="l" rtl="0"/>
            <a:r>
              <a:rPr lang="en-US" sz="1800" dirty="0" smtClean="0">
                <a:latin typeface="Comic Sans MS" panose="030F0702030302020204" pitchFamily="66" charset="0"/>
              </a:rPr>
              <a:t>examine </a:t>
            </a:r>
            <a:r>
              <a:rPr lang="en-US" sz="1800" dirty="0">
                <a:latin typeface="Comic Sans MS" panose="030F0702030302020204" pitchFamily="66" charset="0"/>
              </a:rPr>
              <a:t>incoming frame’s </a:t>
            </a:r>
            <a:r>
              <a:rPr lang="en-US" sz="1800" i="1" dirty="0">
                <a:latin typeface="Comic Sans MS" panose="030F0702030302020204" pitchFamily="66" charset="0"/>
              </a:rPr>
              <a:t>MAC</a:t>
            </a:r>
            <a:r>
              <a:rPr lang="en-US" sz="1800" dirty="0">
                <a:latin typeface="Comic Sans MS" panose="030F0702030302020204" pitchFamily="66" charset="0"/>
              </a:rPr>
              <a:t> address, </a:t>
            </a:r>
            <a:r>
              <a:rPr lang="en-US" sz="1800" b="1" i="1" dirty="0">
                <a:latin typeface="Comic Sans MS" panose="030F0702030302020204" pitchFamily="66" charset="0"/>
              </a:rPr>
              <a:t>selectively</a:t>
            </a:r>
            <a:r>
              <a:rPr lang="en-US" sz="1800" dirty="0">
                <a:latin typeface="Comic Sans MS" panose="030F0702030302020204" pitchFamily="66" charset="0"/>
              </a:rPr>
              <a:t> forward </a:t>
            </a:r>
            <a:r>
              <a:rPr lang="en-US" sz="1800" dirty="0" smtClean="0">
                <a:latin typeface="Comic Sans MS" panose="030F0702030302020204" pitchFamily="66" charset="0"/>
              </a:rPr>
              <a:t>frame to </a:t>
            </a:r>
            <a:r>
              <a:rPr lang="en-US" sz="1800" dirty="0" smtClean="0">
                <a:latin typeface="Comic Sans MS" panose="030F0702030302020204" pitchFamily="66" charset="0"/>
              </a:rPr>
              <a:t>one or </a:t>
            </a:r>
            <a:r>
              <a:rPr lang="en-US" sz="1800" dirty="0" smtClean="0">
                <a:latin typeface="Comic Sans MS" panose="030F0702030302020204" pitchFamily="66" charset="0"/>
              </a:rPr>
              <a:t>more </a:t>
            </a:r>
            <a:r>
              <a:rPr lang="en-US" sz="1800" dirty="0">
                <a:latin typeface="Comic Sans MS" panose="030F0702030302020204" pitchFamily="66" charset="0"/>
              </a:rPr>
              <a:t>outgoing </a:t>
            </a:r>
            <a:r>
              <a:rPr lang="en-US" sz="1800" dirty="0" smtClean="0">
                <a:latin typeface="Comic Sans MS" panose="030F0702030302020204" pitchFamily="66" charset="0"/>
              </a:rPr>
              <a:t>links.</a:t>
            </a:r>
          </a:p>
          <a:p>
            <a:pPr lvl="1" algn="l" rtl="0"/>
            <a:r>
              <a:rPr lang="en-US" sz="1800" dirty="0" smtClean="0">
                <a:latin typeface="Comic Sans MS" panose="030F0702030302020204" pitchFamily="66" charset="0"/>
              </a:rPr>
              <a:t>Transparent - </a:t>
            </a:r>
            <a:r>
              <a:rPr lang="en-US" sz="1800" dirty="0">
                <a:latin typeface="Comic Sans MS" panose="030F0702030302020204" pitchFamily="66" charset="0"/>
              </a:rPr>
              <a:t>hosts are unaware of presence of </a:t>
            </a:r>
            <a:r>
              <a:rPr lang="en-US" sz="1800" dirty="0" smtClean="0">
                <a:latin typeface="Comic Sans MS" panose="030F0702030302020204" pitchFamily="66" charset="0"/>
              </a:rPr>
              <a:t>switches.</a:t>
            </a:r>
          </a:p>
          <a:p>
            <a:pPr lvl="1" algn="l" rtl="0"/>
            <a:r>
              <a:rPr lang="en-US" sz="1800" dirty="0">
                <a:latin typeface="Comic Sans MS" panose="030F0702030302020204" pitchFamily="66" charset="0"/>
              </a:rPr>
              <a:t>One Switch isn’t aware of other switches</a:t>
            </a:r>
            <a:r>
              <a:rPr lang="en-US" sz="1800" dirty="0" smtClean="0">
                <a:latin typeface="Comic Sans MS" panose="030F0702030302020204" pitchFamily="66" charset="0"/>
              </a:rPr>
              <a:t>.</a:t>
            </a:r>
          </a:p>
          <a:p>
            <a:pPr lvl="1" algn="l" rtl="0"/>
            <a:r>
              <a:rPr lang="en-US" sz="1800" dirty="0" smtClean="0">
                <a:latin typeface="Comic Sans MS" panose="030F0702030302020204" pitchFamily="66" charset="0"/>
              </a:rPr>
              <a:t>Plug &amp; play - </a:t>
            </a:r>
            <a:r>
              <a:rPr lang="en-US" sz="1800" dirty="0">
                <a:latin typeface="Comic Sans MS" panose="030F0702030302020204" pitchFamily="66" charset="0"/>
              </a:rPr>
              <a:t>switches do not need to be configured </a:t>
            </a:r>
            <a:r>
              <a:rPr lang="en-US" sz="1800" dirty="0" smtClean="0">
                <a:latin typeface="Comic Sans MS" panose="030F0702030302020204" pitchFamily="66" charset="0"/>
              </a:rPr>
              <a:t> (self learning).</a:t>
            </a: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pic>
        <p:nvPicPr>
          <p:cNvPr id="3" name="Picture 2"/>
          <p:cNvPicPr>
            <a:picLocks noChangeAspect="1"/>
          </p:cNvPicPr>
          <p:nvPr/>
        </p:nvPicPr>
        <p:blipFill>
          <a:blip r:embed="rId5"/>
          <a:stretch>
            <a:fillRect/>
          </a:stretch>
        </p:blipFill>
        <p:spPr>
          <a:xfrm>
            <a:off x="4106664" y="1623867"/>
            <a:ext cx="2075562" cy="269635"/>
          </a:xfrm>
          <a:prstGeom prst="rect">
            <a:avLst/>
          </a:prstGeom>
        </p:spPr>
      </p:pic>
    </p:spTree>
    <p:extLst>
      <p:ext uri="{BB962C8B-B14F-4D97-AF65-F5344CB8AC3E}">
        <p14:creationId xmlns:p14="http://schemas.microsoft.com/office/powerpoint/2010/main" val="89316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smtClean="0">
                <a:latin typeface="Comic Sans MS" panose="030F0702030302020204" pitchFamily="66" charset="0"/>
              </a:rPr>
              <a:t>Link Layer Addressing</a:t>
            </a:r>
            <a:endParaRPr lang="en-US" altLang="he-IL" dirty="0">
              <a:latin typeface="Comic Sans MS" panose="030F0702030302020204" pitchFamily="66" charset="0"/>
            </a:endParaRP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8816065" y="1397706"/>
            <a:ext cx="3028950" cy="3267075"/>
          </a:xfrm>
          <a:prstGeom prst="rect">
            <a:avLst/>
          </a:prstGeom>
        </p:spPr>
      </p:pic>
      <p:pic>
        <p:nvPicPr>
          <p:cNvPr id="3" name="Picture 2"/>
          <p:cNvPicPr>
            <a:picLocks noChangeAspect="1"/>
          </p:cNvPicPr>
          <p:nvPr/>
        </p:nvPicPr>
        <p:blipFill>
          <a:blip r:embed="rId4"/>
          <a:stretch>
            <a:fillRect/>
          </a:stretch>
        </p:blipFill>
        <p:spPr>
          <a:xfrm>
            <a:off x="3615070" y="4844235"/>
            <a:ext cx="6528390" cy="1893878"/>
          </a:xfrm>
          <a:prstGeom prst="rect">
            <a:avLst/>
          </a:prstGeom>
        </p:spPr>
      </p:pic>
      <p:pic>
        <p:nvPicPr>
          <p:cNvPr id="5" name="Picture 4"/>
          <p:cNvPicPr>
            <a:picLocks noChangeAspect="1"/>
          </p:cNvPicPr>
          <p:nvPr/>
        </p:nvPicPr>
        <p:blipFill>
          <a:blip r:embed="rId5"/>
          <a:stretch>
            <a:fillRect/>
          </a:stretch>
        </p:blipFill>
        <p:spPr>
          <a:xfrm>
            <a:off x="1029151" y="1289945"/>
            <a:ext cx="7306395" cy="3482599"/>
          </a:xfrm>
          <a:prstGeom prst="rect">
            <a:avLst/>
          </a:prstGeom>
        </p:spPr>
      </p:pic>
      <p:sp>
        <p:nvSpPr>
          <p:cNvPr id="6" name="TextBox 5"/>
          <p:cNvSpPr txBox="1"/>
          <p:nvPr/>
        </p:nvSpPr>
        <p:spPr>
          <a:xfrm>
            <a:off x="2254102" y="5489331"/>
            <a:ext cx="1573619" cy="923330"/>
          </a:xfrm>
          <a:prstGeom prst="rect">
            <a:avLst/>
          </a:prstGeom>
          <a:noFill/>
        </p:spPr>
        <p:txBody>
          <a:bodyPr wrap="square" rtlCol="1">
            <a:spAutoFit/>
          </a:bodyPr>
          <a:lstStyle/>
          <a:p>
            <a:pPr algn="l" rtl="0"/>
            <a:r>
              <a:rPr lang="en-US" dirty="0" smtClean="0">
                <a:latin typeface="Comic Sans MS" panose="030F0702030302020204" pitchFamily="66" charset="0"/>
              </a:rPr>
              <a:t>“Forward Table” for switches</a:t>
            </a:r>
            <a:endParaRPr lang="he-IL" dirty="0">
              <a:latin typeface="Comic Sans MS" panose="030F0702030302020204" pitchFamily="66" charset="0"/>
            </a:endParaRPr>
          </a:p>
        </p:txBody>
      </p:sp>
      <p:sp>
        <p:nvSpPr>
          <p:cNvPr id="4" name="TextBox 3"/>
          <p:cNvSpPr txBox="1"/>
          <p:nvPr/>
        </p:nvSpPr>
        <p:spPr>
          <a:xfrm>
            <a:off x="5838662" y="2120711"/>
            <a:ext cx="2528711" cy="276999"/>
          </a:xfrm>
          <a:prstGeom prst="rect">
            <a:avLst/>
          </a:prstGeom>
          <a:noFill/>
        </p:spPr>
        <p:txBody>
          <a:bodyPr wrap="square" rtlCol="1">
            <a:spAutoFit/>
          </a:bodyPr>
          <a:lstStyle/>
          <a:p>
            <a:pPr algn="l" rtl="0"/>
            <a:r>
              <a:rPr lang="en-US" sz="1200" dirty="0" smtClean="0">
                <a:latin typeface="Comic Sans MS" panose="030F0702030302020204" pitchFamily="66" charset="0"/>
              </a:rPr>
              <a:t>Remember: switches are dumb.</a:t>
            </a:r>
            <a:endParaRPr lang="he-IL" sz="1200" dirty="0">
              <a:latin typeface="Comic Sans MS" panose="030F0702030302020204" pitchFamily="66" charset="0"/>
            </a:endParaRPr>
          </a:p>
        </p:txBody>
      </p:sp>
    </p:spTree>
    <p:extLst>
      <p:ext uri="{BB962C8B-B14F-4D97-AF65-F5344CB8AC3E}">
        <p14:creationId xmlns:p14="http://schemas.microsoft.com/office/powerpoint/2010/main" val="1052689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smtClean="0">
                <a:latin typeface="Comic Sans MS" panose="030F0702030302020204" pitchFamily="66" charset="0"/>
              </a:rPr>
              <a:t>Link Layer Addressing</a:t>
            </a:r>
            <a:endParaRPr lang="en-US" altLang="he-IL" dirty="0">
              <a:latin typeface="Comic Sans MS" panose="030F0702030302020204" pitchFamily="66" charset="0"/>
            </a:endParaRP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298" y="1589791"/>
            <a:ext cx="8522190" cy="4894797"/>
          </a:xfrm>
          <a:prstGeom prst="rect">
            <a:avLst/>
          </a:prstGeom>
        </p:spPr>
      </p:pic>
    </p:spTree>
    <p:extLst>
      <p:ext uri="{BB962C8B-B14F-4D97-AF65-F5344CB8AC3E}">
        <p14:creationId xmlns:p14="http://schemas.microsoft.com/office/powerpoint/2010/main" val="517964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759967" y="3086665"/>
            <a:ext cx="5412369" cy="3252982"/>
          </a:xfrm>
          <a:prstGeom prst="rect">
            <a:avLst/>
          </a:prstGeom>
        </p:spPr>
      </p:pic>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smtClean="0">
                <a:latin typeface="Comic Sans MS" panose="030F0702030302020204" pitchFamily="66" charset="0"/>
              </a:rPr>
              <a:t>ARP (</a:t>
            </a:r>
            <a:r>
              <a:rPr lang="en-US" altLang="he-IL" sz="3200" dirty="0" smtClean="0">
                <a:latin typeface="Comic Sans MS" panose="030F0702030302020204" pitchFamily="66" charset="0"/>
              </a:rPr>
              <a:t>Address Resolution Protocol</a:t>
            </a:r>
            <a:r>
              <a:rPr lang="en-US" altLang="he-IL" dirty="0" smtClean="0">
                <a:latin typeface="Comic Sans MS" panose="030F0702030302020204" pitchFamily="66" charset="0"/>
              </a:rPr>
              <a:t>)</a:t>
            </a:r>
            <a:endParaRPr lang="en-US" altLang="he-IL" dirty="0">
              <a:latin typeface="Comic Sans MS" panose="030F0702030302020204" pitchFamily="66" charset="0"/>
            </a:endParaRPr>
          </a:p>
        </p:txBody>
      </p:sp>
      <p:sp>
        <p:nvSpPr>
          <p:cNvPr id="20" name="Content Placeholder 2"/>
          <p:cNvSpPr txBox="1">
            <a:spLocks/>
          </p:cNvSpPr>
          <p:nvPr/>
        </p:nvSpPr>
        <p:spPr>
          <a:xfrm>
            <a:off x="760951" y="2506945"/>
            <a:ext cx="6367436" cy="3656789"/>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smtClean="0">
                <a:latin typeface="Comic Sans MS" panose="030F0702030302020204" pitchFamily="66" charset="0"/>
              </a:rPr>
              <a:t>Each host and Router has </a:t>
            </a:r>
            <a:r>
              <a:rPr lang="en-US" sz="1800" b="1" i="1" dirty="0" smtClean="0">
                <a:latin typeface="Comic Sans MS" panose="030F0702030302020204" pitchFamily="66" charset="0"/>
              </a:rPr>
              <a:t>ARP Table </a:t>
            </a:r>
            <a:r>
              <a:rPr lang="en-US" sz="1800" dirty="0" smtClean="0">
                <a:latin typeface="Comic Sans MS" panose="030F0702030302020204" pitchFamily="66" charset="0"/>
              </a:rPr>
              <a:t>which contains the mapping                                                .</a:t>
            </a:r>
          </a:p>
          <a:p>
            <a:pPr algn="l" rtl="0"/>
            <a:r>
              <a:rPr lang="en-US" sz="1800" dirty="0" smtClean="0">
                <a:latin typeface="Comic Sans MS" panose="030F0702030302020204" pitchFamily="66" charset="0"/>
              </a:rPr>
              <a:t> </a:t>
            </a:r>
            <a:r>
              <a:rPr lang="en-US" sz="1800" b="1" dirty="0" smtClean="0">
                <a:latin typeface="Comic Sans MS" panose="030F0702030302020204" pitchFamily="66" charset="0"/>
              </a:rPr>
              <a:t>TTL</a:t>
            </a:r>
            <a:r>
              <a:rPr lang="en-US" sz="1800" dirty="0" smtClean="0">
                <a:latin typeface="Comic Sans MS" panose="030F0702030302020204" pitchFamily="66" charset="0"/>
              </a:rPr>
              <a:t> (Time To Live) – the time the mapping will be forgotten (typically 20 min).</a:t>
            </a:r>
          </a:p>
          <a:p>
            <a:pPr algn="l" rtl="0"/>
            <a:r>
              <a:rPr lang="en-US" sz="1800" dirty="0" smtClean="0">
                <a:latin typeface="Comic Sans MS" panose="030F0702030302020204" pitchFamily="66" charset="0"/>
              </a:rPr>
              <a:t>ARP tables are “plug &amp; play”.</a:t>
            </a:r>
          </a:p>
          <a:p>
            <a:pPr algn="l" rtl="0"/>
            <a:r>
              <a:rPr lang="en-US" sz="1800" b="1" dirty="0" smtClean="0">
                <a:latin typeface="Comic Sans MS" panose="030F0702030302020204" pitchFamily="66" charset="0"/>
              </a:rPr>
              <a:t>ARP Query </a:t>
            </a:r>
            <a:r>
              <a:rPr lang="en-US" sz="1800" dirty="0" smtClean="0">
                <a:latin typeface="Comic Sans MS" panose="030F0702030302020204" pitchFamily="66" charset="0"/>
              </a:rPr>
              <a:t>– (“</a:t>
            </a:r>
            <a:r>
              <a:rPr lang="en-US" sz="1600" dirty="0" smtClean="0">
                <a:latin typeface="Comic Sans MS" panose="030F0702030302020204" pitchFamily="66" charset="0"/>
              </a:rPr>
              <a:t>what is the MAC address of an IP </a:t>
            </a:r>
            <a:r>
              <a:rPr lang="en-US" sz="1600" u="sng" dirty="0" smtClean="0">
                <a:latin typeface="Comic Sans MS" panose="030F0702030302020204" pitchFamily="66" charset="0"/>
              </a:rPr>
              <a:t>a.b.c.d</a:t>
            </a:r>
            <a:r>
              <a:rPr lang="en-US" sz="1800" dirty="0" smtClean="0">
                <a:latin typeface="Comic Sans MS" panose="030F0702030302020204" pitchFamily="66" charset="0"/>
              </a:rPr>
              <a:t>”?) </a:t>
            </a:r>
          </a:p>
          <a:p>
            <a:pPr lvl="1" algn="l" rtl="0"/>
            <a:r>
              <a:rPr lang="en-US" sz="1800" dirty="0" smtClean="0">
                <a:latin typeface="Comic Sans MS" panose="030F0702030302020204" pitchFamily="66" charset="0"/>
              </a:rPr>
              <a:t> when node wants to send datagram to another node and it doesn’t know it’s destination MAC address, it sends </a:t>
            </a:r>
            <a:r>
              <a:rPr lang="en-US" sz="1800" i="1" u="sng" dirty="0" smtClean="0">
                <a:latin typeface="Comic Sans MS" panose="030F0702030302020204" pitchFamily="66" charset="0"/>
              </a:rPr>
              <a:t>Broadcast</a:t>
            </a:r>
            <a:r>
              <a:rPr lang="en-US" sz="1800" dirty="0" smtClean="0">
                <a:latin typeface="Comic Sans MS" panose="030F0702030302020204" pitchFamily="66" charset="0"/>
              </a:rPr>
              <a:t> message with MAC address destination of all ‘F’. </a:t>
            </a:r>
          </a:p>
          <a:p>
            <a:pPr lvl="1" algn="l" rtl="0"/>
            <a:r>
              <a:rPr lang="en-US" sz="1800" dirty="0" smtClean="0">
                <a:latin typeface="Comic Sans MS" panose="030F0702030302020204" pitchFamily="66" charset="0"/>
              </a:rPr>
              <a:t>The other node replies with a unicast answer contains it’s MAC address.</a:t>
            </a:r>
            <a:endParaRPr lang="en-US" sz="1800" b="1" i="1" dirty="0">
              <a:latin typeface="Comic Sans MS" panose="030F0702030302020204" pitchFamily="66" charset="0"/>
            </a:endParaRP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pic>
        <p:nvPicPr>
          <p:cNvPr id="4" name="Picture 3"/>
          <p:cNvPicPr>
            <a:picLocks noChangeAspect="1"/>
          </p:cNvPicPr>
          <p:nvPr/>
        </p:nvPicPr>
        <p:blipFill>
          <a:blip r:embed="rId4"/>
          <a:stretch>
            <a:fillRect/>
          </a:stretch>
        </p:blipFill>
        <p:spPr>
          <a:xfrm>
            <a:off x="2450172" y="2763069"/>
            <a:ext cx="3092672" cy="323595"/>
          </a:xfrm>
          <a:prstGeom prst="rect">
            <a:avLst/>
          </a:prstGeom>
        </p:spPr>
      </p:pic>
      <p:sp>
        <p:nvSpPr>
          <p:cNvPr id="10" name="Content Placeholder 2"/>
          <p:cNvSpPr txBox="1">
            <a:spLocks/>
          </p:cNvSpPr>
          <p:nvPr/>
        </p:nvSpPr>
        <p:spPr>
          <a:xfrm>
            <a:off x="760951" y="1446307"/>
            <a:ext cx="11013360" cy="117300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a:latin typeface="Comic Sans MS" panose="030F0702030302020204" pitchFamily="66" charset="0"/>
              </a:rPr>
              <a:t>Is used to map interface’s </a:t>
            </a:r>
            <a:r>
              <a:rPr lang="en-US" sz="1800" i="1" dirty="0">
                <a:latin typeface="Comic Sans MS" panose="030F0702030302020204" pitchFamily="66" charset="0"/>
              </a:rPr>
              <a:t>MAC</a:t>
            </a:r>
            <a:r>
              <a:rPr lang="en-US" sz="1800" dirty="0">
                <a:latin typeface="Comic Sans MS" panose="030F0702030302020204" pitchFamily="66" charset="0"/>
              </a:rPr>
              <a:t> addresses, knowing its </a:t>
            </a:r>
            <a:r>
              <a:rPr lang="en-US" sz="1800" i="1" dirty="0">
                <a:latin typeface="Comic Sans MS" panose="030F0702030302020204" pitchFamily="66" charset="0"/>
              </a:rPr>
              <a:t>IP</a:t>
            </a:r>
            <a:r>
              <a:rPr lang="en-US" sz="1800" dirty="0">
                <a:latin typeface="Comic Sans MS" panose="030F0702030302020204" pitchFamily="66" charset="0"/>
              </a:rPr>
              <a:t> address.</a:t>
            </a:r>
          </a:p>
          <a:p>
            <a:pPr algn="l" rtl="0"/>
            <a:r>
              <a:rPr lang="en-US" sz="1800" dirty="0">
                <a:latin typeface="Comic Sans MS" panose="030F0702030302020204" pitchFamily="66" charset="0"/>
              </a:rPr>
              <a:t>Remember: it’s not the hosts and routers that have link layer address, but rather their adapters (network interfaces), therefore a node can have multiple addresses.</a:t>
            </a:r>
          </a:p>
          <a:p>
            <a:pPr algn="l" rtl="0"/>
            <a:endParaRPr lang="en-US" sz="1800" dirty="0" smtClean="0">
              <a:latin typeface="Comic Sans MS" panose="030F0702030302020204" pitchFamily="66" charset="0"/>
            </a:endParaRPr>
          </a:p>
        </p:txBody>
      </p:sp>
    </p:spTree>
    <p:extLst>
      <p:ext uri="{BB962C8B-B14F-4D97-AF65-F5344CB8AC3E}">
        <p14:creationId xmlns:p14="http://schemas.microsoft.com/office/powerpoint/2010/main" val="2930870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smtClean="0">
              <a:latin typeface="Comic Sans MS" panose="030F0702030302020204" pitchFamily="66" charset="0"/>
            </a:endParaRPr>
          </a:p>
          <a:p>
            <a:pPr algn="l" rtl="0"/>
            <a:endParaRPr lang="he-IL" sz="1800" dirty="0">
              <a:latin typeface="Comic Sans MS" panose="030F0702030302020204" pitchFamily="66"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24" y="1384687"/>
            <a:ext cx="7349040" cy="4951480"/>
          </a:xfrm>
          <a:prstGeom prst="rect">
            <a:avLst/>
          </a:prstGeom>
        </p:spPr>
      </p:pic>
      <p:sp>
        <p:nvSpPr>
          <p:cNvPr id="5" name="TextBox 4"/>
          <p:cNvSpPr txBox="1"/>
          <p:nvPr/>
        </p:nvSpPr>
        <p:spPr>
          <a:xfrm>
            <a:off x="7135056" y="757084"/>
            <a:ext cx="4777901" cy="2862322"/>
          </a:xfrm>
          <a:prstGeom prst="rect">
            <a:avLst/>
          </a:prstGeom>
          <a:noFill/>
        </p:spPr>
        <p:txBody>
          <a:bodyPr wrap="square" rtlCol="1">
            <a:spAutoFit/>
          </a:bodyPr>
          <a:lstStyle/>
          <a:p>
            <a:r>
              <a:rPr lang="he-IL" dirty="0" smtClean="0"/>
              <a:t>נתונה הרשת הבאה, ונתון כי צומת </a:t>
            </a:r>
            <a:r>
              <a:rPr lang="en-US" dirty="0" smtClean="0"/>
              <a:t>A</a:t>
            </a:r>
            <a:r>
              <a:rPr lang="he-IL" dirty="0" smtClean="0"/>
              <a:t> רוצה לפתוח התקשרות </a:t>
            </a:r>
            <a:r>
              <a:rPr lang="en-US" dirty="0" smtClean="0"/>
              <a:t>TCP</a:t>
            </a:r>
            <a:r>
              <a:rPr lang="he-IL" dirty="0" smtClean="0"/>
              <a:t> עם </a:t>
            </a:r>
            <a:r>
              <a:rPr lang="en-US" dirty="0" smtClean="0"/>
              <a:t>WS</a:t>
            </a:r>
            <a:r>
              <a:rPr lang="he-IL" dirty="0" smtClean="0"/>
              <a:t> (</a:t>
            </a:r>
            <a:r>
              <a:rPr lang="en-US" dirty="0" smtClean="0"/>
              <a:t>TCP 3 handshake</a:t>
            </a:r>
            <a:r>
              <a:rPr lang="he-IL" dirty="0" smtClean="0"/>
              <a:t>).</a:t>
            </a:r>
          </a:p>
          <a:p>
            <a:pPr marL="285750" indent="-285750">
              <a:buFont typeface="Arial" panose="020B0604020202020204" pitchFamily="34" charset="0"/>
              <a:buChar char="•"/>
            </a:pPr>
            <a:r>
              <a:rPr lang="he-IL" dirty="0" smtClean="0"/>
              <a:t>כמה מסגרות ישודרו במהלך התהליך?</a:t>
            </a:r>
          </a:p>
          <a:p>
            <a:pPr marL="285750" indent="-285750">
              <a:buFont typeface="Arial" panose="020B0604020202020204" pitchFamily="34" charset="0"/>
              <a:buChar char="•"/>
            </a:pPr>
            <a:r>
              <a:rPr lang="he-IL" dirty="0" smtClean="0"/>
              <a:t>הנחות לסעיף א':</a:t>
            </a:r>
          </a:p>
          <a:p>
            <a:pPr marL="742950" lvl="1" indent="-285750">
              <a:buFont typeface="Courier New" panose="02070309020205020404" pitchFamily="49" charset="0"/>
              <a:buChar char="o"/>
            </a:pPr>
            <a:r>
              <a:rPr lang="he-IL" dirty="0" smtClean="0"/>
              <a:t>אין איבודים של חבילות.</a:t>
            </a:r>
          </a:p>
          <a:p>
            <a:pPr marL="742950" lvl="1" indent="-285750">
              <a:buFont typeface="Courier New" panose="02070309020205020404" pitchFamily="49" charset="0"/>
              <a:buChar char="o"/>
            </a:pPr>
            <a:r>
              <a:rPr lang="he-IL" dirty="0" smtClean="0"/>
              <a:t>זו התעבורה היחידה ברשת.</a:t>
            </a:r>
          </a:p>
          <a:p>
            <a:pPr marL="742950" lvl="1" indent="-285750">
              <a:buFont typeface="Courier New" panose="02070309020205020404" pitchFamily="49" charset="0"/>
              <a:buChar char="o"/>
            </a:pPr>
            <a:r>
              <a:rPr lang="he-IL" dirty="0" smtClean="0"/>
              <a:t>מחשב </a:t>
            </a:r>
            <a:r>
              <a:rPr lang="en-US" dirty="0" smtClean="0"/>
              <a:t>A</a:t>
            </a:r>
            <a:r>
              <a:rPr lang="he-IL" dirty="0" smtClean="0"/>
              <a:t> יודע את כתובת ה </a:t>
            </a:r>
            <a:r>
              <a:rPr lang="en-US" dirty="0" smtClean="0"/>
              <a:t>IP</a:t>
            </a:r>
            <a:r>
              <a:rPr lang="he-IL" dirty="0" smtClean="0"/>
              <a:t> של </a:t>
            </a:r>
            <a:r>
              <a:rPr lang="en-US" dirty="0" smtClean="0"/>
              <a:t>WS</a:t>
            </a:r>
            <a:r>
              <a:rPr lang="he-IL" dirty="0" smtClean="0"/>
              <a:t>.</a:t>
            </a:r>
          </a:p>
          <a:p>
            <a:pPr marL="742950" lvl="1" indent="-285750">
              <a:buFont typeface="Courier New" panose="02070309020205020404" pitchFamily="49" charset="0"/>
              <a:buChar char="o"/>
            </a:pPr>
            <a:r>
              <a:rPr lang="he-IL" dirty="0" smtClean="0"/>
              <a:t>טבלאות ה </a:t>
            </a:r>
            <a:r>
              <a:rPr lang="en-US" dirty="0" smtClean="0"/>
              <a:t>ARP</a:t>
            </a:r>
            <a:r>
              <a:rPr lang="he-IL" dirty="0" smtClean="0"/>
              <a:t> מלאות.</a:t>
            </a:r>
          </a:p>
          <a:p>
            <a:pPr marL="742950" lvl="1" indent="-285750">
              <a:buFont typeface="Courier New" panose="02070309020205020404" pitchFamily="49" charset="0"/>
              <a:buChar char="o"/>
            </a:pPr>
            <a:r>
              <a:rPr lang="he-IL" dirty="0" smtClean="0"/>
              <a:t>טבלאות המיתוג מלאות.</a:t>
            </a:r>
          </a:p>
          <a:p>
            <a:pPr marL="742950" lvl="1" indent="-285750">
              <a:buFont typeface="Courier New" panose="02070309020205020404" pitchFamily="49" charset="0"/>
              <a:buChar char="o"/>
            </a:pPr>
            <a:r>
              <a:rPr lang="he-IL" dirty="0" smtClean="0"/>
              <a:t>טבלאות הניתוב מלאות.</a:t>
            </a:r>
            <a:endParaRPr lang="he-IL" dirty="0"/>
          </a:p>
        </p:txBody>
      </p:sp>
      <p:sp>
        <p:nvSpPr>
          <p:cNvPr id="9" name="Rectangle 8"/>
          <p:cNvSpPr>
            <a:spLocks noGrp="1" noChangeArrowheads="1"/>
          </p:cNvSpPr>
          <p:nvPr/>
        </p:nvSpPr>
        <p:spPr bwMode="auto">
          <a:xfrm>
            <a:off x="760951" y="221981"/>
            <a:ext cx="6374105"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pPr algn="l"/>
            <a:r>
              <a:rPr lang="en-US" altLang="he-IL" dirty="0" smtClean="0">
                <a:solidFill>
                  <a:schemeClr val="tx1"/>
                </a:solidFill>
                <a:latin typeface="Comic Sans MS" panose="030F0702030302020204" pitchFamily="66" charset="0"/>
              </a:rPr>
              <a:t>Q.</a:t>
            </a:r>
            <a:endParaRPr lang="en-US" altLang="he-IL"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2353066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9438</TotalTime>
  <Words>972</Words>
  <Application>Microsoft Office PowerPoint</Application>
  <PresentationFormat>Widescreen</PresentationFormat>
  <Paragraphs>118</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Comic Sans MS</vt:lpstr>
      <vt:lpstr>Courier New</vt:lpstr>
      <vt:lpstr>Times New Roman</vt:lpstr>
      <vt:lpstr>Wingdings</vt:lpstr>
      <vt:lpstr>Office Theme</vt:lpstr>
      <vt:lpstr> Introduction to Computer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Naty</dc:creator>
  <cp:lastModifiedBy>Rom Ogen</cp:lastModifiedBy>
  <cp:revision>570</cp:revision>
  <dcterms:created xsi:type="dcterms:W3CDTF">2015-10-05T16:24:50Z</dcterms:created>
  <dcterms:modified xsi:type="dcterms:W3CDTF">2019-06-11T14:59:30Z</dcterms:modified>
</cp:coreProperties>
</file>