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258" r:id="rId2"/>
    <p:sldId id="271" r:id="rId3"/>
    <p:sldId id="378" r:id="rId4"/>
    <p:sldId id="342" r:id="rId5"/>
    <p:sldId id="371" r:id="rId6"/>
    <p:sldId id="370" r:id="rId7"/>
    <p:sldId id="361" r:id="rId8"/>
    <p:sldId id="375" r:id="rId9"/>
    <p:sldId id="372" r:id="rId10"/>
    <p:sldId id="376" r:id="rId11"/>
    <p:sldId id="365" r:id="rId12"/>
    <p:sldId id="377" r:id="rId13"/>
    <p:sldId id="374"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tanel Hasidi" initials="NH" lastIdx="1" clrIdx="0">
    <p:extLst>
      <p:ext uri="{19B8F6BF-5375-455C-9EA6-DF929625EA0E}">
        <p15:presenceInfo xmlns:p15="http://schemas.microsoft.com/office/powerpoint/2012/main" userId="Netanel Hasi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03" autoAdjust="0"/>
    <p:restoredTop sz="85762" autoAdjust="0"/>
  </p:normalViewPr>
  <p:slideViewPr>
    <p:cSldViewPr snapToGrid="0">
      <p:cViewPr varScale="1">
        <p:scale>
          <a:sx n="49" d="100"/>
          <a:sy n="49" d="100"/>
        </p:scale>
        <p:origin x="1224" y="2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E6AE133-C739-4E3F-874F-34C635C9E533}" type="datetimeFigureOut">
              <a:rPr lang="he-IL" smtClean="0"/>
              <a:t>י"א/שבט/תשע"ח</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57EB253-EA48-4267-8E87-258409B538D6}" type="slidenum">
              <a:rPr lang="he-IL" smtClean="0"/>
              <a:t>‹#›</a:t>
            </a:fld>
            <a:endParaRPr lang="he-IL"/>
          </a:p>
        </p:txBody>
      </p:sp>
    </p:spTree>
    <p:extLst>
      <p:ext uri="{BB962C8B-B14F-4D97-AF65-F5344CB8AC3E}">
        <p14:creationId xmlns:p14="http://schemas.microsoft.com/office/powerpoint/2010/main" val="42801838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kern="1200" dirty="0" smtClean="0">
                <a:solidFill>
                  <a:schemeClr val="tx1"/>
                </a:solidFill>
                <a:effectLst/>
                <a:latin typeface="+mn-lt"/>
                <a:ea typeface="+mn-ea"/>
                <a:cs typeface="+mn-cs"/>
              </a:rPr>
              <a:t>פרוטוקול אשר מאפשר למספר לקוחות לגשת לערוץ תקשורת משותף מכונה פרוטוקול גישה מרובה.</a:t>
            </a:r>
            <a:endParaRPr lang="en-US" sz="1200" b="0" i="0" kern="1200" dirty="0" smtClean="0">
              <a:solidFill>
                <a:schemeClr val="tx1"/>
              </a:solidFill>
              <a:effectLst/>
              <a:latin typeface="+mn-lt"/>
              <a:ea typeface="+mn-ea"/>
              <a:cs typeface="+mn-cs"/>
            </a:endParaRPr>
          </a:p>
          <a:p>
            <a:r>
              <a:rPr lang="he-IL" dirty="0" smtClean="0"/>
              <a:t>= כאשר לתחנה יש מידע לשדר, התחנה תשדר על כל רוחב הפס. </a:t>
            </a:r>
          </a:p>
          <a:p>
            <a:r>
              <a:rPr lang="he-IL" dirty="0" smtClean="0"/>
              <a:t>=</a:t>
            </a:r>
            <a:r>
              <a:rPr lang="he-IL" baseline="0" dirty="0" smtClean="0"/>
              <a:t> </a:t>
            </a:r>
            <a:r>
              <a:rPr lang="he-IL" dirty="0" smtClean="0"/>
              <a:t>כאשר שתי תחנות או יותר משדרות בו זמנית יש התנגשות</a:t>
            </a:r>
            <a:endParaRPr lang="en-US" dirty="0" smtClean="0"/>
          </a:p>
          <a:p>
            <a:r>
              <a:rPr lang="he-IL" sz="1200" b="0" i="0" kern="1200" dirty="0" smtClean="0">
                <a:solidFill>
                  <a:schemeClr val="tx1"/>
                </a:solidFill>
                <a:effectLst/>
                <a:latin typeface="+mn-lt"/>
                <a:ea typeface="+mn-ea"/>
                <a:cs typeface="+mn-cs"/>
              </a:rPr>
              <a:t>כשיש</a:t>
            </a:r>
            <a:r>
              <a:rPr lang="he-IL" sz="1200" b="0" i="0" kern="1200" baseline="0" dirty="0" smtClean="0">
                <a:solidFill>
                  <a:schemeClr val="tx1"/>
                </a:solidFill>
                <a:effectLst/>
                <a:latin typeface="+mn-lt"/>
                <a:ea typeface="+mn-ea"/>
                <a:cs typeface="+mn-cs"/>
              </a:rPr>
              <a:t> התנגשות- כל המידע הולך לאיבוד</a:t>
            </a:r>
          </a:p>
          <a:p>
            <a:endParaRPr lang="he-IL" sz="1200" b="0" i="0" kern="1200" dirty="0" smtClean="0">
              <a:solidFill>
                <a:schemeClr val="tx1"/>
              </a:solidFill>
              <a:effectLst/>
              <a:latin typeface="+mn-lt"/>
              <a:ea typeface="+mn-ea"/>
              <a:cs typeface="+mn-cs"/>
            </a:endParaRPr>
          </a:p>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4</a:t>
            </a:fld>
            <a:endParaRPr lang="he-IL"/>
          </a:p>
        </p:txBody>
      </p:sp>
    </p:spTree>
    <p:extLst>
      <p:ext uri="{BB962C8B-B14F-4D97-AF65-F5344CB8AC3E}">
        <p14:creationId xmlns:p14="http://schemas.microsoft.com/office/powerpoint/2010/main" val="340323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13</a:t>
            </a:fld>
            <a:endParaRPr lang="he-IL"/>
          </a:p>
        </p:txBody>
      </p:sp>
    </p:spTree>
    <p:extLst>
      <p:ext uri="{BB962C8B-B14F-4D97-AF65-F5344CB8AC3E}">
        <p14:creationId xmlns:p14="http://schemas.microsoft.com/office/powerpoint/2010/main" val="199094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Tx/>
              <a:buChar char="-"/>
              <a:tabLst/>
              <a:defRPr/>
            </a:pPr>
            <a:r>
              <a:rPr lang="he-IL" dirty="0" smtClean="0"/>
              <a:t>כאשר לתחנה יש מידע לשדר, התחנה תשדר על כל רוחב הפס. </a:t>
            </a:r>
          </a:p>
          <a:p>
            <a:pPr marL="171450" indent="-171450">
              <a:buFontTx/>
              <a:buChar char="-"/>
            </a:pPr>
            <a:r>
              <a:rPr lang="he-IL" dirty="0" smtClean="0"/>
              <a:t>כשיש התנגשות כל </a:t>
            </a:r>
            <a:r>
              <a:rPr lang="en-US" dirty="0" smtClean="0"/>
              <a:t>node</a:t>
            </a:r>
            <a:r>
              <a:rPr lang="he-IL" dirty="0" smtClean="0"/>
              <a:t> שמעורב</a:t>
            </a:r>
            <a:r>
              <a:rPr lang="he-IL" baseline="0" dirty="0" smtClean="0"/>
              <a:t> בהתנגשות שולח שוב (לא בהכרח בחריץ הבא) עד שהמסגרת תגיע בסוף ליעדה</a:t>
            </a:r>
          </a:p>
          <a:p>
            <a:pPr marL="171450" indent="-171450">
              <a:buFontTx/>
              <a:buChar char="-"/>
            </a:pPr>
            <a:r>
              <a:rPr lang="he-IL" baseline="0" dirty="0" smtClean="0"/>
              <a:t>- אין חריצי זמן, כל אחד יכול לשדר מתי שהוא רוצה. ככה יש הסתברות גבוהה יותר להתנגשויות.</a:t>
            </a:r>
          </a:p>
          <a:p>
            <a:pPr marL="0" indent="0">
              <a:buFontTx/>
              <a:buNone/>
            </a:pPr>
            <a:endParaRPr lang="he-IL" baseline="0" dirty="0"/>
          </a:p>
          <a:p>
            <a:pPr marL="171450" indent="-171450">
              <a:buFontTx/>
              <a:buChar char="-"/>
            </a:pPr>
            <a:r>
              <a:rPr lang="he-IL" baseline="0" dirty="0" smtClean="0"/>
              <a:t>-</a:t>
            </a:r>
          </a:p>
        </p:txBody>
      </p:sp>
      <p:sp>
        <p:nvSpPr>
          <p:cNvPr id="4" name="Slide Number Placeholder 3"/>
          <p:cNvSpPr>
            <a:spLocks noGrp="1"/>
          </p:cNvSpPr>
          <p:nvPr>
            <p:ph type="sldNum" sz="quarter" idx="10"/>
          </p:nvPr>
        </p:nvSpPr>
        <p:spPr/>
        <p:txBody>
          <a:bodyPr/>
          <a:lstStyle/>
          <a:p>
            <a:fld id="{057EB253-EA48-4267-8E87-258409B538D6}" type="slidenum">
              <a:rPr lang="he-IL" smtClean="0"/>
              <a:t>5</a:t>
            </a:fld>
            <a:endParaRPr lang="he-IL"/>
          </a:p>
        </p:txBody>
      </p:sp>
    </p:spTree>
    <p:extLst>
      <p:ext uri="{BB962C8B-B14F-4D97-AF65-F5344CB8AC3E}">
        <p14:creationId xmlns:p14="http://schemas.microsoft.com/office/powerpoint/2010/main" val="84294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 הגדרה של חריצים </a:t>
            </a:r>
            <a:endParaRPr lang="he-IL" sz="1200" b="0" i="0" kern="1200" dirty="0" smtClean="0">
              <a:solidFill>
                <a:schemeClr val="tx1"/>
              </a:solidFill>
              <a:effectLst/>
              <a:latin typeface="+mn-lt"/>
              <a:ea typeface="+mn-ea"/>
              <a:cs typeface="+mn-cs"/>
            </a:endParaRPr>
          </a:p>
          <a:p>
            <a:r>
              <a:rPr lang="he-IL" sz="1200" b="0" i="0" kern="1200" dirty="0" smtClean="0">
                <a:solidFill>
                  <a:schemeClr val="tx1"/>
                </a:solidFill>
                <a:effectLst/>
                <a:latin typeface="+mn-lt"/>
                <a:ea typeface="+mn-ea"/>
                <a:cs typeface="+mn-cs"/>
              </a:rPr>
              <a:t>הרעיון הכללי מאחורי </a:t>
            </a:r>
            <a:r>
              <a:rPr lang="en-US" sz="1200" b="0" i="0" kern="1200" dirty="0" smtClean="0">
                <a:solidFill>
                  <a:schemeClr val="tx1"/>
                </a:solidFill>
                <a:effectLst/>
                <a:latin typeface="+mn-lt"/>
                <a:ea typeface="+mn-ea"/>
                <a:cs typeface="+mn-cs"/>
              </a:rPr>
              <a:t>ALOHA </a:t>
            </a:r>
            <a:r>
              <a:rPr lang="he-IL" sz="1200" b="0" i="0" kern="1200" dirty="0" smtClean="0">
                <a:solidFill>
                  <a:schemeClr val="tx1"/>
                </a:solidFill>
                <a:effectLst/>
                <a:latin typeface="+mn-lt"/>
                <a:ea typeface="+mn-ea"/>
                <a:cs typeface="+mn-cs"/>
              </a:rPr>
              <a:t>הוא פשוט: כל משתמש יכול לשדר על הערוץ מתי שהוא חפץ. במידה ויש התנגשות, המסגרות ששודרו נהרסו ויש לשדרם שנית במועד מאוחר יותר. מועד השידור החוזר נקבע בצורה אקראית כדי למנוע התנגשויות חוזרות. התנגשויות ניתנות לגילוי לאחר השידור, מאחר שכל התחנות מאזינות אחת לשנייה. בנוסף, מניחים שהערוץ נטול רעשים, כלומר נפילת חבילה מתרחשת רק בעקבות התנגשות עם חבילה אחרת.</a:t>
            </a:r>
          </a:p>
          <a:p>
            <a:r>
              <a:rPr lang="he-IL" sz="1200" b="0" i="0" kern="1200" dirty="0" smtClean="0">
                <a:solidFill>
                  <a:schemeClr val="tx1"/>
                </a:solidFill>
                <a:effectLst/>
                <a:latin typeface="+mn-lt"/>
                <a:ea typeface="+mn-ea"/>
                <a:cs typeface="+mn-cs"/>
              </a:rPr>
              <a:t>עקב סנכרון זה נמנעות התנגשויות רבות ותפוקת הערוץ עולה משמעותית ממה שראינו ב-</a:t>
            </a:r>
            <a:r>
              <a:rPr lang="en-US" sz="1200" b="0" i="0" kern="1200" dirty="0" smtClean="0">
                <a:solidFill>
                  <a:schemeClr val="tx1"/>
                </a:solidFill>
                <a:effectLst/>
                <a:latin typeface="+mn-lt"/>
                <a:ea typeface="+mn-ea"/>
                <a:cs typeface="+mn-cs"/>
              </a:rPr>
              <a:t>ALOHA </a:t>
            </a:r>
            <a:r>
              <a:rPr lang="he-IL" sz="1200" b="0" i="0" kern="1200" dirty="0" smtClean="0">
                <a:solidFill>
                  <a:schemeClr val="tx1"/>
                </a:solidFill>
                <a:effectLst/>
                <a:latin typeface="+mn-lt"/>
                <a:ea typeface="+mn-ea"/>
                <a:cs typeface="+mn-cs"/>
              </a:rPr>
              <a:t>הקלאסי, כי עכשיו הודעה שמגיעה לשידור תחכה עד להגעה לחריץ הבא ולא תתנגש בהודעות המשודרות בחריץ הנוכחי.</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6</a:t>
            </a:fld>
            <a:endParaRPr lang="he-IL"/>
          </a:p>
        </p:txBody>
      </p:sp>
    </p:spTree>
    <p:extLst>
      <p:ext uri="{BB962C8B-B14F-4D97-AF65-F5344CB8AC3E}">
        <p14:creationId xmlns:p14="http://schemas.microsoft.com/office/powerpoint/2010/main" val="146785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 שיפור לפרוטוקול </a:t>
            </a:r>
            <a:r>
              <a:rPr lang="en-US" dirty="0" smtClean="0"/>
              <a:t>Aloha </a:t>
            </a:r>
            <a:r>
              <a:rPr lang="he-IL" dirty="0" smtClean="0"/>
              <a:t>הישן כדי למזער את מספר ההתנגשויות. </a:t>
            </a:r>
            <a:endParaRPr lang="en-US" dirty="0" smtClean="0"/>
          </a:p>
          <a:p>
            <a:r>
              <a:rPr lang="he-IL" dirty="0" smtClean="0"/>
              <a:t>שידור מסגרות רק לאחר וידוי שהערוץ אינו בשימוש. • במידה והערוץ בשימוש התחנה תמתין לשקט כדי לשדר</a:t>
            </a:r>
            <a:endParaRPr lang="en-US" dirty="0" smtClean="0"/>
          </a:p>
          <a:p>
            <a:r>
              <a:rPr lang="he-IL" dirty="0" smtClean="0"/>
              <a:t>התחנה מגרילה פרק זמן אקראי, ורק אחריו מקשיבה שוב</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7</a:t>
            </a:fld>
            <a:endParaRPr lang="he-IL"/>
          </a:p>
        </p:txBody>
      </p:sp>
    </p:spTree>
    <p:extLst>
      <p:ext uri="{BB962C8B-B14F-4D97-AF65-F5344CB8AC3E}">
        <p14:creationId xmlns:p14="http://schemas.microsoft.com/office/powerpoint/2010/main" val="218237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8</a:t>
            </a:fld>
            <a:endParaRPr lang="he-IL"/>
          </a:p>
        </p:txBody>
      </p:sp>
    </p:spTree>
    <p:extLst>
      <p:ext uri="{BB962C8B-B14F-4D97-AF65-F5344CB8AC3E}">
        <p14:creationId xmlns:p14="http://schemas.microsoft.com/office/powerpoint/2010/main" val="384206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can be likened to what happens at a dinner party, where all the guests talk to each other through a common medium (the air). Before speaking, each guest politely waits for the current speaker to finish. If two guests start speaking at the same time, both stop and wait for short, random periods of time (in Ethernet, this time is measured in microseconds). The hope is that by each choosing a random period of time, both guests will not choose the same time to try to speak again, thus avoiding another collision.</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9</a:t>
            </a:fld>
            <a:endParaRPr lang="he-IL"/>
          </a:p>
        </p:txBody>
      </p:sp>
    </p:spTree>
    <p:extLst>
      <p:ext uri="{BB962C8B-B14F-4D97-AF65-F5344CB8AC3E}">
        <p14:creationId xmlns:p14="http://schemas.microsoft.com/office/powerpoint/2010/main" val="134721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10</a:t>
            </a:fld>
            <a:endParaRPr lang="he-IL"/>
          </a:p>
        </p:txBody>
      </p:sp>
    </p:spTree>
    <p:extLst>
      <p:ext uri="{BB962C8B-B14F-4D97-AF65-F5344CB8AC3E}">
        <p14:creationId xmlns:p14="http://schemas.microsoft.com/office/powerpoint/2010/main" val="19070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11</a:t>
            </a:fld>
            <a:endParaRPr lang="he-IL"/>
          </a:p>
        </p:txBody>
      </p:sp>
    </p:spTree>
    <p:extLst>
      <p:ext uri="{BB962C8B-B14F-4D97-AF65-F5344CB8AC3E}">
        <p14:creationId xmlns:p14="http://schemas.microsoft.com/office/powerpoint/2010/main" val="226142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12</a:t>
            </a:fld>
            <a:endParaRPr lang="he-IL"/>
          </a:p>
        </p:txBody>
      </p:sp>
    </p:spTree>
    <p:extLst>
      <p:ext uri="{BB962C8B-B14F-4D97-AF65-F5344CB8AC3E}">
        <p14:creationId xmlns:p14="http://schemas.microsoft.com/office/powerpoint/2010/main" val="324495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429074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139830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82491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395385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337715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85365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981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11466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3936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84235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E1FEA-43B7-457C-A3CF-E447AC730BD1}" type="datetimeFigureOut">
              <a:rPr lang="he-IL" smtClean="0"/>
              <a:t>י"א/שבט/תשע"ח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7995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F5E1FEA-43B7-457C-A3CF-E447AC730BD1}" type="datetimeFigureOut">
              <a:rPr lang="he-IL" smtClean="0"/>
              <a:t>י"א/שבט/תשע"ח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5B5FD95-09B9-4161-B4C8-5A8AF11E3067}" type="slidenum">
              <a:rPr lang="he-IL" smtClean="0"/>
              <a:t>‹#›</a:t>
            </a:fld>
            <a:endParaRPr lang="he-IL"/>
          </a:p>
        </p:txBody>
      </p:sp>
    </p:spTree>
    <p:extLst>
      <p:ext uri="{BB962C8B-B14F-4D97-AF65-F5344CB8AC3E}">
        <p14:creationId xmlns:p14="http://schemas.microsoft.com/office/powerpoint/2010/main" val="274491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060" y="931679"/>
            <a:ext cx="10515600" cy="1325563"/>
          </a:xfrm>
        </p:spPr>
        <p:txBody>
          <a:bodyPr>
            <a:noAutofit/>
          </a:bodyPr>
          <a:lstStyle/>
          <a:p>
            <a:pPr algn="ctr" rtl="0"/>
            <a:r>
              <a:rPr lang="en-US" sz="5000" dirty="0" smtClean="0">
                <a:latin typeface="Comic Sans MS" panose="030F0702030302020204" pitchFamily="66" charset="0"/>
              </a:rPr>
              <a:t> Introduction to Computer </a:t>
            </a:r>
            <a:r>
              <a:rPr lang="en-US" sz="5000" dirty="0">
                <a:latin typeface="Comic Sans MS" panose="030F0702030302020204" pitchFamily="66" charset="0"/>
              </a:rPr>
              <a:t> </a:t>
            </a:r>
            <a:r>
              <a:rPr lang="en-US" sz="5000" dirty="0" smtClean="0">
                <a:latin typeface="Comic Sans MS" panose="030F0702030302020204" pitchFamily="66" charset="0"/>
              </a:rPr>
              <a:t>     Networks</a:t>
            </a:r>
            <a:endParaRPr lang="he-IL" sz="5000" dirty="0">
              <a:latin typeface="Comic Sans MS" panose="030F0702030302020204" pitchFamily="66" charset="0"/>
            </a:endParaRPr>
          </a:p>
        </p:txBody>
      </p:sp>
      <p:pic>
        <p:nvPicPr>
          <p:cNvPr id="4" name="תמונה 3"/>
          <p:cNvPicPr>
            <a:picLocks noChangeAspect="1"/>
          </p:cNvPicPr>
          <p:nvPr/>
        </p:nvPicPr>
        <p:blipFill>
          <a:blip r:embed="rId2"/>
          <a:stretch>
            <a:fillRect/>
          </a:stretch>
        </p:blipFill>
        <p:spPr>
          <a:xfrm>
            <a:off x="3948570" y="2715490"/>
            <a:ext cx="4119532" cy="2500746"/>
          </a:xfrm>
          <a:prstGeom prst="rect">
            <a:avLst/>
          </a:prstGeom>
        </p:spPr>
      </p:pic>
      <p:sp>
        <p:nvSpPr>
          <p:cNvPr id="6" name="TextBox 5"/>
          <p:cNvSpPr txBox="1"/>
          <p:nvPr/>
        </p:nvSpPr>
        <p:spPr>
          <a:xfrm>
            <a:off x="4413023" y="5372100"/>
            <a:ext cx="2992582" cy="646331"/>
          </a:xfrm>
          <a:prstGeom prst="rect">
            <a:avLst/>
          </a:prstGeom>
          <a:noFill/>
        </p:spPr>
        <p:txBody>
          <a:bodyPr wrap="square" rtlCol="1">
            <a:spAutoFit/>
          </a:bodyPr>
          <a:lstStyle/>
          <a:p>
            <a:pPr algn="ctr" rtl="0"/>
            <a:r>
              <a:rPr lang="en-US" sz="3600" dirty="0" smtClean="0">
                <a:latin typeface="Comic Sans MS" panose="030F0702030302020204" pitchFamily="66" charset="0"/>
              </a:rPr>
              <a:t>Practice</a:t>
            </a:r>
            <a:r>
              <a:rPr lang="en-US" sz="3600" dirty="0" smtClean="0"/>
              <a:t> #12</a:t>
            </a:r>
            <a:endParaRPr lang="he-IL" sz="3600" dirty="0"/>
          </a:p>
        </p:txBody>
      </p:sp>
      <p:sp>
        <p:nvSpPr>
          <p:cNvPr id="7" name="TextBox 6"/>
          <p:cNvSpPr txBox="1"/>
          <p:nvPr/>
        </p:nvSpPr>
        <p:spPr>
          <a:xfrm>
            <a:off x="9642763" y="6132731"/>
            <a:ext cx="2691246" cy="369332"/>
          </a:xfrm>
          <a:prstGeom prst="rect">
            <a:avLst/>
          </a:prstGeom>
          <a:noFill/>
        </p:spPr>
        <p:txBody>
          <a:bodyPr wrap="square" rtlCol="1">
            <a:spAutoFit/>
          </a:bodyPr>
          <a:lstStyle/>
          <a:p>
            <a:pPr algn="l"/>
            <a:r>
              <a:rPr lang="en-US" dirty="0" err="1" smtClean="0">
                <a:latin typeface="Comic Sans MS" panose="030F0702030302020204" pitchFamily="66" charset="0"/>
              </a:rPr>
              <a:t>Hasidi</a:t>
            </a:r>
            <a:r>
              <a:rPr lang="en-US" dirty="0" smtClean="0">
                <a:latin typeface="Comic Sans MS" panose="030F0702030302020204" pitchFamily="66" charset="0"/>
              </a:rPr>
              <a:t> </a:t>
            </a:r>
            <a:r>
              <a:rPr lang="en-US" dirty="0" err="1" smtClean="0">
                <a:latin typeface="Comic Sans MS" panose="030F0702030302020204" pitchFamily="66" charset="0"/>
              </a:rPr>
              <a:t>Netanel</a:t>
            </a:r>
            <a:endParaRPr lang="he-IL" dirty="0">
              <a:latin typeface="Comic Sans MS" panose="030F0702030302020204" pitchFamily="66" charset="0"/>
            </a:endParaRPr>
          </a:p>
        </p:txBody>
      </p:sp>
      <p:pic>
        <p:nvPicPr>
          <p:cNvPr id="8" name="תמונה 7"/>
          <p:cNvPicPr>
            <a:picLocks noChangeAspect="1"/>
          </p:cNvPicPr>
          <p:nvPr/>
        </p:nvPicPr>
        <p:blipFill>
          <a:blip r:embed="rId3"/>
          <a:stretch>
            <a:fillRect/>
          </a:stretch>
        </p:blipFill>
        <p:spPr>
          <a:xfrm>
            <a:off x="9865304" y="5216236"/>
            <a:ext cx="1429615" cy="916495"/>
          </a:xfrm>
          <a:prstGeom prst="rect">
            <a:avLst/>
          </a:prstGeom>
        </p:spPr>
      </p:pic>
    </p:spTree>
    <p:extLst>
      <p:ext uri="{BB962C8B-B14F-4D97-AF65-F5344CB8AC3E}">
        <p14:creationId xmlns:p14="http://schemas.microsoft.com/office/powerpoint/2010/main" val="42478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dirty="0" smtClean="0">
                <a:latin typeface="Comic Sans MS" panose="030F0702030302020204" pitchFamily="66" charset="0"/>
              </a:rPr>
              <a:t>Binary Exponential Backoff</a:t>
            </a:r>
            <a:endParaRPr lang="en-US" altLang="he-IL" dirty="0">
              <a:latin typeface="Comic Sans MS" panose="030F0702030302020204" pitchFamily="66" charset="0"/>
            </a:endParaRPr>
          </a:p>
        </p:txBody>
      </p:sp>
      <p:sp>
        <p:nvSpPr>
          <p:cNvPr id="9" name="Content Placeholder 2"/>
          <p:cNvSpPr txBox="1">
            <a:spLocks/>
          </p:cNvSpPr>
          <p:nvPr/>
        </p:nvSpPr>
        <p:spPr>
          <a:xfrm>
            <a:off x="801673" y="1292069"/>
            <a:ext cx="10717439" cy="3646983"/>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What is the time each node need to wait until trying to transmit the frame again?</a:t>
            </a:r>
          </a:p>
          <a:p>
            <a:pPr algn="l" rtl="0"/>
            <a:r>
              <a:rPr lang="en-US" sz="1800" dirty="0" smtClean="0">
                <a:latin typeface="Comic Sans MS" panose="030F0702030302020204" pitchFamily="66" charset="0"/>
              </a:rPr>
              <a:t>A node chooses the value of K at a random from the set {0,1,2,…,2^n -1}, where </a:t>
            </a:r>
            <a:r>
              <a:rPr lang="en-US" sz="1800" b="1" i="1" dirty="0" smtClean="0">
                <a:latin typeface="Comic Sans MS" panose="030F0702030302020204" pitchFamily="66" charset="0"/>
              </a:rPr>
              <a:t>n</a:t>
            </a:r>
            <a:r>
              <a:rPr lang="en-US" sz="1800" b="1" dirty="0" smtClean="0">
                <a:latin typeface="Comic Sans MS" panose="030F0702030302020204" pitchFamily="66" charset="0"/>
              </a:rPr>
              <a:t> </a:t>
            </a:r>
            <a:r>
              <a:rPr lang="en-US" sz="1800" dirty="0" smtClean="0">
                <a:latin typeface="Comic Sans MS" panose="030F0702030302020204" pitchFamily="66" charset="0"/>
              </a:rPr>
              <a:t>is the number of the collision.</a:t>
            </a:r>
          </a:p>
          <a:p>
            <a:pPr algn="l" rtl="0"/>
            <a:r>
              <a:rPr lang="en-US" sz="1800" b="1" i="1" dirty="0" smtClean="0">
                <a:latin typeface="Comic Sans MS" panose="030F0702030302020204" pitchFamily="66" charset="0"/>
              </a:rPr>
              <a:t>Wait Time </a:t>
            </a:r>
            <a:r>
              <a:rPr lang="en-US" sz="1800" dirty="0" smtClean="0">
                <a:latin typeface="Comic Sans MS" panose="030F0702030302020204" pitchFamily="66" charset="0"/>
              </a:rPr>
              <a:t>= K * T , where T is the time it requires to send 512 bits.</a:t>
            </a:r>
          </a:p>
          <a:p>
            <a:pPr algn="l" rtl="0"/>
            <a:r>
              <a:rPr lang="en-US" sz="1800" dirty="0" smtClean="0">
                <a:latin typeface="Comic Sans MS" panose="030F0702030302020204" pitchFamily="66" charset="0"/>
              </a:rPr>
              <a:t>So for n = 1 we get {0,1}</a:t>
            </a:r>
          </a:p>
          <a:p>
            <a:pPr marL="0" indent="0" algn="l" rtl="0">
              <a:buNone/>
            </a:pPr>
            <a:r>
              <a:rPr lang="en-US" sz="1800" dirty="0" smtClean="0">
                <a:latin typeface="Comic Sans MS" panose="030F0702030302020204" pitchFamily="66" charset="0"/>
              </a:rPr>
              <a:t>	n = 2 we get {0,1,2,3}</a:t>
            </a:r>
          </a:p>
          <a:p>
            <a:pPr marL="0" indent="0" algn="l" rtl="0">
              <a:buNone/>
            </a:pPr>
            <a:r>
              <a:rPr lang="en-US" sz="1800" dirty="0">
                <a:latin typeface="Comic Sans MS" panose="030F0702030302020204" pitchFamily="66" charset="0"/>
              </a:rPr>
              <a:t> </a:t>
            </a:r>
            <a:r>
              <a:rPr lang="en-US" sz="1800" dirty="0" smtClean="0">
                <a:latin typeface="Comic Sans MS" panose="030F0702030302020204" pitchFamily="66" charset="0"/>
              </a:rPr>
              <a:t>            n = 3 we get {0,1,2,3,4,5,6,7} and so on.</a:t>
            </a:r>
          </a:p>
          <a:p>
            <a:pPr algn="l" rtl="0"/>
            <a:r>
              <a:rPr lang="en-US" sz="1800" dirty="0" smtClean="0">
                <a:latin typeface="Comic Sans MS" panose="030F0702030302020204" pitchFamily="66" charset="0"/>
              </a:rPr>
              <a:t>The limit is n = 10.</a:t>
            </a:r>
          </a:p>
          <a:p>
            <a:pPr algn="l" rtl="0"/>
            <a:r>
              <a:rPr lang="en-US" sz="1800" dirty="0" smtClean="0">
                <a:latin typeface="Comic Sans MS" panose="030F0702030302020204" pitchFamily="66" charset="0"/>
              </a:rPr>
              <a:t>In this technique we get less chance to collision again when there were a lot of collisions before (we draw a number from bigger set as </a:t>
            </a:r>
            <a:r>
              <a:rPr lang="en-US" sz="1800" b="1" i="1" dirty="0" smtClean="0">
                <a:latin typeface="Comic Sans MS" panose="030F0702030302020204" pitchFamily="66" charset="0"/>
              </a:rPr>
              <a:t>n</a:t>
            </a:r>
            <a:r>
              <a:rPr lang="en-US" sz="1800" b="1" dirty="0" smtClean="0">
                <a:latin typeface="Comic Sans MS" panose="030F0702030302020204" pitchFamily="66" charset="0"/>
              </a:rPr>
              <a:t> </a:t>
            </a:r>
            <a:r>
              <a:rPr lang="en-US" sz="1800" dirty="0" smtClean="0">
                <a:latin typeface="Comic Sans MS" panose="030F0702030302020204" pitchFamily="66" charset="0"/>
              </a:rPr>
              <a:t>grows !).</a:t>
            </a:r>
          </a:p>
        </p:txBody>
      </p:sp>
    </p:spTree>
    <p:extLst>
      <p:ext uri="{BB962C8B-B14F-4D97-AF65-F5344CB8AC3E}">
        <p14:creationId xmlns:p14="http://schemas.microsoft.com/office/powerpoint/2010/main" val="1073390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9" name="Rectangle 8"/>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Q.1</a:t>
            </a:r>
            <a:endParaRPr lang="en-US" altLang="he-IL" dirty="0">
              <a:solidFill>
                <a:schemeClr val="tx1"/>
              </a:solidFill>
              <a:latin typeface="Comic Sans MS" panose="030F0702030302020204" pitchFamily="66" charset="0"/>
            </a:endParaRPr>
          </a:p>
        </p:txBody>
      </p:sp>
      <p:sp>
        <p:nvSpPr>
          <p:cNvPr id="6" name="TextBox 5"/>
          <p:cNvSpPr txBox="1"/>
          <p:nvPr/>
        </p:nvSpPr>
        <p:spPr>
          <a:xfrm>
            <a:off x="6018708" y="769163"/>
            <a:ext cx="5475768" cy="3046988"/>
          </a:xfrm>
          <a:prstGeom prst="rect">
            <a:avLst/>
          </a:prstGeom>
          <a:noFill/>
        </p:spPr>
        <p:txBody>
          <a:bodyPr wrap="square" rtlCol="1">
            <a:spAutoFit/>
          </a:bodyPr>
          <a:lstStyle/>
          <a:p>
            <a:r>
              <a:rPr lang="he-IL" sz="2400" dirty="0" smtClean="0"/>
              <a:t>נתונים שלושה צמתים בערוץ בו משתמשים בפרוטוקול </a:t>
            </a:r>
            <a:r>
              <a:rPr lang="en-US" sz="2400" dirty="0" smtClean="0"/>
              <a:t>slotted ALOHA</a:t>
            </a:r>
            <a:r>
              <a:rPr lang="he-IL" sz="2400" dirty="0" smtClean="0"/>
              <a:t>. בהנחה וכל הצמתים רוצים לשדר בכל עת ו </a:t>
            </a:r>
            <a:r>
              <a:rPr lang="en-US" sz="2400" dirty="0" smtClean="0"/>
              <a:t>p</a:t>
            </a:r>
            <a:r>
              <a:rPr lang="he-IL" sz="2400" dirty="0" smtClean="0"/>
              <a:t> היא ההסתברות שצומת תשדר בכל </a:t>
            </a:r>
            <a:r>
              <a:rPr lang="en-US" sz="2400" dirty="0" smtClean="0"/>
              <a:t>slot</a:t>
            </a:r>
            <a:r>
              <a:rPr lang="he-IL" sz="2400" dirty="0" smtClean="0"/>
              <a:t> שהוא:</a:t>
            </a:r>
          </a:p>
          <a:p>
            <a:endParaRPr lang="he-IL" sz="2400" dirty="0"/>
          </a:p>
          <a:p>
            <a:r>
              <a:rPr lang="he-IL" sz="2400" dirty="0" smtClean="0"/>
              <a:t>א. מה ההסתברות שצומת כלשהי תוכל לשדר בהצלחה פאקט?</a:t>
            </a:r>
          </a:p>
          <a:p>
            <a:r>
              <a:rPr lang="he-IL" sz="2400" dirty="0" smtClean="0"/>
              <a:t>ב. מה ה</a:t>
            </a:r>
            <a:r>
              <a:rPr lang="en-US" sz="2400" dirty="0" smtClean="0"/>
              <a:t>efficiency</a:t>
            </a:r>
            <a:r>
              <a:rPr lang="he-IL" sz="2400" dirty="0" smtClean="0"/>
              <a:t> המקסימלי במקרה כזה?</a:t>
            </a:r>
            <a:endParaRPr lang="he-IL" sz="2400" dirty="0"/>
          </a:p>
        </p:txBody>
      </p:sp>
    </p:spTree>
    <p:extLst>
      <p:ext uri="{BB962C8B-B14F-4D97-AF65-F5344CB8AC3E}">
        <p14:creationId xmlns:p14="http://schemas.microsoft.com/office/powerpoint/2010/main" val="2353066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8594329" y="1475037"/>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9" name="Rectangle 8"/>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Q.2</a:t>
            </a:r>
            <a:endParaRPr lang="en-US" altLang="he-IL" dirty="0">
              <a:solidFill>
                <a:schemeClr val="tx1"/>
              </a:solidFill>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6777043" y="531510"/>
            <a:ext cx="4965374" cy="24471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055" y="1624550"/>
            <a:ext cx="4476146" cy="1139260"/>
          </a:xfrm>
          <a:prstGeom prst="rect">
            <a:avLst/>
          </a:prstGeom>
        </p:spPr>
      </p:pic>
    </p:spTree>
    <p:extLst>
      <p:ext uri="{BB962C8B-B14F-4D97-AF65-F5344CB8AC3E}">
        <p14:creationId xmlns:p14="http://schemas.microsoft.com/office/powerpoint/2010/main" val="1643025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961" y="1093621"/>
            <a:ext cx="7276190" cy="2247619"/>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9" name="Rectangle 8"/>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Q.2</a:t>
            </a:r>
            <a:endParaRPr lang="en-US" altLang="he-IL" dirty="0">
              <a:solidFill>
                <a:schemeClr val="tx1"/>
              </a:solidFill>
              <a:latin typeface="Comic Sans MS" panose="030F0702030302020204" pitchFamily="66"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885" y="3864968"/>
            <a:ext cx="6323809" cy="1609524"/>
          </a:xfrm>
          <a:prstGeom prst="rect">
            <a:avLst/>
          </a:prstGeom>
        </p:spPr>
      </p:pic>
      <p:sp>
        <p:nvSpPr>
          <p:cNvPr id="5" name="TextBox 4"/>
          <p:cNvSpPr txBox="1"/>
          <p:nvPr/>
        </p:nvSpPr>
        <p:spPr>
          <a:xfrm>
            <a:off x="4405436" y="1153873"/>
            <a:ext cx="1158039" cy="584775"/>
          </a:xfrm>
          <a:prstGeom prst="rect">
            <a:avLst/>
          </a:prstGeom>
          <a:noFill/>
        </p:spPr>
        <p:txBody>
          <a:bodyPr wrap="square" rtlCol="1">
            <a:spAutoFit/>
          </a:bodyPr>
          <a:lstStyle/>
          <a:p>
            <a:r>
              <a:rPr lang="en-US" sz="3200" dirty="0" smtClean="0"/>
              <a:t>N=2</a:t>
            </a:r>
            <a:endParaRPr lang="he-IL" sz="3200" dirty="0"/>
          </a:p>
        </p:txBody>
      </p:sp>
    </p:spTree>
    <p:extLst>
      <p:ext uri="{BB962C8B-B14F-4D97-AF65-F5344CB8AC3E}">
        <p14:creationId xmlns:p14="http://schemas.microsoft.com/office/powerpoint/2010/main" val="2263245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88346" y="699667"/>
            <a:ext cx="10515600" cy="462487"/>
          </a:xfrm>
        </p:spPr>
        <p:txBody>
          <a:bodyPr>
            <a:normAutofit/>
          </a:bodyPr>
          <a:lstStyle/>
          <a:p>
            <a:pPr marL="0" indent="0" algn="l" rtl="0">
              <a:buNone/>
            </a:pPr>
            <a:r>
              <a:rPr lang="en-US" altLang="he-IL" sz="2200" dirty="0" smtClean="0">
                <a:latin typeface="Comic Sans MS" panose="030F0702030302020204" pitchFamily="66" charset="0"/>
              </a:rPr>
              <a:t>Today:</a:t>
            </a:r>
          </a:p>
          <a:p>
            <a:pPr marL="0" indent="0" algn="l" rtl="0">
              <a:buNone/>
            </a:pPr>
            <a:endParaRPr lang="en-US" altLang="he-IL" dirty="0" smtClean="0"/>
          </a:p>
          <a:p>
            <a:pPr algn="l" rtl="0"/>
            <a:endParaRPr lang="he-IL" dirty="0"/>
          </a:p>
        </p:txBody>
      </p:sp>
      <p:sp>
        <p:nvSpPr>
          <p:cNvPr id="7" name="Content Placeholder 2"/>
          <p:cNvSpPr txBox="1">
            <a:spLocks/>
          </p:cNvSpPr>
          <p:nvPr/>
        </p:nvSpPr>
        <p:spPr>
          <a:xfrm>
            <a:off x="1608666" y="1212102"/>
            <a:ext cx="10167257" cy="1954296"/>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buFont typeface="Wingdings" panose="05000000000000000000" pitchFamily="2" charset="2"/>
              <a:buChar char="q"/>
            </a:pPr>
            <a:r>
              <a:rPr lang="en-US" altLang="he-IL" sz="2000" dirty="0">
                <a:latin typeface="Comic Sans MS" panose="030F0702030302020204" pitchFamily="66" charset="0"/>
              </a:rPr>
              <a:t> </a:t>
            </a:r>
            <a:r>
              <a:rPr lang="en-US" altLang="he-IL" sz="2000" dirty="0" smtClean="0">
                <a:latin typeface="Comic Sans MS" panose="030F0702030302020204" pitchFamily="66" charset="0"/>
              </a:rPr>
              <a:t>MAC Protocols.</a:t>
            </a:r>
          </a:p>
          <a:p>
            <a:pPr algn="l" rtl="0"/>
            <a:endParaRPr lang="he-IL" sz="2000" dirty="0">
              <a:latin typeface="Comic Sans MS" panose="030F0702030302020204" pitchFamily="66" charset="0"/>
            </a:endParaRPr>
          </a:p>
        </p:txBody>
      </p:sp>
      <p:sp>
        <p:nvSpPr>
          <p:cNvPr id="8" name="Rectangle 7"/>
          <p:cNvSpPr/>
          <p:nvPr/>
        </p:nvSpPr>
        <p:spPr>
          <a:xfrm>
            <a:off x="4234545" y="3795273"/>
            <a:ext cx="3603172" cy="587828"/>
          </a:xfrm>
          <a:prstGeom prst="rect">
            <a:avLst/>
          </a:prstGeom>
          <a:solidFill>
            <a:schemeClr val="accent1"/>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4234545" y="3207445"/>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4234545" y="4383101"/>
            <a:ext cx="3603172" cy="587828"/>
          </a:xfrm>
          <a:prstGeom prst="rect">
            <a:avLst/>
          </a:prstGeom>
          <a:solidFill>
            <a:schemeClr val="accent1"/>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4234545" y="4970929"/>
            <a:ext cx="3603172" cy="587828"/>
          </a:xfrm>
          <a:prstGeom prst="rect">
            <a:avLst/>
          </a:prstGeom>
          <a:solidFill>
            <a:srgbClr val="FF0000"/>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4234545" y="5558757"/>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TextBox 3"/>
          <p:cNvSpPr txBox="1"/>
          <p:nvPr/>
        </p:nvSpPr>
        <p:spPr>
          <a:xfrm>
            <a:off x="5050971" y="3252776"/>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Application</a:t>
            </a:r>
            <a:endParaRPr lang="he-IL" sz="2800" dirty="0">
              <a:solidFill>
                <a:schemeClr val="bg1"/>
              </a:solidFill>
              <a:latin typeface="Comic Sans MS" panose="030F0702030302020204" pitchFamily="66" charset="0"/>
            </a:endParaRPr>
          </a:p>
        </p:txBody>
      </p:sp>
      <p:sp>
        <p:nvSpPr>
          <p:cNvPr id="14" name="TextBox 13"/>
          <p:cNvSpPr txBox="1"/>
          <p:nvPr/>
        </p:nvSpPr>
        <p:spPr>
          <a:xfrm>
            <a:off x="5058964" y="3821327"/>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Transport</a:t>
            </a:r>
            <a:endParaRPr lang="he-IL" sz="2800" dirty="0">
              <a:solidFill>
                <a:schemeClr val="bg1"/>
              </a:solidFill>
              <a:latin typeface="Comic Sans MS" panose="030F0702030302020204" pitchFamily="66" charset="0"/>
            </a:endParaRPr>
          </a:p>
        </p:txBody>
      </p:sp>
      <p:sp>
        <p:nvSpPr>
          <p:cNvPr id="15" name="TextBox 14"/>
          <p:cNvSpPr txBox="1"/>
          <p:nvPr/>
        </p:nvSpPr>
        <p:spPr>
          <a:xfrm>
            <a:off x="5170718" y="4406665"/>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Network</a:t>
            </a:r>
            <a:endParaRPr lang="he-IL" sz="2800" dirty="0">
              <a:solidFill>
                <a:schemeClr val="bg1"/>
              </a:solidFill>
              <a:latin typeface="Comic Sans MS" panose="030F0702030302020204" pitchFamily="66" charset="0"/>
            </a:endParaRPr>
          </a:p>
        </p:txBody>
      </p:sp>
      <p:sp>
        <p:nvSpPr>
          <p:cNvPr id="16" name="TextBox 15"/>
          <p:cNvSpPr txBox="1"/>
          <p:nvPr/>
        </p:nvSpPr>
        <p:spPr>
          <a:xfrm>
            <a:off x="4931227" y="4994490"/>
            <a:ext cx="2209800" cy="523220"/>
          </a:xfrm>
          <a:prstGeom prst="rect">
            <a:avLst/>
          </a:prstGeom>
          <a:noFill/>
        </p:spPr>
        <p:txBody>
          <a:bodyPr wrap="square" rtlCol="1">
            <a:spAutoFit/>
          </a:bodyPr>
          <a:lstStyle/>
          <a:p>
            <a:pPr algn="ctr" rtl="0"/>
            <a:r>
              <a:rPr lang="en-US" sz="2800" dirty="0" smtClean="0">
                <a:solidFill>
                  <a:schemeClr val="bg1"/>
                </a:solidFill>
                <a:latin typeface="Comic Sans MS" panose="030F0702030302020204" pitchFamily="66" charset="0"/>
              </a:rPr>
              <a:t>Link</a:t>
            </a:r>
            <a:endParaRPr lang="he-IL" sz="2800" dirty="0">
              <a:solidFill>
                <a:schemeClr val="bg1"/>
              </a:solidFill>
              <a:latin typeface="Comic Sans MS" panose="030F0702030302020204" pitchFamily="66" charset="0"/>
            </a:endParaRPr>
          </a:p>
        </p:txBody>
      </p:sp>
      <p:sp>
        <p:nvSpPr>
          <p:cNvPr id="17" name="TextBox 16"/>
          <p:cNvSpPr txBox="1"/>
          <p:nvPr/>
        </p:nvSpPr>
        <p:spPr>
          <a:xfrm>
            <a:off x="5214255" y="5593201"/>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Physical</a:t>
            </a:r>
            <a:endParaRPr lang="he-IL" sz="28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484964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739" b="-739"/>
          <a:stretch/>
        </p:blipFill>
        <p:spPr>
          <a:xfrm>
            <a:off x="838200" y="194553"/>
            <a:ext cx="10506809" cy="6578430"/>
          </a:xfrm>
          <a:prstGeom prst="rect">
            <a:avLst/>
          </a:prstGeom>
        </p:spPr>
      </p:pic>
    </p:spTree>
    <p:extLst>
      <p:ext uri="{BB962C8B-B14F-4D97-AF65-F5344CB8AC3E}">
        <p14:creationId xmlns:p14="http://schemas.microsoft.com/office/powerpoint/2010/main" val="901440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MAC (</a:t>
            </a:r>
            <a:r>
              <a:rPr lang="en-US" altLang="he-IL" sz="3200" dirty="0" smtClean="0">
                <a:latin typeface="Comic Sans MS" panose="030F0702030302020204" pitchFamily="66" charset="0"/>
              </a:rPr>
              <a:t>Multiple Access Protocols</a:t>
            </a:r>
            <a:r>
              <a:rPr lang="en-US" altLang="he-IL" dirty="0" smtClean="0">
                <a:latin typeface="Comic Sans MS" panose="030F0702030302020204" pitchFamily="66" charset="0"/>
              </a:rPr>
              <a:t>)</a:t>
            </a:r>
            <a:endParaRPr lang="en-US" altLang="he-IL" dirty="0">
              <a:latin typeface="Comic Sans MS" panose="030F0702030302020204" pitchFamily="66" charset="0"/>
            </a:endParaRPr>
          </a:p>
        </p:txBody>
      </p:sp>
      <p:sp>
        <p:nvSpPr>
          <p:cNvPr id="20" name="Content Placeholder 2"/>
          <p:cNvSpPr txBox="1">
            <a:spLocks/>
          </p:cNvSpPr>
          <p:nvPr/>
        </p:nvSpPr>
        <p:spPr>
          <a:xfrm>
            <a:off x="801673" y="1299261"/>
            <a:ext cx="10717439" cy="4552044"/>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nodes </a:t>
            </a:r>
            <a:r>
              <a:rPr lang="en-US" sz="1800" dirty="0">
                <a:latin typeface="Comic Sans MS" panose="030F0702030302020204" pitchFamily="66" charset="0"/>
              </a:rPr>
              <a:t>are capable of transmitting </a:t>
            </a:r>
            <a:r>
              <a:rPr lang="en-US" sz="1800" dirty="0" smtClean="0">
                <a:latin typeface="Comic Sans MS" panose="030F0702030302020204" pitchFamily="66" charset="0"/>
              </a:rPr>
              <a:t>frames at the same time.</a:t>
            </a:r>
          </a:p>
          <a:p>
            <a:pPr algn="l" rtl="0"/>
            <a:r>
              <a:rPr lang="en-US" sz="1800" dirty="0">
                <a:latin typeface="Comic Sans MS" panose="030F0702030302020204" pitchFamily="66" charset="0"/>
              </a:rPr>
              <a:t>When this happens, all of the nodes </a:t>
            </a:r>
            <a:r>
              <a:rPr lang="en-US" sz="1800" dirty="0" smtClean="0">
                <a:latin typeface="Comic Sans MS" panose="030F0702030302020204" pitchFamily="66" charset="0"/>
              </a:rPr>
              <a:t>receive multiple </a:t>
            </a:r>
            <a:r>
              <a:rPr lang="en-US" sz="1800" dirty="0">
                <a:latin typeface="Comic Sans MS" panose="030F0702030302020204" pitchFamily="66" charset="0"/>
              </a:rPr>
              <a:t>frames at the same </a:t>
            </a:r>
            <a:r>
              <a:rPr lang="en-US" sz="1800" dirty="0" smtClean="0">
                <a:latin typeface="Comic Sans MS" panose="030F0702030302020204" pitchFamily="66" charset="0"/>
              </a:rPr>
              <a:t>time, which cause the frames to collide.</a:t>
            </a:r>
          </a:p>
          <a:p>
            <a:pPr algn="l" rtl="0"/>
            <a:r>
              <a:rPr lang="en-US" sz="1800" dirty="0" smtClean="0">
                <a:latin typeface="Comic Sans MS" panose="030F0702030302020204" pitchFamily="66" charset="0"/>
              </a:rPr>
              <a:t>Collide messages can’t be interpreted correctly at the receivers.</a:t>
            </a:r>
          </a:p>
          <a:p>
            <a:pPr algn="l" rtl="0"/>
            <a:r>
              <a:rPr lang="en-US" sz="1800" dirty="0" smtClean="0">
                <a:latin typeface="Comic Sans MS" panose="030F0702030302020204" pitchFamily="66" charset="0"/>
              </a:rPr>
              <a:t>Therefore all frames involved in the collision are lost and the channel is wasted.</a:t>
            </a:r>
          </a:p>
          <a:p>
            <a:pPr algn="l" rtl="0"/>
            <a:r>
              <a:rPr lang="en-US" sz="1800" dirty="0" smtClean="0">
                <a:latin typeface="Comic Sans MS" panose="030F0702030302020204" pitchFamily="66" charset="0"/>
              </a:rPr>
              <a:t>MAC responsibility is to ensure useful work of the channel, which done through coordination of the transmissions of the active nodes.</a:t>
            </a:r>
          </a:p>
          <a:p>
            <a:pPr algn="l" rtl="0"/>
            <a:r>
              <a:rPr lang="en-US" sz="1800" dirty="0" smtClean="0">
                <a:latin typeface="Comic Sans MS" panose="030F0702030302020204" pitchFamily="66" charset="0"/>
              </a:rPr>
              <a:t>Human analogy: </a:t>
            </a:r>
            <a:endParaRPr lang="en-US" sz="1800" dirty="0">
              <a:latin typeface="Comic Sans MS" panose="030F0702030302020204" pitchFamily="66" charset="0"/>
            </a:endParaRPr>
          </a:p>
          <a:p>
            <a:pPr lvl="1" algn="l" rtl="0"/>
            <a:r>
              <a:rPr lang="en-US" sz="1800" dirty="0" smtClean="0">
                <a:latin typeface="Comic Sans MS" panose="030F0702030302020204" pitchFamily="66" charset="0"/>
              </a:rPr>
              <a:t>“Give </a:t>
            </a:r>
            <a:r>
              <a:rPr lang="en-US" sz="1800" dirty="0">
                <a:latin typeface="Comic Sans MS" panose="030F0702030302020204" pitchFamily="66" charset="0"/>
              </a:rPr>
              <a:t>everyone a chance to </a:t>
            </a:r>
            <a:r>
              <a:rPr lang="en-US" sz="1800" dirty="0" smtClean="0">
                <a:latin typeface="Comic Sans MS" panose="030F0702030302020204" pitchFamily="66" charset="0"/>
              </a:rPr>
              <a:t>speak.”</a:t>
            </a:r>
          </a:p>
          <a:p>
            <a:pPr lvl="1" algn="l" rtl="0"/>
            <a:r>
              <a:rPr lang="en-US" sz="1800" dirty="0">
                <a:latin typeface="Comic Sans MS" panose="030F0702030302020204" pitchFamily="66" charset="0"/>
              </a:rPr>
              <a:t>“Don’t speak until you are spoken to</a:t>
            </a:r>
            <a:r>
              <a:rPr lang="en-US" sz="1800" dirty="0" smtClean="0">
                <a:latin typeface="Comic Sans MS" panose="030F0702030302020204" pitchFamily="66" charset="0"/>
              </a:rPr>
              <a:t>.”</a:t>
            </a:r>
          </a:p>
          <a:p>
            <a:pPr lvl="1" algn="l" rtl="0"/>
            <a:r>
              <a:rPr lang="en-US" sz="1800" dirty="0">
                <a:latin typeface="Comic Sans MS" panose="030F0702030302020204" pitchFamily="66" charset="0"/>
              </a:rPr>
              <a:t>“Don’t monopolize the conversation</a:t>
            </a:r>
            <a:r>
              <a:rPr lang="en-US" sz="1800" dirty="0" smtClean="0">
                <a:latin typeface="Comic Sans MS" panose="030F0702030302020204" pitchFamily="66" charset="0"/>
              </a:rPr>
              <a:t>.”</a:t>
            </a:r>
          </a:p>
          <a:p>
            <a:pPr lvl="1" algn="l" rtl="0"/>
            <a:r>
              <a:rPr lang="en-US" sz="1800" dirty="0">
                <a:latin typeface="Comic Sans MS" panose="030F0702030302020204" pitchFamily="66" charset="0"/>
              </a:rPr>
              <a:t>“Don’t interrupt when someone is speaking</a:t>
            </a:r>
            <a:r>
              <a:rPr lang="en-US" sz="1800" dirty="0" smtClean="0">
                <a:latin typeface="Comic Sans MS" panose="030F0702030302020204" pitchFamily="66" charset="0"/>
              </a:rPr>
              <a:t>.”</a:t>
            </a:r>
          </a:p>
          <a:p>
            <a:pPr lvl="1" algn="l" rtl="0"/>
            <a:r>
              <a:rPr lang="en-US" sz="1800" dirty="0">
                <a:latin typeface="Comic Sans MS" panose="030F0702030302020204" pitchFamily="66" charset="0"/>
              </a:rPr>
              <a:t>“Don’t fall asleep when someone is talking.”</a:t>
            </a:r>
            <a:endParaRPr lang="en-US" sz="1800" dirty="0" smtClean="0">
              <a:latin typeface="Comic Sans MS" panose="030F0702030302020204" pitchFamily="66" charset="0"/>
            </a:endParaRPr>
          </a:p>
        </p:txBody>
      </p:sp>
      <p:pic>
        <p:nvPicPr>
          <p:cNvPr id="4" name="Picture 3"/>
          <p:cNvPicPr>
            <a:picLocks noChangeAspect="1"/>
          </p:cNvPicPr>
          <p:nvPr/>
        </p:nvPicPr>
        <p:blipFill>
          <a:blip r:embed="rId3"/>
          <a:stretch>
            <a:fillRect/>
          </a:stretch>
        </p:blipFill>
        <p:spPr>
          <a:xfrm>
            <a:off x="9034958" y="4063249"/>
            <a:ext cx="2371725" cy="1352550"/>
          </a:xfrm>
          <a:prstGeom prst="rect">
            <a:avLst/>
          </a:prstGeom>
        </p:spPr>
      </p:pic>
      <p:pic>
        <p:nvPicPr>
          <p:cNvPr id="5" name="Picture 4"/>
          <p:cNvPicPr>
            <a:picLocks noChangeAspect="1"/>
          </p:cNvPicPr>
          <p:nvPr/>
        </p:nvPicPr>
        <p:blipFill>
          <a:blip r:embed="rId4"/>
          <a:stretch>
            <a:fillRect/>
          </a:stretch>
        </p:blipFill>
        <p:spPr>
          <a:xfrm>
            <a:off x="6826517" y="3952714"/>
            <a:ext cx="1618475" cy="1500153"/>
          </a:xfrm>
          <a:prstGeom prst="rect">
            <a:avLst/>
          </a:prstGeom>
        </p:spPr>
      </p:pic>
    </p:spTree>
    <p:extLst>
      <p:ext uri="{BB962C8B-B14F-4D97-AF65-F5344CB8AC3E}">
        <p14:creationId xmlns:p14="http://schemas.microsoft.com/office/powerpoint/2010/main" val="4222895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231539" y="4697993"/>
            <a:ext cx="8007614" cy="2157768"/>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Random Access Protocols</a:t>
            </a:r>
            <a:endParaRPr lang="en-US" altLang="he-IL" dirty="0">
              <a:latin typeface="Comic Sans MS" panose="030F0702030302020204" pitchFamily="66" charset="0"/>
            </a:endParaRPr>
          </a:p>
        </p:txBody>
      </p:sp>
      <p:sp>
        <p:nvSpPr>
          <p:cNvPr id="20" name="Content Placeholder 2"/>
          <p:cNvSpPr txBox="1">
            <a:spLocks/>
          </p:cNvSpPr>
          <p:nvPr/>
        </p:nvSpPr>
        <p:spPr>
          <a:xfrm>
            <a:off x="801672" y="1209256"/>
            <a:ext cx="10717439" cy="102926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A transmitting node always transmits at full rate.</a:t>
            </a:r>
          </a:p>
          <a:p>
            <a:pPr algn="l" rtl="0"/>
            <a:r>
              <a:rPr lang="en-US" sz="1800" dirty="0" smtClean="0">
                <a:latin typeface="Comic Sans MS" panose="030F0702030302020204" pitchFamily="66" charset="0"/>
              </a:rPr>
              <a:t>When there is a collision, each node involved in the collision retransmits (not necessarily right away) its frame </a:t>
            </a:r>
            <a:r>
              <a:rPr lang="en-US" sz="1800" u="sng" dirty="0" smtClean="0">
                <a:latin typeface="Comic Sans MS" panose="030F0702030302020204" pitchFamily="66" charset="0"/>
              </a:rPr>
              <a:t>until</a:t>
            </a:r>
            <a:r>
              <a:rPr lang="en-US" sz="1800" dirty="0" smtClean="0">
                <a:latin typeface="Comic Sans MS" panose="030F0702030302020204" pitchFamily="66" charset="0"/>
              </a:rPr>
              <a:t> its frame gets through without collision.</a:t>
            </a: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9" name="Content Placeholder 2"/>
          <p:cNvSpPr txBox="1">
            <a:spLocks/>
          </p:cNvSpPr>
          <p:nvPr/>
        </p:nvSpPr>
        <p:spPr>
          <a:xfrm>
            <a:off x="801672" y="2252963"/>
            <a:ext cx="10717439" cy="38831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b="1" u="sng" dirty="0" smtClean="0">
                <a:solidFill>
                  <a:srgbClr val="FF0000"/>
                </a:solidFill>
                <a:latin typeface="Comic Sans MS" panose="030F0702030302020204" pitchFamily="66" charset="0"/>
              </a:rPr>
              <a:t>Pure ALOHA</a:t>
            </a:r>
          </a:p>
        </p:txBody>
      </p:sp>
      <p:sp>
        <p:nvSpPr>
          <p:cNvPr id="10" name="Content Placeholder 2"/>
          <p:cNvSpPr txBox="1">
            <a:spLocks/>
          </p:cNvSpPr>
          <p:nvPr/>
        </p:nvSpPr>
        <p:spPr>
          <a:xfrm>
            <a:off x="801671" y="2686317"/>
            <a:ext cx="10717439" cy="2259926"/>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Unslotted, no synchronization, everyone can transmit whenever it wants.</a:t>
            </a:r>
          </a:p>
          <a:p>
            <a:pPr algn="l" rtl="0"/>
            <a:r>
              <a:rPr lang="en-US" sz="1800" dirty="0" smtClean="0">
                <a:latin typeface="Comic Sans MS" panose="030F0702030302020204" pitchFamily="66" charset="0"/>
              </a:rPr>
              <a:t>Collision probability increase.</a:t>
            </a:r>
          </a:p>
          <a:p>
            <a:pPr algn="l" rtl="0"/>
            <a:r>
              <a:rPr lang="en-US" sz="1800" dirty="0" smtClean="0">
                <a:latin typeface="Comic Sans MS" panose="030F0702030302020204" pitchFamily="66" charset="0"/>
              </a:rPr>
              <a:t>If no collision </a:t>
            </a:r>
            <a:r>
              <a:rPr lang="en-US" sz="1800" dirty="0" smtClean="0">
                <a:latin typeface="Comic Sans MS" panose="030F0702030302020204" pitchFamily="66" charset="0"/>
                <a:sym typeface="Wingdings" panose="05000000000000000000" pitchFamily="2" charset="2"/>
              </a:rPr>
              <a:t> node can send new frame in the next slot.</a:t>
            </a:r>
          </a:p>
          <a:p>
            <a:pPr algn="l" rtl="0"/>
            <a:r>
              <a:rPr lang="en-US" sz="1800" dirty="0" smtClean="0">
                <a:latin typeface="Comic Sans MS" panose="030F0702030302020204" pitchFamily="66" charset="0"/>
                <a:sym typeface="Wingdings" panose="05000000000000000000" pitchFamily="2" charset="2"/>
              </a:rPr>
              <a:t>If collision  node </a:t>
            </a:r>
            <a:r>
              <a:rPr lang="en-US" sz="1800" dirty="0">
                <a:latin typeface="Comic Sans MS" panose="030F0702030302020204" pitchFamily="66" charset="0"/>
                <a:sym typeface="Wingdings" panose="05000000000000000000" pitchFamily="2" charset="2"/>
              </a:rPr>
              <a:t>retransmits the frame immediately (with prob. P) or wait time </a:t>
            </a:r>
            <a:r>
              <a:rPr lang="en-US" sz="1800" dirty="0" smtClean="0">
                <a:latin typeface="Comic Sans MS" panose="030F0702030302020204" pitchFamily="66" charset="0"/>
                <a:sym typeface="Wingdings" panose="05000000000000000000" pitchFamily="2" charset="2"/>
              </a:rPr>
              <a:t>= </a:t>
            </a:r>
            <a:r>
              <a:rPr lang="en-US" sz="1800" dirty="0">
                <a:latin typeface="Comic Sans MS" panose="030F0702030302020204" pitchFamily="66" charset="0"/>
                <a:sym typeface="Wingdings" panose="05000000000000000000" pitchFamily="2" charset="2"/>
              </a:rPr>
              <a:t>1 </a:t>
            </a:r>
            <a:r>
              <a:rPr lang="en-US" sz="1800" dirty="0" smtClean="0">
                <a:latin typeface="Comic Sans MS" panose="030F0702030302020204" pitchFamily="66" charset="0"/>
                <a:sym typeface="Wingdings" panose="05000000000000000000" pitchFamily="2" charset="2"/>
              </a:rPr>
              <a:t>frame 		            transmission time (with prob. 1-P) and so on.</a:t>
            </a:r>
            <a:endParaRPr lang="en-US" sz="1800" dirty="0">
              <a:latin typeface="Comic Sans MS" panose="030F0702030302020204" pitchFamily="66" charset="0"/>
            </a:endParaRPr>
          </a:p>
        </p:txBody>
      </p:sp>
    </p:spTree>
    <p:extLst>
      <p:ext uri="{BB962C8B-B14F-4D97-AF65-F5344CB8AC3E}">
        <p14:creationId xmlns:p14="http://schemas.microsoft.com/office/powerpoint/2010/main" val="1709823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62656" y="4554631"/>
            <a:ext cx="8844330" cy="2096253"/>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Random Access Protocols</a:t>
            </a:r>
            <a:endParaRPr lang="en-US" altLang="he-IL" dirty="0">
              <a:latin typeface="Comic Sans MS" panose="030F0702030302020204" pitchFamily="66" charset="0"/>
            </a:endParaRPr>
          </a:p>
        </p:txBody>
      </p:sp>
      <p:sp>
        <p:nvSpPr>
          <p:cNvPr id="20" name="Content Placeholder 2"/>
          <p:cNvSpPr txBox="1">
            <a:spLocks/>
          </p:cNvSpPr>
          <p:nvPr/>
        </p:nvSpPr>
        <p:spPr>
          <a:xfrm>
            <a:off x="801673" y="1299261"/>
            <a:ext cx="10717439" cy="102926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A transmitting node always transmits at full rate.</a:t>
            </a:r>
          </a:p>
          <a:p>
            <a:pPr algn="l" rtl="0"/>
            <a:r>
              <a:rPr lang="en-US" sz="1800" dirty="0" smtClean="0">
                <a:latin typeface="Comic Sans MS" panose="030F0702030302020204" pitchFamily="66" charset="0"/>
              </a:rPr>
              <a:t>When there is a collision, each node involved in the collision retransmits (not necessarily right away) its frame </a:t>
            </a:r>
            <a:r>
              <a:rPr lang="en-US" sz="1800" u="sng" dirty="0" smtClean="0">
                <a:latin typeface="Comic Sans MS" panose="030F0702030302020204" pitchFamily="66" charset="0"/>
              </a:rPr>
              <a:t>until</a:t>
            </a:r>
            <a:r>
              <a:rPr lang="en-US" sz="1800" dirty="0" smtClean="0">
                <a:latin typeface="Comic Sans MS" panose="030F0702030302020204" pitchFamily="66" charset="0"/>
              </a:rPr>
              <a:t> its frame gets through without collision.</a:t>
            </a: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9" name="Content Placeholder 2"/>
          <p:cNvSpPr txBox="1">
            <a:spLocks/>
          </p:cNvSpPr>
          <p:nvPr/>
        </p:nvSpPr>
        <p:spPr>
          <a:xfrm>
            <a:off x="801672" y="2409751"/>
            <a:ext cx="10717439" cy="38831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b="1" u="sng" dirty="0" smtClean="0">
                <a:solidFill>
                  <a:srgbClr val="FF0000"/>
                </a:solidFill>
                <a:latin typeface="Comic Sans MS" panose="030F0702030302020204" pitchFamily="66" charset="0"/>
              </a:rPr>
              <a:t>Slotted ALOHA</a:t>
            </a:r>
          </a:p>
        </p:txBody>
      </p:sp>
      <p:sp>
        <p:nvSpPr>
          <p:cNvPr id="10" name="Content Placeholder 2"/>
          <p:cNvSpPr txBox="1">
            <a:spLocks/>
          </p:cNvSpPr>
          <p:nvPr/>
        </p:nvSpPr>
        <p:spPr>
          <a:xfrm>
            <a:off x="791454" y="2971293"/>
            <a:ext cx="10717439" cy="178132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Time divided into slots (assume all frames consist exactly L bits).</a:t>
            </a:r>
          </a:p>
          <a:p>
            <a:pPr algn="l" rtl="0"/>
            <a:r>
              <a:rPr lang="en-US" sz="1800" dirty="0" smtClean="0">
                <a:latin typeface="Comic Sans MS" panose="030F0702030302020204" pitchFamily="66" charset="0"/>
              </a:rPr>
              <a:t>Every node can transmit at each slot but only at the beginning of the slot.</a:t>
            </a:r>
          </a:p>
          <a:p>
            <a:pPr algn="l" rtl="0"/>
            <a:r>
              <a:rPr lang="en-US" sz="1800" dirty="0" smtClean="0">
                <a:latin typeface="Comic Sans MS" panose="030F0702030302020204" pitchFamily="66" charset="0"/>
              </a:rPr>
              <a:t>If no collision </a:t>
            </a:r>
            <a:r>
              <a:rPr lang="en-US" sz="1800" dirty="0" smtClean="0">
                <a:latin typeface="Comic Sans MS" panose="030F0702030302020204" pitchFamily="66" charset="0"/>
                <a:sym typeface="Wingdings" panose="05000000000000000000" pitchFamily="2" charset="2"/>
              </a:rPr>
              <a:t> node can send new frame in the next slot.</a:t>
            </a:r>
          </a:p>
          <a:p>
            <a:pPr algn="l" rtl="0"/>
            <a:r>
              <a:rPr lang="en-US" sz="1800" dirty="0" smtClean="0">
                <a:latin typeface="Comic Sans MS" panose="030F0702030302020204" pitchFamily="66" charset="0"/>
                <a:sym typeface="Wingdings" panose="05000000000000000000" pitchFamily="2" charset="2"/>
              </a:rPr>
              <a:t>If collision  node retransmits the frame in the next slot (with prob. P).</a:t>
            </a:r>
            <a:endParaRPr lang="en-US" sz="1800" dirty="0" smtClean="0">
              <a:latin typeface="Comic Sans MS" panose="030F0702030302020204" pitchFamily="66" charset="0"/>
            </a:endParaRPr>
          </a:p>
        </p:txBody>
      </p:sp>
    </p:spTree>
    <p:extLst>
      <p:ext uri="{BB962C8B-B14F-4D97-AF65-F5344CB8AC3E}">
        <p14:creationId xmlns:p14="http://schemas.microsoft.com/office/powerpoint/2010/main" val="802875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CSMA (</a:t>
            </a:r>
            <a:r>
              <a:rPr lang="en-US" altLang="he-IL" sz="2800" dirty="0" smtClean="0">
                <a:latin typeface="Comic Sans MS" panose="030F0702030302020204" pitchFamily="66" charset="0"/>
              </a:rPr>
              <a:t>Carrier Sense Multiple Access</a:t>
            </a:r>
            <a:r>
              <a:rPr lang="en-US" altLang="he-IL" dirty="0" smtClean="0">
                <a:latin typeface="Comic Sans MS" panose="030F0702030302020204" pitchFamily="66" charset="0"/>
              </a:rPr>
              <a:t>)</a:t>
            </a:r>
            <a:endParaRPr lang="en-US" altLang="he-IL" dirty="0">
              <a:latin typeface="Comic Sans MS" panose="030F0702030302020204" pitchFamily="66" charset="0"/>
            </a:endParaRPr>
          </a:p>
        </p:txBody>
      </p:sp>
      <p:sp>
        <p:nvSpPr>
          <p:cNvPr id="20" name="Content Placeholder 2"/>
          <p:cNvSpPr txBox="1">
            <a:spLocks/>
          </p:cNvSpPr>
          <p:nvPr/>
        </p:nvSpPr>
        <p:spPr>
          <a:xfrm>
            <a:off x="899597" y="1224833"/>
            <a:ext cx="11013360" cy="4552044"/>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9" name="Content Placeholder 2"/>
          <p:cNvSpPr txBox="1">
            <a:spLocks/>
          </p:cNvSpPr>
          <p:nvPr/>
        </p:nvSpPr>
        <p:spPr>
          <a:xfrm>
            <a:off x="801673" y="1299260"/>
            <a:ext cx="10717439" cy="2269897"/>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Human analogy: “don’t interrupt others ! “.</a:t>
            </a:r>
          </a:p>
          <a:p>
            <a:pPr algn="l" rtl="0"/>
            <a:r>
              <a:rPr lang="en-US" sz="1800" dirty="0" smtClean="0">
                <a:latin typeface="Comic Sans MS" panose="030F0702030302020204" pitchFamily="66" charset="0"/>
              </a:rPr>
              <a:t>Before transmitting, we check if the channel is empty.</a:t>
            </a:r>
          </a:p>
          <a:p>
            <a:pPr algn="l" rtl="0"/>
            <a:r>
              <a:rPr lang="en-US" sz="1800" dirty="0" smtClean="0">
                <a:latin typeface="Comic Sans MS" panose="030F0702030302020204" pitchFamily="66" charset="0"/>
              </a:rPr>
              <a:t>Even if we can’t sense transmission it doesn’t mean there is no transmission ! </a:t>
            </a:r>
            <a:endParaRPr lang="en-US" sz="1800" dirty="0">
              <a:latin typeface="Comic Sans MS" panose="030F0702030302020204" pitchFamily="66" charset="0"/>
            </a:endParaRPr>
          </a:p>
          <a:p>
            <a:pPr lvl="1" algn="l" rtl="0"/>
            <a:r>
              <a:rPr lang="en-US" sz="1800" dirty="0" smtClean="0">
                <a:latin typeface="Comic Sans MS" panose="030F0702030302020204" pitchFamily="66" charset="0"/>
              </a:rPr>
              <a:t>Consider A starts transmit at time t0.</a:t>
            </a:r>
          </a:p>
          <a:p>
            <a:pPr lvl="1" algn="l" rtl="0"/>
            <a:r>
              <a:rPr lang="en-US" sz="1800" dirty="0" smtClean="0">
                <a:latin typeface="Comic Sans MS" panose="030F0702030302020204" pitchFamily="66" charset="0"/>
              </a:rPr>
              <a:t>Consider B starts transmit at time t0 + Tprop – Epsilon.</a:t>
            </a:r>
          </a:p>
          <a:p>
            <a:pPr lvl="1" algn="l" rtl="0"/>
            <a:r>
              <a:rPr lang="en-US" sz="1800" dirty="0" smtClean="0">
                <a:latin typeface="Comic Sans MS" panose="030F0702030302020204" pitchFamily="66" charset="0"/>
              </a:rPr>
              <a:t>Only at time t0 + Tprop, B can sense the transmission of A.</a:t>
            </a:r>
          </a:p>
          <a:p>
            <a:pPr algn="l" rtl="0"/>
            <a:r>
              <a:rPr lang="en-US" sz="1800" dirty="0" smtClean="0">
                <a:latin typeface="Comic Sans MS" panose="030F0702030302020204" pitchFamily="66" charset="0"/>
              </a:rPr>
              <a:t>Distance &amp; propagation delay play role in the collision probability.</a:t>
            </a:r>
          </a:p>
        </p:txBody>
      </p:sp>
      <p:sp>
        <p:nvSpPr>
          <p:cNvPr id="10" name="Content Placeholder 2"/>
          <p:cNvSpPr txBox="1">
            <a:spLocks/>
          </p:cNvSpPr>
          <p:nvPr/>
        </p:nvSpPr>
        <p:spPr>
          <a:xfrm>
            <a:off x="801673" y="4037060"/>
            <a:ext cx="10717439" cy="214568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rtl="0">
              <a:buFont typeface="+mj-lt"/>
              <a:buAutoNum type="arabicPeriod"/>
            </a:pPr>
            <a:r>
              <a:rPr lang="en-US" sz="1800" dirty="0" smtClean="0">
                <a:latin typeface="Comic Sans MS" panose="030F0702030302020204" pitchFamily="66" charset="0"/>
              </a:rPr>
              <a:t>Wait until there is data to send.</a:t>
            </a:r>
          </a:p>
          <a:p>
            <a:pPr marL="342900" indent="-342900" algn="l" rtl="0">
              <a:buFont typeface="+mj-lt"/>
              <a:buAutoNum type="arabicPeriod"/>
            </a:pPr>
            <a:r>
              <a:rPr lang="en-US" sz="1800" dirty="0" smtClean="0">
                <a:latin typeface="Comic Sans MS" panose="030F0702030302020204" pitchFamily="66" charset="0"/>
              </a:rPr>
              <a:t>Sense the channel:</a:t>
            </a:r>
          </a:p>
          <a:p>
            <a:pPr marL="800100" lvl="1" indent="-342900" algn="l" rtl="0">
              <a:buFont typeface="+mj-lt"/>
              <a:buAutoNum type="alphaUcPeriod"/>
            </a:pPr>
            <a:r>
              <a:rPr lang="en-US" sz="1800" dirty="0" smtClean="0">
                <a:latin typeface="Comic Sans MS" panose="030F0702030302020204" pitchFamily="66" charset="0"/>
              </a:rPr>
              <a:t>If the channel is busy, wait random time and go back to 2.</a:t>
            </a:r>
          </a:p>
          <a:p>
            <a:pPr marL="800100" lvl="1" indent="-342900" algn="l" rtl="0">
              <a:buFont typeface="+mj-lt"/>
              <a:buAutoNum type="alphaUcPeriod"/>
            </a:pPr>
            <a:r>
              <a:rPr lang="en-US" sz="1800" dirty="0" smtClean="0">
                <a:latin typeface="Comic Sans MS" panose="030F0702030302020204" pitchFamily="66" charset="0"/>
              </a:rPr>
              <a:t>If the channel is clear </a:t>
            </a:r>
            <a:r>
              <a:rPr lang="en-US" sz="1800" dirty="0" smtClean="0">
                <a:latin typeface="Comic Sans MS" panose="030F0702030302020204" pitchFamily="66" charset="0"/>
                <a:sym typeface="Wingdings" panose="05000000000000000000" pitchFamily="2" charset="2"/>
              </a:rPr>
              <a:t> start transmitting.</a:t>
            </a:r>
          </a:p>
          <a:p>
            <a:pPr marL="1257300" lvl="2" indent="-342900" algn="l" rtl="0">
              <a:buFont typeface="+mj-lt"/>
              <a:buAutoNum type="alphaLcPeriod"/>
            </a:pPr>
            <a:r>
              <a:rPr lang="en-US" sz="1800" dirty="0" smtClean="0">
                <a:latin typeface="Comic Sans MS" panose="030F0702030302020204" pitchFamily="66" charset="0"/>
                <a:sym typeface="Wingdings" panose="05000000000000000000" pitchFamily="2" charset="2"/>
              </a:rPr>
              <a:t>If there wasn’t collision  back to 1.</a:t>
            </a:r>
          </a:p>
          <a:p>
            <a:pPr marL="1257300" lvl="2" indent="-342900" algn="l" rtl="0">
              <a:buFont typeface="+mj-lt"/>
              <a:buAutoNum type="alphaLcPeriod"/>
            </a:pPr>
            <a:r>
              <a:rPr lang="en-US" sz="1800" dirty="0" smtClean="0">
                <a:latin typeface="Comic Sans MS" panose="030F0702030302020204" pitchFamily="66" charset="0"/>
                <a:sym typeface="Wingdings" panose="05000000000000000000" pitchFamily="2" charset="2"/>
              </a:rPr>
              <a:t>If there was collision  draw random time and go back to 2.</a:t>
            </a:r>
          </a:p>
          <a:p>
            <a:pPr marL="800100" lvl="1" indent="-342900" algn="l" rtl="0">
              <a:buFont typeface="+mj-lt"/>
              <a:buAutoNum type="arabicPeriod"/>
            </a:pPr>
            <a:endParaRPr lang="en-US" sz="1400" dirty="0" smtClean="0">
              <a:latin typeface="Comic Sans MS" panose="030F0702030302020204" pitchFamily="66" charset="0"/>
            </a:endParaRPr>
          </a:p>
        </p:txBody>
      </p:sp>
    </p:spTree>
    <p:extLst>
      <p:ext uri="{BB962C8B-B14F-4D97-AF65-F5344CB8AC3E}">
        <p14:creationId xmlns:p14="http://schemas.microsoft.com/office/powerpoint/2010/main" val="3905632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28176" y="1291969"/>
            <a:ext cx="6839726" cy="5257176"/>
          </a:xfrm>
          <a:prstGeom prst="rect">
            <a:avLst/>
          </a:prstGeom>
        </p:spPr>
      </p:pic>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CSMA (</a:t>
            </a:r>
            <a:r>
              <a:rPr lang="en-US" altLang="he-IL" sz="2800" dirty="0" smtClean="0">
                <a:latin typeface="Comic Sans MS" panose="030F0702030302020204" pitchFamily="66" charset="0"/>
              </a:rPr>
              <a:t>Carrier Sense Multiple Access</a:t>
            </a:r>
            <a:r>
              <a:rPr lang="en-US" altLang="he-IL" dirty="0" smtClean="0">
                <a:latin typeface="Comic Sans MS" panose="030F0702030302020204" pitchFamily="66" charset="0"/>
              </a:rPr>
              <a:t>)</a:t>
            </a:r>
            <a:endParaRPr lang="en-US" altLang="he-IL"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2109632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CSMA/CD (</a:t>
            </a:r>
            <a:r>
              <a:rPr lang="en-US" altLang="he-IL" sz="2800" dirty="0" smtClean="0">
                <a:latin typeface="Comic Sans MS" panose="030F0702030302020204" pitchFamily="66" charset="0"/>
              </a:rPr>
              <a:t>Collision Detection</a:t>
            </a:r>
            <a:r>
              <a:rPr lang="en-US" altLang="he-IL" dirty="0" smtClean="0">
                <a:latin typeface="Comic Sans MS" panose="030F0702030302020204" pitchFamily="66" charset="0"/>
              </a:rPr>
              <a:t>)</a:t>
            </a:r>
            <a:endParaRPr lang="en-US" altLang="he-IL" dirty="0">
              <a:latin typeface="Comic Sans MS" panose="030F0702030302020204" pitchFamily="66" charset="0"/>
            </a:endParaRPr>
          </a:p>
        </p:txBody>
      </p:sp>
      <p:sp>
        <p:nvSpPr>
          <p:cNvPr id="20" name="Content Placeholder 2"/>
          <p:cNvSpPr txBox="1">
            <a:spLocks/>
          </p:cNvSpPr>
          <p:nvPr/>
        </p:nvSpPr>
        <p:spPr>
          <a:xfrm>
            <a:off x="899597" y="1224833"/>
            <a:ext cx="11013360" cy="4552044"/>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latin typeface="Comic Sans MS" panose="030F0702030302020204" pitchFamily="66" charset="0"/>
            </a:endParaRPr>
          </a:p>
        </p:txBody>
      </p:sp>
      <p:sp>
        <p:nvSpPr>
          <p:cNvPr id="9" name="Content Placeholder 2"/>
          <p:cNvSpPr txBox="1">
            <a:spLocks/>
          </p:cNvSpPr>
          <p:nvPr/>
        </p:nvSpPr>
        <p:spPr>
          <a:xfrm>
            <a:off x="801673" y="1299261"/>
            <a:ext cx="10717439" cy="1071800"/>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If we know that there was a collision we don’t need to continue the transmission (packet in any case goes to “garbage”). </a:t>
            </a:r>
          </a:p>
          <a:p>
            <a:pPr algn="l" rtl="0"/>
            <a:r>
              <a:rPr lang="en-US" sz="1800" dirty="0" smtClean="0">
                <a:latin typeface="Comic Sans MS" panose="030F0702030302020204" pitchFamily="66" charset="0"/>
              </a:rPr>
              <a:t>Someone else talking </a:t>
            </a:r>
            <a:r>
              <a:rPr lang="en-US" sz="1800" dirty="0" smtClean="0">
                <a:latin typeface="Comic Sans MS" panose="030F0702030302020204" pitchFamily="66" charset="0"/>
                <a:sym typeface="Wingdings" panose="05000000000000000000" pitchFamily="2" charset="2"/>
              </a:rPr>
              <a:t> stop talking !</a:t>
            </a:r>
            <a:endParaRPr lang="en-US" sz="1800" dirty="0" smtClean="0">
              <a:latin typeface="Comic Sans MS" panose="030F0702030302020204" pitchFamily="66" charset="0"/>
            </a:endParaRPr>
          </a:p>
        </p:txBody>
      </p:sp>
      <p:sp>
        <p:nvSpPr>
          <p:cNvPr id="10" name="Content Placeholder 2"/>
          <p:cNvSpPr txBox="1">
            <a:spLocks/>
          </p:cNvSpPr>
          <p:nvPr/>
        </p:nvSpPr>
        <p:spPr>
          <a:xfrm>
            <a:off x="801673" y="2626435"/>
            <a:ext cx="10717439" cy="258351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rtl="0">
              <a:buFont typeface="+mj-lt"/>
              <a:buAutoNum type="arabicPeriod"/>
            </a:pPr>
            <a:r>
              <a:rPr lang="en-US" sz="1800" dirty="0" smtClean="0">
                <a:latin typeface="Comic Sans MS" panose="030F0702030302020204" pitchFamily="66" charset="0"/>
              </a:rPr>
              <a:t>Wait until there is data to send.</a:t>
            </a:r>
          </a:p>
          <a:p>
            <a:pPr marL="342900" indent="-342900" algn="l" rtl="0">
              <a:buFont typeface="+mj-lt"/>
              <a:buAutoNum type="arabicPeriod"/>
            </a:pPr>
            <a:r>
              <a:rPr lang="en-US" sz="1800" dirty="0" smtClean="0">
                <a:latin typeface="Comic Sans MS" panose="030F0702030302020204" pitchFamily="66" charset="0"/>
              </a:rPr>
              <a:t>Sense the channel:</a:t>
            </a:r>
          </a:p>
          <a:p>
            <a:pPr marL="800100" lvl="1" indent="-342900" algn="l" rtl="0">
              <a:buFont typeface="+mj-lt"/>
              <a:buAutoNum type="alphaUcPeriod"/>
            </a:pPr>
            <a:r>
              <a:rPr lang="en-US" sz="1800" dirty="0" smtClean="0">
                <a:latin typeface="Comic Sans MS" panose="030F0702030302020204" pitchFamily="66" charset="0"/>
              </a:rPr>
              <a:t>If the channel is busy, wait random time and go back to 2.</a:t>
            </a:r>
          </a:p>
          <a:p>
            <a:pPr marL="800100" lvl="1" indent="-342900" algn="l" rtl="0">
              <a:buFont typeface="+mj-lt"/>
              <a:buAutoNum type="alphaUcPeriod"/>
            </a:pPr>
            <a:r>
              <a:rPr lang="en-US" sz="1800" dirty="0" smtClean="0">
                <a:latin typeface="Comic Sans MS" panose="030F0702030302020204" pitchFamily="66" charset="0"/>
              </a:rPr>
              <a:t>If the channel is clear </a:t>
            </a:r>
            <a:r>
              <a:rPr lang="en-US" sz="1800" dirty="0" smtClean="0">
                <a:latin typeface="Comic Sans MS" panose="030F0702030302020204" pitchFamily="66" charset="0"/>
                <a:sym typeface="Wingdings" panose="05000000000000000000" pitchFamily="2" charset="2"/>
              </a:rPr>
              <a:t> start transmitting.</a:t>
            </a:r>
          </a:p>
          <a:p>
            <a:pPr marL="1257300" lvl="2" indent="-342900" algn="l" rtl="0">
              <a:buFont typeface="+mj-lt"/>
              <a:buAutoNum type="alphaLcPeriod"/>
            </a:pPr>
            <a:r>
              <a:rPr lang="en-US" sz="1800" dirty="0" smtClean="0">
                <a:latin typeface="Comic Sans MS" panose="030F0702030302020204" pitchFamily="66" charset="0"/>
                <a:sym typeface="Wingdings" panose="05000000000000000000" pitchFamily="2" charset="2"/>
              </a:rPr>
              <a:t>If there wasn’t collision  back to 1.</a:t>
            </a:r>
          </a:p>
          <a:p>
            <a:pPr marL="1257300" lvl="2" indent="-342900" algn="l" rtl="0">
              <a:buFont typeface="+mj-lt"/>
              <a:buAutoNum type="alphaLcPeriod"/>
            </a:pPr>
            <a:r>
              <a:rPr lang="en-US" sz="1800" dirty="0" smtClean="0">
                <a:latin typeface="Comic Sans MS" panose="030F0702030302020204" pitchFamily="66" charset="0"/>
                <a:sym typeface="Wingdings" panose="05000000000000000000" pitchFamily="2" charset="2"/>
              </a:rPr>
              <a:t>If there was collision  </a:t>
            </a:r>
            <a:r>
              <a:rPr lang="en-US" sz="1800" dirty="0" smtClean="0">
                <a:solidFill>
                  <a:srgbClr val="FF0000"/>
                </a:solidFill>
                <a:latin typeface="Comic Sans MS" panose="030F0702030302020204" pitchFamily="66" charset="0"/>
                <a:sym typeface="Wingdings" panose="05000000000000000000" pitchFamily="2" charset="2"/>
              </a:rPr>
              <a:t>Stop transmission</a:t>
            </a:r>
            <a:r>
              <a:rPr lang="en-US" sz="1800" dirty="0" smtClean="0">
                <a:latin typeface="Comic Sans MS" panose="030F0702030302020204" pitchFamily="66" charset="0"/>
                <a:sym typeface="Wingdings" panose="05000000000000000000" pitchFamily="2" charset="2"/>
              </a:rPr>
              <a:t>.</a:t>
            </a:r>
            <a:endParaRPr lang="en-US" sz="1800" dirty="0" smtClean="0">
              <a:solidFill>
                <a:srgbClr val="FF0000"/>
              </a:solidFill>
              <a:latin typeface="Comic Sans MS" panose="030F0702030302020204" pitchFamily="66" charset="0"/>
              <a:sym typeface="Wingdings" panose="05000000000000000000" pitchFamily="2" charset="2"/>
            </a:endParaRPr>
          </a:p>
          <a:p>
            <a:pPr marL="914400" lvl="2" indent="0" algn="l" rtl="0">
              <a:buNone/>
            </a:pPr>
            <a:r>
              <a:rPr lang="en-US" sz="1600" dirty="0" smtClean="0">
                <a:latin typeface="Comic Sans MS" panose="030F0702030302020204" pitchFamily="66" charset="0"/>
                <a:sym typeface="Wingdings" panose="05000000000000000000" pitchFamily="2" charset="2"/>
              </a:rPr>
              <a:t>			    Send </a:t>
            </a:r>
            <a:r>
              <a:rPr lang="en-US" sz="1600" b="1" i="1" dirty="0" smtClean="0">
                <a:latin typeface="Comic Sans MS" panose="030F0702030302020204" pitchFamily="66" charset="0"/>
                <a:sym typeface="Wingdings" panose="05000000000000000000" pitchFamily="2" charset="2"/>
              </a:rPr>
              <a:t>Jam Signal (48 bit).</a:t>
            </a:r>
          </a:p>
          <a:p>
            <a:pPr marL="914400" lvl="2" indent="0" algn="l" rtl="0">
              <a:buNone/>
            </a:pPr>
            <a:r>
              <a:rPr lang="en-US" sz="1600" dirty="0">
                <a:latin typeface="Comic Sans MS" panose="030F0702030302020204" pitchFamily="66" charset="0"/>
                <a:sym typeface="Wingdings" panose="05000000000000000000" pitchFamily="2" charset="2"/>
              </a:rPr>
              <a:t>	</a:t>
            </a:r>
            <a:r>
              <a:rPr lang="en-US" sz="1600" dirty="0" smtClean="0">
                <a:latin typeface="Comic Sans MS" panose="030F0702030302020204" pitchFamily="66" charset="0"/>
                <a:sym typeface="Wingdings" panose="05000000000000000000" pitchFamily="2" charset="2"/>
              </a:rPr>
              <a:t>		    Wait random time and go back to 2.</a:t>
            </a:r>
          </a:p>
          <a:p>
            <a:pPr marL="800100" lvl="1" indent="-342900" algn="l" rtl="0">
              <a:buFont typeface="+mj-lt"/>
              <a:buAutoNum type="arabicPeriod"/>
            </a:pPr>
            <a:endParaRPr lang="en-US" sz="1400" dirty="0" smtClean="0">
              <a:latin typeface="Comic Sans MS" panose="030F0702030302020204" pitchFamily="66" charset="0"/>
            </a:endParaRPr>
          </a:p>
        </p:txBody>
      </p:sp>
    </p:spTree>
    <p:extLst>
      <p:ext uri="{BB962C8B-B14F-4D97-AF65-F5344CB8AC3E}">
        <p14:creationId xmlns:p14="http://schemas.microsoft.com/office/powerpoint/2010/main" val="366797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12863</TotalTime>
  <Words>1083</Words>
  <Application>Microsoft Office PowerPoint</Application>
  <PresentationFormat>Widescreen</PresentationFormat>
  <Paragraphs>107</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Comic Sans MS</vt:lpstr>
      <vt:lpstr>Times New Roman</vt:lpstr>
      <vt:lpstr>Wingdings</vt:lpstr>
      <vt:lpstr>Office Theme</vt:lpstr>
      <vt:lpstr> Introduction to 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Naty</dc:creator>
  <cp:lastModifiedBy>Hen Tzaban (htzaban)</cp:lastModifiedBy>
  <cp:revision>637</cp:revision>
  <dcterms:created xsi:type="dcterms:W3CDTF">2015-10-05T16:24:50Z</dcterms:created>
  <dcterms:modified xsi:type="dcterms:W3CDTF">2018-01-27T21:43:52Z</dcterms:modified>
</cp:coreProperties>
</file>