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8" r:id="rId2"/>
    <p:sldId id="271" r:id="rId3"/>
    <p:sldId id="279" r:id="rId4"/>
    <p:sldId id="274" r:id="rId5"/>
    <p:sldId id="259" r:id="rId6"/>
    <p:sldId id="282" r:id="rId7"/>
    <p:sldId id="262" r:id="rId8"/>
    <p:sldId id="281" r:id="rId9"/>
    <p:sldId id="273" r:id="rId10"/>
    <p:sldId id="278" r:id="rId11"/>
    <p:sldId id="276" r:id="rId12"/>
    <p:sldId id="275" r:id="rId13"/>
    <p:sldId id="267" r:id="rId14"/>
    <p:sldId id="280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1754" autoAdjust="0"/>
  </p:normalViewPr>
  <p:slideViewPr>
    <p:cSldViewPr snapToGrid="0">
      <p:cViewPr varScale="1">
        <p:scale>
          <a:sx n="108" d="100"/>
          <a:sy n="108" d="100"/>
        </p:scale>
        <p:origin x="7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C5FA9-A5B2-4C78-AFC7-242240B9966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2F53-5C39-487B-9E23-28DF65E3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9%D7%9B%D7%91%D7%AA_%D7%94%D7%99%D7%99%D7%A9%D7%95%D7%9D_%D7%A9%D7%9C_%D7%9E%D7%95%D7%93%D7%9C_TCP/IP" TargetMode="External"/><Relationship Id="rId3" Type="http://schemas.openxmlformats.org/officeDocument/2006/relationships/hyperlink" Target="https://he.wikipedia.org/wiki/%D7%A4%D7%A8%D7%95%D7%98%D7%95%D7%A7%D7%95%D7%9C_%D7%AA%D7%A7%D7%A9%D7%95%D7%A8%D7%AA" TargetMode="External"/><Relationship Id="rId7" Type="http://schemas.openxmlformats.org/officeDocument/2006/relationships/hyperlink" Target="https://he.wikipedia.org/wiki/%D7%A9%D7%9B%D7%91%D7%AA_%D7%94%D7%99%D7%99%D7%A9%D7%95%D7%9D_%D7%A9%D7%9C_%D7%9E%D7%95%D7%93%D7%9C_%D7%94-OSI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0%D7%99%D7%A0%D7%98%D7%A8%D7%90%D7%A0%D7%98" TargetMode="External"/><Relationship Id="rId5" Type="http://schemas.openxmlformats.org/officeDocument/2006/relationships/hyperlink" Target="https://he.wikipedia.org/wiki/%D7%90%D7%99%D7%A0%D7%98%D7%A8%D7%A0%D7%98" TargetMode="External"/><Relationship Id="rId10" Type="http://schemas.openxmlformats.org/officeDocument/2006/relationships/hyperlink" Target="https://he.wikipedia.org/wiki/%D7%93%D7%A4%D7%93%D7%A4%D7%9F" TargetMode="External"/><Relationship Id="rId4" Type="http://schemas.openxmlformats.org/officeDocument/2006/relationships/hyperlink" Target="https://he.wikipedia.org/wiki/HTML" TargetMode="External"/><Relationship Id="rId9" Type="http://schemas.openxmlformats.org/officeDocument/2006/relationships/hyperlink" Target="https://he.wikipedia.org/wiki/%D7%A9%D7%A8%D7%AA_HTTP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Locato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E2F53-5C39-487B-9E23-28DF65E384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פרוטוקול תקשורת"/>
              </a:rPr>
              <a:t>פרוטוקול תקשורת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שנועד להעברת דפי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ML"/>
              </a:rPr>
              <a:t>HTML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ואובייקטים שהם מכילים (כמו תמונות, קובצי קול, סרטוני פלאש וכו') ברשת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אינטרנט"/>
              </a:rPr>
              <a:t>אינטרנט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וברשתות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אינטראנט"/>
              </a:rPr>
              <a:t>אינטראנט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הפרוטוקול פועל 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שכבת היישום של מודל ה-OSI"/>
              </a:rPr>
              <a:t>שכבת היישום של מודל ה-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שכבת היישום של מודל ה-OSI"/>
              </a:rPr>
              <a:t>OSI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שכבת היישום של מודל TCP/IP"/>
              </a:rPr>
              <a:t>שכבת היישום של מודל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שכבת היישום של מודל TCP/IP"/>
              </a:rPr>
              <a:t>TCP/IP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שרת HTTP"/>
              </a:rPr>
              <a:t>שרתי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שרת HTTP"/>
              </a:rPr>
              <a:t>HTTP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הם שרתי התוכן המרכזיים ברשת האינטרנט ו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דפדפן"/>
              </a:rPr>
              <a:t>דפדפנים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הם תוכנות הלקוח הנפוצות ביותר לפרוטוקול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E2F53-5C39-487B-9E23-28DF65E384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he-IL" dirty="0" smtClean="0"/>
              <a:t>שדה</a:t>
            </a:r>
            <a:r>
              <a:rPr lang="he-IL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tag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he-IL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opaque identifier assigned by a web server to a specific version of a resource found at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niform Resource Locator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the resource representation at that URL ever changes, a new and different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E2F53-5C39-487B-9E23-28DF65E384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E2F53-5C39-487B-9E23-28DF65E384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60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3909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#3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455883"/>
            <a:ext cx="7772400" cy="6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Web Cache (Proxy Server)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0" y="1503780"/>
            <a:ext cx="10299985" cy="4003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900" dirty="0">
                <a:latin typeface="Comic Sans MS" panose="030F0702030302020204" pitchFamily="66" charset="0"/>
              </a:rPr>
              <a:t>Is a network entity that satisfies </a:t>
            </a:r>
            <a:r>
              <a:rPr lang="en-US" sz="1900" i="1" dirty="0">
                <a:latin typeface="Comic Sans MS" panose="030F0702030302020204" pitchFamily="66" charset="0"/>
              </a:rPr>
              <a:t>HTTP requests </a:t>
            </a:r>
            <a:r>
              <a:rPr lang="en-US" sz="1900" dirty="0">
                <a:latin typeface="Comic Sans MS" panose="030F0702030302020204" pitchFamily="66" charset="0"/>
              </a:rPr>
              <a:t>on the behalf of an origin Web server.</a:t>
            </a:r>
            <a:endParaRPr lang="en-US" altLang="he-IL" sz="19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>
              <a:latin typeface="Comic Sans MS" panose="030F0702030302020204" pitchFamily="66" charset="0"/>
            </a:endParaRPr>
          </a:p>
          <a:p>
            <a:pPr algn="l" rtl="0"/>
            <a:endParaRPr lang="he-IL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60950" y="2078433"/>
            <a:ext cx="9909974" cy="6078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The Web cache has its own disk storage and keeps copies of recently requested objects in this storage.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0949" y="2758261"/>
            <a:ext cx="9909975" cy="70763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A user’s browser can be configured so that all of the user’s </a:t>
            </a:r>
            <a:r>
              <a:rPr lang="en-US" sz="1800" i="1" dirty="0">
                <a:latin typeface="Comic Sans MS" panose="030F0702030302020204" pitchFamily="66" charset="0"/>
              </a:rPr>
              <a:t>HTTP requests </a:t>
            </a:r>
            <a:r>
              <a:rPr lang="en-US" sz="1800" dirty="0">
                <a:latin typeface="Comic Sans MS" panose="030F0702030302020204" pitchFamily="66" charset="0"/>
              </a:rPr>
              <a:t>are first directed to the Web cache.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950" y="3532022"/>
            <a:ext cx="9909975" cy="70763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Once a browser is configured, each browser request for an object is first directed to the Web cache.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0949" y="4273106"/>
            <a:ext cx="9909975" cy="35381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What is good for: 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20973" y="4660374"/>
            <a:ext cx="9530641" cy="58219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It stores common objects near to the client and reduce the network traffic which allow more quick services. Also it reduce the Web traffic in the internet as a whole.</a:t>
            </a:r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15" y="2330469"/>
            <a:ext cx="4558589" cy="3144914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455883"/>
            <a:ext cx="7772400" cy="6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Web Cache (Proxy Server)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0604" y="1950770"/>
            <a:ext cx="7094076" cy="490723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+mj-lt"/>
              <a:buAutoNum type="arabicPeriod"/>
            </a:pPr>
            <a:r>
              <a:rPr lang="en-US" sz="1800" dirty="0">
                <a:latin typeface="Comic Sans MS" panose="030F0702030302020204" pitchFamily="66" charset="0"/>
              </a:rPr>
              <a:t>The browser establishes a </a:t>
            </a:r>
            <a:r>
              <a:rPr lang="en-US" sz="1800" i="1" dirty="0">
                <a:latin typeface="Comic Sans MS" panose="030F0702030302020204" pitchFamily="66" charset="0"/>
              </a:rPr>
              <a:t>TCP connection </a:t>
            </a:r>
            <a:r>
              <a:rPr lang="en-US" sz="1800" dirty="0">
                <a:latin typeface="Comic Sans MS" panose="030F0702030302020204" pitchFamily="66" charset="0"/>
              </a:rPr>
              <a:t>to the Web cache and sends an </a:t>
            </a:r>
            <a:r>
              <a:rPr lang="en-US" sz="1800" i="1" dirty="0">
                <a:latin typeface="Comic Sans MS" panose="030F0702030302020204" pitchFamily="66" charset="0"/>
              </a:rPr>
              <a:t>HTTP request </a:t>
            </a:r>
            <a:r>
              <a:rPr lang="en-US" sz="1800" dirty="0">
                <a:latin typeface="Comic Sans MS" panose="030F0702030302020204" pitchFamily="66" charset="0"/>
              </a:rPr>
              <a:t>for the object to the Web cache.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>
                <a:latin typeface="Comic Sans MS" panose="030F0702030302020204" pitchFamily="66" charset="0"/>
              </a:rPr>
              <a:t>The Web cache checks to see if it has a copy of the object stored locally. If it does, the Web cache returns the object within an </a:t>
            </a:r>
            <a:r>
              <a:rPr lang="en-US" sz="1800" i="1" dirty="0">
                <a:latin typeface="Comic Sans MS" panose="030F0702030302020204" pitchFamily="66" charset="0"/>
              </a:rPr>
              <a:t>HTTP response message </a:t>
            </a:r>
            <a:r>
              <a:rPr lang="en-US" sz="1800" dirty="0">
                <a:latin typeface="Comic Sans MS" panose="030F0702030302020204" pitchFamily="66" charset="0"/>
              </a:rPr>
              <a:t>to the client browser.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>
                <a:latin typeface="Comic Sans MS" panose="030F0702030302020204" pitchFamily="66" charset="0"/>
              </a:rPr>
              <a:t>If the web cache does not have the object it opens a </a:t>
            </a:r>
            <a:r>
              <a:rPr lang="en-US" sz="1800" i="1" dirty="0">
                <a:latin typeface="Comic Sans MS" panose="030F0702030302020204" pitchFamily="66" charset="0"/>
              </a:rPr>
              <a:t>TCP connection </a:t>
            </a:r>
            <a:r>
              <a:rPr lang="en-US" sz="1800" dirty="0">
                <a:latin typeface="Comic Sans MS" panose="030F0702030302020204" pitchFamily="66" charset="0"/>
              </a:rPr>
              <a:t>to the origin server and sends an </a:t>
            </a:r>
            <a:r>
              <a:rPr lang="en-US" sz="1800" i="1" dirty="0">
                <a:latin typeface="Comic Sans MS" panose="030F0702030302020204" pitchFamily="66" charset="0"/>
              </a:rPr>
              <a:t>HTTP request </a:t>
            </a:r>
            <a:r>
              <a:rPr lang="en-US" sz="1800" dirty="0">
                <a:latin typeface="Comic Sans MS" panose="030F0702030302020204" pitchFamily="66" charset="0"/>
              </a:rPr>
              <a:t>for the object.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>
                <a:latin typeface="Comic Sans MS" panose="030F0702030302020204" pitchFamily="66" charset="0"/>
              </a:rPr>
              <a:t>The origin server sends the object to the web cache which stores a copy on its local storage.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>
                <a:latin typeface="Comic Sans MS" panose="030F0702030302020204" pitchFamily="66" charset="0"/>
              </a:rPr>
              <a:t>The web cache then send the object within an </a:t>
            </a:r>
            <a:r>
              <a:rPr lang="en-US" sz="1800" i="1" dirty="0">
                <a:latin typeface="Comic Sans MS" panose="030F0702030302020204" pitchFamily="66" charset="0"/>
              </a:rPr>
              <a:t>HTTP response message </a:t>
            </a:r>
            <a:r>
              <a:rPr lang="en-US" sz="1800" dirty="0">
                <a:latin typeface="Comic Sans MS" panose="030F0702030302020204" pitchFamily="66" charset="0"/>
              </a:rPr>
              <a:t>to the client browser.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0604" y="1319637"/>
            <a:ext cx="10299985" cy="4003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>
                <a:latin typeface="Comic Sans MS" panose="030F0702030302020204" pitchFamily="66" charset="0"/>
              </a:rPr>
              <a:t>The Process:</a:t>
            </a: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>
              <a:latin typeface="Comic Sans MS" panose="030F0702030302020204" pitchFamily="66" charset="0"/>
            </a:endParaRPr>
          </a:p>
          <a:p>
            <a:pPr algn="l" rtl="0"/>
            <a:endParaRPr lang="he-I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027" y="1351379"/>
            <a:ext cx="3972065" cy="4711959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455883"/>
            <a:ext cx="7772400" cy="6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File Distribution Delays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0" y="1538669"/>
            <a:ext cx="6598317" cy="40030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b="1" dirty="0">
                <a:latin typeface="Comic Sans MS" panose="030F0702030302020204" pitchFamily="66" charset="0"/>
              </a:rPr>
              <a:t>Internet Delay </a:t>
            </a:r>
            <a:r>
              <a:rPr lang="en-US" sz="1800" dirty="0">
                <a:latin typeface="Comic Sans MS" panose="030F0702030302020204" pitchFamily="66" charset="0"/>
              </a:rPr>
              <a:t>– </a:t>
            </a:r>
            <a:r>
              <a:rPr lang="en-US" sz="2000" dirty="0">
                <a:latin typeface="Comic Sans MS" panose="030F0702030302020204" pitchFamily="66" charset="0"/>
              </a:rPr>
              <a:t>the amount of time it takes from when the router on the Internet side of the access link forwards an HTTP request until it receives the response.</a:t>
            </a:r>
            <a:endParaRPr lang="en-US" altLang="he-IL" dirty="0">
              <a:latin typeface="Comic Sans MS" panose="030F0702030302020204" pitchFamily="66" charset="0"/>
            </a:endParaRPr>
          </a:p>
          <a:p>
            <a:pPr algn="l" rtl="0"/>
            <a:endParaRPr lang="he-IL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60949" y="2782263"/>
            <a:ext cx="7336448" cy="7981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b="1" dirty="0">
                <a:latin typeface="Comic Sans MS" panose="030F0702030302020204" pitchFamily="66" charset="0"/>
              </a:rPr>
              <a:t>Access Delay </a:t>
            </a:r>
            <a:r>
              <a:rPr lang="en-US" sz="1800" dirty="0">
                <a:latin typeface="Comic Sans MS" panose="030F0702030302020204" pitchFamily="66" charset="0"/>
              </a:rPr>
              <a:t>– the time it takes to transfer files from the internet to the local network.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0949" y="3588452"/>
            <a:ext cx="7578820" cy="62026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b="1" dirty="0">
                <a:latin typeface="Comic Sans MS" panose="030F0702030302020204" pitchFamily="66" charset="0"/>
              </a:rPr>
              <a:t>LAN Delay</a:t>
            </a:r>
            <a:r>
              <a:rPr lang="en-US" sz="1800" dirty="0">
                <a:latin typeface="Comic Sans MS" panose="030F0702030302020204" pitchFamily="66" charset="0"/>
              </a:rPr>
              <a:t> - the time it takes to transfer files from the local network to the local host. </a:t>
            </a:r>
            <a:endParaRPr lang="he-IL" sz="1800" b="1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949" y="4347886"/>
            <a:ext cx="6278829" cy="70681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Note : all those delays including all the delays we’ve studied in practice #1.</a:t>
            </a:r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4" y="167697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Q2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989231"/>
            <a:ext cx="8831778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76217" y="3144356"/>
            <a:ext cx="2212258" cy="27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0146" y="2872986"/>
            <a:ext cx="1917291" cy="27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7417" y="2824005"/>
            <a:ext cx="165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B+0.5 sec</a:t>
            </a:r>
            <a:r>
              <a:rPr lang="he-IL" dirty="0" smtClean="0"/>
              <a:t> כאשר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7781" y="3095375"/>
            <a:ext cx="368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</a:t>
            </a:r>
            <a:r>
              <a:rPr lang="he-IL" dirty="0" smtClean="0"/>
              <a:t> זמן השידור </a:t>
            </a:r>
            <a:r>
              <a:rPr lang="en-US" dirty="0" smtClean="0"/>
              <a:t>T trans</a:t>
            </a:r>
            <a:r>
              <a:rPr lang="he-IL" dirty="0" smtClean="0"/>
              <a:t>. ב </a:t>
            </a:r>
            <a:r>
              <a:rPr lang="en-US" dirty="0" smtClean="0"/>
              <a:t>LAN</a:t>
            </a:r>
            <a:r>
              <a:rPr lang="he-IL" dirty="0" smtClean="0"/>
              <a:t> אין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63" y="315269"/>
            <a:ext cx="4862286" cy="30624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76676" y="1501793"/>
            <a:ext cx="1227509" cy="120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85585" y="1366108"/>
            <a:ext cx="914843" cy="191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07737" y="1285058"/>
            <a:ext cx="146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B+0.5 </a:t>
            </a:r>
            <a:r>
              <a:rPr lang="en-US" sz="1200" dirty="0"/>
              <a:t>sec</a:t>
            </a:r>
            <a:r>
              <a:rPr lang="he-IL" sz="1200" dirty="0"/>
              <a:t> כאשר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002416" y="1423558"/>
            <a:ext cx="257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 </a:t>
            </a:r>
            <a:r>
              <a:rPr lang="he-IL" sz="1200" dirty="0" smtClean="0"/>
              <a:t> זמן השידור </a:t>
            </a:r>
            <a:r>
              <a:rPr lang="en-US" sz="1200" dirty="0" smtClean="0"/>
              <a:t>T trans </a:t>
            </a:r>
            <a:r>
              <a:rPr lang="he-IL" sz="1200" dirty="0" smtClean="0"/>
              <a:t> . ב </a:t>
            </a:r>
            <a:r>
              <a:rPr lang="en-US" sz="1200" dirty="0" smtClean="0"/>
              <a:t>LAN</a:t>
            </a:r>
            <a:r>
              <a:rPr lang="he-IL" sz="1200" dirty="0" smtClean="0"/>
              <a:t> אין 0.5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7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8346" y="699667"/>
            <a:ext cx="10515600" cy="46248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Today: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1542221"/>
            <a:ext cx="10167257" cy="149843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Network Applications Architectures (Client Server vs. P2P).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Http protocol.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Web Cache (Proxy Server).</a:t>
            </a:r>
          </a:p>
          <a:p>
            <a:pPr algn="l" rtl="0">
              <a:buFont typeface="Wingdings" panose="05000000000000000000" pitchFamily="2" charset="2"/>
              <a:buChar char="q"/>
            </a:pPr>
            <a:endParaRPr lang="en-US" altLang="he-IL" sz="22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5BAA3-0855-4B22-8298-8C2A2F1FE3C2}"/>
              </a:ext>
            </a:extLst>
          </p:cNvPr>
          <p:cNvSpPr/>
          <p:nvPr/>
        </p:nvSpPr>
        <p:spPr>
          <a:xfrm>
            <a:off x="4234545" y="3671094"/>
            <a:ext cx="3603172" cy="5878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A46BD-5C69-4BB2-8AD4-C6BF1583CD03}"/>
              </a:ext>
            </a:extLst>
          </p:cNvPr>
          <p:cNvSpPr/>
          <p:nvPr/>
        </p:nvSpPr>
        <p:spPr>
          <a:xfrm>
            <a:off x="4234545" y="3083266"/>
            <a:ext cx="3603172" cy="58782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474FA-959E-4DD2-93A6-FBA7BE3AFC66}"/>
              </a:ext>
            </a:extLst>
          </p:cNvPr>
          <p:cNvSpPr/>
          <p:nvPr/>
        </p:nvSpPr>
        <p:spPr>
          <a:xfrm>
            <a:off x="4234545" y="4258922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C9258-F02D-43D0-A677-8A28C69E5E5F}"/>
              </a:ext>
            </a:extLst>
          </p:cNvPr>
          <p:cNvSpPr/>
          <p:nvPr/>
        </p:nvSpPr>
        <p:spPr>
          <a:xfrm>
            <a:off x="4234545" y="4846750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F6299F-CAC3-4204-8ACE-1DF3A105C10F}"/>
              </a:ext>
            </a:extLst>
          </p:cNvPr>
          <p:cNvSpPr/>
          <p:nvPr/>
        </p:nvSpPr>
        <p:spPr>
          <a:xfrm>
            <a:off x="4234545" y="5434578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851F-176F-43E3-973B-5D52FC783BF9}"/>
              </a:ext>
            </a:extLst>
          </p:cNvPr>
          <p:cNvSpPr txBox="1"/>
          <p:nvPr/>
        </p:nvSpPr>
        <p:spPr>
          <a:xfrm>
            <a:off x="5050971" y="3128597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A4A43-DCA4-4E05-A483-7CF23E172BA0}"/>
              </a:ext>
            </a:extLst>
          </p:cNvPr>
          <p:cNvSpPr txBox="1"/>
          <p:nvPr/>
        </p:nvSpPr>
        <p:spPr>
          <a:xfrm>
            <a:off x="5058964" y="3697148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Transport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58C20-EF66-42AF-AEFA-7E91174FD074}"/>
              </a:ext>
            </a:extLst>
          </p:cNvPr>
          <p:cNvSpPr txBox="1"/>
          <p:nvPr/>
        </p:nvSpPr>
        <p:spPr>
          <a:xfrm>
            <a:off x="5170718" y="4282486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Network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A3230-F036-41EE-8DE3-086CD290F47F}"/>
              </a:ext>
            </a:extLst>
          </p:cNvPr>
          <p:cNvSpPr txBox="1"/>
          <p:nvPr/>
        </p:nvSpPr>
        <p:spPr>
          <a:xfrm>
            <a:off x="4898569" y="4870311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Link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23C50-717C-4A52-B3C6-CEAE49B3A755}"/>
              </a:ext>
            </a:extLst>
          </p:cNvPr>
          <p:cNvSpPr txBox="1"/>
          <p:nvPr/>
        </p:nvSpPr>
        <p:spPr>
          <a:xfrm>
            <a:off x="4909453" y="5469022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Physical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455883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TW" altLang="en-US" dirty="0">
                <a:latin typeface="Comic Sans MS" panose="030F0702030302020204" pitchFamily="66" charset="0"/>
                <a:ea typeface="PMingLiU" panose="02020500000000000000" pitchFamily="18" charset="-120"/>
              </a:rPr>
              <a:t>C</a:t>
            </a:r>
            <a:r>
              <a:rPr lang="en-US" altLang="zh-TW" dirty="0" err="1">
                <a:latin typeface="Comic Sans MS" panose="030F0702030302020204" pitchFamily="66" charset="0"/>
                <a:ea typeface="PMingLiU" panose="02020500000000000000" pitchFamily="18" charset="-120"/>
              </a:rPr>
              <a:t>lient</a:t>
            </a:r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-Server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604770"/>
            <a:ext cx="7281362" cy="506893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600" dirty="0">
                <a:latin typeface="Comic Sans MS" panose="030F0702030302020204" pitchFamily="66" charset="0"/>
              </a:rPr>
              <a:t>There is an always-on host called Server, which services requests from many other hosts, called Clients.</a:t>
            </a:r>
          </a:p>
          <a:p>
            <a:pPr marL="0" indent="0" algn="l" rtl="0">
              <a:buNone/>
            </a:pPr>
            <a:endParaRPr lang="en-US" altLang="he-IL" sz="26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>
              <a:latin typeface="Comic Sans MS" panose="030F0702030302020204" pitchFamily="66" charset="0"/>
            </a:endParaRPr>
          </a:p>
          <a:p>
            <a:pPr algn="l" rtl="0"/>
            <a:endParaRPr lang="he-IL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21302" y="2388513"/>
            <a:ext cx="7173374" cy="49790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Client hosts can be either sometimes-on or always-on.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1302" y="3119201"/>
            <a:ext cx="7094076" cy="95689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Servers are powerful computers and clients rely on Server for resources such as files, devices and even processing power.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250" y="1289892"/>
            <a:ext cx="4152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732314" y="1738648"/>
            <a:ext cx="7180643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455883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P2P (Peer to Peer)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604770"/>
            <a:ext cx="7281362" cy="506893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600" dirty="0">
                <a:latin typeface="Comic Sans MS" panose="030F0702030302020204" pitchFamily="66" charset="0"/>
              </a:rPr>
              <a:t>There is minimal (or no) reliance on always-on infrastructure servers.</a:t>
            </a:r>
          </a:p>
          <a:p>
            <a:pPr marL="0" indent="0" algn="l" rtl="0">
              <a:buNone/>
            </a:pPr>
            <a:endParaRPr lang="en-US" altLang="he-IL" sz="22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dirty="0">
              <a:latin typeface="Comic Sans MS" panose="030F0702030302020204" pitchFamily="66" charset="0"/>
            </a:endParaRPr>
          </a:p>
          <a:p>
            <a:pPr algn="l" rtl="0"/>
            <a:endParaRPr lang="he-IL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21302" y="2388513"/>
            <a:ext cx="7173374" cy="7263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There is direct communication between pairs of intermittently connected hosts, called peers.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0951" y="3374682"/>
            <a:ext cx="7094076" cy="4786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The peers communicate without passing through a dedicated server.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0951" y="4207394"/>
            <a:ext cx="7094076" cy="13075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P2P architecture is self-scalability- one does not only requesting service but also adds service capacity to the system by distributing files to other peers.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6" y="1211856"/>
            <a:ext cx="4119000" cy="5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40" y="2429372"/>
            <a:ext cx="6364586" cy="4065346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732314" y="-1213876"/>
            <a:ext cx="7180643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40657" y="417698"/>
            <a:ext cx="10515600" cy="39429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b="1" dirty="0">
                <a:latin typeface="Comic Sans MS" panose="030F0702030302020204" pitchFamily="66" charset="0"/>
              </a:rPr>
              <a:t>Distribute Files - </a:t>
            </a:r>
            <a:r>
              <a:rPr lang="en-US" altLang="he-IL" b="1" i="1" dirty="0">
                <a:latin typeface="Comic Sans MS" panose="030F0702030302020204" pitchFamily="66" charset="0"/>
              </a:rPr>
              <a:t>Client-Sever </a:t>
            </a:r>
            <a:r>
              <a:rPr lang="en-US" altLang="he-IL" b="1" dirty="0">
                <a:latin typeface="Comic Sans MS" panose="030F0702030302020204" pitchFamily="66" charset="0"/>
              </a:rPr>
              <a:t>: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88805" y="1124174"/>
            <a:ext cx="6489987" cy="58019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Courier New" panose="02070309020205020404" pitchFamily="49" charset="0"/>
              <a:buChar char="o"/>
            </a:pPr>
            <a:r>
              <a:rPr lang="en-US" altLang="he-IL" sz="1800" dirty="0" smtClean="0">
                <a:latin typeface="Comic Sans MS" panose="030F0702030302020204" pitchFamily="66" charset="0"/>
              </a:rPr>
              <a:t>Minimum Time Required </a:t>
            </a:r>
            <a:r>
              <a:rPr lang="en-US" altLang="he-IL" sz="1800" dirty="0">
                <a:latin typeface="Comic Sans MS" panose="030F0702030302020204" pitchFamily="66" charset="0"/>
              </a:rPr>
              <a:t>to the Server to send one copy of the file 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12442" y="1030388"/>
                <a:ext cx="1277439" cy="55611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he-IL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42" y="1030388"/>
                <a:ext cx="1277439" cy="556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888805" y="1835003"/>
            <a:ext cx="10515600" cy="3942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Courier New" panose="02070309020205020404" pitchFamily="49" charset="0"/>
              <a:buChar char="o"/>
            </a:pPr>
            <a:r>
              <a:rPr lang="en-US" altLang="he-IL" sz="1800" dirty="0" smtClean="0">
                <a:latin typeface="Comic Sans MS" panose="030F0702030302020204" pitchFamily="66" charset="0"/>
              </a:rPr>
              <a:t>Minimum Time </a:t>
            </a:r>
            <a:r>
              <a:rPr lang="en-US" altLang="he-IL" sz="1800" dirty="0">
                <a:latin typeface="Comic Sans MS" panose="030F0702030302020204" pitchFamily="66" charset="0"/>
              </a:rPr>
              <a:t>Require to one Client to download the file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12441" y="1704367"/>
                <a:ext cx="1277439" cy="55617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41" y="1704367"/>
                <a:ext cx="1277439" cy="556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890643" y="2496454"/>
            <a:ext cx="5089007" cy="6800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Courier New" panose="02070309020205020404" pitchFamily="49" charset="0"/>
              <a:buChar char="o"/>
            </a:pPr>
            <a:r>
              <a:rPr lang="en-US" altLang="he-IL" sz="1800" dirty="0">
                <a:latin typeface="Comic Sans MS" panose="030F0702030302020204" pitchFamily="66" charset="0"/>
              </a:rPr>
              <a:t>Total time Require to distribute the files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5347" y="2865607"/>
                <a:ext cx="2911625" cy="56772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47" y="2865607"/>
                <a:ext cx="2911625" cy="567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81" y="2396887"/>
            <a:ext cx="6043548" cy="3860285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732314" y="-1213876"/>
            <a:ext cx="7180643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1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11653" y="553271"/>
            <a:ext cx="10515600" cy="394295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b="1" dirty="0">
                <a:latin typeface="Comic Sans MS" panose="030F0702030302020204" pitchFamily="66" charset="0"/>
              </a:rPr>
              <a:t>Distribute Files – </a:t>
            </a:r>
            <a:r>
              <a:rPr lang="en-US" altLang="he-IL" sz="2400" b="1" i="1" dirty="0">
                <a:latin typeface="Comic Sans MS" panose="030F0702030302020204" pitchFamily="66" charset="0"/>
              </a:rPr>
              <a:t>P2P </a:t>
            </a:r>
            <a:r>
              <a:rPr lang="en-US" altLang="he-IL" sz="2400" b="1" dirty="0">
                <a:latin typeface="Comic Sans MS" panose="030F0702030302020204" pitchFamily="66" charset="0"/>
              </a:rPr>
              <a:t>: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24158" y="975957"/>
            <a:ext cx="5729823" cy="6533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Courier New" panose="02070309020205020404" pitchFamily="49" charset="0"/>
              <a:buChar char="o"/>
            </a:pPr>
            <a:r>
              <a:rPr lang="en-US" altLang="he-IL" sz="1800" dirty="0" smtClean="0">
                <a:latin typeface="Comic Sans MS" panose="030F0702030302020204" pitchFamily="66" charset="0"/>
              </a:rPr>
              <a:t>Minimum Time Required </a:t>
            </a:r>
            <a:r>
              <a:rPr lang="en-US" altLang="he-IL" sz="1800" dirty="0">
                <a:latin typeface="Comic Sans MS" panose="030F0702030302020204" pitchFamily="66" charset="0"/>
              </a:rPr>
              <a:t>to the Server to send the first copy of the file 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89069" y="1277107"/>
                <a:ext cx="1277439" cy="55611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he-IL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069" y="1277107"/>
                <a:ext cx="1277439" cy="556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/>
          <p:cNvSpPr txBox="1">
            <a:spLocks/>
          </p:cNvSpPr>
          <p:nvPr/>
        </p:nvSpPr>
        <p:spPr>
          <a:xfrm>
            <a:off x="982561" y="1847320"/>
            <a:ext cx="5531520" cy="84545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Courier New" panose="02070309020205020404" pitchFamily="49" charset="0"/>
              <a:buChar char="o"/>
            </a:pPr>
            <a:r>
              <a:rPr lang="en-US" altLang="he-IL" sz="1800" dirty="0" smtClean="0">
                <a:latin typeface="Comic Sans MS" panose="030F0702030302020204" pitchFamily="66" charset="0"/>
              </a:rPr>
              <a:t>Minimum Time </a:t>
            </a:r>
            <a:r>
              <a:rPr lang="en-US" altLang="he-IL" sz="1800" dirty="0">
                <a:latin typeface="Comic Sans MS" panose="030F0702030302020204" pitchFamily="66" charset="0"/>
              </a:rPr>
              <a:t>Require to the slowest Client to download the file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519" y="2139158"/>
                <a:ext cx="1277439" cy="56772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519" y="2139158"/>
                <a:ext cx="1277439" cy="567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/>
          <p:cNvSpPr txBox="1">
            <a:spLocks/>
          </p:cNvSpPr>
          <p:nvPr/>
        </p:nvSpPr>
        <p:spPr>
          <a:xfrm>
            <a:off x="982561" y="2840314"/>
            <a:ext cx="5950161" cy="45284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Courier New" panose="02070309020205020404" pitchFamily="49" charset="0"/>
              <a:buChar char="o"/>
            </a:pPr>
            <a:r>
              <a:rPr lang="en-US" altLang="he-IL" sz="1800" dirty="0">
                <a:latin typeface="Comic Sans MS" panose="030F0702030302020204" pitchFamily="66" charset="0"/>
              </a:rPr>
              <a:t>Minimum time distributing the files 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29904" y="3253116"/>
                <a:ext cx="1436834" cy="56541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04" y="3253116"/>
                <a:ext cx="1436834" cy="565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861651" y="4239299"/>
            <a:ext cx="5089007" cy="6800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Courier New" panose="02070309020205020404" pitchFamily="49" charset="0"/>
              <a:buChar char="o"/>
            </a:pPr>
            <a:r>
              <a:rPr lang="en-US" altLang="he-IL" sz="1800" dirty="0" smtClean="0">
                <a:latin typeface="Comic Sans MS" panose="030F0702030302020204" pitchFamily="66" charset="0"/>
              </a:rPr>
              <a:t>Minimum total </a:t>
            </a:r>
            <a:r>
              <a:rPr lang="en-US" altLang="he-IL" sz="1800" dirty="0">
                <a:latin typeface="Comic Sans MS" panose="030F0702030302020204" pitchFamily="66" charset="0"/>
              </a:rPr>
              <a:t>time Require to distribute the files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15137" y="4750690"/>
                <a:ext cx="3390070" cy="47705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)</a:t>
                </a:r>
                <a:endParaRPr lang="he-IL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37" y="4750690"/>
                <a:ext cx="3390070" cy="477054"/>
              </a:xfrm>
              <a:prstGeom prst="rect">
                <a:avLst/>
              </a:prstGeom>
              <a:blipFill>
                <a:blip r:embed="rId6"/>
                <a:stretch>
                  <a:fillRect l="-1799" t="-30380" b="-1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70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Q1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440269"/>
            <a:ext cx="79438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755" y="341601"/>
            <a:ext cx="4555500" cy="2736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20326" y="614324"/>
                <a:ext cx="2911625" cy="56772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26" y="614324"/>
                <a:ext cx="2911625" cy="56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59616" y="1709888"/>
                <a:ext cx="3416906" cy="47705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)</a:t>
                </a:r>
                <a:endParaRPr lang="he-IL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16" y="1709888"/>
                <a:ext cx="3416906" cy="477054"/>
              </a:xfrm>
              <a:prstGeom prst="rect">
                <a:avLst/>
              </a:prstGeom>
              <a:blipFill>
                <a:blip r:embed="rId4"/>
                <a:stretch>
                  <a:fillRect l="-1964" t="-30380" b="-1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6459" y="713518"/>
            <a:ext cx="19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C-S: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7132" y="1709888"/>
            <a:ext cx="19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P2P: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239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844" y="1317674"/>
            <a:ext cx="3857625" cy="3095625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455883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HTTP Protocol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604770"/>
            <a:ext cx="7281362" cy="65642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HTTP defines how Web clients request Web pages from Web servers and how servers transfer Web pages to clients.</a:t>
            </a:r>
            <a:endParaRPr lang="en-US" altLang="he-IL" sz="18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60951" y="2290814"/>
            <a:ext cx="7173374" cy="11493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HTTP is implemented in two programs: a client program and a server program. The client program and server program, executing on different end systems, talk to each other by exchanging HTTP messages.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0600" y="3574036"/>
            <a:ext cx="7094076" cy="40777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HTTP uses TCP as its underlying transport protocol.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32" y="4993819"/>
            <a:ext cx="3048000" cy="1057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249" y="4993819"/>
            <a:ext cx="4419600" cy="1400175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612619" y="4670410"/>
            <a:ext cx="2314854" cy="32340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400" dirty="0">
                <a:latin typeface="Comic Sans MS" panose="030F0702030302020204" pitchFamily="66" charset="0"/>
              </a:rPr>
              <a:t>HTTP Request Message</a:t>
            </a:r>
            <a:endParaRPr lang="he-IL" sz="1400" dirty="0">
              <a:latin typeface="Comic Sans MS" panose="030F0702030302020204" pitchFamily="66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029677" y="4663862"/>
            <a:ext cx="2314854" cy="32340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400" dirty="0">
                <a:latin typeface="Comic Sans MS" panose="030F0702030302020204" pitchFamily="66" charset="0"/>
              </a:rPr>
              <a:t>HTTP Response Message</a:t>
            </a:r>
            <a:endParaRPr lang="he-IL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711</Words>
  <Application>Microsoft Office PowerPoint</Application>
  <PresentationFormat>Widescreen</PresentationFormat>
  <Paragraphs>82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Comic Sans MS</vt:lpstr>
      <vt:lpstr>Courier New</vt:lpstr>
      <vt:lpstr>PMingLiU</vt:lpstr>
      <vt:lpstr>Times New Roman</vt:lpstr>
      <vt:lpstr>Wingdings</vt:lpstr>
      <vt:lpstr>Office Theme</vt:lpstr>
      <vt:lpstr> Introduction to Computer      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Rom Ogen</cp:lastModifiedBy>
  <cp:revision>120</cp:revision>
  <dcterms:created xsi:type="dcterms:W3CDTF">2015-10-05T16:24:50Z</dcterms:created>
  <dcterms:modified xsi:type="dcterms:W3CDTF">2019-03-27T07:54:44Z</dcterms:modified>
</cp:coreProperties>
</file>