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5"/>
  </p:notesMasterIdLst>
  <p:sldIdLst>
    <p:sldId id="258" r:id="rId2"/>
    <p:sldId id="271" r:id="rId3"/>
    <p:sldId id="279" r:id="rId4"/>
    <p:sldId id="281" r:id="rId5"/>
    <p:sldId id="282" r:id="rId6"/>
    <p:sldId id="274" r:id="rId7"/>
    <p:sldId id="283" r:id="rId8"/>
    <p:sldId id="284" r:id="rId9"/>
    <p:sldId id="298" r:id="rId10"/>
    <p:sldId id="299" r:id="rId11"/>
    <p:sldId id="300" r:id="rId12"/>
    <p:sldId id="292" r:id="rId13"/>
    <p:sldId id="293" r:id="rId14"/>
    <p:sldId id="294" r:id="rId15"/>
    <p:sldId id="295" r:id="rId16"/>
    <p:sldId id="296" r:id="rId17"/>
    <p:sldId id="297" r:id="rId18"/>
    <p:sldId id="273" r:id="rId19"/>
    <p:sldId id="286" r:id="rId20"/>
    <p:sldId id="289" r:id="rId21"/>
    <p:sldId id="287" r:id="rId22"/>
    <p:sldId id="290" r:id="rId23"/>
    <p:sldId id="291" r:id="rId2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0" autoAdjust="0"/>
    <p:restoredTop sz="69061" autoAdjust="0"/>
  </p:normalViewPr>
  <p:slideViewPr>
    <p:cSldViewPr snapToGrid="0">
      <p:cViewPr varScale="1">
        <p:scale>
          <a:sx n="49" d="100"/>
          <a:sy n="49" d="100"/>
        </p:scale>
        <p:origin x="5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8C194-DB79-4363-AAAF-6F18018A8925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19DC6-D121-4FC5-B8CD-6EAE417B9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7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Throughput- the max rate the application can process the data.</a:t>
            </a:r>
          </a:p>
          <a:p>
            <a:r>
              <a:rPr lang="en-US" dirty="0"/>
              <a:t>Flow control 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prevents the receiver from being overwhelmed by the data.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Congestion control - prevents the network from getting congested.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19DC6-D121-4FC5-B8CD-6EAE417B9A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6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253-EA48-4267-8E87-258409B538D6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2524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253-EA48-4267-8E87-258409B538D6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5085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 Checksum is a 16-bit field in TCP header used for error detection. It is computed over the TCP segment (might plus some padding) and a 12-byte TCP pseudo header created on the fly.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UDP Checksum calculation is similar to TCP Checksum computation. It’s also a 16-bit field of one’s complement of one’s complement sum of a pseudo UDP header + UDP datagram. 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253-EA48-4267-8E87-258409B538D6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6583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19DC6-D121-4FC5-B8CD-6EAE417B9A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5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ג'/כסלו/תשע"ט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074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ג'/כסלו/תשע"ט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830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ג'/כסלו/תשע"ט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491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ג'/כסלו/תשע"ט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385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ג'/כסלו/תשע"ט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715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ג'/כסלו/תשע"ט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365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ג'/כסלו/תשע"ט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15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ג'/כסלו/תשע"ט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466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ג'/כסלו/תשע"ט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36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ג'/כסלו/תשע"ט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235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1FEA-43B7-457C-A3CF-E447AC730BD1}" type="datetimeFigureOut">
              <a:rPr lang="he-IL" smtClean="0"/>
              <a:t>ג'/כסלו/תשע"ט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953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E1FEA-43B7-457C-A3CF-E447AC730BD1}" type="datetimeFigureOut">
              <a:rPr lang="he-IL" smtClean="0"/>
              <a:t>ג'/כסלו/תשע"ט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FD95-09B9-4161-B4C8-5A8AF11E3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491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5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18.png"/><Relationship Id="rId5" Type="http://schemas.openxmlformats.org/officeDocument/2006/relationships/image" Target="../media/image70.png"/><Relationship Id="rId15" Type="http://schemas.openxmlformats.org/officeDocument/2006/relationships/image" Target="../media/image21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7.png"/><Relationship Id="rId1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5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13.png"/><Relationship Id="rId5" Type="http://schemas.openxmlformats.org/officeDocument/2006/relationships/image" Target="../media/image70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13.png"/><Relationship Id="rId5" Type="http://schemas.openxmlformats.org/officeDocument/2006/relationships/image" Target="../media/image70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060" y="931679"/>
            <a:ext cx="10515600" cy="1325563"/>
          </a:xfrm>
        </p:spPr>
        <p:txBody>
          <a:bodyPr>
            <a:noAutofit/>
          </a:bodyPr>
          <a:lstStyle/>
          <a:p>
            <a:pPr algn="ctr" rtl="0"/>
            <a:r>
              <a:rPr lang="en-US" sz="5000" dirty="0">
                <a:latin typeface="Comic Sans MS" panose="030F0702030302020204" pitchFamily="66" charset="0"/>
              </a:rPr>
              <a:t> Introduction to Computer       Networks</a:t>
            </a:r>
            <a:endParaRPr lang="he-IL" sz="5000" dirty="0">
              <a:latin typeface="Comic Sans MS" panose="030F0702030302020204" pitchFamily="66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570" y="2715490"/>
            <a:ext cx="4119532" cy="25007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13023" y="5372100"/>
            <a:ext cx="299258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600" dirty="0">
                <a:latin typeface="Comic Sans MS" panose="030F0702030302020204" pitchFamily="66" charset="0"/>
              </a:rPr>
              <a:t>Practice</a:t>
            </a:r>
            <a:r>
              <a:rPr lang="en-US" sz="3600" dirty="0"/>
              <a:t> #4</a:t>
            </a:r>
            <a:endParaRPr lang="he-IL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9642763" y="6132731"/>
            <a:ext cx="26912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err="1">
                <a:latin typeface="Comic Sans MS" panose="030F0702030302020204" pitchFamily="66" charset="0"/>
              </a:rPr>
              <a:t>Hasidi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Netanel</a:t>
            </a:r>
            <a:endParaRPr lang="he-IL" dirty="0">
              <a:latin typeface="Comic Sans MS" panose="030F0702030302020204" pitchFamily="66" charset="0"/>
            </a:endParaRPr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304" y="5216236"/>
            <a:ext cx="1429615" cy="91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68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1990247" y="455883"/>
            <a:ext cx="8340293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dirty="0">
                <a:latin typeface="Comic Sans MS" panose="030F0702030302020204" pitchFamily="66" charset="0"/>
              </a:rPr>
              <a:t>Checksum</a:t>
            </a:r>
            <a:endParaRPr lang="en-US" altLang="he-IL" dirty="0">
              <a:latin typeface="Comic Sans MS" panose="030F0702030302020204" pitchFamily="66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76148" y="1394363"/>
            <a:ext cx="9676907" cy="345603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Provide error detection.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82972" y="2438400"/>
                <a:ext cx="210094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0110011001100000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0101010101010101</a:t>
                </a:r>
              </a:p>
              <a:p>
                <a:pPr algn="ctr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1000111100001100</a:t>
                </a:r>
                <a:endParaRPr 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972" y="2438400"/>
                <a:ext cx="2100943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5233" r="-6105" b="-154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2184998" y="3269397"/>
            <a:ext cx="2286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326514" y="3287852"/>
                <a:ext cx="205740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0100101011000001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514" y="3287852"/>
                <a:ext cx="2057401" cy="553998"/>
              </a:xfrm>
              <a:prstGeom prst="rect">
                <a:avLst/>
              </a:prstGeom>
              <a:blipFill rotWithShape="0">
                <a:blip r:embed="rId4"/>
                <a:stretch>
                  <a:fillRect l="-3561" r="-7122" b="-2417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33792" y="3280282"/>
                <a:ext cx="1512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792" y="3280282"/>
                <a:ext cx="15120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0000" r="-50000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2184998" y="3835454"/>
            <a:ext cx="2286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1"/>
          </p:cNvCxnSpPr>
          <p:nvPr/>
        </p:nvCxnSpPr>
        <p:spPr>
          <a:xfrm rot="10800000" flipH="1" flipV="1">
            <a:off x="2033791" y="3418781"/>
            <a:ext cx="2132409" cy="282361"/>
          </a:xfrm>
          <a:prstGeom prst="bentConnector3">
            <a:avLst>
              <a:gd name="adj1" fmla="val -107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218254" y="3852733"/>
                <a:ext cx="22739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0100101011000010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254" y="3852733"/>
                <a:ext cx="2273920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218254" y="4690937"/>
                <a:ext cx="22739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1011010100111101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254" y="4690937"/>
                <a:ext cx="2273920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2" idx="2"/>
            <a:endCxn id="23" idx="0"/>
          </p:cNvCxnSpPr>
          <p:nvPr/>
        </p:nvCxnSpPr>
        <p:spPr>
          <a:xfrm>
            <a:off x="3355214" y="4129732"/>
            <a:ext cx="0" cy="56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352458" y="2456855"/>
                <a:ext cx="210094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0110011001100000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01010101010101</a:t>
                </a:r>
                <a:r>
                  <a:rPr lang="en-US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1000111100001100</a:t>
                </a:r>
                <a:endParaRPr lang="he-IL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458" y="2456855"/>
                <a:ext cx="2100943" cy="830997"/>
              </a:xfrm>
              <a:prstGeom prst="rect">
                <a:avLst/>
              </a:prstGeom>
              <a:blipFill>
                <a:blip r:embed="rId8"/>
                <a:stretch>
                  <a:fillRect l="-4928" r="-6087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/>
          <p:nvPr/>
        </p:nvCxnSpPr>
        <p:spPr>
          <a:xfrm>
            <a:off x="7254484" y="3287852"/>
            <a:ext cx="2286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396000" y="3306307"/>
                <a:ext cx="205740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01001010110000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000" y="3306307"/>
                <a:ext cx="2057401" cy="553998"/>
              </a:xfrm>
              <a:prstGeom prst="rect">
                <a:avLst/>
              </a:prstGeom>
              <a:blipFill rotWithShape="0">
                <a:blip r:embed="rId9"/>
                <a:stretch>
                  <a:fillRect l="-3254" r="-7101" b="-2417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103278" y="3298737"/>
                <a:ext cx="1512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278" y="3298737"/>
                <a:ext cx="151206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44000" r="-48000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>
            <a:off x="7254484" y="3853909"/>
            <a:ext cx="2286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3" idx="1"/>
          </p:cNvCxnSpPr>
          <p:nvPr/>
        </p:nvCxnSpPr>
        <p:spPr>
          <a:xfrm rot="10800000" flipH="1" flipV="1">
            <a:off x="7103277" y="3437236"/>
            <a:ext cx="2132409" cy="282361"/>
          </a:xfrm>
          <a:prstGeom prst="bentConnector3">
            <a:avLst>
              <a:gd name="adj1" fmla="val -107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287740" y="3871188"/>
                <a:ext cx="22739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0100101011000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740" y="3871188"/>
                <a:ext cx="2273920" cy="276999"/>
              </a:xfrm>
              <a:prstGeom prst="rect">
                <a:avLst/>
              </a:prstGeom>
              <a:blipFill rotWithShape="0"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287740" y="4676733"/>
                <a:ext cx="22739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0000000000000001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740" y="4676733"/>
                <a:ext cx="2273920" cy="276999"/>
              </a:xfrm>
              <a:prstGeom prst="rect">
                <a:avLst/>
              </a:prstGeom>
              <a:blipFill rotWithShape="0">
                <a:blip r:embed="rId12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5695281" y="4261405"/>
            <a:ext cx="13216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checksum</a:t>
            </a:r>
            <a:endParaRPr lang="he-IL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7233803" y="4617785"/>
            <a:ext cx="2286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287740" y="4311312"/>
                <a:ext cx="22739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1011010100111101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740" y="4311312"/>
                <a:ext cx="2273920" cy="276999"/>
              </a:xfrm>
              <a:prstGeom prst="rect">
                <a:avLst/>
              </a:prstGeom>
              <a:blipFill rotWithShape="0">
                <a:blip r:embed="rId1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0270062" y="5276828"/>
            <a:ext cx="132162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Error Detection !</a:t>
            </a:r>
            <a:endParaRPr lang="he-IL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9631420" y="5446604"/>
            <a:ext cx="6386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9" idx="3"/>
          </p:cNvCxnSpPr>
          <p:nvPr/>
        </p:nvCxnSpPr>
        <p:spPr>
          <a:xfrm>
            <a:off x="7016910" y="4446071"/>
            <a:ext cx="3790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884714" y="1919685"/>
            <a:ext cx="8760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sng" dirty="0"/>
              <a:t>Sender</a:t>
            </a:r>
            <a:endParaRPr lang="he-IL" b="1" u="sng" dirty="0"/>
          </a:p>
        </p:txBody>
      </p:sp>
      <p:sp>
        <p:nvSpPr>
          <p:cNvPr id="53" name="TextBox 52"/>
          <p:cNvSpPr txBox="1"/>
          <p:nvPr/>
        </p:nvSpPr>
        <p:spPr>
          <a:xfrm>
            <a:off x="7796149" y="1953211"/>
            <a:ext cx="11627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sng" dirty="0"/>
              <a:t>Receiver</a:t>
            </a:r>
            <a:endParaRPr lang="he-IL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103278" y="4663951"/>
                <a:ext cx="1512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278" y="4663951"/>
                <a:ext cx="151206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44000" r="-48000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Elbow Connector 41"/>
          <p:cNvCxnSpPr/>
          <p:nvPr/>
        </p:nvCxnSpPr>
        <p:spPr>
          <a:xfrm rot="10800000" flipH="1" flipV="1">
            <a:off x="7081338" y="4798592"/>
            <a:ext cx="2132409" cy="282361"/>
          </a:xfrm>
          <a:prstGeom prst="bentConnector3">
            <a:avLst>
              <a:gd name="adj1" fmla="val -107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9290674" y="4988577"/>
                <a:ext cx="1512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674" y="4988577"/>
                <a:ext cx="151206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44000" r="-48000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>
            <a:off x="7244196" y="5276828"/>
            <a:ext cx="2286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298622" y="5308105"/>
                <a:ext cx="22739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0000000000000010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622" y="5308105"/>
                <a:ext cx="2273920" cy="276999"/>
              </a:xfrm>
              <a:prstGeom prst="rect">
                <a:avLst/>
              </a:prstGeom>
              <a:blipFill rotWithShape="0">
                <a:blip r:embed="rId1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657175" y="4630566"/>
            <a:ext cx="13216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Checksum: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15017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1990247" y="455883"/>
            <a:ext cx="8340293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dirty="0">
                <a:latin typeface="Comic Sans MS" panose="030F0702030302020204" pitchFamily="66" charset="0"/>
              </a:rPr>
              <a:t>Checksum</a:t>
            </a:r>
            <a:endParaRPr lang="en-US" altLang="he-IL" dirty="0">
              <a:latin typeface="Comic Sans MS" panose="030F0702030302020204" pitchFamily="66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87034" y="1253042"/>
            <a:ext cx="9676907" cy="345603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Provide error detection.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82972" y="2438400"/>
                <a:ext cx="210094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0110011001100000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0101010101010101</a:t>
                </a:r>
              </a:p>
              <a:p>
                <a:pPr algn="ctr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1000111100001100</a:t>
                </a:r>
                <a:endParaRPr 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972" y="2438400"/>
                <a:ext cx="2100943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5233" r="-6105" b="-154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2184998" y="3269397"/>
            <a:ext cx="2286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326514" y="3287852"/>
                <a:ext cx="205740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0100101011000001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514" y="3287852"/>
                <a:ext cx="2057401" cy="553998"/>
              </a:xfrm>
              <a:prstGeom prst="rect">
                <a:avLst/>
              </a:prstGeom>
              <a:blipFill rotWithShape="0">
                <a:blip r:embed="rId4"/>
                <a:stretch>
                  <a:fillRect l="-3561" r="-7122" b="-2417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33792" y="3280282"/>
                <a:ext cx="1512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792" y="3280282"/>
                <a:ext cx="15120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0000" r="-50000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2184998" y="3835454"/>
            <a:ext cx="2286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1"/>
          </p:cNvCxnSpPr>
          <p:nvPr/>
        </p:nvCxnSpPr>
        <p:spPr>
          <a:xfrm rot="10800000" flipH="1" flipV="1">
            <a:off x="2033791" y="3418781"/>
            <a:ext cx="2132409" cy="282361"/>
          </a:xfrm>
          <a:prstGeom prst="bentConnector3">
            <a:avLst>
              <a:gd name="adj1" fmla="val -107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218254" y="3852733"/>
                <a:ext cx="22739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0100101011000010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254" y="3852733"/>
                <a:ext cx="2273920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218254" y="4690937"/>
                <a:ext cx="22739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1011010100111101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254" y="4690937"/>
                <a:ext cx="2273920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2" idx="2"/>
            <a:endCxn id="23" idx="0"/>
          </p:cNvCxnSpPr>
          <p:nvPr/>
        </p:nvCxnSpPr>
        <p:spPr>
          <a:xfrm>
            <a:off x="3355214" y="4129732"/>
            <a:ext cx="0" cy="56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7175" y="4630566"/>
            <a:ext cx="13216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Checksum: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352458" y="2456855"/>
                <a:ext cx="210094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0110011001100000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010101010</a:t>
                </a:r>
                <a:r>
                  <a:rPr lang="en-US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010101</a:t>
                </a:r>
              </a:p>
              <a:p>
                <a:pPr algn="ctr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100011110</a:t>
                </a:r>
                <a:r>
                  <a:rPr lang="en-US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001100</a:t>
                </a:r>
                <a:endParaRPr 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458" y="2456855"/>
                <a:ext cx="2100943" cy="830997"/>
              </a:xfrm>
              <a:prstGeom prst="rect">
                <a:avLst/>
              </a:prstGeom>
              <a:blipFill rotWithShape="0">
                <a:blip r:embed="rId8"/>
                <a:stretch>
                  <a:fillRect l="-4928" r="-6087" b="-1617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/>
          <p:nvPr/>
        </p:nvCxnSpPr>
        <p:spPr>
          <a:xfrm>
            <a:off x="7254484" y="3287852"/>
            <a:ext cx="2286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396000" y="3306307"/>
                <a:ext cx="205740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0100101011000001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000" y="3306307"/>
                <a:ext cx="2057401" cy="553998"/>
              </a:xfrm>
              <a:prstGeom prst="rect">
                <a:avLst/>
              </a:prstGeom>
              <a:blipFill rotWithShape="0">
                <a:blip r:embed="rId9"/>
                <a:stretch>
                  <a:fillRect l="-3254" r="-7101" b="-2417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103278" y="3298737"/>
                <a:ext cx="1512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278" y="3298737"/>
                <a:ext cx="151206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44000" r="-48000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>
            <a:off x="7254484" y="3853909"/>
            <a:ext cx="2286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3" idx="1"/>
          </p:cNvCxnSpPr>
          <p:nvPr/>
        </p:nvCxnSpPr>
        <p:spPr>
          <a:xfrm rot="10800000" flipH="1" flipV="1">
            <a:off x="7103277" y="3437236"/>
            <a:ext cx="2132409" cy="282361"/>
          </a:xfrm>
          <a:prstGeom prst="bentConnector3">
            <a:avLst>
              <a:gd name="adj1" fmla="val -107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287740" y="3871188"/>
                <a:ext cx="22739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0100101011000010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740" y="3871188"/>
                <a:ext cx="2273920" cy="276999"/>
              </a:xfrm>
              <a:prstGeom prst="rect">
                <a:avLst/>
              </a:prstGeom>
              <a:blipFill rotWithShape="0"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287740" y="4676733"/>
                <a:ext cx="22739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1111111111111111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740" y="4676733"/>
                <a:ext cx="2273920" cy="276999"/>
              </a:xfrm>
              <a:prstGeom prst="rect">
                <a:avLst/>
              </a:prstGeom>
              <a:blipFill rotWithShape="0">
                <a:blip r:embed="rId12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5695281" y="4261405"/>
            <a:ext cx="13216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checksum</a:t>
            </a:r>
            <a:endParaRPr lang="he-IL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7233803" y="4617785"/>
            <a:ext cx="2286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287740" y="4311312"/>
                <a:ext cx="22739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1011010100111101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740" y="4311312"/>
                <a:ext cx="2273920" cy="276999"/>
              </a:xfrm>
              <a:prstGeom prst="rect">
                <a:avLst/>
              </a:prstGeom>
              <a:blipFill rotWithShape="0">
                <a:blip r:embed="rId1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0259180" y="4630737"/>
            <a:ext cx="132162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No error Detection !</a:t>
            </a:r>
          </a:p>
          <a:p>
            <a:pPr algn="l" rtl="0"/>
            <a:r>
              <a:rPr lang="en-US" dirty="0"/>
              <a:t>But there is an Error!</a:t>
            </a:r>
            <a:endParaRPr lang="he-IL" dirty="0"/>
          </a:p>
        </p:txBody>
      </p:sp>
      <p:cxnSp>
        <p:nvCxnSpPr>
          <p:cNvPr id="47" name="Straight Arrow Connector 46"/>
          <p:cNvCxnSpPr>
            <a:stCxn id="37" idx="3"/>
          </p:cNvCxnSpPr>
          <p:nvPr/>
        </p:nvCxnSpPr>
        <p:spPr>
          <a:xfrm flipV="1">
            <a:off x="9561660" y="4815232"/>
            <a:ext cx="6386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9" idx="3"/>
          </p:cNvCxnSpPr>
          <p:nvPr/>
        </p:nvCxnSpPr>
        <p:spPr>
          <a:xfrm>
            <a:off x="7016910" y="4446071"/>
            <a:ext cx="3790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884714" y="1919685"/>
            <a:ext cx="8760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sng" dirty="0"/>
              <a:t>Sender</a:t>
            </a:r>
            <a:endParaRPr lang="he-IL" b="1" u="sng" dirty="0"/>
          </a:p>
        </p:txBody>
      </p:sp>
      <p:sp>
        <p:nvSpPr>
          <p:cNvPr id="53" name="TextBox 52"/>
          <p:cNvSpPr txBox="1"/>
          <p:nvPr/>
        </p:nvSpPr>
        <p:spPr>
          <a:xfrm>
            <a:off x="7796149" y="1953211"/>
            <a:ext cx="11627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sng" dirty="0"/>
              <a:t>Receiver</a:t>
            </a:r>
            <a:endParaRPr lang="he-IL" b="1" u="sng" dirty="0"/>
          </a:p>
        </p:txBody>
      </p:sp>
    </p:spTree>
    <p:extLst>
      <p:ext uri="{BB962C8B-B14F-4D97-AF65-F5344CB8AC3E}">
        <p14:creationId xmlns:p14="http://schemas.microsoft.com/office/powerpoint/2010/main" val="1986117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67" y="669957"/>
            <a:ext cx="11438372" cy="551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1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06" y="642959"/>
            <a:ext cx="11800787" cy="546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09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681"/>
          <a:stretch/>
        </p:blipFill>
        <p:spPr>
          <a:xfrm>
            <a:off x="865408" y="371192"/>
            <a:ext cx="10134554" cy="629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3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04" y="839223"/>
            <a:ext cx="10743823" cy="456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54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42" y="968720"/>
            <a:ext cx="10991898" cy="567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35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77" y="691383"/>
            <a:ext cx="11742816" cy="601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17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2111592" y="500956"/>
            <a:ext cx="7772400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TW" dirty="0">
                <a:latin typeface="Comic Sans MS" panose="030F0702030302020204" pitchFamily="66" charset="0"/>
                <a:ea typeface="PMingLiU" panose="02020500000000000000" pitchFamily="18" charset="-120"/>
              </a:rPr>
              <a:t>Wireshark</a:t>
            </a:r>
            <a:endParaRPr lang="zh-TW" altLang="en-US" dirty="0">
              <a:latin typeface="Comic Sans MS" panose="030F0702030302020204" pitchFamily="66" charset="0"/>
              <a:ea typeface="PMingLiU" panose="02020500000000000000" pitchFamily="18" charset="-12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721301" y="1855747"/>
            <a:ext cx="10338585" cy="1711741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000" dirty="0">
                <a:latin typeface="Comic Sans MS" panose="030F0702030302020204" pitchFamily="66" charset="0"/>
              </a:rPr>
              <a:t>Wireshark is a free and open source network protocol analyzer that enables users to interactively browse the data traffic on a computer network.</a:t>
            </a:r>
          </a:p>
          <a:p>
            <a:pPr algn="l" rtl="0"/>
            <a:r>
              <a:rPr lang="en-US" sz="2000" dirty="0">
                <a:latin typeface="Comic Sans MS" panose="030F0702030302020204" pitchFamily="66" charset="0"/>
              </a:rPr>
              <a:t>it is used to analyze the structure of different network protocols and has the ability to demonstrate encapsulation. </a:t>
            </a:r>
            <a:endParaRPr lang="he-IL" sz="2000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026" y="155630"/>
            <a:ext cx="1320450" cy="1172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217" y="3939737"/>
            <a:ext cx="69627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00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2111592" y="500956"/>
            <a:ext cx="7772400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TW" dirty="0">
                <a:latin typeface="Comic Sans MS" panose="030F0702030302020204" pitchFamily="66" charset="0"/>
                <a:ea typeface="PMingLiU" panose="02020500000000000000" pitchFamily="18" charset="-120"/>
              </a:rPr>
              <a:t>Wireshark</a:t>
            </a:r>
            <a:endParaRPr lang="zh-TW" altLang="en-US" dirty="0">
              <a:latin typeface="Comic Sans MS" panose="030F0702030302020204" pitchFamily="66" charset="0"/>
              <a:ea typeface="PMingLiU" panose="02020500000000000000" pitchFamily="18" charset="-12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026" y="155630"/>
            <a:ext cx="1320450" cy="11724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058" y="1396193"/>
            <a:ext cx="9677399" cy="5211318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987714" y="849085"/>
            <a:ext cx="994994" cy="199373"/>
          </a:xfrm>
          <a:prstGeom prst="rect">
            <a:avLst/>
          </a:prstGeom>
        </p:spPr>
        <p:txBody>
          <a:bodyPr vert="horz" lIns="91440" tIns="45720" rIns="91440" bIns="45720" rtlCol="1">
            <a:normAutofit fontScale="8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altLang="he-IL" sz="1200" dirty="0">
                <a:latin typeface="Comic Sans MS" panose="030F0702030302020204" pitchFamily="66" charset="0"/>
              </a:rPr>
              <a:t>Source IP</a:t>
            </a:r>
          </a:p>
          <a:p>
            <a:pPr algn="l" rtl="0"/>
            <a:endParaRPr lang="he-IL" sz="1200" dirty="0">
              <a:latin typeface="Comic Sans MS" panose="030F0702030302020204" pitchFamily="66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47800" y="929472"/>
            <a:ext cx="1491342" cy="69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452806" y="1186542"/>
            <a:ext cx="994994" cy="199373"/>
          </a:xfrm>
          <a:prstGeom prst="rect">
            <a:avLst/>
          </a:prstGeom>
        </p:spPr>
        <p:txBody>
          <a:bodyPr vert="horz" lIns="91440" tIns="45720" rIns="91440" bIns="45720" rtlCol="1">
            <a:normAutofit fontScale="8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altLang="he-IL" sz="1200" dirty="0">
                <a:latin typeface="Comic Sans MS" panose="030F0702030302020204" pitchFamily="66" charset="0"/>
              </a:rPr>
              <a:t>Time sent</a:t>
            </a:r>
          </a:p>
          <a:p>
            <a:pPr algn="l" rtl="0"/>
            <a:endParaRPr lang="he-IL" sz="1200" dirty="0">
              <a:latin typeface="Comic Sans MS" panose="030F0702030302020204" pitchFamily="66" charset="0"/>
            </a:endParaRP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950303" y="1385915"/>
            <a:ext cx="1243168" cy="35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7357530" y="1043008"/>
            <a:ext cx="994994" cy="199373"/>
          </a:xfrm>
          <a:prstGeom prst="rect">
            <a:avLst/>
          </a:prstGeom>
        </p:spPr>
        <p:txBody>
          <a:bodyPr vert="horz" lIns="91440" tIns="45720" rIns="91440" bIns="45720" rtlCol="1">
            <a:normAutofit fontScale="8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altLang="he-IL" sz="1200" dirty="0" err="1">
                <a:latin typeface="Comic Sans MS" panose="030F0702030302020204" pitchFamily="66" charset="0"/>
              </a:rPr>
              <a:t>Dest</a:t>
            </a:r>
            <a:r>
              <a:rPr lang="en-US" altLang="he-IL" sz="1200" dirty="0">
                <a:latin typeface="Comic Sans MS" panose="030F0702030302020204" pitchFamily="66" charset="0"/>
              </a:rPr>
              <a:t>. IP</a:t>
            </a:r>
          </a:p>
          <a:p>
            <a:pPr algn="l" rtl="0"/>
            <a:endParaRPr lang="he-IL" sz="1200" dirty="0">
              <a:latin typeface="Comic Sans MS" panose="030F0702030302020204" pitchFamily="66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517361" y="1186542"/>
            <a:ext cx="2840169" cy="43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8318443" y="1087332"/>
            <a:ext cx="1075927" cy="186496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altLang="he-IL" sz="1000" dirty="0">
                <a:latin typeface="Comic Sans MS" panose="030F0702030302020204" pitchFamily="66" charset="0"/>
              </a:rPr>
              <a:t>Packet Length</a:t>
            </a:r>
          </a:p>
          <a:p>
            <a:pPr algn="l" rtl="0"/>
            <a:endParaRPr lang="he-IL" sz="1000" dirty="0">
              <a:latin typeface="Comic Sans MS" panose="030F0702030302020204" pitchFamily="66" charset="0"/>
            </a:endParaRPr>
          </a:p>
        </p:txBody>
      </p:sp>
      <p:cxnSp>
        <p:nvCxnSpPr>
          <p:cNvPr id="22" name="Straight Arrow Connector 21"/>
          <p:cNvCxnSpPr>
            <a:stCxn id="14" idx="3"/>
          </p:cNvCxnSpPr>
          <p:nvPr/>
        </p:nvCxnSpPr>
        <p:spPr>
          <a:xfrm flipH="1">
            <a:off x="6204857" y="1142695"/>
            <a:ext cx="2147667" cy="47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314373" y="4867928"/>
            <a:ext cx="1394685" cy="433416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altLang="he-IL" sz="1000" dirty="0">
                <a:latin typeface="Comic Sans MS" panose="030F0702030302020204" pitchFamily="66" charset="0"/>
              </a:rPr>
              <a:t>Details of selected Protocol Header</a:t>
            </a:r>
          </a:p>
          <a:p>
            <a:pPr algn="l" rtl="0"/>
            <a:endParaRPr lang="he-IL" sz="1000" dirty="0">
              <a:latin typeface="Comic Sans MS" panose="030F0702030302020204" pitchFamily="66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306286" y="4093029"/>
            <a:ext cx="250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284514" y="4082143"/>
            <a:ext cx="10886" cy="1970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284514" y="6052457"/>
            <a:ext cx="424544" cy="1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/>
          <p:cNvSpPr txBox="1">
            <a:spLocks/>
          </p:cNvSpPr>
          <p:nvPr/>
        </p:nvSpPr>
        <p:spPr>
          <a:xfrm>
            <a:off x="134212" y="6281057"/>
            <a:ext cx="1048346" cy="326454"/>
          </a:xfrm>
          <a:prstGeom prst="rect">
            <a:avLst/>
          </a:prstGeom>
        </p:spPr>
        <p:txBody>
          <a:bodyPr vert="horz" lIns="91440" tIns="45720" rIns="91440" bIns="45720" rtlCol="1">
            <a:normAutofit fontScale="8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altLang="he-IL" sz="1200" dirty="0">
                <a:latin typeface="Comic Sans MS" panose="030F0702030302020204" pitchFamily="66" charset="0"/>
              </a:rPr>
              <a:t>properties in Hexadecimal</a:t>
            </a:r>
            <a:endParaRPr lang="he-IL" sz="1200" dirty="0">
              <a:latin typeface="Comic Sans MS" panose="030F0702030302020204" pitchFamily="66" charset="0"/>
            </a:endParaRPr>
          </a:p>
        </p:txBody>
      </p:sp>
      <p:cxnSp>
        <p:nvCxnSpPr>
          <p:cNvPr id="34" name="Straight Arrow Connector 33"/>
          <p:cNvCxnSpPr>
            <a:stCxn id="30" idx="3"/>
          </p:cNvCxnSpPr>
          <p:nvPr/>
        </p:nvCxnSpPr>
        <p:spPr>
          <a:xfrm flipV="1">
            <a:off x="1182558" y="6433457"/>
            <a:ext cx="929034" cy="10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/>
          <p:cNvSpPr txBox="1">
            <a:spLocks/>
          </p:cNvSpPr>
          <p:nvPr/>
        </p:nvSpPr>
        <p:spPr>
          <a:xfrm>
            <a:off x="7369924" y="6408138"/>
            <a:ext cx="1850276" cy="353185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altLang="he-IL" sz="1000" dirty="0">
                <a:latin typeface="Comic Sans MS" panose="030F0702030302020204" pitchFamily="66" charset="0"/>
              </a:rPr>
              <a:t>Some data can be encrypted</a:t>
            </a:r>
          </a:p>
          <a:p>
            <a:pPr algn="l" rtl="0"/>
            <a:endParaRPr lang="he-IL" sz="1000" dirty="0">
              <a:latin typeface="Comic Sans MS" panose="030F0702030302020204" pitchFamily="66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6651171" y="6433457"/>
            <a:ext cx="677356" cy="174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/>
          <p:cNvSpPr txBox="1">
            <a:spLocks/>
          </p:cNvSpPr>
          <p:nvPr/>
        </p:nvSpPr>
        <p:spPr>
          <a:xfrm>
            <a:off x="218074" y="2481943"/>
            <a:ext cx="1267137" cy="63137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altLang="he-IL" sz="1200" dirty="0">
                <a:latin typeface="Comic Sans MS" panose="030F0702030302020204" pitchFamily="66" charset="0"/>
              </a:rPr>
              <a:t>Listing of captured packets</a:t>
            </a:r>
          </a:p>
          <a:p>
            <a:pPr algn="l" rtl="0"/>
            <a:endParaRPr lang="he-IL" sz="1200" dirty="0">
              <a:latin typeface="Comic Sans MS" panose="030F0702030302020204" pitchFamily="66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987714" y="1738648"/>
            <a:ext cx="645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87714" y="1738648"/>
            <a:ext cx="0" cy="2038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87714" y="3777343"/>
            <a:ext cx="645143" cy="87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06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8346" y="699667"/>
            <a:ext cx="10515600" cy="462487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altLang="he-IL" sz="2200" dirty="0">
                <a:latin typeface="Comic Sans MS" panose="030F0702030302020204" pitchFamily="66" charset="0"/>
              </a:rPr>
              <a:t>Today:</a:t>
            </a:r>
          </a:p>
          <a:p>
            <a:pPr marL="0" indent="0" algn="l" rtl="0">
              <a:buNone/>
            </a:pPr>
            <a:endParaRPr lang="en-US" altLang="he-IL" dirty="0"/>
          </a:p>
          <a:p>
            <a:pPr algn="l" rtl="0"/>
            <a:endParaRPr lang="he-IL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76400" y="1542221"/>
            <a:ext cx="10167257" cy="1498435"/>
          </a:xfrm>
          <a:prstGeom prst="rect">
            <a:avLst/>
          </a:prstGeom>
        </p:spPr>
        <p:txBody>
          <a:bodyPr vert="horz" lIns="91440" tIns="45720" rIns="91440" bIns="45720" rtlCol="1">
            <a:normAutofit lnSpcReduction="1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q"/>
            </a:pPr>
            <a:r>
              <a:rPr lang="en-US" altLang="he-IL" sz="2000" dirty="0">
                <a:latin typeface="Comic Sans MS" panose="030F0702030302020204" pitchFamily="66" charset="0"/>
              </a:rPr>
              <a:t> </a:t>
            </a:r>
            <a:r>
              <a:rPr lang="en-US" sz="2000" dirty="0">
                <a:latin typeface="Comic Sans MS" panose="030F0702030302020204" pitchFamily="66" charset="0"/>
              </a:rPr>
              <a:t>Persistent &amp; Non-Persistent Http.</a:t>
            </a:r>
            <a:endParaRPr lang="en-US" altLang="he-IL" sz="2000" dirty="0">
              <a:latin typeface="Comic Sans MS" panose="030F0702030302020204" pitchFamily="66" charset="0"/>
            </a:endParaRPr>
          </a:p>
          <a:p>
            <a:pPr algn="l" rtl="0">
              <a:buFont typeface="Wingdings" panose="05000000000000000000" pitchFamily="2" charset="2"/>
              <a:buChar char="q"/>
            </a:pPr>
            <a:r>
              <a:rPr lang="en-US" altLang="he-IL" sz="2000" dirty="0">
                <a:latin typeface="Comic Sans MS" panose="030F0702030302020204" pitchFamily="66" charset="0"/>
              </a:rPr>
              <a:t> The Connection between Application &amp; Transport Layers.</a:t>
            </a:r>
          </a:p>
          <a:p>
            <a:pPr algn="l" rtl="0">
              <a:buFont typeface="Wingdings" panose="05000000000000000000" pitchFamily="2" charset="2"/>
              <a:buChar char="q"/>
            </a:pPr>
            <a:r>
              <a:rPr lang="en-US" altLang="he-IL" sz="2000" dirty="0">
                <a:latin typeface="Comic Sans MS" panose="030F0702030302020204" pitchFamily="66" charset="0"/>
              </a:rPr>
              <a:t> DNS Hierarchy</a:t>
            </a:r>
          </a:p>
          <a:p>
            <a:pPr algn="l" rtl="0">
              <a:buFont typeface="Wingdings" panose="05000000000000000000" pitchFamily="2" charset="2"/>
              <a:buChar char="q"/>
            </a:pPr>
            <a:r>
              <a:rPr lang="en-US" altLang="he-IL" sz="2000" dirty="0">
                <a:latin typeface="Comic Sans MS" panose="030F0702030302020204" pitchFamily="66" charset="0"/>
              </a:rPr>
              <a:t> Wireshark. </a:t>
            </a:r>
          </a:p>
          <a:p>
            <a:pPr algn="l" rtl="0">
              <a:buFont typeface="Wingdings" panose="05000000000000000000" pitchFamily="2" charset="2"/>
              <a:buChar char="q"/>
            </a:pPr>
            <a:endParaRPr lang="en-US" altLang="he-IL" sz="2000" dirty="0">
              <a:latin typeface="Comic Sans MS" panose="030F0702030302020204" pitchFamily="66" charset="0"/>
            </a:endParaRP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altLang="he-IL" sz="2000" dirty="0">
              <a:latin typeface="Comic Sans MS" panose="030F0702030302020204" pitchFamily="66" charset="0"/>
            </a:endParaRPr>
          </a:p>
          <a:p>
            <a:pPr algn="l" rtl="0"/>
            <a:endParaRPr lang="he-IL" sz="2000" dirty="0">
              <a:latin typeface="Comic Sans MS" panose="030F0702030302020204" pitchFamily="66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CCC297-9F1A-4AB8-AA2D-6019D82DC322}"/>
              </a:ext>
            </a:extLst>
          </p:cNvPr>
          <p:cNvSpPr/>
          <p:nvPr/>
        </p:nvSpPr>
        <p:spPr>
          <a:xfrm>
            <a:off x="4234545" y="3671094"/>
            <a:ext cx="3603172" cy="587828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4F19E-7A65-478C-9362-E65B13324323}"/>
              </a:ext>
            </a:extLst>
          </p:cNvPr>
          <p:cNvSpPr/>
          <p:nvPr/>
        </p:nvSpPr>
        <p:spPr>
          <a:xfrm>
            <a:off x="4234545" y="3083266"/>
            <a:ext cx="3603172" cy="587828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09638F-C33C-413B-92E2-C61BA501DFFB}"/>
              </a:ext>
            </a:extLst>
          </p:cNvPr>
          <p:cNvSpPr/>
          <p:nvPr/>
        </p:nvSpPr>
        <p:spPr>
          <a:xfrm>
            <a:off x="4234545" y="4258922"/>
            <a:ext cx="3603172" cy="587828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DE4D2F-A38C-480D-B71C-1B2B49A4A009}"/>
              </a:ext>
            </a:extLst>
          </p:cNvPr>
          <p:cNvSpPr/>
          <p:nvPr/>
        </p:nvSpPr>
        <p:spPr>
          <a:xfrm>
            <a:off x="4234545" y="4846750"/>
            <a:ext cx="3603172" cy="587828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506BB5-DFBB-4CBB-8FBF-9B8D5B415417}"/>
              </a:ext>
            </a:extLst>
          </p:cNvPr>
          <p:cNvSpPr/>
          <p:nvPr/>
        </p:nvSpPr>
        <p:spPr>
          <a:xfrm>
            <a:off x="4234545" y="5434578"/>
            <a:ext cx="3603172" cy="587828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D97D57-22BF-455C-9CB4-1E8240958BB6}"/>
              </a:ext>
            </a:extLst>
          </p:cNvPr>
          <p:cNvSpPr txBox="1"/>
          <p:nvPr/>
        </p:nvSpPr>
        <p:spPr>
          <a:xfrm>
            <a:off x="5050971" y="3128597"/>
            <a:ext cx="2209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Application</a:t>
            </a:r>
            <a:endParaRPr lang="he-IL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1588C-03B4-4CB2-8F5B-6206201D6EDE}"/>
              </a:ext>
            </a:extLst>
          </p:cNvPr>
          <p:cNvSpPr txBox="1"/>
          <p:nvPr/>
        </p:nvSpPr>
        <p:spPr>
          <a:xfrm>
            <a:off x="5058964" y="3697148"/>
            <a:ext cx="2209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Transport</a:t>
            </a:r>
            <a:endParaRPr lang="he-IL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BFD05A-A33B-4B8F-B048-FEDD06EE38B7}"/>
              </a:ext>
            </a:extLst>
          </p:cNvPr>
          <p:cNvSpPr txBox="1"/>
          <p:nvPr/>
        </p:nvSpPr>
        <p:spPr>
          <a:xfrm>
            <a:off x="5170718" y="4282486"/>
            <a:ext cx="2209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Network</a:t>
            </a:r>
            <a:endParaRPr lang="he-IL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F98698-1D3A-4319-B8F2-8F3C2117448E}"/>
              </a:ext>
            </a:extLst>
          </p:cNvPr>
          <p:cNvSpPr txBox="1"/>
          <p:nvPr/>
        </p:nvSpPr>
        <p:spPr>
          <a:xfrm>
            <a:off x="4898569" y="4870311"/>
            <a:ext cx="2209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Link</a:t>
            </a:r>
            <a:endParaRPr lang="he-IL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783920-2B72-4F64-96A7-69153257B0A1}"/>
              </a:ext>
            </a:extLst>
          </p:cNvPr>
          <p:cNvSpPr txBox="1"/>
          <p:nvPr/>
        </p:nvSpPr>
        <p:spPr>
          <a:xfrm>
            <a:off x="4909453" y="5469022"/>
            <a:ext cx="2209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Physical</a:t>
            </a:r>
            <a:endParaRPr lang="he-IL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964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2111592" y="500956"/>
            <a:ext cx="7772400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TW" dirty="0">
                <a:latin typeface="Comic Sans MS" panose="030F0702030302020204" pitchFamily="66" charset="0"/>
                <a:ea typeface="PMingLiU" panose="02020500000000000000" pitchFamily="18" charset="-120"/>
              </a:rPr>
              <a:t>Wireshark</a:t>
            </a:r>
            <a:endParaRPr lang="zh-TW" altLang="en-US" dirty="0">
              <a:latin typeface="Comic Sans MS" panose="030F0702030302020204" pitchFamily="66" charset="0"/>
              <a:ea typeface="PMingLiU" panose="02020500000000000000" pitchFamily="18" charset="-12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026" y="155630"/>
            <a:ext cx="1320450" cy="11724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174" y="1574472"/>
            <a:ext cx="5681455" cy="1751426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01125" y="2056145"/>
            <a:ext cx="2927126" cy="926541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000" dirty="0">
                <a:latin typeface="Comic Sans MS" panose="030F0702030302020204" pitchFamily="66" charset="0"/>
              </a:rPr>
              <a:t>You can filter packets by their top layer protocol name</a:t>
            </a:r>
            <a:endParaRPr lang="he-IL" sz="2000" dirty="0">
              <a:latin typeface="Comic Sans MS" panose="030F0702030302020204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084" y="3490074"/>
            <a:ext cx="3509579" cy="3276577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01125" y="4665091"/>
            <a:ext cx="2927126" cy="926541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000" dirty="0">
                <a:latin typeface="Comic Sans MS" panose="030F0702030302020204" pitchFamily="66" charset="0"/>
              </a:rPr>
              <a:t>You can use the filter expression editor</a:t>
            </a:r>
            <a:endParaRPr lang="he-IL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814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2111592" y="500956"/>
            <a:ext cx="7772400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TW" dirty="0">
                <a:latin typeface="Comic Sans MS" panose="030F0702030302020204" pitchFamily="66" charset="0"/>
                <a:ea typeface="PMingLiU" panose="02020500000000000000" pitchFamily="18" charset="-120"/>
              </a:rPr>
              <a:t>Wireshark</a:t>
            </a:r>
            <a:endParaRPr lang="zh-TW" altLang="en-US" dirty="0">
              <a:latin typeface="Comic Sans MS" panose="030F0702030302020204" pitchFamily="66" charset="0"/>
              <a:ea typeface="PMingLiU" panose="02020500000000000000" pitchFamily="18" charset="-12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026" y="155630"/>
            <a:ext cx="1320450" cy="11724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380" y="1738648"/>
            <a:ext cx="10220325" cy="16704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63367" y="4027715"/>
            <a:ext cx="4886338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כמה שכבות לוקחות חלק בפאקטות 9,10,12,13,14?</a:t>
            </a:r>
          </a:p>
          <a:p>
            <a:endParaRPr lang="he-IL" dirty="0"/>
          </a:p>
          <a:p>
            <a:r>
              <a:rPr lang="he-IL" dirty="0"/>
              <a:t>וכמה לוקחות חלק ב 11,15,16?</a:t>
            </a:r>
          </a:p>
          <a:p>
            <a:endParaRPr lang="he-IL" dirty="0"/>
          </a:p>
          <a:p>
            <a:r>
              <a:rPr lang="he-IL" dirty="0"/>
              <a:t>מדוע בקשת הדף היא האחרונה בסדרת חבילות זו?</a:t>
            </a:r>
          </a:p>
        </p:txBody>
      </p:sp>
    </p:spTree>
    <p:extLst>
      <p:ext uri="{BB962C8B-B14F-4D97-AF65-F5344CB8AC3E}">
        <p14:creationId xmlns:p14="http://schemas.microsoft.com/office/powerpoint/2010/main" val="1921417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2111592" y="500956"/>
            <a:ext cx="7772400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TW" dirty="0">
                <a:latin typeface="Comic Sans MS" panose="030F0702030302020204" pitchFamily="66" charset="0"/>
                <a:ea typeface="PMingLiU" panose="02020500000000000000" pitchFamily="18" charset="-120"/>
              </a:rPr>
              <a:t>Wireshark</a:t>
            </a:r>
            <a:endParaRPr lang="zh-TW" altLang="en-US" dirty="0">
              <a:latin typeface="Comic Sans MS" panose="030F0702030302020204" pitchFamily="66" charset="0"/>
              <a:ea typeface="PMingLiU" panose="02020500000000000000" pitchFamily="18" charset="-12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026" y="155630"/>
            <a:ext cx="1320450" cy="11724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168" y="1571624"/>
            <a:ext cx="9810750" cy="37732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867" y="5552928"/>
            <a:ext cx="636905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האם בקשת דף האינטרנט הצליחה ומה סוג התוכן שאתם מבחינים בו?</a:t>
            </a:r>
          </a:p>
        </p:txBody>
      </p:sp>
    </p:spTree>
    <p:extLst>
      <p:ext uri="{BB962C8B-B14F-4D97-AF65-F5344CB8AC3E}">
        <p14:creationId xmlns:p14="http://schemas.microsoft.com/office/powerpoint/2010/main" val="985355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2111592" y="500956"/>
            <a:ext cx="7772400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TW" dirty="0">
                <a:latin typeface="Comic Sans MS" panose="030F0702030302020204" pitchFamily="66" charset="0"/>
                <a:ea typeface="PMingLiU" panose="02020500000000000000" pitchFamily="18" charset="-120"/>
              </a:rPr>
              <a:t>Wireshark</a:t>
            </a:r>
            <a:endParaRPr lang="zh-TW" altLang="en-US" dirty="0">
              <a:latin typeface="Comic Sans MS" panose="030F0702030302020204" pitchFamily="66" charset="0"/>
              <a:ea typeface="PMingLiU" panose="02020500000000000000" pitchFamily="18" charset="-12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026" y="155630"/>
            <a:ext cx="1320450" cy="117242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051" y="1946690"/>
            <a:ext cx="6874435" cy="2514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18251" y="5079923"/>
            <a:ext cx="3174267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מה התוכן של הודעה זו?</a:t>
            </a:r>
          </a:p>
          <a:p>
            <a:r>
              <a:rPr lang="he-IL" dirty="0"/>
              <a:t>איזה שכבה משרתת סוג תוכן זה?</a:t>
            </a:r>
          </a:p>
        </p:txBody>
      </p:sp>
    </p:spTree>
    <p:extLst>
      <p:ext uri="{BB962C8B-B14F-4D97-AF65-F5344CB8AC3E}">
        <p14:creationId xmlns:p14="http://schemas.microsoft.com/office/powerpoint/2010/main" val="411647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1990247" y="455883"/>
            <a:ext cx="8340293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dirty="0">
                <a:latin typeface="Comic Sans MS" panose="030F0702030302020204" pitchFamily="66" charset="0"/>
              </a:rPr>
              <a:t>Persistent &amp; Non-Persistent Http</a:t>
            </a:r>
            <a:endParaRPr lang="en-US" altLang="he-IL" dirty="0">
              <a:latin typeface="Comic Sans MS" panose="030F0702030302020204" pitchFamily="66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60951" y="1604770"/>
            <a:ext cx="7338020" cy="1279944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800" b="1" i="1" dirty="0">
                <a:latin typeface="Comic Sans MS" panose="030F0702030302020204" pitchFamily="66" charset="0"/>
              </a:rPr>
              <a:t>RTT (Round Trip Time)</a:t>
            </a:r>
            <a:endParaRPr lang="en-US" altLang="he-IL" sz="1800" dirty="0">
              <a:latin typeface="Comic Sans MS" panose="030F0702030302020204" pitchFamily="66" charset="0"/>
            </a:endParaRPr>
          </a:p>
          <a:p>
            <a:pPr algn="l" rtl="0"/>
            <a:endParaRPr lang="he-IL" sz="1800" dirty="0">
              <a:latin typeface="Comic Sans MS" panose="030F07020303020202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027" y="1518015"/>
            <a:ext cx="4292069" cy="4902336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176149" y="2147679"/>
            <a:ext cx="6444739" cy="1577322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is the time it takes for a small packet to travel from client to server and then back to the client.     </a:t>
            </a:r>
          </a:p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The RTT includes packet-propagation delays, packet queuing delays in intermediate routers and switches, and packet-processing delays</a:t>
            </a:r>
            <a:endParaRPr lang="en-US" altLang="he-IL" sz="1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5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1990247" y="455883"/>
            <a:ext cx="8340293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dirty="0">
                <a:latin typeface="Comic Sans MS" panose="030F0702030302020204" pitchFamily="66" charset="0"/>
              </a:rPr>
              <a:t>Persistent &amp; Non-Persistent Http</a:t>
            </a:r>
            <a:endParaRPr lang="en-US" altLang="he-IL" dirty="0">
              <a:latin typeface="Comic Sans MS" panose="030F0702030302020204" pitchFamily="66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03625" y="1491403"/>
            <a:ext cx="7173374" cy="37368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2000" b="1" i="1" dirty="0">
                <a:latin typeface="Comic Sans MS" panose="030F0702030302020204" pitchFamily="66" charset="0"/>
              </a:rPr>
              <a:t>Non Persistent Http</a:t>
            </a:r>
            <a:endParaRPr lang="he-IL" sz="2000" b="1" i="1" dirty="0">
              <a:latin typeface="Comic Sans MS" panose="030F0702030302020204" pitchFamily="66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88316" y="1819020"/>
            <a:ext cx="6444739" cy="2578809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1800" dirty="0">
                <a:latin typeface="Comic Sans MS" panose="030F0702030302020204" pitchFamily="66" charset="0"/>
              </a:rPr>
              <a:t>A connection which only one object sent per </a:t>
            </a:r>
            <a:r>
              <a:rPr lang="en-US" altLang="he-IL" sz="1800" dirty="0" err="1">
                <a:latin typeface="Comic Sans MS" panose="030F0702030302020204" pitchFamily="66" charset="0"/>
              </a:rPr>
              <a:t>tcp</a:t>
            </a:r>
            <a:r>
              <a:rPr lang="en-US" altLang="he-IL" sz="1800" dirty="0">
                <a:latin typeface="Comic Sans MS" panose="030F0702030302020204" pitchFamily="66" charset="0"/>
              </a:rPr>
              <a:t> connection.</a:t>
            </a:r>
          </a:p>
          <a:p>
            <a:pPr algn="l" rtl="0"/>
            <a:r>
              <a:rPr lang="en-US" altLang="he-IL" sz="18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Downloading multiple objects required multiple connections</a:t>
            </a:r>
          </a:p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Initiate </a:t>
            </a:r>
            <a:r>
              <a:rPr lang="en-US" sz="1800" dirty="0" err="1">
                <a:latin typeface="Comic Sans MS" panose="030F0702030302020204" pitchFamily="66" charset="0"/>
              </a:rPr>
              <a:t>tcp</a:t>
            </a:r>
            <a:r>
              <a:rPr lang="en-US" sz="1800" dirty="0">
                <a:latin typeface="Comic Sans MS" panose="030F0702030302020204" pitchFamily="66" charset="0"/>
              </a:rPr>
              <a:t> connection, transfer object and then close the connection.</a:t>
            </a:r>
          </a:p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Connection field = close.</a:t>
            </a:r>
          </a:p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Execution Time = </a:t>
            </a:r>
            <a:endParaRPr lang="he-IL" sz="1800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671" y="1415201"/>
            <a:ext cx="3429000" cy="5162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00596" y="4475858"/>
                <a:ext cx="358049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𝑅𝑇𝑇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𝑇𝑟𝑎𝑛𝑠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⋅#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𝐹𝑖𝑙𝑒𝑠</m:t>
                      </m:r>
                    </m:oMath>
                  </m:oMathPara>
                </a14:m>
                <a:endParaRPr lang="he-IL" sz="2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596" y="4475858"/>
                <a:ext cx="3580493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1531" b="-1639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26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1990247" y="455883"/>
            <a:ext cx="8340293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dirty="0">
                <a:latin typeface="Comic Sans MS" panose="030F0702030302020204" pitchFamily="66" charset="0"/>
              </a:rPr>
              <a:t>Persistent &amp; Non-Persistent Http</a:t>
            </a:r>
            <a:endParaRPr lang="en-US" altLang="he-IL" dirty="0">
              <a:latin typeface="Comic Sans MS" panose="030F0702030302020204" pitchFamily="66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03625" y="1491403"/>
            <a:ext cx="7173374" cy="37368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2000" b="1" i="1" dirty="0">
                <a:latin typeface="Comic Sans MS" panose="030F0702030302020204" pitchFamily="66" charset="0"/>
              </a:rPr>
              <a:t>Persistent Http</a:t>
            </a:r>
            <a:endParaRPr lang="he-IL" sz="2000" b="1" i="1" dirty="0">
              <a:latin typeface="Comic Sans MS" panose="030F0702030302020204" pitchFamily="66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88316" y="1819020"/>
            <a:ext cx="6444739" cy="2317551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18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multiple objects can be sent over single TCP connection between client and server.</a:t>
            </a:r>
          </a:p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Initiate </a:t>
            </a:r>
            <a:r>
              <a:rPr lang="en-US" sz="1800" dirty="0" err="1">
                <a:latin typeface="Comic Sans MS" panose="030F0702030302020204" pitchFamily="66" charset="0"/>
              </a:rPr>
              <a:t>tcp</a:t>
            </a:r>
            <a:r>
              <a:rPr lang="en-US" sz="1800" dirty="0">
                <a:latin typeface="Comic Sans MS" panose="030F0702030302020204" pitchFamily="66" charset="0"/>
              </a:rPr>
              <a:t> connection only at the beginning, transfer objects and then close the connection.</a:t>
            </a:r>
          </a:p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Default field in http 1.1 . </a:t>
            </a:r>
          </a:p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Connection field = Keep-Alive.</a:t>
            </a:r>
          </a:p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Execution Time = </a:t>
            </a:r>
            <a:endParaRPr lang="he-IL" sz="18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83590" y="4173079"/>
                <a:ext cx="393972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/>
                <a:r>
                  <a:rPr lang="en-US" sz="2400" b="0" dirty="0"/>
                  <a:t>RTT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𝑅𝑇𝑇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𝑇𝑟𝑎𝑛𝑠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⋅#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𝐹𝑖𝑙𝑒𝑠</m:t>
                    </m:r>
                  </m:oMath>
                </a14:m>
                <a:endParaRPr lang="he-IL" sz="2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590" y="4173079"/>
                <a:ext cx="393972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637" t="-26667" r="-155" b="-5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515" y="1491403"/>
            <a:ext cx="35909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0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4732314" y="1738648"/>
            <a:ext cx="7180643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2066450" y="261879"/>
            <a:ext cx="7772400" cy="187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he-IL" dirty="0">
                <a:latin typeface="Comic Sans MS" panose="030F0702030302020204" pitchFamily="66" charset="0"/>
              </a:rPr>
              <a:t> The Connection between Application &amp; Transport </a:t>
            </a:r>
          </a:p>
          <a:p>
            <a:r>
              <a:rPr lang="en-US" altLang="he-IL" dirty="0">
                <a:latin typeface="Comic Sans MS" panose="030F0702030302020204" pitchFamily="66" charset="0"/>
              </a:rPr>
              <a:t>Layers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60951" y="3673055"/>
            <a:ext cx="4594820" cy="909910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2000" dirty="0">
                <a:latin typeface="Comic Sans MS" panose="030F0702030302020204" pitchFamily="66" charset="0"/>
              </a:rPr>
              <a:t>Data integrity – some apps need 100 % reliable transfer, some can tolerate some loss.</a:t>
            </a:r>
          </a:p>
          <a:p>
            <a:pPr marL="0" indent="0" algn="l" rtl="0">
              <a:buNone/>
            </a:pPr>
            <a:endParaRPr lang="en-US" altLang="he-IL" sz="2000" dirty="0">
              <a:latin typeface="Comic Sans MS" panose="030F0702030302020204" pitchFamily="66" charset="0"/>
            </a:endParaRP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altLang="he-IL" sz="2000" dirty="0">
              <a:latin typeface="Comic Sans MS" panose="030F0702030302020204" pitchFamily="66" charset="0"/>
            </a:endParaRPr>
          </a:p>
          <a:p>
            <a:pPr algn="l" rtl="0"/>
            <a:endParaRPr lang="he-IL" sz="2000" dirty="0">
              <a:latin typeface="Comic Sans MS" panose="030F0702030302020204" pitchFamily="66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726458" y="4597750"/>
            <a:ext cx="7173374" cy="38722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2000" dirty="0">
                <a:latin typeface="Comic Sans MS" panose="030F0702030302020204" pitchFamily="66" charset="0"/>
              </a:rPr>
              <a:t>Timing – low delay.</a:t>
            </a:r>
          </a:p>
          <a:p>
            <a:pPr algn="l" rtl="0"/>
            <a:endParaRPr lang="he-IL" sz="2000" dirty="0">
              <a:latin typeface="Comic Sans MS" panose="030F0702030302020204" pitchFamily="66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70186" y="5632798"/>
            <a:ext cx="7094076" cy="478605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2000" dirty="0">
                <a:latin typeface="Comic Sans MS" panose="030F0702030302020204" pitchFamily="66" charset="0"/>
              </a:rPr>
              <a:t>Throughput. </a:t>
            </a:r>
          </a:p>
          <a:p>
            <a:pPr algn="l" rtl="0"/>
            <a:endParaRPr lang="he-IL" sz="2000" dirty="0">
              <a:latin typeface="Comic Sans MS" panose="030F0702030302020204" pitchFamily="66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39891" y="5100612"/>
            <a:ext cx="7094076" cy="41359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2000" dirty="0">
                <a:latin typeface="Comic Sans MS" panose="030F0702030302020204" pitchFamily="66" charset="0"/>
              </a:rPr>
              <a:t>Security – encryption.</a:t>
            </a:r>
          </a:p>
          <a:p>
            <a:pPr algn="l" rtl="0"/>
            <a:endParaRPr lang="he-IL" sz="2000" dirty="0">
              <a:latin typeface="Comic Sans MS" panose="030F0702030302020204" pitchFamily="66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60951" y="2484931"/>
            <a:ext cx="10636392" cy="595726"/>
          </a:xfrm>
          <a:prstGeom prst="rect">
            <a:avLst/>
          </a:prstGeom>
        </p:spPr>
        <p:txBody>
          <a:bodyPr vert="horz" lIns="91440" tIns="45720" rIns="91440" bIns="45720" rtlCol="1">
            <a:normAutofit lnSpcReduction="1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2000" dirty="0">
                <a:latin typeface="Comic Sans MS" panose="030F0702030302020204" pitchFamily="66" charset="0"/>
              </a:rPr>
              <a:t>The </a:t>
            </a:r>
            <a:r>
              <a:rPr lang="en-US" altLang="he-IL" sz="2000" b="1" i="1" dirty="0">
                <a:latin typeface="Comic Sans MS" panose="030F0702030302020204" pitchFamily="66" charset="0"/>
              </a:rPr>
              <a:t>Transport Layer</a:t>
            </a:r>
            <a:r>
              <a:rPr lang="en-US" altLang="he-IL" sz="2000" dirty="0">
                <a:latin typeface="Comic Sans MS" panose="030F0702030302020204" pitchFamily="66" charset="0"/>
              </a:rPr>
              <a:t> </a:t>
            </a:r>
            <a:r>
              <a:rPr lang="en-US" sz="2000" dirty="0">
                <a:latin typeface="Comic Sans MS" panose="030F0702030302020204" pitchFamily="66" charset="0"/>
                <a:ea typeface="ＭＳ Ｐゴシック" charset="0"/>
              </a:rPr>
              <a:t>provide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  <a:ea typeface="ＭＳ Ｐゴシック" charset="0"/>
              </a:rPr>
              <a:t> </a:t>
            </a:r>
            <a:r>
              <a:rPr lang="en-US" sz="2000" dirty="0">
                <a:solidFill>
                  <a:srgbClr val="CC0000"/>
                </a:solidFill>
                <a:latin typeface="Comic Sans MS" panose="030F0702030302020204" pitchFamily="66" charset="0"/>
                <a:ea typeface="ＭＳ Ｐゴシック" charset="0"/>
              </a:rPr>
              <a:t>logical communication</a:t>
            </a:r>
            <a:r>
              <a:rPr lang="en-US" sz="2000" dirty="0">
                <a:latin typeface="Comic Sans MS" panose="030F0702030302020204" pitchFamily="66" charset="0"/>
                <a:ea typeface="ＭＳ Ｐゴシック" charset="0"/>
              </a:rPr>
              <a:t> between app processes running on different hosts.</a:t>
            </a:r>
          </a:p>
          <a:p>
            <a:pPr algn="l" rtl="0"/>
            <a:endParaRPr lang="en-US" altLang="he-IL" sz="1800" dirty="0">
              <a:latin typeface="Comic Sans MS" panose="030F0702030302020204" pitchFamily="66" charset="0"/>
            </a:endParaRPr>
          </a:p>
          <a:p>
            <a:pPr algn="l" rtl="0"/>
            <a:endParaRPr lang="he-IL" sz="1800" dirty="0">
              <a:latin typeface="Comic Sans MS" panose="030F0702030302020204" pitchFamily="66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26458" y="3205827"/>
            <a:ext cx="5312620" cy="64237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altLang="he-IL" sz="2200" u="sng" dirty="0">
                <a:latin typeface="Comic Sans MS" panose="030F0702030302020204" pitchFamily="66" charset="0"/>
              </a:rPr>
              <a:t>Services on application layer may need</a:t>
            </a:r>
          </a:p>
          <a:p>
            <a:pPr algn="l" rtl="0"/>
            <a:endParaRPr lang="he-IL" sz="2000" u="sng" dirty="0">
              <a:latin typeface="Comic Sans MS" panose="030F0702030302020204" pitchFamily="66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029636" y="3716598"/>
            <a:ext cx="4594820" cy="421753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2000" dirty="0">
                <a:latin typeface="Comic Sans MS" panose="030F0702030302020204" pitchFamily="66" charset="0"/>
              </a:rPr>
              <a:t>Reliable Transfer.</a:t>
            </a:r>
          </a:p>
          <a:p>
            <a:pPr marL="0" indent="0" algn="l" rtl="0">
              <a:buNone/>
            </a:pPr>
            <a:endParaRPr lang="en-US" altLang="he-IL" sz="2000" dirty="0">
              <a:latin typeface="Comic Sans MS" panose="030F0702030302020204" pitchFamily="66" charset="0"/>
            </a:endParaRP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altLang="he-IL" sz="2000" dirty="0">
              <a:latin typeface="Comic Sans MS" panose="030F0702030302020204" pitchFamily="66" charset="0"/>
            </a:endParaRPr>
          </a:p>
          <a:p>
            <a:pPr algn="l" rtl="0"/>
            <a:endParaRPr lang="he-IL" sz="2000" dirty="0">
              <a:latin typeface="Comic Sans MS" panose="030F0702030302020204" pitchFamily="66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029636" y="4141629"/>
            <a:ext cx="3809214" cy="38722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2000" dirty="0">
                <a:latin typeface="Comic Sans MS" panose="030F0702030302020204" pitchFamily="66" charset="0"/>
              </a:rPr>
              <a:t>Flow Control.</a:t>
            </a:r>
          </a:p>
          <a:p>
            <a:pPr algn="l" rtl="0"/>
            <a:endParaRPr lang="he-IL" sz="2000" dirty="0">
              <a:latin typeface="Comic Sans MS" panose="030F0702030302020204" pitchFamily="66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029636" y="4542601"/>
            <a:ext cx="3985221" cy="478605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2000" dirty="0">
                <a:latin typeface="Comic Sans MS" panose="030F0702030302020204" pitchFamily="66" charset="0"/>
              </a:rPr>
              <a:t>Congestion Control.</a:t>
            </a:r>
          </a:p>
          <a:p>
            <a:pPr algn="l" rtl="0"/>
            <a:endParaRPr lang="he-IL" sz="2000" dirty="0">
              <a:latin typeface="Comic Sans MS" panose="030F0702030302020204" pitchFamily="66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039078" y="4967975"/>
            <a:ext cx="4585378" cy="41359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2000" dirty="0">
                <a:latin typeface="Comic Sans MS" panose="030F0702030302020204" pitchFamily="66" charset="0"/>
              </a:rPr>
              <a:t>Connection Setup.</a:t>
            </a:r>
          </a:p>
          <a:p>
            <a:pPr algn="l" rtl="0"/>
            <a:endParaRPr lang="he-IL" sz="2000" dirty="0">
              <a:latin typeface="Comic Sans MS" panose="030F0702030302020204" pitchFamily="66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096000" y="3229444"/>
            <a:ext cx="4117685" cy="38722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altLang="he-IL" sz="2000" u="sng" dirty="0">
                <a:latin typeface="Comic Sans MS" panose="030F0702030302020204" pitchFamily="66" charset="0"/>
              </a:rPr>
              <a:t>Transport layer can provide</a:t>
            </a:r>
          </a:p>
          <a:p>
            <a:pPr algn="l" rtl="0"/>
            <a:endParaRPr lang="he-IL" sz="2000" u="sng" dirty="0">
              <a:latin typeface="Comic Sans MS" panose="030F0702030302020204" pitchFamily="66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029636" y="5391147"/>
            <a:ext cx="7094076" cy="41359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2000" b="1" i="1" dirty="0">
                <a:latin typeface="Comic Sans MS" panose="030F0702030302020204" pitchFamily="66" charset="0"/>
              </a:rPr>
              <a:t>Not Provide:</a:t>
            </a:r>
          </a:p>
          <a:p>
            <a:pPr algn="l" rtl="0"/>
            <a:endParaRPr lang="he-IL" sz="2000" b="1" i="1" dirty="0">
              <a:latin typeface="Comic Sans MS" panose="030F0702030302020204" pitchFamily="66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939360" y="5747100"/>
            <a:ext cx="3848382" cy="860411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1800" dirty="0">
                <a:latin typeface="Comic Sans MS" panose="030F0702030302020204" pitchFamily="66" charset="0"/>
              </a:rPr>
              <a:t>Delay guarantees.</a:t>
            </a:r>
          </a:p>
          <a:p>
            <a:pPr algn="l" rtl="0"/>
            <a:r>
              <a:rPr lang="en-US" altLang="he-IL" sz="1800" dirty="0">
                <a:latin typeface="Comic Sans MS" panose="030F0702030302020204" pitchFamily="66" charset="0"/>
              </a:rPr>
              <a:t>Bandwidth guarantees.</a:t>
            </a:r>
          </a:p>
          <a:p>
            <a:pPr algn="l" rtl="0"/>
            <a:endParaRPr lang="he-IL" sz="1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75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4732314" y="1738648"/>
            <a:ext cx="7180643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2066450" y="233560"/>
            <a:ext cx="7772400" cy="187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he-IL" dirty="0">
                <a:latin typeface="Comic Sans MS" panose="030F0702030302020204" pitchFamily="66" charset="0"/>
              </a:rPr>
              <a:t> The Connection between Application &amp; Transport </a:t>
            </a:r>
          </a:p>
          <a:p>
            <a:r>
              <a:rPr lang="en-US" altLang="he-IL" dirty="0">
                <a:latin typeface="Comic Sans MS" panose="030F0702030302020204" pitchFamily="66" charset="0"/>
              </a:rPr>
              <a:t>Layers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60951" y="2484930"/>
            <a:ext cx="10636392" cy="1782270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000" b="1" i="1" dirty="0">
                <a:latin typeface="Comic Sans MS" panose="030F0702030302020204" pitchFamily="66" charset="0"/>
              </a:rPr>
              <a:t>Port Number </a:t>
            </a:r>
            <a:r>
              <a:rPr lang="en-US" sz="2000" b="1" dirty="0">
                <a:latin typeface="Comic Sans MS" panose="030F0702030302020204" pitchFamily="66" charset="0"/>
              </a:rPr>
              <a:t>-</a:t>
            </a:r>
            <a:r>
              <a:rPr lang="en-US" sz="2000" dirty="0">
                <a:latin typeface="Comic Sans MS" panose="030F0702030302020204" pitchFamily="66" charset="0"/>
              </a:rPr>
              <a:t> A port number is a way to identify a specific process to which an Internet or other network message is to be forwarded.</a:t>
            </a:r>
            <a:endParaRPr lang="en-US" sz="2000" b="1" i="1" dirty="0">
              <a:latin typeface="Comic Sans MS" panose="030F0702030302020204" pitchFamily="66" charset="0"/>
            </a:endParaRPr>
          </a:p>
          <a:p>
            <a:pPr algn="l" rtl="0"/>
            <a:r>
              <a:rPr lang="en-US" sz="2000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Socket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000" b="1" dirty="0">
                <a:latin typeface="Comic Sans MS" panose="030F0702030302020204" pitchFamily="66" charset="0"/>
              </a:rPr>
              <a:t>-</a:t>
            </a:r>
            <a:r>
              <a:rPr lang="en-US" sz="2000" dirty="0">
                <a:latin typeface="Comic Sans MS" panose="030F0702030302020204" pitchFamily="66" charset="0"/>
              </a:rPr>
              <a:t> A network socket is one endpoint in a communication flow between two programs running over a network.</a:t>
            </a:r>
          </a:p>
          <a:p>
            <a:pPr algn="l" rtl="0"/>
            <a:r>
              <a:rPr lang="en-US" sz="2000" dirty="0">
                <a:latin typeface="Comic Sans MS" panose="030F0702030302020204" pitchFamily="66" charset="0"/>
              </a:rPr>
              <a:t>Socket contains 4 tuples – source IP, </a:t>
            </a:r>
            <a:r>
              <a:rPr lang="en-US" sz="2000" dirty="0" err="1">
                <a:latin typeface="Comic Sans MS" panose="030F0702030302020204" pitchFamily="66" charset="0"/>
              </a:rPr>
              <a:t>Dest</a:t>
            </a:r>
            <a:r>
              <a:rPr lang="en-US" sz="2000" dirty="0">
                <a:latin typeface="Comic Sans MS" panose="030F0702030302020204" pitchFamily="66" charset="0"/>
              </a:rPr>
              <a:t>. IP, source Port, </a:t>
            </a:r>
            <a:r>
              <a:rPr lang="en-US" sz="2000" dirty="0" err="1">
                <a:latin typeface="Comic Sans MS" panose="030F0702030302020204" pitchFamily="66" charset="0"/>
              </a:rPr>
              <a:t>Dest</a:t>
            </a:r>
            <a:r>
              <a:rPr lang="en-US" sz="2000" dirty="0">
                <a:latin typeface="Comic Sans MS" panose="030F0702030302020204" pitchFamily="66" charset="0"/>
              </a:rPr>
              <a:t>. Port.</a:t>
            </a:r>
          </a:p>
          <a:p>
            <a:pPr algn="l" rtl="0"/>
            <a:endParaRPr lang="he-IL" sz="2000" dirty="0">
              <a:latin typeface="Comic Sans MS" panose="030F07020303020202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348" y="4173079"/>
            <a:ext cx="5265079" cy="249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7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335" y="1962694"/>
            <a:ext cx="8710408" cy="4735557"/>
          </a:xfrm>
          <a:prstGeom prst="rect">
            <a:avLst/>
          </a:prstGeom>
        </p:spPr>
      </p:pic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4732314" y="1738648"/>
            <a:ext cx="7180643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2077335" y="218136"/>
            <a:ext cx="7772400" cy="187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he-IL" dirty="0">
                <a:latin typeface="Comic Sans MS" panose="030F0702030302020204" pitchFamily="66" charset="0"/>
              </a:rPr>
              <a:t> The Connection between Application &amp; Transport </a:t>
            </a:r>
          </a:p>
          <a:p>
            <a:r>
              <a:rPr lang="en-US" altLang="he-IL" dirty="0">
                <a:latin typeface="Comic Sans MS" panose="030F0702030302020204" pitchFamily="66" charset="0"/>
              </a:rPr>
              <a:t>Layers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3142" y="3551719"/>
            <a:ext cx="1556658" cy="160043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>
                <a:latin typeface="Comic Sans MS" panose="030F0702030302020204" pitchFamily="66" charset="0"/>
              </a:rPr>
              <a:t>Two clients, using the same destination port to communicate with the same web server application.</a:t>
            </a:r>
            <a:endParaRPr lang="he-IL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698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855027" y="1738648"/>
            <a:ext cx="4057930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v"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defTabSz="915988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he-IL" dirty="0"/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1990247" y="455883"/>
            <a:ext cx="8340293" cy="6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dirty="0">
                <a:latin typeface="Comic Sans MS" panose="030F0702030302020204" pitchFamily="66" charset="0"/>
              </a:rPr>
              <a:t>Checksum</a:t>
            </a:r>
            <a:endParaRPr lang="en-US" altLang="he-IL" dirty="0">
              <a:latin typeface="Comic Sans MS" panose="030F0702030302020204" pitchFamily="66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87034" y="1253042"/>
            <a:ext cx="9676907" cy="345603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800" dirty="0">
                <a:latin typeface="Comic Sans MS" panose="030F0702030302020204" pitchFamily="66" charset="0"/>
              </a:rPr>
              <a:t>Provide error detection.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82972" y="2438400"/>
                <a:ext cx="210094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0110011001100000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0101010101010101</a:t>
                </a:r>
              </a:p>
              <a:p>
                <a:pPr algn="ctr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1000111100001100</a:t>
                </a:r>
                <a:endParaRPr 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972" y="2438400"/>
                <a:ext cx="2100943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5233" r="-6105" b="-154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2184998" y="3269397"/>
            <a:ext cx="2286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326514" y="3287852"/>
                <a:ext cx="205740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0100101011000001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514" y="3287852"/>
                <a:ext cx="2057401" cy="553998"/>
              </a:xfrm>
              <a:prstGeom prst="rect">
                <a:avLst/>
              </a:prstGeom>
              <a:blipFill rotWithShape="0">
                <a:blip r:embed="rId4"/>
                <a:stretch>
                  <a:fillRect l="-3561" r="-7122" b="-2417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33792" y="3280282"/>
                <a:ext cx="1512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792" y="3280282"/>
                <a:ext cx="15120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0000" r="-50000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2184998" y="3835454"/>
            <a:ext cx="2286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1"/>
          </p:cNvCxnSpPr>
          <p:nvPr/>
        </p:nvCxnSpPr>
        <p:spPr>
          <a:xfrm rot="10800000" flipH="1" flipV="1">
            <a:off x="2033791" y="3418781"/>
            <a:ext cx="2132409" cy="282361"/>
          </a:xfrm>
          <a:prstGeom prst="bentConnector3">
            <a:avLst>
              <a:gd name="adj1" fmla="val -107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218254" y="3852733"/>
                <a:ext cx="22739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0100101011000010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254" y="3852733"/>
                <a:ext cx="2273920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218254" y="4690937"/>
                <a:ext cx="22739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1011010100111101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254" y="4690937"/>
                <a:ext cx="2273920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2" idx="2"/>
            <a:endCxn id="23" idx="0"/>
          </p:cNvCxnSpPr>
          <p:nvPr/>
        </p:nvCxnSpPr>
        <p:spPr>
          <a:xfrm>
            <a:off x="3355214" y="4129732"/>
            <a:ext cx="0" cy="56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352458" y="2456855"/>
                <a:ext cx="210094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0110011001100000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0101010101010101</a:t>
                </a:r>
              </a:p>
              <a:p>
                <a:pPr algn="ctr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1000111100001100</a:t>
                </a:r>
                <a:endParaRPr lang="he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458" y="2456855"/>
                <a:ext cx="2100943" cy="830997"/>
              </a:xfrm>
              <a:prstGeom prst="rect">
                <a:avLst/>
              </a:prstGeom>
              <a:blipFill rotWithShape="0">
                <a:blip r:embed="rId8"/>
                <a:stretch>
                  <a:fillRect l="-4928" r="-6087" b="-1617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/>
          <p:nvPr/>
        </p:nvCxnSpPr>
        <p:spPr>
          <a:xfrm>
            <a:off x="7254484" y="3287852"/>
            <a:ext cx="2286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396000" y="3306307"/>
                <a:ext cx="205740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0100101011000001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000" y="3306307"/>
                <a:ext cx="2057401" cy="553998"/>
              </a:xfrm>
              <a:prstGeom prst="rect">
                <a:avLst/>
              </a:prstGeom>
              <a:blipFill rotWithShape="0">
                <a:blip r:embed="rId9"/>
                <a:stretch>
                  <a:fillRect l="-3254" r="-7101" b="-2417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103278" y="3298737"/>
                <a:ext cx="1512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278" y="3298737"/>
                <a:ext cx="151206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44000" r="-48000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>
            <a:off x="7254484" y="3853909"/>
            <a:ext cx="2286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3" idx="1"/>
          </p:cNvCxnSpPr>
          <p:nvPr/>
        </p:nvCxnSpPr>
        <p:spPr>
          <a:xfrm rot="10800000" flipH="1" flipV="1">
            <a:off x="7103277" y="3437236"/>
            <a:ext cx="2132409" cy="282361"/>
          </a:xfrm>
          <a:prstGeom prst="bentConnector3">
            <a:avLst>
              <a:gd name="adj1" fmla="val -107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287740" y="3871188"/>
                <a:ext cx="22739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0100101011000010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740" y="3871188"/>
                <a:ext cx="2273920" cy="276999"/>
              </a:xfrm>
              <a:prstGeom prst="rect">
                <a:avLst/>
              </a:prstGeom>
              <a:blipFill rotWithShape="0"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287740" y="4676733"/>
                <a:ext cx="22739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1111111111111111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740" y="4676733"/>
                <a:ext cx="2273920" cy="276999"/>
              </a:xfrm>
              <a:prstGeom prst="rect">
                <a:avLst/>
              </a:prstGeom>
              <a:blipFill rotWithShape="0">
                <a:blip r:embed="rId12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5695281" y="4261405"/>
            <a:ext cx="13216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checksum</a:t>
            </a:r>
            <a:endParaRPr lang="he-IL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7233803" y="4617785"/>
            <a:ext cx="2286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287740" y="4311312"/>
                <a:ext cx="22739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1011010100111101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740" y="4311312"/>
                <a:ext cx="2273920" cy="276999"/>
              </a:xfrm>
              <a:prstGeom prst="rect">
                <a:avLst/>
              </a:prstGeom>
              <a:blipFill rotWithShape="0">
                <a:blip r:embed="rId1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0259180" y="4644770"/>
            <a:ext cx="13216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No errors</a:t>
            </a:r>
            <a:endParaRPr lang="he-IL" dirty="0"/>
          </a:p>
        </p:txBody>
      </p:sp>
      <p:cxnSp>
        <p:nvCxnSpPr>
          <p:cNvPr id="47" name="Straight Arrow Connector 46"/>
          <p:cNvCxnSpPr>
            <a:stCxn id="37" idx="3"/>
          </p:cNvCxnSpPr>
          <p:nvPr/>
        </p:nvCxnSpPr>
        <p:spPr>
          <a:xfrm flipV="1">
            <a:off x="9561660" y="4815232"/>
            <a:ext cx="6386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9" idx="3"/>
          </p:cNvCxnSpPr>
          <p:nvPr/>
        </p:nvCxnSpPr>
        <p:spPr>
          <a:xfrm>
            <a:off x="7016910" y="4446071"/>
            <a:ext cx="3790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884714" y="1919685"/>
            <a:ext cx="8760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sng" dirty="0"/>
              <a:t>Sender</a:t>
            </a:r>
            <a:endParaRPr lang="he-IL" b="1" u="sng" dirty="0"/>
          </a:p>
        </p:txBody>
      </p:sp>
      <p:sp>
        <p:nvSpPr>
          <p:cNvPr id="53" name="TextBox 52"/>
          <p:cNvSpPr txBox="1"/>
          <p:nvPr/>
        </p:nvSpPr>
        <p:spPr>
          <a:xfrm>
            <a:off x="7796149" y="1953211"/>
            <a:ext cx="11627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sng" dirty="0"/>
              <a:t>Receiver</a:t>
            </a:r>
            <a:endParaRPr lang="he-IL" b="1" u="sng" dirty="0"/>
          </a:p>
        </p:txBody>
      </p:sp>
      <p:sp>
        <p:nvSpPr>
          <p:cNvPr id="54" name="TextBox 53"/>
          <p:cNvSpPr txBox="1"/>
          <p:nvPr/>
        </p:nvSpPr>
        <p:spPr>
          <a:xfrm>
            <a:off x="657175" y="4630566"/>
            <a:ext cx="13216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Checksum: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34875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1859</TotalTime>
  <Words>687</Words>
  <Application>Microsoft Office PowerPoint</Application>
  <PresentationFormat>Widescreen</PresentationFormat>
  <Paragraphs>172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ＭＳ Ｐゴシック</vt:lpstr>
      <vt:lpstr>PMingLiU</vt:lpstr>
      <vt:lpstr>Arial</vt:lpstr>
      <vt:lpstr>Calibri</vt:lpstr>
      <vt:lpstr>Calibri Light</vt:lpstr>
      <vt:lpstr>Cambria Math</vt:lpstr>
      <vt:lpstr>Comic Sans MS</vt:lpstr>
      <vt:lpstr>Times New Roman</vt:lpstr>
      <vt:lpstr>Wingdings</vt:lpstr>
      <vt:lpstr>Office Theme</vt:lpstr>
      <vt:lpstr> Introduction to Computer      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Naty</dc:creator>
  <cp:lastModifiedBy>Anatoly Shusterman</cp:lastModifiedBy>
  <cp:revision>158</cp:revision>
  <dcterms:created xsi:type="dcterms:W3CDTF">2015-10-05T16:24:50Z</dcterms:created>
  <dcterms:modified xsi:type="dcterms:W3CDTF">2018-11-11T08:01:05Z</dcterms:modified>
</cp:coreProperties>
</file>