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9" r:id="rId4"/>
    <p:sldId id="281" r:id="rId5"/>
    <p:sldId id="282" r:id="rId6"/>
    <p:sldId id="294" r:id="rId7"/>
    <p:sldId id="301" r:id="rId8"/>
    <p:sldId id="292" r:id="rId9"/>
    <p:sldId id="293" r:id="rId10"/>
    <p:sldId id="295" r:id="rId11"/>
    <p:sldId id="300" r:id="rId12"/>
    <p:sldId id="298" r:id="rId13"/>
    <p:sldId id="299" r:id="rId14"/>
    <p:sldId id="304" r:id="rId15"/>
    <p:sldId id="305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86435" autoAdjust="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6AE133-C739-4E3F-874F-34C635C9E533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57EB253-EA48-4267-8E87-258409B538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18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ערוץ</a:t>
            </a:r>
            <a:r>
              <a:rPr lang="he-IL" baseline="0" dirty="0"/>
              <a:t> אמין הוא ערוץ שבו הביטים מגיעים כפי שהם נשלחו – החבילות לא מגיעות תקולות.</a:t>
            </a:r>
          </a:p>
          <a:p>
            <a:r>
              <a:rPr lang="he-IL" baseline="0" dirty="0"/>
              <a:t>וכולם מגיעים בסדר שבו הם נשלחים.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97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𝑝𝑎𝑐𝑘𝑒𝑡𝑠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𝑟𝑒𝑐𝑖𝑣𝑒𝑑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𝑝𝑟𝑜𝑝𝑒𝑟𝑙𝑦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𝑝𝑎𝑐𝑘𝑒𝑡𝑠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𝑠𝑒𝑛𝑡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>
                    <a:latin typeface="Cambria Math" panose="02040503050406030204" pitchFamily="18" charset="0"/>
                  </a:rPr>
                  <a:t># 𝑝𝑎𝑐𝑘𝑒𝑡𝑠 𝑟𝑒𝑐𝑖𝑣𝑒𝑑 𝑝𝑟𝑜𝑝𝑒𝑟𝑙𝑦)/(# 𝑝𝑎𝑐𝑘𝑒𝑡𝑠 𝑠𝑒𝑛𝑡)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utilization : fraction of time sender is busy sending</a:t>
            </a:r>
            <a:endParaRPr lang="he-IL" dirty="0"/>
          </a:p>
          <a:p>
            <a:pPr algn="l"/>
            <a:r>
              <a:rPr lang="he-IL" dirty="0"/>
              <a:t>התוחלת-</a:t>
            </a:r>
            <a:r>
              <a:rPr lang="he-IL" baseline="0" dirty="0"/>
              <a:t> מספר הפעמים הממוצע שנשדר חבילה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969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648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7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3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9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8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1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6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6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5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1FEA-43B7-457C-A3CF-E447AC730BD1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9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60" y="931679"/>
            <a:ext cx="10515600" cy="1325563"/>
          </a:xfrm>
        </p:spPr>
        <p:txBody>
          <a:bodyPr>
            <a:noAutofit/>
          </a:bodyPr>
          <a:lstStyle/>
          <a:p>
            <a:pPr algn="ctr" rtl="0"/>
            <a:r>
              <a:rPr lang="en-US" sz="5000" dirty="0">
                <a:latin typeface="Comic Sans MS" panose="030F0702030302020204" pitchFamily="66" charset="0"/>
              </a:rPr>
              <a:t> Introduction to Computer       Networks</a:t>
            </a:r>
            <a:endParaRPr lang="he-IL" sz="5000" dirty="0">
              <a:latin typeface="Comic Sans MS" panose="030F0702030302020204" pitchFamily="66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0" y="2715490"/>
            <a:ext cx="4119532" cy="2500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3023" y="5372100"/>
            <a:ext cx="2992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>
                <a:latin typeface="Comic Sans MS" panose="030F0702030302020204" pitchFamily="66" charset="0"/>
              </a:rPr>
              <a:t>Practice</a:t>
            </a:r>
            <a:r>
              <a:rPr lang="en-US" sz="3600" dirty="0"/>
              <a:t> #5</a:t>
            </a:r>
            <a:endParaRPr lang="he-I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642763" y="6132731"/>
            <a:ext cx="2691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>
                <a:latin typeface="Comic Sans MS" panose="030F0702030302020204" pitchFamily="66" charset="0"/>
              </a:rPr>
              <a:t>Hasidi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Netanel</a:t>
            </a:r>
            <a:endParaRPr lang="he-IL" dirty="0">
              <a:latin typeface="Comic Sans MS" panose="030F0702030302020204" pitchFamily="66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04" y="5216236"/>
            <a:ext cx="1429615" cy="9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 GBN (</a:t>
            </a:r>
            <a:r>
              <a:rPr lang="en-US" altLang="he-IL" sz="3200" dirty="0">
                <a:latin typeface="Comic Sans MS" panose="030F0702030302020204" pitchFamily="66" charset="0"/>
              </a:rPr>
              <a:t>Go Back N</a:t>
            </a:r>
            <a:r>
              <a:rPr lang="en-US" altLang="he-IL" dirty="0">
                <a:latin typeface="Comic Sans MS" panose="030F0702030302020204" pitchFamily="66" charset="0"/>
              </a:rPr>
              <a:t>) ARQ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49" y="1127805"/>
            <a:ext cx="6012322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 GBN (</a:t>
            </a:r>
            <a:r>
              <a:rPr lang="en-US" altLang="he-IL" sz="3200" dirty="0">
                <a:latin typeface="Comic Sans MS" panose="030F0702030302020204" pitchFamily="66" charset="0"/>
              </a:rPr>
              <a:t>Go Back N</a:t>
            </a:r>
            <a:r>
              <a:rPr lang="en-US" altLang="he-IL" dirty="0">
                <a:latin typeface="Comic Sans MS" panose="030F0702030302020204" pitchFamily="66" charset="0"/>
              </a:rPr>
              <a:t>) ARQ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44" y="4354024"/>
            <a:ext cx="4724400" cy="17240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25765" y="4354024"/>
            <a:ext cx="2433079" cy="862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4350" y="3836559"/>
            <a:ext cx="30044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/>
              <a:t>Without loss</a:t>
            </a:r>
            <a:endParaRPr lang="he-IL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8834154" y="4878156"/>
            <a:ext cx="2806612" cy="862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84158" y="1700441"/>
            <a:ext cx="7164059" cy="4272237"/>
            <a:chOff x="4584158" y="1700441"/>
            <a:chExt cx="7164059" cy="427223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4158" y="1700441"/>
              <a:ext cx="7164059" cy="42722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8088366" y="5110666"/>
              <a:ext cx="2806612" cy="667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691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115" y="1738648"/>
            <a:ext cx="5733370" cy="4588019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 SR(</a:t>
            </a:r>
            <a:r>
              <a:rPr lang="en-US" altLang="he-IL" sz="3200" dirty="0">
                <a:latin typeface="Comic Sans MS" panose="030F0702030302020204" pitchFamily="66" charset="0"/>
              </a:rPr>
              <a:t>Selective Repeat</a:t>
            </a:r>
            <a:r>
              <a:rPr lang="en-US" altLang="he-IL" dirty="0">
                <a:latin typeface="Comic Sans MS" panose="030F0702030302020204" pitchFamily="66" charset="0"/>
              </a:rPr>
              <a:t>) ARQ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99975" y="1556900"/>
            <a:ext cx="4885140" cy="438669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Retransmit only what is really need !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The SR receiver will acknowledge a correctly received packet (individually) whether or not it is in order.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Out-of-order packets are buffered until any missing packets are received, at which point a batch of packets can be delivered in order to the upper layer.</a:t>
            </a:r>
            <a:endParaRPr lang="en-US" altLang="he-IL" sz="1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382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 SR(</a:t>
            </a:r>
            <a:r>
              <a:rPr lang="en-US" altLang="he-IL" sz="3200" dirty="0">
                <a:latin typeface="Comic Sans MS" panose="030F0702030302020204" pitchFamily="66" charset="0"/>
              </a:rPr>
              <a:t>Selective Repeat</a:t>
            </a:r>
            <a:r>
              <a:rPr lang="en-US" altLang="he-IL" dirty="0">
                <a:latin typeface="Comic Sans MS" panose="030F0702030302020204" pitchFamily="66" charset="0"/>
              </a:rPr>
              <a:t>) ARQ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66" y="1229990"/>
            <a:ext cx="8026854" cy="53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0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AD486C-1878-48FA-A5AC-13936230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תרגיל: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D8BDE8-BC35-47DA-B38D-0A5783A0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קו לווייני בעל רוחב פס </a:t>
            </a:r>
            <a:r>
              <a:rPr lang="en-GB" dirty="0"/>
              <a:t>BW 1Mbps</a:t>
            </a:r>
            <a:r>
              <a:rPr lang="he-IL" dirty="0"/>
              <a:t> מחבר שתי תחנות קרקעיות.</a:t>
            </a:r>
          </a:p>
          <a:p>
            <a:pPr marL="0" indent="0">
              <a:buNone/>
            </a:pPr>
            <a:r>
              <a:rPr lang="he-IL" dirty="0"/>
              <a:t>המרחק בין כל תחנה קרקעית ללוויין הוא </a:t>
            </a:r>
            <a:r>
              <a:rPr lang="en-GB" dirty="0"/>
              <a:t>36504km</a:t>
            </a:r>
            <a:r>
              <a:rPr lang="he-IL" dirty="0"/>
              <a:t> ומהירות האות </a:t>
            </a:r>
            <a:r>
              <a:rPr lang="en-GB" dirty="0"/>
              <a:t>s=3*10^8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מה צריך להיות גודל </a:t>
            </a:r>
            <a:r>
              <a:rPr lang="he-IL" dirty="0" err="1"/>
              <a:t>הפקטה</a:t>
            </a:r>
            <a:r>
              <a:rPr lang="he-IL" dirty="0"/>
              <a:t> לניצול 25% מהחיבור הלווייני בפרוטוקול </a:t>
            </a:r>
            <a:r>
              <a:rPr lang="en-GB" dirty="0"/>
              <a:t>Go Back N</a:t>
            </a:r>
            <a:r>
              <a:rPr lang="he-IL" dirty="0"/>
              <a:t> כאשר  </a:t>
            </a:r>
            <a:r>
              <a:rPr lang="en-GB" dirty="0"/>
              <a:t>N=127</a:t>
            </a:r>
            <a:r>
              <a:rPr lang="he-IL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90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3362D5-C18A-4A8C-A20F-DFB29377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נתונים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ADC6D0-9EA5-4BE6-BCA2-5F28B45D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dirty="0"/>
              <a:t>BW = 1 Mbps</a:t>
            </a:r>
          </a:p>
          <a:p>
            <a:pPr algn="l" rtl="0" fontAlgn="base"/>
            <a:r>
              <a:rPr lang="en-GB" dirty="0"/>
              <a:t>d</a:t>
            </a:r>
            <a:r>
              <a:rPr lang="en-US" dirty="0"/>
              <a:t> = 2 x 36504 km = 73008 km</a:t>
            </a:r>
          </a:p>
          <a:p>
            <a:pPr algn="l" rtl="0" fontAlgn="base"/>
            <a:r>
              <a:rPr lang="en-US" dirty="0"/>
              <a:t>S= 3 x 10</a:t>
            </a:r>
            <a:r>
              <a:rPr lang="en-US" baseline="30000" dirty="0"/>
              <a:t>8</a:t>
            </a:r>
            <a:r>
              <a:rPr lang="en-US" dirty="0"/>
              <a:t> m/sec</a:t>
            </a:r>
          </a:p>
          <a:p>
            <a:pPr algn="l" rtl="0" fontAlgn="base"/>
            <a:r>
              <a:rPr lang="en-US" dirty="0"/>
              <a:t>Efficiency (η) = 25% = 1/4</a:t>
            </a:r>
          </a:p>
          <a:p>
            <a:pPr algn="l" rtl="0" fontAlgn="base"/>
            <a:r>
              <a:rPr lang="en-US" dirty="0"/>
              <a:t>N = 127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8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8346" y="699667"/>
            <a:ext cx="10515600" cy="46248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200" dirty="0">
                <a:latin typeface="Comic Sans MS" panose="030F0702030302020204" pitchFamily="66" charset="0"/>
              </a:rPr>
              <a:t>Today:</a:t>
            </a:r>
          </a:p>
          <a:p>
            <a:pPr marL="0" indent="0" algn="l" rtl="0"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1542221"/>
            <a:ext cx="10167257" cy="149843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ARQ Protocols.</a:t>
            </a:r>
            <a:endParaRPr lang="en-US" altLang="he-IL" sz="2000" dirty="0">
              <a:latin typeface="Comic Sans MS" panose="030F0702030302020204" pitchFamily="66" charset="0"/>
            </a:endParaRPr>
          </a:p>
          <a:p>
            <a:pPr marL="0" indent="0" algn="l" rtl="0"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4545" y="3671094"/>
            <a:ext cx="3603172" cy="587828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4234545" y="3083266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4234545" y="4258922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234545" y="4846750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234545" y="5434578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5050971" y="3128597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Application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8964" y="3697148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Transport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0718" y="4282486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Network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8569" y="4870311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Link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9453" y="5469022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Physical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6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dirty="0">
                <a:latin typeface="Comic Sans MS" panose="030F0702030302020204" pitchFamily="66" charset="0"/>
              </a:rPr>
              <a:t>What is Reliable Data Transfer?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1604770"/>
            <a:ext cx="7338020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b="1" i="1" dirty="0">
                <a:latin typeface="Comic Sans MS" panose="030F0702030302020204" pitchFamily="66" charset="0"/>
              </a:rPr>
              <a:t>Reliable Channel</a:t>
            </a: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76150" y="2147679"/>
            <a:ext cx="4549737" cy="209775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With a reliable channel, no transferred data bits are corrupted or lost, and all are delivered in the order in which they were sent.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It is the responsibility of a </a:t>
            </a:r>
            <a:r>
              <a:rPr lang="en-US" sz="1800" b="1" dirty="0">
                <a:latin typeface="Comic Sans MS" panose="030F0702030302020204" pitchFamily="66" charset="0"/>
              </a:rPr>
              <a:t>reliable data transfer protocol </a:t>
            </a:r>
            <a:r>
              <a:rPr lang="en-US" sz="1800" dirty="0">
                <a:latin typeface="Comic Sans MS" panose="030F0702030302020204" pitchFamily="66" charset="0"/>
              </a:rPr>
              <a:t>to implement this service abstraction.</a:t>
            </a:r>
          </a:p>
          <a:p>
            <a:pPr marL="0" indent="0" algn="l" rtl="0"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87" y="1738648"/>
            <a:ext cx="6053316" cy="473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12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ARQ (</a:t>
            </a:r>
            <a:r>
              <a:rPr lang="en-US" sz="3200" dirty="0">
                <a:latin typeface="Comic Sans MS" panose="030F0702030302020204" pitchFamily="66" charset="0"/>
              </a:rPr>
              <a:t>Automatic Repeat </a:t>
            </a:r>
            <a:r>
              <a:rPr lang="en-US" sz="3200" dirty="0" err="1">
                <a:latin typeface="Comic Sans MS" panose="030F0702030302020204" pitchFamily="66" charset="0"/>
              </a:rPr>
              <a:t>reQuest</a:t>
            </a:r>
            <a:r>
              <a:rPr lang="en-US" dirty="0">
                <a:latin typeface="Comic Sans MS" panose="030F0702030302020204" pitchFamily="66" charset="0"/>
              </a:rPr>
              <a:t>)    Protocols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2152" y="1940230"/>
            <a:ext cx="10007219" cy="257880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1800" dirty="0">
                <a:latin typeface="Comic Sans MS" panose="030F0702030302020204" pitchFamily="66" charset="0"/>
              </a:rPr>
              <a:t>We know now the channel isn’t reliable so we need to find a way that allows the receiver to let the sender know </a:t>
            </a:r>
            <a:r>
              <a:rPr lang="en-US" sz="1800" dirty="0">
                <a:latin typeface="Comic Sans MS" panose="030F0702030302020204" pitchFamily="66" charset="0"/>
              </a:rPr>
              <a:t>what has been received correctly, and what has been received in error and thus requires repeating.</a:t>
            </a:r>
            <a:r>
              <a:rPr lang="en-US" altLang="he-IL" sz="1800" dirty="0">
                <a:latin typeface="Comic Sans MS" panose="030F0702030302020204" pitchFamily="66" charset="0"/>
              </a:rPr>
              <a:t> </a:t>
            </a:r>
          </a:p>
          <a:p>
            <a:pPr algn="l" rtl="0"/>
            <a:r>
              <a:rPr lang="en-US" altLang="he-IL" sz="1800" dirty="0">
                <a:latin typeface="Comic Sans MS" panose="030F0702030302020204" pitchFamily="66" charset="0"/>
              </a:rPr>
              <a:t>If the information didn’t received properly, it must be send again.</a:t>
            </a:r>
          </a:p>
          <a:p>
            <a:pPr algn="l" rtl="0"/>
            <a:r>
              <a:rPr lang="en-US" altLang="he-IL" sz="1800" dirty="0">
                <a:latin typeface="Comic Sans MS" panose="030F0702030302020204" pitchFamily="66" charset="0"/>
              </a:rPr>
              <a:t>Reliable data transfer protocols based on this technique (retransmission) knows as </a:t>
            </a:r>
            <a:r>
              <a:rPr lang="en-US" altLang="he-IL" sz="1800" i="1" dirty="0">
                <a:latin typeface="Comic Sans MS" panose="030F0702030302020204" pitchFamily="66" charset="0"/>
              </a:rPr>
              <a:t>ARQ protocols</a:t>
            </a:r>
            <a:r>
              <a:rPr lang="en-US" altLang="he-IL" sz="1800" dirty="0">
                <a:latin typeface="Comic Sans MS" panose="030F0702030302020204" pitchFamily="66" charset="0"/>
              </a:rPr>
              <a:t>.</a:t>
            </a:r>
          </a:p>
          <a:p>
            <a:pPr algn="l" rtl="0"/>
            <a:r>
              <a:rPr lang="en-US" altLang="he-IL" sz="1800" dirty="0">
                <a:latin typeface="Comic Sans MS" panose="030F0702030302020204" pitchFamily="66" charset="0"/>
              </a:rPr>
              <a:t>We can estimate the protocol based on Utilization, </a:t>
            </a:r>
          </a:p>
          <a:p>
            <a:pPr marL="0" indent="0" algn="l" rtl="0">
              <a:buNone/>
            </a:pPr>
            <a:endParaRPr lang="he-IL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57550" y="4226779"/>
                <a:ext cx="6766284" cy="58451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𝑡𝑟𝑎𝑛𝑠𝑚𝑖𝑠𝑠𝑖𝑜𝑛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𝑡𝑎𝑘𝑒𝑠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𝑎𝑐𝑘</m:t>
                          </m:r>
                        </m:den>
                      </m:f>
                    </m:oMath>
                  </m:oMathPara>
                </a14:m>
                <a:endParaRPr lang="he-IL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50" y="4226779"/>
                <a:ext cx="6766284" cy="584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26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776" y="2708950"/>
            <a:ext cx="7686675" cy="3924300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Stop &amp; Wait ARQ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45546" y="1757003"/>
            <a:ext cx="8771339" cy="190389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Send one packet and wait for ACK.</a:t>
            </a:r>
          </a:p>
          <a:p>
            <a:pPr algn="l" rtl="0"/>
            <a:r>
              <a:rPr lang="en-US" altLang="he-IL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If the ACK has arrived, send another packet.</a:t>
            </a:r>
          </a:p>
          <a:p>
            <a:pPr algn="l" rtl="0"/>
            <a:r>
              <a:rPr lang="en-US" altLang="he-IL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If the ACK has lost, sent the packet again.</a:t>
            </a:r>
          </a:p>
        </p:txBody>
      </p:sp>
    </p:spTree>
    <p:extLst>
      <p:ext uri="{BB962C8B-B14F-4D97-AF65-F5344CB8AC3E}">
        <p14:creationId xmlns:p14="http://schemas.microsoft.com/office/powerpoint/2010/main" val="166400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76" y="1738648"/>
            <a:ext cx="3462303" cy="4534939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Stop &amp; Wait ARQ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73" y="1738647"/>
            <a:ext cx="3150619" cy="477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6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Stop &amp; Wait ARQ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0671"/>
          <a:stretch/>
        </p:blipFill>
        <p:spPr>
          <a:xfrm>
            <a:off x="709916" y="2636195"/>
            <a:ext cx="4838700" cy="2380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1915886"/>
            <a:ext cx="30044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/>
              <a:t>Without loss</a:t>
            </a:r>
            <a:endParaRPr lang="he-IL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610960" y="1915886"/>
            <a:ext cx="300445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u="sng" dirty="0"/>
              <a:t>With loss</a:t>
            </a:r>
          </a:p>
          <a:p>
            <a:pPr algn="l" rtl="0"/>
            <a:endParaRPr lang="en-US" b="1" dirty="0"/>
          </a:p>
          <a:p>
            <a:pPr algn="l" rtl="0"/>
            <a:r>
              <a:rPr lang="en-US" dirty="0" err="1"/>
              <a:t>Pr</a:t>
            </a:r>
            <a:r>
              <a:rPr lang="en-US" dirty="0"/>
              <a:t>(loss packet) = p</a:t>
            </a:r>
            <a:endParaRPr lang="he-IL" dirty="0"/>
          </a:p>
          <a:p>
            <a:pPr algn="r"/>
            <a:r>
              <a:rPr lang="he-IL" dirty="0"/>
              <a:t>זאת אומרת, הסת' לשידור מוצלח היא </a:t>
            </a:r>
            <a:r>
              <a:rPr lang="en-US" dirty="0"/>
              <a:t>1-p</a:t>
            </a:r>
            <a:r>
              <a:rPr lang="he-IL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6162" r="59091"/>
          <a:stretch/>
        </p:blipFill>
        <p:spPr>
          <a:xfrm>
            <a:off x="6549791" y="3678891"/>
            <a:ext cx="3858891" cy="8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ARQ Protocols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21746" y="1992329"/>
            <a:ext cx="9576883" cy="190389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Rather than operate in a stop-and-wait manner, the sender is allowed to send multiple packets without waiting for acknowledgments.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The sender and receiver sides of the protocols may have to buffer more than one packet.</a:t>
            </a:r>
            <a:endParaRPr lang="en-US" altLang="he-IL" sz="1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51" y="1604770"/>
            <a:ext cx="7338020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b="1" i="1" dirty="0">
                <a:latin typeface="Comic Sans MS" panose="030F0702030302020204" pitchFamily="66" charset="0"/>
              </a:rPr>
              <a:t>Pipelining technique</a:t>
            </a: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05" y="3636508"/>
            <a:ext cx="6200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1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115" y="1738648"/>
            <a:ext cx="5733370" cy="4588019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 GBN (</a:t>
            </a:r>
            <a:r>
              <a:rPr lang="en-US" altLang="he-IL" sz="3200" dirty="0">
                <a:latin typeface="Comic Sans MS" panose="030F0702030302020204" pitchFamily="66" charset="0"/>
              </a:rPr>
              <a:t>Go Back N</a:t>
            </a:r>
            <a:r>
              <a:rPr lang="en-US" altLang="he-IL" dirty="0">
                <a:latin typeface="Comic Sans MS" panose="030F0702030302020204" pitchFamily="66" charset="0"/>
              </a:rPr>
              <a:t>) ARQ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99975" y="1556900"/>
            <a:ext cx="4885140" cy="438669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The sender is allowed to transmit multiple packets (when available) without waiting for an acknowledgment, but is constrained to have no more than some maximum allowable number, </a:t>
            </a:r>
            <a:r>
              <a:rPr lang="en-US" sz="1800" i="1" dirty="0">
                <a:latin typeface="Comic Sans MS" panose="030F0702030302020204" pitchFamily="66" charset="0"/>
              </a:rPr>
              <a:t>N, </a:t>
            </a:r>
            <a:r>
              <a:rPr lang="en-US" sz="1800" dirty="0">
                <a:latin typeface="Comic Sans MS" panose="030F0702030302020204" pitchFamily="66" charset="0"/>
              </a:rPr>
              <a:t>of unacknowledged packets in the pipeline.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An acknowledgment for a packet with sequence number </a:t>
            </a:r>
            <a:r>
              <a:rPr lang="en-US" sz="1800" i="1" dirty="0">
                <a:latin typeface="Comic Sans MS" panose="030F0702030302020204" pitchFamily="66" charset="0"/>
              </a:rPr>
              <a:t>n </a:t>
            </a:r>
            <a:r>
              <a:rPr lang="en-US" sz="1800" dirty="0">
                <a:latin typeface="Comic Sans MS" panose="030F0702030302020204" pitchFamily="66" charset="0"/>
              </a:rPr>
              <a:t>will be taken to be a </a:t>
            </a:r>
            <a:r>
              <a:rPr lang="en-US" sz="1800" b="1" dirty="0">
                <a:latin typeface="Comic Sans MS" panose="030F0702030302020204" pitchFamily="66" charset="0"/>
              </a:rPr>
              <a:t>cumulative acknowledgment</a:t>
            </a:r>
            <a:r>
              <a:rPr lang="en-US" sz="1800" dirty="0">
                <a:latin typeface="Comic Sans MS" panose="030F0702030302020204" pitchFamily="66" charset="0"/>
              </a:rPr>
              <a:t>, indicating that all packets with a sequence number up to and including </a:t>
            </a:r>
            <a:r>
              <a:rPr lang="en-US" sz="1800" i="1" dirty="0">
                <a:latin typeface="Comic Sans MS" panose="030F0702030302020204" pitchFamily="66" charset="0"/>
              </a:rPr>
              <a:t>n </a:t>
            </a:r>
            <a:r>
              <a:rPr lang="en-US" sz="1800" dirty="0">
                <a:latin typeface="Comic Sans MS" panose="030F0702030302020204" pitchFamily="66" charset="0"/>
              </a:rPr>
              <a:t>have been correctly received at the receiver.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If a timeout occurs, the sender resends </a:t>
            </a:r>
            <a:r>
              <a:rPr lang="en-US" sz="1800" i="1" dirty="0">
                <a:latin typeface="Comic Sans MS" panose="030F0702030302020204" pitchFamily="66" charset="0"/>
              </a:rPr>
              <a:t>all </a:t>
            </a:r>
            <a:r>
              <a:rPr lang="en-US" sz="1800" dirty="0">
                <a:latin typeface="Comic Sans MS" panose="030F0702030302020204" pitchFamily="66" charset="0"/>
              </a:rPr>
              <a:t>packets that have been previously sent but that have not yet been acknowledged.</a:t>
            </a:r>
            <a:endParaRPr lang="en-US" altLang="he-IL" sz="1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3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561</Words>
  <Application>Microsoft Office PowerPoint</Application>
  <PresentationFormat>מסך רחב</PresentationFormat>
  <Paragraphs>67</Paragraphs>
  <Slides>15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 Introduction to Computer       Networks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תרגיל:</vt:lpstr>
      <vt:lpstr>נתונים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Naty</dc:creator>
  <cp:lastModifiedBy>Ефим Шустерман</cp:lastModifiedBy>
  <cp:revision>216</cp:revision>
  <dcterms:created xsi:type="dcterms:W3CDTF">2015-10-05T16:24:50Z</dcterms:created>
  <dcterms:modified xsi:type="dcterms:W3CDTF">2018-11-17T12:53:34Z</dcterms:modified>
</cp:coreProperties>
</file>