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323" r:id="rId4"/>
    <p:sldId id="279" r:id="rId5"/>
    <p:sldId id="309" r:id="rId6"/>
    <p:sldId id="315" r:id="rId7"/>
    <p:sldId id="312" r:id="rId8"/>
    <p:sldId id="320" r:id="rId9"/>
    <p:sldId id="321" r:id="rId10"/>
    <p:sldId id="322" r:id="rId11"/>
    <p:sldId id="313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85" autoAdjust="0"/>
    <p:restoredTop sz="84655" autoAdjust="0"/>
  </p:normalViewPr>
  <p:slideViewPr>
    <p:cSldViewPr snapToGrid="0">
      <p:cViewPr varScale="1">
        <p:scale>
          <a:sx n="94" d="100"/>
          <a:sy n="94" d="100"/>
        </p:scale>
        <p:origin x="1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AE133-C739-4E3F-874F-34C635C9E533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7EB253-EA48-4267-8E87-258409B538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1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77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22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  <a:p>
            <a:r>
              <a:rPr lang="he-IL" dirty="0"/>
              <a:t>אם </a:t>
            </a:r>
            <a:r>
              <a:rPr lang="he-IL" dirty="0" err="1"/>
              <a:t>סגמט</a:t>
            </a:r>
            <a:r>
              <a:rPr lang="he-IL" dirty="0"/>
              <a:t> מגיע מס׳ פעמים – שלח </a:t>
            </a:r>
            <a:r>
              <a:rPr lang="en-US" dirty="0"/>
              <a:t>ACK</a:t>
            </a:r>
            <a:r>
              <a:rPr lang="he-IL" dirty="0"/>
              <a:t> מיד.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06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Multiplexing</a:t>
            </a:r>
            <a:r>
              <a:rPr lang="en-US" baseline="0" dirty="0"/>
              <a:t> – collection of the letters</a:t>
            </a:r>
          </a:p>
          <a:p>
            <a:r>
              <a:rPr lang="en-US" baseline="0" dirty="0"/>
              <a:t>Distribute the letters - </a:t>
            </a:r>
            <a:r>
              <a:rPr lang="en-US" baseline="0" dirty="0" err="1"/>
              <a:t>Demultiplexin</a:t>
            </a:r>
            <a:r>
              <a:rPr lang="en-US" baseline="0" dirty="0"/>
              <a:t> </a:t>
            </a:r>
            <a:r>
              <a:rPr lang="he-IL" dirty="0"/>
              <a:t>אוליי אפשר לפרט כאן יותר מה זה ערוץ אמין ובאילו אמצעים משיגים</a:t>
            </a:r>
            <a:r>
              <a:rPr lang="he-IL" baseline="0" dirty="0"/>
              <a:t> זאת</a:t>
            </a:r>
            <a:endParaRPr lang="en-US" baseline="0" dirty="0"/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connectionless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form of data transmission in which an IT signal goes out automatically without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whether the receiver is ready, or even whether a receiver exists</a:t>
            </a:r>
            <a:endParaRPr lang="he-IL" baseline="0" dirty="0"/>
          </a:p>
          <a:p>
            <a:r>
              <a:rPr lang="he-IL" baseline="0" dirty="0"/>
              <a:t>לא מבטיח העברת מידע אמינה- לא בסדר הנכון, לא שלמות המידע.</a:t>
            </a:r>
          </a:p>
          <a:p>
            <a:r>
              <a:rPr lang="he-IL" baseline="0" dirty="0"/>
              <a:t>לא שומר </a:t>
            </a:r>
            <a:r>
              <a:rPr lang="en-US" baseline="0" dirty="0"/>
              <a:t>connection state</a:t>
            </a:r>
            <a:r>
              <a:rPr lang="he-IL" baseline="0" dirty="0"/>
              <a:t> כמו ב</a:t>
            </a:r>
            <a:r>
              <a:rPr lang="en-US" baseline="0" dirty="0" err="1"/>
              <a:t>tcp</a:t>
            </a:r>
            <a:r>
              <a:rPr lang="he-IL" baseline="0" dirty="0"/>
              <a:t> – אין באפרים, אין קונצ'סטשיין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97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86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29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37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53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1. אם צריך לשלוח מידע – ישלח גם את המידע וגם </a:t>
            </a:r>
            <a:r>
              <a:rPr lang="en-US" dirty="0" err="1"/>
              <a:t>ack</a:t>
            </a:r>
            <a:r>
              <a:rPr lang="he-IL" dirty="0"/>
              <a:t> שיגיד</a:t>
            </a:r>
            <a:r>
              <a:rPr lang="he-IL" baseline="0" dirty="0"/>
              <a:t> מהי החבילה הבאה שלה הוא מצפה(בכך הוא מפחית את התעבורה)</a:t>
            </a:r>
          </a:p>
          <a:p>
            <a:r>
              <a:rPr lang="he-IL" baseline="0" dirty="0"/>
              <a:t>2. אם אין מידע לשלוח וגם יש לו לשלוח רק אק אחד -&gt; להשהות את האק עד שחבילה אחרת מגיעה או עד שזמן מסויים עבר)</a:t>
            </a:r>
          </a:p>
          <a:p>
            <a:r>
              <a:rPr lang="he-IL" baseline="0" dirty="0"/>
              <a:t>3. אם סגמנט חדש הגיע ולא שלחת </a:t>
            </a:r>
            <a:r>
              <a:rPr lang="en-US" baseline="0" dirty="0" err="1"/>
              <a:t>ack</a:t>
            </a:r>
            <a:r>
              <a:rPr lang="en-US" baseline="0" dirty="0"/>
              <a:t> </a:t>
            </a:r>
            <a:r>
              <a:rPr lang="he-IL" baseline="0" dirty="0"/>
              <a:t> על הפקטה הקודמת- שלח </a:t>
            </a:r>
            <a:r>
              <a:rPr lang="en-US" baseline="0" dirty="0" err="1"/>
              <a:t>ack</a:t>
            </a:r>
            <a:r>
              <a:rPr lang="he-IL" baseline="0" dirty="0"/>
              <a:t> מיידי</a:t>
            </a:r>
          </a:p>
          <a:p>
            <a:r>
              <a:rPr lang="he-IL" baseline="0" dirty="0"/>
              <a:t>4.אם התקבל סגמנט לא בסדר הנכון- שלח אק מיידי ותגיד את הסגמנט שאתה מחכה לו ( בעצם </a:t>
            </a:r>
            <a:r>
              <a:rPr lang="en-US" baseline="0" dirty="0"/>
              <a:t>3 dup </a:t>
            </a:r>
            <a:r>
              <a:rPr lang="en-US" baseline="0" dirty="0" err="1"/>
              <a:t>acks</a:t>
            </a:r>
            <a:r>
              <a:rPr lang="he-IL" baseline="0" dirty="0"/>
              <a:t>)</a:t>
            </a:r>
          </a:p>
          <a:p>
            <a:r>
              <a:rPr lang="he-IL" baseline="0" dirty="0"/>
              <a:t>5. אם הגיע סגמנט חסר – תשלח אק ותגיד שהוא הגיע.</a:t>
            </a:r>
            <a:endParaRPr lang="he-IL" dirty="0"/>
          </a:p>
          <a:p>
            <a:r>
              <a:rPr lang="he-IL" dirty="0"/>
              <a:t>הבדלים</a:t>
            </a:r>
            <a:r>
              <a:rPr lang="he-IL" baseline="0" dirty="0"/>
              <a:t> בין 4 ל5</a:t>
            </a:r>
          </a:p>
          <a:p>
            <a:r>
              <a:rPr lang="he-IL" baseline="0" dirty="0"/>
              <a:t>4 יוצר </a:t>
            </a:r>
            <a:r>
              <a:rPr lang="en-US" baseline="0" dirty="0"/>
              <a:t>gap</a:t>
            </a:r>
            <a:endParaRPr lang="he-IL" baseline="0" dirty="0"/>
          </a:p>
          <a:p>
            <a:r>
              <a:rPr lang="he-IL" baseline="0" dirty="0"/>
              <a:t>5 סותם אותו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219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</a:t>
            </a:r>
            <a:r>
              <a:rPr lang="en-US" baseline="0" dirty="0"/>
              <a:t>  1   2  1   1   3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41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4    5</a:t>
            </a:r>
          </a:p>
          <a:p>
            <a:endParaRPr lang="en-US" dirty="0"/>
          </a:p>
          <a:p>
            <a:r>
              <a:rPr lang="en-US" baseline="0" dirty="0"/>
              <a:t>4</a:t>
            </a:r>
            <a:r>
              <a:rPr lang="he-IL" baseline="0" dirty="0"/>
              <a:t>.</a:t>
            </a:r>
            <a:r>
              <a:rPr lang="en-US" baseline="0" dirty="0"/>
              <a:t> </a:t>
            </a:r>
            <a:r>
              <a:rPr lang="he-IL" baseline="0" dirty="0"/>
              <a:t>אם התקבל סגמנט לא בסדר הנכון- שלח </a:t>
            </a:r>
            <a:r>
              <a:rPr lang="he-IL" baseline="0" dirty="0" err="1"/>
              <a:t>אק</a:t>
            </a:r>
            <a:r>
              <a:rPr lang="he-IL" baseline="0" dirty="0"/>
              <a:t> </a:t>
            </a:r>
            <a:r>
              <a:rPr lang="he-IL" baseline="0" dirty="0" err="1"/>
              <a:t>מיידי</a:t>
            </a:r>
            <a:r>
              <a:rPr lang="he-IL" baseline="0" dirty="0"/>
              <a:t> ותגיד את הסגמנט שאתה מחכה לו ( בעצם </a:t>
            </a:r>
            <a:r>
              <a:rPr lang="en-US" baseline="0" dirty="0"/>
              <a:t>3 dup acks</a:t>
            </a:r>
            <a:r>
              <a:rPr lang="he-IL" baseline="0" dirty="0"/>
              <a:t>)</a:t>
            </a:r>
          </a:p>
          <a:p>
            <a:r>
              <a:rPr lang="he-IL" baseline="0" dirty="0"/>
              <a:t>5. אם הגיע סגמנט חסר – תשלח </a:t>
            </a:r>
            <a:r>
              <a:rPr lang="he-IL" baseline="0" dirty="0" err="1"/>
              <a:t>אק</a:t>
            </a:r>
            <a:r>
              <a:rPr lang="he-IL" baseline="0" dirty="0"/>
              <a:t> ותגיד שהוא הגיע.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ט"ז.כסלו.תשע"ט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60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3023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#6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67" y="398352"/>
            <a:ext cx="4011134" cy="5961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594" y="1270680"/>
            <a:ext cx="4199725" cy="44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19402" y="1568151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658731" y="401997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TCP ACK Rules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2408" y="2016528"/>
            <a:ext cx="6199417" cy="4230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+mj-lt"/>
              <a:buAutoNum type="arabicParenR" startAt="2"/>
            </a:pPr>
            <a:r>
              <a:rPr lang="en-US" sz="1800" dirty="0">
                <a:latin typeface="Comic Sans MS" panose="030F0702030302020204" pitchFamily="66" charset="0"/>
              </a:rPr>
              <a:t>If (no data to send &amp; receive only one in-order ACK)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44283" y="1285078"/>
            <a:ext cx="6199417" cy="89928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+mj-lt"/>
              <a:buAutoNum type="arabicParenR"/>
            </a:pPr>
            <a:r>
              <a:rPr lang="en-US" sz="1800" dirty="0">
                <a:latin typeface="Comic Sans MS" panose="030F0702030302020204" pitchFamily="66" charset="0"/>
              </a:rPr>
              <a:t>If (need to send data)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547120" y="1591612"/>
            <a:ext cx="10644879" cy="3925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Send also an ACK giving next seq. N expected (piggyback). 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 Reduce traffic.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535246" y="2376654"/>
            <a:ext cx="7025814" cy="89928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Delay Ack until another ack arrives || until period of time has passed.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 Prevents extra traffic.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32408" y="3064408"/>
            <a:ext cx="8942866" cy="4230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+mj-lt"/>
              <a:buAutoNum type="arabicParenR" startAt="3"/>
            </a:pPr>
            <a:r>
              <a:rPr lang="en-US" sz="1800" dirty="0">
                <a:latin typeface="Comic Sans MS" panose="030F0702030302020204" pitchFamily="66" charset="0"/>
              </a:rPr>
              <a:t>If (new in-order segment has arrived &amp; didn’t send ack for the packet before)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35246" y="3448376"/>
            <a:ext cx="7025814" cy="38535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Send immediately Ack. (straightforward of 2).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32408" y="3919374"/>
            <a:ext cx="8942866" cy="4230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+mj-lt"/>
              <a:buAutoNum type="arabicParenR" startAt="4"/>
            </a:pPr>
            <a:r>
              <a:rPr lang="en-US" sz="1800" dirty="0">
                <a:latin typeface="Comic Sans MS" panose="030F0702030302020204" pitchFamily="66" charset="0"/>
              </a:rPr>
              <a:t>If (out-of-order segment received)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35245" y="4277656"/>
            <a:ext cx="9400938" cy="38535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Send immediately ack (its next seq. </a:t>
            </a:r>
            <a:r>
              <a:rPr lang="en-US" sz="1800" dirty="0" err="1">
                <a:latin typeface="Comic Sans MS" panose="030F0702030302020204" pitchFamily="66" charset="0"/>
              </a:rPr>
              <a:t>num</a:t>
            </a:r>
            <a:r>
              <a:rPr lang="en-US" sz="1800" dirty="0">
                <a:latin typeface="Comic Sans MS" panose="030F0702030302020204" pitchFamily="66" charset="0"/>
              </a:rPr>
              <a:t> expected)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 leads to </a:t>
            </a:r>
            <a:r>
              <a:rPr lang="en-US" sz="1800" b="1" i="1" dirty="0">
                <a:latin typeface="Comic Sans MS" panose="030F0702030302020204" pitchFamily="66" charset="0"/>
                <a:sym typeface="Wingdings" panose="05000000000000000000" pitchFamily="2" charset="2"/>
              </a:rPr>
              <a:t>Fast Retransmission. </a:t>
            </a:r>
            <a:endParaRPr lang="en-US" sz="1800" b="1" i="1" dirty="0">
              <a:latin typeface="Comic Sans MS" panose="030F0702030302020204" pitchFamily="66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032408" y="4774340"/>
            <a:ext cx="8942866" cy="4230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+mj-lt"/>
              <a:buAutoNum type="arabicParenR" startAt="5"/>
            </a:pPr>
            <a:r>
              <a:rPr lang="en-US" sz="1800" dirty="0">
                <a:latin typeface="Comic Sans MS" panose="030F0702030302020204" pitchFamily="66" charset="0"/>
              </a:rPr>
              <a:t>If (missing segment arrives)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1" y="4928200"/>
            <a:ext cx="476152" cy="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5038447" y="4783455"/>
            <a:ext cx="4962459" cy="31145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200" dirty="0">
                <a:latin typeface="Comic Sans MS" panose="030F0702030302020204" pitchFamily="66" charset="0"/>
              </a:rPr>
              <a:t>Fills a gap. solve the problem of </a:t>
            </a:r>
            <a:r>
              <a:rPr lang="en-US" sz="1200" b="1" dirty="0">
                <a:latin typeface="Comic Sans MS" panose="030F0702030302020204" pitchFamily="66" charset="0"/>
              </a:rPr>
              <a:t>lost segment.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519427" y="5166957"/>
            <a:ext cx="10346029" cy="38535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Send Ack (probably a cumulative ack)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 informs sender that missing segment finally received.  </a:t>
            </a:r>
            <a:endParaRPr lang="en-US" sz="1800" b="1" i="1" dirty="0">
              <a:latin typeface="Comic Sans MS" panose="030F0702030302020204" pitchFamily="66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4290" y="5599808"/>
            <a:ext cx="8942866" cy="4230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+mj-lt"/>
              <a:buAutoNum type="arabicParenR" startAt="6"/>
            </a:pPr>
            <a:r>
              <a:rPr lang="en-US" sz="1800" dirty="0">
                <a:latin typeface="Comic Sans MS" panose="030F0702030302020204" pitchFamily="66" charset="0"/>
              </a:rPr>
              <a:t>If (segment arrives many times)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95676" y="5946654"/>
            <a:ext cx="10346029" cy="38535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Send immediately ack. </a:t>
            </a:r>
            <a:endParaRPr lang="en-US" sz="1800" b="1" i="1" dirty="0">
              <a:latin typeface="Comic Sans MS" panose="030F0702030302020204" pitchFamily="66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92256" y="5781257"/>
            <a:ext cx="476152" cy="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5568408" y="5658372"/>
            <a:ext cx="4962459" cy="31145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200" dirty="0">
                <a:latin typeface="Comic Sans MS" panose="030F0702030302020204" pitchFamily="66" charset="0"/>
              </a:rPr>
              <a:t>Solve the problem of </a:t>
            </a:r>
            <a:r>
              <a:rPr lang="en-US" sz="1200" b="1" dirty="0">
                <a:latin typeface="Comic Sans MS" panose="030F0702030302020204" pitchFamily="66" charset="0"/>
              </a:rPr>
              <a:t>lost ack.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503841" y="4069800"/>
            <a:ext cx="476152" cy="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5932519" y="3925480"/>
            <a:ext cx="4962459" cy="31145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200" dirty="0">
                <a:latin typeface="Comic Sans MS" panose="030F0702030302020204" pitchFamily="66" charset="0"/>
              </a:rPr>
              <a:t>Creates a gap.</a:t>
            </a:r>
            <a:endParaRPr lang="en-US" sz="1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2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60614" y="84138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TCP ACK Rules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8485" y="1195186"/>
            <a:ext cx="5354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ציין ליד כל אחד מהפאקטות איזה מס' חוק הוא מייצג?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9583" y="1822511"/>
            <a:ext cx="6829956" cy="4701135"/>
            <a:chOff x="2405765" y="1738648"/>
            <a:chExt cx="6829956" cy="47011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765" y="1738648"/>
              <a:ext cx="6829956" cy="470113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63305" y="2835599"/>
              <a:ext cx="34727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</a:t>
              </a:r>
              <a:endParaRPr lang="he-IL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12567" y="3206363"/>
              <a:ext cx="34727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</a:t>
              </a:r>
              <a:endParaRPr lang="he-IL" sz="28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6899" y="4173079"/>
              <a:ext cx="34727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</a:t>
              </a:r>
              <a:endParaRPr lang="he-IL" sz="28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48621" y="4561463"/>
              <a:ext cx="34727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</a:t>
              </a:r>
              <a:endParaRPr lang="he-IL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48620" y="5044809"/>
              <a:ext cx="34727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</a:t>
              </a:r>
              <a:endParaRPr lang="he-IL" sz="28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56899" y="5401121"/>
              <a:ext cx="34727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</a:t>
              </a:r>
              <a:endParaRPr lang="he-IL" sz="2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92" y="1188086"/>
            <a:ext cx="5289613" cy="25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2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658731" y="401997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TCP ACK Rules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868" y="1277553"/>
            <a:ext cx="8373657" cy="5147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5025" y="4142017"/>
            <a:ext cx="3472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5026" y="5157394"/>
            <a:ext cx="3472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0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15" y="1465692"/>
            <a:ext cx="8610942" cy="5141819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658731" y="401997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TCP ACK Rules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5291" y="1738647"/>
            <a:ext cx="3374321" cy="243756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800" b="1" dirty="0">
                <a:latin typeface="Comic Sans MS" panose="030F0702030302020204" pitchFamily="66" charset="0"/>
              </a:rPr>
              <a:t>Fast Retransmission- </a:t>
            </a:r>
            <a:r>
              <a:rPr lang="en-US" altLang="he-IL" sz="1800" dirty="0">
                <a:latin typeface="Comic Sans MS" panose="030F0702030302020204" pitchFamily="66" charset="0"/>
              </a:rPr>
              <a:t>in order to save timeout we use 3 dup. ack rule. When we received 3 ack on the same segment we send immediately the requested segment and don’t wait for the timeout.</a:t>
            </a:r>
            <a:endParaRPr lang="en-US" altLang="he-IL" sz="1800" b="1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1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37" y="1541218"/>
            <a:ext cx="7805759" cy="5066293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658731" y="401997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TCP ACK Rules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15085" y="4733163"/>
            <a:ext cx="3472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8346" y="699667"/>
            <a:ext cx="10515600" cy="46248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Today: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1542221"/>
            <a:ext cx="10167257" cy="149843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Odd parity exercise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</a:rPr>
              <a:t>UDP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TCP</a:t>
            </a:r>
          </a:p>
          <a:p>
            <a:pPr marL="0" indent="0" algn="l" rtl="0"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4545" y="3671094"/>
            <a:ext cx="3603172" cy="58782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234545" y="3083266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234545" y="4258922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234545" y="4846750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234545" y="5434578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050971" y="3128597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964" y="3697148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Transport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0718" y="4282486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Network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1227" y="4870311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Link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255" y="5469022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Physical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6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90656" y="376369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he-IL" dirty="0">
                <a:latin typeface="Comic Sans MS" panose="030F0702030302020204" pitchFamily="66" charset="0"/>
              </a:rPr>
              <a:t>Odd parity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911" y="1252330"/>
            <a:ext cx="10734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ערוץ שידור משתמש בקוד לזיהוי שגיאות </a:t>
            </a:r>
            <a:r>
              <a:rPr lang="en-US" sz="2800" dirty="0"/>
              <a:t>odd parity</a:t>
            </a:r>
            <a:r>
              <a:rPr lang="he-IL" sz="2800" dirty="0"/>
              <a:t>. נתון שאורך כל הודעה </a:t>
            </a:r>
            <a:r>
              <a:rPr lang="en-US" sz="2800" dirty="0"/>
              <a:t>D</a:t>
            </a:r>
            <a:r>
              <a:rPr lang="he-IL" sz="2800" dirty="0"/>
              <a:t> הוא 4 ביטים ואורך הקוד לתיקון שגיאות </a:t>
            </a:r>
            <a:r>
              <a:rPr lang="en-US" sz="2800" dirty="0"/>
              <a:t>EDC </a:t>
            </a:r>
            <a:r>
              <a:rPr lang="he-IL" sz="2800" dirty="0"/>
              <a:t> הוא ביט יחיד. </a:t>
            </a:r>
            <a:endParaRPr lang="en-US" sz="2800" dirty="0"/>
          </a:p>
          <a:p>
            <a:pPr algn="r"/>
            <a:r>
              <a:rPr lang="he-IL" sz="2800" dirty="0"/>
              <a:t>ההסת' לשידור כל אחד מהקלטים היא אחידה.</a:t>
            </a:r>
          </a:p>
          <a:p>
            <a:pPr algn="r"/>
            <a:r>
              <a:rPr lang="he-IL" sz="2800" dirty="0"/>
              <a:t>א. כמה הודעות חוקיות אפשריות?</a:t>
            </a:r>
            <a:endParaRPr lang="en-US" sz="2800" dirty="0"/>
          </a:p>
          <a:p>
            <a:pPr algn="r"/>
            <a:endParaRPr lang="he-IL" sz="2800" dirty="0"/>
          </a:p>
          <a:p>
            <a:pPr algn="r"/>
            <a:endParaRPr lang="he-IL" sz="2800" dirty="0"/>
          </a:p>
          <a:p>
            <a:pPr algn="r"/>
            <a:r>
              <a:rPr lang="he-IL" sz="2800" dirty="0"/>
              <a:t>ב. ההסת' שביט יתהפך במהלך השידור היא 0.01. מה ההסתברות </a:t>
            </a:r>
            <a:r>
              <a:rPr lang="en-US" sz="2800" dirty="0"/>
              <a:t>x</a:t>
            </a:r>
            <a:r>
              <a:rPr lang="he-IL" sz="2800" dirty="0"/>
              <a:t> שהמקלט קלט </a:t>
            </a:r>
            <a:r>
              <a:rPr lang="he-IL" sz="2800" b="1" u="sng" dirty="0"/>
              <a:t>בצורה תקינה</a:t>
            </a:r>
            <a:r>
              <a:rPr lang="he-IL" sz="2800" b="1" dirty="0"/>
              <a:t> </a:t>
            </a:r>
            <a:r>
              <a:rPr lang="en-US" sz="2800" dirty="0"/>
              <a:t>D’=0000</a:t>
            </a:r>
            <a:r>
              <a:rPr lang="he-IL" sz="2800" dirty="0"/>
              <a:t>, בהינתן שהמשדר שידר </a:t>
            </a:r>
            <a:r>
              <a:rPr lang="en-US" sz="2800" dirty="0"/>
              <a:t>D=0100</a:t>
            </a:r>
            <a:r>
              <a:rPr lang="he-IL" sz="2800" dirty="0"/>
              <a:t>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82756" y="3195287"/>
                <a:ext cx="100285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e-IL" sz="2400" dirty="0"/>
                  <a:t>כל הודעה מורכבת מ-4 ביט (ללא </a:t>
                </a:r>
                <a:r>
                  <a:rPr lang="en-US" sz="2400" dirty="0"/>
                  <a:t>EDC</a:t>
                </a:r>
                <a:r>
                  <a:rPr lang="he-IL" sz="2400" dirty="0"/>
                  <a:t>) לכן-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sz="24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he-IL" sz="2400" dirty="0"/>
                  <a:t>  הודעות חוקיות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56" y="3195287"/>
                <a:ext cx="10028582" cy="461665"/>
              </a:xfrm>
              <a:prstGeom prst="rect">
                <a:avLst/>
              </a:prstGeom>
              <a:blipFill>
                <a:blip r:embed="rId3"/>
                <a:stretch>
                  <a:fillRect t="-11842" r="-97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09428" y="5048662"/>
                <a:ext cx="1043608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e-IL" sz="2400" dirty="0"/>
                  <a:t>כדי שהמשדר ישדר בצורה תקינה 0100 יש צורך בעוד ביט </a:t>
                </a:r>
                <a:r>
                  <a:rPr lang="en-US" sz="2400" dirty="0"/>
                  <a:t>EDC’=1</a:t>
                </a:r>
                <a:r>
                  <a:rPr lang="he-IL" sz="2400" dirty="0"/>
                  <a:t>. כלומר סה"כ שודר 01001. בשידור זה 3 ביטים נקלטו במקלט בצורה תקינה ואילו 2 בצורה לא תקינה. לכן: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=0.97∗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8" y="5048662"/>
                <a:ext cx="10436089" cy="1200329"/>
              </a:xfrm>
              <a:prstGeom prst="rect">
                <a:avLst/>
              </a:prstGeom>
              <a:blipFill>
                <a:blip r:embed="rId4"/>
                <a:stretch>
                  <a:fillRect t="-4569" r="-993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57" y="3683332"/>
            <a:ext cx="5614643" cy="2995244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Connectionless Transport: UDP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452364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Does just about as little as a transport protocol can do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7036" y="1864761"/>
            <a:ext cx="9676907" cy="98738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Provide a multiplexing/demultiplexing service in order to pass data between network layer and the current application level process (plus some light error detection service).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2809888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Is Connectionless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7035" y="3199253"/>
            <a:ext cx="7325593" cy="96815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no handshaking between UDP sender, receiver. 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each UDP segment handled independently of others.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0951" y="4221871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Is “best effort”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7034" y="4573595"/>
            <a:ext cx="5627423" cy="182720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The application is almost directly talking with the network layer therefore packet can be lost and deliver out of order to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643390" y="497510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Connection Oriented: TCP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035" y="1831823"/>
            <a:ext cx="3983680" cy="193463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Pipelined technique. 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Cumulative </a:t>
            </a:r>
            <a:r>
              <a:rPr lang="en-US" sz="1800" dirty="0" err="1">
                <a:latin typeface="Comic Sans MS" panose="030F0702030302020204" pitchFamily="66" charset="0"/>
              </a:rPr>
              <a:t>Acks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Single retransmission timer.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Checksum.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Retransmissions triggered by:</a:t>
            </a:r>
          </a:p>
          <a:p>
            <a:pPr marL="0" indent="0" algn="l" rtl="0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60951" y="1452364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800" b="1" dirty="0">
                <a:latin typeface="Comic Sans MS" panose="030F0702030302020204" pitchFamily="66" charset="0"/>
              </a:rPr>
              <a:t>TCP creates reliable service using: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15" y="1452365"/>
            <a:ext cx="6631184" cy="52483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42332" y="3659809"/>
            <a:ext cx="2887629" cy="83343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Timeout events.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Duplicate </a:t>
            </a:r>
            <a:r>
              <a:rPr lang="en-US" sz="1800" dirty="0" err="1">
                <a:latin typeface="Comic Sans MS" panose="030F0702030302020204" pitchFamily="66" charset="0"/>
              </a:rPr>
              <a:t>Acks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62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643390" y="497510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Connection Oriented: TCP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035" y="1831822"/>
            <a:ext cx="3983680" cy="502617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Typical Header size = 20 B.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Window size – is used for </a:t>
            </a:r>
            <a:r>
              <a:rPr lang="en-US" sz="1800" i="1" dirty="0">
                <a:latin typeface="Comic Sans MS" panose="030F0702030302020204" pitchFamily="66" charset="0"/>
              </a:rPr>
              <a:t>flow control</a:t>
            </a:r>
            <a:r>
              <a:rPr lang="en-US" sz="1800" dirty="0">
                <a:latin typeface="Comic Sans MS" panose="030F0702030302020204" pitchFamily="66" charset="0"/>
              </a:rPr>
              <a:t>, indicate the number of bytes that a receiver is willing to accept.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ACK bit – is used if the segment contains an acknowledgment for a segment that has been successfully received.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SYN bit - Sent in the first packet when initiating a connection.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RST bit - The flag causes the receiver to reset the connection.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FIN bit - Used for closing a connection. Both sides need to send a FIN.</a:t>
            </a:r>
          </a:p>
          <a:p>
            <a:pPr algn="l" rtl="0"/>
            <a:endParaRPr lang="en-US" sz="1800" dirty="0">
              <a:latin typeface="Comic Sans MS" panose="030F0702030302020204" pitchFamily="66" charset="0"/>
            </a:endParaRPr>
          </a:p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60951" y="1452364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800" b="1" dirty="0">
                <a:latin typeface="Comic Sans MS" panose="030F0702030302020204" pitchFamily="66" charset="0"/>
              </a:rPr>
              <a:t>TCP Segment Format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15" y="1452365"/>
            <a:ext cx="6631184" cy="52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60" y="108470"/>
            <a:ext cx="6376418" cy="6749530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725710" y="380634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Connection </a:t>
            </a:r>
          </a:p>
          <a:p>
            <a:pPr algn="l"/>
            <a:r>
              <a:rPr lang="en-US" dirty="0">
                <a:latin typeface="Comic Sans MS" panose="030F0702030302020204" pitchFamily="66" charset="0"/>
              </a:rPr>
              <a:t>Oriented:</a:t>
            </a:r>
          </a:p>
          <a:p>
            <a:pPr algn="l"/>
            <a:r>
              <a:rPr lang="en-US" dirty="0">
                <a:latin typeface="Comic Sans MS" panose="030F0702030302020204" pitchFamily="66" charset="0"/>
              </a:rPr>
              <a:t>   TCP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2907" y="2976364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800" b="1" dirty="0">
                <a:latin typeface="Comic Sans MS" panose="030F0702030302020204" pitchFamily="66" charset="0"/>
              </a:rPr>
              <a:t>TCP connection establishment</a:t>
            </a:r>
          </a:p>
          <a:p>
            <a:pPr marL="0" indent="0" algn="l" rtl="0">
              <a:buNone/>
            </a:pPr>
            <a:r>
              <a:rPr lang="en-US" altLang="he-IL" sz="1800" b="1" dirty="0">
                <a:latin typeface="Comic Sans MS" panose="030F0702030302020204" pitchFamily="66" charset="0"/>
              </a:rPr>
              <a:t>and Termination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5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74" y="609876"/>
            <a:ext cx="8606544" cy="54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018" y="742385"/>
            <a:ext cx="3592443" cy="54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9276</TotalTime>
  <Words>826</Words>
  <Application>Microsoft Macintosh PowerPoint</Application>
  <PresentationFormat>Widescreen</PresentationFormat>
  <Paragraphs>115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 Introduction to Computer      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Anatoly Shusterman</cp:lastModifiedBy>
  <cp:revision>306</cp:revision>
  <dcterms:created xsi:type="dcterms:W3CDTF">2015-10-05T16:24:50Z</dcterms:created>
  <dcterms:modified xsi:type="dcterms:W3CDTF">2018-11-24T09:40:11Z</dcterms:modified>
</cp:coreProperties>
</file>