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8" r:id="rId2"/>
    <p:sldId id="271" r:id="rId3"/>
    <p:sldId id="332" r:id="rId4"/>
    <p:sldId id="333" r:id="rId5"/>
    <p:sldId id="322" r:id="rId6"/>
    <p:sldId id="324" r:id="rId7"/>
    <p:sldId id="325" r:id="rId8"/>
    <p:sldId id="326" r:id="rId9"/>
    <p:sldId id="327" r:id="rId10"/>
    <p:sldId id="328" r:id="rId11"/>
    <p:sldId id="331" r:id="rId12"/>
    <p:sldId id="323" r:id="rId13"/>
    <p:sldId id="330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5192" autoAdjust="0"/>
  </p:normalViewPr>
  <p:slideViewPr>
    <p:cSldViewPr snapToGrid="0">
      <p:cViewPr>
        <p:scale>
          <a:sx n="66" d="100"/>
          <a:sy n="66" d="100"/>
        </p:scale>
        <p:origin x="62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AE133-C739-4E3F-874F-34C635C9E533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7EB253-EA48-4267-8E87-258409B53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1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כשהשולח</a:t>
            </a:r>
            <a:r>
              <a:rPr lang="he-IL" baseline="0" dirty="0" smtClean="0"/>
              <a:t> והמקבל מנהלים ביניהם שיחה הם שולחים אחד לשני את גודל החלון האפשרי ביניהם.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3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24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Recall</a:t>
            </a:r>
            <a:r>
              <a:rPr lang="en-US" baseline="0" dirty="0"/>
              <a:t> from the previous practice that Fast retransmission is when we want to send the lost packet before the timeout, therefore it is called “Fast Recovery”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6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2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טיימר אחד , כל פעם הוא עומד על הפאקט האחרון שלא נשלח עליו </a:t>
            </a:r>
            <a:r>
              <a:rPr lang="en-US" baseline="0" dirty="0"/>
              <a:t>ack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78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כ"א/כסלו/תשע"ח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#7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95" y="1512711"/>
            <a:ext cx="5905500" cy="5000978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Congestion Control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218" y="1389783"/>
            <a:ext cx="8868472" cy="4954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u="sng" dirty="0">
                <a:latin typeface="Comic Sans MS" panose="030F0702030302020204" pitchFamily="66" charset="0"/>
              </a:rPr>
              <a:t>Congestion Detection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4461" y="1885243"/>
            <a:ext cx="5436650" cy="282222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We react </a:t>
            </a:r>
            <a:r>
              <a:rPr lang="en-US" sz="1800" b="1" dirty="0">
                <a:latin typeface="Comic Sans MS" panose="030F0702030302020204" pitchFamily="66" charset="0"/>
              </a:rPr>
              <a:t>differently</a:t>
            </a:r>
            <a:r>
              <a:rPr lang="en-US" sz="1800" dirty="0">
                <a:latin typeface="Comic Sans MS" panose="030F0702030302020204" pitchFamily="66" charset="0"/>
              </a:rPr>
              <a:t> to congestion detection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packet loss detected by a </a:t>
            </a:r>
            <a:r>
              <a:rPr lang="en-US" sz="1800" b="1" i="1" dirty="0">
                <a:latin typeface="Comic Sans MS" panose="030F0702030302020204" pitchFamily="66" charset="0"/>
              </a:rPr>
              <a:t>timeout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go into slow start ( </a:t>
            </a:r>
            <a:r>
              <a:rPr lang="en-US" sz="18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cwnd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= 1 </a:t>
            </a:r>
            <a:r>
              <a:rPr lang="en-US" sz="18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MSS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).</a:t>
            </a:r>
            <a:endParaRPr lang="en-US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packet loss detected by </a:t>
            </a:r>
            <a:r>
              <a:rPr lang="en-US" sz="1800" b="1" i="1" dirty="0">
                <a:latin typeface="Comic Sans MS" panose="030F0702030302020204" pitchFamily="66" charset="0"/>
              </a:rPr>
              <a:t>Dup ACKs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 go into </a:t>
            </a:r>
            <a:r>
              <a:rPr lang="en-US" sz="1800" b="1" i="1" dirty="0">
                <a:latin typeface="Comic Sans MS" panose="030F0702030302020204" pitchFamily="66" charset="0"/>
                <a:sym typeface="Wingdings" panose="05000000000000000000" pitchFamily="2" charset="2"/>
              </a:rPr>
              <a:t>fast recovery 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(</a:t>
            </a:r>
            <a:r>
              <a:rPr lang="en-US" sz="18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cwnd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= </a:t>
            </a:r>
            <a:r>
              <a:rPr lang="en-US" sz="18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cwnd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/2).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 </a:t>
            </a:r>
            <a:r>
              <a:rPr lang="en-US" sz="1800" b="1" dirty="0">
                <a:latin typeface="Comic Sans MS" panose="030F0702030302020204" pitchFamily="66" charset="0"/>
              </a:rPr>
              <a:t>both cases </a:t>
            </a:r>
            <a:r>
              <a:rPr lang="en-US" sz="1800" dirty="0">
                <a:latin typeface="Comic Sans MS" panose="030F0702030302020204" pitchFamily="66" charset="0"/>
              </a:rPr>
              <a:t>threshold dropped to half (multiplicative decrease) </a:t>
            </a:r>
            <a:r>
              <a:rPr lang="en-US" sz="1800" dirty="0" err="1">
                <a:latin typeface="Comic Sans MS" panose="030F0702030302020204" pitchFamily="66" charset="0"/>
              </a:rPr>
              <a:t>sstresh</a:t>
            </a:r>
            <a:r>
              <a:rPr lang="en-US" sz="1800" dirty="0">
                <a:latin typeface="Comic Sans MS" panose="030F0702030302020204" pitchFamily="66" charset="0"/>
              </a:rPr>
              <a:t> = </a:t>
            </a:r>
            <a:r>
              <a:rPr lang="en-US" sz="18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cwnd</a:t>
            </a:r>
            <a:r>
              <a:rPr lang="en-US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/ 2.</a:t>
            </a:r>
          </a:p>
          <a:p>
            <a:pPr algn="l" rtl="0"/>
            <a:r>
              <a:rPr lang="en-US" altLang="ja-JP" sz="1800" dirty="0">
                <a:latin typeface="Comic Sans MS" panose="030F0702030302020204" pitchFamily="66" charset="0"/>
              </a:rPr>
              <a:t>In </a:t>
            </a:r>
            <a:r>
              <a:rPr lang="en-US" altLang="ja-JP" sz="1800" b="1" i="1" dirty="0">
                <a:latin typeface="Comic Sans MS" panose="030F0702030302020204" pitchFamily="66" charset="0"/>
              </a:rPr>
              <a:t>fast recovery </a:t>
            </a:r>
            <a:r>
              <a:rPr lang="en-US" altLang="ja-JP" sz="1800" dirty="0">
                <a:latin typeface="Comic Sans MS" panose="030F0702030302020204" pitchFamily="66" charset="0"/>
              </a:rPr>
              <a:t>we increase the value of </a:t>
            </a:r>
            <a:r>
              <a:rPr lang="en-US" altLang="ja-JP" sz="1800" dirty="0" err="1">
                <a:latin typeface="Comic Sans MS" panose="030F0702030302020204" pitchFamily="66" charset="0"/>
              </a:rPr>
              <a:t>cwnd</a:t>
            </a:r>
            <a:r>
              <a:rPr lang="en-US" altLang="ja-JP" sz="1800" dirty="0">
                <a:latin typeface="Comic Sans MS" panose="030F0702030302020204" pitchFamily="66" charset="0"/>
              </a:rPr>
              <a:t> by 1 for every dup ack received.</a:t>
            </a:r>
          </a:p>
        </p:txBody>
      </p:sp>
    </p:spTree>
    <p:extLst>
      <p:ext uri="{BB962C8B-B14F-4D97-AF65-F5344CB8AC3E}">
        <p14:creationId xmlns:p14="http://schemas.microsoft.com/office/powerpoint/2010/main" val="34579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358887"/>
            <a:ext cx="7271658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Window Size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0" y="1452364"/>
            <a:ext cx="8541093" cy="5882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TCP separates receiver congestion from network congestion, and uses window flow controls for each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82810" y="2040615"/>
            <a:ext cx="7806346" cy="9957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 err="1">
                <a:latin typeface="Comic Sans MS" panose="030F0702030302020204" pitchFamily="66" charset="0"/>
              </a:rPr>
              <a:t>rwnd</a:t>
            </a:r>
            <a:r>
              <a:rPr lang="en-US" sz="1800" dirty="0">
                <a:latin typeface="Comic Sans MS" panose="030F0702030302020204" pitchFamily="66" charset="0"/>
              </a:rPr>
              <a:t>: receiver window opened (by receiver) when data is read.</a:t>
            </a:r>
          </a:p>
          <a:p>
            <a:pPr algn="l" rtl="0"/>
            <a:r>
              <a:rPr lang="en-US" sz="1800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: congestion window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0949" y="2912490"/>
            <a:ext cx="8541093" cy="5882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TCP must not send data with a higher sequence number than the sum of the highest acknowledged sequence number and min(</a:t>
            </a:r>
            <a:r>
              <a:rPr lang="en-US" sz="1800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, </a:t>
            </a:r>
            <a:r>
              <a:rPr lang="en-US" sz="1800" dirty="0" err="1">
                <a:latin typeface="Comic Sans MS" panose="030F0702030302020204" pitchFamily="66" charset="0"/>
              </a:rPr>
              <a:t>rwnd</a:t>
            </a:r>
            <a:r>
              <a:rPr lang="en-US" sz="1800" dirty="0">
                <a:latin typeface="Comic Sans MS" panose="030F0702030302020204" pitchFamily="66" charset="0"/>
              </a:rPr>
              <a:t>).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00" y="3806433"/>
            <a:ext cx="4600575" cy="6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1470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Q2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2415822" y="1298222"/>
            <a:ext cx="88392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מחשב מסוים משדר קובץ בגודל של </a:t>
            </a:r>
            <a:r>
              <a:rPr lang="en-US" sz="2000" dirty="0"/>
              <a:t>1MB</a:t>
            </a:r>
            <a:r>
              <a:rPr lang="he-IL" sz="2000" dirty="0"/>
              <a:t> על גבי סגמנטי </a:t>
            </a:r>
            <a:r>
              <a:rPr lang="en-US" sz="2000" dirty="0"/>
              <a:t>TCP</a:t>
            </a:r>
            <a:r>
              <a:rPr lang="he-IL" sz="2000" dirty="0"/>
              <a:t> בעלי </a:t>
            </a:r>
            <a:r>
              <a:rPr lang="en-US" sz="2000" dirty="0"/>
              <a:t>MSS = 1460</a:t>
            </a:r>
            <a:r>
              <a:rPr lang="he-IL" sz="2000" dirty="0"/>
              <a:t> בתים.</a:t>
            </a:r>
          </a:p>
          <a:p>
            <a:r>
              <a:rPr lang="he-IL" sz="2000" dirty="0"/>
              <a:t>כמו כן ידוע כי ערך הסף (</a:t>
            </a:r>
            <a:r>
              <a:rPr lang="en-US" sz="2000" dirty="0"/>
              <a:t>Threshold</a:t>
            </a:r>
            <a:r>
              <a:rPr lang="he-IL" sz="2000" dirty="0"/>
              <a:t>) לחלון ה </a:t>
            </a:r>
            <a:r>
              <a:rPr lang="en-US" sz="2000" dirty="0"/>
              <a:t>congestion control</a:t>
            </a:r>
            <a:r>
              <a:rPr lang="he-IL" sz="2000" dirty="0"/>
              <a:t> הוא 128 סגמנטים בחלון.</a:t>
            </a:r>
          </a:p>
          <a:p>
            <a:endParaRPr lang="he-IL" sz="2000" dirty="0"/>
          </a:p>
          <a:p>
            <a:r>
              <a:rPr lang="he-IL" sz="2000" dirty="0"/>
              <a:t>א. כמה סגמנטים אמורים להישלח?</a:t>
            </a:r>
          </a:p>
          <a:p>
            <a:r>
              <a:rPr lang="he-IL" sz="2000" dirty="0"/>
              <a:t>ב. נתון כי בחלון 11 קרתה תקלה רגעית באחד הנתבים- תקלה שגרמה לכל הסגמנטים בחלון הזה להיזרק. בסיום החלון השולח הגיע ל </a:t>
            </a:r>
            <a:r>
              <a:rPr lang="en-US" sz="2000" dirty="0"/>
              <a:t>Timeout</a:t>
            </a:r>
            <a:r>
              <a:rPr lang="he-IL" sz="2000" dirty="0"/>
              <a:t> מבלי שקיבל אישור על אף אחד מהסגמנטים הללו. למעט מקרה זה נתון כי כל שאר הסגמנטים שנשלחו הגיעו בהצלחה כמו גם כל האישורים עליהם (</a:t>
            </a:r>
            <a:r>
              <a:rPr lang="en-US" sz="2000" dirty="0"/>
              <a:t>ACKs</a:t>
            </a:r>
            <a:r>
              <a:rPr lang="he-IL" sz="2000" dirty="0"/>
              <a:t>).</a:t>
            </a:r>
          </a:p>
          <a:p>
            <a:r>
              <a:rPr lang="he-IL" sz="2000" dirty="0"/>
              <a:t>מלא את הטבלה הבאה עד לשורה בה כל הסגמנטים הנדרשים עברו בהצלחה.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60217"/>
              </p:ext>
            </p:extLst>
          </p:nvPr>
        </p:nvGraphicFramePr>
        <p:xfrm>
          <a:off x="2280357" y="4761088"/>
          <a:ext cx="8127999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Total Segment Sent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#Segments</a:t>
                      </a:r>
                      <a:r>
                        <a:rPr lang="en-US" baseline="0" dirty="0"/>
                        <a:t> Per Window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Win</a:t>
                      </a:r>
                      <a:r>
                        <a:rPr lang="en-US" baseline="0" dirty="0"/>
                        <a:t>dow number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542221"/>
            <a:ext cx="10167257" cy="149843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 smtClean="0">
                <a:latin typeface="Comic Sans MS" panose="030F0702030302020204" pitchFamily="66" charset="0"/>
              </a:rPr>
              <a:t>TCP </a:t>
            </a:r>
            <a:r>
              <a:rPr lang="en-US" altLang="he-IL" sz="2000" dirty="0">
                <a:latin typeface="Comic Sans MS" panose="030F0702030302020204" pitchFamily="66" charset="0"/>
              </a:rPr>
              <a:t>Flow Control</a:t>
            </a:r>
            <a:endParaRPr lang="en-US" sz="2000" dirty="0">
              <a:latin typeface="Comic Sans MS" panose="030F0702030302020204" pitchFamily="66" charset="0"/>
            </a:endParaRP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TCP Congestion Control</a:t>
            </a:r>
          </a:p>
          <a:p>
            <a:pPr marL="0" indent="0" algn="l" rtl="0"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4545" y="3671094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34545" y="3083266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34545" y="4258922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234545" y="4846750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234545" y="5434578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050971" y="312859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964" y="3697148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718" y="428248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1227" y="487031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255" y="5469022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נתון:</a:t>
            </a:r>
          </a:p>
          <a:p>
            <a:pPr lvl="1" algn="r" rtl="1"/>
            <a:r>
              <a:rPr lang="he-IL" dirty="0"/>
              <a:t>המחשבים </a:t>
            </a:r>
            <a:r>
              <a:rPr lang="en-US" dirty="0"/>
              <a:t>A</a:t>
            </a:r>
            <a:r>
              <a:rPr lang="he-IL" dirty="0"/>
              <a:t> ו </a:t>
            </a:r>
            <a:r>
              <a:rPr lang="en-US" dirty="0"/>
              <a:t>B</a:t>
            </a:r>
            <a:r>
              <a:rPr lang="he-IL" dirty="0"/>
              <a:t> מנהלים </a:t>
            </a:r>
            <a:r>
              <a:rPr lang="en-US" dirty="0"/>
              <a:t>TCP Session</a:t>
            </a:r>
            <a:r>
              <a:rPr lang="he-IL" dirty="0"/>
              <a:t> – פורט 302 ב </a:t>
            </a:r>
            <a:r>
              <a:rPr lang="en-US" dirty="0"/>
              <a:t>A</a:t>
            </a:r>
            <a:r>
              <a:rPr lang="he-IL" dirty="0"/>
              <a:t> ו 80 אצל </a:t>
            </a:r>
            <a:r>
              <a:rPr lang="en-US" dirty="0"/>
              <a:t>B</a:t>
            </a:r>
            <a:r>
              <a:rPr lang="he-IL" dirty="0"/>
              <a:t>. </a:t>
            </a:r>
          </a:p>
          <a:p>
            <a:pPr lvl="1" algn="r" rtl="1"/>
            <a:r>
              <a:rPr lang="he-IL" dirty="0"/>
              <a:t>ידוע כי ה </a:t>
            </a:r>
            <a:r>
              <a:rPr lang="en-US" dirty="0"/>
              <a:t>Sequence number </a:t>
            </a:r>
            <a:r>
              <a:rPr lang="he-IL" dirty="0"/>
              <a:t> ההתחלתי של </a:t>
            </a:r>
            <a:r>
              <a:rPr lang="en-US" dirty="0"/>
              <a:t>A</a:t>
            </a:r>
            <a:r>
              <a:rPr lang="he-IL" dirty="0"/>
              <a:t> הוא 100, של </a:t>
            </a:r>
            <a:r>
              <a:rPr lang="en-US" dirty="0"/>
              <a:t>B</a:t>
            </a:r>
            <a:r>
              <a:rPr lang="he-IL" dirty="0"/>
              <a:t> הוא 200.</a:t>
            </a:r>
          </a:p>
          <a:p>
            <a:pPr lvl="1" algn="r" rtl="1"/>
            <a:r>
              <a:rPr lang="en-US" dirty="0"/>
              <a:t>B</a:t>
            </a:r>
            <a:r>
              <a:rPr lang="he-IL" dirty="0"/>
              <a:t> לא שלח מידע ל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  <a:r>
              <a:rPr lang="he-IL" dirty="0"/>
              <a:t>אבל כבר קיבל מ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  <a:r>
              <a:rPr lang="he-IL" dirty="0"/>
              <a:t>126 בתים</a:t>
            </a:r>
            <a:r>
              <a:rPr lang="he-IL" dirty="0" smtClean="0"/>
              <a:t>.</a:t>
            </a:r>
          </a:p>
          <a:p>
            <a:pPr lvl="1" algn="r" rtl="1"/>
            <a:r>
              <a:rPr lang="en-US" dirty="0"/>
              <a:t>B</a:t>
            </a:r>
            <a:r>
              <a:rPr lang="he-IL" dirty="0"/>
              <a:t> שולח </a:t>
            </a:r>
            <a:r>
              <a:rPr lang="en-US" dirty="0"/>
              <a:t>ACK</a:t>
            </a:r>
            <a:r>
              <a:rPr lang="he-IL" dirty="0"/>
              <a:t> על כל </a:t>
            </a:r>
            <a:r>
              <a:rPr lang="he-IL" dirty="0" smtClean="0"/>
              <a:t>סגמנט</a:t>
            </a:r>
            <a:endParaRPr lang="he-IL" dirty="0"/>
          </a:p>
          <a:p>
            <a:pPr lvl="1" algn="r" rtl="1"/>
            <a:r>
              <a:rPr lang="en-US" dirty="0"/>
              <a:t>A</a:t>
            </a:r>
            <a:r>
              <a:rPr lang="he-IL" dirty="0"/>
              <a:t> כעת שולח שני סגמנטים, הראשון עם 70 בתים של מידע, השני עם 50 בתים של מידע.</a:t>
            </a:r>
          </a:p>
          <a:p>
            <a:pPr algn="r" rtl="1"/>
            <a:r>
              <a:rPr lang="he-IL" dirty="0" smtClean="0"/>
              <a:t>מהו ה </a:t>
            </a:r>
            <a:r>
              <a:rPr lang="en-US" dirty="0" smtClean="0"/>
              <a:t>Sequence number</a:t>
            </a:r>
            <a:r>
              <a:rPr lang="he-IL" dirty="0" smtClean="0"/>
              <a:t> של שני הסגמנטים ש </a:t>
            </a:r>
            <a:r>
              <a:rPr lang="en-US" dirty="0" smtClean="0"/>
              <a:t>A</a:t>
            </a:r>
            <a:r>
              <a:rPr lang="he-IL" dirty="0" smtClean="0"/>
              <a:t> שלח?</a:t>
            </a:r>
          </a:p>
          <a:p>
            <a:pPr lvl="1" algn="r" rtl="1"/>
            <a:r>
              <a:rPr lang="he-IL" dirty="0" smtClean="0"/>
              <a:t>ה </a:t>
            </a:r>
            <a:r>
              <a:rPr lang="en-US" dirty="0" err="1" smtClean="0"/>
              <a:t>Seq</a:t>
            </a:r>
            <a:r>
              <a:rPr lang="he-IL" dirty="0" smtClean="0"/>
              <a:t> של הבית הראשון היה 101.</a:t>
            </a:r>
          </a:p>
          <a:p>
            <a:pPr lvl="1" algn="r" rtl="1"/>
            <a:r>
              <a:rPr lang="he-IL" dirty="0" smtClean="0"/>
              <a:t>126 בתים כבר נשלחו, כלומר בתים מספר 101 עד 226</a:t>
            </a:r>
          </a:p>
          <a:p>
            <a:pPr lvl="1" algn="r" rtl="1"/>
            <a:r>
              <a:rPr lang="he-IL" dirty="0" smtClean="0"/>
              <a:t>ה </a:t>
            </a:r>
            <a:r>
              <a:rPr lang="en-US" dirty="0" err="1" smtClean="0"/>
              <a:t>Seq</a:t>
            </a:r>
            <a:r>
              <a:rPr lang="he-IL" dirty="0" smtClean="0"/>
              <a:t> של הבית הבא הוא 227, כלומר זהו ה </a:t>
            </a:r>
            <a:r>
              <a:rPr lang="en-US" dirty="0" err="1" smtClean="0"/>
              <a:t>seq</a:t>
            </a:r>
            <a:r>
              <a:rPr lang="he-IL" dirty="0" smtClean="0"/>
              <a:t> של הסגמנט הראשון</a:t>
            </a:r>
          </a:p>
          <a:p>
            <a:pPr lvl="1" algn="r" rtl="1"/>
            <a:r>
              <a:rPr lang="he-IL" dirty="0" smtClean="0"/>
              <a:t>ה </a:t>
            </a:r>
            <a:r>
              <a:rPr lang="en-US" dirty="0" err="1" smtClean="0"/>
              <a:t>Seq</a:t>
            </a:r>
            <a:r>
              <a:rPr lang="he-IL" dirty="0" smtClean="0"/>
              <a:t> </a:t>
            </a:r>
            <a:r>
              <a:rPr lang="he-IL" dirty="0" smtClean="0"/>
              <a:t>השני </a:t>
            </a:r>
            <a:r>
              <a:rPr lang="he-IL" dirty="0" smtClean="0"/>
              <a:t>הוא </a:t>
            </a:r>
            <a:r>
              <a:rPr lang="he-IL" dirty="0" smtClean="0"/>
              <a:t>297.</a:t>
            </a:r>
          </a:p>
          <a:p>
            <a:pPr algn="r" rtl="1"/>
            <a:r>
              <a:rPr lang="he-IL" dirty="0" smtClean="0"/>
              <a:t>מהו פורט המקור והיעד של שני הסגמנטים?</a:t>
            </a:r>
          </a:p>
          <a:p>
            <a:pPr lvl="1" algn="r" rtl="1"/>
            <a:r>
              <a:rPr lang="he-IL" dirty="0" smtClean="0"/>
              <a:t>מקור: 302, יעד: 80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נתון:</a:t>
            </a:r>
          </a:p>
          <a:p>
            <a:pPr lvl="1" algn="r" rtl="1"/>
            <a:r>
              <a:rPr lang="he-IL" dirty="0" smtClean="0"/>
              <a:t>המחשבים </a:t>
            </a:r>
            <a:r>
              <a:rPr lang="en-US" dirty="0" smtClean="0"/>
              <a:t>A</a:t>
            </a:r>
            <a:r>
              <a:rPr lang="he-IL" dirty="0" smtClean="0"/>
              <a:t> ו </a:t>
            </a:r>
            <a:r>
              <a:rPr lang="en-US" dirty="0" smtClean="0"/>
              <a:t>B</a:t>
            </a:r>
            <a:r>
              <a:rPr lang="he-IL" dirty="0" smtClean="0"/>
              <a:t> מנהלים </a:t>
            </a:r>
            <a:r>
              <a:rPr lang="en-US" dirty="0" smtClean="0"/>
              <a:t>TCP Session</a:t>
            </a:r>
            <a:r>
              <a:rPr lang="he-IL" dirty="0" smtClean="0"/>
              <a:t> – פורט 302 ב </a:t>
            </a:r>
            <a:r>
              <a:rPr lang="en-US" dirty="0" smtClean="0"/>
              <a:t>A</a:t>
            </a:r>
            <a:r>
              <a:rPr lang="he-IL" dirty="0" smtClean="0"/>
              <a:t> ו 80 אצל </a:t>
            </a:r>
            <a:r>
              <a:rPr lang="en-US" dirty="0" smtClean="0"/>
              <a:t>B</a:t>
            </a:r>
            <a:r>
              <a:rPr lang="he-IL" dirty="0" smtClean="0"/>
              <a:t>. </a:t>
            </a:r>
          </a:p>
          <a:p>
            <a:pPr lvl="1" algn="r" rtl="1"/>
            <a:r>
              <a:rPr lang="he-IL" dirty="0" smtClean="0"/>
              <a:t>ידוע כי ה </a:t>
            </a:r>
            <a:r>
              <a:rPr lang="en-US" dirty="0" smtClean="0"/>
              <a:t>Sequence number </a:t>
            </a:r>
            <a:r>
              <a:rPr lang="he-IL" dirty="0" smtClean="0"/>
              <a:t> ההתחלתי של </a:t>
            </a:r>
            <a:r>
              <a:rPr lang="en-US" dirty="0" smtClean="0"/>
              <a:t>A</a:t>
            </a:r>
            <a:r>
              <a:rPr lang="he-IL" dirty="0" smtClean="0"/>
              <a:t> הוא 100, של </a:t>
            </a:r>
            <a:r>
              <a:rPr lang="en-US" dirty="0" smtClean="0"/>
              <a:t>B</a:t>
            </a:r>
            <a:r>
              <a:rPr lang="he-IL" dirty="0" smtClean="0"/>
              <a:t> הוא 200.</a:t>
            </a:r>
          </a:p>
          <a:p>
            <a:pPr lvl="1" algn="r" rtl="1"/>
            <a:r>
              <a:rPr lang="en-US" dirty="0" smtClean="0"/>
              <a:t>B</a:t>
            </a:r>
            <a:r>
              <a:rPr lang="he-IL" dirty="0" smtClean="0"/>
              <a:t> לא שלח מידע ל </a:t>
            </a:r>
            <a:r>
              <a:rPr lang="en-US" dirty="0" smtClean="0"/>
              <a:t>A</a:t>
            </a:r>
            <a:r>
              <a:rPr lang="he-IL" dirty="0" smtClean="0"/>
              <a:t> אבל כבר קיבל מ </a:t>
            </a:r>
            <a:r>
              <a:rPr lang="en-US" dirty="0" smtClean="0"/>
              <a:t>A</a:t>
            </a:r>
            <a:r>
              <a:rPr lang="he-IL" dirty="0" smtClean="0"/>
              <a:t> 126 בתים.</a:t>
            </a:r>
          </a:p>
          <a:p>
            <a:pPr lvl="1" algn="r" rtl="1"/>
            <a:r>
              <a:rPr lang="en-US" dirty="0" smtClean="0"/>
              <a:t>B</a:t>
            </a:r>
            <a:r>
              <a:rPr lang="he-IL" dirty="0" smtClean="0"/>
              <a:t> שולח </a:t>
            </a:r>
            <a:r>
              <a:rPr lang="en-US" dirty="0" smtClean="0"/>
              <a:t>ACK</a:t>
            </a:r>
            <a:r>
              <a:rPr lang="he-IL" dirty="0" smtClean="0"/>
              <a:t> על כל סגמנט</a:t>
            </a:r>
          </a:p>
          <a:p>
            <a:pPr lvl="1" algn="r" rtl="1"/>
            <a:r>
              <a:rPr lang="en-US" dirty="0" smtClean="0"/>
              <a:t>A</a:t>
            </a:r>
            <a:r>
              <a:rPr lang="he-IL" dirty="0" smtClean="0"/>
              <a:t> כעת שולח שני סגמנטים, הראשון עם 70 בתים של מידע, השני עם 50 בתים של מידע.</a:t>
            </a:r>
          </a:p>
          <a:p>
            <a:pPr algn="r" rtl="1"/>
            <a:r>
              <a:rPr lang="he-IL" dirty="0" smtClean="0"/>
              <a:t>אם הסגמנט הראשון יגיע לפני השני, מה יהיה ערך ה</a:t>
            </a:r>
            <a:r>
              <a:rPr lang="en-US" dirty="0" smtClean="0"/>
              <a:t> sequence </a:t>
            </a:r>
            <a:r>
              <a:rPr lang="he-IL" dirty="0" smtClean="0"/>
              <a:t>ו </a:t>
            </a:r>
            <a:r>
              <a:rPr lang="en-US" dirty="0" err="1" smtClean="0"/>
              <a:t>ack</a:t>
            </a:r>
            <a:r>
              <a:rPr lang="he-IL" dirty="0" smtClean="0"/>
              <a:t> של ה </a:t>
            </a:r>
            <a:r>
              <a:rPr lang="en-US" dirty="0" err="1" smtClean="0"/>
              <a:t>ack</a:t>
            </a:r>
            <a:r>
              <a:rPr lang="he-IL" dirty="0" smtClean="0"/>
              <a:t> ש </a:t>
            </a:r>
            <a:r>
              <a:rPr lang="en-US" dirty="0" smtClean="0"/>
              <a:t>B</a:t>
            </a:r>
            <a:r>
              <a:rPr lang="he-IL" dirty="0" smtClean="0"/>
              <a:t> ישלח ל </a:t>
            </a:r>
            <a:r>
              <a:rPr lang="en-US" dirty="0" smtClean="0"/>
              <a:t>A</a:t>
            </a:r>
            <a:r>
              <a:rPr lang="he-IL" dirty="0" smtClean="0"/>
              <a:t> לאחר קבלת הסגמנט הראשון?</a:t>
            </a:r>
          </a:p>
          <a:p>
            <a:pPr lvl="1" algn="r" rtl="1"/>
            <a:r>
              <a:rPr lang="en-US" dirty="0" smtClean="0"/>
              <a:t>B</a:t>
            </a:r>
            <a:r>
              <a:rPr lang="he-IL" dirty="0" smtClean="0"/>
              <a:t> לא שלח מידע עד עכשיו</a:t>
            </a:r>
          </a:p>
          <a:p>
            <a:pPr lvl="2" algn="r" rtl="1"/>
            <a:r>
              <a:rPr lang="he-IL" dirty="0" smtClean="0"/>
              <a:t>ה </a:t>
            </a:r>
            <a:r>
              <a:rPr lang="en-US" dirty="0" err="1" smtClean="0"/>
              <a:t>Seq</a:t>
            </a:r>
            <a:r>
              <a:rPr lang="he-IL" dirty="0" smtClean="0"/>
              <a:t> שלו נשאר עם הערך של הבית הראשון של המידע – 201.</a:t>
            </a:r>
          </a:p>
          <a:p>
            <a:pPr lvl="2" algn="r" rtl="1"/>
            <a:r>
              <a:rPr lang="he-IL" dirty="0" smtClean="0"/>
              <a:t>ב </a:t>
            </a:r>
            <a:r>
              <a:rPr lang="en-US" dirty="0" smtClean="0"/>
              <a:t>ACK</a:t>
            </a:r>
            <a:r>
              <a:rPr lang="he-IL" dirty="0" smtClean="0"/>
              <a:t>, הוא "יבקש</a:t>
            </a:r>
            <a:r>
              <a:rPr lang="he-IL" dirty="0"/>
              <a:t>"</a:t>
            </a:r>
            <a:r>
              <a:rPr lang="he-IL" dirty="0" smtClean="0"/>
              <a:t> את הסגמנט הבא – 297.</a:t>
            </a:r>
          </a:p>
          <a:p>
            <a:pPr algn="r" rtl="1"/>
            <a:r>
              <a:rPr lang="he-IL" dirty="0" smtClean="0"/>
              <a:t>מה יהיו ערכי הפורטים ב</a:t>
            </a:r>
            <a:r>
              <a:rPr lang="en-US" dirty="0" smtClean="0"/>
              <a:t>ACK</a:t>
            </a:r>
            <a:r>
              <a:rPr lang="he-IL" dirty="0" smtClean="0"/>
              <a:t> ש </a:t>
            </a:r>
            <a:r>
              <a:rPr lang="en-US" dirty="0" smtClean="0"/>
              <a:t>B</a:t>
            </a:r>
            <a:r>
              <a:rPr lang="he-IL" dirty="0" smtClean="0"/>
              <a:t> שלח?</a:t>
            </a:r>
          </a:p>
          <a:p>
            <a:pPr lvl="1" algn="r" rtl="1"/>
            <a:r>
              <a:rPr lang="he-IL" dirty="0" smtClean="0"/>
              <a:t>מקור – 80, יעד - 302</a:t>
            </a:r>
          </a:p>
        </p:txBody>
      </p:sp>
    </p:spTree>
    <p:extLst>
      <p:ext uri="{BB962C8B-B14F-4D97-AF65-F5344CB8AC3E}">
        <p14:creationId xmlns:p14="http://schemas.microsoft.com/office/powerpoint/2010/main" val="19398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Flow Control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0" y="1452364"/>
            <a:ext cx="8541093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sender won’t overflow receiver’s buffer by transmitting too much, too fast.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0951" y="5602758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949" y="5549117"/>
            <a:ext cx="7338020" cy="3482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Window can be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60840" y="5972973"/>
            <a:ext cx="6094297" cy="9957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closed (by sender) when data is sent and </a:t>
            </a:r>
            <a:r>
              <a:rPr lang="en-US" sz="1800" dirty="0" err="1">
                <a:latin typeface="Comic Sans MS" panose="030F0702030302020204" pitchFamily="66" charset="0"/>
              </a:rPr>
              <a:t>ack’d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opened (by receiver) when data is read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16" y="2456656"/>
            <a:ext cx="5780616" cy="1876425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760950" y="1925271"/>
            <a:ext cx="8541093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receive side of TCP connection has a receive buffer: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1065" y="3127974"/>
            <a:ext cx="238195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mic Sans MS" panose="030F0702030302020204" pitchFamily="66" charset="0"/>
              </a:rPr>
              <a:t>TCP “lie” about the real buffer size for a situation where it overflow. </a:t>
            </a:r>
            <a:endParaRPr lang="he-IL" sz="1400" dirty="0">
              <a:latin typeface="Comic Sans MS" panose="030F0702030302020204" pitchFamily="66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60950" y="4788401"/>
            <a:ext cx="6147849" cy="81435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receiver advertises a window </a:t>
            </a:r>
            <a:r>
              <a:rPr lang="en-US" sz="1800" b="1" i="1" dirty="0" err="1">
                <a:latin typeface="Comic Sans MS" panose="030F0702030302020204" pitchFamily="66" charset="0"/>
              </a:rPr>
              <a:t>rwnd</a:t>
            </a:r>
            <a:r>
              <a:rPr lang="en-US" sz="1800" dirty="0">
                <a:latin typeface="Comic Sans MS" panose="030F0702030302020204" pitchFamily="66" charset="0"/>
              </a:rPr>
              <a:t> (</a:t>
            </a:r>
            <a:r>
              <a:rPr lang="en-US" sz="1800" dirty="0" err="1">
                <a:latin typeface="Comic Sans MS" panose="030F0702030302020204" pitchFamily="66" charset="0"/>
              </a:rPr>
              <a:t>RcvWin</a:t>
            </a:r>
            <a:r>
              <a:rPr lang="en-US" sz="1800" dirty="0">
                <a:latin typeface="Comic Sans MS" panose="030F0702030302020204" pitchFamily="66" charset="0"/>
              </a:rPr>
              <a:t>) with each acknowledgement.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964" y="4471682"/>
            <a:ext cx="5030156" cy="2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2" y="2257425"/>
            <a:ext cx="4686300" cy="4171950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90247" y="444594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Flow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942" y="2418292"/>
            <a:ext cx="4438650" cy="24955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89447" y="1621697"/>
            <a:ext cx="2014909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“Window Closes”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15631" y="1728941"/>
            <a:ext cx="2014909" cy="41239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>
                <a:latin typeface="Comic Sans MS" panose="030F0702030302020204" pitchFamily="66" charset="0"/>
              </a:rPr>
              <a:t>“Window Opens”</a:t>
            </a:r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8" y="2877399"/>
            <a:ext cx="8055630" cy="3526658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Congestion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950" y="1452364"/>
            <a:ext cx="9703850" cy="112150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Congestion occurs when load on the network greater than capacity of the network, e.g. </a:t>
            </a:r>
            <a:r>
              <a:rPr lang="ja-JP" altLang="en-US" sz="1800" dirty="0">
                <a:latin typeface="Comic Sans MS" panose="030F0702030302020204" pitchFamily="66" charset="0"/>
              </a:rPr>
              <a:t>“</a:t>
            </a:r>
            <a:r>
              <a:rPr lang="en-US" altLang="ja-JP" sz="1800" dirty="0">
                <a:latin typeface="Comic Sans MS" panose="030F0702030302020204" pitchFamily="66" charset="0"/>
              </a:rPr>
              <a:t>too many sources sending too much data too fast for </a:t>
            </a:r>
            <a:r>
              <a:rPr lang="en-US" altLang="ja-JP" sz="1800" i="1" dirty="0">
                <a:solidFill>
                  <a:srgbClr val="000099"/>
                </a:solidFill>
                <a:latin typeface="Comic Sans MS" panose="030F0702030302020204" pitchFamily="66" charset="0"/>
              </a:rPr>
              <a:t>network</a:t>
            </a:r>
            <a:r>
              <a:rPr lang="en-US" altLang="ja-JP" sz="1800" dirty="0">
                <a:latin typeface="Comic Sans MS" panose="030F0702030302020204" pitchFamily="66" charset="0"/>
              </a:rPr>
              <a:t> to handle”.</a:t>
            </a:r>
            <a:r>
              <a:rPr lang="en-US" sz="1800" dirty="0">
                <a:latin typeface="Comic Sans MS" panose="030F0702030302020204" pitchFamily="66" charset="0"/>
              </a:rPr>
              <a:t> 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Different from Flow Control </a:t>
            </a:r>
            <a:r>
              <a:rPr lang="en-US" altLang="ja-JP" sz="1800" dirty="0">
                <a:latin typeface="Comic Sans MS" panose="030F0702030302020204" pitchFamily="66" charset="0"/>
              </a:rPr>
              <a:t>the </a:t>
            </a:r>
            <a:r>
              <a:rPr lang="en-US" altLang="ja-JP" sz="1800" i="1" dirty="0">
                <a:solidFill>
                  <a:srgbClr val="000099"/>
                </a:solidFill>
                <a:latin typeface="Comic Sans MS" panose="030F0702030302020204" pitchFamily="66" charset="0"/>
              </a:rPr>
              <a:t>network</a:t>
            </a:r>
            <a:r>
              <a:rPr lang="en-US" altLang="ja-JP" sz="1800" dirty="0">
                <a:latin typeface="Comic Sans MS" panose="030F0702030302020204" pitchFamily="66" charset="0"/>
              </a:rPr>
              <a:t> can’t handle, </a:t>
            </a:r>
            <a:r>
              <a:rPr lang="en-US" altLang="ja-JP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not the end point</a:t>
            </a:r>
            <a:r>
              <a:rPr lang="en-US" altLang="ja-JP" sz="1800" dirty="0">
                <a:latin typeface="Comic Sans MS" panose="030F0702030302020204" pitchFamily="66" charset="0"/>
              </a:rPr>
              <a:t>. 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981038" y="2272420"/>
            <a:ext cx="1483762" cy="60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29179" y="2725093"/>
            <a:ext cx="154814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Keep in mind!</a:t>
            </a:r>
          </a:p>
          <a:p>
            <a:pPr algn="l" rtl="0"/>
            <a:r>
              <a:rPr lang="en-US" dirty="0"/>
              <a:t>Students used to be confused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68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Congestion Control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4506" y="1306842"/>
            <a:ext cx="8868472" cy="4954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u="sng" dirty="0">
                <a:latin typeface="Comic Sans MS" panose="030F0702030302020204" pitchFamily="66" charset="0"/>
              </a:rPr>
              <a:t>Slow Start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4461" y="1885243"/>
            <a:ext cx="6938072" cy="247226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Slow start is used if </a:t>
            </a:r>
            <a:r>
              <a:rPr lang="en-US" sz="1800" b="1" i="1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 &lt; </a:t>
            </a:r>
            <a:r>
              <a:rPr lang="en-US" sz="1800" b="1" i="1" dirty="0" err="1">
                <a:latin typeface="Comic Sans MS" panose="030F0702030302020204" pitchFamily="66" charset="0"/>
              </a:rPr>
              <a:t>ssthresh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Slow start named because it starts with the congestion window </a:t>
            </a:r>
            <a:r>
              <a:rPr lang="en-US" sz="1800" b="1" i="1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 = 1 </a:t>
            </a:r>
            <a:r>
              <a:rPr lang="en-US" sz="1800" dirty="0" smtClean="0">
                <a:latin typeface="Comic Sans MS" panose="030F0702030302020204" pitchFamily="66" charset="0"/>
              </a:rPr>
              <a:t>MSS 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increase rate exponentially. </a:t>
            </a:r>
            <a:r>
              <a:rPr lang="en-US" sz="1800" b="1" i="1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 is doubled for every RTT received.</a:t>
            </a:r>
          </a:p>
          <a:p>
            <a:pPr algn="l" rtl="0"/>
            <a:endParaRPr lang="en-US" sz="1800" dirty="0">
              <a:latin typeface="Comic Sans MS" panose="030F0702030302020204" pitchFamily="66" charset="0"/>
            </a:endParaRP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initial rate is slow but ramps up exponentially fast</a:t>
            </a:r>
            <a:endParaRPr lang="en-US" altLang="ja-JP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053" y="1333339"/>
            <a:ext cx="3371850" cy="515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0444" y="3471332"/>
                <a:ext cx="21130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𝑐𝑤𝑛𝑑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𝑐𝑤𝑛𝑑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44" y="3471332"/>
                <a:ext cx="2113053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95" y="1512711"/>
            <a:ext cx="5905500" cy="5000978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TCP Congestion Control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4506" y="1337172"/>
            <a:ext cx="8868472" cy="4954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u="sng" dirty="0">
                <a:latin typeface="Comic Sans MS" panose="030F0702030302020204" pitchFamily="66" charset="0"/>
              </a:rPr>
              <a:t>Congestion Avoidance – Additive increase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172" y="1996901"/>
            <a:ext cx="5436650" cy="282222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Congestion Avoidance is used if                 </a:t>
            </a:r>
            <a:r>
              <a:rPr lang="en-US" sz="1800" b="1" i="1" dirty="0" err="1">
                <a:latin typeface="Comic Sans MS" panose="030F0702030302020204" pitchFamily="66" charset="0"/>
              </a:rPr>
              <a:t>cwnd</a:t>
            </a:r>
            <a:r>
              <a:rPr lang="en-US" sz="1800" b="1" i="1" dirty="0">
                <a:latin typeface="Comic Sans MS" panose="030F0702030302020204" pitchFamily="66" charset="0"/>
              </a:rPr>
              <a:t> </a:t>
            </a:r>
            <a:r>
              <a:rPr lang="en-US" sz="1800" dirty="0">
                <a:latin typeface="Comic Sans MS" panose="030F0702030302020204" pitchFamily="66" charset="0"/>
              </a:rPr>
              <a:t> &gt;= </a:t>
            </a:r>
            <a:r>
              <a:rPr lang="en-US" sz="1800" b="1" i="1" dirty="0" err="1">
                <a:latin typeface="Comic Sans MS" panose="030F0702030302020204" pitchFamily="66" charset="0"/>
              </a:rPr>
              <a:t>ssthresh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Increase the value of </a:t>
            </a:r>
            <a:r>
              <a:rPr lang="en-US" sz="1800" dirty="0" err="1">
                <a:latin typeface="Comic Sans MS" panose="030F0702030302020204" pitchFamily="66" charset="0"/>
              </a:rPr>
              <a:t>cwnd</a:t>
            </a:r>
            <a:r>
              <a:rPr lang="en-US" sz="1800" dirty="0">
                <a:latin typeface="Comic Sans MS" panose="030F0702030302020204" pitchFamily="66" charset="0"/>
              </a:rPr>
              <a:t> by just a single MSS every RTT.</a:t>
            </a:r>
          </a:p>
          <a:p>
            <a:pPr marL="0" indent="0" algn="l" rtl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14700" y="3254124"/>
                <a:ext cx="26582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𝑐𝑤𝑛𝑑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𝑐𝑤𝑛𝑑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700" y="3254124"/>
                <a:ext cx="2658267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11676</TotalTime>
  <Words>885</Words>
  <Application>Microsoft Office PowerPoint</Application>
  <PresentationFormat>Widescreen</PresentationFormat>
  <Paragraphs>104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 Introduction to Computer       Networks</vt:lpstr>
      <vt:lpstr>PowerPoint Presentation</vt:lpstr>
      <vt:lpstr>תרגיל 1</vt:lpstr>
      <vt:lpstr>תרגיל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Hen Tzaban (htzaban)</cp:lastModifiedBy>
  <cp:revision>405</cp:revision>
  <dcterms:created xsi:type="dcterms:W3CDTF">2015-10-05T16:24:50Z</dcterms:created>
  <dcterms:modified xsi:type="dcterms:W3CDTF">2017-12-10T15:26:11Z</dcterms:modified>
</cp:coreProperties>
</file>