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8" r:id="rId2"/>
    <p:sldId id="271" r:id="rId3"/>
    <p:sldId id="342" r:id="rId4"/>
    <p:sldId id="343" r:id="rId5"/>
    <p:sldId id="330" r:id="rId6"/>
    <p:sldId id="344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965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AE133-C739-4E3F-874F-34C635C9E533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7EB253-EA48-4267-8E87-258409B538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1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60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3023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</a:t>
            </a:r>
            <a:r>
              <a:rPr lang="en-US" sz="3600" dirty="0" smtClean="0"/>
              <a:t>#</a:t>
            </a:r>
            <a:r>
              <a:rPr lang="he-IL" sz="3600" dirty="0" smtClean="0"/>
              <a:t>8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8346" y="699667"/>
            <a:ext cx="10515600" cy="46248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Today: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08666" y="1212102"/>
            <a:ext cx="10167257" cy="19542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Subnets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4545" y="3795273"/>
            <a:ext cx="3603172" cy="5878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234545" y="3207445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234545" y="4383101"/>
            <a:ext cx="3603172" cy="58782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234545" y="4970929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234545" y="5558757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050971" y="3252776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964" y="3821327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Transport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0718" y="4406665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Network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1227" y="4994490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Link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255" y="5593201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Physical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6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75" y="1102259"/>
            <a:ext cx="5316035" cy="482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4709" y="923453"/>
            <a:ext cx="50156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כתובת </a:t>
            </a:r>
            <a:r>
              <a:rPr lang="en-US" b="1" dirty="0"/>
              <a:t>IP</a:t>
            </a:r>
            <a:r>
              <a:rPr lang="he-IL" dirty="0"/>
              <a:t>- כתובת בת 4 אוקטטות (8 ביטים בכל אחת) המזהה את הנתב או ה </a:t>
            </a:r>
            <a:r>
              <a:rPr lang="en-US" dirty="0"/>
              <a:t>host</a:t>
            </a:r>
            <a:r>
              <a:rPr lang="he-IL" dirty="0"/>
              <a:t>.</a:t>
            </a:r>
          </a:p>
        </p:txBody>
      </p:sp>
      <p:sp>
        <p:nvSpPr>
          <p:cNvPr id="18" name="Text Box 60"/>
          <p:cNvSpPr txBox="1">
            <a:spLocks noChangeArrowheads="1"/>
          </p:cNvSpPr>
          <p:nvPr/>
        </p:nvSpPr>
        <p:spPr bwMode="auto">
          <a:xfrm>
            <a:off x="6582966" y="1783936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1600" dirty="0"/>
              <a:t>223.1.1.1 = 11011111 00000001 00000001 00000001</a:t>
            </a:r>
            <a:endParaRPr lang="en-US" altLang="he-IL" sz="1800" dirty="0">
              <a:latin typeface="Comic Sans MS" panose="030F0702030302020204" pitchFamily="66" charset="0"/>
            </a:endParaRPr>
          </a:p>
        </p:txBody>
      </p:sp>
      <p:sp>
        <p:nvSpPr>
          <p:cNvPr id="19" name="Freeform 61"/>
          <p:cNvSpPr>
            <a:spLocks/>
          </p:cNvSpPr>
          <p:nvPr/>
        </p:nvSpPr>
        <p:spPr bwMode="auto">
          <a:xfrm>
            <a:off x="7760891" y="2039523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Freeform 62"/>
          <p:cNvSpPr>
            <a:spLocks/>
          </p:cNvSpPr>
          <p:nvPr/>
        </p:nvSpPr>
        <p:spPr bwMode="auto">
          <a:xfrm>
            <a:off x="8722916" y="2058573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1" name="Freeform 63"/>
          <p:cNvSpPr>
            <a:spLocks/>
          </p:cNvSpPr>
          <p:nvPr/>
        </p:nvSpPr>
        <p:spPr bwMode="auto">
          <a:xfrm>
            <a:off x="9688116" y="2061748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Freeform 64"/>
          <p:cNvSpPr>
            <a:spLocks/>
          </p:cNvSpPr>
          <p:nvPr/>
        </p:nvSpPr>
        <p:spPr bwMode="auto">
          <a:xfrm>
            <a:off x="10653316" y="2064923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959329" y="2260186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1600"/>
              <a:t>223</a:t>
            </a:r>
            <a:endParaRPr lang="en-US" altLang="he-IL" sz="1800">
              <a:latin typeface="Comic Sans MS" panose="030F0702030302020204" pitchFamily="66" charset="0"/>
            </a:endParaRPr>
          </a:p>
        </p:txBody>
      </p:sp>
      <p:sp>
        <p:nvSpPr>
          <p:cNvPr id="24" name="Text Box 66"/>
          <p:cNvSpPr txBox="1">
            <a:spLocks noChangeArrowheads="1"/>
          </p:cNvSpPr>
          <p:nvPr/>
        </p:nvSpPr>
        <p:spPr bwMode="auto">
          <a:xfrm>
            <a:off x="9002316" y="2269711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1600"/>
              <a:t>1</a:t>
            </a:r>
            <a:endParaRPr lang="en-US" altLang="he-IL" sz="1800">
              <a:latin typeface="Comic Sans MS" panose="030F0702030302020204" pitchFamily="66" charset="0"/>
            </a:endParaRPr>
          </a:p>
        </p:txBody>
      </p:sp>
      <p:sp>
        <p:nvSpPr>
          <p:cNvPr id="25" name="Text Box 67"/>
          <p:cNvSpPr txBox="1">
            <a:spLocks noChangeArrowheads="1"/>
          </p:cNvSpPr>
          <p:nvPr/>
        </p:nvSpPr>
        <p:spPr bwMode="auto">
          <a:xfrm>
            <a:off x="10959704" y="2269711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1600"/>
              <a:t>1</a:t>
            </a:r>
            <a:endParaRPr lang="en-US" altLang="he-IL" sz="1800">
              <a:latin typeface="Comic Sans MS" panose="030F0702030302020204" pitchFamily="66" charset="0"/>
            </a:endParaRPr>
          </a:p>
        </p:txBody>
      </p:sp>
      <p:sp>
        <p:nvSpPr>
          <p:cNvPr id="26" name="Text Box 68"/>
          <p:cNvSpPr txBox="1">
            <a:spLocks noChangeArrowheads="1"/>
          </p:cNvSpPr>
          <p:nvPr/>
        </p:nvSpPr>
        <p:spPr bwMode="auto">
          <a:xfrm>
            <a:off x="9940529" y="2269711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1600"/>
              <a:t>1</a:t>
            </a:r>
            <a:endParaRPr lang="en-US" altLang="he-IL" sz="1800"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1665" y="2649265"/>
            <a:ext cx="50156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Interface</a:t>
            </a:r>
            <a:r>
              <a:rPr lang="he-IL" b="1" dirty="0"/>
              <a:t>- </a:t>
            </a:r>
            <a:r>
              <a:rPr lang="he-IL" dirty="0"/>
              <a:t>היציאה הפיסית ("הרגל") היוצרת את החיבור בין הראוטר ל </a:t>
            </a:r>
            <a:r>
              <a:rPr lang="en-US" dirty="0"/>
              <a:t>host</a:t>
            </a:r>
            <a:r>
              <a:rPr lang="he-IL" dirty="0"/>
              <a:t>. לנתב יכולות להיות כמה "רגליים". לכל רגל כתובת משלה. כל </a:t>
            </a:r>
            <a:r>
              <a:rPr lang="en-US" dirty="0"/>
              <a:t>interface</a:t>
            </a:r>
            <a:r>
              <a:rPr lang="he-IL" dirty="0"/>
              <a:t> מפריד בין ה </a:t>
            </a:r>
            <a:r>
              <a:rPr lang="en-US" dirty="0"/>
              <a:t>subnets</a:t>
            </a:r>
            <a:r>
              <a:rPr lang="he-IL" dirty="0"/>
              <a:t>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195873" y="1471591"/>
            <a:ext cx="135802" cy="11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6902" y="1061952"/>
            <a:ext cx="11913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Interface I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4055127" y="1061952"/>
            <a:ext cx="11913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Interface II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191032" y="1431284"/>
            <a:ext cx="27866" cy="12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8155" y="4029980"/>
            <a:ext cx="1324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Interface III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964602" y="3358836"/>
            <a:ext cx="1466661" cy="8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46285" y="4128382"/>
            <a:ext cx="50156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Subnet</a:t>
            </a:r>
            <a:r>
              <a:rPr lang="he-IL" b="1" dirty="0"/>
              <a:t>- </a:t>
            </a:r>
            <a:r>
              <a:rPr lang="he-IL" dirty="0"/>
              <a:t>קבוצה של מחשבים שחולקים אותו </a:t>
            </a:r>
            <a:r>
              <a:rPr lang="en-US" dirty="0"/>
              <a:t>prefix</a:t>
            </a:r>
            <a:r>
              <a:rPr lang="he-IL" dirty="0"/>
              <a:t> מסוים של כתובת </a:t>
            </a:r>
            <a:r>
              <a:rPr lang="en-US" dirty="0" err="1"/>
              <a:t>ip</a:t>
            </a:r>
            <a:r>
              <a:rPr lang="he-IL" dirty="0"/>
              <a:t>. ניתן להעביר מידע בין מחשבים באותו ה </a:t>
            </a:r>
            <a:r>
              <a:rPr lang="en-US" dirty="0"/>
              <a:t>subnet</a:t>
            </a:r>
            <a:r>
              <a:rPr lang="he-IL" dirty="0"/>
              <a:t> ללא מעורבות של נתב.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46285" y="5395825"/>
            <a:ext cx="50156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Classful Routing</a:t>
            </a:r>
            <a:r>
              <a:rPr lang="he-IL" b="1" dirty="0"/>
              <a:t>- </a:t>
            </a:r>
            <a:r>
              <a:rPr lang="he-IL" dirty="0"/>
              <a:t>יש 5 מחלקות (סוגים) של הקצאת כתובות המוגדרים היטב (</a:t>
            </a:r>
            <a:r>
              <a:rPr lang="en-US" dirty="0"/>
              <a:t>A,B,C,D,E</a:t>
            </a:r>
            <a:r>
              <a:rPr lang="he-IL" dirty="0"/>
              <a:t>), לכל אחת יש את טווח הכתובות שלה.</a:t>
            </a:r>
          </a:p>
        </p:txBody>
      </p:sp>
    </p:spTree>
    <p:extLst>
      <p:ext uri="{BB962C8B-B14F-4D97-AF65-F5344CB8AC3E}">
        <p14:creationId xmlns:p14="http://schemas.microsoft.com/office/powerpoint/2010/main" val="33158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75" y="1102259"/>
            <a:ext cx="5316035" cy="482590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21665" y="889351"/>
            <a:ext cx="50156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Classless Routing</a:t>
            </a:r>
            <a:r>
              <a:rPr lang="he-IL" b="1" dirty="0"/>
              <a:t>- </a:t>
            </a:r>
            <a:r>
              <a:rPr lang="he-IL" dirty="0"/>
              <a:t>מס' הכתובות אזל, נאלצו לעשות שינוי =&gt; </a:t>
            </a:r>
            <a:r>
              <a:rPr lang="en-US" dirty="0"/>
              <a:t>CIDR</a:t>
            </a:r>
            <a:r>
              <a:rPr lang="he-IL" dirty="0"/>
              <a:t>- לכל תת רשת יש </a:t>
            </a:r>
            <a:r>
              <a:rPr lang="en-US" dirty="0"/>
              <a:t>prefix</a:t>
            </a:r>
            <a:r>
              <a:rPr lang="he-IL" dirty="0"/>
              <a:t> מסוים זהה. הרישום מתבצע בצורה </a:t>
            </a:r>
            <a:r>
              <a:rPr lang="en-US" dirty="0" err="1"/>
              <a:t>a.b.c.d</a:t>
            </a:r>
            <a:r>
              <a:rPr lang="en-US" dirty="0"/>
              <a:t> /x</a:t>
            </a:r>
            <a:r>
              <a:rPr lang="he-IL" dirty="0"/>
              <a:t> כאשר </a:t>
            </a:r>
            <a:r>
              <a:rPr lang="en-US" dirty="0"/>
              <a:t>x</a:t>
            </a:r>
            <a:r>
              <a:rPr lang="he-IL" dirty="0"/>
              <a:t> היא "מסכת הרשת" (</a:t>
            </a:r>
            <a:r>
              <a:rPr lang="en-US" b="1" dirty="0"/>
              <a:t>subnet mask</a:t>
            </a:r>
            <a:r>
              <a:rPr lang="he-IL" dirty="0"/>
              <a:t>) שאומרת כמה ביטים שייכים לאותו רצף.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195873" y="1471591"/>
            <a:ext cx="135802" cy="11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6902" y="1061952"/>
            <a:ext cx="11913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Interface I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4055127" y="1061952"/>
            <a:ext cx="11913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Interface II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191032" y="1431284"/>
            <a:ext cx="27866" cy="12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8155" y="4029980"/>
            <a:ext cx="1324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Interface III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964602" y="3358836"/>
            <a:ext cx="1466661" cy="8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34" y="2484781"/>
            <a:ext cx="4446140" cy="11327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21254" y="4908309"/>
            <a:ext cx="50156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גודל </a:t>
            </a:r>
            <a:r>
              <a:rPr lang="en-US" b="1" dirty="0"/>
              <a:t>subnet</a:t>
            </a:r>
            <a:r>
              <a:rPr lang="he-IL" b="1" dirty="0"/>
              <a:t> מקסימלי (מס' כתובות חופשיות)-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1351" y="5516702"/>
                <a:ext cx="13587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51" y="5516702"/>
                <a:ext cx="1358765" cy="369332"/>
              </a:xfrm>
              <a:prstGeom prst="rect">
                <a:avLst/>
              </a:prstGeom>
              <a:blipFill>
                <a:blip r:embed="rId4"/>
                <a:stretch>
                  <a:fillRect l="-4484" r="-4933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009146" y="5399929"/>
            <a:ext cx="34072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 כתובת הן שמורות- אחת לכתובת ה </a:t>
            </a:r>
            <a:r>
              <a:rPr lang="en-US" dirty="0"/>
              <a:t>subnet</a:t>
            </a:r>
            <a:r>
              <a:rPr lang="he-IL" dirty="0"/>
              <a:t> ואחת לכתובת </a:t>
            </a:r>
            <a:r>
              <a:rPr lang="en-US" dirty="0"/>
              <a:t>broadcast</a:t>
            </a:r>
            <a:r>
              <a:rPr lang="he-IL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1145" y="3731529"/>
            <a:ext cx="444614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טיפ: באמצעות "משקל" הביט משמאל למסיכה (</a:t>
            </a:r>
            <a:r>
              <a:rPr lang="en-US" sz="1600" dirty="0"/>
              <a:t>subnet increment number</a:t>
            </a:r>
            <a:r>
              <a:rPr lang="he-IL" sz="1600" dirty="0"/>
              <a:t>) נוכל לדעת מה כתובת ה </a:t>
            </a:r>
            <a:r>
              <a:rPr lang="en-US" sz="1600" dirty="0"/>
              <a:t>subnet</a:t>
            </a:r>
            <a:r>
              <a:rPr lang="he-IL" sz="1600" dirty="0"/>
              <a:t> הבא ולהקל בחישוב. בדוגמא הזו "הקפיצות" יהיו ב 2.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0167042" y="3128667"/>
            <a:ext cx="851025" cy="63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1470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Q1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2415822" y="1298222"/>
            <a:ext cx="8839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א. מה כתובת הרשת של </a:t>
            </a:r>
            <a:r>
              <a:rPr lang="en-US" sz="2000" dirty="0"/>
              <a:t>host</a:t>
            </a:r>
            <a:r>
              <a:rPr lang="he-IL" sz="2000" dirty="0"/>
              <a:t> שכתובתו </a:t>
            </a:r>
            <a:r>
              <a:rPr lang="en-US" sz="2000" dirty="0"/>
              <a:t>150.123.45.80</a:t>
            </a:r>
            <a:endParaRPr lang="he-IL" sz="2000" dirty="0"/>
          </a:p>
          <a:p>
            <a:r>
              <a:rPr lang="he-IL" sz="2000" dirty="0"/>
              <a:t>ומסכת רשת של </a:t>
            </a:r>
            <a:r>
              <a:rPr lang="en-US" sz="2000" dirty="0"/>
              <a:t>255.255.255.192</a:t>
            </a:r>
            <a:endParaRPr lang="he-IL" sz="2000" dirty="0"/>
          </a:p>
          <a:p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72011" y="2001789"/>
            <a:ext cx="82114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192</a:t>
            </a:r>
            <a:r>
              <a:rPr lang="en-US" dirty="0">
                <a:sym typeface="Wingdings" panose="05000000000000000000" pitchFamily="2" charset="2"/>
              </a:rPr>
              <a:t> 2 bits of ‘1’ /26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72011" y="2371121"/>
            <a:ext cx="40287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150.123.45.80 </a:t>
            </a:r>
            <a:r>
              <a:rPr lang="en-US" dirty="0">
                <a:sym typeface="Wingdings" panose="05000000000000000000" pitchFamily="2" charset="2"/>
              </a:rPr>
              <a:t> A.B.C.01|010000  subnet address: 150.123.45.64 /26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415822" y="3204678"/>
            <a:ext cx="8839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ב. מה מס' המחשב ב </a:t>
            </a:r>
            <a:r>
              <a:rPr lang="en-US" sz="2000" dirty="0"/>
              <a:t>subnet</a:t>
            </a:r>
            <a:r>
              <a:rPr lang="he-IL" sz="2000" dirty="0"/>
              <a:t>?  </a:t>
            </a:r>
            <a:r>
              <a:rPr lang="en-US" sz="2000" dirty="0"/>
              <a:t>80-64 = 16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ג. מה מס' המחשבים המקסימלי ברשת? </a:t>
            </a:r>
          </a:p>
          <a:p>
            <a:endParaRPr lang="he-I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2532" y="4251118"/>
                <a:ext cx="4618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𝑜𝑠𝑡𝑠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32" y="4251118"/>
                <a:ext cx="4618013" cy="276999"/>
              </a:xfrm>
              <a:prstGeom prst="rect">
                <a:avLst/>
              </a:prstGeom>
              <a:blipFill>
                <a:blip r:embed="rId2"/>
                <a:stretch>
                  <a:fillRect t="-2174" b="-347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7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1470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Q2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2415822" y="1298222"/>
            <a:ext cx="8839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א. ניתנת לכם כתובת </a:t>
            </a:r>
            <a:r>
              <a:rPr lang="en-US" sz="2000" dirty="0"/>
              <a:t>222.85.64.0 /24</a:t>
            </a:r>
            <a:endParaRPr lang="he-IL" sz="2000" dirty="0"/>
          </a:p>
          <a:p>
            <a:r>
              <a:rPr lang="he-IL" sz="2000" dirty="0"/>
              <a:t>עליכם לחלק את ה </a:t>
            </a:r>
            <a:r>
              <a:rPr lang="en-US" sz="2000" dirty="0"/>
              <a:t>subnet</a:t>
            </a:r>
            <a:r>
              <a:rPr lang="he-IL" sz="2000" dirty="0"/>
              <a:t> לתתי רשתות בנות: </a:t>
            </a:r>
            <a:r>
              <a:rPr lang="en-US" sz="2000" dirty="0"/>
              <a:t>15 hosts , 28 hosts, 10 hosts</a:t>
            </a:r>
            <a:endParaRPr lang="he-IL" sz="2000" dirty="0"/>
          </a:p>
          <a:p>
            <a:endParaRPr lang="he-I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69312" y="2032531"/>
            <a:ext cx="500656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S2: </a:t>
            </a:r>
            <a:r>
              <a:rPr lang="en-US" dirty="0"/>
              <a:t>15+2 = 17 </a:t>
            </a:r>
            <a:r>
              <a:rPr lang="en-US" dirty="0">
                <a:sym typeface="Wingdings" panose="05000000000000000000" pitchFamily="2" charset="2"/>
              </a:rPr>
              <a:t> 5 bit needed  A.B.C.001|… /27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S1: </a:t>
            </a:r>
            <a:r>
              <a:rPr lang="en-US" dirty="0">
                <a:sym typeface="Wingdings" panose="05000000000000000000" pitchFamily="2" charset="2"/>
              </a:rPr>
              <a:t>28+2 = 30  5 bit needed  A.B.C.000|… /27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S3: </a:t>
            </a:r>
            <a:r>
              <a:rPr lang="en-US" dirty="0" smtClean="0">
                <a:sym typeface="Wingdings" panose="05000000000000000000" pitchFamily="2" charset="2"/>
              </a:rPr>
              <a:t>10+2 </a:t>
            </a:r>
            <a:r>
              <a:rPr lang="en-US" dirty="0">
                <a:sym typeface="Wingdings" panose="05000000000000000000" pitchFamily="2" charset="2"/>
              </a:rPr>
              <a:t>= 12  4 bit needed  A.B.C.0100|.. /28</a:t>
            </a:r>
            <a:endParaRPr lang="he-I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60838"/>
              </p:ext>
            </p:extLst>
          </p:nvPr>
        </p:nvGraphicFramePr>
        <p:xfrm>
          <a:off x="833005" y="3017407"/>
          <a:ext cx="10885747" cy="206373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06969">
                  <a:extLst>
                    <a:ext uri="{9D8B030D-6E8A-4147-A177-3AD203B41FA5}">
                      <a16:colId xmlns:a16="http://schemas.microsoft.com/office/drawing/2014/main" val="3948340518"/>
                    </a:ext>
                  </a:extLst>
                </a:gridCol>
                <a:gridCol w="2793264">
                  <a:extLst>
                    <a:ext uri="{9D8B030D-6E8A-4147-A177-3AD203B41FA5}">
                      <a16:colId xmlns:a16="http://schemas.microsoft.com/office/drawing/2014/main" val="958619659"/>
                    </a:ext>
                  </a:extLst>
                </a:gridCol>
                <a:gridCol w="2834665">
                  <a:extLst>
                    <a:ext uri="{9D8B030D-6E8A-4147-A177-3AD203B41FA5}">
                      <a16:colId xmlns:a16="http://schemas.microsoft.com/office/drawing/2014/main" val="1151357597"/>
                    </a:ext>
                  </a:extLst>
                </a:gridCol>
                <a:gridCol w="2250849">
                  <a:extLst>
                    <a:ext uri="{9D8B030D-6E8A-4147-A177-3AD203B41FA5}">
                      <a16:colId xmlns:a16="http://schemas.microsoft.com/office/drawing/2014/main" val="41731699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687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222.85.64.64</a:t>
                      </a:r>
                      <a:r>
                        <a:rPr lang="en-US" baseline="0" dirty="0"/>
                        <a:t>/ 28</a:t>
                      </a:r>
                      <a:endParaRPr lang="he-IL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222.85.64.32</a:t>
                      </a:r>
                      <a:r>
                        <a:rPr lang="en-US" baseline="0" dirty="0"/>
                        <a:t> / 27</a:t>
                      </a:r>
                      <a:endParaRPr lang="he-IL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222.85.64.0</a:t>
                      </a:r>
                      <a:r>
                        <a:rPr lang="en-US" baseline="0" dirty="0"/>
                        <a:t> / 27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Subnet</a:t>
                      </a:r>
                      <a:r>
                        <a:rPr lang="en-US" baseline="0" dirty="0"/>
                        <a:t> Add.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37650"/>
                  </a:ext>
                </a:extLst>
              </a:tr>
              <a:tr h="41781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222.85.64.79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222.85.64.63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222.85.64.31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Subnet Broadcast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130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222.85.64.65 -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222.85.64.78</a:t>
                      </a:r>
                      <a:endParaRPr lang="he-IL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222.85.64.33 -222.85.64.62</a:t>
                      </a:r>
                      <a:endParaRPr lang="he-IL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222.85.64.1</a:t>
                      </a:r>
                      <a:r>
                        <a:rPr lang="en-US" baseline="0" dirty="0"/>
                        <a:t> - </a:t>
                      </a:r>
                      <a:r>
                        <a:rPr lang="en-US" dirty="0"/>
                        <a:t>222.85.64.30</a:t>
                      </a:r>
                      <a:endParaRPr lang="he-IL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Host Ranges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342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15822" y="5276836"/>
            <a:ext cx="883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ב. מס' כתובות מבוזבזות\לא מנוצלות: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49616" y="5732597"/>
                <a:ext cx="2289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16" y="5732597"/>
                <a:ext cx="2289025" cy="276999"/>
              </a:xfrm>
              <a:prstGeom prst="rect">
                <a:avLst/>
              </a:prstGeom>
              <a:blipFill>
                <a:blip r:embed="rId2"/>
                <a:stretch>
                  <a:fillRect l="-1862" t="-4348" r="-1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80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413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 Introduction to Computer       Networks</vt:lpstr>
      <vt:lpstr>PowerPoint Presentation</vt:lpstr>
      <vt:lpstr>PowerPoint Presentation</vt:lpstr>
      <vt:lpstr>PowerPoint Presentation</vt:lpstr>
      <vt:lpstr>Q1</vt:lpstr>
      <vt:lpstr>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Rom Ogen</cp:lastModifiedBy>
  <cp:revision>462</cp:revision>
  <dcterms:created xsi:type="dcterms:W3CDTF">2015-10-05T16:24:50Z</dcterms:created>
  <dcterms:modified xsi:type="dcterms:W3CDTF">2019-05-22T10:04:06Z</dcterms:modified>
</cp:coreProperties>
</file>