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5"/>
  </p:notesMasterIdLst>
  <p:sldIdLst>
    <p:sldId id="258" r:id="rId2"/>
    <p:sldId id="271" r:id="rId3"/>
    <p:sldId id="279" r:id="rId4"/>
    <p:sldId id="331" r:id="rId5"/>
    <p:sldId id="332" r:id="rId6"/>
    <p:sldId id="330" r:id="rId7"/>
    <p:sldId id="340" r:id="rId8"/>
    <p:sldId id="341" r:id="rId9"/>
    <p:sldId id="335" r:id="rId10"/>
    <p:sldId id="323" r:id="rId11"/>
    <p:sldId id="337" r:id="rId12"/>
    <p:sldId id="338" r:id="rId13"/>
    <p:sldId id="339" r:id="rId1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3979" autoAdjust="0"/>
  </p:normalViewPr>
  <p:slideViewPr>
    <p:cSldViewPr snapToGrid="0">
      <p:cViewPr varScale="1">
        <p:scale>
          <a:sx n="69" d="100"/>
          <a:sy n="69" d="100"/>
        </p:scale>
        <p:origin x="564"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E6AE133-C739-4E3F-874F-34C635C9E533}" type="datetimeFigureOut">
              <a:rPr lang="he-IL" smtClean="0"/>
              <a:t>א'/סיון/תשע"ט</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057EB253-EA48-4267-8E87-258409B538D6}" type="slidenum">
              <a:rPr lang="he-IL" smtClean="0"/>
              <a:t>‹#›</a:t>
            </a:fld>
            <a:endParaRPr lang="he-IL"/>
          </a:p>
        </p:txBody>
      </p:sp>
    </p:spTree>
    <p:extLst>
      <p:ext uri="{BB962C8B-B14F-4D97-AF65-F5344CB8AC3E}">
        <p14:creationId xmlns:p14="http://schemas.microsoft.com/office/powerpoint/2010/main" val="42801838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wikipedia.org/wiki/%D7%9B%D7%AA%D7%95%D7%91%D7%AA_IP"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he.wikipedia.org/wiki/DNS" TargetMode="External"/><Relationship Id="rId3" Type="http://schemas.openxmlformats.org/officeDocument/2006/relationships/hyperlink" Target="https://he.wikipedia.org/wiki/%D7%A4%D7%A8%D7%95%D7%98%D7%95%D7%A7%D7%95%D7%9C_%D7%AA%D7%A7%D7%A9%D7%95%D7%A8%D7%AA" TargetMode="External"/><Relationship Id="rId7" Type="http://schemas.openxmlformats.org/officeDocument/2006/relationships/hyperlink" Target="https://he.wikipedia.org/wiki/Subnet_mask"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he.wikipedia.org/wiki/%D7%A9%D7%A8%D7%AA" TargetMode="External"/><Relationship Id="rId5" Type="http://schemas.openxmlformats.org/officeDocument/2006/relationships/hyperlink" Target="https://he.wikipedia.org/wiki/%D7%A8%D7%A9%D7%AA_%D7%9E%D7%A7%D7%95%D7%9E%D7%99%D7%AA" TargetMode="External"/><Relationship Id="rId4" Type="http://schemas.openxmlformats.org/officeDocument/2006/relationships/hyperlink" Target="https://he.wikipedia.org/wiki/%D7%9B%D7%AA%D7%95%D7%91%D7%AA_IP" TargetMode="External"/><Relationship Id="rId9" Type="http://schemas.openxmlformats.org/officeDocument/2006/relationships/hyperlink" Target="https://he.wikipedia.org/wiki/%D7%A9%D7%A2%D7%A8_%D7%92%D7%99%D7%A9%D7%9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3</a:t>
            </a:fld>
            <a:endParaRPr lang="he-IL"/>
          </a:p>
        </p:txBody>
      </p:sp>
    </p:spTree>
    <p:extLst>
      <p:ext uri="{BB962C8B-B14F-4D97-AF65-F5344CB8AC3E}">
        <p14:creationId xmlns:p14="http://schemas.microsoft.com/office/powerpoint/2010/main" val="4028978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sz="1200" b="0" i="0" kern="1200" dirty="0" smtClean="0">
                <a:solidFill>
                  <a:schemeClr val="tx1"/>
                </a:solidFill>
                <a:effectLst/>
                <a:latin typeface="+mn-lt"/>
                <a:ea typeface="+mn-ea"/>
                <a:cs typeface="+mn-cs"/>
              </a:rPr>
              <a:t>חיבור מחשבים רבים הנמצאים באותה ברשת המקומית לרשת האינטרנט באמצעות </a:t>
            </a:r>
            <a:r>
              <a:rPr lang="he-IL" sz="1200" b="0" i="0" u="none" strike="noStrike" kern="1200" dirty="0" smtClean="0">
                <a:solidFill>
                  <a:schemeClr val="tx1"/>
                </a:solidFill>
                <a:effectLst/>
                <a:latin typeface="+mn-lt"/>
                <a:ea typeface="+mn-ea"/>
                <a:cs typeface="+mn-cs"/>
                <a:hlinkClick r:id="rId3" tooltip="כתובת IP"/>
              </a:rPr>
              <a:t>כתובת </a:t>
            </a:r>
            <a:r>
              <a:rPr lang="en-US" sz="1200" b="0" i="0" u="none" strike="noStrike" kern="1200" dirty="0" smtClean="0">
                <a:solidFill>
                  <a:schemeClr val="tx1"/>
                </a:solidFill>
                <a:effectLst/>
                <a:latin typeface="+mn-lt"/>
                <a:ea typeface="+mn-ea"/>
                <a:cs typeface="+mn-cs"/>
                <a:hlinkClick r:id="rId3" tooltip="כתובת IP"/>
              </a:rPr>
              <a:t>IP</a:t>
            </a:r>
            <a:r>
              <a:rPr lang="en-US" sz="1200" b="0" i="0" kern="1200" dirty="0" smtClean="0">
                <a:solidFill>
                  <a:schemeClr val="tx1"/>
                </a:solidFill>
                <a:effectLst/>
                <a:latin typeface="+mn-lt"/>
                <a:ea typeface="+mn-ea"/>
                <a:cs typeface="+mn-cs"/>
              </a:rPr>
              <a:t> </a:t>
            </a:r>
            <a:r>
              <a:rPr lang="he-IL" sz="1200" b="0" i="0" kern="1200" dirty="0" smtClean="0">
                <a:solidFill>
                  <a:schemeClr val="tx1"/>
                </a:solidFill>
                <a:effectLst/>
                <a:latin typeface="+mn-lt"/>
                <a:ea typeface="+mn-ea"/>
                <a:cs typeface="+mn-cs"/>
              </a:rPr>
              <a:t>אחת בלבד</a:t>
            </a:r>
          </a:p>
          <a:p>
            <a:r>
              <a:rPr lang="he-IL" sz="1200" b="0" i="0" kern="1200" dirty="0" smtClean="0">
                <a:solidFill>
                  <a:schemeClr val="tx1"/>
                </a:solidFill>
                <a:effectLst/>
                <a:latin typeface="+mn-lt"/>
                <a:ea typeface="+mn-ea"/>
                <a:cs typeface="+mn-cs"/>
              </a:rPr>
              <a:t> יישום זה שימושי לצורך צמצום כתובות ה-</a:t>
            </a:r>
            <a:r>
              <a:rPr lang="en-US" sz="1200" b="0" i="0" kern="1200" dirty="0" smtClean="0">
                <a:solidFill>
                  <a:schemeClr val="tx1"/>
                </a:solidFill>
                <a:effectLst/>
                <a:latin typeface="+mn-lt"/>
                <a:ea typeface="+mn-ea"/>
                <a:cs typeface="+mn-cs"/>
              </a:rPr>
              <a:t>IP </a:t>
            </a:r>
            <a:r>
              <a:rPr lang="he-IL" sz="1200" b="0" i="0" kern="1200" dirty="0" smtClean="0">
                <a:solidFill>
                  <a:schemeClr val="tx1"/>
                </a:solidFill>
                <a:effectLst/>
                <a:latin typeface="+mn-lt"/>
                <a:ea typeface="+mn-ea"/>
                <a:cs typeface="+mn-cs"/>
              </a:rPr>
              <a:t>בעולם, שהרי במקום שלכל מחשב תינתן כתובת </a:t>
            </a:r>
            <a:r>
              <a:rPr lang="en-US" sz="1200" b="0" i="0" kern="1200" dirty="0" smtClean="0">
                <a:solidFill>
                  <a:schemeClr val="tx1"/>
                </a:solidFill>
                <a:effectLst/>
                <a:latin typeface="+mn-lt"/>
                <a:ea typeface="+mn-ea"/>
                <a:cs typeface="+mn-cs"/>
              </a:rPr>
              <a:t>IP </a:t>
            </a:r>
            <a:r>
              <a:rPr lang="he-IL" sz="1200" b="0" i="0" kern="1200" dirty="0" smtClean="0">
                <a:solidFill>
                  <a:schemeClr val="tx1"/>
                </a:solidFill>
                <a:effectLst/>
                <a:latin typeface="+mn-lt"/>
                <a:ea typeface="+mn-ea"/>
                <a:cs typeface="+mn-cs"/>
              </a:rPr>
              <a:t>חיצונית, כל המחשבים מיוצגים ככתובת אחת בלבד.</a:t>
            </a:r>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12</a:t>
            </a:fld>
            <a:endParaRPr lang="he-IL"/>
          </a:p>
        </p:txBody>
      </p:sp>
    </p:spTree>
    <p:extLst>
      <p:ext uri="{BB962C8B-B14F-4D97-AF65-F5344CB8AC3E}">
        <p14:creationId xmlns:p14="http://schemas.microsoft.com/office/powerpoint/2010/main" val="3378828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he-IL" baseline="0" dirty="0" smtClean="0"/>
              <a:t>יתרונות-</a:t>
            </a:r>
          </a:p>
          <a:p>
            <a:pPr marL="228600" indent="-228600">
              <a:buAutoNum type="arabicPeriod"/>
            </a:pPr>
            <a:r>
              <a:rPr lang="he-IL" baseline="0" dirty="0" smtClean="0"/>
              <a:t>אפשר לקנות כתובת </a:t>
            </a:r>
            <a:r>
              <a:rPr lang="en-US" baseline="0" dirty="0" err="1" smtClean="0"/>
              <a:t>ip</a:t>
            </a:r>
            <a:r>
              <a:rPr lang="he-IL" baseline="0" dirty="0" smtClean="0"/>
              <a:t> אחת שתשרת את כל הרשת המקומית</a:t>
            </a:r>
          </a:p>
          <a:p>
            <a:pPr marL="228600" indent="-228600">
              <a:buAutoNum type="arabicPeriod"/>
            </a:pPr>
            <a:r>
              <a:rPr lang="he-IL" baseline="0" dirty="0" smtClean="0"/>
              <a:t>2. אפשר לשנות את הכתובת המקומית בלי לעדכן את כל העולם</a:t>
            </a:r>
          </a:p>
          <a:p>
            <a:pPr marL="228600" indent="-228600">
              <a:buAutoNum type="arabicPeriod"/>
            </a:pPr>
            <a:r>
              <a:rPr lang="he-IL" baseline="0" dirty="0" smtClean="0"/>
              <a:t>אפשר לשנות את ה-</a:t>
            </a:r>
            <a:r>
              <a:rPr lang="en-US" baseline="0" dirty="0" err="1" smtClean="0"/>
              <a:t>isp</a:t>
            </a:r>
            <a:r>
              <a:rPr lang="he-IL" baseline="0" dirty="0" smtClean="0"/>
              <a:t> בלי לשנות את הכתובות של הרכיבים שבתוך</a:t>
            </a:r>
          </a:p>
          <a:p>
            <a:pPr marL="228600" indent="-228600">
              <a:buAutoNum type="arabicPeriod"/>
            </a:pPr>
            <a:r>
              <a:rPr lang="he-IL" baseline="0" dirty="0" smtClean="0"/>
              <a:t>מאפשר אבטחה</a:t>
            </a:r>
          </a:p>
          <a:p>
            <a:pPr marL="228600" indent="-228600">
              <a:buAutoNum type="arabicPeriod"/>
            </a:pPr>
            <a:endParaRPr lang="he-IL" dirty="0" smtClean="0"/>
          </a:p>
          <a:p>
            <a:pPr marL="228600" marR="0" lvl="0" indent="-228600" algn="r" defTabSz="914400" rtl="1" eaLnBrk="1" fontAlgn="auto" latinLnBrk="0" hangingPunct="1">
              <a:lnSpc>
                <a:spcPct val="100000"/>
              </a:lnSpc>
              <a:spcBef>
                <a:spcPts val="0"/>
              </a:spcBef>
              <a:spcAft>
                <a:spcPts val="0"/>
              </a:spcAft>
              <a:buClrTx/>
              <a:buSzTx/>
              <a:buFontTx/>
              <a:buAutoNum type="arabicPeriod"/>
              <a:tabLst/>
              <a:defRPr/>
            </a:pPr>
            <a:r>
              <a:rPr lang="en-US" dirty="0" smtClean="0"/>
              <a:t>Solution: static configuring,</a:t>
            </a:r>
            <a:r>
              <a:rPr lang="en-US" baseline="0" dirty="0" smtClean="0"/>
              <a:t> UPnP, Relaying</a:t>
            </a:r>
          </a:p>
          <a:p>
            <a:pPr marL="228600" indent="-228600">
              <a:buAutoNum type="arabicPeriod"/>
            </a:pPr>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13</a:t>
            </a:fld>
            <a:endParaRPr lang="he-IL"/>
          </a:p>
        </p:txBody>
      </p:sp>
    </p:spTree>
    <p:extLst>
      <p:ext uri="{BB962C8B-B14F-4D97-AF65-F5344CB8AC3E}">
        <p14:creationId xmlns:p14="http://schemas.microsoft.com/office/powerpoint/2010/main" val="218328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field represents the transport layer protocol that handed over data to IP layer. This field comes in handy when the data is </a:t>
            </a:r>
            <a:r>
              <a:rPr lang="en-US" sz="1200" b="0" i="0" kern="1200" dirty="0" err="1" smtClean="0">
                <a:solidFill>
                  <a:schemeClr val="tx1"/>
                </a:solidFill>
                <a:effectLst/>
                <a:latin typeface="+mn-lt"/>
                <a:ea typeface="+mn-ea"/>
                <a:cs typeface="+mn-cs"/>
              </a:rPr>
              <a:t>demultiplex-ed</a:t>
            </a:r>
            <a:r>
              <a:rPr lang="en-US" sz="1200" b="0" i="0" kern="1200" dirty="0" smtClean="0">
                <a:solidFill>
                  <a:schemeClr val="tx1"/>
                </a:solidFill>
                <a:effectLst/>
                <a:latin typeface="+mn-lt"/>
                <a:ea typeface="+mn-ea"/>
                <a:cs typeface="+mn-cs"/>
              </a:rPr>
              <a:t> at the destination as in that case IP would need to know which protocol to hand over the data to.</a:t>
            </a:r>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4</a:t>
            </a:fld>
            <a:endParaRPr lang="he-IL"/>
          </a:p>
        </p:txBody>
      </p:sp>
    </p:spTree>
    <p:extLst>
      <p:ext uri="{BB962C8B-B14F-4D97-AF65-F5344CB8AC3E}">
        <p14:creationId xmlns:p14="http://schemas.microsoft.com/office/powerpoint/2010/main" val="45647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5</a:t>
            </a:fld>
            <a:endParaRPr lang="he-IL"/>
          </a:p>
        </p:txBody>
      </p:sp>
    </p:spTree>
    <p:extLst>
      <p:ext uri="{BB962C8B-B14F-4D97-AF65-F5344CB8AC3E}">
        <p14:creationId xmlns:p14="http://schemas.microsoft.com/office/powerpoint/2010/main" val="1096082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7EB253-EA48-4267-8E87-258409B538D6}" type="slidenum">
              <a:rPr lang="he-IL" smtClean="0"/>
              <a:t>6</a:t>
            </a:fld>
            <a:endParaRPr lang="he-IL"/>
          </a:p>
        </p:txBody>
      </p:sp>
    </p:spTree>
    <p:extLst>
      <p:ext uri="{BB962C8B-B14F-4D97-AF65-F5344CB8AC3E}">
        <p14:creationId xmlns:p14="http://schemas.microsoft.com/office/powerpoint/2010/main" val="99676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שולחים</a:t>
            </a:r>
            <a:r>
              <a:rPr lang="he-IL" baseline="0" dirty="0" smtClean="0"/>
              <a:t> הודעות שגיאה</a:t>
            </a:r>
            <a:r>
              <a:rPr lang="en-US" baseline="0" dirty="0" smtClean="0"/>
              <a:t>/</a:t>
            </a:r>
            <a:r>
              <a:rPr lang="he-IL" baseline="0" dirty="0" smtClean="0"/>
              <a:t> הודעות בקרה על הרשת באמצעותו, לדוגמא </a:t>
            </a:r>
            <a:r>
              <a:rPr lang="en-US" baseline="0" dirty="0" smtClean="0"/>
              <a:t>ping, traceroute</a:t>
            </a:r>
            <a:r>
              <a:rPr lang="he-IL" baseline="0" dirty="0" smtClean="0"/>
              <a:t> </a:t>
            </a:r>
            <a:endParaRPr lang="en-US" dirty="0"/>
          </a:p>
        </p:txBody>
      </p:sp>
      <p:sp>
        <p:nvSpPr>
          <p:cNvPr id="4" name="Slide Number Placeholder 3"/>
          <p:cNvSpPr>
            <a:spLocks noGrp="1"/>
          </p:cNvSpPr>
          <p:nvPr>
            <p:ph type="sldNum" sz="quarter" idx="10"/>
          </p:nvPr>
        </p:nvSpPr>
        <p:spPr/>
        <p:txBody>
          <a:bodyPr/>
          <a:lstStyle/>
          <a:p>
            <a:fld id="{057EB253-EA48-4267-8E87-258409B538D6}" type="slidenum">
              <a:rPr lang="he-IL" smtClean="0"/>
              <a:t>7</a:t>
            </a:fld>
            <a:endParaRPr lang="he-IL"/>
          </a:p>
        </p:txBody>
      </p:sp>
    </p:spTree>
    <p:extLst>
      <p:ext uri="{BB962C8B-B14F-4D97-AF65-F5344CB8AC3E}">
        <p14:creationId xmlns:p14="http://schemas.microsoft.com/office/powerpoint/2010/main" val="361452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a:t>
            </a:r>
            <a:r>
              <a:rPr lang="en-US" baseline="0" dirty="0" smtClean="0"/>
              <a:t> 0 – used to ping</a:t>
            </a:r>
          </a:p>
          <a:p>
            <a:endParaRPr lang="en-US" dirty="0"/>
          </a:p>
        </p:txBody>
      </p:sp>
      <p:sp>
        <p:nvSpPr>
          <p:cNvPr id="4" name="Slide Number Placeholder 3"/>
          <p:cNvSpPr>
            <a:spLocks noGrp="1"/>
          </p:cNvSpPr>
          <p:nvPr>
            <p:ph type="sldNum" sz="quarter" idx="10"/>
          </p:nvPr>
        </p:nvSpPr>
        <p:spPr/>
        <p:txBody>
          <a:bodyPr/>
          <a:lstStyle/>
          <a:p>
            <a:fld id="{057EB253-EA48-4267-8E87-258409B538D6}" type="slidenum">
              <a:rPr lang="he-IL" smtClean="0"/>
              <a:t>8</a:t>
            </a:fld>
            <a:endParaRPr lang="he-IL"/>
          </a:p>
        </p:txBody>
      </p:sp>
    </p:spTree>
    <p:extLst>
      <p:ext uri="{BB962C8B-B14F-4D97-AF65-F5344CB8AC3E}">
        <p14:creationId xmlns:p14="http://schemas.microsoft.com/office/powerpoint/2010/main" val="42588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7EB253-EA48-4267-8E87-258409B538D6}" type="slidenum">
              <a:rPr lang="he-IL" smtClean="0"/>
              <a:t>9</a:t>
            </a:fld>
            <a:endParaRPr lang="he-IL"/>
          </a:p>
        </p:txBody>
      </p:sp>
    </p:spTree>
    <p:extLst>
      <p:ext uri="{BB962C8B-B14F-4D97-AF65-F5344CB8AC3E}">
        <p14:creationId xmlns:p14="http://schemas.microsoft.com/office/powerpoint/2010/main" val="2382198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10</a:t>
            </a:fld>
            <a:endParaRPr lang="he-IL"/>
          </a:p>
        </p:txBody>
      </p:sp>
    </p:spTree>
    <p:extLst>
      <p:ext uri="{BB962C8B-B14F-4D97-AF65-F5344CB8AC3E}">
        <p14:creationId xmlns:p14="http://schemas.microsoft.com/office/powerpoint/2010/main" val="86628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sz="1200" b="0" i="0" u="sng" kern="1200" dirty="0" smtClean="0">
                <a:solidFill>
                  <a:schemeClr val="tx1"/>
                </a:solidFill>
                <a:effectLst/>
                <a:latin typeface="+mn-lt"/>
                <a:ea typeface="+mn-ea"/>
                <a:cs typeface="+mn-cs"/>
                <a:hlinkClick r:id="rId3"/>
              </a:rPr>
              <a:t>פרוטוקול תקשורת</a:t>
            </a:r>
            <a:r>
              <a:rPr lang="he-IL" sz="1200" b="0" i="0" kern="1200" dirty="0" smtClean="0">
                <a:solidFill>
                  <a:schemeClr val="tx1"/>
                </a:solidFill>
                <a:effectLst/>
                <a:latin typeface="+mn-lt"/>
                <a:ea typeface="+mn-ea"/>
                <a:cs typeface="+mn-cs"/>
              </a:rPr>
              <a:t> המשמש להקצאה של </a:t>
            </a:r>
            <a:r>
              <a:rPr lang="he-IL" sz="1200" b="0" i="0" u="none" strike="noStrike" kern="1200" dirty="0" smtClean="0">
                <a:solidFill>
                  <a:schemeClr val="tx1"/>
                </a:solidFill>
                <a:effectLst/>
                <a:latin typeface="+mn-lt"/>
                <a:ea typeface="+mn-ea"/>
                <a:cs typeface="+mn-cs"/>
                <a:hlinkClick r:id="rId4" tooltip="כתובת IP"/>
              </a:rPr>
              <a:t>כתובות </a:t>
            </a:r>
            <a:r>
              <a:rPr lang="en-US" sz="1200" b="0" i="0" u="none" strike="noStrike" kern="1200" dirty="0" smtClean="0">
                <a:solidFill>
                  <a:schemeClr val="tx1"/>
                </a:solidFill>
                <a:effectLst/>
                <a:latin typeface="+mn-lt"/>
                <a:ea typeface="+mn-ea"/>
                <a:cs typeface="+mn-cs"/>
                <a:hlinkClick r:id="rId4" tooltip="כתובת IP"/>
              </a:rPr>
              <a:t>IP</a:t>
            </a:r>
            <a:r>
              <a:rPr lang="en-US" sz="1200" b="0" i="0" kern="1200" dirty="0" smtClean="0">
                <a:solidFill>
                  <a:schemeClr val="tx1"/>
                </a:solidFill>
                <a:effectLst/>
                <a:latin typeface="+mn-lt"/>
                <a:ea typeface="+mn-ea"/>
                <a:cs typeface="+mn-cs"/>
              </a:rPr>
              <a:t> </a:t>
            </a:r>
            <a:r>
              <a:rPr lang="he-IL" sz="1200" b="0" i="0" kern="1200" dirty="0" smtClean="0">
                <a:solidFill>
                  <a:schemeClr val="tx1"/>
                </a:solidFill>
                <a:effectLst/>
                <a:latin typeface="+mn-lt"/>
                <a:ea typeface="+mn-ea"/>
                <a:cs typeface="+mn-cs"/>
              </a:rPr>
              <a:t>ייחודיות למחשבים ב</a:t>
            </a:r>
            <a:r>
              <a:rPr lang="he-IL" sz="1200" b="0" i="0" u="none" strike="noStrike" kern="1200" dirty="0" smtClean="0">
                <a:solidFill>
                  <a:schemeClr val="tx1"/>
                </a:solidFill>
                <a:effectLst/>
                <a:latin typeface="+mn-lt"/>
                <a:ea typeface="+mn-ea"/>
                <a:cs typeface="+mn-cs"/>
                <a:hlinkClick r:id="rId5" tooltip="רשת מקומית"/>
              </a:rPr>
              <a:t>רשת מקומית</a:t>
            </a:r>
            <a:r>
              <a:rPr lang="he-IL"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LAN). </a:t>
            </a:r>
            <a:r>
              <a:rPr lang="he-IL" sz="1200" b="0" i="0" kern="1200" dirty="0" smtClean="0">
                <a:solidFill>
                  <a:schemeClr val="tx1"/>
                </a:solidFill>
                <a:effectLst/>
                <a:latin typeface="+mn-lt"/>
                <a:ea typeface="+mn-ea"/>
                <a:cs typeface="+mn-cs"/>
              </a:rPr>
              <a:t>בנוסף לכתובת ה-</a:t>
            </a:r>
            <a:r>
              <a:rPr lang="en-US" sz="1200" b="0" i="0" kern="1200" dirty="0" smtClean="0">
                <a:solidFill>
                  <a:schemeClr val="tx1"/>
                </a:solidFill>
                <a:effectLst/>
                <a:latin typeface="+mn-lt"/>
                <a:ea typeface="+mn-ea"/>
                <a:cs typeface="+mn-cs"/>
              </a:rPr>
              <a:t>IP,</a:t>
            </a:r>
            <a:r>
              <a:rPr lang="he-IL" sz="1200" b="0" i="0" u="none" strike="noStrike" kern="1200" dirty="0" smtClean="0">
                <a:solidFill>
                  <a:schemeClr val="tx1"/>
                </a:solidFill>
                <a:effectLst/>
                <a:latin typeface="+mn-lt"/>
                <a:ea typeface="+mn-ea"/>
                <a:cs typeface="+mn-cs"/>
                <a:hlinkClick r:id="rId6" tooltip="שרת"/>
              </a:rPr>
              <a:t>שרת</a:t>
            </a:r>
            <a:r>
              <a:rPr lang="he-IL"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DHCP </a:t>
            </a:r>
            <a:r>
              <a:rPr lang="he-IL" sz="1200" b="0" i="0" kern="1200" dirty="0" smtClean="0">
                <a:solidFill>
                  <a:schemeClr val="tx1"/>
                </a:solidFill>
                <a:effectLst/>
                <a:latin typeface="+mn-lt"/>
                <a:ea typeface="+mn-ea"/>
                <a:cs typeface="+mn-cs"/>
              </a:rPr>
              <a:t>בדרך כלל יספק למחשב גם נתונים כמו ה-</a:t>
            </a:r>
            <a:r>
              <a:rPr lang="en-US" sz="1200" b="0" i="0" u="none" strike="noStrike" kern="1200" dirty="0" smtClean="0">
                <a:solidFill>
                  <a:schemeClr val="tx1"/>
                </a:solidFill>
                <a:effectLst/>
                <a:latin typeface="+mn-lt"/>
                <a:ea typeface="+mn-ea"/>
                <a:cs typeface="+mn-cs"/>
                <a:hlinkClick r:id="rId7" tooltip="Subnet mask"/>
              </a:rPr>
              <a:t>Subnet mask</a:t>
            </a:r>
            <a:r>
              <a:rPr lang="en-US" sz="1200" b="0" i="0" kern="1200" dirty="0" smtClean="0">
                <a:solidFill>
                  <a:schemeClr val="tx1"/>
                </a:solidFill>
                <a:effectLst/>
                <a:latin typeface="+mn-lt"/>
                <a:ea typeface="+mn-ea"/>
                <a:cs typeface="+mn-cs"/>
              </a:rPr>
              <a:t>, </a:t>
            </a:r>
            <a:r>
              <a:rPr lang="he-IL" sz="1200" b="0" i="0" kern="1200" dirty="0" smtClean="0">
                <a:solidFill>
                  <a:schemeClr val="tx1"/>
                </a:solidFill>
                <a:effectLst/>
                <a:latin typeface="+mn-lt"/>
                <a:ea typeface="+mn-ea"/>
                <a:cs typeface="+mn-cs"/>
              </a:rPr>
              <a:t>כתובת שרת ה-</a:t>
            </a:r>
            <a:r>
              <a:rPr lang="en-US" sz="1200" b="0" i="0" u="none" strike="noStrike" kern="1200" dirty="0" smtClean="0">
                <a:solidFill>
                  <a:schemeClr val="tx1"/>
                </a:solidFill>
                <a:effectLst/>
                <a:latin typeface="+mn-lt"/>
                <a:ea typeface="+mn-ea"/>
                <a:cs typeface="+mn-cs"/>
                <a:hlinkClick r:id="rId8" tooltip="DNS"/>
              </a:rPr>
              <a:t>DNS</a:t>
            </a:r>
            <a:r>
              <a:rPr lang="en-US" sz="1200" b="0" i="0" kern="1200" dirty="0" smtClean="0">
                <a:solidFill>
                  <a:schemeClr val="tx1"/>
                </a:solidFill>
                <a:effectLst/>
                <a:latin typeface="+mn-lt"/>
                <a:ea typeface="+mn-ea"/>
                <a:cs typeface="+mn-cs"/>
              </a:rPr>
              <a:t> </a:t>
            </a:r>
            <a:r>
              <a:rPr lang="he-IL" sz="1200" b="0" i="0" kern="1200" dirty="0" smtClean="0">
                <a:solidFill>
                  <a:schemeClr val="tx1"/>
                </a:solidFill>
                <a:effectLst/>
                <a:latin typeface="+mn-lt"/>
                <a:ea typeface="+mn-ea"/>
                <a:cs typeface="+mn-cs"/>
              </a:rPr>
              <a:t>וכתובת </a:t>
            </a:r>
            <a:r>
              <a:rPr lang="he-IL" sz="1200" b="0" i="0" u="none" strike="noStrike" kern="1200" dirty="0" smtClean="0">
                <a:solidFill>
                  <a:schemeClr val="tx1"/>
                </a:solidFill>
                <a:effectLst/>
                <a:latin typeface="+mn-lt"/>
                <a:ea typeface="+mn-ea"/>
                <a:cs typeface="+mn-cs"/>
                <a:hlinkClick r:id="rId9" tooltip="שער גישה"/>
              </a:rPr>
              <a:t>שער הגישה</a:t>
            </a:r>
            <a:r>
              <a:rPr lang="he-IL"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Gateway), </a:t>
            </a:r>
            <a:r>
              <a:rPr lang="he-IL" sz="1200" b="0" i="0" kern="1200" dirty="0" smtClean="0">
                <a:solidFill>
                  <a:schemeClr val="tx1"/>
                </a:solidFill>
                <a:effectLst/>
                <a:latin typeface="+mn-lt"/>
                <a:ea typeface="+mn-ea"/>
                <a:cs typeface="+mn-cs"/>
              </a:rPr>
              <a:t>כך שהמחשב יוכל להתחיל לתפקד ברשת ללא צורך בנתונים נוספים.</a:t>
            </a:r>
          </a:p>
          <a:p>
            <a:endParaRPr lang="he-IL" dirty="0" smtClean="0"/>
          </a:p>
          <a:p>
            <a:r>
              <a:rPr lang="he-IL" dirty="0" smtClean="0"/>
              <a:t>כדי </a:t>
            </a:r>
            <a:r>
              <a:rPr lang="he-IL" dirty="0"/>
              <a:t>לפרסם לשאר ה </a:t>
            </a:r>
            <a:r>
              <a:rPr lang="en-US" dirty="0"/>
              <a:t>DHCP</a:t>
            </a:r>
            <a:r>
              <a:rPr lang="he-IL" dirty="0"/>
              <a:t>-ים</a:t>
            </a:r>
            <a:r>
              <a:rPr lang="he-IL" baseline="0" dirty="0"/>
              <a:t> במידה וקיימים כי לא נבחרה הכתובת שהם </a:t>
            </a:r>
            <a:r>
              <a:rPr lang="he-IL" baseline="0" dirty="0" smtClean="0"/>
              <a:t>הציעו.</a:t>
            </a:r>
          </a:p>
          <a:p>
            <a:pPr rtl="1"/>
            <a:r>
              <a:rPr lang="he-IL" sz="1200" b="0" i="0" kern="1200" dirty="0" smtClean="0">
                <a:solidFill>
                  <a:schemeClr val="tx1"/>
                </a:solidFill>
                <a:effectLst/>
                <a:latin typeface="+mn-lt"/>
                <a:ea typeface="+mn-ea"/>
                <a:cs typeface="+mn-cs"/>
              </a:rPr>
              <a:t>בעקרון בקשת ה</a:t>
            </a:r>
            <a:r>
              <a:rPr lang="en-US" sz="1200" b="0" i="0" kern="1200" dirty="0" smtClean="0">
                <a:solidFill>
                  <a:schemeClr val="tx1"/>
                </a:solidFill>
                <a:effectLst/>
                <a:latin typeface="+mn-lt"/>
                <a:ea typeface="+mn-ea"/>
                <a:cs typeface="+mn-cs"/>
              </a:rPr>
              <a:t>DHCP request </a:t>
            </a:r>
            <a:r>
              <a:rPr lang="he-IL" sz="1200" b="0" i="0" kern="1200" dirty="0" smtClean="0">
                <a:solidFill>
                  <a:schemeClr val="tx1"/>
                </a:solidFill>
                <a:effectLst/>
                <a:latin typeface="+mn-lt"/>
                <a:ea typeface="+mn-ea"/>
                <a:cs typeface="+mn-cs"/>
              </a:rPr>
              <a:t>נשלחת בצורת </a:t>
            </a:r>
            <a:r>
              <a:rPr lang="en-US" sz="1200" b="0" i="0" kern="1200" dirty="0" smtClean="0">
                <a:solidFill>
                  <a:schemeClr val="tx1"/>
                </a:solidFill>
                <a:effectLst/>
                <a:latin typeface="+mn-lt"/>
                <a:ea typeface="+mn-ea"/>
                <a:cs typeface="+mn-cs"/>
              </a:rPr>
              <a:t>broadcast </a:t>
            </a:r>
            <a:r>
              <a:rPr lang="he-IL" sz="1200" b="0" i="0" kern="1200" dirty="0" smtClean="0">
                <a:solidFill>
                  <a:schemeClr val="tx1"/>
                </a:solidFill>
                <a:effectLst/>
                <a:latin typeface="+mn-lt"/>
                <a:ea typeface="+mn-ea"/>
                <a:cs typeface="+mn-cs"/>
              </a:rPr>
              <a:t>כדי לאפשר לשאר השרתים לדעת:</a:t>
            </a:r>
          </a:p>
          <a:p>
            <a:pPr rtl="1"/>
            <a:r>
              <a:rPr lang="he-IL" sz="1200" b="0" i="0" kern="1200" dirty="0" smtClean="0">
                <a:solidFill>
                  <a:schemeClr val="tx1"/>
                </a:solidFill>
                <a:effectLst/>
                <a:latin typeface="+mn-lt"/>
                <a:ea typeface="+mn-ea"/>
                <a:cs typeface="+mn-cs"/>
              </a:rPr>
              <a:t>1)שה</a:t>
            </a:r>
            <a:r>
              <a:rPr lang="en-US" sz="1200" b="0" i="0" kern="1200" dirty="0" smtClean="0">
                <a:solidFill>
                  <a:schemeClr val="tx1"/>
                </a:solidFill>
                <a:effectLst/>
                <a:latin typeface="+mn-lt"/>
                <a:ea typeface="+mn-ea"/>
                <a:cs typeface="+mn-cs"/>
              </a:rPr>
              <a:t>client </a:t>
            </a:r>
            <a:r>
              <a:rPr lang="he-IL" sz="1200" b="0" i="0" kern="1200" dirty="0" smtClean="0">
                <a:solidFill>
                  <a:schemeClr val="tx1"/>
                </a:solidFill>
                <a:effectLst/>
                <a:latin typeface="+mn-lt"/>
                <a:ea typeface="+mn-ea"/>
                <a:cs typeface="+mn-cs"/>
              </a:rPr>
              <a:t>נמצא בתהליך עם שרת מסוים.</a:t>
            </a:r>
          </a:p>
          <a:p>
            <a:pPr rtl="1"/>
            <a:r>
              <a:rPr lang="he-IL" sz="1200" b="0" i="0" kern="1200" dirty="0" smtClean="0">
                <a:solidFill>
                  <a:schemeClr val="tx1"/>
                </a:solidFill>
                <a:effectLst/>
                <a:latin typeface="+mn-lt"/>
                <a:ea typeface="+mn-ea"/>
                <a:cs typeface="+mn-cs"/>
              </a:rPr>
              <a:t>2)שהם עדיין יכולים להציע ל</a:t>
            </a:r>
            <a:r>
              <a:rPr lang="en-US" sz="1200" b="0" i="0" kern="1200" dirty="0" smtClean="0">
                <a:solidFill>
                  <a:schemeClr val="tx1"/>
                </a:solidFill>
                <a:effectLst/>
                <a:latin typeface="+mn-lt"/>
                <a:ea typeface="+mn-ea"/>
                <a:cs typeface="+mn-cs"/>
              </a:rPr>
              <a:t>client </a:t>
            </a:r>
            <a:r>
              <a:rPr lang="he-IL" sz="1200" b="0" i="0" kern="1200" dirty="0" smtClean="0">
                <a:solidFill>
                  <a:schemeClr val="tx1"/>
                </a:solidFill>
                <a:effectLst/>
                <a:latin typeface="+mn-lt"/>
                <a:ea typeface="+mn-ea"/>
                <a:cs typeface="+mn-cs"/>
              </a:rPr>
              <a:t>מספר </a:t>
            </a:r>
            <a:r>
              <a:rPr lang="en-US" sz="1200" b="0" i="0" kern="1200" dirty="0" smtClean="0">
                <a:solidFill>
                  <a:schemeClr val="tx1"/>
                </a:solidFill>
                <a:effectLst/>
                <a:latin typeface="+mn-lt"/>
                <a:ea typeface="+mn-ea"/>
                <a:cs typeface="+mn-cs"/>
              </a:rPr>
              <a:t>IP </a:t>
            </a:r>
            <a:r>
              <a:rPr lang="he-IL" sz="1200" b="0" i="0" kern="1200" dirty="0" smtClean="0">
                <a:solidFill>
                  <a:schemeClr val="tx1"/>
                </a:solidFill>
                <a:effectLst/>
                <a:latin typeface="+mn-lt"/>
                <a:ea typeface="+mn-ea"/>
                <a:cs typeface="+mn-cs"/>
              </a:rPr>
              <a:t>משלהם כי עדיין לא סיים את התהליך עם השרת ששלח </a:t>
            </a:r>
            <a:r>
              <a:rPr lang="en-US" sz="1200" b="0" i="0" kern="1200" dirty="0" smtClean="0">
                <a:solidFill>
                  <a:schemeClr val="tx1"/>
                </a:solidFill>
                <a:effectLst/>
                <a:latin typeface="+mn-lt"/>
                <a:ea typeface="+mn-ea"/>
                <a:cs typeface="+mn-cs"/>
              </a:rPr>
              <a:t>DHCP offer. </a:t>
            </a:r>
            <a:r>
              <a:rPr lang="he-IL" sz="1200" b="0" i="0" kern="1200" dirty="0" smtClean="0">
                <a:solidFill>
                  <a:schemeClr val="tx1"/>
                </a:solidFill>
                <a:effectLst/>
                <a:latin typeface="+mn-lt"/>
                <a:ea typeface="+mn-ea"/>
                <a:cs typeface="+mn-cs"/>
              </a:rPr>
              <a:t>אסביר בהרחבה את סעיף זה:</a:t>
            </a:r>
          </a:p>
          <a:p>
            <a:r>
              <a:rPr lang="he-IL" sz="1200" b="0" i="0" kern="1200" dirty="0" smtClean="0">
                <a:solidFill>
                  <a:schemeClr val="tx1"/>
                </a:solidFill>
                <a:effectLst/>
                <a:latin typeface="+mn-lt"/>
                <a:ea typeface="+mn-ea"/>
                <a:cs typeface="+mn-cs"/>
              </a:rPr>
              <a:t>יתרון נוסף לשליחת ה</a:t>
            </a:r>
            <a:r>
              <a:rPr lang="en-US" sz="1200" b="0" i="0" kern="1200" dirty="0" smtClean="0">
                <a:solidFill>
                  <a:schemeClr val="tx1"/>
                </a:solidFill>
                <a:effectLst/>
                <a:latin typeface="+mn-lt"/>
                <a:ea typeface="+mn-ea"/>
                <a:cs typeface="+mn-cs"/>
              </a:rPr>
              <a:t>DHCP request </a:t>
            </a:r>
            <a:r>
              <a:rPr lang="he-IL" sz="1200" b="0" i="0" kern="1200" dirty="0" smtClean="0">
                <a:solidFill>
                  <a:schemeClr val="tx1"/>
                </a:solidFill>
                <a:effectLst/>
                <a:latin typeface="+mn-lt"/>
                <a:ea typeface="+mn-ea"/>
                <a:cs typeface="+mn-cs"/>
              </a:rPr>
              <a:t>כהודעת </a:t>
            </a:r>
            <a:r>
              <a:rPr lang="en-US" sz="1200" b="0" i="0" kern="1200" dirty="0" smtClean="0">
                <a:solidFill>
                  <a:schemeClr val="tx1"/>
                </a:solidFill>
                <a:effectLst/>
                <a:latin typeface="+mn-lt"/>
                <a:ea typeface="+mn-ea"/>
                <a:cs typeface="+mn-cs"/>
              </a:rPr>
              <a:t>broadcast </a:t>
            </a:r>
            <a:r>
              <a:rPr lang="he-IL" sz="1200" b="0" i="0" kern="1200" dirty="0" smtClean="0">
                <a:solidFill>
                  <a:schemeClr val="tx1"/>
                </a:solidFill>
                <a:effectLst/>
                <a:latin typeface="+mn-lt"/>
                <a:ea typeface="+mn-ea"/>
                <a:cs typeface="+mn-cs"/>
              </a:rPr>
              <a:t>הוא לעדכן את שאר המשתמשים ברשת על הצטרפות ה</a:t>
            </a:r>
            <a:r>
              <a:rPr lang="en-US" sz="1200" b="0" i="0" kern="1200" dirty="0" smtClean="0">
                <a:solidFill>
                  <a:schemeClr val="tx1"/>
                </a:solidFill>
                <a:effectLst/>
                <a:latin typeface="+mn-lt"/>
                <a:ea typeface="+mn-ea"/>
                <a:cs typeface="+mn-cs"/>
              </a:rPr>
              <a:t>client.</a:t>
            </a:r>
            <a:endParaRPr lang="he-IL" dirty="0"/>
          </a:p>
        </p:txBody>
      </p:sp>
      <p:sp>
        <p:nvSpPr>
          <p:cNvPr id="4" name="Slide Number Placeholder 3"/>
          <p:cNvSpPr>
            <a:spLocks noGrp="1"/>
          </p:cNvSpPr>
          <p:nvPr>
            <p:ph type="sldNum" sz="quarter" idx="10"/>
          </p:nvPr>
        </p:nvSpPr>
        <p:spPr/>
        <p:txBody>
          <a:bodyPr/>
          <a:lstStyle/>
          <a:p>
            <a:fld id="{057EB253-EA48-4267-8E87-258409B538D6}" type="slidenum">
              <a:rPr lang="he-IL" smtClean="0"/>
              <a:t>11</a:t>
            </a:fld>
            <a:endParaRPr lang="he-IL"/>
          </a:p>
        </p:txBody>
      </p:sp>
    </p:spTree>
    <p:extLst>
      <p:ext uri="{BB962C8B-B14F-4D97-AF65-F5344CB8AC3E}">
        <p14:creationId xmlns:p14="http://schemas.microsoft.com/office/powerpoint/2010/main" val="81688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8F5E1FEA-43B7-457C-A3CF-E447AC730BD1}" type="datetimeFigureOut">
              <a:rPr lang="he-IL" smtClean="0"/>
              <a:t>א'/סיון/תשע"ט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4290743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8F5E1FEA-43B7-457C-A3CF-E447AC730BD1}" type="datetimeFigureOut">
              <a:rPr lang="he-IL" smtClean="0"/>
              <a:t>א'/סיון/תשע"ט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139830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8F5E1FEA-43B7-457C-A3CF-E447AC730BD1}" type="datetimeFigureOut">
              <a:rPr lang="he-IL" smtClean="0"/>
              <a:t>א'/סיון/תשע"ט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82491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8F5E1FEA-43B7-457C-A3CF-E447AC730BD1}" type="datetimeFigureOut">
              <a:rPr lang="he-IL" smtClean="0"/>
              <a:t>א'/סיון/תשע"ט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395385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E1FEA-43B7-457C-A3CF-E447AC730BD1}" type="datetimeFigureOut">
              <a:rPr lang="he-IL" smtClean="0"/>
              <a:t>א'/סיון/תשע"ט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3377150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8F5E1FEA-43B7-457C-A3CF-E447AC730BD1}" type="datetimeFigureOut">
              <a:rPr lang="he-IL" smtClean="0"/>
              <a:t>א'/סיון/תשע"ט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285365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8F5E1FEA-43B7-457C-A3CF-E447AC730BD1}" type="datetimeFigureOut">
              <a:rPr lang="he-IL" smtClean="0"/>
              <a:t>א'/סיון/תשע"ט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9815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8F5E1FEA-43B7-457C-A3CF-E447AC730BD1}" type="datetimeFigureOut">
              <a:rPr lang="he-IL" smtClean="0"/>
              <a:t>א'/סיון/תשע"ט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211466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E1FEA-43B7-457C-A3CF-E447AC730BD1}" type="datetimeFigureOut">
              <a:rPr lang="he-IL" smtClean="0"/>
              <a:t>א'/סיון/תשע"ט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23936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E1FEA-43B7-457C-A3CF-E447AC730BD1}" type="datetimeFigureOut">
              <a:rPr lang="he-IL" smtClean="0"/>
              <a:t>א'/סיון/תשע"ט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842356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E1FEA-43B7-457C-A3CF-E447AC730BD1}" type="datetimeFigureOut">
              <a:rPr lang="he-IL" smtClean="0"/>
              <a:t>א'/סיון/תשע"ט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B5FD95-09B9-4161-B4C8-5A8AF11E3067}" type="slidenum">
              <a:rPr lang="he-IL" smtClean="0"/>
              <a:t>‹#›</a:t>
            </a:fld>
            <a:endParaRPr lang="he-IL"/>
          </a:p>
        </p:txBody>
      </p:sp>
    </p:spTree>
    <p:extLst>
      <p:ext uri="{BB962C8B-B14F-4D97-AF65-F5344CB8AC3E}">
        <p14:creationId xmlns:p14="http://schemas.microsoft.com/office/powerpoint/2010/main" val="279953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F5E1FEA-43B7-457C-A3CF-E447AC730BD1}" type="datetimeFigureOut">
              <a:rPr lang="he-IL" smtClean="0"/>
              <a:t>א'/סיון/תשע"ט</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F5B5FD95-09B9-4161-B4C8-5A8AF11E3067}" type="slidenum">
              <a:rPr lang="he-IL" smtClean="0"/>
              <a:t>‹#›</a:t>
            </a:fld>
            <a:endParaRPr lang="he-IL"/>
          </a:p>
        </p:txBody>
      </p:sp>
    </p:spTree>
    <p:extLst>
      <p:ext uri="{BB962C8B-B14F-4D97-AF65-F5344CB8AC3E}">
        <p14:creationId xmlns:p14="http://schemas.microsoft.com/office/powerpoint/2010/main" val="274491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060" y="931679"/>
            <a:ext cx="10515600" cy="1325563"/>
          </a:xfrm>
        </p:spPr>
        <p:txBody>
          <a:bodyPr>
            <a:noAutofit/>
          </a:bodyPr>
          <a:lstStyle/>
          <a:p>
            <a:pPr algn="ctr" rtl="0"/>
            <a:r>
              <a:rPr lang="en-US" sz="5000" dirty="0">
                <a:latin typeface="Comic Sans MS" panose="030F0702030302020204" pitchFamily="66" charset="0"/>
              </a:rPr>
              <a:t> Introduction to Computer       Networks</a:t>
            </a:r>
            <a:endParaRPr lang="he-IL" sz="5000" dirty="0">
              <a:latin typeface="Comic Sans MS" panose="030F0702030302020204" pitchFamily="66" charset="0"/>
            </a:endParaRPr>
          </a:p>
        </p:txBody>
      </p:sp>
      <p:pic>
        <p:nvPicPr>
          <p:cNvPr id="4" name="תמונה 3"/>
          <p:cNvPicPr>
            <a:picLocks noChangeAspect="1"/>
          </p:cNvPicPr>
          <p:nvPr/>
        </p:nvPicPr>
        <p:blipFill>
          <a:blip r:embed="rId2"/>
          <a:stretch>
            <a:fillRect/>
          </a:stretch>
        </p:blipFill>
        <p:spPr>
          <a:xfrm>
            <a:off x="3948570" y="2715490"/>
            <a:ext cx="4119532" cy="2500746"/>
          </a:xfrm>
          <a:prstGeom prst="rect">
            <a:avLst/>
          </a:prstGeom>
        </p:spPr>
      </p:pic>
      <p:sp>
        <p:nvSpPr>
          <p:cNvPr id="6" name="TextBox 5"/>
          <p:cNvSpPr txBox="1"/>
          <p:nvPr/>
        </p:nvSpPr>
        <p:spPr>
          <a:xfrm>
            <a:off x="4413023" y="5372100"/>
            <a:ext cx="2992582" cy="646331"/>
          </a:xfrm>
          <a:prstGeom prst="rect">
            <a:avLst/>
          </a:prstGeom>
          <a:noFill/>
        </p:spPr>
        <p:txBody>
          <a:bodyPr wrap="square" rtlCol="1">
            <a:spAutoFit/>
          </a:bodyPr>
          <a:lstStyle/>
          <a:p>
            <a:pPr algn="ctr" rtl="0"/>
            <a:r>
              <a:rPr lang="en-US" sz="3600">
                <a:latin typeface="Comic Sans MS" panose="030F0702030302020204" pitchFamily="66" charset="0"/>
              </a:rPr>
              <a:t>Practice</a:t>
            </a:r>
            <a:r>
              <a:rPr lang="en-US" sz="3600"/>
              <a:t> </a:t>
            </a:r>
            <a:r>
              <a:rPr lang="en-US" sz="3600" smtClean="0"/>
              <a:t>#9</a:t>
            </a:r>
            <a:endParaRPr lang="he-IL" sz="3600" dirty="0"/>
          </a:p>
        </p:txBody>
      </p:sp>
      <p:sp>
        <p:nvSpPr>
          <p:cNvPr id="7" name="TextBox 6"/>
          <p:cNvSpPr txBox="1"/>
          <p:nvPr/>
        </p:nvSpPr>
        <p:spPr>
          <a:xfrm>
            <a:off x="9642763" y="6132731"/>
            <a:ext cx="2691246" cy="369332"/>
          </a:xfrm>
          <a:prstGeom prst="rect">
            <a:avLst/>
          </a:prstGeom>
          <a:noFill/>
        </p:spPr>
        <p:txBody>
          <a:bodyPr wrap="square" rtlCol="1">
            <a:spAutoFit/>
          </a:bodyPr>
          <a:lstStyle/>
          <a:p>
            <a:pPr algn="l"/>
            <a:r>
              <a:rPr lang="en-US" dirty="0" err="1">
                <a:latin typeface="Comic Sans MS" panose="030F0702030302020204" pitchFamily="66" charset="0"/>
              </a:rPr>
              <a:t>Hasidi</a:t>
            </a:r>
            <a:r>
              <a:rPr lang="en-US" dirty="0">
                <a:latin typeface="Comic Sans MS" panose="030F0702030302020204" pitchFamily="66" charset="0"/>
              </a:rPr>
              <a:t> </a:t>
            </a:r>
            <a:r>
              <a:rPr lang="en-US" dirty="0" err="1">
                <a:latin typeface="Comic Sans MS" panose="030F0702030302020204" pitchFamily="66" charset="0"/>
              </a:rPr>
              <a:t>Netanel</a:t>
            </a:r>
            <a:endParaRPr lang="he-IL" dirty="0">
              <a:latin typeface="Comic Sans MS" panose="030F0702030302020204" pitchFamily="66" charset="0"/>
            </a:endParaRPr>
          </a:p>
        </p:txBody>
      </p:sp>
      <p:pic>
        <p:nvPicPr>
          <p:cNvPr id="8" name="תמונה 7"/>
          <p:cNvPicPr>
            <a:picLocks noChangeAspect="1"/>
          </p:cNvPicPr>
          <p:nvPr/>
        </p:nvPicPr>
        <p:blipFill>
          <a:blip r:embed="rId3"/>
          <a:stretch>
            <a:fillRect/>
          </a:stretch>
        </p:blipFill>
        <p:spPr>
          <a:xfrm>
            <a:off x="9865304" y="5216236"/>
            <a:ext cx="1429615" cy="916495"/>
          </a:xfrm>
          <a:prstGeom prst="rect">
            <a:avLst/>
          </a:prstGeom>
        </p:spPr>
      </p:pic>
    </p:spTree>
    <p:extLst>
      <p:ext uri="{BB962C8B-B14F-4D97-AF65-F5344CB8AC3E}">
        <p14:creationId xmlns:p14="http://schemas.microsoft.com/office/powerpoint/2010/main" val="4247868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a:latin typeface="Comic Sans MS" panose="030F0702030302020204" pitchFamily="66" charset="0"/>
            </a:endParaRPr>
          </a:p>
          <a:p>
            <a:pPr algn="l" rtl="0"/>
            <a:endParaRPr lang="he-IL" sz="1800" dirty="0">
              <a:latin typeface="Comic Sans MS" panose="030F0702030302020204" pitchFamily="66" charset="0"/>
            </a:endParaRPr>
          </a:p>
        </p:txBody>
      </p:sp>
      <p:sp>
        <p:nvSpPr>
          <p:cNvPr id="10" name="TextBox 9"/>
          <p:cNvSpPr txBox="1"/>
          <p:nvPr/>
        </p:nvSpPr>
        <p:spPr>
          <a:xfrm>
            <a:off x="2415822" y="988455"/>
            <a:ext cx="8839200" cy="707886"/>
          </a:xfrm>
          <a:prstGeom prst="rect">
            <a:avLst/>
          </a:prstGeom>
          <a:noFill/>
        </p:spPr>
        <p:txBody>
          <a:bodyPr wrap="square" rtlCol="1">
            <a:spAutoFit/>
          </a:bodyPr>
          <a:lstStyle/>
          <a:p>
            <a:r>
              <a:rPr lang="he-IL" sz="2000" dirty="0"/>
              <a:t>לפנייך פלט של תוכנה </a:t>
            </a:r>
            <a:r>
              <a:rPr lang="en-US" sz="2000" dirty="0" smtClean="0"/>
              <a:t>Wireshark</a:t>
            </a:r>
            <a:r>
              <a:rPr lang="he-IL" sz="2000" dirty="0"/>
              <a:t>:</a:t>
            </a:r>
          </a:p>
          <a:p>
            <a:endParaRPr lang="he-IL" sz="2000" dirty="0"/>
          </a:p>
        </p:txBody>
      </p:sp>
      <p:sp>
        <p:nvSpPr>
          <p:cNvPr id="11" name="TextBox 10"/>
          <p:cNvSpPr txBox="1"/>
          <p:nvPr/>
        </p:nvSpPr>
        <p:spPr>
          <a:xfrm>
            <a:off x="2506133" y="5326379"/>
            <a:ext cx="8839200" cy="1323439"/>
          </a:xfrm>
          <a:prstGeom prst="rect">
            <a:avLst/>
          </a:prstGeom>
          <a:noFill/>
        </p:spPr>
        <p:txBody>
          <a:bodyPr wrap="square" rtlCol="1">
            <a:spAutoFit/>
          </a:bodyPr>
          <a:lstStyle/>
          <a:p>
            <a:r>
              <a:rPr lang="he-IL" sz="2000" dirty="0"/>
              <a:t>א. מאיזה שכבה התהליך החל ? (אפליקציה, תעבורה, רשת , לא ניתן לדעת).</a:t>
            </a:r>
          </a:p>
          <a:p>
            <a:r>
              <a:rPr lang="he-IL" sz="2000" dirty="0"/>
              <a:t>ב. למי שייכת הכתובת </a:t>
            </a:r>
            <a:r>
              <a:rPr lang="en-US" sz="2000" dirty="0"/>
              <a:t>212.179.16.98</a:t>
            </a:r>
            <a:r>
              <a:rPr lang="he-IL" sz="2000" dirty="0"/>
              <a:t> ? (נתב, מחשב\שרת , לא ניתן לדעת).</a:t>
            </a:r>
          </a:p>
          <a:p>
            <a:r>
              <a:rPr lang="he-IL" sz="2000" dirty="0"/>
              <a:t>ג. ב. למי שייכת הכתובת </a:t>
            </a:r>
            <a:r>
              <a:rPr lang="en-US" sz="2000" dirty="0"/>
              <a:t>81.218.31.185</a:t>
            </a:r>
            <a:r>
              <a:rPr lang="he-IL" sz="2000" dirty="0"/>
              <a:t> ? (נתב, מחשב\שרת , לא ניתן לדעת).</a:t>
            </a:r>
          </a:p>
          <a:p>
            <a:r>
              <a:rPr lang="he-IL" sz="2000" dirty="0"/>
              <a:t>ד. כמה נתבים יש בדרך עד שההודעה מגיעה ליעדה (אם בכלל)?</a:t>
            </a:r>
          </a:p>
        </p:txBody>
      </p:sp>
      <p:sp>
        <p:nvSpPr>
          <p:cNvPr id="12" name="Title 1"/>
          <p:cNvSpPr>
            <a:spLocks noGrp="1"/>
          </p:cNvSpPr>
          <p:nvPr>
            <p:ph type="title"/>
          </p:nvPr>
        </p:nvSpPr>
        <p:spPr>
          <a:xfrm>
            <a:off x="495300" y="114706"/>
            <a:ext cx="10515600" cy="1325563"/>
          </a:xfrm>
        </p:spPr>
        <p:txBody>
          <a:bodyPr/>
          <a:lstStyle/>
          <a:p>
            <a:pPr algn="l"/>
            <a:r>
              <a:rPr lang="en-US" dirty="0"/>
              <a:t>Q2</a:t>
            </a:r>
            <a:endParaRPr lang="he-IL" dirty="0"/>
          </a:p>
        </p:txBody>
      </p:sp>
      <p:pic>
        <p:nvPicPr>
          <p:cNvPr id="3" name="Picture 2"/>
          <p:cNvPicPr>
            <a:picLocks noChangeAspect="1"/>
          </p:cNvPicPr>
          <p:nvPr/>
        </p:nvPicPr>
        <p:blipFill>
          <a:blip r:embed="rId3"/>
          <a:stretch>
            <a:fillRect/>
          </a:stretch>
        </p:blipFill>
        <p:spPr>
          <a:xfrm>
            <a:off x="495300" y="1275644"/>
            <a:ext cx="11199542" cy="4071042"/>
          </a:xfrm>
          <a:prstGeom prst="rect">
            <a:avLst/>
          </a:prstGeom>
        </p:spPr>
      </p:pic>
    </p:spTree>
    <p:extLst>
      <p:ext uri="{BB962C8B-B14F-4D97-AF65-F5344CB8AC3E}">
        <p14:creationId xmlns:p14="http://schemas.microsoft.com/office/powerpoint/2010/main" val="83830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962899" y="1074942"/>
            <a:ext cx="5121050" cy="5783058"/>
          </a:xfrm>
          <a:prstGeom prst="rect">
            <a:avLst/>
          </a:prstGeom>
        </p:spPr>
      </p:pic>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a:latin typeface="Comic Sans MS" panose="030F0702030302020204" pitchFamily="66" charset="0"/>
              </a:rPr>
              <a:t>DHCP</a:t>
            </a:r>
          </a:p>
        </p:txBody>
      </p:sp>
      <p:sp>
        <p:nvSpPr>
          <p:cNvPr id="20" name="Content Placeholder 2"/>
          <p:cNvSpPr txBox="1">
            <a:spLocks/>
          </p:cNvSpPr>
          <p:nvPr/>
        </p:nvSpPr>
        <p:spPr>
          <a:xfrm>
            <a:off x="760952" y="1452364"/>
            <a:ext cx="6844061" cy="5183661"/>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a:latin typeface="Comic Sans MS" panose="030F0702030302020204" pitchFamily="66" charset="0"/>
              </a:rPr>
              <a:t>A protocol that allow host to dynamically obtain its IP address from network server when it joins network.</a:t>
            </a:r>
          </a:p>
          <a:p>
            <a:pPr algn="l" rtl="0"/>
            <a:r>
              <a:rPr lang="en-US" sz="1800" i="1" dirty="0">
                <a:latin typeface="Comic Sans MS" panose="030F0702030302020204" pitchFamily="66" charset="0"/>
              </a:rPr>
              <a:t>Plug &amp; Play </a:t>
            </a:r>
            <a:r>
              <a:rPr lang="en-US" sz="1800" dirty="0">
                <a:latin typeface="Comic Sans MS" panose="030F0702030302020204" pitchFamily="66" charset="0"/>
              </a:rPr>
              <a:t>– refer to the ability of the protocol to connecting a host into a network automatically. </a:t>
            </a:r>
          </a:p>
          <a:p>
            <a:pPr algn="l" rtl="0"/>
            <a:r>
              <a:rPr lang="en-US" sz="1800" dirty="0">
                <a:latin typeface="Comic Sans MS" panose="030F0702030302020204" pitchFamily="66" charset="0"/>
              </a:rPr>
              <a:t>DHCP Message Types:</a:t>
            </a:r>
          </a:p>
          <a:p>
            <a:pPr lvl="1" algn="l" rtl="0">
              <a:buFont typeface="Wingdings" panose="05000000000000000000" pitchFamily="2" charset="2"/>
              <a:buChar char="§"/>
            </a:pPr>
            <a:r>
              <a:rPr lang="en-US" sz="1800" dirty="0">
                <a:latin typeface="Comic Sans MS" panose="030F0702030302020204" pitchFamily="66" charset="0"/>
              </a:rPr>
              <a:t>DHCP Discover. (send within UDP packet to port 67).</a:t>
            </a:r>
          </a:p>
          <a:p>
            <a:pPr lvl="1" algn="l" rtl="0">
              <a:buFont typeface="Wingdings" panose="05000000000000000000" pitchFamily="2" charset="2"/>
              <a:buChar char="§"/>
            </a:pPr>
            <a:r>
              <a:rPr lang="en-US" sz="1800" dirty="0">
                <a:latin typeface="Comic Sans MS" panose="030F0702030302020204" pitchFamily="66" charset="0"/>
              </a:rPr>
              <a:t>DHCP Offer. (Broadcast message).</a:t>
            </a:r>
          </a:p>
          <a:p>
            <a:pPr lvl="1" algn="l" rtl="0">
              <a:buFont typeface="Wingdings" panose="05000000000000000000" pitchFamily="2" charset="2"/>
              <a:buChar char="§"/>
            </a:pPr>
            <a:r>
              <a:rPr lang="en-US" sz="1800" dirty="0">
                <a:latin typeface="Comic Sans MS" panose="030F0702030302020204" pitchFamily="66" charset="0"/>
              </a:rPr>
              <a:t>DHCP Request. (also Broadcast).</a:t>
            </a:r>
          </a:p>
          <a:p>
            <a:pPr lvl="1" algn="l" rtl="0">
              <a:buFont typeface="Wingdings" panose="05000000000000000000" pitchFamily="2" charset="2"/>
              <a:buChar char="§"/>
            </a:pPr>
            <a:r>
              <a:rPr lang="en-US" sz="1800" dirty="0">
                <a:latin typeface="Comic Sans MS" panose="030F0702030302020204" pitchFamily="66" charset="0"/>
              </a:rPr>
              <a:t>DHCP Ack.</a:t>
            </a:r>
          </a:p>
          <a:p>
            <a:pPr algn="l" rtl="0"/>
            <a:r>
              <a:rPr lang="en-US" sz="1800" i="1" dirty="0">
                <a:latin typeface="Comic Sans MS" panose="030F0702030302020204" pitchFamily="66" charset="0"/>
              </a:rPr>
              <a:t>IP address lease time </a:t>
            </a:r>
            <a:r>
              <a:rPr lang="en-US" sz="1800" dirty="0">
                <a:latin typeface="Comic Sans MS" panose="030F0702030302020204" pitchFamily="66" charset="0"/>
              </a:rPr>
              <a:t>– the amount of time for which the IP address will be valid.</a:t>
            </a:r>
          </a:p>
          <a:p>
            <a:pPr algn="l" rtl="0"/>
            <a:r>
              <a:rPr lang="en-US" sz="1800" i="1" dirty="0">
                <a:latin typeface="Comic Sans MS" panose="030F0702030302020204" pitchFamily="66" charset="0"/>
              </a:rPr>
              <a:t>Transaction ID </a:t>
            </a:r>
            <a:r>
              <a:rPr lang="en-US" sz="1800" dirty="0">
                <a:latin typeface="Comic Sans MS" panose="030F0702030302020204" pitchFamily="66" charset="0"/>
              </a:rPr>
              <a:t>– to identify each request (there can be more than one DHCP server within a network).</a:t>
            </a:r>
          </a:p>
          <a:p>
            <a:pPr algn="l" rtl="0"/>
            <a:endParaRPr lang="en-US" sz="1800" dirty="0">
              <a:latin typeface="Comic Sans MS" panose="030F0702030302020204" pitchFamily="66" charset="0"/>
            </a:endParaRPr>
          </a:p>
          <a:p>
            <a:pPr marL="0" indent="0" algn="l" rtl="0">
              <a:buNone/>
            </a:pPr>
            <a:endParaRPr lang="en-US" sz="1800" dirty="0">
              <a:latin typeface="Comic Sans MS" panose="030F0702030302020204" pitchFamily="66" charset="0"/>
            </a:endParaRPr>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a:latin typeface="Comic Sans MS" panose="030F0702030302020204" pitchFamily="66" charset="0"/>
            </a:endParaRPr>
          </a:p>
          <a:p>
            <a:pPr algn="l" rtl="0"/>
            <a:endParaRPr lang="he-IL" sz="1800" dirty="0">
              <a:latin typeface="Comic Sans MS" panose="030F0702030302020204" pitchFamily="66" charset="0"/>
            </a:endParaRPr>
          </a:p>
        </p:txBody>
      </p:sp>
    </p:spTree>
    <p:extLst>
      <p:ext uri="{BB962C8B-B14F-4D97-AF65-F5344CB8AC3E}">
        <p14:creationId xmlns:p14="http://schemas.microsoft.com/office/powerpoint/2010/main" val="1740998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72444" y="3633427"/>
            <a:ext cx="10205156" cy="3133725"/>
          </a:xfrm>
          <a:prstGeom prst="rect">
            <a:avLst/>
          </a:prstGeom>
        </p:spPr>
      </p:pic>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a:latin typeface="Comic Sans MS" panose="030F0702030302020204" pitchFamily="66" charset="0"/>
              </a:rPr>
              <a:t>NAT </a:t>
            </a:r>
            <a:r>
              <a:rPr lang="en-US" altLang="he-IL" sz="2800" dirty="0">
                <a:latin typeface="Comic Sans MS" panose="030F0702030302020204" pitchFamily="66" charset="0"/>
              </a:rPr>
              <a:t>(Network Address Translation)</a:t>
            </a:r>
          </a:p>
        </p:txBody>
      </p:sp>
      <p:sp>
        <p:nvSpPr>
          <p:cNvPr id="20" name="Content Placeholder 2"/>
          <p:cNvSpPr txBox="1">
            <a:spLocks/>
          </p:cNvSpPr>
          <p:nvPr/>
        </p:nvSpPr>
        <p:spPr>
          <a:xfrm>
            <a:off x="760952" y="1452364"/>
            <a:ext cx="11152005" cy="2340703"/>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a:latin typeface="Comic Sans MS" panose="030F0702030302020204" pitchFamily="66" charset="0"/>
              </a:rPr>
              <a:t>A Technique used to translate public network address to private network address. </a:t>
            </a:r>
          </a:p>
          <a:p>
            <a:pPr algn="l" rtl="0"/>
            <a:r>
              <a:rPr lang="en-US" sz="1800" dirty="0">
                <a:latin typeface="Comic Sans MS" panose="030F0702030302020204" pitchFamily="66" charset="0"/>
              </a:rPr>
              <a:t>Allow us to use one set of IP addresses for internal traffic and a second set of addresses for external traffic.</a:t>
            </a:r>
          </a:p>
          <a:p>
            <a:pPr algn="l" rtl="0"/>
            <a:r>
              <a:rPr lang="en-US" sz="1800" dirty="0">
                <a:latin typeface="Comic Sans MS" panose="030F0702030302020204" pitchFamily="66" charset="0"/>
              </a:rPr>
              <a:t>NAT </a:t>
            </a:r>
            <a:r>
              <a:rPr lang="en-US" sz="1800">
                <a:latin typeface="Comic Sans MS" panose="030F0702030302020204" pitchFamily="66" charset="0"/>
              </a:rPr>
              <a:t>serves these purposes</a:t>
            </a:r>
            <a:r>
              <a:rPr lang="en-US" sz="1800" dirty="0">
                <a:latin typeface="Comic Sans MS" panose="030F0702030302020204" pitchFamily="66" charset="0"/>
              </a:rPr>
              <a:t>:</a:t>
            </a:r>
          </a:p>
          <a:p>
            <a:pPr lvl="1" algn="l" rtl="0">
              <a:buFont typeface="Wingdings" panose="05000000000000000000" pitchFamily="2" charset="2"/>
              <a:buChar char="§"/>
            </a:pPr>
            <a:r>
              <a:rPr lang="en-US" sz="1800" dirty="0">
                <a:latin typeface="Comic Sans MS" panose="030F0702030302020204" pitchFamily="66" charset="0"/>
              </a:rPr>
              <a:t>Provide type of firewall – hiding internal IP address.</a:t>
            </a:r>
          </a:p>
          <a:p>
            <a:pPr lvl="1" algn="l" rtl="0">
              <a:buFont typeface="Wingdings" panose="05000000000000000000" pitchFamily="2" charset="2"/>
              <a:buChar char="§"/>
            </a:pPr>
            <a:r>
              <a:rPr lang="en-US" sz="1800" dirty="0">
                <a:latin typeface="Comic Sans MS" panose="030F0702030302020204" pitchFamily="66" charset="0"/>
              </a:rPr>
              <a:t>Enable a company to connect multiple machines to one IP address allocated by ISP instead buy a set of addresses.</a:t>
            </a:r>
          </a:p>
          <a:p>
            <a:pPr marL="0" indent="0" algn="l" rtl="0">
              <a:buNone/>
            </a:pPr>
            <a:endParaRPr lang="en-US" sz="1800" dirty="0">
              <a:latin typeface="Comic Sans MS" panose="030F0702030302020204" pitchFamily="66" charset="0"/>
            </a:endParaRPr>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a:latin typeface="Comic Sans MS" panose="030F0702030302020204" pitchFamily="66" charset="0"/>
            </a:endParaRPr>
          </a:p>
          <a:p>
            <a:pPr algn="l" rtl="0"/>
            <a:endParaRPr lang="he-IL" sz="1800" dirty="0">
              <a:latin typeface="Comic Sans MS" panose="030F0702030302020204" pitchFamily="66" charset="0"/>
            </a:endParaRPr>
          </a:p>
        </p:txBody>
      </p:sp>
    </p:spTree>
    <p:extLst>
      <p:ext uri="{BB962C8B-B14F-4D97-AF65-F5344CB8AC3E}">
        <p14:creationId xmlns:p14="http://schemas.microsoft.com/office/powerpoint/2010/main" val="1737646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a:latin typeface="Comic Sans MS" panose="030F0702030302020204" pitchFamily="66" charset="0"/>
              </a:rPr>
              <a:t>NAT </a:t>
            </a:r>
            <a:r>
              <a:rPr lang="en-US" altLang="he-IL" sz="2800" dirty="0">
                <a:latin typeface="Comic Sans MS" panose="030F0702030302020204" pitchFamily="66" charset="0"/>
              </a:rPr>
              <a:t>(Network Address Translation)</a:t>
            </a:r>
          </a:p>
        </p:txBody>
      </p:sp>
      <p:sp>
        <p:nvSpPr>
          <p:cNvPr id="20" name="Content Placeholder 2"/>
          <p:cNvSpPr txBox="1">
            <a:spLocks/>
          </p:cNvSpPr>
          <p:nvPr/>
        </p:nvSpPr>
        <p:spPr>
          <a:xfrm>
            <a:off x="760952" y="1452364"/>
            <a:ext cx="11152005" cy="5183661"/>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a:latin typeface="Comic Sans MS" panose="030F0702030302020204" pitchFamily="66" charset="0"/>
              </a:rPr>
              <a:t>Advantages:</a:t>
            </a:r>
          </a:p>
          <a:p>
            <a:pPr lvl="1" algn="l" rtl="0"/>
            <a:r>
              <a:rPr lang="en-US" sz="1800" dirty="0">
                <a:latin typeface="Comic Sans MS" panose="030F0702030302020204" pitchFamily="66" charset="0"/>
              </a:rPr>
              <a:t>Need to buy just one IP address from ISP that can serve the whole local network.</a:t>
            </a:r>
          </a:p>
          <a:p>
            <a:pPr lvl="1" algn="l" rtl="0"/>
            <a:r>
              <a:rPr lang="en-US" sz="1800" dirty="0">
                <a:latin typeface="Comic Sans MS" panose="030F0702030302020204" pitchFamily="66" charset="0"/>
              </a:rPr>
              <a:t>Can change local addresses without notifying the outside world.</a:t>
            </a:r>
          </a:p>
          <a:p>
            <a:pPr lvl="1" algn="l" rtl="0"/>
            <a:r>
              <a:rPr lang="en-US" sz="1800" dirty="0">
                <a:latin typeface="Comic Sans MS" panose="030F0702030302020204" pitchFamily="66" charset="0"/>
              </a:rPr>
              <a:t>Can change ISP without change addresses of internal devices (the opposite from above).</a:t>
            </a:r>
          </a:p>
          <a:p>
            <a:pPr lvl="1" algn="l" rtl="0"/>
            <a:r>
              <a:rPr lang="en-US" sz="1800" dirty="0">
                <a:latin typeface="Comic Sans MS" panose="030F0702030302020204" pitchFamily="66" charset="0"/>
              </a:rPr>
              <a:t>Provide security- internal device addresses are not explicitly addressable.</a:t>
            </a:r>
          </a:p>
          <a:p>
            <a:pPr algn="l" rtl="0"/>
            <a:r>
              <a:rPr lang="en-US" sz="1800" i="1" dirty="0">
                <a:latin typeface="Comic Sans MS" panose="030F0702030302020204" pitchFamily="66" charset="0"/>
              </a:rPr>
              <a:t>Disadvantages:</a:t>
            </a:r>
          </a:p>
          <a:p>
            <a:pPr lvl="1" algn="l" rtl="0"/>
            <a:r>
              <a:rPr lang="en-US" sz="1800" i="1" dirty="0">
                <a:latin typeface="Comic Sans MS" panose="030F0702030302020204" pitchFamily="66" charset="0"/>
              </a:rPr>
              <a:t>Belongs to the network layer but do transport layer work .</a:t>
            </a:r>
          </a:p>
          <a:p>
            <a:pPr lvl="1" algn="l" rtl="0"/>
            <a:r>
              <a:rPr lang="en-US" sz="1800" i="1" dirty="0">
                <a:latin typeface="Comic Sans MS" panose="030F0702030302020204" pitchFamily="66" charset="0"/>
              </a:rPr>
              <a:t>Cant deliver encrypted packets (IPsec).</a:t>
            </a:r>
          </a:p>
          <a:p>
            <a:pPr lvl="1" algn="l" rtl="0"/>
            <a:r>
              <a:rPr lang="en-US" sz="1800" i="1" dirty="0">
                <a:latin typeface="Comic Sans MS" panose="030F0702030302020204" pitchFamily="66" charset="0"/>
              </a:rPr>
              <a:t>What happened if someone from outside wants to initiate the connection (traversal Problem).</a:t>
            </a:r>
            <a:endParaRPr lang="en-US" sz="1800" dirty="0">
              <a:latin typeface="Comic Sans MS" panose="030F0702030302020204" pitchFamily="66" charset="0"/>
            </a:endParaRPr>
          </a:p>
          <a:p>
            <a:pPr marL="0" indent="0" algn="l" rtl="0">
              <a:buNone/>
            </a:pPr>
            <a:endParaRPr lang="en-US" sz="1800" dirty="0">
              <a:latin typeface="Comic Sans MS" panose="030F0702030302020204" pitchFamily="66" charset="0"/>
            </a:endParaRPr>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a:latin typeface="Comic Sans MS" panose="030F0702030302020204" pitchFamily="66" charset="0"/>
            </a:endParaRPr>
          </a:p>
          <a:p>
            <a:pPr algn="l" rtl="0"/>
            <a:endParaRPr lang="he-IL" sz="1800" dirty="0">
              <a:latin typeface="Comic Sans MS" panose="030F0702030302020204" pitchFamily="66" charset="0"/>
            </a:endParaRPr>
          </a:p>
        </p:txBody>
      </p:sp>
    </p:spTree>
    <p:extLst>
      <p:ext uri="{BB962C8B-B14F-4D97-AF65-F5344CB8AC3E}">
        <p14:creationId xmlns:p14="http://schemas.microsoft.com/office/powerpoint/2010/main" val="959066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688346" y="699667"/>
            <a:ext cx="10515600" cy="462487"/>
          </a:xfrm>
        </p:spPr>
        <p:txBody>
          <a:bodyPr>
            <a:normAutofit/>
          </a:bodyPr>
          <a:lstStyle/>
          <a:p>
            <a:pPr marL="0" indent="0" algn="l" rtl="0">
              <a:buNone/>
            </a:pPr>
            <a:r>
              <a:rPr lang="en-US" altLang="he-IL" sz="2200" dirty="0">
                <a:latin typeface="Comic Sans MS" panose="030F0702030302020204" pitchFamily="66" charset="0"/>
              </a:rPr>
              <a:t>Today:</a:t>
            </a:r>
          </a:p>
          <a:p>
            <a:pPr marL="0" indent="0" algn="l" rtl="0">
              <a:buNone/>
            </a:pPr>
            <a:endParaRPr lang="en-US" altLang="he-IL" dirty="0"/>
          </a:p>
          <a:p>
            <a:pPr algn="l" rtl="0"/>
            <a:endParaRPr lang="he-IL" dirty="0"/>
          </a:p>
        </p:txBody>
      </p:sp>
      <p:sp>
        <p:nvSpPr>
          <p:cNvPr id="7" name="Content Placeholder 2"/>
          <p:cNvSpPr txBox="1">
            <a:spLocks/>
          </p:cNvSpPr>
          <p:nvPr/>
        </p:nvSpPr>
        <p:spPr>
          <a:xfrm>
            <a:off x="1608666" y="1212102"/>
            <a:ext cx="10167257" cy="1954296"/>
          </a:xfrm>
          <a:prstGeom prst="rect">
            <a:avLst/>
          </a:prstGeom>
        </p:spPr>
        <p:txBody>
          <a:bodyPr vert="horz" lIns="91440" tIns="45720" rIns="91440" bIns="45720" rtlCol="1">
            <a:normAutofit lnSpcReduction="1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buFont typeface="Wingdings" panose="05000000000000000000" pitchFamily="2" charset="2"/>
              <a:buChar char="q"/>
            </a:pPr>
            <a:r>
              <a:rPr lang="en-US" altLang="he-IL" sz="2000" dirty="0">
                <a:latin typeface="Comic Sans MS" panose="030F0702030302020204" pitchFamily="66" charset="0"/>
              </a:rPr>
              <a:t> IP Header.</a:t>
            </a:r>
          </a:p>
          <a:p>
            <a:pPr algn="l" rtl="0">
              <a:buFont typeface="Wingdings" panose="05000000000000000000" pitchFamily="2" charset="2"/>
              <a:buChar char="q"/>
            </a:pPr>
            <a:r>
              <a:rPr lang="en-US" altLang="he-IL" sz="2000" dirty="0">
                <a:latin typeface="Comic Sans MS" panose="030F0702030302020204" pitchFamily="66" charset="0"/>
              </a:rPr>
              <a:t> IP Fragmentation.</a:t>
            </a:r>
          </a:p>
          <a:p>
            <a:pPr algn="l" rtl="0">
              <a:buFont typeface="Wingdings" panose="05000000000000000000" pitchFamily="2" charset="2"/>
              <a:buChar char="q"/>
            </a:pPr>
            <a:r>
              <a:rPr lang="en-US" altLang="he-IL" sz="2000" dirty="0">
                <a:latin typeface="Comic Sans MS" panose="030F0702030302020204" pitchFamily="66" charset="0"/>
              </a:rPr>
              <a:t> ICMP.</a:t>
            </a:r>
          </a:p>
          <a:p>
            <a:pPr algn="l" rtl="0">
              <a:buFont typeface="Wingdings" panose="05000000000000000000" pitchFamily="2" charset="2"/>
              <a:buChar char="q"/>
            </a:pPr>
            <a:r>
              <a:rPr lang="en-US" altLang="he-IL" sz="2000" dirty="0">
                <a:latin typeface="Comic Sans MS" panose="030F0702030302020204" pitchFamily="66" charset="0"/>
              </a:rPr>
              <a:t> DHCP.</a:t>
            </a:r>
          </a:p>
          <a:p>
            <a:pPr algn="l" rtl="0">
              <a:buFont typeface="Wingdings" panose="05000000000000000000" pitchFamily="2" charset="2"/>
              <a:buChar char="q"/>
            </a:pPr>
            <a:r>
              <a:rPr lang="en-US" altLang="he-IL" sz="2000" dirty="0">
                <a:latin typeface="Comic Sans MS" panose="030F0702030302020204" pitchFamily="66" charset="0"/>
              </a:rPr>
              <a:t> NAT.</a:t>
            </a:r>
          </a:p>
          <a:p>
            <a:pPr marL="0" indent="0" algn="l" rtl="0">
              <a:buFont typeface="Arial" panose="020B0604020202020204" pitchFamily="34" charset="0"/>
              <a:buNone/>
            </a:pPr>
            <a:endParaRPr lang="en-US" altLang="he-IL" sz="2000" dirty="0">
              <a:latin typeface="Comic Sans MS" panose="030F0702030302020204" pitchFamily="66" charset="0"/>
            </a:endParaRPr>
          </a:p>
          <a:p>
            <a:pPr algn="l" rtl="0"/>
            <a:endParaRPr lang="he-IL" sz="2000" dirty="0">
              <a:latin typeface="Comic Sans MS" panose="030F0702030302020204" pitchFamily="66" charset="0"/>
            </a:endParaRPr>
          </a:p>
        </p:txBody>
      </p:sp>
      <p:sp>
        <p:nvSpPr>
          <p:cNvPr id="8" name="Rectangle 7"/>
          <p:cNvSpPr/>
          <p:nvPr/>
        </p:nvSpPr>
        <p:spPr>
          <a:xfrm>
            <a:off x="4234545" y="3795273"/>
            <a:ext cx="3603172" cy="587828"/>
          </a:xfrm>
          <a:prstGeom prst="rect">
            <a:avLst/>
          </a:prstGeom>
          <a:solidFill>
            <a:schemeClr val="accent1"/>
          </a:solidFill>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Rectangle 9"/>
          <p:cNvSpPr/>
          <p:nvPr/>
        </p:nvSpPr>
        <p:spPr>
          <a:xfrm>
            <a:off x="4234545" y="3207445"/>
            <a:ext cx="3603172" cy="587828"/>
          </a:xfrm>
          <a:prstGeom prst="rect">
            <a:avLst/>
          </a:prstGeom>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Rectangle 10"/>
          <p:cNvSpPr/>
          <p:nvPr/>
        </p:nvSpPr>
        <p:spPr>
          <a:xfrm>
            <a:off x="4234545" y="4383101"/>
            <a:ext cx="3603172" cy="587828"/>
          </a:xfrm>
          <a:prstGeom prst="rect">
            <a:avLst/>
          </a:prstGeom>
          <a:solidFill>
            <a:srgbClr val="FF0000"/>
          </a:solidFill>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ectangle 11"/>
          <p:cNvSpPr/>
          <p:nvPr/>
        </p:nvSpPr>
        <p:spPr>
          <a:xfrm>
            <a:off x="4234545" y="4970929"/>
            <a:ext cx="3603172" cy="587828"/>
          </a:xfrm>
          <a:prstGeom prst="rect">
            <a:avLst/>
          </a:prstGeom>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Rectangle 12"/>
          <p:cNvSpPr/>
          <p:nvPr/>
        </p:nvSpPr>
        <p:spPr>
          <a:xfrm>
            <a:off x="4234545" y="5558757"/>
            <a:ext cx="3603172" cy="587828"/>
          </a:xfrm>
          <a:prstGeom prst="rect">
            <a:avLst/>
          </a:prstGeom>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TextBox 3"/>
          <p:cNvSpPr txBox="1"/>
          <p:nvPr/>
        </p:nvSpPr>
        <p:spPr>
          <a:xfrm>
            <a:off x="5050971" y="3252776"/>
            <a:ext cx="2209800" cy="523220"/>
          </a:xfrm>
          <a:prstGeom prst="rect">
            <a:avLst/>
          </a:prstGeom>
          <a:noFill/>
        </p:spPr>
        <p:txBody>
          <a:bodyPr wrap="square" rtlCol="1">
            <a:spAutoFit/>
          </a:bodyPr>
          <a:lstStyle/>
          <a:p>
            <a:pPr algn="l" rtl="0"/>
            <a:r>
              <a:rPr lang="en-US" sz="2800" dirty="0">
                <a:solidFill>
                  <a:schemeClr val="bg1"/>
                </a:solidFill>
                <a:latin typeface="Comic Sans MS" panose="030F0702030302020204" pitchFamily="66" charset="0"/>
              </a:rPr>
              <a:t>Application</a:t>
            </a:r>
            <a:endParaRPr lang="he-IL" sz="2800" dirty="0">
              <a:solidFill>
                <a:schemeClr val="bg1"/>
              </a:solidFill>
              <a:latin typeface="Comic Sans MS" panose="030F0702030302020204" pitchFamily="66" charset="0"/>
            </a:endParaRPr>
          </a:p>
        </p:txBody>
      </p:sp>
      <p:sp>
        <p:nvSpPr>
          <p:cNvPr id="14" name="TextBox 13"/>
          <p:cNvSpPr txBox="1"/>
          <p:nvPr/>
        </p:nvSpPr>
        <p:spPr>
          <a:xfrm>
            <a:off x="5058964" y="3821327"/>
            <a:ext cx="2209800" cy="523220"/>
          </a:xfrm>
          <a:prstGeom prst="rect">
            <a:avLst/>
          </a:prstGeom>
          <a:noFill/>
        </p:spPr>
        <p:txBody>
          <a:bodyPr wrap="square" rtlCol="1">
            <a:spAutoFit/>
          </a:bodyPr>
          <a:lstStyle/>
          <a:p>
            <a:pPr algn="l" rtl="0"/>
            <a:r>
              <a:rPr lang="en-US" sz="2800" dirty="0">
                <a:solidFill>
                  <a:schemeClr val="bg1"/>
                </a:solidFill>
                <a:latin typeface="Comic Sans MS" panose="030F0702030302020204" pitchFamily="66" charset="0"/>
              </a:rPr>
              <a:t>Transport</a:t>
            </a:r>
            <a:endParaRPr lang="he-IL" sz="2800" dirty="0">
              <a:solidFill>
                <a:schemeClr val="bg1"/>
              </a:solidFill>
              <a:latin typeface="Comic Sans MS" panose="030F0702030302020204" pitchFamily="66" charset="0"/>
            </a:endParaRPr>
          </a:p>
        </p:txBody>
      </p:sp>
      <p:sp>
        <p:nvSpPr>
          <p:cNvPr id="15" name="TextBox 14"/>
          <p:cNvSpPr txBox="1"/>
          <p:nvPr/>
        </p:nvSpPr>
        <p:spPr>
          <a:xfrm>
            <a:off x="5170718" y="4406665"/>
            <a:ext cx="2209800" cy="523220"/>
          </a:xfrm>
          <a:prstGeom prst="rect">
            <a:avLst/>
          </a:prstGeom>
          <a:noFill/>
        </p:spPr>
        <p:txBody>
          <a:bodyPr wrap="square" rtlCol="1">
            <a:spAutoFit/>
          </a:bodyPr>
          <a:lstStyle/>
          <a:p>
            <a:pPr algn="l" rtl="0"/>
            <a:r>
              <a:rPr lang="en-US" sz="2800" dirty="0">
                <a:solidFill>
                  <a:schemeClr val="bg1"/>
                </a:solidFill>
                <a:latin typeface="Comic Sans MS" panose="030F0702030302020204" pitchFamily="66" charset="0"/>
              </a:rPr>
              <a:t>Network</a:t>
            </a:r>
            <a:endParaRPr lang="he-IL" sz="2800" dirty="0">
              <a:solidFill>
                <a:schemeClr val="bg1"/>
              </a:solidFill>
              <a:latin typeface="Comic Sans MS" panose="030F0702030302020204" pitchFamily="66" charset="0"/>
            </a:endParaRPr>
          </a:p>
        </p:txBody>
      </p:sp>
      <p:sp>
        <p:nvSpPr>
          <p:cNvPr id="16" name="TextBox 15"/>
          <p:cNvSpPr txBox="1"/>
          <p:nvPr/>
        </p:nvSpPr>
        <p:spPr>
          <a:xfrm>
            <a:off x="4931227" y="4994490"/>
            <a:ext cx="2209800" cy="523220"/>
          </a:xfrm>
          <a:prstGeom prst="rect">
            <a:avLst/>
          </a:prstGeom>
          <a:noFill/>
        </p:spPr>
        <p:txBody>
          <a:bodyPr wrap="square" rtlCol="1">
            <a:spAutoFit/>
          </a:bodyPr>
          <a:lstStyle/>
          <a:p>
            <a:pPr algn="ctr" rtl="0"/>
            <a:r>
              <a:rPr lang="en-US" sz="2800" dirty="0">
                <a:solidFill>
                  <a:schemeClr val="bg1"/>
                </a:solidFill>
                <a:latin typeface="Comic Sans MS" panose="030F0702030302020204" pitchFamily="66" charset="0"/>
              </a:rPr>
              <a:t>Link</a:t>
            </a:r>
            <a:endParaRPr lang="he-IL" sz="2800" dirty="0">
              <a:solidFill>
                <a:schemeClr val="bg1"/>
              </a:solidFill>
              <a:latin typeface="Comic Sans MS" panose="030F0702030302020204" pitchFamily="66" charset="0"/>
            </a:endParaRPr>
          </a:p>
        </p:txBody>
      </p:sp>
      <p:sp>
        <p:nvSpPr>
          <p:cNvPr id="17" name="TextBox 16"/>
          <p:cNvSpPr txBox="1"/>
          <p:nvPr/>
        </p:nvSpPr>
        <p:spPr>
          <a:xfrm>
            <a:off x="5214255" y="5593201"/>
            <a:ext cx="2209800" cy="523220"/>
          </a:xfrm>
          <a:prstGeom prst="rect">
            <a:avLst/>
          </a:prstGeom>
          <a:noFill/>
        </p:spPr>
        <p:txBody>
          <a:bodyPr wrap="square" rtlCol="1">
            <a:spAutoFit/>
          </a:bodyPr>
          <a:lstStyle/>
          <a:p>
            <a:pPr algn="l" rtl="0"/>
            <a:r>
              <a:rPr lang="en-US" sz="2800" dirty="0">
                <a:solidFill>
                  <a:schemeClr val="bg1"/>
                </a:solidFill>
                <a:latin typeface="Comic Sans MS" panose="030F0702030302020204" pitchFamily="66" charset="0"/>
              </a:rPr>
              <a:t>Physical</a:t>
            </a:r>
            <a:endParaRPr lang="he-IL" sz="28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2484964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429961" y="1452364"/>
            <a:ext cx="7716884" cy="5183661"/>
          </a:xfrm>
          <a:prstGeom prst="rect">
            <a:avLst/>
          </a:prstGeom>
        </p:spPr>
      </p:pic>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a:latin typeface="Comic Sans MS" panose="030F0702030302020204" pitchFamily="66" charset="0"/>
              </a:rPr>
              <a:t>IP Header</a:t>
            </a:r>
          </a:p>
        </p:txBody>
      </p:sp>
      <p:sp>
        <p:nvSpPr>
          <p:cNvPr id="20" name="Content Placeholder 2"/>
          <p:cNvSpPr txBox="1">
            <a:spLocks/>
          </p:cNvSpPr>
          <p:nvPr/>
        </p:nvSpPr>
        <p:spPr>
          <a:xfrm>
            <a:off x="760951" y="1452364"/>
            <a:ext cx="3890071" cy="5183661"/>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altLang="he-IL" sz="1800" dirty="0">
                <a:latin typeface="Comic Sans MS" panose="030F0702030302020204" pitchFamily="66" charset="0"/>
              </a:rPr>
              <a:t>Identification-                   datagram number (analogues to sequence number in TCP).</a:t>
            </a:r>
          </a:p>
          <a:p>
            <a:pPr algn="l" rtl="0"/>
            <a:r>
              <a:rPr lang="en-US" altLang="he-IL" sz="1800" dirty="0">
                <a:latin typeface="Comic Sans MS" panose="030F0702030302020204" pitchFamily="66" charset="0"/>
              </a:rPr>
              <a:t>Time to live-                                         number of hops until the destination. If this field gets to zero and have not reached destination- we throw the datagram.</a:t>
            </a:r>
          </a:p>
          <a:p>
            <a:pPr algn="l" rtl="0"/>
            <a:r>
              <a:rPr lang="en-US" altLang="he-IL" sz="1800" dirty="0">
                <a:latin typeface="Comic Sans MS" panose="030F0702030302020204" pitchFamily="66" charset="0"/>
              </a:rPr>
              <a:t>Fragmentation offset-                     if the datagram was fragmented, its indicated the data offset (multiply by 8).</a:t>
            </a:r>
          </a:p>
          <a:p>
            <a:pPr algn="l" rtl="0"/>
            <a:r>
              <a:rPr lang="en-US" altLang="he-IL" sz="1800" dirty="0">
                <a:latin typeface="Comic Sans MS" panose="030F0702030302020204" pitchFamily="66" charset="0"/>
              </a:rPr>
              <a:t>Flags-				     indicate if there are more fragmented datagrams in the current datagram identification.                    </a:t>
            </a:r>
          </a:p>
          <a:p>
            <a:pPr algn="l" rtl="0"/>
            <a:endParaRPr lang="he-IL" sz="1800" dirty="0">
              <a:latin typeface="Comic Sans MS" panose="030F0702030302020204" pitchFamily="66" charset="0"/>
            </a:endParaRPr>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a:latin typeface="Comic Sans MS" panose="030F0702030302020204" pitchFamily="66" charset="0"/>
            </a:endParaRPr>
          </a:p>
          <a:p>
            <a:pPr algn="l" rtl="0"/>
            <a:endParaRPr lang="he-IL" sz="1800" dirty="0">
              <a:latin typeface="Comic Sans MS" panose="030F0702030302020204" pitchFamily="66" charset="0"/>
            </a:endParaRPr>
          </a:p>
        </p:txBody>
      </p:sp>
    </p:spTree>
    <p:extLst>
      <p:ext uri="{BB962C8B-B14F-4D97-AF65-F5344CB8AC3E}">
        <p14:creationId xmlns:p14="http://schemas.microsoft.com/office/powerpoint/2010/main" val="373253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429961" y="1452364"/>
            <a:ext cx="7716884" cy="5183661"/>
          </a:xfrm>
          <a:prstGeom prst="rect">
            <a:avLst/>
          </a:prstGeom>
        </p:spPr>
      </p:pic>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a:latin typeface="Comic Sans MS" panose="030F0702030302020204" pitchFamily="66" charset="0"/>
              </a:rPr>
              <a:t>IP Header</a:t>
            </a:r>
          </a:p>
        </p:txBody>
      </p:sp>
      <p:sp>
        <p:nvSpPr>
          <p:cNvPr id="20" name="Content Placeholder 2"/>
          <p:cNvSpPr txBox="1">
            <a:spLocks/>
          </p:cNvSpPr>
          <p:nvPr/>
        </p:nvSpPr>
        <p:spPr>
          <a:xfrm>
            <a:off x="760952" y="1452364"/>
            <a:ext cx="3822338" cy="5183661"/>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altLang="he-IL" sz="1800" dirty="0">
                <a:latin typeface="Comic Sans MS" panose="030F0702030302020204" pitchFamily="66" charset="0"/>
              </a:rPr>
              <a:t>Protocol-                              </a:t>
            </a:r>
            <a:r>
              <a:rPr lang="en-US" sz="1800" dirty="0">
                <a:latin typeface="Comic Sans MS" panose="030F0702030302020204" pitchFamily="66" charset="0"/>
              </a:rPr>
              <a:t>analogous to the role of the port number field in the transport layer segment. used only when an IP datagram reaches its final destination. The value of this field indicates the specific transport-layer protocol to which the data portion of this IP datagram should be passed.</a:t>
            </a:r>
            <a:endParaRPr lang="en-US" altLang="he-IL" sz="1800" dirty="0">
              <a:latin typeface="Comic Sans MS" panose="030F0702030302020204" pitchFamily="66" charset="0"/>
            </a:endParaRPr>
          </a:p>
          <a:p>
            <a:pPr marL="0" indent="0" algn="l" rtl="0">
              <a:buNone/>
            </a:pPr>
            <a:endParaRPr lang="he-IL" sz="1800" dirty="0">
              <a:latin typeface="Comic Sans MS" panose="030F0702030302020204" pitchFamily="66" charset="0"/>
            </a:endParaRPr>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a:latin typeface="Comic Sans MS" panose="030F0702030302020204" pitchFamily="66" charset="0"/>
            </a:endParaRPr>
          </a:p>
          <a:p>
            <a:pPr algn="l" rtl="0"/>
            <a:endParaRPr lang="he-IL" sz="1800" dirty="0">
              <a:latin typeface="Comic Sans MS" panose="030F0702030302020204" pitchFamily="66" charset="0"/>
            </a:endParaRPr>
          </a:p>
        </p:txBody>
      </p:sp>
    </p:spTree>
    <p:extLst>
      <p:ext uri="{BB962C8B-B14F-4D97-AF65-F5344CB8AC3E}">
        <p14:creationId xmlns:p14="http://schemas.microsoft.com/office/powerpoint/2010/main" val="3169162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447491" y="1579966"/>
            <a:ext cx="4676775" cy="4662790"/>
          </a:xfrm>
          <a:prstGeom prst="rect">
            <a:avLst/>
          </a:prstGeom>
        </p:spPr>
      </p:pic>
      <p:sp>
        <p:nvSpPr>
          <p:cNvPr id="8" name="Rectangle 7"/>
          <p:cNvSpPr>
            <a:spLocks noGrp="1" noChangeArrowheads="1"/>
          </p:cNvSpPr>
          <p:nvPr/>
        </p:nvSpPr>
        <p:spPr bwMode="auto">
          <a:xfrm>
            <a:off x="7855027" y="1738648"/>
            <a:ext cx="4057930" cy="486886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9" tIns="44446" rIns="90479" bIns="44446"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SzPct val="75000"/>
              <a:buFont typeface="Wingdings" panose="05000000000000000000" pitchFamily="2" charset="2"/>
              <a:buChar char="v"/>
              <a:defRPr sz="200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defTabSz="915988">
              <a:lnSpc>
                <a:spcPct val="90000"/>
              </a:lnSpc>
              <a:buFont typeface="Wingdings" panose="05000000000000000000" pitchFamily="2" charset="2"/>
              <a:buNone/>
            </a:pPr>
            <a:endParaRPr lang="en-US" altLang="he-IL" dirty="0"/>
          </a:p>
        </p:txBody>
      </p:sp>
      <p:sp>
        <p:nvSpPr>
          <p:cNvPr id="16" name="Rectangle 15"/>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a:latin typeface="Comic Sans MS" panose="030F0702030302020204" pitchFamily="66" charset="0"/>
              </a:rPr>
              <a:t>IP Fragmentation</a:t>
            </a:r>
          </a:p>
        </p:txBody>
      </p:sp>
      <p:sp>
        <p:nvSpPr>
          <p:cNvPr id="20" name="Content Placeholder 2"/>
          <p:cNvSpPr txBox="1">
            <a:spLocks/>
          </p:cNvSpPr>
          <p:nvPr/>
        </p:nvSpPr>
        <p:spPr>
          <a:xfrm>
            <a:off x="760952" y="1452364"/>
            <a:ext cx="6362337" cy="5183661"/>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a:latin typeface="Comic Sans MS" panose="030F0702030302020204" pitchFamily="66" charset="0"/>
              </a:rPr>
              <a:t>Not all link-layer protocols can carry network-layer packets of the same size. Therefore the network layer must fragment datagrams before the Link Layer can carry those packets.</a:t>
            </a:r>
          </a:p>
          <a:p>
            <a:pPr algn="l" rtl="0"/>
            <a:r>
              <a:rPr lang="en-US" sz="1800" b="1" i="1" dirty="0">
                <a:latin typeface="Comic Sans MS" panose="030F0702030302020204" pitchFamily="66" charset="0"/>
              </a:rPr>
              <a:t>MTU</a:t>
            </a:r>
            <a:r>
              <a:rPr lang="en-US" sz="1800" dirty="0">
                <a:latin typeface="Comic Sans MS" panose="030F0702030302020204" pitchFamily="66" charset="0"/>
              </a:rPr>
              <a:t> (Maximum Transfer Unit) -                                         The maximum amount of </a:t>
            </a:r>
            <a:r>
              <a:rPr lang="en-US" sz="1800" b="1" u="sng" dirty="0">
                <a:latin typeface="Comic Sans MS" panose="030F0702030302020204" pitchFamily="66" charset="0"/>
              </a:rPr>
              <a:t>data</a:t>
            </a:r>
            <a:r>
              <a:rPr lang="en-US" sz="1800" dirty="0">
                <a:latin typeface="Comic Sans MS" panose="030F0702030302020204" pitchFamily="66" charset="0"/>
              </a:rPr>
              <a:t> that a link-layer frame can carry. For example, Ethernet frames can carry up to 1,500 bytes of data, whereas frames for some wide-area links can carry no more than 576 bytes.</a:t>
            </a:r>
          </a:p>
          <a:p>
            <a:pPr algn="l" rtl="0"/>
            <a:r>
              <a:rPr lang="en-US" sz="1800" dirty="0">
                <a:latin typeface="Comic Sans MS" panose="030F0702030302020204" pitchFamily="66" charset="0"/>
              </a:rPr>
              <a:t>Fragments are reassembled only at the final destination.</a:t>
            </a:r>
            <a:endParaRPr lang="he-IL" sz="1800" dirty="0">
              <a:latin typeface="Comic Sans MS" panose="030F0702030302020204" pitchFamily="66" charset="0"/>
            </a:endParaRPr>
          </a:p>
        </p:txBody>
      </p:sp>
      <p:sp>
        <p:nvSpPr>
          <p:cNvPr id="17" name="Content Placeholder 2"/>
          <p:cNvSpPr txBox="1">
            <a:spLocks/>
          </p:cNvSpPr>
          <p:nvPr/>
        </p:nvSpPr>
        <p:spPr>
          <a:xfrm>
            <a:off x="760951" y="5602758"/>
            <a:ext cx="7338020" cy="348238"/>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endParaRPr lang="en-US" altLang="he-IL" sz="1800" dirty="0">
              <a:latin typeface="Comic Sans MS" panose="030F0702030302020204" pitchFamily="66" charset="0"/>
            </a:endParaRPr>
          </a:p>
          <a:p>
            <a:pPr algn="l" rtl="0"/>
            <a:endParaRPr lang="he-IL" sz="1800" dirty="0">
              <a:latin typeface="Comic Sans MS" panose="030F0702030302020204" pitchFamily="66" charset="0"/>
            </a:endParaRPr>
          </a:p>
        </p:txBody>
      </p:sp>
    </p:spTree>
    <p:extLst>
      <p:ext uri="{BB962C8B-B14F-4D97-AF65-F5344CB8AC3E}">
        <p14:creationId xmlns:p14="http://schemas.microsoft.com/office/powerpoint/2010/main" val="3376649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95300" y="114706"/>
            <a:ext cx="10515600" cy="1325563"/>
          </a:xfrm>
        </p:spPr>
        <p:txBody>
          <a:bodyPr/>
          <a:lstStyle/>
          <a:p>
            <a:pPr algn="l"/>
            <a:r>
              <a:rPr lang="en-US" dirty="0"/>
              <a:t>Q1</a:t>
            </a:r>
            <a:endParaRPr lang="he-IL" dirty="0"/>
          </a:p>
        </p:txBody>
      </p:sp>
      <p:sp>
        <p:nvSpPr>
          <p:cNvPr id="2" name="TextBox 1"/>
          <p:cNvSpPr txBox="1"/>
          <p:nvPr/>
        </p:nvSpPr>
        <p:spPr>
          <a:xfrm>
            <a:off x="2415822" y="1298222"/>
            <a:ext cx="8839200" cy="1631216"/>
          </a:xfrm>
          <a:prstGeom prst="rect">
            <a:avLst/>
          </a:prstGeom>
          <a:noFill/>
        </p:spPr>
        <p:txBody>
          <a:bodyPr wrap="square" rtlCol="1">
            <a:spAutoFit/>
          </a:bodyPr>
          <a:lstStyle/>
          <a:p>
            <a:r>
              <a:rPr lang="he-IL" sz="2000" dirty="0"/>
              <a:t>נתונה </a:t>
            </a:r>
            <a:r>
              <a:rPr lang="en-US" sz="2000" dirty="0"/>
              <a:t>datagram</a:t>
            </a:r>
            <a:r>
              <a:rPr lang="he-IL" sz="2000" dirty="0"/>
              <a:t> בגודל 4096 בתים, אשר מגיעה לערוץ בו ה </a:t>
            </a:r>
            <a:r>
              <a:rPr lang="en-US" sz="2000" dirty="0"/>
              <a:t>MTU</a:t>
            </a:r>
            <a:r>
              <a:rPr lang="he-IL" sz="2000" dirty="0"/>
              <a:t> הינו </a:t>
            </a:r>
            <a:r>
              <a:rPr lang="en-US" sz="2000" dirty="0"/>
              <a:t>1500</a:t>
            </a:r>
            <a:r>
              <a:rPr lang="he-IL" sz="2000" dirty="0"/>
              <a:t> בתים.</a:t>
            </a:r>
          </a:p>
          <a:p>
            <a:r>
              <a:rPr lang="he-IL" sz="2000" dirty="0"/>
              <a:t>הניחו שמספר הזיהוי של החבילה היא 21.</a:t>
            </a:r>
          </a:p>
          <a:p>
            <a:r>
              <a:rPr lang="he-IL" sz="2000" dirty="0"/>
              <a:t>עבור כל פרגמנט שיווצר רשמו את השדות הבאים ב </a:t>
            </a:r>
            <a:r>
              <a:rPr lang="en-US" sz="2000" dirty="0"/>
              <a:t> header</a:t>
            </a:r>
            <a:endParaRPr lang="he-IL" sz="2000" dirty="0"/>
          </a:p>
          <a:p>
            <a:r>
              <a:rPr lang="he-IL" sz="2000" dirty="0"/>
              <a:t> </a:t>
            </a:r>
            <a:r>
              <a:rPr lang="en-US" sz="2000" dirty="0"/>
              <a:t>{</a:t>
            </a:r>
            <a:r>
              <a:rPr lang="en-US" sz="2000" dirty="0" err="1"/>
              <a:t>identification_Number</a:t>
            </a:r>
            <a:r>
              <a:rPr lang="en-US" sz="2000" dirty="0"/>
              <a:t>, length, offset, flag}</a:t>
            </a:r>
            <a:endParaRPr lang="he-IL" sz="2000" dirty="0"/>
          </a:p>
          <a:p>
            <a:endParaRPr lang="he-IL" sz="2000" dirty="0"/>
          </a:p>
        </p:txBody>
      </p:sp>
    </p:spTree>
    <p:extLst>
      <p:ext uri="{BB962C8B-B14F-4D97-AF65-F5344CB8AC3E}">
        <p14:creationId xmlns:p14="http://schemas.microsoft.com/office/powerpoint/2010/main" val="1215766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a:latin typeface="Comic Sans MS" panose="030F0702030302020204" pitchFamily="66" charset="0"/>
              </a:rPr>
              <a:t>ICMP</a:t>
            </a:r>
          </a:p>
        </p:txBody>
      </p:sp>
      <p:sp>
        <p:nvSpPr>
          <p:cNvPr id="7" name="Content Placeholder 2"/>
          <p:cNvSpPr txBox="1">
            <a:spLocks/>
          </p:cNvSpPr>
          <p:nvPr/>
        </p:nvSpPr>
        <p:spPr>
          <a:xfrm>
            <a:off x="930283" y="1382372"/>
            <a:ext cx="6938074" cy="2402197"/>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a:latin typeface="Comic Sans MS" panose="030F0702030302020204" pitchFamily="66" charset="0"/>
              </a:rPr>
              <a:t>IP does not provide any clue to where datagrams were get lost.</a:t>
            </a:r>
          </a:p>
          <a:p>
            <a:pPr algn="l" rtl="0"/>
            <a:r>
              <a:rPr lang="en-US" sz="1800" dirty="0">
                <a:latin typeface="Comic Sans MS" panose="030F0702030302020204" pitchFamily="66" charset="0"/>
              </a:rPr>
              <a:t>ICMP is a helper protocol that supports IP with facility for:                                            Error reporting &amp; Simple queries.</a:t>
            </a:r>
            <a:endParaRPr lang="he-IL" sz="1800" dirty="0"/>
          </a:p>
          <a:p>
            <a:pPr algn="l" rtl="0"/>
            <a:r>
              <a:rPr lang="en-US" sz="1800" dirty="0">
                <a:latin typeface="Comic Sans MS" panose="030F0702030302020204" pitchFamily="66" charset="0"/>
              </a:rPr>
              <a:t>ICMP does not correct errors, it simply reports them. </a:t>
            </a:r>
            <a:endParaRPr lang="he-IL" sz="1800" dirty="0">
              <a:latin typeface="Comic Sans MS" panose="030F0702030302020204" pitchFamily="66" charset="0"/>
            </a:endParaRPr>
          </a:p>
          <a:p>
            <a:pPr algn="l" rtl="0"/>
            <a:r>
              <a:rPr lang="en-US" sz="1800" dirty="0">
                <a:latin typeface="Comic Sans MS" panose="030F0702030302020204" pitchFamily="66" charset="0"/>
              </a:rPr>
              <a:t>ICMP always reports error messages to the original source.</a:t>
            </a:r>
          </a:p>
          <a:p>
            <a:pPr algn="l" rtl="0"/>
            <a:r>
              <a:rPr lang="en-US" sz="1800" dirty="0">
                <a:latin typeface="Comic Sans MS" panose="030F0702030302020204" pitchFamily="66" charset="0"/>
              </a:rPr>
              <a:t>Checksum – not consider the IP header. </a:t>
            </a:r>
          </a:p>
        </p:txBody>
      </p:sp>
      <p:pic>
        <p:nvPicPr>
          <p:cNvPr id="2" name="Picture 1"/>
          <p:cNvPicPr>
            <a:picLocks noChangeAspect="1"/>
          </p:cNvPicPr>
          <p:nvPr/>
        </p:nvPicPr>
        <p:blipFill>
          <a:blip r:embed="rId3"/>
          <a:stretch>
            <a:fillRect/>
          </a:stretch>
        </p:blipFill>
        <p:spPr>
          <a:xfrm>
            <a:off x="9035404" y="242960"/>
            <a:ext cx="2590272" cy="1044903"/>
          </a:xfrm>
          <a:prstGeom prst="rect">
            <a:avLst/>
          </a:prstGeom>
        </p:spPr>
      </p:pic>
      <p:pic>
        <p:nvPicPr>
          <p:cNvPr id="4" name="Picture 3"/>
          <p:cNvPicPr>
            <a:picLocks noChangeAspect="1"/>
          </p:cNvPicPr>
          <p:nvPr/>
        </p:nvPicPr>
        <p:blipFill>
          <a:blip r:embed="rId4"/>
          <a:stretch>
            <a:fillRect/>
          </a:stretch>
        </p:blipFill>
        <p:spPr>
          <a:xfrm>
            <a:off x="7789335" y="1750012"/>
            <a:ext cx="4255911" cy="2034557"/>
          </a:xfrm>
          <a:prstGeom prst="rect">
            <a:avLst/>
          </a:prstGeom>
        </p:spPr>
      </p:pic>
      <p:pic>
        <p:nvPicPr>
          <p:cNvPr id="8" name="Picture 7"/>
          <p:cNvPicPr>
            <a:picLocks noChangeAspect="1"/>
          </p:cNvPicPr>
          <p:nvPr/>
        </p:nvPicPr>
        <p:blipFill>
          <a:blip r:embed="rId5"/>
          <a:stretch>
            <a:fillRect/>
          </a:stretch>
        </p:blipFill>
        <p:spPr>
          <a:xfrm>
            <a:off x="2186054" y="4152209"/>
            <a:ext cx="8144486" cy="2357282"/>
          </a:xfrm>
          <a:prstGeom prst="rect">
            <a:avLst/>
          </a:prstGeom>
        </p:spPr>
      </p:pic>
    </p:spTree>
    <p:extLst>
      <p:ext uri="{BB962C8B-B14F-4D97-AF65-F5344CB8AC3E}">
        <p14:creationId xmlns:p14="http://schemas.microsoft.com/office/powerpoint/2010/main" val="3668632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a:latin typeface="Comic Sans MS" panose="030F0702030302020204" pitchFamily="66" charset="0"/>
              </a:rPr>
              <a:t>ICMP</a:t>
            </a:r>
          </a:p>
        </p:txBody>
      </p:sp>
      <p:pic>
        <p:nvPicPr>
          <p:cNvPr id="3" name="Picture 2"/>
          <p:cNvPicPr>
            <a:picLocks noChangeAspect="1"/>
          </p:cNvPicPr>
          <p:nvPr/>
        </p:nvPicPr>
        <p:blipFill>
          <a:blip r:embed="rId3"/>
          <a:stretch>
            <a:fillRect/>
          </a:stretch>
        </p:blipFill>
        <p:spPr>
          <a:xfrm>
            <a:off x="2247723" y="1231418"/>
            <a:ext cx="8486775" cy="5534025"/>
          </a:xfrm>
          <a:prstGeom prst="rect">
            <a:avLst/>
          </a:prstGeom>
        </p:spPr>
      </p:pic>
    </p:spTree>
    <p:extLst>
      <p:ext uri="{BB962C8B-B14F-4D97-AF65-F5344CB8AC3E}">
        <p14:creationId xmlns:p14="http://schemas.microsoft.com/office/powerpoint/2010/main" val="2422601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1990247" y="455883"/>
            <a:ext cx="8340293" cy="61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ctr" rtl="0" eaLnBrk="0" fontAlgn="base" hangingPunct="0">
              <a:spcBef>
                <a:spcPct val="0"/>
              </a:spcBef>
              <a:spcAft>
                <a:spcPct val="0"/>
              </a:spcAft>
              <a:defRPr sz="4000" kern="12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Comic Sans MS" panose="030F0702030302020204" pitchFamily="66" charset="0"/>
              </a:defRPr>
            </a:lvl2pPr>
            <a:lvl3pPr algn="ctr" rtl="0" eaLnBrk="0" fontAlgn="base" hangingPunct="0">
              <a:spcBef>
                <a:spcPct val="0"/>
              </a:spcBef>
              <a:spcAft>
                <a:spcPct val="0"/>
              </a:spcAft>
              <a:defRPr sz="4000">
                <a:solidFill>
                  <a:srgbClr val="000099"/>
                </a:solidFill>
                <a:latin typeface="Comic Sans MS" panose="030F0702030302020204" pitchFamily="66" charset="0"/>
              </a:defRPr>
            </a:lvl3pPr>
            <a:lvl4pPr algn="ctr" rtl="0" eaLnBrk="0" fontAlgn="base" hangingPunct="0">
              <a:spcBef>
                <a:spcPct val="0"/>
              </a:spcBef>
              <a:spcAft>
                <a:spcPct val="0"/>
              </a:spcAft>
              <a:defRPr sz="4000">
                <a:solidFill>
                  <a:srgbClr val="000099"/>
                </a:solidFill>
                <a:latin typeface="Comic Sans MS" panose="030F0702030302020204" pitchFamily="66" charset="0"/>
              </a:defRPr>
            </a:lvl4pPr>
            <a:lvl5pPr algn="ctr" rtl="0" eaLnBrk="0" fontAlgn="base" hangingPunct="0">
              <a:spcBef>
                <a:spcPct val="0"/>
              </a:spcBef>
              <a:spcAft>
                <a:spcPct val="0"/>
              </a:spcAft>
              <a:defRPr sz="4000">
                <a:solidFill>
                  <a:srgbClr val="000099"/>
                </a:solidFill>
                <a:latin typeface="Comic Sans MS" panose="030F0702030302020204" pitchFamily="66" charset="0"/>
              </a:defRPr>
            </a:lvl5pPr>
            <a:lvl6pPr marL="457200" algn="ctr" rtl="0" eaLnBrk="0" fontAlgn="base" hangingPunct="0">
              <a:spcBef>
                <a:spcPct val="0"/>
              </a:spcBef>
              <a:spcAft>
                <a:spcPct val="0"/>
              </a:spcAft>
              <a:defRPr sz="4000">
                <a:solidFill>
                  <a:srgbClr val="000099"/>
                </a:solidFill>
                <a:latin typeface="Comic Sans MS" panose="030F0702030302020204" pitchFamily="66" charset="0"/>
              </a:defRPr>
            </a:lvl6pPr>
            <a:lvl7pPr marL="914400" algn="ctr" rtl="0" eaLnBrk="0" fontAlgn="base" hangingPunct="0">
              <a:spcBef>
                <a:spcPct val="0"/>
              </a:spcBef>
              <a:spcAft>
                <a:spcPct val="0"/>
              </a:spcAft>
              <a:defRPr sz="4000">
                <a:solidFill>
                  <a:srgbClr val="000099"/>
                </a:solidFill>
                <a:latin typeface="Comic Sans MS" panose="030F0702030302020204" pitchFamily="66" charset="0"/>
              </a:defRPr>
            </a:lvl7pPr>
            <a:lvl8pPr marL="1371600" algn="ctr" rtl="0" eaLnBrk="0" fontAlgn="base" hangingPunct="0">
              <a:spcBef>
                <a:spcPct val="0"/>
              </a:spcBef>
              <a:spcAft>
                <a:spcPct val="0"/>
              </a:spcAft>
              <a:defRPr sz="4000">
                <a:solidFill>
                  <a:srgbClr val="000099"/>
                </a:solidFill>
                <a:latin typeface="Comic Sans MS" panose="030F0702030302020204" pitchFamily="66" charset="0"/>
              </a:defRPr>
            </a:lvl8pPr>
            <a:lvl9pPr marL="1828800" algn="ctr" rtl="0" eaLnBrk="0" fontAlgn="base" hangingPunct="0">
              <a:spcBef>
                <a:spcPct val="0"/>
              </a:spcBef>
              <a:spcAft>
                <a:spcPct val="0"/>
              </a:spcAft>
              <a:defRPr sz="4000">
                <a:solidFill>
                  <a:srgbClr val="000099"/>
                </a:solidFill>
                <a:latin typeface="Comic Sans MS" panose="030F0702030302020204" pitchFamily="66" charset="0"/>
              </a:defRPr>
            </a:lvl9pPr>
          </a:lstStyle>
          <a:p>
            <a:r>
              <a:rPr lang="en-US" altLang="he-IL" dirty="0">
                <a:latin typeface="Comic Sans MS" panose="030F0702030302020204" pitchFamily="66" charset="0"/>
              </a:rPr>
              <a:t>ICMP</a:t>
            </a:r>
          </a:p>
        </p:txBody>
      </p:sp>
      <p:sp>
        <p:nvSpPr>
          <p:cNvPr id="7" name="Content Placeholder 2"/>
          <p:cNvSpPr txBox="1">
            <a:spLocks/>
          </p:cNvSpPr>
          <p:nvPr/>
        </p:nvSpPr>
        <p:spPr>
          <a:xfrm>
            <a:off x="930283" y="1382372"/>
            <a:ext cx="6938074" cy="2402197"/>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a:latin typeface="Comic Sans MS" panose="030F0702030302020204" pitchFamily="66" charset="0"/>
              </a:rPr>
              <a:t>IP does not provide any clue to where datagrams were get lost.</a:t>
            </a:r>
          </a:p>
          <a:p>
            <a:pPr algn="l" rtl="0"/>
            <a:r>
              <a:rPr lang="en-US" sz="1800" dirty="0">
                <a:latin typeface="Comic Sans MS" panose="030F0702030302020204" pitchFamily="66" charset="0"/>
              </a:rPr>
              <a:t>ICMP is a helper protocol that supports IP with facility for:                                            Error reporting &amp; Simple queries.</a:t>
            </a:r>
            <a:endParaRPr lang="he-IL" sz="1800" dirty="0"/>
          </a:p>
          <a:p>
            <a:pPr algn="l" rtl="0"/>
            <a:r>
              <a:rPr lang="en-US" sz="1800" dirty="0">
                <a:latin typeface="Comic Sans MS" panose="030F0702030302020204" pitchFamily="66" charset="0"/>
              </a:rPr>
              <a:t>ICMP does not correct errors, it simply reports them. </a:t>
            </a:r>
            <a:endParaRPr lang="he-IL" sz="1800" dirty="0">
              <a:latin typeface="Comic Sans MS" panose="030F0702030302020204" pitchFamily="66" charset="0"/>
            </a:endParaRPr>
          </a:p>
          <a:p>
            <a:pPr algn="l" rtl="0"/>
            <a:r>
              <a:rPr lang="en-US" sz="1800" dirty="0">
                <a:latin typeface="Comic Sans MS" panose="030F0702030302020204" pitchFamily="66" charset="0"/>
              </a:rPr>
              <a:t>ICMP always reports error messages to the original source.</a:t>
            </a:r>
          </a:p>
          <a:p>
            <a:pPr algn="l" rtl="0"/>
            <a:r>
              <a:rPr lang="en-US" sz="1800" dirty="0">
                <a:latin typeface="Comic Sans MS" panose="030F0702030302020204" pitchFamily="66" charset="0"/>
              </a:rPr>
              <a:t>Checksum – not consider the IP header. </a:t>
            </a:r>
          </a:p>
        </p:txBody>
      </p:sp>
      <p:pic>
        <p:nvPicPr>
          <p:cNvPr id="2" name="Picture 1"/>
          <p:cNvPicPr>
            <a:picLocks noChangeAspect="1"/>
          </p:cNvPicPr>
          <p:nvPr/>
        </p:nvPicPr>
        <p:blipFill>
          <a:blip r:embed="rId3"/>
          <a:stretch>
            <a:fillRect/>
          </a:stretch>
        </p:blipFill>
        <p:spPr>
          <a:xfrm>
            <a:off x="9035404" y="242960"/>
            <a:ext cx="2590272" cy="1044903"/>
          </a:xfrm>
          <a:prstGeom prst="rect">
            <a:avLst/>
          </a:prstGeom>
        </p:spPr>
      </p:pic>
      <p:pic>
        <p:nvPicPr>
          <p:cNvPr id="4" name="Picture 3"/>
          <p:cNvPicPr>
            <a:picLocks noChangeAspect="1"/>
          </p:cNvPicPr>
          <p:nvPr/>
        </p:nvPicPr>
        <p:blipFill>
          <a:blip r:embed="rId4"/>
          <a:stretch>
            <a:fillRect/>
          </a:stretch>
        </p:blipFill>
        <p:spPr>
          <a:xfrm>
            <a:off x="7789335" y="1750012"/>
            <a:ext cx="4255911" cy="2034557"/>
          </a:xfrm>
          <a:prstGeom prst="rect">
            <a:avLst/>
          </a:prstGeom>
        </p:spPr>
      </p:pic>
      <p:pic>
        <p:nvPicPr>
          <p:cNvPr id="3" name="Picture 2"/>
          <p:cNvPicPr>
            <a:picLocks noChangeAspect="1"/>
          </p:cNvPicPr>
          <p:nvPr/>
        </p:nvPicPr>
        <p:blipFill>
          <a:blip r:embed="rId5"/>
          <a:stretch>
            <a:fillRect/>
          </a:stretch>
        </p:blipFill>
        <p:spPr>
          <a:xfrm>
            <a:off x="1780116" y="4662840"/>
            <a:ext cx="9105900" cy="2047875"/>
          </a:xfrm>
          <a:prstGeom prst="rect">
            <a:avLst/>
          </a:prstGeom>
        </p:spPr>
      </p:pic>
      <p:sp>
        <p:nvSpPr>
          <p:cNvPr id="8" name="Content Placeholder 2"/>
          <p:cNvSpPr txBox="1">
            <a:spLocks/>
          </p:cNvSpPr>
          <p:nvPr/>
        </p:nvSpPr>
        <p:spPr>
          <a:xfrm>
            <a:off x="930283" y="4152209"/>
            <a:ext cx="7129984" cy="769747"/>
          </a:xfrm>
          <a:prstGeom prst="rect">
            <a:avLst/>
          </a:prstGeom>
        </p:spPr>
        <p:txBody>
          <a:bodyPr vert="horz" lIns="91440" tIns="45720" rIns="91440" bIns="4572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800" dirty="0">
                <a:latin typeface="Comic Sans MS" panose="030F0702030302020204" pitchFamily="66" charset="0"/>
              </a:rPr>
              <a:t>Example: Timestamp – request: type=13, replay: type=14.</a:t>
            </a:r>
          </a:p>
          <a:p>
            <a:pPr algn="l" rtl="0"/>
            <a:r>
              <a:rPr lang="en-US" sz="1800" dirty="0">
                <a:latin typeface="Comic Sans MS" panose="030F0702030302020204" pitchFamily="66" charset="0"/>
              </a:rPr>
              <a:t>Example: Echo (ping) – request: type=8, replay: type=0,code=0.</a:t>
            </a:r>
          </a:p>
        </p:txBody>
      </p:sp>
    </p:spTree>
    <p:extLst>
      <p:ext uri="{BB962C8B-B14F-4D97-AF65-F5344CB8AC3E}">
        <p14:creationId xmlns:p14="http://schemas.microsoft.com/office/powerpoint/2010/main" val="1181454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7576</TotalTime>
  <Words>916</Words>
  <Application>Microsoft Office PowerPoint</Application>
  <PresentationFormat>Widescreen</PresentationFormat>
  <Paragraphs>108</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Comic Sans MS</vt:lpstr>
      <vt:lpstr>Times New Roman</vt:lpstr>
      <vt:lpstr>Wingdings</vt:lpstr>
      <vt:lpstr>Office Theme</vt:lpstr>
      <vt:lpstr> Introduction to Computer       Networks</vt:lpstr>
      <vt:lpstr>PowerPoint Presentation</vt:lpstr>
      <vt:lpstr>PowerPoint Presentation</vt:lpstr>
      <vt:lpstr>PowerPoint Presentation</vt:lpstr>
      <vt:lpstr>PowerPoint Presentation</vt:lpstr>
      <vt:lpstr>Q1</vt:lpstr>
      <vt:lpstr>PowerPoint Presentation</vt:lpstr>
      <vt:lpstr>PowerPoint Presentation</vt:lpstr>
      <vt:lpstr>PowerPoint Presentation</vt:lpstr>
      <vt:lpstr>Q2</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Naty</dc:creator>
  <cp:lastModifiedBy>Rom Ogen</cp:lastModifiedBy>
  <cp:revision>458</cp:revision>
  <dcterms:created xsi:type="dcterms:W3CDTF">2015-10-05T16:24:50Z</dcterms:created>
  <dcterms:modified xsi:type="dcterms:W3CDTF">2019-06-05T05:22:53Z</dcterms:modified>
</cp:coreProperties>
</file>