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74" r:id="rId4"/>
    <p:sldId id="260" r:id="rId5"/>
    <p:sldId id="261" r:id="rId6"/>
    <p:sldId id="262" r:id="rId7"/>
    <p:sldId id="264" r:id="rId8"/>
    <p:sldId id="263" r:id="rId9"/>
    <p:sldId id="265" r:id="rId10"/>
    <p:sldId id="27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4217" autoAdjust="0"/>
  </p:normalViewPr>
  <p:slideViewPr>
    <p:cSldViewPr>
      <p:cViewPr>
        <p:scale>
          <a:sx n="55" d="100"/>
          <a:sy n="55" d="100"/>
        </p:scale>
        <p:origin x="1528" y="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BD2CA3E-C185-408C-B5A9-FFAC074BE01C}" type="datetimeFigureOut">
              <a:rPr lang="he-IL" smtClean="0"/>
              <a:t>כ"ג/אדר א/תשע"ט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C39DAF6-81DB-4F00-8E88-5AD5D5622A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325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62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he-IL" baseline="0" dirty="0"/>
              <a:t> מאוד שימושית ונוחה לעבודה של ניתוח נתונים מכיוון שיש מבנה נתונים מיוחד לטבלאות. </a:t>
            </a:r>
          </a:p>
          <a:p>
            <a:r>
              <a:rPr lang="en-US" baseline="0" dirty="0" err="1"/>
              <a:t>DataFrame</a:t>
            </a:r>
            <a:r>
              <a:rPr lang="he-IL" baseline="0" dirty="0"/>
              <a:t> הוא בעצם רשימה שלכל אלמנט בה יש את אותו אורך. כל טור בטבלה מייצג אלמנט ברשימה והטורים לא חייבים להיות מאותו סוג (בניגוד למטריצות).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0973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/>
              <a:t>ניתן לייבא קובץ של אקסל ישירות לתוך </a:t>
            </a:r>
            <a:r>
              <a:rPr lang="en-US" baseline="0" dirty="0" err="1"/>
              <a:t>dataFrame</a:t>
            </a:r>
            <a:r>
              <a:rPr lang="he-IL" baseline="0" dirty="0"/>
              <a:t> ע"י </a:t>
            </a:r>
            <a:r>
              <a:rPr lang="en-US" baseline="0" dirty="0"/>
              <a:t>read.csv</a:t>
            </a:r>
            <a:r>
              <a:rPr lang="he-IL" baseline="0" dirty="0"/>
              <a:t> . </a:t>
            </a:r>
          </a:p>
          <a:p>
            <a:r>
              <a:rPr lang="he-IL" baseline="0" dirty="0"/>
              <a:t>ניתן לבדוק את מיקום ה-</a:t>
            </a:r>
            <a:r>
              <a:rPr lang="en-US" baseline="0" dirty="0"/>
              <a:t>working directory</a:t>
            </a:r>
            <a:r>
              <a:rPr lang="he-IL" baseline="0" dirty="0"/>
              <a:t> ע"י הפקודה </a:t>
            </a:r>
            <a:r>
              <a:rPr lang="en-US" baseline="0" dirty="0" err="1"/>
              <a:t>getwd</a:t>
            </a:r>
            <a:r>
              <a:rPr lang="en-US" baseline="0" dirty="0"/>
              <a:t>()</a:t>
            </a:r>
            <a:r>
              <a:rPr lang="he-IL" baseline="0" dirty="0"/>
              <a:t> ולשנות את המיקום ע"י </a:t>
            </a:r>
            <a:r>
              <a:rPr lang="en-US" baseline="0" dirty="0" err="1"/>
              <a:t>setwd</a:t>
            </a:r>
            <a:r>
              <a:rPr lang="en-US" baseline="0" dirty="0"/>
              <a:t>()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23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כאשר</a:t>
            </a:r>
            <a:r>
              <a:rPr lang="he-IL" baseline="0" dirty="0"/>
              <a:t> משתמשים ב-</a:t>
            </a:r>
            <a:r>
              <a:rPr lang="en-US" baseline="0" dirty="0"/>
              <a:t>$</a:t>
            </a:r>
            <a:r>
              <a:rPr lang="he-IL" baseline="0" dirty="0"/>
              <a:t> אין צורך </a:t>
            </a:r>
            <a:r>
              <a:rPr lang="he-IL" baseline="0" dirty="0" err="1"/>
              <a:t>במרכאות</a:t>
            </a:r>
            <a:r>
              <a:rPr lang="he-IL" baseline="0" dirty="0"/>
              <a:t>, ניתן ללחוץ על </a:t>
            </a:r>
            <a:r>
              <a:rPr lang="en-US" baseline="0" dirty="0"/>
              <a:t>tab</a:t>
            </a:r>
            <a:r>
              <a:rPr lang="he-IL" baseline="0" dirty="0"/>
              <a:t> כדי לא לכתוב את כל השם של האובייקט...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658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</a:t>
            </a:r>
            <a:r>
              <a:rPr lang="he-IL" baseline="0" dirty="0"/>
              <a:t> היא שפת תכנות וסביבת עבודה שמשמשת בעיקר לניתוחים סטטיסטיים 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11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959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נית</a:t>
            </a:r>
            <a:r>
              <a:rPr lang="he-IL" baseline="0" dirty="0"/>
              <a:t>ן להשתמש ב-</a:t>
            </a:r>
            <a:r>
              <a:rPr lang="en-US" baseline="0" dirty="0"/>
              <a:t>datasets</a:t>
            </a:r>
            <a:r>
              <a:rPr lang="he-IL" baseline="0" dirty="0"/>
              <a:t> שקיימים בחבילת </a:t>
            </a:r>
            <a:r>
              <a:rPr lang="en-US" baseline="0" dirty="0"/>
              <a:t>datasets</a:t>
            </a:r>
            <a:r>
              <a:rPr lang="he-IL" baseline="0" dirty="0"/>
              <a:t> בסיסית של </a:t>
            </a:r>
            <a:r>
              <a:rPr lang="en-US" baseline="0" dirty="0"/>
              <a:t>R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00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וקטור מכיל סוג אחד של משתנה</a:t>
            </a:r>
            <a:r>
              <a:rPr lang="he-IL" baseline="0" dirty="0"/>
              <a:t> (מאותה מחלקה). </a:t>
            </a:r>
            <a:endParaRPr lang="he-IL" dirty="0"/>
          </a:p>
          <a:p>
            <a:r>
              <a:rPr lang="he-IL" dirty="0"/>
              <a:t>קיימות שתי דרכים ליצור וקטור, כפי שמופיע בשקף.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184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רשימה היא וקטור שיכול להכיל סוגים שונים של משתנים.</a:t>
            </a:r>
          </a:p>
          <a:p>
            <a:r>
              <a:rPr lang="he-IL" dirty="0"/>
              <a:t>ניתן </a:t>
            </a:r>
            <a:r>
              <a:rPr lang="he-IL" baseline="0" dirty="0"/>
              <a:t>לגשת לרשימה גם בעזרת $</a:t>
            </a:r>
            <a:r>
              <a:rPr lang="en-US" baseline="0" dirty="0"/>
              <a:t> </a:t>
            </a:r>
            <a:r>
              <a:rPr lang="he-IL" baseline="0" dirty="0"/>
              <a:t>(ואז לא צריך </a:t>
            </a:r>
            <a:r>
              <a:rPr lang="he-IL" baseline="0" dirty="0" err="1"/>
              <a:t>מרכאות</a:t>
            </a:r>
            <a:r>
              <a:rPr lang="he-IL" baseline="0" dirty="0"/>
              <a:t>) או ע"י סוגריים מרובעים, שם הפיצ'ר צריך להיות </a:t>
            </a:r>
            <a:r>
              <a:rPr lang="he-IL" baseline="0" dirty="0" err="1"/>
              <a:t>במרכאות</a:t>
            </a:r>
            <a:r>
              <a:rPr lang="he-IL" baseline="0" dirty="0"/>
              <a:t>).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880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פקטור</a:t>
            </a:r>
            <a:r>
              <a:rPr lang="he-IL" baseline="0" dirty="0"/>
              <a:t> הוא וקטור עבור משתנים </a:t>
            </a:r>
            <a:r>
              <a:rPr lang="he-IL" baseline="0" dirty="0" err="1"/>
              <a:t>קטגוריילים</a:t>
            </a:r>
            <a:r>
              <a:rPr lang="he-IL" baseline="0" dirty="0"/>
              <a:t>. </a:t>
            </a:r>
          </a:p>
          <a:p>
            <a:r>
              <a:rPr lang="he-IL" baseline="0" dirty="0"/>
              <a:t>נייבא את </a:t>
            </a:r>
            <a:r>
              <a:rPr lang="en-US" baseline="0" dirty="0" err="1"/>
              <a:t>PlantGroth</a:t>
            </a:r>
            <a:r>
              <a:rPr lang="he-IL" baseline="0" dirty="0"/>
              <a:t> ואם נבדוק את ה-</a:t>
            </a:r>
            <a:r>
              <a:rPr lang="en-US" baseline="0" dirty="0"/>
              <a:t>class</a:t>
            </a:r>
            <a:r>
              <a:rPr lang="he-IL" baseline="0" dirty="0"/>
              <a:t> של הפיצ'ר </a:t>
            </a:r>
            <a:r>
              <a:rPr lang="en-US" baseline="0" dirty="0"/>
              <a:t>group</a:t>
            </a:r>
            <a:r>
              <a:rPr lang="he-IL" baseline="0" dirty="0"/>
              <a:t> נראה שהוא </a:t>
            </a:r>
            <a:r>
              <a:rPr lang="en-US" baseline="0" dirty="0"/>
              <a:t>Factor</a:t>
            </a:r>
            <a:endParaRPr lang="he-IL" baseline="0" dirty="0"/>
          </a:p>
          <a:p>
            <a:r>
              <a:rPr lang="he-IL" baseline="0" dirty="0"/>
              <a:t>כאשר נפנה ישירות לעמודה זו ע"י </a:t>
            </a:r>
            <a:r>
              <a:rPr lang="en-US" baseline="0" dirty="0" err="1"/>
              <a:t>PlantGrowth$group</a:t>
            </a:r>
            <a:r>
              <a:rPr lang="he-IL" baseline="0" dirty="0"/>
              <a:t> נקבל בנוסף </a:t>
            </a:r>
            <a:r>
              <a:rPr lang="he-IL" baseline="0" dirty="0" err="1"/>
              <a:t>לוקטור</a:t>
            </a:r>
            <a:r>
              <a:rPr lang="he-IL" baseline="0" dirty="0"/>
              <a:t>, גם את ה-</a:t>
            </a:r>
            <a:r>
              <a:rPr lang="en-US" baseline="0" dirty="0"/>
              <a:t>levels</a:t>
            </a:r>
            <a:r>
              <a:rPr lang="he-IL" baseline="0" dirty="0"/>
              <a:t> כלומר אילו קטגוריות קיימות.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161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ניתן</a:t>
            </a:r>
            <a:r>
              <a:rPr lang="he-IL" baseline="0" dirty="0"/>
              <a:t> ליצור מטריצה ע"י ציון וקטור ולאחר מכן פרוט מס' השורות ומספר העמודות, </a:t>
            </a:r>
            <a:r>
              <a:rPr lang="he-IL" baseline="0" dirty="0" err="1"/>
              <a:t>איכלוס</a:t>
            </a:r>
            <a:r>
              <a:rPr lang="he-IL" baseline="0" dirty="0"/>
              <a:t> המטריצה יעשה לפי הטורים (קודם הטור הראשון יתמלא, אח"כ השני וכו')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147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ניתן</a:t>
            </a:r>
            <a:r>
              <a:rPr lang="he-IL" baseline="0" dirty="0"/>
              <a:t> ליצור מטריצה ע"י חיבור וקטורים... להדגיש כי כאשר משתמשים ב-</a:t>
            </a:r>
            <a:r>
              <a:rPr lang="en-US" baseline="0" dirty="0" err="1"/>
              <a:t>rbind</a:t>
            </a:r>
            <a:r>
              <a:rPr lang="he-IL" baseline="0" dirty="0"/>
              <a:t>, שמות השורות במטריצה הם שמות </a:t>
            </a:r>
            <a:r>
              <a:rPr lang="he-IL" baseline="0" dirty="0" err="1"/>
              <a:t>הוקטורים</a:t>
            </a:r>
            <a:r>
              <a:rPr lang="he-IL" baseline="0" dirty="0"/>
              <a:t> המקוריים, באמצעות </a:t>
            </a:r>
            <a:r>
              <a:rPr lang="en-US" baseline="0" dirty="0" err="1"/>
              <a:t>cbind</a:t>
            </a:r>
            <a:r>
              <a:rPr lang="he-IL" baseline="0" dirty="0"/>
              <a:t>, שמות הטורים הם שמות </a:t>
            </a:r>
            <a:r>
              <a:rPr lang="he-IL" baseline="0" dirty="0" err="1"/>
              <a:t>הוקטורים</a:t>
            </a:r>
            <a:r>
              <a:rPr lang="he-IL" baseline="0" dirty="0"/>
              <a:t> המקוריים. </a:t>
            </a: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742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11F865B-9F69-4F3B-9227-058DDBD25E9C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44B5-BECA-4AF1-9B20-738A134CE13F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0F2E-7DF5-4F13-80D3-BF04B20A3637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DB07-5C6C-4758-A90C-1AE8F284DA7A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B256-A529-4251-BAE6-4B0FE70DDBF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BCA2-D7A0-4359-98A4-4CAB43C3BD09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C4F9-C3D9-4ACC-A43C-78C97A5BBC68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732-2EE1-48ED-9B8B-87BB23E1741B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510-3834-4A1D-BBB0-EA14BA679E63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3AA4-681C-4549-AEDA-BDC963441E8F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77F97E0-598D-4EAD-B0DD-D71313254911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studio.com/" TargetMode="External"/><Relationship Id="rId4" Type="http://schemas.openxmlformats.org/officeDocument/2006/relationships/hyperlink" Target="https://cran.r-project.org/bin/windows/bas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מעבדות</a:t>
            </a:r>
            <a:br>
              <a:rPr lang="he-IL" dirty="0"/>
            </a:br>
            <a:r>
              <a:rPr lang="he-IL" dirty="0"/>
              <a:t>מדעי הנתונים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he-IL" b="1" dirty="0"/>
              <a:t>מעבדה </a:t>
            </a:r>
            <a:r>
              <a:rPr lang="en-US" b="1"/>
              <a:t>1a</a:t>
            </a:r>
            <a:endParaRPr lang="he-IL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F365-6DF1-4837-91D5-EC85F8442BC2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</a:t>
            </a:fld>
            <a:endParaRPr lang="he-IL"/>
          </a:p>
        </p:txBody>
      </p:sp>
      <p:sp>
        <p:nvSpPr>
          <p:cNvPr id="7" name="כותרת משנה 2"/>
          <p:cNvSpPr txBox="1">
            <a:spLocks/>
          </p:cNvSpPr>
          <p:nvPr/>
        </p:nvSpPr>
        <p:spPr>
          <a:xfrm>
            <a:off x="182077" y="6381328"/>
            <a:ext cx="3309803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Written by </a:t>
            </a:r>
            <a:r>
              <a:rPr lang="en-US" b="1" dirty="0" err="1"/>
              <a:t>Noa</a:t>
            </a:r>
            <a:r>
              <a:rPr lang="en-US" b="1" dirty="0"/>
              <a:t> </a:t>
            </a:r>
            <a:r>
              <a:rPr lang="en-US" b="1" dirty="0" err="1"/>
              <a:t>Eyal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06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44624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List (Cont.)</a:t>
            </a:r>
            <a:endParaRPr lang="he-IL" sz="32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661248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1800" dirty="0"/>
              <a:t>&gt; n = c(2, 3, 5) </a:t>
            </a:r>
            <a:br>
              <a:rPr lang="en-US" sz="1800" dirty="0"/>
            </a:br>
            <a:r>
              <a:rPr lang="en-US" sz="1800" dirty="0"/>
              <a:t>&gt; s = c("</a:t>
            </a:r>
            <a:r>
              <a:rPr lang="en-US" sz="1800" dirty="0" err="1"/>
              <a:t>aa</a:t>
            </a:r>
            <a:r>
              <a:rPr lang="en-US" sz="1800" dirty="0"/>
              <a:t>", "bb", "cc", "</a:t>
            </a:r>
            <a:r>
              <a:rPr lang="en-US" sz="1800" dirty="0" err="1"/>
              <a:t>dd</a:t>
            </a:r>
            <a:r>
              <a:rPr lang="en-US" sz="1800" dirty="0"/>
              <a:t>", "</a:t>
            </a:r>
            <a:r>
              <a:rPr lang="en-US" sz="1800" dirty="0" err="1"/>
              <a:t>ee</a:t>
            </a:r>
            <a:r>
              <a:rPr lang="en-US" sz="1800" dirty="0"/>
              <a:t>") </a:t>
            </a:r>
            <a:br>
              <a:rPr lang="en-US" sz="1800" dirty="0"/>
            </a:br>
            <a:r>
              <a:rPr lang="en-US" sz="1800" dirty="0"/>
              <a:t>&gt; b = c(TRUE, FALSE, TRUE, FALSE, FALSE) </a:t>
            </a:r>
            <a:br>
              <a:rPr lang="en-US" sz="1800" dirty="0"/>
            </a:br>
            <a:r>
              <a:rPr lang="en-US" sz="1800" dirty="0"/>
              <a:t>&gt; x = list(n, s, b, 3)   # x contains copies of n, s, b</a:t>
            </a:r>
          </a:p>
          <a:p>
            <a:pPr algn="l" rtl="0">
              <a:lnSpc>
                <a:spcPct val="150000"/>
              </a:lnSpc>
            </a:pPr>
            <a:r>
              <a:rPr lang="es-ES" sz="1800" dirty="0"/>
              <a:t>&gt; x[2] </a:t>
            </a:r>
            <a:br>
              <a:rPr lang="es-ES" sz="1800" dirty="0"/>
            </a:br>
            <a:r>
              <a:rPr lang="es-ES" sz="1800" dirty="0"/>
              <a:t>[[1]] </a:t>
            </a:r>
            <a:br>
              <a:rPr lang="es-ES" sz="1800" dirty="0"/>
            </a:br>
            <a:r>
              <a:rPr lang="es-ES" sz="1800" dirty="0"/>
              <a:t>[1] "aa" "bb" "cc" "dd" "ee</a:t>
            </a:r>
            <a:r>
              <a:rPr lang="en-US" sz="1800" dirty="0"/>
              <a:t>”</a:t>
            </a:r>
          </a:p>
          <a:p>
            <a:pPr algn="l" rtl="0">
              <a:lnSpc>
                <a:spcPct val="150000"/>
              </a:lnSpc>
            </a:pPr>
            <a:r>
              <a:rPr lang="es-ES" sz="1800" dirty="0"/>
              <a:t>&gt; x[[2]] </a:t>
            </a:r>
            <a:br>
              <a:rPr lang="es-ES" sz="1800" dirty="0"/>
            </a:br>
            <a:r>
              <a:rPr lang="es-ES" sz="1800" dirty="0"/>
              <a:t>[1] "aa" "bb" "cc" "dd" "ee"</a:t>
            </a:r>
          </a:p>
          <a:p>
            <a:pPr algn="l" rtl="0">
              <a:lnSpc>
                <a:spcPct val="150000"/>
              </a:lnSpc>
            </a:pPr>
            <a:r>
              <a:rPr lang="en-US" sz="1800" dirty="0"/>
              <a:t>&gt; x[[2]][1] = "ta" </a:t>
            </a:r>
            <a:br>
              <a:rPr lang="en-US" sz="1800" dirty="0"/>
            </a:br>
            <a:r>
              <a:rPr lang="en-US" sz="1800" dirty="0"/>
              <a:t>&gt; x[[2]] </a:t>
            </a:r>
            <a:br>
              <a:rPr lang="en-US" sz="1800" dirty="0"/>
            </a:br>
            <a:r>
              <a:rPr lang="en-US" sz="1800" dirty="0"/>
              <a:t>[1] "ta" "bb" "cc" "</a:t>
            </a:r>
            <a:r>
              <a:rPr lang="en-US" sz="1800" dirty="0" err="1"/>
              <a:t>dd</a:t>
            </a:r>
            <a:r>
              <a:rPr lang="en-US" sz="1800" dirty="0"/>
              <a:t>" "</a:t>
            </a:r>
            <a:r>
              <a:rPr lang="en-US" sz="1800" dirty="0" err="1"/>
              <a:t>ee</a:t>
            </a:r>
            <a:r>
              <a:rPr lang="en-US" sz="1800" dirty="0"/>
              <a:t>" </a:t>
            </a:r>
            <a:endParaRPr lang="he-IL" sz="180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148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92088"/>
          </a:xfrm>
        </p:spPr>
        <p:txBody>
          <a:bodyPr/>
          <a:lstStyle/>
          <a:p>
            <a:pPr algn="ctr" rtl="0"/>
            <a:r>
              <a:rPr lang="en-US" dirty="0"/>
              <a:t>Factors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556792"/>
            <a:ext cx="3600400" cy="4752528"/>
          </a:xfrm>
        </p:spPr>
        <p:txBody>
          <a:bodyPr>
            <a:normAutofit fontScale="85000" lnSpcReduction="10000"/>
          </a:bodyPr>
          <a:lstStyle/>
          <a:p>
            <a:pPr marL="68580" indent="0" algn="l" rtl="0">
              <a:buNone/>
            </a:pPr>
            <a:r>
              <a:rPr lang="en-US" dirty="0"/>
              <a:t>Type of vectors for categorical data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data(</a:t>
            </a:r>
            <a:r>
              <a:rPr lang="en-US" dirty="0" err="1">
                <a:solidFill>
                  <a:srgbClr val="FF0000"/>
                </a:solidFill>
              </a:rPr>
              <a:t>PlantGrowth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head(</a:t>
            </a:r>
            <a:r>
              <a:rPr lang="en-US" dirty="0" err="1">
                <a:solidFill>
                  <a:srgbClr val="FF0000"/>
                </a:solidFill>
              </a:rPr>
              <a:t>PlantGrowth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weight   group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1   4.17     ctrl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2   5.58     ctrl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3   5.18     ctrl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4   6.11     ctrl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5   4.50     ctrl</a:t>
            </a:r>
          </a:p>
          <a:p>
            <a:pPr marL="40005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6   4.61     ctrl</a:t>
            </a:r>
          </a:p>
          <a:p>
            <a:pPr marL="914400" lvl="1" indent="-514350" algn="l" rtl="0">
              <a:buAutoNum type="arabicPlain" startAt="6"/>
            </a:pP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class(</a:t>
            </a:r>
            <a:r>
              <a:rPr lang="en-US" dirty="0" err="1">
                <a:solidFill>
                  <a:srgbClr val="FF0000"/>
                </a:solidFill>
              </a:rPr>
              <a:t>PlantGrowth$group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[1] "factor</a:t>
            </a:r>
            <a:r>
              <a:rPr lang="en-US" dirty="0">
                <a:solidFill>
                  <a:srgbClr val="FFFF00"/>
                </a:solidFill>
              </a:rPr>
              <a:t>"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11</a:t>
            </a:fld>
            <a:endParaRPr lang="he-IL"/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3995936" y="2132856"/>
            <a:ext cx="4680520" cy="396044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PlantGrowth$group</a:t>
            </a:r>
            <a:endParaRPr lang="en-US" sz="2000" dirty="0">
              <a:solidFill>
                <a:srgbClr val="FF0000"/>
              </a:solidFill>
            </a:endParaRP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 [1] ctrl </a:t>
            </a:r>
            <a:r>
              <a:rPr lang="en-US" sz="2000" dirty="0" err="1">
                <a:solidFill>
                  <a:srgbClr val="FF0000"/>
                </a:solidFill>
              </a:rPr>
              <a:t>ctrl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ctrl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ctrl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ctrl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ctrl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ctrl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ctrl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ctrl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ctrl</a:t>
            </a:r>
            <a:r>
              <a:rPr lang="en-US" sz="2000" dirty="0">
                <a:solidFill>
                  <a:srgbClr val="FF0000"/>
                </a:solidFill>
              </a:rPr>
              <a:t> trt1 </a:t>
            </a:r>
            <a:r>
              <a:rPr lang="en-US" sz="2000" dirty="0" err="1">
                <a:solidFill>
                  <a:srgbClr val="FF0000"/>
                </a:solidFill>
              </a:rPr>
              <a:t>trt1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trt1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trt1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trt1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trt1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trt1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trt1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trt1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trt1</a:t>
            </a:r>
            <a:r>
              <a:rPr lang="en-US" sz="2000" dirty="0">
                <a:solidFill>
                  <a:srgbClr val="FF0000"/>
                </a:solidFill>
              </a:rPr>
              <a:t> trt2 </a:t>
            </a:r>
            <a:r>
              <a:rPr lang="en-US" sz="2000" dirty="0" err="1">
                <a:solidFill>
                  <a:srgbClr val="FF0000"/>
                </a:solidFill>
              </a:rPr>
              <a:t>trt2</a:t>
            </a:r>
            <a:endParaRPr lang="en-US" sz="2000" dirty="0">
              <a:solidFill>
                <a:srgbClr val="FF0000"/>
              </a:solidFill>
            </a:endParaRP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[23] trt2 </a:t>
            </a:r>
            <a:r>
              <a:rPr lang="en-US" sz="2000" dirty="0" err="1">
                <a:solidFill>
                  <a:srgbClr val="FF0000"/>
                </a:solidFill>
              </a:rPr>
              <a:t>trt2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trt2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trt2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trt2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trt2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trt2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trt2</a:t>
            </a:r>
            <a:endParaRPr lang="en-US" sz="2000" dirty="0">
              <a:solidFill>
                <a:srgbClr val="FF0000"/>
              </a:solidFill>
            </a:endParaRPr>
          </a:p>
          <a:p>
            <a:pPr marL="457200" lvl="1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Levels: ctrl trt1 trt2</a:t>
            </a:r>
          </a:p>
          <a:p>
            <a:pPr marL="457200" lvl="1" indent="0" algn="l" rtl="0"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&gt; unique(</a:t>
            </a:r>
            <a:r>
              <a:rPr lang="en-US" altLang="en-US" sz="2000" dirty="0" err="1">
                <a:solidFill>
                  <a:srgbClr val="FF0000"/>
                </a:solidFill>
              </a:rPr>
              <a:t>PlantGrowth$group</a:t>
            </a:r>
            <a:r>
              <a:rPr lang="en-US" altLang="en-US" sz="2000" dirty="0">
                <a:solidFill>
                  <a:srgbClr val="FF0000"/>
                </a:solidFill>
              </a:rPr>
              <a:t>) [1] ctrl trt1 trt2 Levels: ctrl trt1 trt2</a:t>
            </a:r>
          </a:p>
          <a:p>
            <a:pPr marL="457200" lvl="1" indent="0" algn="l" rtl="0">
              <a:buNone/>
            </a:pP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648072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/>
              <a:t>Matrices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1412776"/>
            <a:ext cx="7560956" cy="489654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A matrix is a collection of data elements arranged in a two-dimensional rectangular layout.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M=matrix(1:20,nrow=4,ncol=5)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   [,1] [,2]  [,3]   [,4]   [,5]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[1,]    1     5     9     13     17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[2,]    2     6    10    14     18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[3,]    3     7    11    15     19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[4,]    4     8    12    16     20</a:t>
            </a:r>
          </a:p>
          <a:p>
            <a:pPr marL="0" indent="0" algn="l" rtl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M[2,3]   </a:t>
            </a:r>
            <a:r>
              <a:rPr lang="en-US" dirty="0"/>
              <a:t># element in row 2 and col 3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[1] 10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783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/>
          <a:lstStyle/>
          <a:p>
            <a:pPr algn="ctr" rtl="0"/>
            <a:r>
              <a:rPr lang="en-US" dirty="0"/>
              <a:t>Matrices (cont.)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556792"/>
            <a:ext cx="7353265" cy="4968552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We can create matrix by binding vectors:</a:t>
            </a:r>
          </a:p>
          <a:p>
            <a:pPr lvl="1" algn="l" rtl="0"/>
            <a:r>
              <a:rPr lang="en-US" dirty="0"/>
              <a:t>Binding columns with </a:t>
            </a:r>
            <a:r>
              <a:rPr lang="en-US" dirty="0" err="1"/>
              <a:t>cbind</a:t>
            </a:r>
            <a:endParaRPr lang="en-US" dirty="0"/>
          </a:p>
          <a:p>
            <a:pPr lvl="1" algn="l" rtl="0"/>
            <a:r>
              <a:rPr lang="en-US" dirty="0"/>
              <a:t>Binding rows with </a:t>
            </a:r>
            <a:r>
              <a:rPr lang="en-US" dirty="0" err="1"/>
              <a:t>rbind</a:t>
            </a:r>
            <a:endParaRPr lang="en-US" dirty="0"/>
          </a:p>
          <a:p>
            <a:pPr marL="57150" indent="0" algn="l" rtl="0">
              <a:buNone/>
            </a:pPr>
            <a:r>
              <a:rPr lang="pt-BR" dirty="0">
                <a:solidFill>
                  <a:srgbClr val="FF0000"/>
                </a:solidFill>
              </a:rPr>
              <a:t>&gt; a&lt;-c(1,2,3,4)</a:t>
            </a:r>
          </a:p>
          <a:p>
            <a:pPr marL="57150" indent="0" algn="l" rtl="0">
              <a:buNone/>
            </a:pPr>
            <a:r>
              <a:rPr lang="pt-BR" dirty="0">
                <a:solidFill>
                  <a:srgbClr val="FF0000"/>
                </a:solidFill>
              </a:rPr>
              <a:t>&gt; b&lt;-c(5,6,7,8)</a:t>
            </a:r>
          </a:p>
          <a:p>
            <a:pPr marL="57150" indent="0" algn="l" rtl="0">
              <a:buNone/>
            </a:pPr>
            <a:r>
              <a:rPr lang="pt-BR" dirty="0">
                <a:solidFill>
                  <a:srgbClr val="FF0000"/>
                </a:solidFill>
              </a:rPr>
              <a:t>&gt; c&lt;-c(9,10,11,12)</a:t>
            </a:r>
          </a:p>
          <a:p>
            <a:pPr marL="514350" indent="-457200" algn="l" rtl="0">
              <a:buFont typeface="Wingdings" pitchFamily="2" charset="2"/>
              <a:buChar char="Ø"/>
            </a:pPr>
            <a:endParaRPr lang="pt-BR" dirty="0">
              <a:solidFill>
                <a:srgbClr val="FF0000"/>
              </a:solidFill>
            </a:endParaRPr>
          </a:p>
          <a:p>
            <a:pPr marL="57150" indent="0" algn="l" rtl="0">
              <a:buNone/>
            </a:pPr>
            <a:r>
              <a:rPr lang="pt-BR" dirty="0">
                <a:solidFill>
                  <a:srgbClr val="FF0000"/>
                </a:solidFill>
              </a:rPr>
              <a:t>&gt; rbind(a,b,c)</a:t>
            </a:r>
          </a:p>
          <a:p>
            <a:pPr marL="514350" indent="-457200" algn="l" rtl="0">
              <a:buFont typeface="Wingdings" pitchFamily="2" charset="2"/>
              <a:buChar char="Ø"/>
            </a:pPr>
            <a:endParaRPr lang="pt-BR" dirty="0">
              <a:solidFill>
                <a:srgbClr val="FF0000"/>
              </a:solidFill>
            </a:endParaRPr>
          </a:p>
          <a:p>
            <a:pPr marL="57150" indent="0" algn="l" rtl="0">
              <a:buNone/>
            </a:pPr>
            <a:r>
              <a:rPr lang="pt-BR" dirty="0">
                <a:solidFill>
                  <a:srgbClr val="FF0000"/>
                </a:solidFill>
              </a:rPr>
              <a:t>    [,1]  [,2] [,3]   [,4]</a:t>
            </a:r>
          </a:p>
          <a:p>
            <a:pPr marL="57150" indent="0" algn="l" rtl="0">
              <a:buNone/>
            </a:pPr>
            <a:r>
              <a:rPr lang="pt-BR" dirty="0">
                <a:solidFill>
                  <a:srgbClr val="FF0000"/>
                </a:solidFill>
              </a:rPr>
              <a:t>a     1     2     3       4</a:t>
            </a:r>
          </a:p>
          <a:p>
            <a:pPr marL="57150" indent="0" algn="l" rtl="0">
              <a:buNone/>
            </a:pPr>
            <a:r>
              <a:rPr lang="pt-BR" dirty="0">
                <a:solidFill>
                  <a:srgbClr val="FF0000"/>
                </a:solidFill>
              </a:rPr>
              <a:t>b     5     6     7       8</a:t>
            </a:r>
          </a:p>
          <a:p>
            <a:pPr marL="57150" indent="0" algn="l" rtl="0">
              <a:buNone/>
            </a:pPr>
            <a:r>
              <a:rPr lang="pt-BR" dirty="0">
                <a:solidFill>
                  <a:srgbClr val="FF0000"/>
                </a:solidFill>
              </a:rPr>
              <a:t>c     9    10    11    12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377081" y="3580561"/>
            <a:ext cx="3083351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Wingdings" pitchFamily="2" charset="2"/>
              <a:buChar char="Ø"/>
            </a:pPr>
            <a:r>
              <a:rPr lang="en-US" sz="2200" dirty="0" err="1">
                <a:solidFill>
                  <a:srgbClr val="FF0000"/>
                </a:solidFill>
              </a:rPr>
              <a:t>cbind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a,b,c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pPr marL="342900" indent="-342900" algn="l" rtl="0">
              <a:buFont typeface="Wingdings" pitchFamily="2" charset="2"/>
              <a:buChar char="Ø"/>
            </a:pPr>
            <a:endParaRPr lang="en-US" sz="2200" dirty="0">
              <a:solidFill>
                <a:srgbClr val="FF0000"/>
              </a:solidFill>
            </a:endParaRPr>
          </a:p>
          <a:p>
            <a:pPr algn="l" rtl="0"/>
            <a:r>
              <a:rPr lang="en-US" sz="2200" dirty="0">
                <a:solidFill>
                  <a:srgbClr val="FF0000"/>
                </a:solidFill>
              </a:rPr>
              <a:t>         a    b     c</a:t>
            </a:r>
          </a:p>
          <a:p>
            <a:pPr algn="l" rtl="0"/>
            <a:r>
              <a:rPr lang="en-US" sz="2200" dirty="0">
                <a:solidFill>
                  <a:srgbClr val="FF0000"/>
                </a:solidFill>
              </a:rPr>
              <a:t>[1,]   1    5     9</a:t>
            </a:r>
          </a:p>
          <a:p>
            <a:pPr algn="l" rtl="0"/>
            <a:r>
              <a:rPr lang="en-US" sz="2200" dirty="0">
                <a:solidFill>
                  <a:srgbClr val="FF0000"/>
                </a:solidFill>
              </a:rPr>
              <a:t>[2,]   2    6    10</a:t>
            </a:r>
          </a:p>
          <a:p>
            <a:pPr algn="l" rtl="0"/>
            <a:r>
              <a:rPr lang="en-US" sz="2200" dirty="0">
                <a:solidFill>
                  <a:srgbClr val="FF0000"/>
                </a:solidFill>
              </a:rPr>
              <a:t>[3,]   3    7    11</a:t>
            </a:r>
          </a:p>
          <a:p>
            <a:pPr algn="l" rtl="0"/>
            <a:r>
              <a:rPr lang="en-US" sz="2200" dirty="0">
                <a:solidFill>
                  <a:srgbClr val="FF0000"/>
                </a:solidFill>
              </a:rPr>
              <a:t>[4,]   4    8    12</a:t>
            </a:r>
          </a:p>
          <a:p>
            <a:pPr algn="l" rtl="0"/>
            <a:endParaRPr lang="he-IL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5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89168"/>
          </a:xfrm>
        </p:spPr>
        <p:txBody>
          <a:bodyPr/>
          <a:lstStyle/>
          <a:p>
            <a:pPr algn="ctr" rtl="0"/>
            <a:r>
              <a:rPr lang="en-US" dirty="0"/>
              <a:t>Data Frames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628800"/>
            <a:ext cx="7920880" cy="4752528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60000"/>
              </a:lnSpc>
              <a:buNone/>
            </a:pPr>
            <a:r>
              <a:rPr lang="en-US" sz="1800" dirty="0"/>
              <a:t>Tightly coupled collections of variables which share many of the properties of matrices and of lists, used as the fundamental data structure by most of R's modeling software.</a:t>
            </a:r>
          </a:p>
          <a:p>
            <a:pPr algn="l" rtl="0">
              <a:lnSpc>
                <a:spcPct val="160000"/>
              </a:lnSpc>
            </a:pPr>
            <a:r>
              <a:rPr lang="en-US" sz="1800" dirty="0"/>
              <a:t>Create </a:t>
            </a:r>
            <a:r>
              <a:rPr lang="en-US" sz="1800" dirty="0" err="1"/>
              <a:t>dataframe</a:t>
            </a:r>
            <a:r>
              <a:rPr lang="en-US" sz="1800" dirty="0"/>
              <a:t>: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df</a:t>
            </a:r>
            <a:r>
              <a:rPr lang="en-US" sz="1800" dirty="0">
                <a:solidFill>
                  <a:srgbClr val="FF0000"/>
                </a:solidFill>
              </a:rPr>
              <a:t>&lt;-</a:t>
            </a:r>
            <a:r>
              <a:rPr lang="en-US" sz="1800" dirty="0" err="1">
                <a:solidFill>
                  <a:srgbClr val="FF0000"/>
                </a:solidFill>
              </a:rPr>
              <a:t>data.frame</a:t>
            </a:r>
            <a:r>
              <a:rPr lang="en-US" sz="1800" dirty="0">
                <a:solidFill>
                  <a:srgbClr val="FF0000"/>
                </a:solidFill>
              </a:rPr>
              <a:t>(name=c("</a:t>
            </a:r>
            <a:r>
              <a:rPr lang="en-US" sz="1800" dirty="0" err="1">
                <a:solidFill>
                  <a:srgbClr val="FF0000"/>
                </a:solidFill>
              </a:rPr>
              <a:t>dor</a:t>
            </a:r>
            <a:r>
              <a:rPr lang="en-US" sz="1800" dirty="0">
                <a:solidFill>
                  <a:srgbClr val="FF0000"/>
                </a:solidFill>
              </a:rPr>
              <a:t>","tom","</a:t>
            </a:r>
            <a:r>
              <a:rPr lang="en-US" sz="1800" dirty="0" err="1">
                <a:solidFill>
                  <a:srgbClr val="FF0000"/>
                </a:solidFill>
              </a:rPr>
              <a:t>tal</a:t>
            </a:r>
            <a:r>
              <a:rPr lang="en-US" sz="1800" dirty="0">
                <a:solidFill>
                  <a:srgbClr val="FF0000"/>
                </a:solidFill>
              </a:rPr>
              <a:t>"),age=c(21,22,30),city=factor(c("</a:t>
            </a:r>
            <a:r>
              <a:rPr lang="en-US" sz="1800" dirty="0" err="1">
                <a:solidFill>
                  <a:srgbClr val="FF0000"/>
                </a:solidFill>
              </a:rPr>
              <a:t>tel-aviv</a:t>
            </a:r>
            <a:r>
              <a:rPr lang="en-US" sz="1800" dirty="0">
                <a:solidFill>
                  <a:srgbClr val="FF0000"/>
                </a:solidFill>
              </a:rPr>
              <a:t>","</a:t>
            </a:r>
            <a:r>
              <a:rPr lang="en-US" sz="1800" dirty="0" err="1">
                <a:solidFill>
                  <a:srgbClr val="FF0000"/>
                </a:solidFill>
              </a:rPr>
              <a:t>tel-aviv</a:t>
            </a:r>
            <a:r>
              <a:rPr lang="en-US" sz="1800" dirty="0">
                <a:solidFill>
                  <a:srgbClr val="FF0000"/>
                </a:solidFill>
              </a:rPr>
              <a:t>","beer-</a:t>
            </a:r>
            <a:r>
              <a:rPr lang="en-US" sz="1800" dirty="0" err="1">
                <a:solidFill>
                  <a:srgbClr val="FF0000"/>
                </a:solidFill>
              </a:rPr>
              <a:t>sheva</a:t>
            </a:r>
            <a:r>
              <a:rPr lang="en-US" sz="1800" dirty="0">
                <a:solidFill>
                  <a:srgbClr val="FF0000"/>
                </a:solidFill>
              </a:rPr>
              <a:t>")))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df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     name   age        city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1    </a:t>
            </a:r>
            <a:r>
              <a:rPr lang="en-US" sz="1800" dirty="0" err="1">
                <a:solidFill>
                  <a:srgbClr val="FF0000"/>
                </a:solidFill>
              </a:rPr>
              <a:t>dor</a:t>
            </a:r>
            <a:r>
              <a:rPr lang="en-US" sz="1800" dirty="0">
                <a:solidFill>
                  <a:srgbClr val="FF0000"/>
                </a:solidFill>
              </a:rPr>
              <a:t>      21      </a:t>
            </a:r>
            <a:r>
              <a:rPr lang="en-US" sz="1800" dirty="0" err="1">
                <a:solidFill>
                  <a:srgbClr val="FF0000"/>
                </a:solidFill>
              </a:rPr>
              <a:t>tel-aviv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2    tom     22      </a:t>
            </a:r>
            <a:r>
              <a:rPr lang="en-US" sz="1800" dirty="0" err="1">
                <a:solidFill>
                  <a:srgbClr val="FF0000"/>
                </a:solidFill>
              </a:rPr>
              <a:t>tel-aviv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3    </a:t>
            </a:r>
            <a:r>
              <a:rPr lang="en-US" sz="1800" dirty="0" err="1">
                <a:solidFill>
                  <a:srgbClr val="FF0000"/>
                </a:solidFill>
              </a:rPr>
              <a:t>tal</a:t>
            </a:r>
            <a:r>
              <a:rPr lang="en-US" sz="1800" dirty="0">
                <a:solidFill>
                  <a:srgbClr val="FF0000"/>
                </a:solidFill>
              </a:rPr>
              <a:t>       30       beer-</a:t>
            </a:r>
            <a:r>
              <a:rPr lang="en-US" sz="1800" dirty="0" err="1">
                <a:solidFill>
                  <a:srgbClr val="FF0000"/>
                </a:solidFill>
              </a:rPr>
              <a:t>sheva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17160"/>
          </a:xfrm>
        </p:spPr>
        <p:txBody>
          <a:bodyPr/>
          <a:lstStyle/>
          <a:p>
            <a:pPr algn="ctr" rtl="0"/>
            <a:r>
              <a:rPr lang="en-US" dirty="0"/>
              <a:t>Data Frames (cont.)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817459"/>
            <a:ext cx="7776864" cy="4347845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Read data frame from CSV file: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FF0000"/>
                </a:solidFill>
              </a:rPr>
              <a:t>	DF&lt;-read.csv(file, header=TRUE, 			</a:t>
            </a:r>
            <a:r>
              <a:rPr lang="en-US" sz="2800" dirty="0" err="1">
                <a:solidFill>
                  <a:srgbClr val="FF0000"/>
                </a:solidFill>
              </a:rPr>
              <a:t>sep</a:t>
            </a:r>
            <a:r>
              <a:rPr lang="en-US" sz="2800" dirty="0">
                <a:solidFill>
                  <a:srgbClr val="FF0000"/>
                </a:solidFill>
              </a:rPr>
              <a:t>=“,” …)</a:t>
            </a:r>
          </a:p>
          <a:p>
            <a:pPr algn="l" rtl="0"/>
            <a:r>
              <a:rPr lang="en-US" sz="2800" dirty="0"/>
              <a:t>Get the working directory:</a:t>
            </a:r>
          </a:p>
          <a:p>
            <a:pPr marL="0" indent="0" algn="l" rtl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&gt; </a:t>
            </a:r>
            <a:r>
              <a:rPr lang="en-US" sz="2800" dirty="0" err="1">
                <a:solidFill>
                  <a:srgbClr val="FF0000"/>
                </a:solidFill>
              </a:rPr>
              <a:t>getwd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algn="l" rtl="0"/>
            <a:r>
              <a:rPr lang="en-US" sz="2800" dirty="0"/>
              <a:t>Set working directory: </a:t>
            </a:r>
          </a:p>
          <a:p>
            <a:pPr marL="0" indent="0" algn="l" rtl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&gt; </a:t>
            </a:r>
            <a:r>
              <a:rPr lang="en-US" sz="2800" dirty="0" err="1">
                <a:solidFill>
                  <a:srgbClr val="FF0000"/>
                </a:solidFill>
              </a:rPr>
              <a:t>setwd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86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17160"/>
          </a:xfrm>
        </p:spPr>
        <p:txBody>
          <a:bodyPr/>
          <a:lstStyle/>
          <a:p>
            <a:pPr algn="ctr" rtl="0"/>
            <a:r>
              <a:rPr lang="en-US" dirty="0"/>
              <a:t>Data Frames (cont.)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556792"/>
            <a:ext cx="7632848" cy="4680520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 err="1"/>
              <a:t>Subseting</a:t>
            </a:r>
            <a:endParaRPr lang="en-US" dirty="0"/>
          </a:p>
          <a:p>
            <a:pPr lvl="1" algn="l" rtl="0"/>
            <a:r>
              <a:rPr lang="en-US" dirty="0"/>
              <a:t>Selecting column: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PlantGrowth</a:t>
            </a:r>
            <a:r>
              <a:rPr lang="en-US" dirty="0">
                <a:solidFill>
                  <a:srgbClr val="FF0000"/>
                </a:solidFill>
              </a:rPr>
              <a:t>[,”weight”]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&gt; </a:t>
            </a:r>
            <a:r>
              <a:rPr lang="en-US" dirty="0" err="1">
                <a:solidFill>
                  <a:srgbClr val="FF0000"/>
                </a:solidFill>
              </a:rPr>
              <a:t>PlantGrowth$weight</a:t>
            </a:r>
            <a:endParaRPr lang="en-US" dirty="0">
              <a:solidFill>
                <a:srgbClr val="FF0000"/>
              </a:solidFill>
            </a:endParaRPr>
          </a:p>
          <a:p>
            <a:pPr lvl="1" algn="l" rtl="0"/>
            <a:r>
              <a:rPr lang="en-US" dirty="0"/>
              <a:t>Selecting rows:</a:t>
            </a:r>
          </a:p>
          <a:p>
            <a:pPr marL="457200" lvl="1" indent="0"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PlantGrowth</a:t>
            </a:r>
            <a:r>
              <a:rPr lang="en-US" dirty="0">
                <a:solidFill>
                  <a:srgbClr val="FF0000"/>
                </a:solidFill>
              </a:rPr>
              <a:t>[2:4,]</a:t>
            </a:r>
          </a:p>
          <a:p>
            <a:pPr marL="45720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     weight  group</a:t>
            </a:r>
          </a:p>
          <a:p>
            <a:pPr marL="45720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2     5.58    ctrl</a:t>
            </a:r>
          </a:p>
          <a:p>
            <a:pPr marL="45720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3     5.18    ctrl</a:t>
            </a:r>
          </a:p>
          <a:p>
            <a:pPr marL="45720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4     6.11    ctrl</a:t>
            </a:r>
          </a:p>
          <a:p>
            <a:pPr algn="l" rtl="0"/>
            <a:r>
              <a:rPr lang="en-US" dirty="0"/>
              <a:t>Information about the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lvl="1" algn="l" rtl="0"/>
            <a:r>
              <a:rPr lang="en-US" dirty="0" err="1"/>
              <a:t>nrow</a:t>
            </a:r>
            <a:r>
              <a:rPr lang="en-US" dirty="0"/>
              <a:t>/</a:t>
            </a:r>
            <a:r>
              <a:rPr lang="en-US" dirty="0" err="1"/>
              <a:t>ncol</a:t>
            </a:r>
            <a:r>
              <a:rPr lang="en-US" dirty="0"/>
              <a:t>  # returns the </a:t>
            </a:r>
            <a:r>
              <a:rPr lang="en-US" dirty="0" err="1"/>
              <a:t>num</a:t>
            </a:r>
            <a:r>
              <a:rPr lang="en-US" dirty="0"/>
              <a:t> of rows/col in the D</a:t>
            </a:r>
          </a:p>
          <a:p>
            <a:pPr lvl="1" algn="l" rtl="0"/>
            <a:r>
              <a:rPr lang="en-US" dirty="0">
                <a:solidFill>
                  <a:srgbClr val="FF0000"/>
                </a:solidFill>
              </a:rPr>
              <a:t>&gt;summary(</a:t>
            </a:r>
            <a:r>
              <a:rPr lang="en-US" dirty="0" err="1">
                <a:solidFill>
                  <a:srgbClr val="FF0000"/>
                </a:solidFill>
              </a:rPr>
              <a:t>PlandtGrowth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857250" lvl="2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weight   	       group   </a:t>
            </a:r>
          </a:p>
          <a:p>
            <a:pPr marL="857250" lvl="2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Min.   :3.590 	       ctrl:10  </a:t>
            </a:r>
          </a:p>
          <a:p>
            <a:pPr marL="857250" lvl="2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1st Qu.:4.550        trt1:10  </a:t>
            </a:r>
          </a:p>
          <a:p>
            <a:pPr marL="857250" lvl="2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Median :5.155      trt2:10  </a:t>
            </a:r>
          </a:p>
          <a:p>
            <a:pPr marL="857250" lvl="2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Mean   :5.073            </a:t>
            </a:r>
          </a:p>
          <a:p>
            <a:pPr marL="857250" lvl="2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3rd Qu.:5.530            </a:t>
            </a:r>
          </a:p>
          <a:p>
            <a:pPr marL="857250" lvl="2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Max.   :6.310 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16</a:t>
            </a:fld>
            <a:endParaRPr lang="he-IL"/>
          </a:p>
        </p:txBody>
      </p:sp>
      <p:sp>
        <p:nvSpPr>
          <p:cNvPr id="6" name="סוגר מסולסל ימני 5"/>
          <p:cNvSpPr/>
          <p:nvPr/>
        </p:nvSpPr>
        <p:spPr>
          <a:xfrm>
            <a:off x="4211960" y="1953707"/>
            <a:ext cx="1152128" cy="7552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508104" y="2123564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Equivalent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70466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Additional functions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99592" y="2323652"/>
            <a:ext cx="7344816" cy="420169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names(x)   # returns the names in x (if exist)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length(x)   # returns the length of x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append()   # Add elements to a vector</a:t>
            </a:r>
          </a:p>
          <a:p>
            <a:pPr algn="l" rtl="0">
              <a:lnSpc>
                <a:spcPct val="150000"/>
              </a:lnSpc>
            </a:pPr>
            <a:r>
              <a:rPr lang="en-US" dirty="0" err="1"/>
              <a:t>ls</a:t>
            </a:r>
            <a:r>
              <a:rPr lang="en-US" dirty="0"/>
              <a:t>()         # List objects in current environment</a:t>
            </a:r>
          </a:p>
          <a:p>
            <a:pPr algn="l" rtl="0">
              <a:lnSpc>
                <a:spcPct val="150000"/>
              </a:lnSpc>
            </a:pPr>
            <a:r>
              <a:rPr lang="en-US" dirty="0" err="1"/>
              <a:t>as.class</a:t>
            </a:r>
            <a:r>
              <a:rPr lang="en-US" dirty="0"/>
              <a:t>(x) # convert the class of x 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5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About 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R is a free software environment for statistical computing and graphics.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Interpreted language.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Support matrix arithmetic.</a:t>
            </a:r>
          </a:p>
          <a:p>
            <a:pPr algn="l" rtl="0">
              <a:lnSpc>
                <a:spcPct val="150000"/>
              </a:lnSpc>
            </a:pP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07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R installation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3</a:t>
            </a:fld>
            <a:endParaRPr lang="he-IL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E9274A5-D78D-4733-B825-CC949BDA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 sans-serif"/>
                <a:cs typeface="Arial" panose="020B0604020202020204" pitchFamily="34" charset="0"/>
                <a:hlinkClick r:id="rId3"/>
              </a:rPr>
              <a:t>https://cran.r-project.org/bin/windows/base/</a:t>
            </a:r>
            <a:br>
              <a:rPr kumimoji="0" lang="he-IL" altLang="he-IL" sz="6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7B515F1-737A-4B4E-851E-9AB1265E1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 sans-serif"/>
                <a:cs typeface="Arial" panose="020B0604020202020204" pitchFamily="34" charset="0"/>
                <a:hlinkClick r:id="rId3"/>
              </a:rPr>
              <a:t>https://cran.r-project.org/bin/windows/base/</a:t>
            </a:r>
            <a:br>
              <a:rPr kumimoji="0" lang="he-IL" altLang="he-IL" sz="6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2BEB692-0857-4F5A-997A-050424C39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5231" y="2401724"/>
            <a:ext cx="683315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 sans-serif"/>
                <a:cs typeface="Arial" panose="020B0604020202020204" pitchFamily="34" charset="0"/>
                <a:hlinkClick r:id="rId4"/>
              </a:rPr>
              <a:t>https://cran.r-project.org/bin/windows/base</a:t>
            </a:r>
            <a:r>
              <a:rPr kumimoji="0" lang="he-IL" altLang="he-IL" sz="2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 sans-serif"/>
                <a:cs typeface="Arial" panose="020B0604020202020204" pitchFamily="34" charset="0"/>
                <a:hlinkClick r:id="rId3"/>
              </a:rPr>
              <a:t>/</a:t>
            </a: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C7333323-455F-4797-99DD-11E937D58515}"/>
              </a:ext>
            </a:extLst>
          </p:cNvPr>
          <p:cNvSpPr txBox="1">
            <a:spLocks/>
          </p:cNvSpPr>
          <p:nvPr/>
        </p:nvSpPr>
        <p:spPr>
          <a:xfrm>
            <a:off x="1036618" y="322210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/>
            <a:r>
              <a:rPr lang="en-US" dirty="0"/>
              <a:t>R-studio installation</a:t>
            </a:r>
            <a:endParaRPr lang="he-IL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827E43-48D5-4682-84E0-8AD0D33C9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0451" y="4683888"/>
            <a:ext cx="407707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dirty="0">
                <a:hlinkClick r:id="rId5"/>
              </a:rPr>
              <a:t>https://www.rstudio.com/</a:t>
            </a:r>
            <a:br>
              <a:rPr lang="en-US" dirty="0"/>
            </a:br>
            <a:br>
              <a:rPr lang="en-US" sz="2800" dirty="0"/>
            </a:br>
            <a:endParaRPr lang="he-IL" altLang="he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9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R Help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b="1" dirty="0"/>
              <a:t>?</a:t>
            </a:r>
            <a:r>
              <a:rPr lang="en-US" i="1" dirty="0" err="1"/>
              <a:t>function_name</a:t>
            </a:r>
            <a:r>
              <a:rPr lang="en-US" i="1" dirty="0"/>
              <a:t> </a:t>
            </a:r>
            <a:r>
              <a:rPr lang="en-US" dirty="0"/>
              <a:t>(for example: </a:t>
            </a:r>
            <a:r>
              <a:rPr lang="en-US" b="1" dirty="0"/>
              <a:t>?sum</a:t>
            </a:r>
            <a:r>
              <a:rPr lang="en-US" dirty="0"/>
              <a:t>) opens a help window about the function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Google</a:t>
            </a:r>
          </a:p>
          <a:p>
            <a:pPr algn="l" rtl="0">
              <a:lnSpc>
                <a:spcPct val="150000"/>
              </a:lnSpc>
            </a:pPr>
            <a:r>
              <a:rPr lang="en-US" b="1" dirty="0" err="1"/>
              <a:t>str</a:t>
            </a:r>
            <a:r>
              <a:rPr lang="en-US" dirty="0"/>
              <a:t>(</a:t>
            </a:r>
            <a:r>
              <a:rPr lang="en-US" i="1" dirty="0" err="1"/>
              <a:t>function_name</a:t>
            </a:r>
            <a:r>
              <a:rPr lang="en-US" dirty="0"/>
              <a:t>) – returns summary about objects or functions. 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	</a:t>
            </a:r>
          </a:p>
          <a:p>
            <a:pPr algn="l" rtl="0"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513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“Hello World” example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Go to File -&gt; New script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Type: </a:t>
            </a:r>
            <a:r>
              <a:rPr lang="en-US" b="1" dirty="0"/>
              <a:t>print(</a:t>
            </a:r>
            <a:r>
              <a:rPr lang="he-IL" b="1" dirty="0"/>
              <a:t>"</a:t>
            </a:r>
            <a:r>
              <a:rPr lang="en-US" b="1" dirty="0"/>
              <a:t>hello world</a:t>
            </a:r>
            <a:r>
              <a:rPr lang="he-IL" b="1" dirty="0"/>
              <a:t>"</a:t>
            </a:r>
            <a:r>
              <a:rPr lang="en-US" b="1" dirty="0"/>
              <a:t>)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run the script by </a:t>
            </a:r>
            <a:r>
              <a:rPr lang="en-US" dirty="0" err="1"/>
              <a:t>ctrl+A</a:t>
            </a:r>
            <a:r>
              <a:rPr lang="en-US" dirty="0"/>
              <a:t> and </a:t>
            </a:r>
            <a:r>
              <a:rPr lang="en-US" dirty="0" err="1"/>
              <a:t>ctrl+R</a:t>
            </a:r>
            <a:endParaRPr lang="en-US" dirty="0"/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&gt; print("hello world")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[1] "hello world"</a:t>
            </a:r>
          </a:p>
          <a:p>
            <a:pPr algn="l" rtl="0">
              <a:lnSpc>
                <a:spcPct val="150000"/>
              </a:lnSpc>
            </a:pP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75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20080"/>
          </a:xfrm>
        </p:spPr>
        <p:txBody>
          <a:bodyPr/>
          <a:lstStyle/>
          <a:p>
            <a:pPr algn="ctr" rtl="0"/>
            <a:r>
              <a:rPr lang="en-US" dirty="0"/>
              <a:t>Datasets in 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412776"/>
            <a:ext cx="7848872" cy="5256584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1600" dirty="0">
                <a:solidFill>
                  <a:srgbClr val="FF0000"/>
                </a:solidFill>
              </a:rPr>
              <a:t>&gt; library(“datasets”)   </a:t>
            </a:r>
            <a:r>
              <a:rPr lang="en-US" sz="1600" dirty="0"/>
              <a:t># loads the package</a:t>
            </a:r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sz="1600" dirty="0">
                <a:solidFill>
                  <a:srgbClr val="FF0000"/>
                </a:solidFill>
              </a:rPr>
              <a:t>&gt; data()  </a:t>
            </a:r>
            <a:r>
              <a:rPr lang="en-US" sz="1600" dirty="0"/>
              <a:t># list of the datasets in loaded packages</a:t>
            </a:r>
          </a:p>
          <a:p>
            <a:pPr marL="0" indent="0" algn="l" rtl="0">
              <a:lnSpc>
                <a:spcPct val="170000"/>
              </a:lnSpc>
              <a:buNone/>
            </a:pPr>
            <a:r>
              <a:rPr lang="en-US" sz="1600" dirty="0">
                <a:solidFill>
                  <a:srgbClr val="FF0000"/>
                </a:solidFill>
              </a:rPr>
              <a:t>&gt; data(</a:t>
            </a:r>
            <a:r>
              <a:rPr lang="en-US" sz="1600" dirty="0" err="1">
                <a:solidFill>
                  <a:srgbClr val="FF0000"/>
                </a:solidFill>
              </a:rPr>
              <a:t>AirPassengers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/>
              <a:t># load the dataset “</a:t>
            </a:r>
            <a:r>
              <a:rPr lang="en-US" sz="1600" dirty="0" err="1"/>
              <a:t>AirPassengers</a:t>
            </a:r>
            <a:r>
              <a:rPr lang="en-US" sz="1600" dirty="0"/>
              <a:t>” into   memory </a:t>
            </a:r>
          </a:p>
          <a:p>
            <a:pPr marL="68580" indent="0" algn="l" rtl="0">
              <a:lnSpc>
                <a:spcPct val="170000"/>
              </a:lnSpc>
              <a:buNone/>
            </a:pPr>
            <a:r>
              <a:rPr lang="en-US" sz="1600" dirty="0">
                <a:solidFill>
                  <a:srgbClr val="FF0000"/>
                </a:solidFill>
              </a:rPr>
              <a:t>&gt; </a:t>
            </a:r>
            <a:r>
              <a:rPr lang="en-US" sz="1600" dirty="0" err="1">
                <a:solidFill>
                  <a:srgbClr val="FF0000"/>
                </a:solidFill>
              </a:rPr>
              <a:t>AirPassengers</a:t>
            </a:r>
            <a:endParaRPr lang="en-US" sz="1600" dirty="0">
              <a:solidFill>
                <a:srgbClr val="FF0000"/>
              </a:solidFill>
            </a:endParaRPr>
          </a:p>
          <a:p>
            <a:pPr marL="68580" indent="0" algn="l" rtl="0">
              <a:buNone/>
            </a:pPr>
            <a:r>
              <a:rPr lang="en-US" sz="1600" dirty="0">
                <a:solidFill>
                  <a:srgbClr val="FF0000"/>
                </a:solidFill>
              </a:rPr>
              <a:t>Jan  Feb Mar Apr May Jun Jul   Aug Sep Oct Nov Dec</a:t>
            </a:r>
          </a:p>
          <a:p>
            <a:pPr marL="68580" indent="0" algn="l" rtl="0">
              <a:buNone/>
            </a:pPr>
            <a:r>
              <a:rPr lang="en-US" sz="1600" dirty="0">
                <a:solidFill>
                  <a:srgbClr val="FF0000"/>
                </a:solidFill>
              </a:rPr>
              <a:t>1949 112 118 132 129 121 135 148 148 136 119 104 118</a:t>
            </a:r>
          </a:p>
          <a:p>
            <a:pPr marL="68580" indent="0" algn="l" rtl="0">
              <a:buNone/>
            </a:pPr>
            <a:r>
              <a:rPr lang="en-US" sz="1600" dirty="0">
                <a:solidFill>
                  <a:srgbClr val="FF0000"/>
                </a:solidFill>
              </a:rPr>
              <a:t>1950 115 126 141 135 125 149 170 170 158 133 114 140</a:t>
            </a:r>
          </a:p>
          <a:p>
            <a:pPr marL="68580" indent="0" algn="l" rtl="0">
              <a:buNone/>
            </a:pPr>
            <a:r>
              <a:rPr lang="en-US" sz="1600" dirty="0">
                <a:solidFill>
                  <a:srgbClr val="FF0000"/>
                </a:solidFill>
              </a:rPr>
              <a:t>1951 145 150 178 163 172 178 199 199 184 162 146 166</a:t>
            </a:r>
          </a:p>
          <a:p>
            <a:pPr marL="68580" indent="0" algn="l" rtl="0">
              <a:buNone/>
            </a:pPr>
            <a:r>
              <a:rPr lang="en-US" sz="1600" dirty="0">
                <a:solidFill>
                  <a:srgbClr val="FF0000"/>
                </a:solidFill>
              </a:rPr>
              <a:t>1952 171 180 193 181 183 218 230 242 209 191 172 194</a:t>
            </a:r>
          </a:p>
          <a:p>
            <a:pPr marL="68580" indent="0" algn="l" rtl="0">
              <a:buNone/>
            </a:pPr>
            <a:r>
              <a:rPr lang="en-US" sz="1600" dirty="0">
                <a:solidFill>
                  <a:srgbClr val="FF0000"/>
                </a:solidFill>
              </a:rPr>
              <a:t>1953 196 196 236 235 229 243 264 272 237 211 180 201</a:t>
            </a:r>
          </a:p>
          <a:p>
            <a:pPr marL="68580" indent="0" algn="l" rtl="0">
              <a:buNone/>
            </a:pPr>
            <a:r>
              <a:rPr lang="en-US" sz="1600" dirty="0">
                <a:solidFill>
                  <a:srgbClr val="FF0000"/>
                </a:solidFill>
              </a:rPr>
              <a:t>1954 204 188 235 227 234 264 302 293 259 229 203 229</a:t>
            </a:r>
          </a:p>
          <a:p>
            <a:pPr marL="68580" indent="0" algn="l" rtl="0">
              <a:buNone/>
            </a:pPr>
            <a:r>
              <a:rPr lang="en-US" sz="1600" dirty="0">
                <a:solidFill>
                  <a:srgbClr val="FF0000"/>
                </a:solidFill>
              </a:rPr>
              <a:t>1955 242 233 267 269 270 315 364 347 312 274 237 278</a:t>
            </a:r>
          </a:p>
          <a:p>
            <a:pPr marL="68580" indent="0" algn="l" rtl="0">
              <a:buNone/>
            </a:pPr>
            <a:r>
              <a:rPr lang="en-US" sz="1600" dirty="0">
                <a:solidFill>
                  <a:srgbClr val="FF0000"/>
                </a:solidFill>
              </a:rPr>
              <a:t>1956 284 277 317 313 318 374 413 405 355 306 271 306</a:t>
            </a:r>
          </a:p>
          <a:p>
            <a:pPr marL="68580" indent="0" algn="l" rtl="0">
              <a:buNone/>
            </a:pPr>
            <a:r>
              <a:rPr lang="en-US" sz="1600" dirty="0">
                <a:solidFill>
                  <a:srgbClr val="FF0000"/>
                </a:solidFill>
              </a:rPr>
              <a:t>1957 315 301 356 348 355 422 465 467 404 347 305 336</a:t>
            </a:r>
            <a:endParaRPr lang="en-US" sz="160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102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608" y="2564904"/>
            <a:ext cx="7024744" cy="1143000"/>
          </a:xfrm>
        </p:spPr>
        <p:txBody>
          <a:bodyPr/>
          <a:lstStyle/>
          <a:p>
            <a:pPr algn="ctr"/>
            <a:r>
              <a:rPr lang="en-US" b="1" dirty="0"/>
              <a:t>Data types in R</a:t>
            </a:r>
            <a:endParaRPr lang="he-IL" b="1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704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17160"/>
          </a:xfrm>
        </p:spPr>
        <p:txBody>
          <a:bodyPr/>
          <a:lstStyle/>
          <a:p>
            <a:pPr algn="ctr" rtl="0"/>
            <a:r>
              <a:rPr lang="en-US" dirty="0"/>
              <a:t>Vectors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556792"/>
            <a:ext cx="8208912" cy="4752528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How to create a vector</a:t>
            </a:r>
          </a:p>
          <a:p>
            <a:pPr marL="57150" indent="0"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&gt; x&lt;-c(1,2,3,4,5)</a:t>
            </a:r>
          </a:p>
          <a:p>
            <a:pPr marL="5715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&gt; x</a:t>
            </a:r>
          </a:p>
          <a:p>
            <a:pPr marL="5715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[1] 1 2 3 4 5</a:t>
            </a:r>
          </a:p>
          <a:p>
            <a:pPr marL="5715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&gt; x[3]   #specific element in the vector</a:t>
            </a:r>
          </a:p>
          <a:p>
            <a:pPr marL="5715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[1] 3</a:t>
            </a:r>
          </a:p>
          <a:p>
            <a:pPr algn="l" rtl="0"/>
            <a:r>
              <a:rPr lang="en-US" dirty="0"/>
              <a:t>Another possibility to create a vector:</a:t>
            </a:r>
          </a:p>
          <a:p>
            <a:pPr marL="0" indent="0" algn="l" rtl="0">
              <a:buNone/>
            </a:pPr>
            <a:r>
              <a:rPr lang="en-US" dirty="0"/>
              <a:t>      vector()       # Produces a vector of given length and 		        mode</a:t>
            </a:r>
          </a:p>
          <a:p>
            <a:pPr marL="57150" indent="0"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&gt; x&lt;-vector("</a:t>
            </a:r>
            <a:r>
              <a:rPr lang="en-US" dirty="0" err="1">
                <a:solidFill>
                  <a:srgbClr val="FF0000"/>
                </a:solidFill>
              </a:rPr>
              <a:t>numeric",length</a:t>
            </a:r>
            <a:r>
              <a:rPr lang="en-US" dirty="0">
                <a:solidFill>
                  <a:srgbClr val="FF0000"/>
                </a:solidFill>
              </a:rPr>
              <a:t>=5)</a:t>
            </a:r>
          </a:p>
          <a:p>
            <a:pPr marL="5715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&gt; x</a:t>
            </a:r>
          </a:p>
          <a:p>
            <a:pPr marL="5715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[1] 0 0 0 0 0</a:t>
            </a:r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627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45152"/>
          </a:xfrm>
        </p:spPr>
        <p:txBody>
          <a:bodyPr/>
          <a:lstStyle/>
          <a:p>
            <a:pPr algn="ctr" rtl="0"/>
            <a:r>
              <a:rPr lang="en-US" dirty="0"/>
              <a:t>List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496" y="1484784"/>
            <a:ext cx="4464496" cy="4896544"/>
          </a:xfrm>
        </p:spPr>
        <p:txBody>
          <a:bodyPr>
            <a:normAutofit fontScale="92500" lnSpcReduction="20000"/>
          </a:bodyPr>
          <a:lstStyle/>
          <a:p>
            <a:pPr marL="457200" lvl="1" indent="0" algn="l" rtl="0">
              <a:buNone/>
            </a:pPr>
            <a:r>
              <a:rPr lang="en-US" dirty="0"/>
              <a:t>An ordered collection of objects (of mixed types)</a:t>
            </a:r>
          </a:p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x&lt;-list("a",1,TRUE,1+4i)</a:t>
            </a:r>
          </a:p>
          <a:p>
            <a:pPr marL="45720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x </a:t>
            </a:r>
          </a:p>
          <a:p>
            <a:pPr marL="45720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[[1]] </a:t>
            </a:r>
          </a:p>
          <a:p>
            <a:pPr marL="45720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[1] "a" </a:t>
            </a:r>
          </a:p>
          <a:p>
            <a:pPr marL="457200" lvl="1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[[2]] </a:t>
            </a:r>
          </a:p>
          <a:p>
            <a:pPr marL="45720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[1] 1 </a:t>
            </a:r>
          </a:p>
          <a:p>
            <a:pPr marL="457200" lvl="1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[[3]] </a:t>
            </a:r>
          </a:p>
          <a:p>
            <a:pPr marL="45720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[1] TRUE </a:t>
            </a:r>
          </a:p>
          <a:p>
            <a:pPr marL="457200" lvl="1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[[4]] </a:t>
            </a:r>
          </a:p>
          <a:p>
            <a:pPr marL="45720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[1] 1+4i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9</a:t>
            </a:fld>
            <a:endParaRPr lang="he-IL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4499992" y="1567333"/>
            <a:ext cx="4176464" cy="4813995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a&lt;-list(names=c("</a:t>
            </a:r>
            <a:r>
              <a:rPr lang="en-US" dirty="0" err="1">
                <a:solidFill>
                  <a:srgbClr val="FF0000"/>
                </a:solidFill>
              </a:rPr>
              <a:t>Dan","Tom","Ron</a:t>
            </a:r>
            <a:r>
              <a:rPr lang="en-US" dirty="0">
                <a:solidFill>
                  <a:srgbClr val="FF0000"/>
                </a:solidFill>
              </a:rPr>
              <a:t>"),			age=c(21,12,32))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a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$names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[1] "Dan" "Tom" "Ron"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$age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[1] 21 12 32</a:t>
            </a:r>
          </a:p>
          <a:p>
            <a:pPr marL="0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a$names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[1] "Dan" "Tom" "Ron"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a$age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[1] 21 12 32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a$names</a:t>
            </a:r>
            <a:r>
              <a:rPr lang="en-US" dirty="0">
                <a:solidFill>
                  <a:srgbClr val="FF0000"/>
                </a:solidFill>
              </a:rPr>
              <a:t>[2]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[1] "Tom"</a:t>
            </a:r>
          </a:p>
          <a:p>
            <a:pPr marL="0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3776464"/>
            <a:ext cx="220095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Each element in the list is a vector of a certain type</a:t>
            </a:r>
            <a:endParaRPr lang="he-IL" dirty="0"/>
          </a:p>
        </p:txBody>
      </p:sp>
      <p:cxnSp>
        <p:nvCxnSpPr>
          <p:cNvPr id="9" name="מחבר חץ ישר 8"/>
          <p:cNvCxnSpPr/>
          <p:nvPr/>
        </p:nvCxnSpPr>
        <p:spPr>
          <a:xfrm flipH="1" flipV="1">
            <a:off x="1403648" y="3573016"/>
            <a:ext cx="432048" cy="4013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 flipH="1" flipV="1">
            <a:off x="1241762" y="4238129"/>
            <a:ext cx="521926" cy="14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/>
          <p:nvPr/>
        </p:nvCxnSpPr>
        <p:spPr>
          <a:xfrm flipH="1">
            <a:off x="1366277" y="4437112"/>
            <a:ext cx="432048" cy="4093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/>
          <p:nvPr/>
        </p:nvCxnSpPr>
        <p:spPr>
          <a:xfrm flipH="1">
            <a:off x="1456155" y="4699794"/>
            <a:ext cx="684341" cy="1105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/>
          <p:cNvCxnSpPr/>
          <p:nvPr/>
        </p:nvCxnSpPr>
        <p:spPr>
          <a:xfrm>
            <a:off x="4139952" y="1412776"/>
            <a:ext cx="36004" cy="496855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47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סודי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אוסטין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1150</TotalTime>
  <Words>1238</Words>
  <Application>Microsoft Office PowerPoint</Application>
  <PresentationFormat>On-screen Show (4:3)</PresentationFormat>
  <Paragraphs>249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 sans-serif</vt:lpstr>
      <vt:lpstr>Arial</vt:lpstr>
      <vt:lpstr>Calibri</vt:lpstr>
      <vt:lpstr>Century Gothic</vt:lpstr>
      <vt:lpstr>Gisha</vt:lpstr>
      <vt:lpstr>Wingdings</vt:lpstr>
      <vt:lpstr>Wingdings 2</vt:lpstr>
      <vt:lpstr>אוסטין</vt:lpstr>
      <vt:lpstr>מעבדות מדעי הנתונים</vt:lpstr>
      <vt:lpstr>About R</vt:lpstr>
      <vt:lpstr>R installation</vt:lpstr>
      <vt:lpstr>R Help</vt:lpstr>
      <vt:lpstr>“Hello World” example</vt:lpstr>
      <vt:lpstr>Datasets in R</vt:lpstr>
      <vt:lpstr>Data types in R</vt:lpstr>
      <vt:lpstr>Vectors</vt:lpstr>
      <vt:lpstr>List</vt:lpstr>
      <vt:lpstr>List (Cont.)</vt:lpstr>
      <vt:lpstr>Factors</vt:lpstr>
      <vt:lpstr>Matrices</vt:lpstr>
      <vt:lpstr>Matrices (cont.)</vt:lpstr>
      <vt:lpstr>Data Frames</vt:lpstr>
      <vt:lpstr>Data Frames (cont.)</vt:lpstr>
      <vt:lpstr>Data Frames (cont.)</vt:lpstr>
      <vt:lpstr>Additional functions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מעבדות כריית נתונים</dc:title>
  <dc:creator>user</dc:creator>
  <cp:lastModifiedBy>Gil Avrahami</cp:lastModifiedBy>
  <cp:revision>80</cp:revision>
  <dcterms:created xsi:type="dcterms:W3CDTF">2015-02-17T12:48:38Z</dcterms:created>
  <dcterms:modified xsi:type="dcterms:W3CDTF">2019-02-28T05:24:25Z</dcterms:modified>
</cp:coreProperties>
</file>