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1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1069" autoAdjust="0"/>
  </p:normalViewPr>
  <p:slideViewPr>
    <p:cSldViewPr>
      <p:cViewPr varScale="1">
        <p:scale>
          <a:sx n="104" d="100"/>
          <a:sy n="104" d="100"/>
        </p:scale>
        <p:origin x="18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BD2CA3E-C185-408C-B5A9-FFAC074BE01C}" type="datetimeFigureOut">
              <a:rPr lang="he-IL" smtClean="0"/>
              <a:t>י"ב/אדר/תשע"ח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C39DAF6-81DB-4F00-8E88-5AD5D5622A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325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62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11F865B-9F69-4F3B-9227-058DDBD25E9C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44B5-BECA-4AF1-9B20-738A134CE13F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0F2E-7DF5-4F13-80D3-BF04B20A3637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DB07-5C6C-4758-A90C-1AE8F284DA7A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B256-A529-4251-BAE6-4B0FE70DDBF6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BCA2-D7A0-4359-98A4-4CAB43C3BD09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C4F9-C3D9-4ACC-A43C-78C97A5BBC68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732-2EE1-48ED-9B8B-87BB23E1741B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510-3834-4A1D-BBB0-EA14BA679E63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3AA4-681C-4549-AEDA-BDC963441E8F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77F97E0-598D-4EAD-B0DD-D71313254911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מעבדות</a:t>
            </a:r>
            <a:br>
              <a:rPr lang="he-IL" dirty="0"/>
            </a:br>
            <a:r>
              <a:rPr lang="he-IL" dirty="0"/>
              <a:t>מדעי הנתונים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he-IL" b="1" dirty="0"/>
              <a:t>מעבדה </a:t>
            </a:r>
            <a:r>
              <a:rPr lang="en-US" b="1"/>
              <a:t>1b</a:t>
            </a:r>
            <a:endParaRPr lang="he-IL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F365-6DF1-4837-91D5-EC85F8442BC2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</a:t>
            </a:fld>
            <a:endParaRPr lang="he-IL"/>
          </a:p>
        </p:txBody>
      </p:sp>
      <p:sp>
        <p:nvSpPr>
          <p:cNvPr id="7" name="כותרת משנה 2"/>
          <p:cNvSpPr txBox="1">
            <a:spLocks/>
          </p:cNvSpPr>
          <p:nvPr/>
        </p:nvSpPr>
        <p:spPr>
          <a:xfrm>
            <a:off x="182077" y="6381328"/>
            <a:ext cx="3309803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Written by </a:t>
            </a:r>
            <a:r>
              <a:rPr lang="en-US" b="1" dirty="0" err="1"/>
              <a:t>Noa</a:t>
            </a:r>
            <a:r>
              <a:rPr lang="en-US" b="1" dirty="0"/>
              <a:t> </a:t>
            </a:r>
            <a:r>
              <a:rPr lang="en-US" b="1" dirty="0" err="1"/>
              <a:t>Eyal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06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58F-368E-42C2-AA39-96690E60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64" y="589616"/>
            <a:ext cx="7024744" cy="1143000"/>
          </a:xfrm>
        </p:spPr>
        <p:txBody>
          <a:bodyPr/>
          <a:lstStyle/>
          <a:p>
            <a:r>
              <a:rPr lang="en-US" dirty="0"/>
              <a:t>Control Flow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75B2-C9A5-48C0-9CA8-21F217CD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If-Then</a:t>
            </a:r>
            <a:endParaRPr lang="he-IL" dirty="0"/>
          </a:p>
          <a:p>
            <a:pPr algn="l" rtl="0"/>
            <a:r>
              <a:rPr lang="en-US" dirty="0"/>
              <a:t>Loop operators:</a:t>
            </a:r>
          </a:p>
          <a:p>
            <a:pPr lvl="1" algn="l" rtl="0"/>
            <a:r>
              <a:rPr lang="en-US" sz="2400" dirty="0"/>
              <a:t>For</a:t>
            </a:r>
          </a:p>
          <a:p>
            <a:pPr lvl="1" algn="l" rtl="0"/>
            <a:r>
              <a:rPr lang="en-US" sz="2400" dirty="0"/>
              <a:t>While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5DAE-6DB6-4CE2-9CB6-8293273A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AAFEA-AD30-48C8-9CC3-5C810DA6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976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6A3F-2191-4E43-AE70-21753A2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2" y="683460"/>
            <a:ext cx="7024744" cy="1143000"/>
          </a:xfrm>
        </p:spPr>
        <p:txBody>
          <a:bodyPr/>
          <a:lstStyle/>
          <a:p>
            <a:r>
              <a:rPr lang="en-US" dirty="0"/>
              <a:t>Control Flow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EE6C9-D4EB-44A7-8AD9-EFE82A29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If-Then</a:t>
            </a:r>
          </a:p>
          <a:p>
            <a:pPr lvl="1" algn="l" rtl="0"/>
            <a:r>
              <a:rPr lang="en-US" dirty="0">
                <a:solidFill>
                  <a:srgbClr val="FF0000"/>
                </a:solidFill>
              </a:rPr>
              <a:t>&gt; x &lt;- 5</a:t>
            </a:r>
          </a:p>
          <a:p>
            <a:pPr lvl="1" algn="l" rtl="0"/>
            <a:r>
              <a:rPr lang="en-US" dirty="0">
                <a:solidFill>
                  <a:srgbClr val="FF0000"/>
                </a:solidFill>
              </a:rPr>
              <a:t>&gt; if (x &gt; 0){ print (“Positive”)}</a:t>
            </a:r>
          </a:p>
          <a:p>
            <a:pPr algn="l" rtl="0"/>
            <a:r>
              <a:rPr lang="en-US" dirty="0"/>
              <a:t>If-Then-Else</a:t>
            </a:r>
          </a:p>
          <a:p>
            <a:pPr lvl="1" algn="l" rtl="0"/>
            <a:r>
              <a:rPr lang="en-US" dirty="0">
                <a:solidFill>
                  <a:srgbClr val="FF0000"/>
                </a:solidFill>
              </a:rPr>
              <a:t>&gt; x &lt;- 5</a:t>
            </a:r>
          </a:p>
          <a:p>
            <a:pPr lvl="1" algn="l" rtl="0"/>
            <a:r>
              <a:rPr lang="en-US" dirty="0">
                <a:solidFill>
                  <a:srgbClr val="FF0000"/>
                </a:solidFill>
              </a:rPr>
              <a:t>&gt; y &lt;- if (x &gt; 0) 5 else 6</a:t>
            </a:r>
          </a:p>
          <a:p>
            <a:pPr algn="l" rtl="0"/>
            <a:r>
              <a:rPr lang="en-US" dirty="0"/>
              <a:t>Nested if-Then-Else</a:t>
            </a:r>
          </a:p>
          <a:p>
            <a:pPr lvl="1" algn="l" rtl="0"/>
            <a:r>
              <a:rPr lang="en-US" dirty="0">
                <a:solidFill>
                  <a:srgbClr val="FF0000"/>
                </a:solidFill>
              </a:rPr>
              <a:t>&gt; x &lt;- 0</a:t>
            </a:r>
          </a:p>
          <a:p>
            <a:pPr lvl="1" algn="l" rtl="0"/>
            <a:r>
              <a:rPr lang="en-US" dirty="0">
                <a:solidFill>
                  <a:srgbClr val="FF0000"/>
                </a:solidFill>
              </a:rPr>
              <a:t>&gt; if (x &gt; 0){ print (“Positive”) }</a:t>
            </a:r>
          </a:p>
          <a:p>
            <a:pPr lvl="1" algn="l" rtl="0"/>
            <a:r>
              <a:rPr lang="en-US" dirty="0">
                <a:solidFill>
                  <a:srgbClr val="FF0000"/>
                </a:solidFill>
              </a:rPr>
              <a:t>&gt; else if (x &lt; 0){ print (“Negative”) }</a:t>
            </a:r>
          </a:p>
          <a:p>
            <a:pPr lvl="1" algn="l" rtl="0"/>
            <a:r>
              <a:rPr lang="en-US" dirty="0">
                <a:solidFill>
                  <a:srgbClr val="FF0000"/>
                </a:solidFill>
              </a:rPr>
              <a:t>&gt; else print (“Zero”) </a:t>
            </a:r>
          </a:p>
          <a:p>
            <a:pPr lvl="2" algn="l" rtl="0"/>
            <a:endParaRPr lang="en-US" dirty="0">
              <a:solidFill>
                <a:srgbClr val="FF0000"/>
              </a:solidFill>
            </a:endParaRPr>
          </a:p>
          <a:p>
            <a:pPr lvl="1" algn="l" rtl="0"/>
            <a:endParaRPr lang="en-US" dirty="0"/>
          </a:p>
          <a:p>
            <a:pPr lvl="1" algn="l" rtl="0"/>
            <a:endParaRPr lang="en-US" dirty="0">
              <a:solidFill>
                <a:srgbClr val="FF0000"/>
              </a:solidFill>
            </a:endParaRPr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A083-DC63-404B-965A-C55069E3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5AF47-1749-4299-A4C5-A5647E78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30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6A3F-2191-4E43-AE70-21753A22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2" y="683460"/>
            <a:ext cx="7024744" cy="1143000"/>
          </a:xfrm>
        </p:spPr>
        <p:txBody>
          <a:bodyPr/>
          <a:lstStyle/>
          <a:p>
            <a:r>
              <a:rPr lang="en-US" dirty="0"/>
              <a:t>Control Flow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EE6C9-D4EB-44A7-8AD9-EFE82A29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For loop</a:t>
            </a:r>
          </a:p>
          <a:p>
            <a:pPr lvl="1" algn="l" rtl="0"/>
            <a:r>
              <a:rPr lang="en-US" dirty="0">
                <a:solidFill>
                  <a:srgbClr val="FF0000"/>
                </a:solidFill>
              </a:rPr>
              <a:t>&gt; for(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1:5) print(1:i)</a:t>
            </a:r>
          </a:p>
          <a:p>
            <a:pPr lvl="1" algn="l" rtl="0"/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GB" dirty="0">
                <a:solidFill>
                  <a:srgbClr val="FF0000"/>
                </a:solidFill>
              </a:rPr>
              <a:t>for(n in c(2,5,10,20,50)) {</a:t>
            </a:r>
          </a:p>
          <a:p>
            <a:pPr lvl="2" algn="l" rtl="0"/>
            <a:r>
              <a:rPr lang="en-US" dirty="0">
                <a:solidFill>
                  <a:srgbClr val="FF0000"/>
                </a:solidFill>
              </a:rPr>
              <a:t>&gt; x &lt;- n^2</a:t>
            </a:r>
          </a:p>
          <a:p>
            <a:pPr lvl="2" algn="l" rtl="0"/>
            <a:r>
              <a:rPr lang="pt-BR" dirty="0">
                <a:solidFill>
                  <a:srgbClr val="FF0000"/>
                </a:solidFill>
              </a:rPr>
              <a:t>&gt; print(x)}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/>
              <a:t>While </a:t>
            </a:r>
            <a:r>
              <a:rPr lang="en-US" dirty="0" err="1"/>
              <a:t>lopp</a:t>
            </a:r>
            <a:endParaRPr lang="en-US" dirty="0"/>
          </a:p>
          <a:p>
            <a:pPr lvl="1" algn="l" rtl="0"/>
            <a:r>
              <a:rPr lang="en-GB" dirty="0">
                <a:solidFill>
                  <a:srgbClr val="FF0000"/>
                </a:solidFill>
              </a:rPr>
              <a:t>&gt; x &lt;- 1</a:t>
            </a:r>
          </a:p>
          <a:p>
            <a:pPr lvl="1" algn="l" rtl="0"/>
            <a:r>
              <a:rPr lang="en-GB" dirty="0">
                <a:solidFill>
                  <a:srgbClr val="FF0000"/>
                </a:solidFill>
              </a:rPr>
              <a:t>&gt; while(x &lt; 5) {x &lt;- x+1; print(x);}</a:t>
            </a:r>
            <a:endParaRPr lang="en-US" dirty="0">
              <a:solidFill>
                <a:srgbClr val="FF0000"/>
              </a:solidFill>
            </a:endParaRPr>
          </a:p>
          <a:p>
            <a:pPr lvl="1" algn="l" rtl="0"/>
            <a:endParaRPr lang="en-US" dirty="0"/>
          </a:p>
          <a:p>
            <a:pPr lvl="1" algn="l" rtl="0"/>
            <a:endParaRPr lang="en-US" dirty="0">
              <a:solidFill>
                <a:srgbClr val="FF0000"/>
              </a:solidFill>
            </a:endParaRPr>
          </a:p>
          <a:p>
            <a:pPr lvl="1" algn="l" rtl="0"/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A083-DC63-404B-965A-C55069E3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5AF47-1749-4299-A4C5-A5647E78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315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24FA-E1E0-48AE-B390-408E9181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27" y="589751"/>
            <a:ext cx="7024744" cy="1143000"/>
          </a:xfrm>
        </p:spPr>
        <p:txBody>
          <a:bodyPr/>
          <a:lstStyle/>
          <a:p>
            <a:r>
              <a:rPr lang="en-US" dirty="0"/>
              <a:t>Functions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6416-89DA-4A93-BD8A-15856B21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684" y="1973389"/>
            <a:ext cx="7416824" cy="4279409"/>
          </a:xfrm>
        </p:spPr>
        <p:txBody>
          <a:bodyPr>
            <a:normAutofit fontScale="70000" lnSpcReduction="20000"/>
          </a:bodyPr>
          <a:lstStyle/>
          <a:p>
            <a:pPr algn="l" rtl="0">
              <a:buNone/>
            </a:pPr>
            <a:r>
              <a:rPr lang="en-US" dirty="0" err="1"/>
              <a:t>bubbleSort</a:t>
            </a:r>
            <a:r>
              <a:rPr lang="en-US" dirty="0"/>
              <a:t> &lt;- function(v) {</a:t>
            </a:r>
          </a:p>
          <a:p>
            <a:pPr algn="l" rtl="0">
              <a:buNone/>
            </a:pPr>
            <a:r>
              <a:rPr lang="en-US" dirty="0"/>
              <a:t>	n &lt;- length(v)</a:t>
            </a:r>
          </a:p>
          <a:p>
            <a:pPr algn="l" rtl="0"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 in 1:(n-1)){</a:t>
            </a:r>
          </a:p>
          <a:p>
            <a:pPr algn="l" rtl="0">
              <a:buNone/>
            </a:pPr>
            <a:r>
              <a:rPr lang="en-US" dirty="0"/>
              <a:t>		for(k in 1:(n-</a:t>
            </a:r>
            <a:r>
              <a:rPr lang="en-US" dirty="0" err="1"/>
              <a:t>i</a:t>
            </a:r>
            <a:r>
              <a:rPr lang="en-US" dirty="0"/>
              <a:t>)){</a:t>
            </a:r>
          </a:p>
          <a:p>
            <a:pPr algn="l" rtl="0">
              <a:buNone/>
            </a:pPr>
            <a:r>
              <a:rPr lang="en-US" dirty="0"/>
              <a:t>			if(v[k] &gt; v[k+1]){</a:t>
            </a:r>
          </a:p>
          <a:p>
            <a:pPr algn="l" rtl="0">
              <a:buNone/>
            </a:pPr>
            <a:r>
              <a:rPr lang="en-US" dirty="0"/>
              <a:t>				temp &lt;- v[k]</a:t>
            </a:r>
          </a:p>
          <a:p>
            <a:pPr algn="l" rtl="0">
              <a:buNone/>
            </a:pPr>
            <a:r>
              <a:rPr lang="en-US" dirty="0"/>
              <a:t>				v[k] &lt;- v[k+1]</a:t>
            </a:r>
          </a:p>
          <a:p>
            <a:pPr algn="l" rtl="0">
              <a:buNone/>
            </a:pPr>
            <a:r>
              <a:rPr lang="en-US" dirty="0"/>
              <a:t>				v[k+1] &lt;- temp</a:t>
            </a:r>
          </a:p>
          <a:p>
            <a:pPr algn="l" rtl="0">
              <a:buNone/>
            </a:pPr>
            <a:r>
              <a:rPr lang="en-US" dirty="0"/>
              <a:t>			}</a:t>
            </a:r>
          </a:p>
          <a:p>
            <a:pPr algn="l" rtl="0">
              <a:buNone/>
            </a:pPr>
            <a:r>
              <a:rPr lang="en-US" dirty="0"/>
              <a:t>		}</a:t>
            </a:r>
          </a:p>
          <a:p>
            <a:pPr algn="l" rtl="0">
              <a:buNone/>
            </a:pPr>
            <a:r>
              <a:rPr lang="en-US" dirty="0"/>
              <a:t>	}</a:t>
            </a:r>
          </a:p>
          <a:p>
            <a:pPr algn="l" rtl="0">
              <a:buNone/>
            </a:pPr>
            <a:r>
              <a:rPr lang="en-US" dirty="0"/>
              <a:t>	return(v)		# you can write just v instead of)</a:t>
            </a:r>
          </a:p>
          <a:p>
            <a:pPr algn="l" rtl="0">
              <a:buNone/>
            </a:pPr>
            <a:r>
              <a:rPr lang="en-US" dirty="0"/>
              <a:t>}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&gt; v &lt;- c(3,2,1)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bubbleSort</a:t>
            </a:r>
            <a:r>
              <a:rPr lang="en-US" dirty="0">
                <a:solidFill>
                  <a:srgbClr val="FF0000"/>
                </a:solidFill>
              </a:rPr>
              <a:t>(v)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[1] 1 2 3</a:t>
            </a:r>
          </a:p>
          <a:p>
            <a:pPr algn="l" rtl="0">
              <a:buNone/>
            </a:pPr>
            <a:endParaRPr lang="he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A55D-7EEF-4363-BAD1-EF3F1394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120AD-33C8-4A5E-AF16-BB89FC9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24FA-E1E0-48AE-B390-408E9181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27" y="589751"/>
            <a:ext cx="7024744" cy="1143000"/>
          </a:xfrm>
        </p:spPr>
        <p:txBody>
          <a:bodyPr/>
          <a:lstStyle/>
          <a:p>
            <a:r>
              <a:rPr lang="en-US" dirty="0"/>
              <a:t>Functions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6416-89DA-4A93-BD8A-15856B21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88" y="2013922"/>
            <a:ext cx="7416824" cy="4279409"/>
          </a:xfrm>
        </p:spPr>
        <p:txBody>
          <a:bodyPr>
            <a:normAutofit fontScale="70000" lnSpcReduction="20000"/>
          </a:bodyPr>
          <a:lstStyle/>
          <a:p>
            <a:pPr algn="l" rtl="0">
              <a:buNone/>
            </a:pPr>
            <a:r>
              <a:rPr lang="en-US" dirty="0" err="1"/>
              <a:t>kelvin_to_celsius</a:t>
            </a:r>
            <a:r>
              <a:rPr lang="en-US" dirty="0"/>
              <a:t> &lt;- function(</a:t>
            </a:r>
            <a:r>
              <a:rPr lang="en-US" dirty="0" err="1"/>
              <a:t>temp_K</a:t>
            </a:r>
            <a:r>
              <a:rPr lang="en-US" dirty="0"/>
              <a:t>) {</a:t>
            </a:r>
          </a:p>
          <a:p>
            <a:pPr algn="l" rtl="0">
              <a:buNone/>
            </a:pPr>
            <a:r>
              <a:rPr lang="en-US" dirty="0"/>
              <a:t>  </a:t>
            </a:r>
            <a:r>
              <a:rPr lang="en-US" dirty="0" err="1"/>
              <a:t>temp_C</a:t>
            </a:r>
            <a:r>
              <a:rPr lang="en-US" dirty="0"/>
              <a:t> &lt;- </a:t>
            </a:r>
            <a:r>
              <a:rPr lang="en-US" dirty="0" err="1"/>
              <a:t>temp_K</a:t>
            </a:r>
            <a:r>
              <a:rPr lang="en-US" dirty="0"/>
              <a:t> - 273.15</a:t>
            </a:r>
          </a:p>
          <a:p>
            <a:pPr algn="l" rtl="0">
              <a:buNone/>
            </a:pPr>
            <a:r>
              <a:rPr lang="en-US" dirty="0"/>
              <a:t>  return(</a:t>
            </a:r>
            <a:r>
              <a:rPr lang="en-US" dirty="0" err="1"/>
              <a:t>temp_C</a:t>
            </a:r>
            <a:r>
              <a:rPr lang="en-US" dirty="0"/>
              <a:t>)</a:t>
            </a:r>
          </a:p>
          <a:p>
            <a:pPr algn="l" rtl="0">
              <a:buNone/>
            </a:pPr>
            <a:r>
              <a:rPr lang="en-US" dirty="0"/>
              <a:t>}</a:t>
            </a:r>
          </a:p>
          <a:p>
            <a:pPr algn="l" rtl="0">
              <a:buNone/>
            </a:pPr>
            <a:endParaRPr lang="he-IL" dirty="0"/>
          </a:p>
          <a:p>
            <a:pPr marL="68580" indent="0" algn="l" rtl="0">
              <a:buNone/>
            </a:pPr>
            <a:r>
              <a:rPr lang="en-US" dirty="0" err="1"/>
              <a:t>fahrenheit_to_kelvin</a:t>
            </a:r>
            <a:r>
              <a:rPr lang="en-US" dirty="0"/>
              <a:t> &lt;- function(</a:t>
            </a:r>
            <a:r>
              <a:rPr lang="en-US" dirty="0" err="1"/>
              <a:t>temp_F</a:t>
            </a:r>
            <a:r>
              <a:rPr lang="en-US" dirty="0"/>
              <a:t>) {</a:t>
            </a:r>
          </a:p>
          <a:p>
            <a:pPr marL="68580" indent="0" algn="l" rtl="0">
              <a:buNone/>
            </a:pPr>
            <a:r>
              <a:rPr lang="en-US" dirty="0"/>
              <a:t>  </a:t>
            </a:r>
            <a:r>
              <a:rPr lang="en-US" dirty="0" err="1"/>
              <a:t>temp_K</a:t>
            </a:r>
            <a:r>
              <a:rPr lang="en-US" dirty="0"/>
              <a:t> &lt;- ((</a:t>
            </a:r>
            <a:r>
              <a:rPr lang="en-US" dirty="0" err="1"/>
              <a:t>temp_F</a:t>
            </a:r>
            <a:r>
              <a:rPr lang="en-US" dirty="0"/>
              <a:t> - 32) * (5 / 9)) + 273.15</a:t>
            </a:r>
          </a:p>
          <a:p>
            <a:pPr marL="68580" indent="0" algn="l" rtl="0">
              <a:buNone/>
            </a:pPr>
            <a:r>
              <a:rPr lang="en-US" dirty="0"/>
              <a:t>  return(</a:t>
            </a:r>
            <a:r>
              <a:rPr lang="en-US" dirty="0" err="1"/>
              <a:t>temp_K</a:t>
            </a:r>
            <a:r>
              <a:rPr lang="en-US" dirty="0"/>
              <a:t>)</a:t>
            </a:r>
          </a:p>
          <a:p>
            <a:pPr marL="68580" indent="0" algn="l" rtl="0">
              <a:buNone/>
            </a:pPr>
            <a:r>
              <a:rPr lang="en-US" dirty="0"/>
              <a:t>}</a:t>
            </a:r>
            <a:endParaRPr lang="he-IL" dirty="0"/>
          </a:p>
          <a:p>
            <a:pPr marL="68580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l" rtl="0">
              <a:buNone/>
            </a:pPr>
            <a:r>
              <a:rPr lang="en-US" dirty="0" err="1"/>
              <a:t>fahrenheit_to_celsius</a:t>
            </a:r>
            <a:r>
              <a:rPr lang="en-US" dirty="0"/>
              <a:t> &lt;- function(</a:t>
            </a:r>
            <a:r>
              <a:rPr lang="en-US" dirty="0" err="1"/>
              <a:t>temp_F</a:t>
            </a:r>
            <a:r>
              <a:rPr lang="en-US" dirty="0"/>
              <a:t>) {</a:t>
            </a:r>
          </a:p>
          <a:p>
            <a:pPr algn="l" rtl="0">
              <a:buNone/>
            </a:pPr>
            <a:r>
              <a:rPr lang="en-US" dirty="0"/>
              <a:t>  </a:t>
            </a:r>
            <a:r>
              <a:rPr lang="en-US" dirty="0" err="1"/>
              <a:t>temp_K</a:t>
            </a:r>
            <a:r>
              <a:rPr lang="en-US" dirty="0"/>
              <a:t> &lt;- </a:t>
            </a:r>
            <a:r>
              <a:rPr lang="en-US" dirty="0" err="1"/>
              <a:t>fahrenheit_to_kelvin</a:t>
            </a:r>
            <a:r>
              <a:rPr lang="en-US" dirty="0"/>
              <a:t>(</a:t>
            </a:r>
            <a:r>
              <a:rPr lang="en-US" dirty="0" err="1"/>
              <a:t>temp_F</a:t>
            </a:r>
            <a:r>
              <a:rPr lang="en-US" dirty="0"/>
              <a:t>)</a:t>
            </a:r>
          </a:p>
          <a:p>
            <a:pPr algn="l" rtl="0">
              <a:buNone/>
            </a:pPr>
            <a:r>
              <a:rPr lang="en-US" dirty="0"/>
              <a:t>  </a:t>
            </a:r>
            <a:r>
              <a:rPr lang="en-US" dirty="0" err="1"/>
              <a:t>temp_C</a:t>
            </a:r>
            <a:r>
              <a:rPr lang="en-US" dirty="0"/>
              <a:t> &lt;- </a:t>
            </a:r>
            <a:r>
              <a:rPr lang="en-US" dirty="0" err="1"/>
              <a:t>kelvin_to_celsius</a:t>
            </a:r>
            <a:r>
              <a:rPr lang="en-US" dirty="0"/>
              <a:t>(</a:t>
            </a:r>
            <a:r>
              <a:rPr lang="en-US" dirty="0" err="1"/>
              <a:t>temp_K</a:t>
            </a:r>
            <a:r>
              <a:rPr lang="en-US" dirty="0"/>
              <a:t>)</a:t>
            </a:r>
          </a:p>
          <a:p>
            <a:pPr algn="l" rtl="0">
              <a:buNone/>
            </a:pPr>
            <a:r>
              <a:rPr lang="en-US" dirty="0"/>
              <a:t>  return(</a:t>
            </a:r>
            <a:r>
              <a:rPr lang="en-US" dirty="0" err="1"/>
              <a:t>temp_C</a:t>
            </a:r>
            <a:r>
              <a:rPr lang="en-US" dirty="0"/>
              <a:t>)</a:t>
            </a:r>
          </a:p>
          <a:p>
            <a:pPr algn="l" rtl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A55D-7EEF-4363-BAD1-EF3F1394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120AD-33C8-4A5E-AF16-BB89FC9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62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24FA-E1E0-48AE-B390-408E9181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27" y="589751"/>
            <a:ext cx="7024744" cy="1143000"/>
          </a:xfrm>
        </p:spPr>
        <p:txBody>
          <a:bodyPr/>
          <a:lstStyle/>
          <a:p>
            <a:r>
              <a:rPr lang="en-US" dirty="0"/>
              <a:t>Functions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6416-89DA-4A93-BD8A-15856B21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88" y="2013922"/>
            <a:ext cx="7416824" cy="4279409"/>
          </a:xfrm>
        </p:spPr>
        <p:txBody>
          <a:bodyPr>
            <a:normAutofit fontScale="92500" lnSpcReduction="20000"/>
          </a:bodyPr>
          <a:lstStyle/>
          <a:p>
            <a:pPr algn="l" rtl="0">
              <a:buNone/>
            </a:pPr>
            <a:r>
              <a:rPr lang="en-US" dirty="0"/>
              <a:t>Invoking the functions:</a:t>
            </a:r>
          </a:p>
          <a:p>
            <a:pPr algn="l" rtl="0">
              <a:buNone/>
            </a:pPr>
            <a:r>
              <a:rPr lang="en-US" dirty="0"/>
              <a:t># boiling point of water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fahrenheit_to_kelvin</a:t>
            </a:r>
            <a:r>
              <a:rPr lang="en-US" dirty="0">
                <a:solidFill>
                  <a:srgbClr val="FF0000"/>
                </a:solidFill>
              </a:rPr>
              <a:t>(212)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[1] 373.15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# absolute zero in Celsius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kelvin_to_Celsius</a:t>
            </a:r>
            <a:r>
              <a:rPr lang="en-US" dirty="0">
                <a:solidFill>
                  <a:srgbClr val="FF0000"/>
                </a:solidFill>
              </a:rPr>
              <a:t>(0)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[1] -273.15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GB" dirty="0"/>
              <a:t># freezing point of water in Celsius</a:t>
            </a:r>
          </a:p>
          <a:p>
            <a:pPr algn="l" rtl="0"/>
            <a:r>
              <a:rPr lang="en-GB" dirty="0">
                <a:solidFill>
                  <a:srgbClr val="FF0000"/>
                </a:solidFill>
              </a:rPr>
              <a:t>&gt; </a:t>
            </a:r>
            <a:r>
              <a:rPr lang="en-GB" dirty="0" err="1">
                <a:solidFill>
                  <a:srgbClr val="FF0000"/>
                </a:solidFill>
              </a:rPr>
              <a:t>fahrenheit_to_celsius</a:t>
            </a:r>
            <a:r>
              <a:rPr lang="en-GB" dirty="0">
                <a:solidFill>
                  <a:srgbClr val="FF0000"/>
                </a:solidFill>
              </a:rPr>
              <a:t>(32.0)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[1] 0</a:t>
            </a:r>
          </a:p>
          <a:p>
            <a:pPr algn="l" rtl="0"/>
            <a:endParaRPr lang="he-IL" dirty="0">
              <a:solidFill>
                <a:srgbClr val="FF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algn="l" rtl="0">
              <a:buNone/>
            </a:pPr>
            <a:endParaRPr lang="he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A55D-7EEF-4363-BAD1-EF3F1394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120AD-33C8-4A5E-AF16-BB89FC9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336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24FA-E1E0-48AE-B390-408E9181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27" y="589751"/>
            <a:ext cx="7024744" cy="1143000"/>
          </a:xfrm>
        </p:spPr>
        <p:txBody>
          <a:bodyPr/>
          <a:lstStyle/>
          <a:p>
            <a:r>
              <a:rPr lang="en-US" dirty="0"/>
              <a:t>Functions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6416-89DA-4A93-BD8A-15856B21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88" y="1732752"/>
            <a:ext cx="7740860" cy="4560580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dirty="0"/>
              <a:t>Match function calls: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 err="1"/>
              <a:t>func</a:t>
            </a:r>
            <a:r>
              <a:rPr lang="en-US" dirty="0"/>
              <a:t> &lt;- function (</a:t>
            </a:r>
            <a:r>
              <a:rPr lang="en-US" dirty="0" err="1"/>
              <a:t>x,y</a:t>
            </a:r>
            <a:r>
              <a:rPr lang="en-US" dirty="0"/>
              <a:t>, ...) {</a:t>
            </a:r>
          </a:p>
          <a:p>
            <a:pPr algn="l" rtl="0">
              <a:buNone/>
            </a:pPr>
            <a:r>
              <a:rPr lang="en-US" dirty="0"/>
              <a:t>  </a:t>
            </a:r>
            <a:r>
              <a:rPr lang="en-US" dirty="0" err="1"/>
              <a:t>whatWasCalled</a:t>
            </a:r>
            <a:r>
              <a:rPr lang="en-US" dirty="0"/>
              <a:t> &lt;- </a:t>
            </a:r>
            <a:r>
              <a:rPr lang="en-US" dirty="0" err="1"/>
              <a:t>match.call</a:t>
            </a:r>
            <a:r>
              <a:rPr lang="en-US" dirty="0"/>
              <a:t>(</a:t>
            </a:r>
            <a:r>
              <a:rPr lang="en-US" dirty="0" err="1"/>
              <a:t>expand.dots</a:t>
            </a:r>
            <a:r>
              <a:rPr lang="en-US" dirty="0"/>
              <a:t> = TRUE) 	</a:t>
            </a:r>
          </a:p>
          <a:p>
            <a:pPr algn="l" rtl="0">
              <a:buNone/>
            </a:pPr>
            <a:r>
              <a:rPr lang="en-US" dirty="0"/>
              <a:t>  print(</a:t>
            </a:r>
            <a:r>
              <a:rPr lang="en-US" dirty="0" err="1"/>
              <a:t>whatWasCalled</a:t>
            </a:r>
            <a:r>
              <a:rPr lang="en-US" dirty="0"/>
              <a:t>)</a:t>
            </a:r>
          </a:p>
          <a:p>
            <a:pPr algn="l" rtl="0">
              <a:buNone/>
            </a:pPr>
            <a:r>
              <a:rPr lang="en-US" dirty="0"/>
              <a:t>  </a:t>
            </a:r>
            <a:r>
              <a:rPr lang="en-US" dirty="0" err="1"/>
              <a:t>firstArgValue</a:t>
            </a:r>
            <a:r>
              <a:rPr lang="en-US" dirty="0"/>
              <a:t> = </a:t>
            </a:r>
            <a:r>
              <a:rPr lang="en-US" dirty="0" err="1"/>
              <a:t>whatWasCalled</a:t>
            </a:r>
            <a:r>
              <a:rPr lang="en-US" dirty="0"/>
              <a:t>[[2]] 			</a:t>
            </a:r>
          </a:p>
          <a:p>
            <a:pPr algn="l" rtl="0">
              <a:buNone/>
            </a:pPr>
            <a:r>
              <a:rPr lang="en-US" dirty="0"/>
              <a:t>  print(</a:t>
            </a:r>
            <a:r>
              <a:rPr lang="en-US" dirty="0" err="1"/>
              <a:t>firstArgValue</a:t>
            </a:r>
            <a:r>
              <a:rPr lang="en-US" dirty="0"/>
              <a:t>)</a:t>
            </a:r>
          </a:p>
          <a:p>
            <a:pPr algn="l" rtl="0">
              <a:buNone/>
            </a:pPr>
            <a:r>
              <a:rPr lang="en-US" dirty="0"/>
              <a:t>  </a:t>
            </a:r>
            <a:r>
              <a:rPr lang="en-US" dirty="0" err="1"/>
              <a:t>Xname</a:t>
            </a:r>
            <a:r>
              <a:rPr lang="en-US" dirty="0"/>
              <a:t> &lt;- names(</a:t>
            </a:r>
            <a:r>
              <a:rPr lang="en-US" dirty="0" err="1"/>
              <a:t>whatWasCalled</a:t>
            </a:r>
            <a:r>
              <a:rPr lang="en-US" dirty="0"/>
              <a:t>)[2]			</a:t>
            </a:r>
          </a:p>
          <a:p>
            <a:pPr algn="l" rtl="0">
              <a:buNone/>
            </a:pPr>
            <a:r>
              <a:rPr lang="en-US" dirty="0"/>
              <a:t>  print (</a:t>
            </a:r>
            <a:r>
              <a:rPr lang="en-US" dirty="0" err="1"/>
              <a:t>Xname</a:t>
            </a:r>
            <a:r>
              <a:rPr lang="en-US" dirty="0"/>
              <a:t>)</a:t>
            </a:r>
          </a:p>
          <a:p>
            <a:pPr algn="l" rtl="0">
              <a:buNone/>
            </a:pPr>
            <a:r>
              <a:rPr lang="en-US" dirty="0"/>
              <a:t>}</a:t>
            </a:r>
          </a:p>
          <a:p>
            <a:pPr algn="l" rtl="0">
              <a:buNone/>
            </a:pPr>
            <a:r>
              <a:rPr lang="en-US" dirty="0">
                <a:solidFill>
                  <a:srgbClr val="FF0000"/>
                </a:solidFill>
              </a:rPr>
              <a:t># First argument is the name of the function</a:t>
            </a:r>
          </a:p>
          <a:p>
            <a:pPr algn="l" rtl="0"/>
            <a:endParaRPr lang="he-IL" dirty="0">
              <a:solidFill>
                <a:srgbClr val="FF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algn="l" rtl="0">
              <a:buNone/>
            </a:pPr>
            <a:endParaRPr lang="he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A55D-7EEF-4363-BAD1-EF3F1394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120AD-33C8-4A5E-AF16-BB89FC9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724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24FA-E1E0-48AE-B390-408E9181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27" y="589751"/>
            <a:ext cx="7024744" cy="1143000"/>
          </a:xfrm>
        </p:spPr>
        <p:txBody>
          <a:bodyPr/>
          <a:lstStyle/>
          <a:p>
            <a:r>
              <a:rPr lang="en-US" dirty="0"/>
              <a:t>Functions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6416-89DA-4A93-BD8A-15856B21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88" y="1732752"/>
            <a:ext cx="7740860" cy="456058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Invoking the function: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FF0000"/>
                </a:solidFill>
              </a:rPr>
              <a:t>func</a:t>
            </a:r>
            <a:r>
              <a:rPr lang="es-ES" dirty="0">
                <a:solidFill>
                  <a:srgbClr val="FF0000"/>
                </a:solidFill>
              </a:rPr>
              <a:t>(x = “a”, y = 10, z = 20, t=30)</a:t>
            </a:r>
          </a:p>
          <a:p>
            <a:pPr marL="68580" indent="0" algn="l" rtl="0">
              <a:buNone/>
            </a:pPr>
            <a:r>
              <a:rPr lang="es-ES" dirty="0">
                <a:solidFill>
                  <a:srgbClr val="FF0000"/>
                </a:solidFill>
              </a:rPr>
              <a:t>[1] </a:t>
            </a:r>
            <a:r>
              <a:rPr lang="es-ES" dirty="0" err="1">
                <a:solidFill>
                  <a:srgbClr val="FF0000"/>
                </a:solidFill>
              </a:rPr>
              <a:t>func</a:t>
            </a:r>
            <a:r>
              <a:rPr lang="es-ES" dirty="0">
                <a:solidFill>
                  <a:srgbClr val="FF0000"/>
                </a:solidFill>
              </a:rPr>
              <a:t>(x = "a", y = 10, z = 20, t = 30)</a:t>
            </a:r>
          </a:p>
          <a:p>
            <a:pPr algn="l" rtl="0">
              <a:buNone/>
            </a:pPr>
            <a:r>
              <a:rPr lang="es-ES" dirty="0">
                <a:solidFill>
                  <a:srgbClr val="FF0000"/>
                </a:solidFill>
              </a:rPr>
              <a:t>[1] a</a:t>
            </a:r>
          </a:p>
          <a:p>
            <a:pPr algn="l" rtl="0">
              <a:buNone/>
            </a:pPr>
            <a:r>
              <a:rPr lang="es-ES" dirty="0">
                <a:solidFill>
                  <a:srgbClr val="FF0000"/>
                </a:solidFill>
              </a:rPr>
              <a:t>[1] "x”</a:t>
            </a:r>
            <a:endParaRPr lang="en-US" dirty="0">
              <a:solidFill>
                <a:srgbClr val="FF0000"/>
              </a:solidFill>
            </a:endParaRPr>
          </a:p>
          <a:p>
            <a:pPr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l" rtl="0"/>
            <a:endParaRPr lang="he-IL" dirty="0">
              <a:solidFill>
                <a:srgbClr val="FF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algn="l" rtl="0">
              <a:buNone/>
            </a:pPr>
            <a:endParaRPr lang="he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A55D-7EEF-4363-BAD1-EF3F1394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27 פברואר 18</a:t>
            </a:fld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120AD-33C8-4A5E-AF16-BB89FC9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9776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סודי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אוסטין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841</TotalTime>
  <Words>448</Words>
  <Application>Microsoft Office PowerPoint</Application>
  <PresentationFormat>On-screen Show (4:3)</PresentationFormat>
  <Paragraphs>124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Gisha</vt:lpstr>
      <vt:lpstr>Wingdings</vt:lpstr>
      <vt:lpstr>Wingdings 2</vt:lpstr>
      <vt:lpstr>אוסטין</vt:lpstr>
      <vt:lpstr>מעבדות מדעי הנתונים</vt:lpstr>
      <vt:lpstr>Control Flow</vt:lpstr>
      <vt:lpstr>Control Flow</vt:lpstr>
      <vt:lpstr>Control Flow</vt:lpstr>
      <vt:lpstr>Functions</vt:lpstr>
      <vt:lpstr>Functions</vt:lpstr>
      <vt:lpstr>Functions</vt:lpstr>
      <vt:lpstr>Functions</vt:lpstr>
      <vt:lpstr>Functions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מעבדות כריית נתונים</dc:title>
  <dc:creator>user</dc:creator>
  <cp:lastModifiedBy>Michael K</cp:lastModifiedBy>
  <cp:revision>73</cp:revision>
  <dcterms:created xsi:type="dcterms:W3CDTF">2015-02-17T12:48:38Z</dcterms:created>
  <dcterms:modified xsi:type="dcterms:W3CDTF">2018-02-27T11:15:52Z</dcterms:modified>
</cp:coreProperties>
</file>