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21"/>
  </p:notesMasterIdLst>
  <p:sldIdLst>
    <p:sldId id="256" r:id="rId2"/>
    <p:sldId id="260" r:id="rId3"/>
    <p:sldId id="259" r:id="rId4"/>
    <p:sldId id="262" r:id="rId5"/>
    <p:sldId id="261" r:id="rId6"/>
    <p:sldId id="263" r:id="rId7"/>
    <p:sldId id="264" r:id="rId8"/>
    <p:sldId id="265" r:id="rId9"/>
    <p:sldId id="266" r:id="rId10"/>
    <p:sldId id="267" r:id="rId11"/>
    <p:sldId id="275" r:id="rId12"/>
    <p:sldId id="276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74416" autoAdjust="0"/>
  </p:normalViewPr>
  <p:slideViewPr>
    <p:cSldViewPr>
      <p:cViewPr varScale="1">
        <p:scale>
          <a:sx n="57" d="100"/>
          <a:sy n="57" d="100"/>
        </p:scale>
        <p:origin x="1468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FBD2CA3E-C185-408C-B5A9-FFAC074BE01C}" type="datetimeFigureOut">
              <a:rPr lang="he-IL" smtClean="0"/>
              <a:t>כ"ט/אדר א/תשע"ט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EC39DAF6-81DB-4F00-8E88-5AD5D5622A1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83253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על</a:t>
            </a:r>
            <a:r>
              <a:rPr lang="he-IL" baseline="0" dirty="0"/>
              <a:t> מנת לטעון קבצי נתונים מסוגים שונים: </a:t>
            </a:r>
            <a:r>
              <a:rPr lang="en-US" baseline="0" dirty="0"/>
              <a:t>http://www.r-tutor.com/r-introduction/data-frame/data-import</a:t>
            </a:r>
            <a:endParaRPr lang="he-IL" baseline="0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9DAF6-81DB-4F00-8E88-5AD5D5622A1D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90030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39DAF6-81DB-4F00-8E88-5AD5D5622A1D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719018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לפעמים</a:t>
            </a:r>
            <a:r>
              <a:rPr lang="he-IL" baseline="0" dirty="0"/>
              <a:t> נרצה לעשות </a:t>
            </a:r>
            <a:r>
              <a:rPr lang="he-IL" baseline="0" dirty="0" err="1"/>
              <a:t>דיסקריטיזציה</a:t>
            </a:r>
            <a:r>
              <a:rPr lang="he-IL" baseline="0" dirty="0"/>
              <a:t> למשתנה רציף, ניתן לעשות זאת באמצעות "רוחב שווה" של אינטרוולים או תדירות שווה במספר </a:t>
            </a:r>
            <a:r>
              <a:rPr lang="en-US" baseline="0" dirty="0"/>
              <a:t>K</a:t>
            </a:r>
            <a:r>
              <a:rPr lang="he-IL" baseline="0" dirty="0"/>
              <a:t> של אינטרוולים... כאן נעשה </a:t>
            </a:r>
            <a:r>
              <a:rPr lang="he-IL" baseline="0" dirty="0" err="1"/>
              <a:t>דיסקריטיזציה</a:t>
            </a:r>
            <a:r>
              <a:rPr lang="he-IL" baseline="0" dirty="0"/>
              <a:t> ע"פ בחירת המשתמש.</a:t>
            </a:r>
            <a:endParaRPr lang="he-IL" dirty="0"/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9DAF6-81DB-4F00-8E88-5AD5D5622A1D}" type="slidenum">
              <a:rPr lang="he-IL" smtClean="0"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387774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יש</a:t>
            </a:r>
            <a:r>
              <a:rPr lang="he-IL" baseline="0" dirty="0"/>
              <a:t> להדגיש שניתן להמיר את המשתנה בדרכים פשוטות יותר או באמצעות פונקציות מחבילות אבל רציתי להדגים כאן לולאה... </a:t>
            </a:r>
            <a:endParaRPr lang="he-IL" dirty="0"/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9DAF6-81DB-4F00-8E88-5AD5D5622A1D}" type="slidenum">
              <a:rPr lang="he-IL" smtClean="0"/>
              <a:t>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6698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לא</a:t>
            </a:r>
            <a:r>
              <a:rPr lang="he-IL" baseline="0" dirty="0"/>
              <a:t> כל האלגוריתמים יודעים להתמודד עם </a:t>
            </a:r>
            <a:r>
              <a:rPr lang="en-US" baseline="0" dirty="0"/>
              <a:t>missing data</a:t>
            </a:r>
            <a:r>
              <a:rPr lang="he-IL" baseline="0" dirty="0"/>
              <a:t>, לכן יש צורך לטפל בערכים חסרים לפני שמתחילים לבנות את המודל....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9DAF6-81DB-4F00-8E88-5AD5D5622A1D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09113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כך נראים הנתונים שלנו כרגע.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9DAF6-81DB-4F00-8E88-5AD5D5622A1D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1394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נניח</a:t>
            </a:r>
            <a:r>
              <a:rPr lang="he-IL" baseline="0" dirty="0"/>
              <a:t> שאנחנו בוחרים טור </a:t>
            </a:r>
            <a:r>
              <a:rPr lang="he-IL" baseline="0" dirty="0" err="1"/>
              <a:t>מסויים</a:t>
            </a:r>
            <a:r>
              <a:rPr lang="he-IL" baseline="0" dirty="0"/>
              <a:t> ב-</a:t>
            </a:r>
            <a:r>
              <a:rPr lang="en-US" baseline="0" dirty="0" err="1"/>
              <a:t>dataframe</a:t>
            </a:r>
            <a:r>
              <a:rPr lang="he-IL" baseline="0" dirty="0"/>
              <a:t>, אנחנו יכולים ליצור וקטור שיכיל </a:t>
            </a:r>
            <a:r>
              <a:rPr lang="en-US" baseline="0" dirty="0"/>
              <a:t>TRUE</a:t>
            </a:r>
            <a:r>
              <a:rPr lang="he-IL" baseline="0" dirty="0"/>
              <a:t> אם ערך מסוים בטור חסר באמצעות </a:t>
            </a:r>
            <a:r>
              <a:rPr lang="he-IL" baseline="0" dirty="0" err="1"/>
              <a:t>הפנוקציה</a:t>
            </a:r>
            <a:r>
              <a:rPr lang="he-IL" baseline="0" dirty="0"/>
              <a:t> </a:t>
            </a:r>
            <a:r>
              <a:rPr lang="en-US" baseline="0" dirty="0"/>
              <a:t>is.na()</a:t>
            </a:r>
            <a:r>
              <a:rPr lang="he-IL" baseline="0" dirty="0"/>
              <a:t>, לאחר מכן ניתן להשאיר את הערכים באותו טור שאינם חסרים באמצעות </a:t>
            </a:r>
            <a:r>
              <a:rPr lang="en-US" baseline="0" dirty="0" err="1"/>
              <a:t>subsetting</a:t>
            </a:r>
            <a:r>
              <a:rPr lang="he-IL" baseline="0" dirty="0"/>
              <a:t> בעזרת: </a:t>
            </a:r>
            <a:r>
              <a:rPr lang="en-US" sz="1200" dirty="0" err="1">
                <a:solidFill>
                  <a:srgbClr val="FF0000"/>
                </a:solidFill>
              </a:rPr>
              <a:t>airquality$Solar.R</a:t>
            </a:r>
            <a:r>
              <a:rPr lang="en-US" sz="1200" dirty="0">
                <a:solidFill>
                  <a:srgbClr val="FF0000"/>
                </a:solidFill>
              </a:rPr>
              <a:t>[!bad]</a:t>
            </a:r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dirty="0"/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9DAF6-81DB-4F00-8E88-5AD5D5622A1D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95743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ניתן להשתמש בפונקציה </a:t>
            </a:r>
            <a:r>
              <a:rPr lang="en-US" dirty="0" err="1"/>
              <a:t>complete.cases</a:t>
            </a:r>
            <a:r>
              <a:rPr lang="en-US" dirty="0"/>
              <a:t>()</a:t>
            </a:r>
            <a:r>
              <a:rPr lang="he-IL" dirty="0"/>
              <a:t> על מנת להשאיר ב-</a:t>
            </a:r>
            <a:r>
              <a:rPr lang="en-US" dirty="0" err="1"/>
              <a:t>dataframe</a:t>
            </a:r>
            <a:r>
              <a:rPr lang="he-IL" baseline="0" dirty="0"/>
              <a:t> רק את השורות שאין בהן ערכים חסרים.</a:t>
            </a:r>
          </a:p>
          <a:p>
            <a:r>
              <a:rPr lang="he-IL" baseline="0" dirty="0"/>
              <a:t>ניתן לקבל תוצאה זהה ע"י השימוש בפונקציה </a:t>
            </a:r>
            <a:r>
              <a:rPr lang="en-US" baseline="0" dirty="0" err="1"/>
              <a:t>na.omit</a:t>
            </a:r>
            <a:r>
              <a:rPr lang="en-US" baseline="0" dirty="0"/>
              <a:t>()</a:t>
            </a:r>
            <a:r>
              <a:rPr lang="he-IL" baseline="0" dirty="0"/>
              <a:t>. הפונקציה אינה מסירה ערכים חסרים מתוך ה-</a:t>
            </a:r>
            <a:r>
              <a:rPr lang="en-US" baseline="0" dirty="0" err="1"/>
              <a:t>dataFrame</a:t>
            </a:r>
            <a:r>
              <a:rPr lang="he-IL" baseline="0" dirty="0"/>
              <a:t> אלא מדפיסה אותו ללא ערכים חסרים (את התוצאה ניתן לשמור ב-</a:t>
            </a:r>
            <a:r>
              <a:rPr lang="en-US" baseline="0" dirty="0" err="1"/>
              <a:t>dataFrame</a:t>
            </a:r>
            <a:r>
              <a:rPr lang="he-IL" baseline="0" dirty="0"/>
              <a:t> חדש.</a:t>
            </a:r>
            <a:endParaRPr lang="he-IL" dirty="0"/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9DAF6-81DB-4F00-8E88-5AD5D5622A1D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38549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חשוב</a:t>
            </a:r>
            <a:r>
              <a:rPr lang="he-IL" baseline="0" dirty="0"/>
              <a:t> להדגיש שניתן להשתמש בכל מיני שיטות על-מנת להחליף ערכים חסרים אך לא נמחיש את כולן.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9DAF6-81DB-4F00-8E88-5AD5D5622A1D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5977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/>
              <a:t>If</a:t>
            </a:r>
            <a:r>
              <a:rPr lang="en-US" baseline="0" dirty="0"/>
              <a:t> zoo isn’t installed yet, first type</a:t>
            </a:r>
          </a:p>
          <a:p>
            <a:pPr marL="0" indent="0" algn="l" rtl="0">
              <a:buFont typeface="Wingdings" pitchFamily="2" charset="2"/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install.packages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("zoo")</a:t>
            </a:r>
          </a:p>
          <a:p>
            <a:pPr marL="0" indent="0" algn="l" rtl="0">
              <a:buFont typeface="Wingdings" pitchFamily="2" charset="2"/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only then</a:t>
            </a:r>
          </a:p>
          <a:p>
            <a:pPr marL="0" indent="0" algn="l" rtl="0">
              <a:buFont typeface="Wingdings" pitchFamily="2" charset="2"/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&gt;library(zoo)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9DAF6-81DB-4F00-8E88-5AD5D5622A1D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211245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/>
              <a:t>Notice apply will simplify the result to a vector</a:t>
            </a:r>
            <a:r>
              <a:rPr lang="en-US" baseline="0" dirty="0"/>
              <a:t> if the result of the corresponding </a:t>
            </a:r>
            <a:r>
              <a:rPr lang="en-US" baseline="0" dirty="0" err="1"/>
              <a:t>lapply</a:t>
            </a:r>
            <a:r>
              <a:rPr lang="en-US" baseline="0" dirty="0"/>
              <a:t> is a list of vectors of length 1. If the result would be a list of vectors of similar lengths of length &gt;1, the result will be a Matrix.</a:t>
            </a:r>
          </a:p>
          <a:p>
            <a:pPr algn="l" rtl="0"/>
            <a:r>
              <a:rPr lang="en-US" baseline="0" dirty="0"/>
              <a:t>We can try this using:</a:t>
            </a:r>
          </a:p>
          <a:p>
            <a:pPr algn="l" rtl="0"/>
            <a:r>
              <a:rPr lang="en-US" baseline="0" dirty="0"/>
              <a:t>&gt;</a:t>
            </a:r>
            <a:r>
              <a:rPr lang="en-US" baseline="0" dirty="0" err="1"/>
              <a:t>lapply</a:t>
            </a:r>
            <a:r>
              <a:rPr lang="en-US" baseline="0" dirty="0"/>
              <a:t>(</a:t>
            </a:r>
            <a:r>
              <a:rPr lang="en-US" baseline="0" dirty="0" err="1"/>
              <a:t>airquality</a:t>
            </a:r>
            <a:r>
              <a:rPr lang="en-US" baseline="0" dirty="0"/>
              <a:t>, range)</a:t>
            </a:r>
          </a:p>
          <a:p>
            <a:pPr algn="l" rtl="0"/>
            <a:r>
              <a:rPr lang="en-US" baseline="0" dirty="0"/>
              <a:t>Vs.</a:t>
            </a:r>
          </a:p>
          <a:p>
            <a:pPr algn="l" rtl="0"/>
            <a:r>
              <a:rPr lang="en-US" baseline="0" dirty="0"/>
              <a:t>&gt;</a:t>
            </a:r>
            <a:r>
              <a:rPr lang="en-US" baseline="0" dirty="0" err="1"/>
              <a:t>sapply</a:t>
            </a:r>
            <a:r>
              <a:rPr lang="en-US" baseline="0" dirty="0"/>
              <a:t>(</a:t>
            </a:r>
            <a:r>
              <a:rPr lang="en-US" baseline="0" dirty="0" err="1"/>
              <a:t>airquality</a:t>
            </a:r>
            <a:r>
              <a:rPr lang="en-US" baseline="0" dirty="0"/>
              <a:t>, range)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9DAF6-81DB-4F00-8E88-5AD5D5622A1D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834340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ניתן</a:t>
            </a:r>
            <a:r>
              <a:rPr lang="he-IL" baseline="0" dirty="0"/>
              <a:t> לעשות נורמליזציה של </a:t>
            </a:r>
            <a:r>
              <a:rPr lang="en-US" baseline="0" dirty="0"/>
              <a:t>Z-score</a:t>
            </a:r>
            <a:r>
              <a:rPr lang="he-IL" baseline="0" dirty="0"/>
              <a:t>, נשתמש בפונקציה </a:t>
            </a:r>
            <a:r>
              <a:rPr lang="en-US" baseline="0" dirty="0"/>
              <a:t>scale()</a:t>
            </a:r>
            <a:r>
              <a:rPr lang="he-IL" baseline="0" dirty="0"/>
              <a:t>,  לפונקציה יש מספר ארגומנטים:</a:t>
            </a:r>
          </a:p>
          <a:p>
            <a:r>
              <a:rPr lang="en-US" baseline="0" dirty="0"/>
              <a:t>X</a:t>
            </a:r>
            <a:r>
              <a:rPr lang="he-IL" baseline="0" dirty="0"/>
              <a:t> – הווקטור עליו אנו רוצים לבצע את הנורמליזציה</a:t>
            </a:r>
          </a:p>
          <a:p>
            <a:r>
              <a:rPr lang="en-US" baseline="0" dirty="0"/>
              <a:t>center=TRUE</a:t>
            </a:r>
            <a:r>
              <a:rPr lang="he-IL" baseline="0" dirty="0"/>
              <a:t> – מחסיר מכל ערך בווקטור את ממוצע הווקטור</a:t>
            </a:r>
          </a:p>
          <a:p>
            <a:r>
              <a:rPr lang="en-US" baseline="0" dirty="0"/>
              <a:t>scale=TRUE</a:t>
            </a:r>
            <a:r>
              <a:rPr lang="he-IL" baseline="0" dirty="0"/>
              <a:t> – במידה ו-</a:t>
            </a:r>
            <a:r>
              <a:rPr lang="en-US" baseline="0" dirty="0"/>
              <a:t>center=TRUE</a:t>
            </a:r>
            <a:r>
              <a:rPr lang="he-IL" baseline="0" dirty="0"/>
              <a:t>, מחלק כל ערך שממנו הוחסר הממוצע בסטיית התקן</a:t>
            </a:r>
          </a:p>
          <a:p>
            <a:r>
              <a:rPr lang="he-IL" baseline="0" dirty="0"/>
              <a:t>על-מנת שנוכל להחיל את הפונקציה על כל ה-</a:t>
            </a:r>
            <a:r>
              <a:rPr lang="en-US" baseline="0" dirty="0"/>
              <a:t>dataset</a:t>
            </a:r>
            <a:r>
              <a:rPr lang="he-IL" baseline="0" dirty="0"/>
              <a:t> בו-זמנית, יש צורך ללמד את הפונקציה </a:t>
            </a:r>
            <a:r>
              <a:rPr lang="en-US" baseline="0" dirty="0"/>
              <a:t>apply()</a:t>
            </a:r>
            <a:r>
              <a:rPr lang="he-IL" baseline="0" dirty="0"/>
              <a:t>, הפונקציה מקבלת </a:t>
            </a:r>
            <a:r>
              <a:rPr lang="en-US" baseline="0" dirty="0" err="1"/>
              <a:t>dataFrame</a:t>
            </a:r>
            <a:r>
              <a:rPr lang="he-IL" baseline="0" dirty="0"/>
              <a:t>, בנוסף יש צורך לציין את ה-</a:t>
            </a:r>
            <a:r>
              <a:rPr lang="en-US" baseline="0" dirty="0"/>
              <a:t>MARGIN</a:t>
            </a:r>
            <a:r>
              <a:rPr lang="he-IL" baseline="0" dirty="0"/>
              <a:t>, את הפונקציה שאותה אנחנו רוצים להחיל ואת הארגומנטים של הפונקציה. ניתן כמובן גם להשתמש בלופ רגיל...</a:t>
            </a:r>
          </a:p>
          <a:p>
            <a:r>
              <a:rPr lang="he-IL" baseline="0" dirty="0"/>
              <a:t>הפונקציה </a:t>
            </a:r>
            <a:r>
              <a:rPr lang="en-US" baseline="0" dirty="0"/>
              <a:t>apply</a:t>
            </a:r>
            <a:r>
              <a:rPr lang="he-IL" baseline="0" dirty="0"/>
              <a:t> מחזירה </a:t>
            </a:r>
            <a:r>
              <a:rPr lang="en-US" baseline="0" dirty="0"/>
              <a:t>matrix</a:t>
            </a:r>
            <a:r>
              <a:rPr lang="he-IL" baseline="0" dirty="0"/>
              <a:t> ויש צורך להמיר ל-</a:t>
            </a:r>
            <a:r>
              <a:rPr lang="en-US" baseline="0" dirty="0" err="1"/>
              <a:t>dataFrame</a:t>
            </a:r>
            <a:r>
              <a:rPr lang="he-IL" baseline="0" dirty="0"/>
              <a:t> (בשקופית הבאה)</a:t>
            </a:r>
            <a:endParaRPr lang="he-IL" dirty="0"/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9DAF6-81DB-4F00-8E88-5AD5D5622A1D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6408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B11F865B-9F69-4F3B-9227-058DDBD25E9C}" type="datetime8">
              <a:rPr lang="he-IL" smtClean="0"/>
              <a:t>06 מרץ 19</a:t>
            </a:fld>
            <a:endParaRPr lang="he-IL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51EABB8-7ABE-4E84-B2A8-7D6C2299FD0B}" type="slidenum">
              <a:rPr lang="he-IL" smtClean="0"/>
              <a:t>‹#›</a:t>
            </a:fld>
            <a:endParaRPr lang="he-IL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44B5-BECA-4AF1-9B20-738A134CE13F}" type="datetime8">
              <a:rPr lang="he-IL" smtClean="0"/>
              <a:t>06 מרץ 19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BB8-7ABE-4E84-B2A8-7D6C2299FD0B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70F2E-7DF5-4F13-80D3-BF04B20A3637}" type="datetime8">
              <a:rPr lang="he-IL" smtClean="0"/>
              <a:t>06 מרץ 19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BB8-7ABE-4E84-B2A8-7D6C2299FD0B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FBB6-BCDF-4FB3-8624-BB97AC719C36}" type="datetime8">
              <a:rPr lang="he-IL" smtClean="0"/>
              <a:t>06 מרץ 19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BB8-7ABE-4E84-B2A8-7D6C2299FD0B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0DB07-5C6C-4758-A90C-1AE8F284DA7A}" type="datetime8">
              <a:rPr lang="he-IL" smtClean="0"/>
              <a:t>06 מרץ 19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BB8-7ABE-4E84-B2A8-7D6C2299FD0B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6B256-A529-4251-BAE6-4B0FE70DDBF6}" type="datetime8">
              <a:rPr lang="he-IL" smtClean="0"/>
              <a:t>06 מרץ 19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BB8-7ABE-4E84-B2A8-7D6C2299FD0B}" type="slidenum">
              <a:rPr lang="he-IL" smtClean="0"/>
              <a:t>‹#›</a:t>
            </a:fld>
            <a:endParaRPr lang="he-I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CBCA2-D7A0-4359-98A4-4CAB43C3BD09}" type="datetime8">
              <a:rPr lang="he-IL" smtClean="0"/>
              <a:t>06 מרץ 19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BB8-7ABE-4E84-B2A8-7D6C2299FD0B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CC4F9-C3D9-4ACC-A43C-78C97A5BBC68}" type="datetime8">
              <a:rPr lang="he-IL" smtClean="0"/>
              <a:t>06 מרץ 19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BB8-7ABE-4E84-B2A8-7D6C2299FD0B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3C732-2EE1-48ED-9B8B-87BB23E1741B}" type="datetime8">
              <a:rPr lang="he-IL" smtClean="0"/>
              <a:t>06 מרץ 19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BB8-7ABE-4E84-B2A8-7D6C2299FD0B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33510-3834-4A1D-BBB0-EA14BA679E63}" type="datetime8">
              <a:rPr lang="he-IL" smtClean="0"/>
              <a:t>06 מרץ 19</a:t>
            </a:fld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BB8-7ABE-4E84-B2A8-7D6C2299FD0B}" type="slidenum">
              <a:rPr lang="he-IL" smtClean="0"/>
              <a:t>‹#›</a:t>
            </a:fld>
            <a:endParaRPr lang="he-IL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3AA4-681C-4549-AEDA-BDC963441E8F}" type="datetime8">
              <a:rPr lang="he-IL" smtClean="0"/>
              <a:t>06 מרץ 19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BB8-7ABE-4E84-B2A8-7D6C2299FD0B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877F97E0-598D-4EAD-B0DD-D71313254911}" type="datetime8">
              <a:rPr lang="he-IL" smtClean="0"/>
              <a:t>06 מרץ 19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F51EABB8-7ABE-4E84-B2A8-7D6C2299FD0B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1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27432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e-IL" dirty="0"/>
              <a:t>מעבדות</a:t>
            </a:r>
            <a:br>
              <a:rPr lang="he-IL" dirty="0"/>
            </a:br>
            <a:r>
              <a:rPr lang="he-IL" dirty="0"/>
              <a:t>מדעי הנתונים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he-IL" b="1" dirty="0"/>
              <a:t>מעבדה </a:t>
            </a:r>
            <a:r>
              <a:rPr lang="en-US" b="1" dirty="0"/>
              <a:t>2</a:t>
            </a:r>
            <a:endParaRPr lang="he-IL" b="1" dirty="0"/>
          </a:p>
          <a:p>
            <a:pPr algn="ctr"/>
            <a:endParaRPr lang="en-US" dirty="0"/>
          </a:p>
          <a:p>
            <a:pPr algn="ctr"/>
            <a:r>
              <a:rPr lang="en-US" dirty="0"/>
              <a:t>R</a:t>
            </a:r>
          </a:p>
          <a:p>
            <a:pPr algn="ctr"/>
            <a:r>
              <a:rPr lang="en-US" dirty="0"/>
              <a:t>Data preparation</a:t>
            </a:r>
            <a:endParaRPr lang="he-IL" dirty="0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F365-6DF1-4837-91D5-EC85F8442BC2}" type="datetime8">
              <a:rPr lang="he-IL" smtClean="0"/>
              <a:t>06 מרץ 19</a:t>
            </a:fld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BB8-7ABE-4E84-B2A8-7D6C2299FD0B}" type="slidenum">
              <a:rPr lang="he-IL" smtClean="0"/>
              <a:t>1</a:t>
            </a:fld>
            <a:endParaRPr lang="he-IL"/>
          </a:p>
        </p:txBody>
      </p:sp>
      <p:sp>
        <p:nvSpPr>
          <p:cNvPr id="7" name="כותרת משנה 2"/>
          <p:cNvSpPr txBox="1">
            <a:spLocks/>
          </p:cNvSpPr>
          <p:nvPr/>
        </p:nvSpPr>
        <p:spPr>
          <a:xfrm>
            <a:off x="182077" y="6381328"/>
            <a:ext cx="3309803" cy="476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Written by </a:t>
            </a:r>
            <a:r>
              <a:rPr lang="en-US" b="1" dirty="0" err="1"/>
              <a:t>Noa</a:t>
            </a:r>
            <a:r>
              <a:rPr lang="en-US" b="1" dirty="0"/>
              <a:t> </a:t>
            </a:r>
            <a:r>
              <a:rPr lang="en-US" b="1" dirty="0" err="1"/>
              <a:t>Eyal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90603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43490" y="2718048"/>
            <a:ext cx="7024744" cy="1143000"/>
          </a:xfrm>
        </p:spPr>
        <p:txBody>
          <a:bodyPr/>
          <a:lstStyle/>
          <a:p>
            <a:pPr algn="ctr" rtl="0"/>
            <a:r>
              <a:rPr lang="en-US" b="1" dirty="0"/>
              <a:t>Normalization</a:t>
            </a:r>
            <a:endParaRPr lang="he-IL" b="1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FBB6-BCDF-4FB3-8624-BB97AC719C36}" type="datetime8">
              <a:rPr lang="he-IL" smtClean="0"/>
              <a:t>06 מרץ 19</a:t>
            </a:fld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BB8-7ABE-4E84-B2A8-7D6C2299FD0B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57303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43490" y="188640"/>
            <a:ext cx="7024744" cy="1143000"/>
          </a:xfrm>
        </p:spPr>
        <p:txBody>
          <a:bodyPr/>
          <a:lstStyle/>
          <a:p>
            <a:pPr algn="ctr" rtl="0"/>
            <a:r>
              <a:rPr lang="en-US" dirty="0"/>
              <a:t>*apply functions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043492" y="1412776"/>
            <a:ext cx="7344932" cy="4824536"/>
          </a:xfrm>
        </p:spPr>
        <p:txBody>
          <a:bodyPr>
            <a:normAutofit fontScale="92500"/>
          </a:bodyPr>
          <a:lstStyle/>
          <a:p>
            <a:pPr algn="l" rtl="0">
              <a:lnSpc>
                <a:spcPct val="150000"/>
              </a:lnSpc>
            </a:pPr>
            <a:r>
              <a:rPr lang="en-US" dirty="0"/>
              <a:t>*apply – loop functions</a:t>
            </a:r>
          </a:p>
          <a:p>
            <a:pPr lvl="1" algn="l" rtl="0">
              <a:lnSpc>
                <a:spcPct val="150000"/>
              </a:lnSpc>
            </a:pPr>
            <a:r>
              <a:rPr lang="en-US" dirty="0"/>
              <a:t>apply</a:t>
            </a:r>
          </a:p>
          <a:p>
            <a:pPr lvl="1" algn="l" rtl="0">
              <a:lnSpc>
                <a:spcPct val="150000"/>
              </a:lnSpc>
            </a:pPr>
            <a:r>
              <a:rPr lang="en-US" dirty="0" err="1"/>
              <a:t>lapply</a:t>
            </a:r>
            <a:endParaRPr lang="en-US" dirty="0"/>
          </a:p>
          <a:p>
            <a:pPr lvl="1" algn="l" rtl="0">
              <a:lnSpc>
                <a:spcPct val="150000"/>
              </a:lnSpc>
            </a:pPr>
            <a:r>
              <a:rPr lang="en-US" dirty="0" err="1"/>
              <a:t>sapply</a:t>
            </a:r>
            <a:endParaRPr lang="en-US" dirty="0"/>
          </a:p>
          <a:p>
            <a:pPr lvl="1" algn="l" rtl="0">
              <a:lnSpc>
                <a:spcPct val="150000"/>
              </a:lnSpc>
            </a:pPr>
            <a:r>
              <a:rPr lang="en-US" dirty="0" err="1"/>
              <a:t>vapply</a:t>
            </a:r>
            <a:endParaRPr lang="en-US" dirty="0"/>
          </a:p>
          <a:p>
            <a:pPr lvl="1" algn="l" rtl="0">
              <a:lnSpc>
                <a:spcPct val="150000"/>
              </a:lnSpc>
            </a:pPr>
            <a:r>
              <a:rPr lang="en-US" dirty="0"/>
              <a:t>…</a:t>
            </a:r>
          </a:p>
          <a:p>
            <a:pPr algn="l" rtl="0">
              <a:lnSpc>
                <a:spcPct val="150000"/>
              </a:lnSpc>
            </a:pPr>
            <a:r>
              <a:rPr lang="en-US" dirty="0"/>
              <a:t>Split-Apply-Combine - Each of the *apply functions will SPLIT up some data into smaller pieces, APPLY a function to each piece.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FBB6-BCDF-4FB3-8624-BB97AC719C36}" type="datetime8">
              <a:rPr lang="he-IL" smtClean="0"/>
              <a:t>06 מרץ 19</a:t>
            </a:fld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BB8-7ABE-4E84-B2A8-7D6C2299FD0B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771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43490" y="44624"/>
            <a:ext cx="7024744" cy="1143000"/>
          </a:xfrm>
        </p:spPr>
        <p:txBody>
          <a:bodyPr>
            <a:normAutofit/>
          </a:bodyPr>
          <a:lstStyle/>
          <a:p>
            <a:pPr algn="ctr" rtl="0"/>
            <a:r>
              <a:rPr lang="en-US" sz="3200" dirty="0" err="1"/>
              <a:t>lapply</a:t>
            </a:r>
            <a:r>
              <a:rPr lang="en-US" sz="3200" dirty="0"/>
              <a:t>, </a:t>
            </a:r>
            <a:r>
              <a:rPr lang="en-US" sz="3200" dirty="0" err="1"/>
              <a:t>sapply</a:t>
            </a:r>
            <a:r>
              <a:rPr lang="en-US" sz="3200" dirty="0"/>
              <a:t> - examples</a:t>
            </a:r>
            <a:endParaRPr lang="he-IL" sz="320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39552" y="1196752"/>
            <a:ext cx="7920880" cy="5184576"/>
          </a:xfrm>
        </p:spPr>
        <p:txBody>
          <a:bodyPr>
            <a:normAutofit lnSpcReduction="10000"/>
          </a:bodyPr>
          <a:lstStyle/>
          <a:p>
            <a:pPr marL="68580" indent="0" algn="l" rtl="0">
              <a:lnSpc>
                <a:spcPct val="150000"/>
              </a:lnSpc>
              <a:buNone/>
            </a:pPr>
            <a:r>
              <a:rPr lang="en-US" sz="1800" dirty="0">
                <a:solidFill>
                  <a:srgbClr val="FF0000"/>
                </a:solidFill>
              </a:rPr>
              <a:t>&gt; class(</a:t>
            </a:r>
            <a:r>
              <a:rPr lang="en-US" sz="1800" dirty="0" err="1">
                <a:solidFill>
                  <a:srgbClr val="FF0000"/>
                </a:solidFill>
              </a:rPr>
              <a:t>airquality</a:t>
            </a:r>
            <a:r>
              <a:rPr lang="en-US" sz="1800" dirty="0">
                <a:solidFill>
                  <a:srgbClr val="FF0000"/>
                </a:solidFill>
              </a:rPr>
              <a:t>)</a:t>
            </a:r>
          </a:p>
          <a:p>
            <a:pPr marL="68580" indent="0" algn="l" rtl="0">
              <a:lnSpc>
                <a:spcPct val="150000"/>
              </a:lnSpc>
              <a:buNone/>
            </a:pPr>
            <a:r>
              <a:rPr lang="en-US" sz="1800" dirty="0">
                <a:solidFill>
                  <a:srgbClr val="FF0000"/>
                </a:solidFill>
              </a:rPr>
              <a:t>[1] "</a:t>
            </a:r>
            <a:r>
              <a:rPr lang="en-US" sz="1800" dirty="0" err="1">
                <a:solidFill>
                  <a:srgbClr val="FF0000"/>
                </a:solidFill>
              </a:rPr>
              <a:t>data.frame</a:t>
            </a:r>
            <a:r>
              <a:rPr lang="en-US" sz="1800" dirty="0">
                <a:solidFill>
                  <a:srgbClr val="FF0000"/>
                </a:solidFill>
              </a:rPr>
              <a:t>" </a:t>
            </a:r>
          </a:p>
          <a:p>
            <a:pPr marL="68580" indent="0" algn="l" rtl="0">
              <a:lnSpc>
                <a:spcPct val="150000"/>
              </a:lnSpc>
              <a:buNone/>
            </a:pPr>
            <a:r>
              <a:rPr lang="en-US" sz="1800" dirty="0">
                <a:solidFill>
                  <a:srgbClr val="FF0000"/>
                </a:solidFill>
              </a:rPr>
              <a:t>&gt;</a:t>
            </a:r>
            <a:r>
              <a:rPr lang="en-US" sz="1800" dirty="0" err="1">
                <a:solidFill>
                  <a:srgbClr val="FF0000"/>
                </a:solidFill>
              </a:rPr>
              <a:t>lapply</a:t>
            </a:r>
            <a:r>
              <a:rPr lang="en-US" sz="1800" dirty="0">
                <a:solidFill>
                  <a:srgbClr val="FF0000"/>
                </a:solidFill>
              </a:rPr>
              <a:t>(</a:t>
            </a:r>
            <a:r>
              <a:rPr lang="en-US" sz="1800" dirty="0" err="1">
                <a:solidFill>
                  <a:srgbClr val="FF0000"/>
                </a:solidFill>
              </a:rPr>
              <a:t>airquality</a:t>
            </a:r>
            <a:r>
              <a:rPr lang="en-US" sz="1800" dirty="0">
                <a:solidFill>
                  <a:srgbClr val="FF0000"/>
                </a:solidFill>
              </a:rPr>
              <a:t>, class) </a:t>
            </a:r>
          </a:p>
          <a:p>
            <a:pPr marL="68580" indent="0" algn="l" rtl="0">
              <a:lnSpc>
                <a:spcPct val="150000"/>
              </a:lnSpc>
              <a:buNone/>
            </a:pPr>
            <a:r>
              <a:rPr lang="en-US" sz="1800" dirty="0">
                <a:solidFill>
                  <a:srgbClr val="FF0000"/>
                </a:solidFill>
              </a:rPr>
              <a:t>$Ozone [1] "integer" $</a:t>
            </a:r>
            <a:r>
              <a:rPr lang="en-US" sz="1800" dirty="0" err="1">
                <a:solidFill>
                  <a:srgbClr val="FF0000"/>
                </a:solidFill>
              </a:rPr>
              <a:t>Solar.R</a:t>
            </a:r>
            <a:r>
              <a:rPr lang="en-US" sz="1800" dirty="0">
                <a:solidFill>
                  <a:srgbClr val="FF0000"/>
                </a:solidFill>
              </a:rPr>
              <a:t> [1] "integer" $Wind [1] "numeric" </a:t>
            </a:r>
          </a:p>
          <a:p>
            <a:pPr marL="68580" indent="0" algn="l" rtl="0">
              <a:lnSpc>
                <a:spcPct val="150000"/>
              </a:lnSpc>
              <a:buNone/>
            </a:pPr>
            <a:r>
              <a:rPr lang="en-US" sz="1800" dirty="0">
                <a:solidFill>
                  <a:srgbClr val="FF0000"/>
                </a:solidFill>
              </a:rPr>
              <a:t>$Temp [1] "integer" $Month [1] "integer" $Day [1] "integer“</a:t>
            </a:r>
          </a:p>
          <a:p>
            <a:pPr algn="l" rtl="0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Since the returned value is a list where every element is of similar length, we cam </a:t>
            </a:r>
            <a:r>
              <a:rPr lang="en-US" b="1" dirty="0">
                <a:solidFill>
                  <a:schemeClr val="tx1"/>
                </a:solidFill>
              </a:rPr>
              <a:t>S</a:t>
            </a:r>
            <a:r>
              <a:rPr lang="en-US" dirty="0">
                <a:solidFill>
                  <a:schemeClr val="tx1"/>
                </a:solidFill>
              </a:rPr>
              <a:t>implify it by using </a:t>
            </a:r>
            <a:r>
              <a:rPr lang="en-US" b="1" dirty="0" err="1">
                <a:solidFill>
                  <a:schemeClr val="tx1"/>
                </a:solidFill>
              </a:rPr>
              <a:t>s</a:t>
            </a:r>
            <a:r>
              <a:rPr lang="en-US" dirty="0" err="1">
                <a:solidFill>
                  <a:schemeClr val="tx1"/>
                </a:solidFill>
              </a:rPr>
              <a:t>apply</a:t>
            </a:r>
            <a:endParaRPr lang="en-US" dirty="0">
              <a:solidFill>
                <a:schemeClr val="tx1"/>
              </a:solidFill>
            </a:endParaRPr>
          </a:p>
          <a:p>
            <a:pPr marL="68580" indent="0" algn="l" rtl="0">
              <a:lnSpc>
                <a:spcPct val="150000"/>
              </a:lnSpc>
              <a:buNone/>
            </a:pPr>
            <a:r>
              <a:rPr lang="en-US" sz="1800" dirty="0">
                <a:solidFill>
                  <a:srgbClr val="FF0000"/>
                </a:solidFill>
              </a:rPr>
              <a:t>&gt;</a:t>
            </a:r>
            <a:r>
              <a:rPr lang="en-US" sz="1800" dirty="0" err="1">
                <a:solidFill>
                  <a:srgbClr val="FF0000"/>
                </a:solidFill>
              </a:rPr>
              <a:t>sapply</a:t>
            </a:r>
            <a:r>
              <a:rPr lang="en-US" sz="1800" dirty="0">
                <a:solidFill>
                  <a:srgbClr val="FF0000"/>
                </a:solidFill>
              </a:rPr>
              <a:t>(</a:t>
            </a:r>
            <a:r>
              <a:rPr lang="en-US" sz="1800" dirty="0" err="1">
                <a:solidFill>
                  <a:srgbClr val="FF0000"/>
                </a:solidFill>
              </a:rPr>
              <a:t>airquality</a:t>
            </a:r>
            <a:r>
              <a:rPr lang="en-US" sz="1800" dirty="0">
                <a:solidFill>
                  <a:srgbClr val="FF0000"/>
                </a:solidFill>
              </a:rPr>
              <a:t>, class)</a:t>
            </a:r>
          </a:p>
          <a:p>
            <a:pPr marL="68580" indent="0" algn="l" rtl="0">
              <a:lnSpc>
                <a:spcPct val="150000"/>
              </a:lnSpc>
              <a:buNone/>
            </a:pPr>
            <a:r>
              <a:rPr lang="en-US" sz="1800" dirty="0">
                <a:solidFill>
                  <a:srgbClr val="FF0000"/>
                </a:solidFill>
              </a:rPr>
              <a:t>  Ozone     </a:t>
            </a:r>
            <a:r>
              <a:rPr lang="en-US" sz="1800" dirty="0" err="1">
                <a:solidFill>
                  <a:srgbClr val="FF0000"/>
                </a:solidFill>
              </a:rPr>
              <a:t>Solar.R</a:t>
            </a:r>
            <a:r>
              <a:rPr lang="en-US" sz="1800" dirty="0">
                <a:solidFill>
                  <a:srgbClr val="FF0000"/>
                </a:solidFill>
              </a:rPr>
              <a:t>     Wind        Temp     Month     Day </a:t>
            </a:r>
          </a:p>
          <a:p>
            <a:pPr marL="68580" indent="0" algn="l" rtl="0">
              <a:lnSpc>
                <a:spcPct val="150000"/>
              </a:lnSpc>
              <a:buNone/>
            </a:pPr>
            <a:r>
              <a:rPr lang="en-US" sz="1800" dirty="0">
                <a:solidFill>
                  <a:srgbClr val="FF0000"/>
                </a:solidFill>
              </a:rPr>
              <a:t>"integer" "integer" "numeric" "integer" "integer" "integer"</a:t>
            </a:r>
            <a:endParaRPr lang="he-IL" sz="1800" dirty="0">
              <a:solidFill>
                <a:srgbClr val="FF0000"/>
              </a:solidFill>
            </a:endParaRP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FBB6-BCDF-4FB3-8624-BB97AC719C36}" type="datetime8">
              <a:rPr lang="he-IL" smtClean="0"/>
              <a:t>06 מרץ 19</a:t>
            </a:fld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BB8-7ABE-4E84-B2A8-7D6C2299FD0B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78293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43490" y="188640"/>
            <a:ext cx="7024744" cy="1143000"/>
          </a:xfrm>
        </p:spPr>
        <p:txBody>
          <a:bodyPr/>
          <a:lstStyle/>
          <a:p>
            <a:pPr algn="ctr" rtl="0"/>
            <a:r>
              <a:rPr lang="en-US" dirty="0"/>
              <a:t>z-score normalization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39552" y="1412776"/>
            <a:ext cx="7920880" cy="4968552"/>
          </a:xfrm>
        </p:spPr>
        <p:txBody>
          <a:bodyPr>
            <a:normAutofit fontScale="85000" lnSpcReduction="10000"/>
          </a:bodyPr>
          <a:lstStyle/>
          <a:p>
            <a:pPr algn="l" rtl="0"/>
            <a:r>
              <a:rPr lang="en-US" dirty="0"/>
              <a:t>We can use the function scale() in order to normalize the </a:t>
            </a:r>
            <a:r>
              <a:rPr lang="en-US" dirty="0" err="1"/>
              <a:t>airquality</a:t>
            </a:r>
            <a:r>
              <a:rPr lang="en-US" dirty="0"/>
              <a:t> dataset</a:t>
            </a:r>
          </a:p>
          <a:p>
            <a:pPr algn="l" rtl="0"/>
            <a:r>
              <a:rPr lang="en-US" dirty="0"/>
              <a:t>In order to apply the scale function for each column in the </a:t>
            </a:r>
            <a:r>
              <a:rPr lang="en-US" dirty="0" err="1"/>
              <a:t>airquality</a:t>
            </a:r>
            <a:r>
              <a:rPr lang="en-US" dirty="0"/>
              <a:t> dataset we can use the apply function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	&gt; </a:t>
            </a:r>
            <a:r>
              <a:rPr lang="en-US" dirty="0" err="1">
                <a:solidFill>
                  <a:srgbClr val="FF0000"/>
                </a:solidFill>
              </a:rPr>
              <a:t>str</a:t>
            </a:r>
            <a:r>
              <a:rPr lang="en-US" dirty="0">
                <a:solidFill>
                  <a:srgbClr val="FF0000"/>
                </a:solidFill>
              </a:rPr>
              <a:t>(apply)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	function (X, MARGIN, FUN, ...) 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FFFF00"/>
                </a:solidFill>
              </a:rPr>
              <a:t>	</a:t>
            </a:r>
            <a:r>
              <a:rPr lang="en-US" dirty="0"/>
              <a:t>X – </a:t>
            </a:r>
            <a:r>
              <a:rPr lang="en-US" dirty="0" err="1"/>
              <a:t>DataFrame</a:t>
            </a:r>
            <a:endParaRPr lang="en-US" dirty="0"/>
          </a:p>
          <a:p>
            <a:pPr marL="0" indent="0" algn="l" rtl="0">
              <a:buNone/>
            </a:pPr>
            <a:r>
              <a:rPr lang="en-US" dirty="0"/>
              <a:t>	MARGIN – 1 for rows, 2 for columns</a:t>
            </a:r>
          </a:p>
          <a:p>
            <a:pPr marL="0" indent="0" algn="l" rtl="0">
              <a:buNone/>
            </a:pPr>
            <a:r>
              <a:rPr lang="en-US" dirty="0"/>
              <a:t>	FUN – the function we want to apply</a:t>
            </a:r>
          </a:p>
          <a:p>
            <a:pPr marL="0" indent="0" algn="l" rtl="0">
              <a:buNone/>
            </a:pPr>
            <a:r>
              <a:rPr lang="en-US" dirty="0"/>
              <a:t>	… - arguments of the function we want to apply</a:t>
            </a:r>
          </a:p>
          <a:p>
            <a:pPr algn="l" rtl="0"/>
            <a:r>
              <a:rPr lang="en-US" dirty="0"/>
              <a:t>Let’s apply the scale function on the </a:t>
            </a:r>
            <a:r>
              <a:rPr lang="en-US" dirty="0" err="1"/>
              <a:t>airquality</a:t>
            </a:r>
            <a:r>
              <a:rPr lang="en-US" dirty="0"/>
              <a:t> dataset: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sz="2100" dirty="0">
                <a:solidFill>
                  <a:srgbClr val="FF0000"/>
                </a:solidFill>
              </a:rPr>
              <a:t>&gt; ZAQ&lt;-apply(</a:t>
            </a:r>
            <a:r>
              <a:rPr lang="en-US" sz="2100" dirty="0" err="1">
                <a:solidFill>
                  <a:srgbClr val="FF0000"/>
                </a:solidFill>
              </a:rPr>
              <a:t>airquality</a:t>
            </a:r>
            <a:r>
              <a:rPr lang="en-US" sz="2100" dirty="0">
                <a:solidFill>
                  <a:srgbClr val="FF0000"/>
                </a:solidFill>
              </a:rPr>
              <a:t>, 2, scale, center=TRUE, scale=TRUE) 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/>
              <a:t>	</a:t>
            </a:r>
          </a:p>
          <a:p>
            <a:pPr marL="0" indent="0" algn="l" rtl="0">
              <a:buNone/>
            </a:pPr>
            <a:endParaRPr lang="he-IL" dirty="0"/>
          </a:p>
          <a:p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FBB6-BCDF-4FB3-8624-BB97AC719C36}" type="datetime8">
              <a:rPr lang="he-IL" smtClean="0"/>
              <a:t>06 מרץ 19</a:t>
            </a:fld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BB8-7ABE-4E84-B2A8-7D6C2299FD0B}" type="slidenum">
              <a:rPr lang="he-IL" smtClean="0"/>
              <a:t>13</a:t>
            </a:fld>
            <a:endParaRPr lang="he-IL"/>
          </a:p>
        </p:txBody>
      </p:sp>
      <p:cxnSp>
        <p:nvCxnSpPr>
          <p:cNvPr id="6" name="מחבר חץ ישר 5"/>
          <p:cNvCxnSpPr/>
          <p:nvPr/>
        </p:nvCxnSpPr>
        <p:spPr>
          <a:xfrm flipV="1">
            <a:off x="6366774" y="5301992"/>
            <a:ext cx="0" cy="28724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מחבר חץ ישר 6"/>
          <p:cNvCxnSpPr/>
          <p:nvPr/>
        </p:nvCxnSpPr>
        <p:spPr>
          <a:xfrm flipV="1">
            <a:off x="7808168" y="5301992"/>
            <a:ext cx="0" cy="29828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292080" y="5589240"/>
            <a:ext cx="180020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/>
              <a:t>Reduce mean</a:t>
            </a:r>
            <a:endParaRPr lang="he-IL" sz="1200" dirty="0"/>
          </a:p>
        </p:txBody>
      </p:sp>
      <p:graphicFrame>
        <p:nvGraphicFramePr>
          <p:cNvPr id="10" name="אובייקט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3224654"/>
              </p:ext>
            </p:extLst>
          </p:nvPr>
        </p:nvGraphicFramePr>
        <p:xfrm>
          <a:off x="6213636" y="2780927"/>
          <a:ext cx="2030772" cy="8817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משוואה" r:id="rId4" imgW="965160" imgH="419040" progId="Equation.3">
                  <p:embed/>
                </p:oleObj>
              </mc:Choice>
              <mc:Fallback>
                <p:oleObj name="משוואה" r:id="rId4" imgW="96516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13636" y="2780927"/>
                        <a:ext cx="2030772" cy="8817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876256" y="5589240"/>
            <a:ext cx="180020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/>
              <a:t>Divide by std. </a:t>
            </a:r>
            <a:endParaRPr lang="he-IL" sz="1200" dirty="0"/>
          </a:p>
        </p:txBody>
      </p:sp>
      <p:cxnSp>
        <p:nvCxnSpPr>
          <p:cNvPr id="14" name="מחבר חץ ישר 13"/>
          <p:cNvCxnSpPr/>
          <p:nvPr/>
        </p:nvCxnSpPr>
        <p:spPr>
          <a:xfrm flipV="1">
            <a:off x="4419721" y="5301992"/>
            <a:ext cx="0" cy="28724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91880" y="5600273"/>
            <a:ext cx="180020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/>
              <a:t>Perform for columns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4109283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43490" y="197768"/>
            <a:ext cx="7024744" cy="1143000"/>
          </a:xfrm>
        </p:spPr>
        <p:txBody>
          <a:bodyPr>
            <a:normAutofit fontScale="90000"/>
          </a:bodyPr>
          <a:lstStyle/>
          <a:p>
            <a:pPr algn="ctr" rtl="0"/>
            <a:r>
              <a:rPr lang="en-US" dirty="0"/>
              <a:t>z-score normalization (cont.)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83568" y="1412776"/>
            <a:ext cx="7704856" cy="4896544"/>
          </a:xfrm>
        </p:spPr>
        <p:txBody>
          <a:bodyPr/>
          <a:lstStyle/>
          <a:p>
            <a:pPr algn="l" rtl="0">
              <a:lnSpc>
                <a:spcPct val="150000"/>
              </a:lnSpc>
            </a:pPr>
            <a:r>
              <a:rPr lang="en-US" dirty="0"/>
              <a:t>The apply function returns a matrix, we can use the </a:t>
            </a:r>
            <a:r>
              <a:rPr lang="en-US" dirty="0" err="1"/>
              <a:t>as.data.frame</a:t>
            </a:r>
            <a:r>
              <a:rPr lang="en-US" dirty="0"/>
              <a:t>() in order to convert it back to </a:t>
            </a:r>
            <a:r>
              <a:rPr lang="en-US" dirty="0" err="1"/>
              <a:t>dataFrame</a:t>
            </a:r>
            <a:r>
              <a:rPr lang="en-US" dirty="0"/>
              <a:t> format:</a:t>
            </a:r>
          </a:p>
          <a:p>
            <a:pPr marL="0" indent="0" algn="l" rtl="0">
              <a:lnSpc>
                <a:spcPct val="15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     &gt; </a:t>
            </a:r>
            <a:r>
              <a:rPr lang="en-US" dirty="0" err="1">
                <a:solidFill>
                  <a:srgbClr val="FF0000"/>
                </a:solidFill>
              </a:rPr>
              <a:t>zaq</a:t>
            </a:r>
            <a:r>
              <a:rPr lang="en-US" dirty="0">
                <a:solidFill>
                  <a:srgbClr val="FF0000"/>
                </a:solidFill>
              </a:rPr>
              <a:t>&lt;-</a:t>
            </a:r>
            <a:r>
              <a:rPr lang="en-US" dirty="0" err="1">
                <a:solidFill>
                  <a:srgbClr val="FF0000"/>
                </a:solidFill>
              </a:rPr>
              <a:t>as.data.frame</a:t>
            </a:r>
            <a:r>
              <a:rPr lang="en-US" dirty="0">
                <a:solidFill>
                  <a:srgbClr val="FF0000"/>
                </a:solidFill>
              </a:rPr>
              <a:t>(ZAQ)</a:t>
            </a:r>
          </a:p>
          <a:p>
            <a:pPr algn="l" rtl="0">
              <a:lnSpc>
                <a:spcPct val="150000"/>
              </a:lnSpc>
            </a:pP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FBB6-BCDF-4FB3-8624-BB97AC719C36}" type="datetime8">
              <a:rPr lang="he-IL" smtClean="0"/>
              <a:t>06 מרץ 19</a:t>
            </a:fld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BB8-7ABE-4E84-B2A8-7D6C2299FD0B}" type="slidenum">
              <a:rPr lang="he-IL" smtClean="0"/>
              <a:t>14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1331640" y="3933056"/>
            <a:ext cx="5904656" cy="206210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pl-PL" sz="1600" dirty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srgbClr val="FF0000"/>
                </a:solidFill>
              </a:rPr>
              <a:t>      </a:t>
            </a:r>
            <a:r>
              <a:rPr lang="pl-PL" sz="1600" dirty="0">
                <a:solidFill>
                  <a:srgbClr val="FF0000"/>
                </a:solidFill>
              </a:rPr>
              <a:t>Ozone </a:t>
            </a:r>
            <a:r>
              <a:rPr lang="en-US" sz="1600" dirty="0">
                <a:solidFill>
                  <a:srgbClr val="FF0000"/>
                </a:solidFill>
              </a:rPr>
              <a:t>    </a:t>
            </a:r>
            <a:r>
              <a:rPr lang="pl-PL" sz="1600" dirty="0">
                <a:solidFill>
                  <a:srgbClr val="FF0000"/>
                </a:solidFill>
              </a:rPr>
              <a:t>Solar.R  </a:t>
            </a:r>
            <a:r>
              <a:rPr lang="en-US" sz="1600" dirty="0">
                <a:solidFill>
                  <a:srgbClr val="FF0000"/>
                </a:solidFill>
              </a:rPr>
              <a:t>   </a:t>
            </a:r>
            <a:r>
              <a:rPr lang="pl-PL" sz="1600" dirty="0">
                <a:solidFill>
                  <a:srgbClr val="FF0000"/>
                </a:solidFill>
              </a:rPr>
              <a:t> Wind   </a:t>
            </a:r>
            <a:r>
              <a:rPr lang="en-US" sz="1600" dirty="0">
                <a:solidFill>
                  <a:srgbClr val="FF0000"/>
                </a:solidFill>
              </a:rPr>
              <a:t>  </a:t>
            </a:r>
            <a:r>
              <a:rPr lang="pl-PL" sz="1600" dirty="0">
                <a:solidFill>
                  <a:srgbClr val="FF0000"/>
                </a:solidFill>
              </a:rPr>
              <a:t>Temp</a:t>
            </a:r>
            <a:r>
              <a:rPr lang="en-US" sz="1600" dirty="0">
                <a:solidFill>
                  <a:srgbClr val="FF0000"/>
                </a:solidFill>
              </a:rPr>
              <a:t>  </a:t>
            </a:r>
            <a:r>
              <a:rPr lang="pl-PL" sz="1600" dirty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srgbClr val="FF0000"/>
                </a:solidFill>
              </a:rPr>
              <a:t>  </a:t>
            </a:r>
            <a:r>
              <a:rPr lang="pl-PL" sz="1600" dirty="0">
                <a:solidFill>
                  <a:srgbClr val="FF0000"/>
                </a:solidFill>
              </a:rPr>
              <a:t> Month    </a:t>
            </a:r>
            <a:r>
              <a:rPr lang="en-US" sz="1600" dirty="0">
                <a:solidFill>
                  <a:srgbClr val="FF0000"/>
                </a:solidFill>
              </a:rPr>
              <a:t>      </a:t>
            </a:r>
            <a:r>
              <a:rPr lang="pl-PL" sz="1600" dirty="0">
                <a:solidFill>
                  <a:srgbClr val="FF0000"/>
                </a:solidFill>
              </a:rPr>
              <a:t>Day</a:t>
            </a:r>
          </a:p>
          <a:p>
            <a:pPr algn="l" rtl="0"/>
            <a:r>
              <a:rPr lang="pl-PL" sz="1600" dirty="0">
                <a:solidFill>
                  <a:srgbClr val="FF0000"/>
                </a:solidFill>
              </a:rPr>
              <a:t>1 </a:t>
            </a:r>
            <a:r>
              <a:rPr lang="en-US" sz="1600" dirty="0">
                <a:solidFill>
                  <a:srgbClr val="FF0000"/>
                </a:solidFill>
              </a:rPr>
              <a:t>   </a:t>
            </a:r>
            <a:r>
              <a:rPr lang="pl-PL" sz="1600" dirty="0">
                <a:solidFill>
                  <a:srgbClr val="FF0000"/>
                </a:solidFill>
              </a:rPr>
              <a:t>-0.034  </a:t>
            </a:r>
            <a:r>
              <a:rPr lang="en-US" sz="1600" dirty="0">
                <a:solidFill>
                  <a:srgbClr val="FF0000"/>
                </a:solidFill>
              </a:rPr>
              <a:t>   </a:t>
            </a:r>
            <a:r>
              <a:rPr lang="pl-PL" sz="1600" dirty="0">
                <a:solidFill>
                  <a:srgbClr val="FF0000"/>
                </a:solidFill>
              </a:rPr>
              <a:t>0.045 </a:t>
            </a:r>
            <a:r>
              <a:rPr lang="en-US" sz="1600" dirty="0">
                <a:solidFill>
                  <a:srgbClr val="FF0000"/>
                </a:solidFill>
              </a:rPr>
              <a:t>      </a:t>
            </a:r>
            <a:r>
              <a:rPr lang="pl-PL" sz="1600" dirty="0">
                <a:solidFill>
                  <a:srgbClr val="FF0000"/>
                </a:solidFill>
              </a:rPr>
              <a:t>-0.726</a:t>
            </a:r>
            <a:r>
              <a:rPr lang="en-US" sz="1600" dirty="0">
                <a:solidFill>
                  <a:srgbClr val="FF0000"/>
                </a:solidFill>
              </a:rPr>
              <a:t>   </a:t>
            </a:r>
            <a:r>
              <a:rPr lang="pl-PL" sz="1600" dirty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pl-PL" sz="1600" dirty="0">
                <a:solidFill>
                  <a:srgbClr val="FF0000"/>
                </a:solidFill>
              </a:rPr>
              <a:t>-1.150</a:t>
            </a:r>
            <a:r>
              <a:rPr lang="en-US" sz="1600" dirty="0">
                <a:solidFill>
                  <a:srgbClr val="FF0000"/>
                </a:solidFill>
              </a:rPr>
              <a:t>  </a:t>
            </a:r>
            <a:r>
              <a:rPr lang="pl-PL" sz="1600" dirty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pl-PL" sz="1600" dirty="0">
                <a:solidFill>
                  <a:srgbClr val="FF0000"/>
                </a:solidFill>
              </a:rPr>
              <a:t>-1.407</a:t>
            </a:r>
            <a:r>
              <a:rPr lang="en-US" sz="1600" dirty="0">
                <a:solidFill>
                  <a:srgbClr val="FF0000"/>
                </a:solidFill>
              </a:rPr>
              <a:t>      </a:t>
            </a:r>
            <a:r>
              <a:rPr lang="pl-PL" sz="1600" dirty="0">
                <a:solidFill>
                  <a:srgbClr val="FF0000"/>
                </a:solidFill>
              </a:rPr>
              <a:t> -1.670</a:t>
            </a:r>
          </a:p>
          <a:p>
            <a:pPr algn="l" rtl="0"/>
            <a:r>
              <a:rPr lang="pl-PL" sz="1600" dirty="0">
                <a:solidFill>
                  <a:srgbClr val="FF0000"/>
                </a:solidFill>
              </a:rPr>
              <a:t>2 </a:t>
            </a:r>
            <a:r>
              <a:rPr lang="en-US" sz="1600" dirty="0">
                <a:solidFill>
                  <a:srgbClr val="FF0000"/>
                </a:solidFill>
              </a:rPr>
              <a:t>   </a:t>
            </a:r>
            <a:r>
              <a:rPr lang="pl-PL" sz="1600" dirty="0">
                <a:solidFill>
                  <a:srgbClr val="FF0000"/>
                </a:solidFill>
              </a:rPr>
              <a:t>-0.186  </a:t>
            </a:r>
            <a:r>
              <a:rPr lang="en-US" sz="1600" dirty="0">
                <a:solidFill>
                  <a:srgbClr val="FF0000"/>
                </a:solidFill>
              </a:rPr>
              <a:t>   </a:t>
            </a:r>
            <a:r>
              <a:rPr lang="pl-PL" sz="1600" dirty="0">
                <a:solidFill>
                  <a:srgbClr val="FF0000"/>
                </a:solidFill>
              </a:rPr>
              <a:t>-0.754 </a:t>
            </a:r>
            <a:r>
              <a:rPr lang="en-US" sz="1600" dirty="0">
                <a:solidFill>
                  <a:srgbClr val="FF0000"/>
                </a:solidFill>
              </a:rPr>
              <a:t>     </a:t>
            </a:r>
            <a:r>
              <a:rPr lang="pl-PL" sz="1600" dirty="0">
                <a:solidFill>
                  <a:srgbClr val="FF0000"/>
                </a:solidFill>
              </a:rPr>
              <a:t>-0.556 </a:t>
            </a:r>
            <a:r>
              <a:rPr lang="en-US" sz="1600" dirty="0">
                <a:solidFill>
                  <a:srgbClr val="FF0000"/>
                </a:solidFill>
              </a:rPr>
              <a:t>    </a:t>
            </a:r>
            <a:r>
              <a:rPr lang="pl-PL" sz="1600" dirty="0">
                <a:solidFill>
                  <a:srgbClr val="FF0000"/>
                </a:solidFill>
              </a:rPr>
              <a:t>-0.621</a:t>
            </a:r>
            <a:r>
              <a:rPr lang="en-US" sz="1600" dirty="0">
                <a:solidFill>
                  <a:srgbClr val="FF0000"/>
                </a:solidFill>
              </a:rPr>
              <a:t>  </a:t>
            </a:r>
            <a:r>
              <a:rPr lang="pl-PL" sz="1600" dirty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pl-PL" sz="1600" dirty="0">
                <a:solidFill>
                  <a:srgbClr val="FF0000"/>
                </a:solidFill>
              </a:rPr>
              <a:t>-1.407 </a:t>
            </a:r>
            <a:r>
              <a:rPr lang="en-US" sz="1600" dirty="0">
                <a:solidFill>
                  <a:srgbClr val="FF0000"/>
                </a:solidFill>
              </a:rPr>
              <a:t>      </a:t>
            </a:r>
            <a:r>
              <a:rPr lang="pl-PL" sz="1600" dirty="0">
                <a:solidFill>
                  <a:srgbClr val="FF0000"/>
                </a:solidFill>
              </a:rPr>
              <a:t>-1.557</a:t>
            </a:r>
          </a:p>
          <a:p>
            <a:pPr algn="l" rtl="0"/>
            <a:r>
              <a:rPr lang="pl-PL" sz="1600" dirty="0">
                <a:solidFill>
                  <a:srgbClr val="FF0000"/>
                </a:solidFill>
              </a:rPr>
              <a:t>3 </a:t>
            </a:r>
            <a:r>
              <a:rPr lang="en-US" sz="1600" dirty="0">
                <a:solidFill>
                  <a:srgbClr val="FF0000"/>
                </a:solidFill>
              </a:rPr>
              <a:t>   </a:t>
            </a:r>
            <a:r>
              <a:rPr lang="pl-PL" sz="1600" dirty="0">
                <a:solidFill>
                  <a:srgbClr val="FF0000"/>
                </a:solidFill>
              </a:rPr>
              <a:t>-0.913 </a:t>
            </a:r>
            <a:r>
              <a:rPr lang="en-US" sz="1600" dirty="0">
                <a:solidFill>
                  <a:srgbClr val="FF0000"/>
                </a:solidFill>
              </a:rPr>
              <a:t>   </a:t>
            </a:r>
            <a:r>
              <a:rPr lang="pl-PL" sz="1600" dirty="0">
                <a:solidFill>
                  <a:srgbClr val="FF0000"/>
                </a:solidFill>
              </a:rPr>
              <a:t> -0.410  </a:t>
            </a:r>
            <a:r>
              <a:rPr lang="en-US" sz="1600" dirty="0">
                <a:solidFill>
                  <a:srgbClr val="FF0000"/>
                </a:solidFill>
              </a:rPr>
              <a:t>     </a:t>
            </a:r>
            <a:r>
              <a:rPr lang="pl-PL" sz="1600" dirty="0">
                <a:solidFill>
                  <a:srgbClr val="FF0000"/>
                </a:solidFill>
              </a:rPr>
              <a:t>0.750 </a:t>
            </a:r>
            <a:r>
              <a:rPr lang="en-US" sz="1600" dirty="0">
                <a:solidFill>
                  <a:srgbClr val="FF0000"/>
                </a:solidFill>
              </a:rPr>
              <a:t>    </a:t>
            </a:r>
            <a:r>
              <a:rPr lang="pl-PL" sz="1600" dirty="0">
                <a:solidFill>
                  <a:srgbClr val="FF0000"/>
                </a:solidFill>
              </a:rPr>
              <a:t>-0.410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pl-PL" sz="1600" dirty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srgbClr val="FF0000"/>
                </a:solidFill>
              </a:rPr>
              <a:t>  </a:t>
            </a:r>
            <a:r>
              <a:rPr lang="pl-PL" sz="1600" dirty="0">
                <a:solidFill>
                  <a:srgbClr val="FF0000"/>
                </a:solidFill>
              </a:rPr>
              <a:t>-1.407 </a:t>
            </a:r>
            <a:r>
              <a:rPr lang="en-US" sz="1600" dirty="0">
                <a:solidFill>
                  <a:srgbClr val="FF0000"/>
                </a:solidFill>
              </a:rPr>
              <a:t>      </a:t>
            </a:r>
            <a:r>
              <a:rPr lang="pl-PL" sz="1600" dirty="0">
                <a:solidFill>
                  <a:srgbClr val="FF0000"/>
                </a:solidFill>
              </a:rPr>
              <a:t>-1.444</a:t>
            </a:r>
          </a:p>
          <a:p>
            <a:pPr algn="l" rtl="0"/>
            <a:r>
              <a:rPr lang="pl-PL" sz="1600" dirty="0">
                <a:solidFill>
                  <a:srgbClr val="FF0000"/>
                </a:solidFill>
              </a:rPr>
              <a:t>4 </a:t>
            </a:r>
            <a:r>
              <a:rPr lang="en-US" sz="1600" dirty="0">
                <a:solidFill>
                  <a:srgbClr val="FF0000"/>
                </a:solidFill>
              </a:rPr>
              <a:t>   </a:t>
            </a:r>
            <a:r>
              <a:rPr lang="pl-PL" sz="1600" dirty="0">
                <a:solidFill>
                  <a:srgbClr val="FF0000"/>
                </a:solidFill>
              </a:rPr>
              <a:t>-0.731  </a:t>
            </a:r>
            <a:r>
              <a:rPr lang="en-US" sz="1600" dirty="0">
                <a:solidFill>
                  <a:srgbClr val="FF0000"/>
                </a:solidFill>
              </a:rPr>
              <a:t>   </a:t>
            </a:r>
            <a:r>
              <a:rPr lang="pl-PL" sz="1600" dirty="0">
                <a:solidFill>
                  <a:srgbClr val="FF0000"/>
                </a:solidFill>
              </a:rPr>
              <a:t>1.411  </a:t>
            </a:r>
            <a:r>
              <a:rPr lang="en-US" sz="1600" dirty="0">
                <a:solidFill>
                  <a:srgbClr val="FF0000"/>
                </a:solidFill>
              </a:rPr>
              <a:t>      </a:t>
            </a:r>
            <a:r>
              <a:rPr lang="pl-PL" sz="1600" dirty="0">
                <a:solidFill>
                  <a:srgbClr val="FF0000"/>
                </a:solidFill>
              </a:rPr>
              <a:t>0.438 </a:t>
            </a:r>
            <a:r>
              <a:rPr lang="en-US" sz="1600" dirty="0">
                <a:solidFill>
                  <a:srgbClr val="FF0000"/>
                </a:solidFill>
              </a:rPr>
              <a:t>     </a:t>
            </a:r>
            <a:r>
              <a:rPr lang="pl-PL" sz="1600" dirty="0">
                <a:solidFill>
                  <a:srgbClr val="FF0000"/>
                </a:solidFill>
              </a:rPr>
              <a:t>-1.678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pl-PL" sz="1600" dirty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srgbClr val="FF0000"/>
                </a:solidFill>
              </a:rPr>
              <a:t>  </a:t>
            </a:r>
            <a:r>
              <a:rPr lang="pl-PL" sz="1600" dirty="0">
                <a:solidFill>
                  <a:srgbClr val="FF0000"/>
                </a:solidFill>
              </a:rPr>
              <a:t>-1.407 </a:t>
            </a:r>
            <a:r>
              <a:rPr lang="en-US" sz="1600" dirty="0">
                <a:solidFill>
                  <a:srgbClr val="FF0000"/>
                </a:solidFill>
              </a:rPr>
              <a:t>      </a:t>
            </a:r>
            <a:r>
              <a:rPr lang="pl-PL" sz="1600" dirty="0">
                <a:solidFill>
                  <a:srgbClr val="FF0000"/>
                </a:solidFill>
              </a:rPr>
              <a:t>-1.332</a:t>
            </a:r>
          </a:p>
          <a:p>
            <a:pPr algn="l" rtl="0"/>
            <a:r>
              <a:rPr lang="pl-PL" sz="1600" dirty="0">
                <a:solidFill>
                  <a:srgbClr val="FF0000"/>
                </a:solidFill>
              </a:rPr>
              <a:t>5 </a:t>
            </a:r>
            <a:r>
              <a:rPr lang="en-US" sz="1600" dirty="0">
                <a:solidFill>
                  <a:srgbClr val="FF0000"/>
                </a:solidFill>
              </a:rPr>
              <a:t>   </a:t>
            </a:r>
            <a:r>
              <a:rPr lang="pl-PL" sz="1600" dirty="0">
                <a:solidFill>
                  <a:srgbClr val="FF0000"/>
                </a:solidFill>
              </a:rPr>
              <a:t>    NA      </a:t>
            </a:r>
            <a:r>
              <a:rPr lang="en-US" sz="1600" dirty="0">
                <a:solidFill>
                  <a:srgbClr val="FF0000"/>
                </a:solidFill>
              </a:rPr>
              <a:t>     </a:t>
            </a:r>
            <a:r>
              <a:rPr lang="pl-PL" sz="1600" dirty="0">
                <a:solidFill>
                  <a:srgbClr val="FF0000"/>
                </a:solidFill>
              </a:rPr>
              <a:t>NA  </a:t>
            </a:r>
            <a:r>
              <a:rPr lang="en-US" sz="1600" dirty="0">
                <a:solidFill>
                  <a:srgbClr val="FF0000"/>
                </a:solidFill>
              </a:rPr>
              <a:t>       </a:t>
            </a:r>
            <a:r>
              <a:rPr lang="pl-PL" sz="1600" dirty="0">
                <a:solidFill>
                  <a:srgbClr val="FF0000"/>
                </a:solidFill>
              </a:rPr>
              <a:t>1.233 </a:t>
            </a:r>
            <a:r>
              <a:rPr lang="en-US" sz="1600" dirty="0">
                <a:solidFill>
                  <a:srgbClr val="FF0000"/>
                </a:solidFill>
              </a:rPr>
              <a:t>    </a:t>
            </a:r>
            <a:r>
              <a:rPr lang="pl-PL" sz="1600" dirty="0">
                <a:solidFill>
                  <a:srgbClr val="FF0000"/>
                </a:solidFill>
              </a:rPr>
              <a:t>-2.312 </a:t>
            </a:r>
            <a:r>
              <a:rPr lang="en-US" sz="1600" dirty="0">
                <a:solidFill>
                  <a:srgbClr val="FF0000"/>
                </a:solidFill>
              </a:rPr>
              <a:t>   </a:t>
            </a:r>
            <a:r>
              <a:rPr lang="pl-PL" sz="1600" dirty="0">
                <a:solidFill>
                  <a:srgbClr val="FF0000"/>
                </a:solidFill>
              </a:rPr>
              <a:t>-1.407 </a:t>
            </a:r>
            <a:r>
              <a:rPr lang="en-US" sz="1600" dirty="0">
                <a:solidFill>
                  <a:srgbClr val="FF0000"/>
                </a:solidFill>
              </a:rPr>
              <a:t>      </a:t>
            </a:r>
            <a:r>
              <a:rPr lang="pl-PL" sz="1600" dirty="0">
                <a:solidFill>
                  <a:srgbClr val="FF0000"/>
                </a:solidFill>
              </a:rPr>
              <a:t>-1.219</a:t>
            </a:r>
          </a:p>
          <a:p>
            <a:pPr marL="342900" indent="-342900" algn="l" rtl="0">
              <a:buAutoNum type="arabicPlain" startAt="6"/>
            </a:pPr>
            <a:r>
              <a:rPr lang="pl-PL" sz="1600" dirty="0">
                <a:solidFill>
                  <a:srgbClr val="FF0000"/>
                </a:solidFill>
              </a:rPr>
              <a:t>-0.428     </a:t>
            </a:r>
            <a:r>
              <a:rPr lang="en-US" sz="1600" dirty="0">
                <a:solidFill>
                  <a:srgbClr val="FF0000"/>
                </a:solidFill>
              </a:rPr>
              <a:t>   </a:t>
            </a:r>
            <a:r>
              <a:rPr lang="pl-PL" sz="1600" dirty="0">
                <a:solidFill>
                  <a:srgbClr val="FF0000"/>
                </a:solidFill>
              </a:rPr>
              <a:t> NA  </a:t>
            </a:r>
            <a:r>
              <a:rPr lang="en-US" sz="1600" dirty="0">
                <a:solidFill>
                  <a:srgbClr val="FF0000"/>
                </a:solidFill>
              </a:rPr>
              <a:t>       </a:t>
            </a:r>
            <a:r>
              <a:rPr lang="pl-PL" sz="1600" dirty="0">
                <a:solidFill>
                  <a:srgbClr val="FF0000"/>
                </a:solidFill>
              </a:rPr>
              <a:t>1.403 </a:t>
            </a:r>
            <a:r>
              <a:rPr lang="en-US" sz="1600" dirty="0">
                <a:solidFill>
                  <a:srgbClr val="FF0000"/>
                </a:solidFill>
              </a:rPr>
              <a:t>    </a:t>
            </a:r>
            <a:r>
              <a:rPr lang="pl-PL" sz="1600" dirty="0">
                <a:solidFill>
                  <a:srgbClr val="FF0000"/>
                </a:solidFill>
              </a:rPr>
              <a:t>-1.255 </a:t>
            </a:r>
            <a:r>
              <a:rPr lang="en-US" sz="1600" dirty="0">
                <a:solidFill>
                  <a:srgbClr val="FF0000"/>
                </a:solidFill>
              </a:rPr>
              <a:t>   </a:t>
            </a:r>
            <a:r>
              <a:rPr lang="pl-PL" sz="1600" dirty="0">
                <a:solidFill>
                  <a:srgbClr val="FF0000"/>
                </a:solidFill>
              </a:rPr>
              <a:t>-1.407 </a:t>
            </a:r>
            <a:r>
              <a:rPr lang="en-US" sz="1600" dirty="0">
                <a:solidFill>
                  <a:srgbClr val="FF0000"/>
                </a:solidFill>
              </a:rPr>
              <a:t>      </a:t>
            </a:r>
            <a:r>
              <a:rPr lang="pl-PL" sz="1600" dirty="0">
                <a:solidFill>
                  <a:srgbClr val="FF0000"/>
                </a:solidFill>
              </a:rPr>
              <a:t>-1.106</a:t>
            </a:r>
            <a:endParaRPr lang="en-US" sz="1600" dirty="0">
              <a:solidFill>
                <a:srgbClr val="FF0000"/>
              </a:solidFill>
            </a:endParaRPr>
          </a:p>
          <a:p>
            <a:pPr algn="l" rtl="0"/>
            <a:r>
              <a:rPr lang="en-US" sz="1600" dirty="0">
                <a:solidFill>
                  <a:srgbClr val="FF0000"/>
                </a:solidFill>
              </a:rPr>
              <a:t>…</a:t>
            </a:r>
            <a:endParaRPr lang="he-IL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332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43490" y="260648"/>
            <a:ext cx="7024744" cy="1143000"/>
          </a:xfrm>
        </p:spPr>
        <p:txBody>
          <a:bodyPr>
            <a:normAutofit fontScale="90000"/>
          </a:bodyPr>
          <a:lstStyle/>
          <a:p>
            <a:pPr algn="ctr" rtl="0"/>
            <a:r>
              <a:rPr lang="en-US" dirty="0"/>
              <a:t>z-score normalization (cont.)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FBB6-BCDF-4FB3-8624-BB97AC719C36}" type="datetime8">
              <a:rPr lang="he-IL" smtClean="0"/>
              <a:t>06 מרץ 19</a:t>
            </a:fld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BB8-7ABE-4E84-B2A8-7D6C2299FD0B}" type="slidenum">
              <a:rPr lang="he-IL" smtClean="0"/>
              <a:t>15</a:t>
            </a:fld>
            <a:endParaRPr lang="he-IL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812" y="2060848"/>
            <a:ext cx="2127165" cy="21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999" y="3479522"/>
            <a:ext cx="2127166" cy="21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חץ ימינה 7"/>
          <p:cNvSpPr/>
          <p:nvPr/>
        </p:nvSpPr>
        <p:spPr>
          <a:xfrm rot="1951924">
            <a:off x="3832207" y="3692231"/>
            <a:ext cx="1550775" cy="8330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050" dirty="0"/>
              <a:t>Z-score normalization</a:t>
            </a:r>
            <a:endParaRPr lang="he-IL" sz="1050" dirty="0"/>
          </a:p>
        </p:txBody>
      </p:sp>
      <p:sp>
        <p:nvSpPr>
          <p:cNvPr id="9" name="מלבן 8"/>
          <p:cNvSpPr/>
          <p:nvPr/>
        </p:nvSpPr>
        <p:spPr>
          <a:xfrm>
            <a:off x="4739287" y="3140968"/>
            <a:ext cx="38651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&gt; hist(</a:t>
            </a:r>
            <a:r>
              <a:rPr lang="en-US" sz="1600" dirty="0" err="1">
                <a:solidFill>
                  <a:srgbClr val="FF0000"/>
                </a:solidFill>
              </a:rPr>
              <a:t>zaq$Ozone</a:t>
            </a:r>
            <a:r>
              <a:rPr lang="en-US" sz="1600" dirty="0">
                <a:solidFill>
                  <a:srgbClr val="FF0000"/>
                </a:solidFill>
              </a:rPr>
              <a:t>, col=70, breaks=15)</a:t>
            </a:r>
          </a:p>
        </p:txBody>
      </p:sp>
      <p:sp>
        <p:nvSpPr>
          <p:cNvPr id="10" name="מלבן 9"/>
          <p:cNvSpPr/>
          <p:nvPr/>
        </p:nvSpPr>
        <p:spPr>
          <a:xfrm>
            <a:off x="448048" y="1700808"/>
            <a:ext cx="44102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&gt; </a:t>
            </a:r>
            <a:r>
              <a:rPr lang="en-US" sz="1600" dirty="0" err="1">
                <a:solidFill>
                  <a:srgbClr val="FF0000"/>
                </a:solidFill>
              </a:rPr>
              <a:t>hist</a:t>
            </a:r>
            <a:r>
              <a:rPr lang="en-US" sz="1600" dirty="0">
                <a:solidFill>
                  <a:srgbClr val="FF0000"/>
                </a:solidFill>
              </a:rPr>
              <a:t>(</a:t>
            </a:r>
            <a:r>
              <a:rPr lang="en-US" sz="1600" dirty="0" err="1">
                <a:solidFill>
                  <a:srgbClr val="FF0000"/>
                </a:solidFill>
              </a:rPr>
              <a:t>airquality$Ozone</a:t>
            </a:r>
            <a:r>
              <a:rPr lang="en-US" sz="1600" dirty="0">
                <a:solidFill>
                  <a:srgbClr val="FF0000"/>
                </a:solidFill>
              </a:rPr>
              <a:t>, col=70, breaks=15)</a:t>
            </a:r>
          </a:p>
          <a:p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904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43490" y="2574032"/>
            <a:ext cx="7024744" cy="1143000"/>
          </a:xfrm>
        </p:spPr>
        <p:txBody>
          <a:bodyPr/>
          <a:lstStyle/>
          <a:p>
            <a:pPr algn="ctr" rtl="0"/>
            <a:r>
              <a:rPr lang="en-US" b="1" dirty="0"/>
              <a:t>Discretization</a:t>
            </a:r>
            <a:endParaRPr lang="he-IL" b="1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FBB6-BCDF-4FB3-8624-BB97AC719C36}" type="datetime8">
              <a:rPr lang="he-IL" smtClean="0"/>
              <a:t>06 מרץ 19</a:t>
            </a:fld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BB8-7ABE-4E84-B2A8-7D6C2299FD0B}" type="slidenum">
              <a:rPr lang="he-IL" smtClean="0"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79062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27584" y="260648"/>
            <a:ext cx="7528682" cy="1143000"/>
          </a:xfrm>
        </p:spPr>
        <p:txBody>
          <a:bodyPr>
            <a:normAutofit fontScale="90000"/>
          </a:bodyPr>
          <a:lstStyle/>
          <a:p>
            <a:pPr algn="ctr" rtl="0"/>
            <a:r>
              <a:rPr lang="en-US" dirty="0"/>
              <a:t>Discretization by prior knowledge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83568" y="1484784"/>
            <a:ext cx="7632848" cy="4680520"/>
          </a:xfrm>
        </p:spPr>
        <p:txBody>
          <a:bodyPr>
            <a:normAutofit fontScale="92500"/>
          </a:bodyPr>
          <a:lstStyle/>
          <a:p>
            <a:pPr marL="0" indent="0" algn="l" rtl="0">
              <a:lnSpc>
                <a:spcPct val="150000"/>
              </a:lnSpc>
              <a:buNone/>
            </a:pPr>
            <a:r>
              <a:rPr lang="en-US" dirty="0"/>
              <a:t>Suppose we want to convert the continuous variable “Ozone” to nominal </a:t>
            </a:r>
          </a:p>
          <a:p>
            <a:pPr marL="0" indent="0" algn="l" rtl="0">
              <a:lnSpc>
                <a:spcPct val="150000"/>
              </a:lnSpc>
              <a:buNone/>
            </a:pPr>
            <a:r>
              <a:rPr lang="en-US" sz="1600" dirty="0">
                <a:solidFill>
                  <a:srgbClr val="FF0000"/>
                </a:solidFill>
              </a:rPr>
              <a:t>&gt; summary(</a:t>
            </a:r>
            <a:r>
              <a:rPr lang="en-US" sz="1600" dirty="0" err="1">
                <a:solidFill>
                  <a:srgbClr val="FF0000"/>
                </a:solidFill>
              </a:rPr>
              <a:t>airquality$Ozone</a:t>
            </a:r>
            <a:r>
              <a:rPr lang="en-US" sz="1600" dirty="0">
                <a:solidFill>
                  <a:srgbClr val="FF0000"/>
                </a:solidFill>
              </a:rPr>
              <a:t>)</a:t>
            </a:r>
          </a:p>
          <a:p>
            <a:pPr marL="0" indent="0" algn="l" rtl="0">
              <a:lnSpc>
                <a:spcPct val="150000"/>
              </a:lnSpc>
              <a:buNone/>
            </a:pPr>
            <a:r>
              <a:rPr lang="en-US" sz="1600" dirty="0">
                <a:solidFill>
                  <a:srgbClr val="FF0000"/>
                </a:solidFill>
              </a:rPr>
              <a:t>   Min. 	1st Qu. 	 Median    Mean 	3rd Qu.    Max.    NA's </a:t>
            </a:r>
          </a:p>
          <a:p>
            <a:pPr marL="0" indent="0" algn="l" rtl="0">
              <a:lnSpc>
                <a:spcPct val="150000"/>
              </a:lnSpc>
              <a:buNone/>
            </a:pPr>
            <a:r>
              <a:rPr lang="en-US" sz="1600" dirty="0">
                <a:solidFill>
                  <a:srgbClr val="FF0000"/>
                </a:solidFill>
              </a:rPr>
              <a:t>   1.00   	18.00  	 31.50  	 42.13 	  63.25  168.00      37 </a:t>
            </a:r>
            <a:endParaRPr lang="en-US" dirty="0">
              <a:solidFill>
                <a:srgbClr val="FF0000"/>
              </a:solidFill>
            </a:endParaRPr>
          </a:p>
          <a:p>
            <a:pPr marL="0" indent="0" algn="l" rtl="0">
              <a:lnSpc>
                <a:spcPct val="150000"/>
              </a:lnSpc>
              <a:buNone/>
            </a:pP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We can decide according to prior knowledge that:</a:t>
            </a:r>
          </a:p>
          <a:p>
            <a:pPr marL="0" indent="0" algn="l" rtl="0">
              <a:lnSpc>
                <a:spcPct val="150000"/>
              </a:lnSpc>
              <a:buNone/>
            </a:pPr>
            <a:r>
              <a:rPr lang="en-US" dirty="0"/>
              <a:t>1-60 -&gt; Low</a:t>
            </a:r>
          </a:p>
          <a:p>
            <a:pPr marL="0" indent="0" algn="l" rtl="0">
              <a:lnSpc>
                <a:spcPct val="150000"/>
              </a:lnSpc>
              <a:buNone/>
            </a:pPr>
            <a:r>
              <a:rPr lang="en-US" dirty="0"/>
              <a:t>60-120 -&gt; Medium</a:t>
            </a:r>
          </a:p>
          <a:p>
            <a:pPr marL="0" indent="0" algn="l" rtl="0">
              <a:lnSpc>
                <a:spcPct val="150000"/>
              </a:lnSpc>
              <a:buNone/>
            </a:pPr>
            <a:r>
              <a:rPr lang="en-US" dirty="0"/>
              <a:t>120-170 -&gt; High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FBB6-BCDF-4FB3-8624-BB97AC719C36}" type="datetime8">
              <a:rPr lang="he-IL" smtClean="0"/>
              <a:t>06 מרץ 19</a:t>
            </a:fld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BB8-7ABE-4E84-B2A8-7D6C2299FD0B}" type="slidenum">
              <a:rPr lang="he-IL" smtClean="0"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58690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83568" y="197768"/>
            <a:ext cx="7920880" cy="1143000"/>
          </a:xfrm>
        </p:spPr>
        <p:txBody>
          <a:bodyPr>
            <a:normAutofit/>
          </a:bodyPr>
          <a:lstStyle/>
          <a:p>
            <a:pPr algn="ctr" rtl="0"/>
            <a:r>
              <a:rPr lang="en-US" sz="2800" dirty="0"/>
              <a:t>Discretization by prior knowledge (cont.)</a:t>
            </a:r>
            <a:endParaRPr lang="he-IL" sz="280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043492" y="1340768"/>
            <a:ext cx="7416940" cy="5040560"/>
          </a:xfrm>
        </p:spPr>
        <p:txBody>
          <a:bodyPr>
            <a:normAutofit fontScale="85000" lnSpcReduction="20000"/>
          </a:bodyPr>
          <a:lstStyle/>
          <a:p>
            <a:pPr marL="0" indent="0" algn="l" rtl="0">
              <a:buNone/>
            </a:pPr>
            <a:r>
              <a:rPr lang="en-US" dirty="0"/>
              <a:t>Let’s write a loop in the script window: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i=0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for(x in </a:t>
            </a:r>
            <a:r>
              <a:rPr lang="en-US" dirty="0" err="1">
                <a:solidFill>
                  <a:srgbClr val="FF0000"/>
                </a:solidFill>
              </a:rPr>
              <a:t>airquality$Ozone</a:t>
            </a:r>
            <a:r>
              <a:rPr lang="en-US" dirty="0">
                <a:solidFill>
                  <a:srgbClr val="FF0000"/>
                </a:solidFill>
              </a:rPr>
              <a:t>){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	i=i+1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	if(is.na(x)==TRUE){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		next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	}else if(x&lt;=60){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		</a:t>
            </a:r>
            <a:r>
              <a:rPr lang="en-US" dirty="0" err="1">
                <a:solidFill>
                  <a:srgbClr val="FF0000"/>
                </a:solidFill>
              </a:rPr>
              <a:t>airquality</a:t>
            </a:r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en-US" dirty="0" err="1">
                <a:solidFill>
                  <a:srgbClr val="FF0000"/>
                </a:solidFill>
              </a:rPr>
              <a:t>i,"Ozone</a:t>
            </a:r>
            <a:r>
              <a:rPr lang="en-US" dirty="0">
                <a:solidFill>
                  <a:srgbClr val="FF0000"/>
                </a:solidFill>
              </a:rPr>
              <a:t>"]="Low"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	} else if(x&gt;60 &amp; x&lt;=120){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		</a:t>
            </a:r>
            <a:r>
              <a:rPr lang="en-US" dirty="0" err="1">
                <a:solidFill>
                  <a:srgbClr val="FF0000"/>
                </a:solidFill>
              </a:rPr>
              <a:t>airquality</a:t>
            </a:r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en-US" dirty="0" err="1">
                <a:solidFill>
                  <a:srgbClr val="FF0000"/>
                </a:solidFill>
              </a:rPr>
              <a:t>i,"Ozone</a:t>
            </a:r>
            <a:r>
              <a:rPr lang="en-US" dirty="0">
                <a:solidFill>
                  <a:srgbClr val="FF0000"/>
                </a:solidFill>
              </a:rPr>
              <a:t>"]="Medium"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	} else{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		</a:t>
            </a:r>
            <a:r>
              <a:rPr lang="en-US" dirty="0" err="1">
                <a:solidFill>
                  <a:srgbClr val="FF0000"/>
                </a:solidFill>
              </a:rPr>
              <a:t>airquality</a:t>
            </a:r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en-US" dirty="0" err="1">
                <a:solidFill>
                  <a:srgbClr val="FF0000"/>
                </a:solidFill>
              </a:rPr>
              <a:t>i,"Ozone</a:t>
            </a:r>
            <a:r>
              <a:rPr lang="en-US" dirty="0">
                <a:solidFill>
                  <a:srgbClr val="FF0000"/>
                </a:solidFill>
              </a:rPr>
              <a:t>"]="High"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	}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}</a:t>
            </a:r>
          </a:p>
          <a:p>
            <a:pPr marL="0" indent="0" algn="l" rtl="0">
              <a:buNone/>
            </a:pPr>
            <a:r>
              <a:rPr lang="en-US" dirty="0" err="1">
                <a:solidFill>
                  <a:srgbClr val="FF0000"/>
                </a:solidFill>
              </a:rPr>
              <a:t>airquality$Ozone</a:t>
            </a:r>
            <a:r>
              <a:rPr lang="en-US" dirty="0">
                <a:solidFill>
                  <a:srgbClr val="FF0000"/>
                </a:solidFill>
              </a:rPr>
              <a:t>&lt;-</a:t>
            </a:r>
            <a:r>
              <a:rPr lang="en-US" dirty="0" err="1">
                <a:solidFill>
                  <a:srgbClr val="FF0000"/>
                </a:solidFill>
              </a:rPr>
              <a:t>as.factor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airquality$Ozone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marL="0" indent="0" algn="l" rtl="0">
              <a:buNone/>
            </a:pP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FBB6-BCDF-4FB3-8624-BB97AC719C36}" type="datetime8">
              <a:rPr lang="he-IL" smtClean="0"/>
              <a:t>06 מרץ 19</a:t>
            </a:fld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BB8-7ABE-4E84-B2A8-7D6C2299FD0B}" type="slidenum">
              <a:rPr lang="he-IL" smtClean="0"/>
              <a:t>18</a:t>
            </a:fld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4932040" y="2204864"/>
            <a:ext cx="2088232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If the value is NA we will skip to the next iteration</a:t>
            </a:r>
            <a:endParaRPr lang="he-IL" dirty="0"/>
          </a:p>
        </p:txBody>
      </p:sp>
      <p:cxnSp>
        <p:nvCxnSpPr>
          <p:cNvPr id="7" name="מחבר חץ ישר 6"/>
          <p:cNvCxnSpPr/>
          <p:nvPr/>
        </p:nvCxnSpPr>
        <p:spPr>
          <a:xfrm flipH="1">
            <a:off x="4355976" y="2666529"/>
            <a:ext cx="43204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מלבן 7"/>
          <p:cNvSpPr/>
          <p:nvPr/>
        </p:nvSpPr>
        <p:spPr>
          <a:xfrm>
            <a:off x="6732240" y="3933056"/>
            <a:ext cx="19442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dirty="0"/>
              <a:t>We need to convert Ozone from character to factor</a:t>
            </a:r>
            <a:endParaRPr lang="he-IL" dirty="0"/>
          </a:p>
        </p:txBody>
      </p:sp>
      <p:cxnSp>
        <p:nvCxnSpPr>
          <p:cNvPr id="9" name="מחבר חץ ישר 8"/>
          <p:cNvCxnSpPr/>
          <p:nvPr/>
        </p:nvCxnSpPr>
        <p:spPr>
          <a:xfrm flipH="1">
            <a:off x="6732240" y="5133385"/>
            <a:ext cx="576064" cy="4320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260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8064896" cy="1143000"/>
          </a:xfrm>
        </p:spPr>
        <p:txBody>
          <a:bodyPr>
            <a:normAutofit/>
          </a:bodyPr>
          <a:lstStyle/>
          <a:p>
            <a:pPr algn="ctr" rtl="0"/>
            <a:r>
              <a:rPr lang="en-US" sz="2800" dirty="0"/>
              <a:t>Discretization by prior knowledge (cont.)</a:t>
            </a:r>
            <a:endParaRPr lang="he-IL" sz="280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043492" y="1484784"/>
            <a:ext cx="7128908" cy="4824536"/>
          </a:xfrm>
        </p:spPr>
        <p:txBody>
          <a:bodyPr>
            <a:normAutofit fontScale="77500" lnSpcReduction="20000"/>
          </a:bodyPr>
          <a:lstStyle/>
          <a:p>
            <a:pPr marL="68580" indent="0" algn="l" rtl="0">
              <a:buNone/>
            </a:pPr>
            <a:r>
              <a:rPr lang="en-US" sz="3200" dirty="0">
                <a:solidFill>
                  <a:srgbClr val="FF0000"/>
                </a:solidFill>
              </a:rPr>
              <a:t>&gt;head(</a:t>
            </a:r>
            <a:r>
              <a:rPr lang="en-US" sz="3200" dirty="0" err="1">
                <a:solidFill>
                  <a:srgbClr val="FF0000"/>
                </a:solidFill>
              </a:rPr>
              <a:t>airquality</a:t>
            </a:r>
            <a:r>
              <a:rPr lang="en-US" sz="3200" dirty="0">
                <a:solidFill>
                  <a:srgbClr val="FF0000"/>
                </a:solidFill>
              </a:rPr>
              <a:t>)</a:t>
            </a:r>
          </a:p>
          <a:p>
            <a:pPr algn="l" rtl="0">
              <a:buFont typeface="Wingdings" pitchFamily="2" charset="2"/>
              <a:buChar char="Ø"/>
            </a:pPr>
            <a:endParaRPr lang="en-US" sz="3200" dirty="0">
              <a:solidFill>
                <a:srgbClr val="FF0000"/>
              </a:solidFill>
            </a:endParaRPr>
          </a:p>
          <a:p>
            <a:pPr algn="l" rtl="0">
              <a:buFont typeface="Wingdings" pitchFamily="2" charset="2"/>
              <a:buChar char="Ø"/>
            </a:pPr>
            <a:endParaRPr lang="en-US" sz="3200" dirty="0">
              <a:solidFill>
                <a:srgbClr val="FF0000"/>
              </a:solidFill>
            </a:endParaRPr>
          </a:p>
          <a:p>
            <a:pPr algn="l" rtl="0">
              <a:buFont typeface="Wingdings" pitchFamily="2" charset="2"/>
              <a:buChar char="Ø"/>
            </a:pPr>
            <a:endParaRPr lang="en-US" sz="3200" dirty="0">
              <a:solidFill>
                <a:srgbClr val="FF0000"/>
              </a:solidFill>
            </a:endParaRPr>
          </a:p>
          <a:p>
            <a:pPr algn="l" rtl="0">
              <a:buFont typeface="Wingdings" pitchFamily="2" charset="2"/>
              <a:buChar char="Ø"/>
            </a:pPr>
            <a:endParaRPr lang="en-US" sz="3200" dirty="0">
              <a:solidFill>
                <a:srgbClr val="FF0000"/>
              </a:solidFill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&gt; </a:t>
            </a:r>
            <a:r>
              <a:rPr lang="en-US" dirty="0" err="1">
                <a:solidFill>
                  <a:srgbClr val="FF0000"/>
                </a:solidFill>
              </a:rPr>
              <a:t>str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airquality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 err="1">
                <a:solidFill>
                  <a:srgbClr val="FF0000"/>
                </a:solidFill>
              </a:rPr>
              <a:t>data.frame</a:t>
            </a:r>
            <a:r>
              <a:rPr lang="en-US" dirty="0">
                <a:solidFill>
                  <a:srgbClr val="FF0000"/>
                </a:solidFill>
              </a:rPr>
              <a:t>':   153 obs. of  6 variables: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 $ Ozone  : Factor w/ 3 levels "</a:t>
            </a:r>
            <a:r>
              <a:rPr lang="en-US" dirty="0" err="1">
                <a:solidFill>
                  <a:srgbClr val="FF0000"/>
                </a:solidFill>
              </a:rPr>
              <a:t>High","Low","Medium</a:t>
            </a:r>
            <a:r>
              <a:rPr lang="en-US" dirty="0">
                <a:solidFill>
                  <a:srgbClr val="FF0000"/>
                </a:solidFill>
              </a:rPr>
              <a:t>": 2 2 2 2 NA 2 2 2 2 NA ...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 $ </a:t>
            </a:r>
            <a:r>
              <a:rPr lang="en-US" dirty="0" err="1">
                <a:solidFill>
                  <a:srgbClr val="FF0000"/>
                </a:solidFill>
              </a:rPr>
              <a:t>Solar.R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 190 118 149 313 NA </a:t>
            </a:r>
            <a:r>
              <a:rPr lang="en-US" dirty="0" err="1">
                <a:solidFill>
                  <a:srgbClr val="FF0000"/>
                </a:solidFill>
              </a:rPr>
              <a:t>NA</a:t>
            </a:r>
            <a:r>
              <a:rPr lang="en-US" dirty="0">
                <a:solidFill>
                  <a:srgbClr val="FF0000"/>
                </a:solidFill>
              </a:rPr>
              <a:t> 299 99 19 194 ...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 $ Wind   : </a:t>
            </a:r>
            <a:r>
              <a:rPr lang="en-US" dirty="0" err="1">
                <a:solidFill>
                  <a:srgbClr val="FF0000"/>
                </a:solidFill>
              </a:rPr>
              <a:t>num</a:t>
            </a:r>
            <a:r>
              <a:rPr lang="en-US" dirty="0">
                <a:solidFill>
                  <a:srgbClr val="FF0000"/>
                </a:solidFill>
              </a:rPr>
              <a:t>  7.4 8 12.6 11.5 14.3 14.9 8.6 13.8 20.1 8.6 ...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 $ Temp   :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 67 72 74 62 56 66 65 59 61 69 ...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 $ Month  :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 5 5 5 5 5 5 5 5 5 5 ...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 $ Day    :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 1 2 3 4 5 6 7 8 9 10 ...</a:t>
            </a:r>
          </a:p>
          <a:p>
            <a:pPr marL="0" indent="0" algn="l" rtl="0">
              <a:buNone/>
            </a:pPr>
            <a:endParaRPr lang="en-US" sz="3200" dirty="0">
              <a:solidFill>
                <a:srgbClr val="FF0000"/>
              </a:solidFill>
            </a:endParaRPr>
          </a:p>
          <a:p>
            <a:pPr marL="0" indent="0" algn="l" rtl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 algn="l" rtl="0">
              <a:buNone/>
            </a:pPr>
            <a:endParaRPr lang="he-IL" dirty="0">
              <a:solidFill>
                <a:srgbClr val="FF0000"/>
              </a:solidFill>
            </a:endParaRPr>
          </a:p>
          <a:p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FBB6-BCDF-4FB3-8624-BB97AC719C36}" type="datetime8">
              <a:rPr lang="he-IL" smtClean="0"/>
              <a:t>06 מרץ 19</a:t>
            </a:fld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BB8-7ABE-4E84-B2A8-7D6C2299FD0B}" type="slidenum">
              <a:rPr lang="he-IL" smtClean="0"/>
              <a:t>19</a:t>
            </a:fld>
            <a:endParaRPr lang="he-IL"/>
          </a:p>
        </p:txBody>
      </p:sp>
      <p:graphicFrame>
        <p:nvGraphicFramePr>
          <p:cNvPr id="6" name="טבלה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817876"/>
              </p:ext>
            </p:extLst>
          </p:nvPr>
        </p:nvGraphicFramePr>
        <p:xfrm>
          <a:off x="4043809" y="1556792"/>
          <a:ext cx="3624535" cy="176022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628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9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9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9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9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9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Ozone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</a:rPr>
                        <a:t>Solar.R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</a:rPr>
                        <a:t>Wind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</a:rPr>
                        <a:t>Temp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</a:rPr>
                        <a:t>Month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</a:rPr>
                        <a:t>Day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Low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400" u="none" strike="noStrike">
                          <a:solidFill>
                            <a:srgbClr val="FF0000"/>
                          </a:solidFill>
                          <a:effectLst/>
                        </a:rPr>
                        <a:t>190</a:t>
                      </a:r>
                      <a:endParaRPr lang="he-IL" sz="1400" b="0" i="0" u="none" strike="noStrike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400" u="none" strike="noStrike">
                          <a:solidFill>
                            <a:srgbClr val="FF0000"/>
                          </a:solidFill>
                          <a:effectLst/>
                        </a:rPr>
                        <a:t>7.4</a:t>
                      </a:r>
                      <a:endParaRPr lang="he-IL" sz="1400" b="0" i="0" u="none" strike="noStrike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400" u="none" strike="noStrike">
                          <a:solidFill>
                            <a:srgbClr val="FF0000"/>
                          </a:solidFill>
                          <a:effectLst/>
                        </a:rPr>
                        <a:t>67</a:t>
                      </a:r>
                      <a:endParaRPr lang="he-IL" sz="1400" b="0" i="0" u="none" strike="noStrike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400" u="none" strike="noStrik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he-IL" sz="1400" b="0" i="0" u="none" strike="noStrike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4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he-IL" sz="1400" b="0" i="0" u="none" strike="noStrike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</a:rPr>
                        <a:t>Low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400" u="none" strike="noStrike">
                          <a:solidFill>
                            <a:srgbClr val="FF0000"/>
                          </a:solidFill>
                          <a:effectLst/>
                        </a:rPr>
                        <a:t>118</a:t>
                      </a:r>
                      <a:endParaRPr lang="he-IL" sz="1400" b="0" i="0" u="none" strike="noStrike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400" u="none" strike="noStrike">
                          <a:solidFill>
                            <a:srgbClr val="FF0000"/>
                          </a:solidFill>
                          <a:effectLst/>
                        </a:rPr>
                        <a:t>8</a:t>
                      </a:r>
                      <a:endParaRPr lang="he-IL" sz="1400" b="0" i="0" u="none" strike="noStrike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400" u="none" strike="noStrike">
                          <a:solidFill>
                            <a:srgbClr val="FF0000"/>
                          </a:solidFill>
                          <a:effectLst/>
                        </a:rPr>
                        <a:t>72</a:t>
                      </a:r>
                      <a:endParaRPr lang="he-IL" sz="1400" b="0" i="0" u="none" strike="noStrike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400" u="none" strike="noStrik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he-IL" sz="1400" b="0" i="0" u="none" strike="noStrike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4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he-IL" sz="1400" b="0" i="0" u="none" strike="noStrike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</a:rPr>
                        <a:t>Low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400" u="none" strike="noStrike">
                          <a:solidFill>
                            <a:srgbClr val="FF0000"/>
                          </a:solidFill>
                          <a:effectLst/>
                        </a:rPr>
                        <a:t>149</a:t>
                      </a:r>
                      <a:endParaRPr lang="he-IL" sz="1400" b="0" i="0" u="none" strike="noStrike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400" u="none" strike="noStrike">
                          <a:solidFill>
                            <a:srgbClr val="FF0000"/>
                          </a:solidFill>
                          <a:effectLst/>
                        </a:rPr>
                        <a:t>12.6</a:t>
                      </a:r>
                      <a:endParaRPr lang="he-IL" sz="1400" b="0" i="0" u="none" strike="noStrike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74</a:t>
                      </a:r>
                      <a:endParaRPr lang="he-IL" sz="1400" b="0" i="0" u="none" strike="noStrike" dirty="0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400" u="none" strike="noStrik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he-IL" sz="1400" b="0" i="0" u="none" strike="noStrike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400" u="none" strike="noStrike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he-IL" sz="1400" b="0" i="0" u="none" strike="noStrike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</a:rPr>
                        <a:t>Low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400" u="none" strike="noStrike">
                          <a:solidFill>
                            <a:srgbClr val="FF0000"/>
                          </a:solidFill>
                          <a:effectLst/>
                        </a:rPr>
                        <a:t>313</a:t>
                      </a:r>
                      <a:endParaRPr lang="he-IL" sz="1400" b="0" i="0" u="none" strike="noStrike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400" u="none" strike="noStrike">
                          <a:solidFill>
                            <a:srgbClr val="FF0000"/>
                          </a:solidFill>
                          <a:effectLst/>
                        </a:rPr>
                        <a:t>11.5</a:t>
                      </a:r>
                      <a:endParaRPr lang="he-IL" sz="1400" b="0" i="0" u="none" strike="noStrike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400" u="none" strike="noStrike">
                          <a:solidFill>
                            <a:srgbClr val="FF0000"/>
                          </a:solidFill>
                          <a:effectLst/>
                        </a:rPr>
                        <a:t>62</a:t>
                      </a:r>
                      <a:endParaRPr lang="he-IL" sz="1400" b="0" i="0" u="none" strike="noStrike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400" u="none" strike="noStrik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he-IL" sz="1400" b="0" i="0" u="none" strike="noStrike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400" u="none" strike="noStrike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he-IL" sz="1400" b="0" i="0" u="none" strike="noStrike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</a:rPr>
                        <a:t>&lt;NA&gt;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</a:rPr>
                        <a:t>NA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400" u="none" strike="noStrike">
                          <a:solidFill>
                            <a:srgbClr val="FF0000"/>
                          </a:solidFill>
                          <a:effectLst/>
                        </a:rPr>
                        <a:t>14.3</a:t>
                      </a:r>
                      <a:endParaRPr lang="he-IL" sz="1400" b="0" i="0" u="none" strike="noStrike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400" u="none" strike="noStrike">
                          <a:solidFill>
                            <a:srgbClr val="FF0000"/>
                          </a:solidFill>
                          <a:effectLst/>
                        </a:rPr>
                        <a:t>56</a:t>
                      </a:r>
                      <a:endParaRPr lang="he-IL" sz="1400" b="0" i="0" u="none" strike="noStrike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400" u="none" strike="noStrik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he-IL" sz="1400" b="0" i="0" u="none" strike="noStrike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400" u="none" strike="noStrik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he-IL" sz="1400" b="0" i="0" u="none" strike="noStrike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Low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</a:rPr>
                        <a:t>NA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400" u="none" strike="noStrike">
                          <a:solidFill>
                            <a:srgbClr val="FF0000"/>
                          </a:solidFill>
                          <a:effectLst/>
                        </a:rPr>
                        <a:t>14.9</a:t>
                      </a:r>
                      <a:endParaRPr lang="he-IL" sz="1400" b="0" i="0" u="none" strike="noStrike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400" u="none" strike="noStrike">
                          <a:solidFill>
                            <a:srgbClr val="FF0000"/>
                          </a:solidFill>
                          <a:effectLst/>
                        </a:rPr>
                        <a:t>66</a:t>
                      </a:r>
                      <a:endParaRPr lang="he-IL" sz="1400" b="0" i="0" u="none" strike="noStrike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400" u="none" strike="noStrik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he-IL" sz="1400" b="0" i="0" u="none" strike="noStrike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</a:t>
                      </a:r>
                      <a:endParaRPr lang="he-IL" sz="1400" b="0" i="0" u="none" strike="noStrike" dirty="0">
                        <a:solidFill>
                          <a:srgbClr val="FF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1975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43490" y="2492896"/>
            <a:ext cx="7024744" cy="1143000"/>
          </a:xfrm>
        </p:spPr>
        <p:txBody>
          <a:bodyPr/>
          <a:lstStyle/>
          <a:p>
            <a:pPr algn="ctr" rtl="0"/>
            <a:r>
              <a:rPr lang="en-US" b="1" dirty="0"/>
              <a:t>Handling Missing Data</a:t>
            </a:r>
            <a:endParaRPr lang="he-IL" b="1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FBB6-BCDF-4FB3-8624-BB97AC719C36}" type="datetime8">
              <a:rPr lang="he-IL" smtClean="0"/>
              <a:t>06 מרץ 19</a:t>
            </a:fld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BB8-7ABE-4E84-B2A8-7D6C2299FD0B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38261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43490" y="332656"/>
            <a:ext cx="7024744" cy="961176"/>
          </a:xfrm>
        </p:spPr>
        <p:txBody>
          <a:bodyPr/>
          <a:lstStyle/>
          <a:p>
            <a:pPr algn="ctr" rtl="0"/>
            <a:r>
              <a:rPr lang="en-US" dirty="0"/>
              <a:t>Handling Missing Data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95536" y="1196752"/>
            <a:ext cx="7848872" cy="4875974"/>
          </a:xfrm>
        </p:spPr>
        <p:txBody>
          <a:bodyPr>
            <a:normAutofit/>
          </a:bodyPr>
          <a:lstStyle/>
          <a:p>
            <a:pPr algn="l" rtl="0"/>
            <a:r>
              <a:rPr lang="en-US" b="1" dirty="0" err="1"/>
              <a:t>NaN</a:t>
            </a:r>
            <a:r>
              <a:rPr lang="en-US" dirty="0"/>
              <a:t> – “not a number”, Impossible values (e.g., dividing by zero) </a:t>
            </a:r>
          </a:p>
          <a:p>
            <a:pPr algn="l" rtl="0"/>
            <a:r>
              <a:rPr lang="en-US" b="1" dirty="0"/>
              <a:t>Na</a:t>
            </a:r>
            <a:r>
              <a:rPr lang="en-US" dirty="0"/>
              <a:t> – “not available”</a:t>
            </a:r>
          </a:p>
          <a:p>
            <a:pPr marL="68580" indent="0" algn="l" rtl="0">
              <a:buNone/>
            </a:pPr>
            <a:r>
              <a:rPr lang="en-US" dirty="0"/>
              <a:t>	, missing values</a:t>
            </a:r>
          </a:p>
          <a:p>
            <a:pPr marL="68580" indent="0" algn="l" rtl="0">
              <a:buNone/>
            </a:pPr>
            <a:endParaRPr lang="en-US" dirty="0"/>
          </a:p>
          <a:p>
            <a:pPr marL="68580" indent="0" algn="l" rtl="0">
              <a:buNone/>
            </a:pPr>
            <a:r>
              <a:rPr lang="en-US" dirty="0" err="1"/>
              <a:t>NaN</a:t>
            </a:r>
            <a:r>
              <a:rPr lang="en-US" dirty="0"/>
              <a:t> is necessarily Na </a:t>
            </a:r>
          </a:p>
          <a:p>
            <a:pPr marL="68580" indent="0" algn="l" rtl="0">
              <a:buNone/>
            </a:pPr>
            <a:r>
              <a:rPr lang="en-US" dirty="0"/>
              <a:t>Na is not necessarily </a:t>
            </a:r>
            <a:r>
              <a:rPr lang="en-US" dirty="0" err="1"/>
              <a:t>NaN</a:t>
            </a:r>
            <a:r>
              <a:rPr lang="en-US" dirty="0"/>
              <a:t> </a:t>
            </a:r>
          </a:p>
          <a:p>
            <a:pPr marL="68580" indent="0" algn="l" rtl="0">
              <a:buNone/>
            </a:pPr>
            <a:r>
              <a:rPr lang="en-US" dirty="0"/>
              <a:t>is.na(x)  # returns TRUE if</a:t>
            </a:r>
          </a:p>
          <a:p>
            <a:pPr marL="68580" indent="0" algn="l" rtl="0">
              <a:buNone/>
            </a:pPr>
            <a:r>
              <a:rPr lang="en-US" dirty="0"/>
              <a:t>	       x is missing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FBB6-BCDF-4FB3-8624-BB97AC719C36}" type="datetime8">
              <a:rPr lang="he-IL" smtClean="0"/>
              <a:t>06 מרץ 19</a:t>
            </a:fld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BB8-7ABE-4E84-B2A8-7D6C2299FD0B}" type="slidenum">
              <a:rPr lang="he-IL" smtClean="0"/>
              <a:t>3</a:t>
            </a:fld>
            <a:endParaRPr lang="he-IL"/>
          </a:p>
        </p:txBody>
      </p:sp>
      <p:sp>
        <p:nvSpPr>
          <p:cNvPr id="7" name="TextBox 6"/>
          <p:cNvSpPr txBox="1"/>
          <p:nvPr/>
        </p:nvSpPr>
        <p:spPr>
          <a:xfrm>
            <a:off x="4211960" y="1628800"/>
            <a:ext cx="4608512" cy="480131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>
                <a:solidFill>
                  <a:srgbClr val="FF0000"/>
                </a:solidFill>
              </a:rPr>
              <a:t>&gt; x&lt;-0/0</a:t>
            </a:r>
          </a:p>
          <a:p>
            <a:pPr algn="l" rtl="0"/>
            <a:r>
              <a:rPr lang="en-US" dirty="0">
                <a:solidFill>
                  <a:srgbClr val="FF0000"/>
                </a:solidFill>
              </a:rPr>
              <a:t>&gt; x</a:t>
            </a:r>
          </a:p>
          <a:p>
            <a:pPr algn="l" rtl="0"/>
            <a:r>
              <a:rPr lang="en-US" dirty="0">
                <a:solidFill>
                  <a:srgbClr val="FF0000"/>
                </a:solidFill>
              </a:rPr>
              <a:t>[1] </a:t>
            </a:r>
            <a:r>
              <a:rPr lang="en-US" dirty="0" err="1">
                <a:solidFill>
                  <a:srgbClr val="FF0000"/>
                </a:solidFill>
              </a:rPr>
              <a:t>NaN</a:t>
            </a:r>
            <a:endParaRPr lang="en-US" dirty="0">
              <a:solidFill>
                <a:srgbClr val="FF0000"/>
              </a:solidFill>
            </a:endParaRPr>
          </a:p>
          <a:p>
            <a:pPr algn="l" rtl="0"/>
            <a:endParaRPr lang="en-US" dirty="0">
              <a:solidFill>
                <a:srgbClr val="FF0000"/>
              </a:solidFill>
            </a:endParaRPr>
          </a:p>
          <a:p>
            <a:pPr algn="l" rtl="0"/>
            <a:r>
              <a:rPr lang="en-US" dirty="0">
                <a:solidFill>
                  <a:srgbClr val="FF0000"/>
                </a:solidFill>
              </a:rPr>
              <a:t>&gt; is.na(x)</a:t>
            </a:r>
          </a:p>
          <a:p>
            <a:pPr algn="l" rtl="0"/>
            <a:r>
              <a:rPr lang="en-US" dirty="0">
                <a:solidFill>
                  <a:srgbClr val="FF0000"/>
                </a:solidFill>
              </a:rPr>
              <a:t>[1] TRUE</a:t>
            </a:r>
          </a:p>
          <a:p>
            <a:pPr algn="l" rtl="0"/>
            <a:r>
              <a:rPr lang="en-US" dirty="0">
                <a:solidFill>
                  <a:srgbClr val="FF0000"/>
                </a:solidFill>
              </a:rPr>
              <a:t>&gt; </a:t>
            </a:r>
            <a:r>
              <a:rPr lang="en-US" dirty="0" err="1">
                <a:solidFill>
                  <a:srgbClr val="FF0000"/>
                </a:solidFill>
              </a:rPr>
              <a:t>is.nan</a:t>
            </a:r>
            <a:r>
              <a:rPr lang="en-US" dirty="0">
                <a:solidFill>
                  <a:srgbClr val="FF0000"/>
                </a:solidFill>
              </a:rPr>
              <a:t>(x)</a:t>
            </a:r>
          </a:p>
          <a:p>
            <a:pPr algn="l" rtl="0"/>
            <a:r>
              <a:rPr lang="en-US" dirty="0">
                <a:solidFill>
                  <a:srgbClr val="FF0000"/>
                </a:solidFill>
              </a:rPr>
              <a:t>[1] TRUE</a:t>
            </a:r>
            <a:endParaRPr lang="es-ES" dirty="0">
              <a:solidFill>
                <a:srgbClr val="FF0000"/>
              </a:solidFill>
            </a:endParaRPr>
          </a:p>
          <a:p>
            <a:pPr algn="l" rtl="0"/>
            <a:endParaRPr lang="es-ES" dirty="0">
              <a:solidFill>
                <a:srgbClr val="FF0000"/>
              </a:solidFill>
            </a:endParaRPr>
          </a:p>
          <a:p>
            <a:pPr algn="l" rtl="0"/>
            <a:r>
              <a:rPr lang="es-ES" dirty="0">
                <a:solidFill>
                  <a:srgbClr val="FF0000"/>
                </a:solidFill>
              </a:rPr>
              <a:t>v&lt;-c(1,2,NA,3,NA,5)</a:t>
            </a:r>
          </a:p>
          <a:p>
            <a:pPr algn="l" rtl="0"/>
            <a:r>
              <a:rPr lang="es-ES" dirty="0">
                <a:solidFill>
                  <a:srgbClr val="FF0000"/>
                </a:solidFill>
              </a:rPr>
              <a:t>&gt; is.na(v)</a:t>
            </a:r>
          </a:p>
          <a:p>
            <a:pPr algn="l" rtl="0"/>
            <a:r>
              <a:rPr lang="es-ES" dirty="0">
                <a:solidFill>
                  <a:srgbClr val="FF0000"/>
                </a:solidFill>
              </a:rPr>
              <a:t>[1] FALSE FALSE  TRUE FALSE  TRUE FALSE</a:t>
            </a:r>
          </a:p>
          <a:p>
            <a:pPr algn="l" rtl="0"/>
            <a:r>
              <a:rPr lang="pt-BR" dirty="0">
                <a:solidFill>
                  <a:srgbClr val="FF0000"/>
                </a:solidFill>
              </a:rPr>
              <a:t>&gt; a&lt;-c(1,2) </a:t>
            </a:r>
          </a:p>
          <a:p>
            <a:pPr algn="l" rtl="0"/>
            <a:r>
              <a:rPr lang="pt-BR" dirty="0">
                <a:solidFill>
                  <a:srgbClr val="FF0000"/>
                </a:solidFill>
              </a:rPr>
              <a:t>&gt; a[2]</a:t>
            </a:r>
          </a:p>
          <a:p>
            <a:pPr algn="l" rtl="0"/>
            <a:r>
              <a:rPr lang="pt-BR" dirty="0">
                <a:solidFill>
                  <a:srgbClr val="FF0000"/>
                </a:solidFill>
              </a:rPr>
              <a:t>[1] 2</a:t>
            </a:r>
          </a:p>
          <a:p>
            <a:pPr algn="l" rtl="0"/>
            <a:r>
              <a:rPr lang="pt-BR" dirty="0">
                <a:solidFill>
                  <a:srgbClr val="FF0000"/>
                </a:solidFill>
              </a:rPr>
              <a:t>&gt; a[3]</a:t>
            </a:r>
          </a:p>
          <a:p>
            <a:pPr algn="l" rtl="0"/>
            <a:r>
              <a:rPr lang="pt-BR" dirty="0">
                <a:solidFill>
                  <a:srgbClr val="FF0000"/>
                </a:solidFill>
              </a:rPr>
              <a:t>[1] NA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77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43490" y="116632"/>
            <a:ext cx="7024744" cy="1143000"/>
          </a:xfrm>
        </p:spPr>
        <p:txBody>
          <a:bodyPr>
            <a:normAutofit fontScale="90000"/>
          </a:bodyPr>
          <a:lstStyle/>
          <a:p>
            <a:pPr algn="ctr" rtl="0"/>
            <a:r>
              <a:rPr lang="en-US" dirty="0"/>
              <a:t>Handling Missing Data (cont.)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5997388" y="238422"/>
            <a:ext cx="2133600" cy="365125"/>
          </a:xfrm>
        </p:spPr>
        <p:txBody>
          <a:bodyPr/>
          <a:lstStyle/>
          <a:p>
            <a:fld id="{C144FBB6-BCDF-4FB3-8624-BB97AC719C36}" type="datetime8">
              <a:rPr lang="he-IL" smtClean="0"/>
              <a:t>06 מרץ 19</a:t>
            </a:fld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4649096" y="238421"/>
            <a:ext cx="1332156" cy="365125"/>
          </a:xfrm>
        </p:spPr>
        <p:txBody>
          <a:bodyPr/>
          <a:lstStyle/>
          <a:p>
            <a:fld id="{F51EABB8-7ABE-4E84-B2A8-7D6C2299FD0B}" type="slidenum">
              <a:rPr lang="he-IL" smtClean="0"/>
              <a:t>4</a:t>
            </a:fld>
            <a:endParaRPr lang="he-IL"/>
          </a:p>
        </p:txBody>
      </p:sp>
      <p:sp>
        <p:nvSpPr>
          <p:cNvPr id="9" name="TextBox 8"/>
          <p:cNvSpPr txBox="1"/>
          <p:nvPr/>
        </p:nvSpPr>
        <p:spPr>
          <a:xfrm>
            <a:off x="1547664" y="1340768"/>
            <a:ext cx="5832648" cy="517064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</a:rPr>
              <a:t>&gt; data(</a:t>
            </a:r>
            <a:r>
              <a:rPr lang="en-US" sz="2000" dirty="0" err="1">
                <a:solidFill>
                  <a:srgbClr val="FF0000"/>
                </a:solidFill>
              </a:rPr>
              <a:t>airquality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</a:p>
          <a:p>
            <a:pPr algn="l" rtl="0"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</a:rPr>
              <a:t>&gt; dim(</a:t>
            </a:r>
            <a:r>
              <a:rPr lang="en-US" sz="2000" dirty="0" err="1">
                <a:solidFill>
                  <a:srgbClr val="FF0000"/>
                </a:solidFill>
              </a:rPr>
              <a:t>airquality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</a:p>
          <a:p>
            <a:pPr algn="l" rtl="0"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</a:rPr>
              <a:t>[1] 153 6</a:t>
            </a:r>
          </a:p>
          <a:p>
            <a:pPr algn="l" rtl="0"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</a:rPr>
              <a:t>&gt; head(</a:t>
            </a:r>
            <a:r>
              <a:rPr lang="en-US" sz="2000" dirty="0" err="1">
                <a:solidFill>
                  <a:srgbClr val="FF0000"/>
                </a:solidFill>
              </a:rPr>
              <a:t>airquality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  <a:r>
              <a:rPr lang="pl-PL" sz="2000" dirty="0">
                <a:solidFill>
                  <a:srgbClr val="FF0000"/>
                </a:solidFill>
              </a:rPr>
              <a:t> </a:t>
            </a:r>
            <a:endParaRPr lang="en-US" sz="2000" dirty="0">
              <a:solidFill>
                <a:srgbClr val="FF0000"/>
              </a:solidFill>
            </a:endParaRPr>
          </a:p>
          <a:p>
            <a:pPr algn="l" rtl="0"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</a:rPr>
              <a:t>    </a:t>
            </a:r>
            <a:r>
              <a:rPr lang="pl-PL" sz="2000" dirty="0">
                <a:solidFill>
                  <a:srgbClr val="FF0000"/>
                </a:solidFill>
              </a:rPr>
              <a:t>Ozone 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pl-PL" sz="2000" dirty="0">
                <a:solidFill>
                  <a:srgbClr val="FF0000"/>
                </a:solidFill>
              </a:rPr>
              <a:t>Solar.R Wind Temp Month Day</a:t>
            </a:r>
          </a:p>
          <a:p>
            <a:pPr algn="l" rtl="0">
              <a:lnSpc>
                <a:spcPct val="150000"/>
              </a:lnSpc>
            </a:pPr>
            <a:r>
              <a:rPr lang="pl-PL" sz="2000" dirty="0">
                <a:solidFill>
                  <a:srgbClr val="FF0000"/>
                </a:solidFill>
              </a:rPr>
              <a:t>1 </a:t>
            </a:r>
            <a:r>
              <a:rPr lang="en-US" sz="2000" dirty="0">
                <a:solidFill>
                  <a:srgbClr val="FF0000"/>
                </a:solidFill>
              </a:rPr>
              <a:t>  </a:t>
            </a:r>
            <a:r>
              <a:rPr lang="pl-PL" sz="2000" dirty="0">
                <a:solidFill>
                  <a:srgbClr val="FF0000"/>
                </a:solidFill>
              </a:rPr>
              <a:t>   41  </a:t>
            </a:r>
            <a:r>
              <a:rPr lang="en-US" sz="2000" dirty="0">
                <a:solidFill>
                  <a:srgbClr val="FF0000"/>
                </a:solidFill>
              </a:rPr>
              <a:t>  </a:t>
            </a:r>
            <a:r>
              <a:rPr lang="pl-PL" sz="2000" dirty="0">
                <a:solidFill>
                  <a:srgbClr val="FF0000"/>
                </a:solidFill>
              </a:rPr>
              <a:t>   190 </a:t>
            </a:r>
            <a:r>
              <a:rPr lang="en-US" sz="2000" dirty="0">
                <a:solidFill>
                  <a:srgbClr val="FF0000"/>
                </a:solidFill>
              </a:rPr>
              <a:t>  </a:t>
            </a:r>
            <a:r>
              <a:rPr lang="pl-PL" sz="2000" dirty="0">
                <a:solidFill>
                  <a:srgbClr val="FF0000"/>
                </a:solidFill>
              </a:rPr>
              <a:t> 7.4 </a:t>
            </a:r>
            <a:r>
              <a:rPr lang="en-US" sz="2000" dirty="0">
                <a:solidFill>
                  <a:srgbClr val="FF0000"/>
                </a:solidFill>
              </a:rPr>
              <a:t>    </a:t>
            </a:r>
            <a:r>
              <a:rPr lang="pl-PL" sz="2000" dirty="0">
                <a:solidFill>
                  <a:srgbClr val="FF0000"/>
                </a:solidFill>
              </a:rPr>
              <a:t>  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pl-PL" sz="2000" dirty="0">
                <a:solidFill>
                  <a:srgbClr val="FF0000"/>
                </a:solidFill>
              </a:rPr>
              <a:t>67 </a:t>
            </a:r>
            <a:r>
              <a:rPr lang="en-US" sz="2000" dirty="0">
                <a:solidFill>
                  <a:srgbClr val="FF0000"/>
                </a:solidFill>
              </a:rPr>
              <a:t>  </a:t>
            </a:r>
            <a:r>
              <a:rPr lang="pl-PL" sz="2000" dirty="0">
                <a:solidFill>
                  <a:srgbClr val="FF0000"/>
                </a:solidFill>
              </a:rPr>
              <a:t>    5</a:t>
            </a:r>
            <a:r>
              <a:rPr lang="en-US" sz="2000" dirty="0">
                <a:solidFill>
                  <a:srgbClr val="FF0000"/>
                </a:solidFill>
              </a:rPr>
              <a:t>   </a:t>
            </a:r>
            <a:r>
              <a:rPr lang="pl-PL" sz="2000" dirty="0">
                <a:solidFill>
                  <a:srgbClr val="FF0000"/>
                </a:solidFill>
              </a:rPr>
              <a:t>   1</a:t>
            </a:r>
          </a:p>
          <a:p>
            <a:pPr algn="l" rtl="0">
              <a:lnSpc>
                <a:spcPct val="150000"/>
              </a:lnSpc>
            </a:pPr>
            <a:r>
              <a:rPr lang="pl-PL" sz="2000" dirty="0">
                <a:solidFill>
                  <a:srgbClr val="FF0000"/>
                </a:solidFill>
              </a:rPr>
              <a:t>2   </a:t>
            </a:r>
            <a:r>
              <a:rPr lang="en-US" sz="2000" dirty="0">
                <a:solidFill>
                  <a:srgbClr val="FF0000"/>
                </a:solidFill>
              </a:rPr>
              <a:t>  </a:t>
            </a:r>
            <a:r>
              <a:rPr lang="pl-PL" sz="2000" dirty="0">
                <a:solidFill>
                  <a:srgbClr val="FF0000"/>
                </a:solidFill>
              </a:rPr>
              <a:t> 36   </a:t>
            </a:r>
            <a:r>
              <a:rPr lang="en-US" sz="2000" dirty="0">
                <a:solidFill>
                  <a:srgbClr val="FF0000"/>
                </a:solidFill>
              </a:rPr>
              <a:t>  </a:t>
            </a:r>
            <a:r>
              <a:rPr lang="pl-PL" sz="2000" dirty="0">
                <a:solidFill>
                  <a:srgbClr val="FF0000"/>
                </a:solidFill>
              </a:rPr>
              <a:t>  118 </a:t>
            </a:r>
            <a:r>
              <a:rPr lang="en-US" sz="2000" dirty="0">
                <a:solidFill>
                  <a:srgbClr val="FF0000"/>
                </a:solidFill>
              </a:rPr>
              <a:t>   </a:t>
            </a:r>
            <a:r>
              <a:rPr lang="pl-PL" sz="2000" dirty="0">
                <a:solidFill>
                  <a:srgbClr val="FF0000"/>
                </a:solidFill>
              </a:rPr>
              <a:t>8.0 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pl-PL" sz="2000" dirty="0">
                <a:solidFill>
                  <a:srgbClr val="FF0000"/>
                </a:solidFill>
              </a:rPr>
              <a:t>  </a:t>
            </a:r>
            <a:r>
              <a:rPr lang="en-US" sz="2000" dirty="0">
                <a:solidFill>
                  <a:srgbClr val="FF0000"/>
                </a:solidFill>
              </a:rPr>
              <a:t>    </a:t>
            </a:r>
            <a:r>
              <a:rPr lang="pl-PL" sz="2000" dirty="0">
                <a:solidFill>
                  <a:srgbClr val="FF0000"/>
                </a:solidFill>
              </a:rPr>
              <a:t>72   </a:t>
            </a:r>
            <a:r>
              <a:rPr lang="en-US" sz="2000" dirty="0">
                <a:solidFill>
                  <a:srgbClr val="FF0000"/>
                </a:solidFill>
              </a:rPr>
              <a:t>  </a:t>
            </a:r>
            <a:r>
              <a:rPr lang="pl-PL" sz="2000" dirty="0">
                <a:solidFill>
                  <a:srgbClr val="FF0000"/>
                </a:solidFill>
              </a:rPr>
              <a:t>  5   </a:t>
            </a:r>
            <a:r>
              <a:rPr lang="en-US" sz="2000" dirty="0">
                <a:solidFill>
                  <a:srgbClr val="FF0000"/>
                </a:solidFill>
              </a:rPr>
              <a:t>   </a:t>
            </a:r>
            <a:r>
              <a:rPr lang="pl-PL" sz="2000" dirty="0">
                <a:solidFill>
                  <a:srgbClr val="FF0000"/>
                </a:solidFill>
              </a:rPr>
              <a:t>2</a:t>
            </a:r>
          </a:p>
          <a:p>
            <a:pPr algn="l" rtl="0">
              <a:lnSpc>
                <a:spcPct val="150000"/>
              </a:lnSpc>
            </a:pPr>
            <a:r>
              <a:rPr lang="pl-PL" sz="2000" dirty="0">
                <a:solidFill>
                  <a:srgbClr val="FF0000"/>
                </a:solidFill>
              </a:rPr>
              <a:t>3    </a:t>
            </a:r>
            <a:r>
              <a:rPr lang="en-US" sz="2000" dirty="0">
                <a:solidFill>
                  <a:srgbClr val="FF0000"/>
                </a:solidFill>
              </a:rPr>
              <a:t>  </a:t>
            </a:r>
            <a:r>
              <a:rPr lang="pl-PL" sz="2000" dirty="0">
                <a:solidFill>
                  <a:srgbClr val="FF0000"/>
                </a:solidFill>
              </a:rPr>
              <a:t>12  </a:t>
            </a:r>
            <a:r>
              <a:rPr lang="en-US" sz="2000" dirty="0">
                <a:solidFill>
                  <a:srgbClr val="FF0000"/>
                </a:solidFill>
              </a:rPr>
              <a:t>  </a:t>
            </a:r>
            <a:r>
              <a:rPr lang="pl-PL" sz="2000" dirty="0">
                <a:solidFill>
                  <a:srgbClr val="FF0000"/>
                </a:solidFill>
              </a:rPr>
              <a:t>   149 </a:t>
            </a:r>
            <a:r>
              <a:rPr lang="en-US" sz="2000" dirty="0">
                <a:solidFill>
                  <a:srgbClr val="FF0000"/>
                </a:solidFill>
              </a:rPr>
              <a:t>   </a:t>
            </a:r>
            <a:r>
              <a:rPr lang="pl-PL" sz="2000" dirty="0">
                <a:solidFill>
                  <a:srgbClr val="FF0000"/>
                </a:solidFill>
              </a:rPr>
              <a:t>12.6   </a:t>
            </a:r>
            <a:r>
              <a:rPr lang="en-US" sz="2000" dirty="0">
                <a:solidFill>
                  <a:srgbClr val="FF0000"/>
                </a:solidFill>
              </a:rPr>
              <a:t>   </a:t>
            </a:r>
            <a:r>
              <a:rPr lang="pl-PL" sz="2000" dirty="0">
                <a:solidFill>
                  <a:srgbClr val="FF0000"/>
                </a:solidFill>
              </a:rPr>
              <a:t>74    </a:t>
            </a:r>
            <a:r>
              <a:rPr lang="en-US" sz="2000" dirty="0">
                <a:solidFill>
                  <a:srgbClr val="FF0000"/>
                </a:solidFill>
              </a:rPr>
              <a:t>  </a:t>
            </a:r>
            <a:r>
              <a:rPr lang="pl-PL" sz="2000" dirty="0">
                <a:solidFill>
                  <a:srgbClr val="FF0000"/>
                </a:solidFill>
              </a:rPr>
              <a:t> 5   </a:t>
            </a:r>
            <a:r>
              <a:rPr lang="en-US" sz="2000" dirty="0">
                <a:solidFill>
                  <a:srgbClr val="FF0000"/>
                </a:solidFill>
              </a:rPr>
              <a:t>   </a:t>
            </a:r>
            <a:r>
              <a:rPr lang="pl-PL" sz="2000" dirty="0">
                <a:solidFill>
                  <a:srgbClr val="FF0000"/>
                </a:solidFill>
              </a:rPr>
              <a:t>3</a:t>
            </a:r>
          </a:p>
          <a:p>
            <a:pPr algn="l" rtl="0">
              <a:lnSpc>
                <a:spcPct val="150000"/>
              </a:lnSpc>
            </a:pPr>
            <a:r>
              <a:rPr lang="pl-PL" sz="2000" dirty="0">
                <a:solidFill>
                  <a:srgbClr val="FF0000"/>
                </a:solidFill>
              </a:rPr>
              <a:t>4    </a:t>
            </a:r>
            <a:r>
              <a:rPr lang="en-US" sz="2000" dirty="0">
                <a:solidFill>
                  <a:srgbClr val="FF0000"/>
                </a:solidFill>
              </a:rPr>
              <a:t>  </a:t>
            </a:r>
            <a:r>
              <a:rPr lang="pl-PL" sz="2000" dirty="0">
                <a:solidFill>
                  <a:srgbClr val="FF0000"/>
                </a:solidFill>
              </a:rPr>
              <a:t>18   </a:t>
            </a:r>
            <a:r>
              <a:rPr lang="en-US" sz="2000" dirty="0">
                <a:solidFill>
                  <a:srgbClr val="FF0000"/>
                </a:solidFill>
              </a:rPr>
              <a:t>  </a:t>
            </a:r>
            <a:r>
              <a:rPr lang="pl-PL" sz="2000" dirty="0">
                <a:solidFill>
                  <a:srgbClr val="FF0000"/>
                </a:solidFill>
              </a:rPr>
              <a:t>  313 </a:t>
            </a:r>
            <a:r>
              <a:rPr lang="en-US" sz="2000" dirty="0">
                <a:solidFill>
                  <a:srgbClr val="FF0000"/>
                </a:solidFill>
              </a:rPr>
              <a:t>   </a:t>
            </a:r>
            <a:r>
              <a:rPr lang="pl-PL" sz="2000" dirty="0">
                <a:solidFill>
                  <a:srgbClr val="FF0000"/>
                </a:solidFill>
              </a:rPr>
              <a:t>11.5   </a:t>
            </a:r>
            <a:r>
              <a:rPr lang="en-US" sz="2000" dirty="0">
                <a:solidFill>
                  <a:srgbClr val="FF0000"/>
                </a:solidFill>
              </a:rPr>
              <a:t>   </a:t>
            </a:r>
            <a:r>
              <a:rPr lang="pl-PL" sz="2000" dirty="0">
                <a:solidFill>
                  <a:srgbClr val="FF0000"/>
                </a:solidFill>
              </a:rPr>
              <a:t>62    </a:t>
            </a:r>
            <a:r>
              <a:rPr lang="en-US" sz="2000" dirty="0">
                <a:solidFill>
                  <a:srgbClr val="FF0000"/>
                </a:solidFill>
              </a:rPr>
              <a:t>   </a:t>
            </a:r>
            <a:r>
              <a:rPr lang="pl-PL" sz="2000" dirty="0">
                <a:solidFill>
                  <a:srgbClr val="FF0000"/>
                </a:solidFill>
              </a:rPr>
              <a:t>5   </a:t>
            </a:r>
            <a:r>
              <a:rPr lang="en-US" sz="2000" dirty="0">
                <a:solidFill>
                  <a:srgbClr val="FF0000"/>
                </a:solidFill>
              </a:rPr>
              <a:t>   </a:t>
            </a:r>
            <a:r>
              <a:rPr lang="pl-PL" sz="2000" dirty="0">
                <a:solidFill>
                  <a:srgbClr val="FF0000"/>
                </a:solidFill>
              </a:rPr>
              <a:t>4</a:t>
            </a:r>
          </a:p>
          <a:p>
            <a:pPr algn="l" rtl="0">
              <a:lnSpc>
                <a:spcPct val="150000"/>
              </a:lnSpc>
            </a:pPr>
            <a:r>
              <a:rPr lang="pl-PL" sz="2000" dirty="0">
                <a:solidFill>
                  <a:srgbClr val="FF0000"/>
                </a:solidFill>
              </a:rPr>
              <a:t>5    </a:t>
            </a:r>
            <a:r>
              <a:rPr lang="en-US" sz="2000" dirty="0">
                <a:solidFill>
                  <a:srgbClr val="FF0000"/>
                </a:solidFill>
              </a:rPr>
              <a:t>  </a:t>
            </a:r>
            <a:r>
              <a:rPr lang="pl-PL" sz="2000" dirty="0">
                <a:solidFill>
                  <a:srgbClr val="FF0000"/>
                </a:solidFill>
              </a:rPr>
              <a:t>NA </a:t>
            </a:r>
            <a:r>
              <a:rPr lang="en-US" sz="2000" dirty="0">
                <a:solidFill>
                  <a:srgbClr val="FF0000"/>
                </a:solidFill>
              </a:rPr>
              <a:t>  </a:t>
            </a:r>
            <a:r>
              <a:rPr lang="pl-PL" sz="2000" dirty="0">
                <a:solidFill>
                  <a:srgbClr val="FF0000"/>
                </a:solidFill>
              </a:rPr>
              <a:t>   NA </a:t>
            </a:r>
            <a:r>
              <a:rPr lang="en-US" sz="2000" dirty="0">
                <a:solidFill>
                  <a:srgbClr val="FF0000"/>
                </a:solidFill>
              </a:rPr>
              <a:t>    </a:t>
            </a:r>
            <a:r>
              <a:rPr lang="pl-PL" sz="2000" dirty="0">
                <a:solidFill>
                  <a:srgbClr val="FF0000"/>
                </a:solidFill>
              </a:rPr>
              <a:t>14.3 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pl-PL" sz="2000" dirty="0">
                <a:solidFill>
                  <a:srgbClr val="FF0000"/>
                </a:solidFill>
              </a:rPr>
              <a:t>  </a:t>
            </a:r>
            <a:r>
              <a:rPr lang="en-US" sz="2000" dirty="0">
                <a:solidFill>
                  <a:srgbClr val="FF0000"/>
                </a:solidFill>
              </a:rPr>
              <a:t>  </a:t>
            </a:r>
            <a:r>
              <a:rPr lang="pl-PL" sz="2000" dirty="0">
                <a:solidFill>
                  <a:srgbClr val="FF0000"/>
                </a:solidFill>
              </a:rPr>
              <a:t>56     </a:t>
            </a:r>
            <a:r>
              <a:rPr lang="en-US" sz="2000" dirty="0">
                <a:solidFill>
                  <a:srgbClr val="FF0000"/>
                </a:solidFill>
              </a:rPr>
              <a:t>  </a:t>
            </a:r>
            <a:r>
              <a:rPr lang="pl-PL" sz="2000" dirty="0">
                <a:solidFill>
                  <a:srgbClr val="FF0000"/>
                </a:solidFill>
              </a:rPr>
              <a:t>5   </a:t>
            </a:r>
            <a:r>
              <a:rPr lang="en-US" sz="2000" dirty="0">
                <a:solidFill>
                  <a:srgbClr val="FF0000"/>
                </a:solidFill>
              </a:rPr>
              <a:t>   </a:t>
            </a:r>
            <a:r>
              <a:rPr lang="pl-PL" sz="2000" dirty="0">
                <a:solidFill>
                  <a:srgbClr val="FF0000"/>
                </a:solidFill>
              </a:rPr>
              <a:t>5</a:t>
            </a:r>
          </a:p>
          <a:p>
            <a:pPr algn="l" rtl="0">
              <a:lnSpc>
                <a:spcPct val="150000"/>
              </a:lnSpc>
            </a:pPr>
            <a:r>
              <a:rPr lang="pl-PL" sz="2000" dirty="0">
                <a:solidFill>
                  <a:srgbClr val="FF0000"/>
                </a:solidFill>
              </a:rPr>
              <a:t>6    </a:t>
            </a:r>
            <a:r>
              <a:rPr lang="en-US" sz="2000" dirty="0">
                <a:solidFill>
                  <a:srgbClr val="FF0000"/>
                </a:solidFill>
              </a:rPr>
              <a:t>  </a:t>
            </a:r>
            <a:r>
              <a:rPr lang="pl-PL" sz="2000" dirty="0">
                <a:solidFill>
                  <a:srgbClr val="FF0000"/>
                </a:solidFill>
              </a:rPr>
              <a:t>28    </a:t>
            </a:r>
            <a:r>
              <a:rPr lang="en-US" sz="2000" dirty="0">
                <a:solidFill>
                  <a:srgbClr val="FF0000"/>
                </a:solidFill>
              </a:rPr>
              <a:t>  </a:t>
            </a:r>
            <a:r>
              <a:rPr lang="pl-PL" sz="2000" dirty="0">
                <a:solidFill>
                  <a:srgbClr val="FF0000"/>
                </a:solidFill>
              </a:rPr>
              <a:t> NA </a:t>
            </a:r>
            <a:r>
              <a:rPr lang="en-US" sz="2000" dirty="0">
                <a:solidFill>
                  <a:srgbClr val="FF0000"/>
                </a:solidFill>
              </a:rPr>
              <a:t>    </a:t>
            </a:r>
            <a:r>
              <a:rPr lang="pl-PL" sz="2000" dirty="0">
                <a:solidFill>
                  <a:srgbClr val="FF0000"/>
                </a:solidFill>
              </a:rPr>
              <a:t>14.9   </a:t>
            </a:r>
            <a:r>
              <a:rPr lang="en-US" sz="2000" dirty="0">
                <a:solidFill>
                  <a:srgbClr val="FF0000"/>
                </a:solidFill>
              </a:rPr>
              <a:t>   </a:t>
            </a:r>
            <a:r>
              <a:rPr lang="pl-PL" sz="2000" dirty="0">
                <a:solidFill>
                  <a:srgbClr val="FF0000"/>
                </a:solidFill>
              </a:rPr>
              <a:t>66     </a:t>
            </a:r>
            <a:r>
              <a:rPr lang="en-US" sz="2000" dirty="0">
                <a:solidFill>
                  <a:srgbClr val="FF0000"/>
                </a:solidFill>
              </a:rPr>
              <a:t>  </a:t>
            </a:r>
            <a:r>
              <a:rPr lang="pl-PL" sz="2000" dirty="0">
                <a:solidFill>
                  <a:srgbClr val="FF0000"/>
                </a:solidFill>
              </a:rPr>
              <a:t>5   </a:t>
            </a:r>
            <a:r>
              <a:rPr lang="en-US" sz="2000" dirty="0">
                <a:solidFill>
                  <a:srgbClr val="FF0000"/>
                </a:solidFill>
              </a:rPr>
              <a:t>   </a:t>
            </a:r>
            <a:r>
              <a:rPr lang="pl-PL" sz="2000" dirty="0">
                <a:solidFill>
                  <a:srgbClr val="FF0000"/>
                </a:solidFill>
              </a:rPr>
              <a:t>6</a:t>
            </a:r>
            <a:endParaRPr lang="he-IL" sz="2000" dirty="0">
              <a:solidFill>
                <a:srgbClr val="FF0000"/>
              </a:solidFill>
            </a:endParaRPr>
          </a:p>
        </p:txBody>
      </p:sp>
      <p:sp>
        <p:nvSpPr>
          <p:cNvPr id="10" name="אליפסה 9"/>
          <p:cNvSpPr/>
          <p:nvPr/>
        </p:nvSpPr>
        <p:spPr>
          <a:xfrm>
            <a:off x="2123728" y="5517232"/>
            <a:ext cx="576064" cy="504056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rgbClr val="FF0000"/>
              </a:solidFill>
            </a:endParaRPr>
          </a:p>
        </p:txBody>
      </p:sp>
      <p:sp>
        <p:nvSpPr>
          <p:cNvPr id="11" name="אליפסה 10"/>
          <p:cNvSpPr/>
          <p:nvPr/>
        </p:nvSpPr>
        <p:spPr>
          <a:xfrm>
            <a:off x="2851865" y="5517232"/>
            <a:ext cx="568007" cy="504056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rgbClr val="FF0000"/>
              </a:solidFill>
            </a:endParaRPr>
          </a:p>
        </p:txBody>
      </p:sp>
      <p:sp>
        <p:nvSpPr>
          <p:cNvPr id="12" name="אליפסה 11"/>
          <p:cNvSpPr/>
          <p:nvPr/>
        </p:nvSpPr>
        <p:spPr>
          <a:xfrm>
            <a:off x="2851866" y="6021288"/>
            <a:ext cx="568006" cy="576064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49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43490" y="260648"/>
            <a:ext cx="7024744" cy="1143000"/>
          </a:xfrm>
        </p:spPr>
        <p:txBody>
          <a:bodyPr>
            <a:normAutofit fontScale="90000"/>
          </a:bodyPr>
          <a:lstStyle/>
          <a:p>
            <a:pPr algn="ctr" rtl="0"/>
            <a:r>
              <a:rPr lang="en-US" dirty="0"/>
              <a:t>Handling Missing Data (cont.)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FBB6-BCDF-4FB3-8624-BB97AC719C36}" type="datetime8">
              <a:rPr lang="he-IL" smtClean="0"/>
              <a:t>06 מרץ 19</a:t>
            </a:fld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BB8-7ABE-4E84-B2A8-7D6C2299FD0B}" type="slidenum">
              <a:rPr lang="he-IL" smtClean="0"/>
              <a:t>5</a:t>
            </a:fld>
            <a:endParaRPr lang="he-IL"/>
          </a:p>
        </p:txBody>
      </p:sp>
      <p:sp>
        <p:nvSpPr>
          <p:cNvPr id="8" name="מציין מיקום תוכן 2"/>
          <p:cNvSpPr>
            <a:spLocks noGrp="1"/>
          </p:cNvSpPr>
          <p:nvPr>
            <p:ph idx="1"/>
          </p:nvPr>
        </p:nvSpPr>
        <p:spPr>
          <a:xfrm>
            <a:off x="611560" y="1600200"/>
            <a:ext cx="7776864" cy="4525963"/>
          </a:xfrm>
        </p:spPr>
        <p:txBody>
          <a:bodyPr>
            <a:normAutofit/>
          </a:bodyPr>
          <a:lstStyle/>
          <a:p>
            <a:pPr marL="0" indent="0" algn="l" rtl="0">
              <a:lnSpc>
                <a:spcPct val="150000"/>
              </a:lnSpc>
              <a:buNone/>
            </a:pPr>
            <a:r>
              <a:rPr lang="en-US" sz="2400" dirty="0"/>
              <a:t>Missing values in column </a:t>
            </a:r>
            <a:r>
              <a:rPr lang="en-US" sz="2400" dirty="0" err="1"/>
              <a:t>Solar.R</a:t>
            </a:r>
            <a:r>
              <a:rPr lang="en-US" sz="2400" dirty="0"/>
              <a:t>:</a:t>
            </a:r>
          </a:p>
          <a:p>
            <a:pPr marL="0" indent="0" algn="l" rtl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&gt; bad&lt;-is.na(</a:t>
            </a:r>
            <a:r>
              <a:rPr lang="en-US" sz="2400" dirty="0" err="1">
                <a:solidFill>
                  <a:srgbClr val="FF0000"/>
                </a:solidFill>
              </a:rPr>
              <a:t>airquality$Solar.R</a:t>
            </a:r>
            <a:r>
              <a:rPr lang="en-US" sz="2400" dirty="0">
                <a:solidFill>
                  <a:srgbClr val="FF0000"/>
                </a:solidFill>
              </a:rPr>
              <a:t>)</a:t>
            </a:r>
          </a:p>
          <a:p>
            <a:pPr marL="0" indent="0" algn="l" rtl="0">
              <a:lnSpc>
                <a:spcPct val="150000"/>
              </a:lnSpc>
              <a:buNone/>
            </a:pPr>
            <a:r>
              <a:rPr lang="en-US" sz="2400" dirty="0"/>
              <a:t>Create a vector of </a:t>
            </a:r>
            <a:r>
              <a:rPr lang="en-US" sz="2400" dirty="0" err="1"/>
              <a:t>Solar.R</a:t>
            </a:r>
            <a:r>
              <a:rPr lang="en-US" sz="2400" dirty="0"/>
              <a:t> without missing values:</a:t>
            </a:r>
          </a:p>
          <a:p>
            <a:pPr marL="0" indent="0" algn="l" rtl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&gt; </a:t>
            </a:r>
            <a:r>
              <a:rPr lang="en-US" sz="2400" dirty="0" err="1">
                <a:solidFill>
                  <a:srgbClr val="FF0000"/>
                </a:solidFill>
              </a:rPr>
              <a:t>airquality$Solar.R</a:t>
            </a:r>
            <a:r>
              <a:rPr lang="en-US" sz="2400" dirty="0">
                <a:solidFill>
                  <a:srgbClr val="FF0000"/>
                </a:solidFill>
              </a:rPr>
              <a:t>[!bad]</a:t>
            </a:r>
          </a:p>
          <a:p>
            <a:pPr marL="0" indent="0" algn="l" rtl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 [1] 190 118 149 313 299  99  19 194 256 290 274  65 334 307  78 322  44   8 320  25  92  66 266  13 252 223 279 286 287 242….</a:t>
            </a:r>
          </a:p>
        </p:txBody>
      </p:sp>
    </p:spTree>
    <p:extLst>
      <p:ext uri="{BB962C8B-B14F-4D97-AF65-F5344CB8AC3E}">
        <p14:creationId xmlns:p14="http://schemas.microsoft.com/office/powerpoint/2010/main" val="2447401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43490" y="260648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Handling Missing Data (cont.)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60612" y="1484784"/>
            <a:ext cx="7383796" cy="4752528"/>
          </a:xfrm>
        </p:spPr>
        <p:txBody>
          <a:bodyPr>
            <a:normAutofit fontScale="85000" lnSpcReduction="20000"/>
          </a:bodyPr>
          <a:lstStyle/>
          <a:p>
            <a:pPr marL="0" indent="0" algn="l" rtl="0">
              <a:buNone/>
            </a:pPr>
            <a:r>
              <a:rPr lang="en-US" dirty="0"/>
              <a:t>If we want to keep only the rows with no missing values: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&gt; </a:t>
            </a:r>
            <a:r>
              <a:rPr lang="en-US" dirty="0" err="1">
                <a:solidFill>
                  <a:srgbClr val="FF0000"/>
                </a:solidFill>
              </a:rPr>
              <a:t>NoMissing</a:t>
            </a:r>
            <a:r>
              <a:rPr lang="en-US" dirty="0">
                <a:solidFill>
                  <a:srgbClr val="FF0000"/>
                </a:solidFill>
              </a:rPr>
              <a:t>&lt;-</a:t>
            </a:r>
            <a:r>
              <a:rPr lang="en-US" dirty="0" err="1">
                <a:solidFill>
                  <a:srgbClr val="FF0000"/>
                </a:solidFill>
              </a:rPr>
              <a:t>complete.cases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airquality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&gt; </a:t>
            </a:r>
            <a:r>
              <a:rPr lang="en-US" dirty="0" err="1">
                <a:solidFill>
                  <a:srgbClr val="FF0000"/>
                </a:solidFill>
              </a:rPr>
              <a:t>NoMissing</a:t>
            </a:r>
            <a:endParaRPr lang="en-US" dirty="0">
              <a:solidFill>
                <a:srgbClr val="FF0000"/>
              </a:solidFill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[1]  TRUE  </a:t>
            </a:r>
            <a:r>
              <a:rPr lang="en-US" dirty="0" err="1">
                <a:solidFill>
                  <a:srgbClr val="FF0000"/>
                </a:solidFill>
              </a:rPr>
              <a:t>TRUE</a:t>
            </a:r>
            <a:r>
              <a:rPr lang="en-US" dirty="0">
                <a:solidFill>
                  <a:srgbClr val="FF0000"/>
                </a:solidFill>
              </a:rPr>
              <a:t>  </a:t>
            </a:r>
            <a:r>
              <a:rPr lang="en-US" dirty="0" err="1">
                <a:solidFill>
                  <a:srgbClr val="FF0000"/>
                </a:solidFill>
              </a:rPr>
              <a:t>TRUE</a:t>
            </a:r>
            <a:r>
              <a:rPr lang="en-US" dirty="0">
                <a:solidFill>
                  <a:srgbClr val="FF0000"/>
                </a:solidFill>
              </a:rPr>
              <a:t>  </a:t>
            </a:r>
            <a:r>
              <a:rPr lang="en-US" dirty="0" err="1">
                <a:solidFill>
                  <a:srgbClr val="FF0000"/>
                </a:solidFill>
              </a:rPr>
              <a:t>TRUE</a:t>
            </a:r>
            <a:r>
              <a:rPr lang="en-US" dirty="0">
                <a:solidFill>
                  <a:srgbClr val="FF0000"/>
                </a:solidFill>
              </a:rPr>
              <a:t> FALSE </a:t>
            </a:r>
            <a:r>
              <a:rPr lang="en-US" dirty="0" err="1">
                <a:solidFill>
                  <a:srgbClr val="FF0000"/>
                </a:solidFill>
              </a:rPr>
              <a:t>FALSE</a:t>
            </a:r>
            <a:r>
              <a:rPr lang="en-US" dirty="0">
                <a:solidFill>
                  <a:srgbClr val="FF0000"/>
                </a:solidFill>
              </a:rPr>
              <a:t>…</a:t>
            </a:r>
          </a:p>
          <a:p>
            <a:pPr marL="0" indent="0" algn="l" rtl="0">
              <a:buNone/>
            </a:pPr>
            <a:endParaRPr lang="en-US" dirty="0">
              <a:solidFill>
                <a:srgbClr val="FFFF00"/>
              </a:solidFill>
            </a:endParaRPr>
          </a:p>
          <a:p>
            <a:pPr marL="68580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&gt; </a:t>
            </a:r>
            <a:r>
              <a:rPr lang="en-US" dirty="0" err="1">
                <a:solidFill>
                  <a:srgbClr val="FF0000"/>
                </a:solidFill>
              </a:rPr>
              <a:t>airquality</a:t>
            </a:r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en-US" dirty="0" err="1">
                <a:solidFill>
                  <a:srgbClr val="FF0000"/>
                </a:solidFill>
              </a:rPr>
              <a:t>NoMissing</a:t>
            </a:r>
            <a:r>
              <a:rPr lang="en-US" dirty="0">
                <a:solidFill>
                  <a:srgbClr val="FF0000"/>
                </a:solidFill>
              </a:rPr>
              <a:t>,  ]</a:t>
            </a:r>
          </a:p>
          <a:p>
            <a:pPr marL="68580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  Ozone </a:t>
            </a:r>
            <a:r>
              <a:rPr lang="en-US" dirty="0" err="1">
                <a:solidFill>
                  <a:srgbClr val="FF0000"/>
                </a:solidFill>
              </a:rPr>
              <a:t>Solar.R</a:t>
            </a:r>
            <a:r>
              <a:rPr lang="en-US" dirty="0">
                <a:solidFill>
                  <a:srgbClr val="FF0000"/>
                </a:solidFill>
              </a:rPr>
              <a:t> Wind Temp Month Day</a:t>
            </a:r>
          </a:p>
          <a:p>
            <a:pPr marL="68580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1    41     190     7.4      67        5         1</a:t>
            </a:r>
          </a:p>
          <a:p>
            <a:pPr marL="68580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2    36     118     8.0      72        5         2</a:t>
            </a:r>
          </a:p>
          <a:p>
            <a:pPr marL="68580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3    12     149     12.6    74        5         3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 4    18     313     11.5    62        5         4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 7     23    299      8.6     65        5         7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…</a:t>
            </a:r>
          </a:p>
          <a:p>
            <a:pPr marL="0" indent="0" algn="l" rtl="0">
              <a:buNone/>
            </a:pPr>
            <a:r>
              <a:rPr lang="en-US" dirty="0">
                <a:solidFill>
                  <a:schemeClr val="tx1"/>
                </a:solidFill>
              </a:rPr>
              <a:t>An alternative method: The function </a:t>
            </a:r>
            <a:r>
              <a:rPr lang="en-US" dirty="0" err="1">
                <a:solidFill>
                  <a:schemeClr val="tx1"/>
                </a:solidFill>
              </a:rPr>
              <a:t>na.omit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&gt; </a:t>
            </a:r>
            <a:r>
              <a:rPr lang="en-US" dirty="0" err="1">
                <a:solidFill>
                  <a:srgbClr val="FF0000"/>
                </a:solidFill>
              </a:rPr>
              <a:t>na.omit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airquality</a:t>
            </a:r>
            <a:r>
              <a:rPr lang="en-US" dirty="0">
                <a:solidFill>
                  <a:srgbClr val="FF0000"/>
                </a:solidFill>
              </a:rPr>
              <a:t>)</a:t>
            </a:r>
            <a:endParaRPr lang="he-IL" dirty="0">
              <a:solidFill>
                <a:srgbClr val="FF0000"/>
              </a:solidFill>
            </a:endParaRPr>
          </a:p>
          <a:p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FBB6-BCDF-4FB3-8624-BB97AC719C36}" type="datetime8">
              <a:rPr lang="he-IL" smtClean="0"/>
              <a:t>06 מרץ 19</a:t>
            </a:fld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BB8-7ABE-4E84-B2A8-7D6C2299FD0B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51164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43490" y="332656"/>
            <a:ext cx="7024744" cy="1143000"/>
          </a:xfrm>
        </p:spPr>
        <p:txBody>
          <a:bodyPr>
            <a:normAutofit fontScale="90000"/>
          </a:bodyPr>
          <a:lstStyle/>
          <a:p>
            <a:pPr algn="ctr" rtl="0"/>
            <a:r>
              <a:rPr lang="en-US" dirty="0"/>
              <a:t>Handling Missing Data (cont.)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043492" y="1628800"/>
            <a:ext cx="7200916" cy="4752528"/>
          </a:xfrm>
        </p:spPr>
        <p:txBody>
          <a:bodyPr/>
          <a:lstStyle/>
          <a:p>
            <a:pPr marL="0" indent="0" algn="l" rtl="0">
              <a:lnSpc>
                <a:spcPct val="150000"/>
              </a:lnSpc>
              <a:buNone/>
            </a:pPr>
            <a:r>
              <a:rPr lang="en-US" dirty="0"/>
              <a:t>Some functions like mean() returns NA if the object has missing values… we can use the na.rm argument to ignore missing values:</a:t>
            </a:r>
          </a:p>
          <a:p>
            <a:pPr marL="0" indent="0" algn="l" rtl="0">
              <a:lnSpc>
                <a:spcPct val="15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&gt; mean(</a:t>
            </a:r>
            <a:r>
              <a:rPr lang="en-US" dirty="0" err="1">
                <a:solidFill>
                  <a:srgbClr val="FF0000"/>
                </a:solidFill>
              </a:rPr>
              <a:t>airquality$Solar.R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marL="0" indent="0" algn="l" rtl="0">
              <a:lnSpc>
                <a:spcPct val="15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[1] NA</a:t>
            </a:r>
          </a:p>
          <a:p>
            <a:pPr marL="0" indent="0" algn="l" rtl="0">
              <a:lnSpc>
                <a:spcPct val="15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&gt; mean(</a:t>
            </a:r>
            <a:r>
              <a:rPr lang="en-US" dirty="0" err="1">
                <a:solidFill>
                  <a:srgbClr val="FF0000"/>
                </a:solidFill>
              </a:rPr>
              <a:t>airquality$Solar.R</a:t>
            </a:r>
            <a:r>
              <a:rPr lang="en-US" dirty="0">
                <a:solidFill>
                  <a:srgbClr val="FF0000"/>
                </a:solidFill>
              </a:rPr>
              <a:t>, na.rm=TRUE)</a:t>
            </a:r>
          </a:p>
          <a:p>
            <a:pPr marL="0" indent="0" algn="l" rtl="0">
              <a:lnSpc>
                <a:spcPct val="15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[1] 185.9315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FBB6-BCDF-4FB3-8624-BB97AC719C36}" type="datetime8">
              <a:rPr lang="he-IL" smtClean="0"/>
              <a:t>06 מרץ 19</a:t>
            </a:fld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BB8-7ABE-4E84-B2A8-7D6C2299FD0B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58235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43490" y="404664"/>
            <a:ext cx="7024744" cy="889168"/>
          </a:xfrm>
        </p:spPr>
        <p:txBody>
          <a:bodyPr>
            <a:normAutofit fontScale="90000"/>
          </a:bodyPr>
          <a:lstStyle/>
          <a:p>
            <a:pPr algn="ctr" rtl="0"/>
            <a:r>
              <a:rPr lang="en-US" dirty="0"/>
              <a:t>Handling Missing Data (cont.)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39552" y="1412776"/>
            <a:ext cx="7920880" cy="5112568"/>
          </a:xfrm>
        </p:spPr>
        <p:txBody>
          <a:bodyPr>
            <a:normAutofit fontScale="92500"/>
          </a:bodyPr>
          <a:lstStyle/>
          <a:p>
            <a:pPr algn="l" rtl="0">
              <a:lnSpc>
                <a:spcPct val="150000"/>
              </a:lnSpc>
            </a:pPr>
            <a:r>
              <a:rPr lang="en-US" sz="2000" dirty="0"/>
              <a:t>Replacing missing data with column mean:</a:t>
            </a:r>
          </a:p>
          <a:p>
            <a:pPr lvl="1" algn="l" rtl="0">
              <a:lnSpc>
                <a:spcPct val="150000"/>
              </a:lnSpc>
            </a:pPr>
            <a:r>
              <a:rPr lang="en-US" sz="2000" dirty="0"/>
              <a:t>Let’s calculate the average of all columns with the function </a:t>
            </a:r>
            <a:r>
              <a:rPr lang="en-US" sz="2000" dirty="0" err="1"/>
              <a:t>colMeans</a:t>
            </a:r>
            <a:r>
              <a:rPr lang="en-US" sz="2000" dirty="0"/>
              <a:t> and save it into the variable </a:t>
            </a:r>
            <a:r>
              <a:rPr lang="en-US" sz="2000" dirty="0" err="1"/>
              <a:t>aqMeans</a:t>
            </a:r>
            <a:r>
              <a:rPr lang="en-US" sz="2000" dirty="0"/>
              <a:t>:</a:t>
            </a:r>
          </a:p>
          <a:p>
            <a:pPr marL="68580" indent="0" algn="l" rtl="0">
              <a:lnSpc>
                <a:spcPct val="150000"/>
              </a:lnSpc>
              <a:buNone/>
            </a:pPr>
            <a:r>
              <a:rPr lang="en-US" sz="1700" dirty="0">
                <a:solidFill>
                  <a:srgbClr val="FF0000"/>
                </a:solidFill>
              </a:rPr>
              <a:t>&gt;</a:t>
            </a:r>
            <a:r>
              <a:rPr lang="en-US" sz="1700" dirty="0" err="1">
                <a:solidFill>
                  <a:srgbClr val="FF0000"/>
                </a:solidFill>
              </a:rPr>
              <a:t>aqMeans</a:t>
            </a:r>
            <a:r>
              <a:rPr lang="en-US" sz="1700" dirty="0">
                <a:solidFill>
                  <a:srgbClr val="FF0000"/>
                </a:solidFill>
              </a:rPr>
              <a:t>&lt;-</a:t>
            </a:r>
            <a:r>
              <a:rPr lang="en-US" sz="1700" dirty="0" err="1">
                <a:solidFill>
                  <a:srgbClr val="FF0000"/>
                </a:solidFill>
              </a:rPr>
              <a:t>colMeans</a:t>
            </a:r>
            <a:r>
              <a:rPr lang="en-US" sz="1700" dirty="0">
                <a:solidFill>
                  <a:srgbClr val="FF0000"/>
                </a:solidFill>
              </a:rPr>
              <a:t>(airquality,na.rm=TRUE)</a:t>
            </a:r>
          </a:p>
          <a:p>
            <a:pPr marL="68580" indent="0" algn="l" rtl="0">
              <a:lnSpc>
                <a:spcPct val="150000"/>
              </a:lnSpc>
              <a:buNone/>
            </a:pPr>
            <a:r>
              <a:rPr lang="en-US" sz="1700" dirty="0">
                <a:solidFill>
                  <a:srgbClr val="FF0000"/>
                </a:solidFill>
              </a:rPr>
              <a:t>&gt; </a:t>
            </a:r>
            <a:r>
              <a:rPr lang="en-US" sz="1700" dirty="0" err="1">
                <a:solidFill>
                  <a:srgbClr val="FF0000"/>
                </a:solidFill>
              </a:rPr>
              <a:t>aqMeans</a:t>
            </a:r>
            <a:endParaRPr lang="en-US" sz="1700" dirty="0">
              <a:solidFill>
                <a:srgbClr val="FF0000"/>
              </a:solidFill>
            </a:endParaRPr>
          </a:p>
          <a:p>
            <a:pPr marL="68580" indent="0" algn="l" rtl="0">
              <a:lnSpc>
                <a:spcPct val="150000"/>
              </a:lnSpc>
              <a:buNone/>
            </a:pPr>
            <a:r>
              <a:rPr lang="en-US" sz="1700" dirty="0">
                <a:solidFill>
                  <a:srgbClr val="FF0000"/>
                </a:solidFill>
              </a:rPr>
              <a:t>     Ozone        </a:t>
            </a:r>
            <a:r>
              <a:rPr lang="en-US" sz="1700" dirty="0" err="1">
                <a:solidFill>
                  <a:srgbClr val="FF0000"/>
                </a:solidFill>
              </a:rPr>
              <a:t>Solar.R</a:t>
            </a:r>
            <a:r>
              <a:rPr lang="en-US" sz="1700" dirty="0">
                <a:solidFill>
                  <a:srgbClr val="FF0000"/>
                </a:solidFill>
              </a:rPr>
              <a:t>       Wind       Temp      Month        Day </a:t>
            </a:r>
          </a:p>
          <a:p>
            <a:pPr marL="68580" indent="0" algn="l" rtl="0">
              <a:lnSpc>
                <a:spcPct val="150000"/>
              </a:lnSpc>
              <a:buNone/>
            </a:pPr>
            <a:r>
              <a:rPr lang="en-US" sz="1700" dirty="0">
                <a:solidFill>
                  <a:srgbClr val="FF0000"/>
                </a:solidFill>
              </a:rPr>
              <a:t>      42.129      185.931     9.957     77.882     6.993       15.803 </a:t>
            </a:r>
            <a:endParaRPr lang="en-US" sz="2000" dirty="0"/>
          </a:p>
          <a:p>
            <a:pPr lvl="1" algn="l" rtl="0">
              <a:lnSpc>
                <a:spcPct val="150000"/>
              </a:lnSpc>
            </a:pPr>
            <a:r>
              <a:rPr lang="en-US" sz="2000" dirty="0"/>
              <a:t>The indexes of the missing values:</a:t>
            </a:r>
          </a:p>
          <a:p>
            <a:pPr marL="457200" lvl="1" indent="0" algn="l" rtl="0">
              <a:lnSpc>
                <a:spcPct val="150000"/>
              </a:lnSpc>
              <a:buNone/>
            </a:pPr>
            <a:r>
              <a:rPr lang="en-US" sz="2000" dirty="0">
                <a:solidFill>
                  <a:srgbClr val="FF0000"/>
                </a:solidFill>
              </a:rPr>
              <a:t>&gt; </a:t>
            </a:r>
            <a:r>
              <a:rPr lang="en-US" sz="2000" dirty="0" err="1">
                <a:solidFill>
                  <a:srgbClr val="FF0000"/>
                </a:solidFill>
              </a:rPr>
              <a:t>indx</a:t>
            </a:r>
            <a:r>
              <a:rPr lang="en-US" sz="2000" dirty="0">
                <a:solidFill>
                  <a:srgbClr val="FF0000"/>
                </a:solidFill>
              </a:rPr>
              <a:t>&lt;-which(is.na(</a:t>
            </a:r>
            <a:r>
              <a:rPr lang="en-US" sz="2000" dirty="0" err="1">
                <a:solidFill>
                  <a:srgbClr val="FF0000"/>
                </a:solidFill>
              </a:rPr>
              <a:t>airquality</a:t>
            </a:r>
            <a:r>
              <a:rPr lang="en-US" sz="2000" dirty="0">
                <a:solidFill>
                  <a:srgbClr val="FF0000"/>
                </a:solidFill>
              </a:rPr>
              <a:t>), </a:t>
            </a:r>
            <a:r>
              <a:rPr lang="en-US" sz="2000" dirty="0" err="1">
                <a:solidFill>
                  <a:srgbClr val="FF0000"/>
                </a:solidFill>
              </a:rPr>
              <a:t>arr.ind</a:t>
            </a:r>
            <a:r>
              <a:rPr lang="en-US" sz="2000" dirty="0">
                <a:solidFill>
                  <a:srgbClr val="FF0000"/>
                </a:solidFill>
              </a:rPr>
              <a:t>=TRUE)</a:t>
            </a:r>
          </a:p>
          <a:p>
            <a:pPr lvl="1" algn="l" rtl="0">
              <a:lnSpc>
                <a:spcPct val="150000"/>
              </a:lnSpc>
            </a:pPr>
            <a:r>
              <a:rPr lang="en-US" sz="2000" dirty="0"/>
              <a:t>now let’s replace the missing values:</a:t>
            </a:r>
          </a:p>
          <a:p>
            <a:pPr marL="457200" lvl="1" indent="0" algn="l" rtl="0">
              <a:lnSpc>
                <a:spcPct val="150000"/>
              </a:lnSpc>
              <a:buNone/>
            </a:pPr>
            <a:r>
              <a:rPr lang="en-US" sz="2000" dirty="0">
                <a:solidFill>
                  <a:srgbClr val="FF0000"/>
                </a:solidFill>
              </a:rPr>
              <a:t>&gt; </a:t>
            </a:r>
            <a:r>
              <a:rPr lang="en-US" sz="2000" dirty="0" err="1">
                <a:solidFill>
                  <a:srgbClr val="FF0000"/>
                </a:solidFill>
              </a:rPr>
              <a:t>airquality</a:t>
            </a:r>
            <a:r>
              <a:rPr lang="en-US" sz="2000" dirty="0">
                <a:solidFill>
                  <a:srgbClr val="FF0000"/>
                </a:solidFill>
              </a:rPr>
              <a:t>[</a:t>
            </a:r>
            <a:r>
              <a:rPr lang="en-US" sz="2000" dirty="0" err="1">
                <a:solidFill>
                  <a:srgbClr val="FF0000"/>
                </a:solidFill>
              </a:rPr>
              <a:t>indx</a:t>
            </a:r>
            <a:r>
              <a:rPr lang="en-US" sz="2000" dirty="0">
                <a:solidFill>
                  <a:srgbClr val="FF0000"/>
                </a:solidFill>
              </a:rPr>
              <a:t>]&lt;-</a:t>
            </a:r>
            <a:r>
              <a:rPr lang="en-US" sz="2000" dirty="0" err="1">
                <a:solidFill>
                  <a:srgbClr val="FF0000"/>
                </a:solidFill>
              </a:rPr>
              <a:t>aqMeans</a:t>
            </a:r>
            <a:r>
              <a:rPr lang="en-US" sz="2000" dirty="0">
                <a:solidFill>
                  <a:srgbClr val="FF0000"/>
                </a:solidFill>
              </a:rPr>
              <a:t>[</a:t>
            </a:r>
            <a:r>
              <a:rPr lang="en-US" sz="2000" dirty="0" err="1">
                <a:solidFill>
                  <a:srgbClr val="FF0000"/>
                </a:solidFill>
              </a:rPr>
              <a:t>indx</a:t>
            </a:r>
            <a:r>
              <a:rPr lang="en-US" sz="2000" dirty="0">
                <a:solidFill>
                  <a:srgbClr val="FF0000"/>
                </a:solidFill>
              </a:rPr>
              <a:t>[,2]]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FBB6-BCDF-4FB3-8624-BB97AC719C36}" type="datetime8">
              <a:rPr lang="he-IL" smtClean="0"/>
              <a:t>06 מרץ 19</a:t>
            </a:fld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BB8-7ABE-4E84-B2A8-7D6C2299FD0B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86563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43490" y="260648"/>
            <a:ext cx="7024744" cy="1143000"/>
          </a:xfrm>
        </p:spPr>
        <p:txBody>
          <a:bodyPr>
            <a:normAutofit fontScale="90000"/>
          </a:bodyPr>
          <a:lstStyle/>
          <a:p>
            <a:pPr algn="ctr" rtl="0"/>
            <a:r>
              <a:rPr lang="en-US" dirty="0"/>
              <a:t>Handling Missing Data (cont.)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971600" y="1412776"/>
            <a:ext cx="7704856" cy="5040560"/>
          </a:xfrm>
        </p:spPr>
        <p:txBody>
          <a:bodyPr>
            <a:normAutofit fontScale="92500" lnSpcReduction="20000"/>
          </a:bodyPr>
          <a:lstStyle/>
          <a:p>
            <a:pPr marL="68580" indent="0" algn="l" rtl="0">
              <a:buNone/>
            </a:pPr>
            <a:r>
              <a:rPr lang="en-US" dirty="0">
                <a:solidFill>
                  <a:schemeClr val="tx1"/>
                </a:solidFill>
              </a:rPr>
              <a:t>The result:</a:t>
            </a:r>
          </a:p>
          <a:p>
            <a:pPr marL="68580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&gt; head(</a:t>
            </a:r>
            <a:r>
              <a:rPr lang="en-US" dirty="0" err="1">
                <a:solidFill>
                  <a:srgbClr val="FF0000"/>
                </a:solidFill>
              </a:rPr>
              <a:t>airquality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marL="68580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 Ozone    </a:t>
            </a:r>
            <a:r>
              <a:rPr lang="en-US" dirty="0" err="1">
                <a:solidFill>
                  <a:srgbClr val="FF0000"/>
                </a:solidFill>
              </a:rPr>
              <a:t>Solar.R</a:t>
            </a:r>
            <a:r>
              <a:rPr lang="en-US" dirty="0">
                <a:solidFill>
                  <a:srgbClr val="FF0000"/>
                </a:solidFill>
              </a:rPr>
              <a:t>   Wind   Temp   Month   Day</a:t>
            </a:r>
          </a:p>
          <a:p>
            <a:pPr marL="68580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1 41.00    190.00     7.4      67          5          1</a:t>
            </a:r>
          </a:p>
          <a:p>
            <a:pPr marL="68580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2 36.00    118.00     8.0      72          5          2</a:t>
            </a:r>
          </a:p>
          <a:p>
            <a:pPr marL="68580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3 12.00    149.00    12.6     74          5          3</a:t>
            </a:r>
          </a:p>
          <a:p>
            <a:pPr marL="68580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4 18.00    313.00    11.5     62          5          4</a:t>
            </a:r>
          </a:p>
          <a:p>
            <a:pPr marL="68580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5 42.12    185.93    14.3     56          5          5</a:t>
            </a:r>
          </a:p>
          <a:p>
            <a:pPr marL="68580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6 28.00    185.93    14.9     66          5          6</a:t>
            </a:r>
          </a:p>
          <a:p>
            <a:pPr marL="68580" indent="0" algn="l" rtl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68580" indent="0" algn="l" rtl="0">
              <a:buNone/>
            </a:pPr>
            <a:r>
              <a:rPr lang="en-US" dirty="0">
                <a:solidFill>
                  <a:schemeClr val="tx1"/>
                </a:solidFill>
              </a:rPr>
              <a:t>Alternative method:</a:t>
            </a:r>
          </a:p>
          <a:p>
            <a:pPr marL="68580" indent="0" algn="l" rtl="0">
              <a:buNone/>
            </a:pPr>
            <a:r>
              <a:rPr lang="en-US" dirty="0">
                <a:solidFill>
                  <a:schemeClr val="tx1"/>
                </a:solidFill>
              </a:rPr>
              <a:t>Use the function </a:t>
            </a:r>
            <a:r>
              <a:rPr lang="en-US" dirty="0" err="1">
                <a:solidFill>
                  <a:schemeClr val="tx1"/>
                </a:solidFill>
              </a:rPr>
              <a:t>na.aggregate</a:t>
            </a:r>
            <a:r>
              <a:rPr lang="en-US" dirty="0">
                <a:solidFill>
                  <a:schemeClr val="tx1"/>
                </a:solidFill>
              </a:rPr>
              <a:t> (zoo package)</a:t>
            </a:r>
          </a:p>
          <a:p>
            <a:pPr marL="68580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&gt; library(zoo)</a:t>
            </a:r>
          </a:p>
          <a:p>
            <a:pPr marL="68580" indent="0" algn="l" rtl="0">
              <a:buNone/>
            </a:pPr>
            <a:r>
              <a:rPr lang="en-US" dirty="0">
                <a:solidFill>
                  <a:srgbClr val="FF0000"/>
                </a:solidFill>
              </a:rPr>
              <a:t>&gt; </a:t>
            </a:r>
            <a:r>
              <a:rPr lang="en-US" dirty="0" err="1">
                <a:solidFill>
                  <a:srgbClr val="FF0000"/>
                </a:solidFill>
              </a:rPr>
              <a:t>na.aggregate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airquality</a:t>
            </a:r>
            <a:r>
              <a:rPr lang="en-US" dirty="0">
                <a:solidFill>
                  <a:srgbClr val="FF0000"/>
                </a:solidFill>
              </a:rPr>
              <a:t>) </a:t>
            </a:r>
          </a:p>
          <a:p>
            <a:pPr marL="68580" indent="0" algn="l" rtl="0">
              <a:buNone/>
            </a:pP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FBB6-BCDF-4FB3-8624-BB97AC719C36}" type="datetime8">
              <a:rPr lang="he-IL" smtClean="0"/>
              <a:t>06 מרץ 19</a:t>
            </a:fld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ABB8-7ABE-4E84-B2A8-7D6C2299FD0B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892514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אוסטין">
  <a:themeElements>
    <a:clrScheme name="יסודי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אוסטין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אוסטין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1305</TotalTime>
  <Words>1773</Words>
  <Application>Microsoft Office PowerPoint</Application>
  <PresentationFormat>On-screen Show (4:3)</PresentationFormat>
  <Paragraphs>315</Paragraphs>
  <Slides>19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Century Gothic</vt:lpstr>
      <vt:lpstr>Gisha</vt:lpstr>
      <vt:lpstr>Wingdings</vt:lpstr>
      <vt:lpstr>Wingdings 2</vt:lpstr>
      <vt:lpstr>אוסטין</vt:lpstr>
      <vt:lpstr>משוואה</vt:lpstr>
      <vt:lpstr>מעבדות מדעי הנתונים</vt:lpstr>
      <vt:lpstr>Handling Missing Data</vt:lpstr>
      <vt:lpstr>Handling Missing Data</vt:lpstr>
      <vt:lpstr>Handling Missing Data (cont.)</vt:lpstr>
      <vt:lpstr>Handling Missing Data (cont.)</vt:lpstr>
      <vt:lpstr>Handling Missing Data (cont.)</vt:lpstr>
      <vt:lpstr>Handling Missing Data (cont.)</vt:lpstr>
      <vt:lpstr>Handling Missing Data (cont.)</vt:lpstr>
      <vt:lpstr>Handling Missing Data (cont.)</vt:lpstr>
      <vt:lpstr>Normalization</vt:lpstr>
      <vt:lpstr>*apply functions</vt:lpstr>
      <vt:lpstr>lapply, sapply - examples</vt:lpstr>
      <vt:lpstr>z-score normalization</vt:lpstr>
      <vt:lpstr>z-score normalization (cont.)</vt:lpstr>
      <vt:lpstr>z-score normalization (cont.)</vt:lpstr>
      <vt:lpstr>Discretization</vt:lpstr>
      <vt:lpstr>Discretization by prior knowledge</vt:lpstr>
      <vt:lpstr>Discretization by prior knowledge (cont.)</vt:lpstr>
      <vt:lpstr>Discretization by prior knowledge (cont.)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מעבדות כריית נתונים</dc:title>
  <dc:creator>user</dc:creator>
  <cp:lastModifiedBy>Gil Avrahami</cp:lastModifiedBy>
  <cp:revision>92</cp:revision>
  <dcterms:created xsi:type="dcterms:W3CDTF">2015-02-17T12:48:38Z</dcterms:created>
  <dcterms:modified xsi:type="dcterms:W3CDTF">2019-03-07T01:27:28Z</dcterms:modified>
</cp:coreProperties>
</file>