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0"/>
  </p:notesMasterIdLst>
  <p:sldIdLst>
    <p:sldId id="256" r:id="rId2"/>
    <p:sldId id="275" r:id="rId3"/>
    <p:sldId id="274" r:id="rId4"/>
    <p:sldId id="276" r:id="rId5"/>
    <p:sldId id="277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83669" autoAdjust="0"/>
  </p:normalViewPr>
  <p:slideViewPr>
    <p:cSldViewPr showGuides="1">
      <p:cViewPr>
        <p:scale>
          <a:sx n="80" d="100"/>
          <a:sy n="80" d="100"/>
        </p:scale>
        <p:origin x="808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CEA9196-A995-4C83-B2CD-895CF167373E}" type="datetimeFigureOut">
              <a:rPr lang="he-IL" smtClean="0"/>
              <a:t>ז'/אדר 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C57356F-9D3B-45CD-9E94-3A9B698051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345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utils/topics/install.packag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n-parametric_statistic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andom_variable" TargetMode="External"/><Relationship Id="rId5" Type="http://schemas.openxmlformats.org/officeDocument/2006/relationships/hyperlink" Target="https://en.wikipedia.org/wiki/Probability_density_function" TargetMode="External"/><Relationship Id="rId4" Type="http://schemas.openxmlformats.org/officeDocument/2006/relationships/hyperlink" Target="https://en.wikipedia.org/wiki/Density_estim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install.packages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"ggplot2"</a:t>
            </a:r>
            <a:r>
              <a:rPr lang="en-US" dirty="0"/>
              <a:t>)</a:t>
            </a:r>
          </a:p>
          <a:p>
            <a:r>
              <a:rPr lang="en-US" dirty="0"/>
              <a:t>library(ggplot2)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711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>
                <a:effectLst/>
              </a:rPr>
              <a:t># color, shape, size, fill - Associates the levels of variable with symbol color, shape, or size. For line plots, color associates levels of a variable with line color. For density and box plots, fill associates fill colors with a variable. Legends are drawn automatically.</a:t>
            </a:r>
          </a:p>
          <a:p>
            <a:pPr algn="l" rtl="0"/>
            <a:endParaRPr lang="en-US" dirty="0">
              <a:effectLst/>
            </a:endParaRPr>
          </a:p>
          <a:p>
            <a:pPr algn="l" rtl="0"/>
            <a:r>
              <a:rPr lang="en-US" dirty="0">
                <a:effectLst/>
              </a:rPr>
              <a:t># Facets - Creates a trellis graph by specifying conditioning variables. Its value is expressed as </a:t>
            </a:r>
            <a:r>
              <a:rPr lang="en-US" i="1" dirty="0" err="1">
                <a:effectLst/>
              </a:rPr>
              <a:t>rowvar</a:t>
            </a:r>
            <a:r>
              <a:rPr lang="en-US" dirty="0">
                <a:effectLst/>
              </a:rPr>
              <a:t> ~ </a:t>
            </a:r>
            <a:r>
              <a:rPr lang="en-US" i="1" dirty="0" err="1">
                <a:effectLst/>
              </a:rPr>
              <a:t>colvar</a:t>
            </a:r>
            <a:r>
              <a:rPr lang="en-US" dirty="0">
                <a:effectLst/>
              </a:rPr>
              <a:t>. To create trellis graphs based on a single conditioning variable, use </a:t>
            </a:r>
            <a:r>
              <a:rPr lang="en-US" i="1" dirty="0" err="1">
                <a:effectLst/>
              </a:rPr>
              <a:t>rowvar</a:t>
            </a:r>
            <a:r>
              <a:rPr lang="en-US" dirty="0">
                <a:effectLst/>
              </a:rPr>
              <a:t>~. or .~</a:t>
            </a:r>
            <a:r>
              <a:rPr lang="en-US" i="1" dirty="0" err="1">
                <a:effectLst/>
              </a:rPr>
              <a:t>colvar</a:t>
            </a:r>
            <a:r>
              <a:rPr lang="en-US" dirty="0">
                <a:effectLst/>
              </a:rPr>
              <a:t>)</a:t>
            </a:r>
          </a:p>
          <a:p>
            <a:pPr algn="l" rtl="0"/>
            <a:endParaRPr lang="en-US" dirty="0">
              <a:effectLst/>
            </a:endParaRPr>
          </a:p>
          <a:p>
            <a:pPr algn="l" rtl="0"/>
            <a:r>
              <a:rPr lang="en-US" dirty="0">
                <a:effectLst/>
              </a:rPr>
              <a:t># method, formula - If </a:t>
            </a:r>
            <a:r>
              <a:rPr lang="en-US" dirty="0" err="1">
                <a:effectLst/>
              </a:rPr>
              <a:t>geom</a:t>
            </a:r>
            <a:r>
              <a:rPr lang="en-US" dirty="0">
                <a:effectLst/>
              </a:rPr>
              <a:t>="smooth", a loess fit line</a:t>
            </a:r>
            <a:r>
              <a:rPr lang="en-US" b="0" dirty="0">
                <a:effectLst/>
              </a:rPr>
              <a:t>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Locally Weighted Scatterplot Smoothing) </a:t>
            </a:r>
            <a:r>
              <a:rPr lang="en-US" dirty="0">
                <a:effectLst/>
              </a:rPr>
              <a:t>and confidence limits are added by default. When the number of observations is greater than 1,000, a more efficient smoothing algorithm is employed. Methods include "lm" for regression, "gam" for generalized additive models, and "</a:t>
            </a:r>
            <a:r>
              <a:rPr lang="en-US" dirty="0" err="1">
                <a:effectLst/>
              </a:rPr>
              <a:t>rlm</a:t>
            </a:r>
            <a:r>
              <a:rPr lang="en-US" dirty="0">
                <a:effectLst/>
              </a:rPr>
              <a:t>" for robust regression. The formula parameter gives the form of the fit. For example, to add simple linear regression lines, you'd specify </a:t>
            </a:r>
            <a:r>
              <a:rPr lang="en-US" dirty="0" err="1">
                <a:effectLst/>
              </a:rPr>
              <a:t>geom</a:t>
            </a:r>
            <a:r>
              <a:rPr lang="en-US" dirty="0">
                <a:effectLst/>
              </a:rPr>
              <a:t>="smooth", method="lm", formula=</a:t>
            </a:r>
            <a:r>
              <a:rPr lang="en-US" dirty="0" err="1">
                <a:effectLst/>
              </a:rPr>
              <a:t>y~x</a:t>
            </a:r>
            <a:r>
              <a:rPr lang="en-US" dirty="0">
                <a:effectLst/>
              </a:rPr>
              <a:t>. Changing the formula to </a:t>
            </a:r>
            <a:r>
              <a:rPr lang="en-US" dirty="0" err="1">
                <a:effectLst/>
              </a:rPr>
              <a:t>y~poly</a:t>
            </a:r>
            <a:r>
              <a:rPr lang="en-US" dirty="0">
                <a:effectLst/>
              </a:rPr>
              <a:t>(x,2) would produce a quadratic fit. Note that the formula uses the letters x and y, not the names of the variables.  For method="gam", be sure to load the </a:t>
            </a:r>
            <a:r>
              <a:rPr lang="en-US" dirty="0" err="1">
                <a:effectLst/>
              </a:rPr>
              <a:t>mgcv</a:t>
            </a:r>
            <a:r>
              <a:rPr lang="en-US" dirty="0">
                <a:effectLst/>
              </a:rPr>
              <a:t> package. For method="</a:t>
            </a:r>
            <a:r>
              <a:rPr lang="en-US" dirty="0" err="1">
                <a:effectLst/>
              </a:rPr>
              <a:t>rml</a:t>
            </a:r>
            <a:r>
              <a:rPr lang="en-US" dirty="0">
                <a:effectLst/>
              </a:rPr>
              <a:t>", load the MASS package.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96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23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kernel density estimation</a:t>
            </a:r>
            <a:r>
              <a:rPr lang="en-US" sz="1200" b="0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KDE</a:t>
            </a:r>
            <a:r>
              <a:rPr lang="en-US" sz="1200" b="0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) is a </a:t>
            </a:r>
            <a:r>
              <a:rPr lang="en-US" sz="1200" b="0" i="0" u="none" strike="noStrik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  <a:hlinkClick r:id="rId3" tooltip="Non-parametric 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non-parametric</a:t>
            </a:r>
            <a:r>
              <a:rPr lang="en-US" sz="1200" b="0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 way to </a:t>
            </a:r>
            <a:r>
              <a:rPr lang="en-US" sz="1200" b="0" i="0" u="none" strike="noStrik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  <a:hlinkClick r:id="rId4" tooltip="Density estim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</a:t>
            </a:r>
            <a:r>
              <a:rPr lang="en-US" sz="1200" b="0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0" i="0" u="none" strike="noStrik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  <a:hlinkClick r:id="rId5" tooltip="Probability density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probability density function</a:t>
            </a:r>
            <a:r>
              <a:rPr lang="en-US" sz="1200" b="0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  <a:hlinkClick r:id="rId6" tooltip="Random variab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 variable</a:t>
            </a:r>
            <a:r>
              <a:rPr lang="en-US" sz="1200" b="0" i="0" u="none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he-IL" u="none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7356F-9D3B-45CD-9E94-3A9B6980512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31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59713EB-D23A-450E-BBBB-0BE0F3CC893F}" type="datetime8">
              <a:rPr lang="he-IL" smtClean="0"/>
              <a:t>14 מרץ 19</a:t>
            </a:fld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29FF3-B40C-4D04-9792-8CA3181B9F5F}" type="datetime8">
              <a:rPr lang="he-IL" smtClean="0"/>
              <a:t>14 מרץ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CF6F-5868-4745-8486-C0F8F76826DE}" type="datetime8">
              <a:rPr lang="he-IL" smtClean="0"/>
              <a:t>14 מרץ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14 מרץ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42FF-2F92-4AA2-9B4A-953521EDB9EB}" type="datetime8">
              <a:rPr lang="he-IL" smtClean="0"/>
              <a:t>14 מרץ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570D-84C4-4F60-81B0-32B4D26EBFDE}" type="datetime8">
              <a:rPr lang="he-IL" smtClean="0"/>
              <a:t>14 מרץ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470-33AA-41DA-8562-D6E4641721CA}" type="datetime8">
              <a:rPr lang="he-IL" smtClean="0"/>
              <a:t>14 מרץ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49DF-DA91-4B46-B561-9FB6D900BE06}" type="datetime8">
              <a:rPr lang="he-IL" smtClean="0"/>
              <a:t>14 מרץ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3435-80E7-41CD-8C4B-0CF2DC09457C}" type="datetime8">
              <a:rPr lang="he-IL" smtClean="0"/>
              <a:t>14 מרץ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2BFB-998F-4898-9EE4-D4C66CBC3FF3}" type="datetime8">
              <a:rPr lang="he-IL" smtClean="0"/>
              <a:t>14 מרץ 19</a:t>
            </a:fld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3A46-B85C-43F0-9006-4B3648E7262A}" type="datetime8">
              <a:rPr lang="he-IL" smtClean="0"/>
              <a:t>14 מרץ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6BD638A-AA6C-45CF-8E00-83BB6DA2A5CE}" type="datetime8">
              <a:rPr lang="he-IL" smtClean="0"/>
              <a:t>14 מרץ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77A660D-AE2B-4A66-9AD2-4CBBB692EAD5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משנה 2"/>
          <p:cNvSpPr txBox="1">
            <a:spLocks/>
          </p:cNvSpPr>
          <p:nvPr/>
        </p:nvSpPr>
        <p:spPr>
          <a:xfrm>
            <a:off x="182077" y="6381328"/>
            <a:ext cx="3309803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Written by </a:t>
            </a:r>
            <a:r>
              <a:rPr lang="en-US" b="1" dirty="0" err="1"/>
              <a:t>Noa</a:t>
            </a:r>
            <a:r>
              <a:rPr lang="en-US" b="1" dirty="0"/>
              <a:t> </a:t>
            </a:r>
            <a:r>
              <a:rPr lang="en-US" b="1" dirty="0" err="1"/>
              <a:t>Eyal</a:t>
            </a:r>
            <a:endParaRPr lang="he-IL" dirty="0"/>
          </a:p>
        </p:txBody>
      </p:sp>
      <p:sp>
        <p:nvSpPr>
          <p:cNvPr id="7" name="כותרת משנה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he-IL" b="1" dirty="0"/>
              <a:t>מעבדה 3</a:t>
            </a:r>
          </a:p>
          <a:p>
            <a:pPr algn="ctr"/>
            <a:endParaRPr lang="he-IL" b="1" dirty="0"/>
          </a:p>
          <a:p>
            <a:pPr algn="ctr" rtl="0"/>
            <a:r>
              <a:rPr lang="en-US" b="1" dirty="0"/>
              <a:t>Visualization</a:t>
            </a:r>
            <a:endParaRPr lang="he-IL" b="1" dirty="0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מעבדות    </a:t>
            </a:r>
            <a:br>
              <a:rPr lang="he-IL" dirty="0"/>
            </a:br>
            <a:r>
              <a:rPr lang="he-IL" dirty="0"/>
              <a:t>מדעי הנתונים</a:t>
            </a:r>
          </a:p>
        </p:txBody>
      </p:sp>
      <p:sp>
        <p:nvSpPr>
          <p:cNvPr id="9" name="מציין מיקום של תאריך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92B6-5D80-41A2-8A7A-629B982699D4}" type="datetime8">
              <a:rPr lang="he-IL" smtClean="0"/>
              <a:t>14 מרץ 19</a:t>
            </a:fld>
            <a:endParaRPr lang="he-IL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8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608" y="2636912"/>
            <a:ext cx="7024744" cy="1143000"/>
          </a:xfrm>
        </p:spPr>
        <p:txBody>
          <a:bodyPr/>
          <a:lstStyle/>
          <a:p>
            <a:pPr algn="ctr" rtl="0"/>
            <a:r>
              <a:rPr lang="en-US" b="1" dirty="0"/>
              <a:t>ggplot2 library</a:t>
            </a:r>
            <a:endParaRPr lang="he-IL" b="1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49DF-DA91-4B46-B561-9FB6D900BE06}" type="datetime8">
              <a:rPr lang="he-IL" smtClean="0"/>
              <a:t>14 מרץ 19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11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86409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Qplot</a:t>
            </a:r>
            <a:r>
              <a:rPr lang="en-US" dirty="0"/>
              <a:t>()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5112568"/>
          </a:xfrm>
        </p:spPr>
        <p:txBody>
          <a:bodyPr>
            <a:normAutofit/>
          </a:bodyPr>
          <a:lstStyle/>
          <a:p>
            <a:pPr marL="68580" indent="0" algn="l" rtl="0">
              <a:buNone/>
            </a:pPr>
            <a:r>
              <a:rPr lang="en-US" b="1" dirty="0" err="1">
                <a:solidFill>
                  <a:schemeClr val="tx1"/>
                </a:solidFill>
              </a:rPr>
              <a:t>qplot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, data=, color=, shape=, size=, alpha=, </a:t>
            </a:r>
            <a:r>
              <a:rPr lang="en-US" dirty="0" err="1">
                <a:solidFill>
                  <a:schemeClr val="tx1"/>
                </a:solidFill>
              </a:rPr>
              <a:t>geom</a:t>
            </a:r>
            <a:r>
              <a:rPr lang="en-US" dirty="0">
                <a:solidFill>
                  <a:schemeClr val="tx1"/>
                </a:solidFill>
              </a:rPr>
              <a:t>=, method=, formula=, facets=, </a:t>
            </a:r>
            <a:r>
              <a:rPr lang="en-US" dirty="0" err="1">
                <a:solidFill>
                  <a:schemeClr val="tx1"/>
                </a:solidFill>
              </a:rPr>
              <a:t>xlim</a:t>
            </a:r>
            <a:r>
              <a:rPr lang="en-US" dirty="0">
                <a:solidFill>
                  <a:schemeClr val="tx1"/>
                </a:solidFill>
              </a:rPr>
              <a:t>=, </a:t>
            </a:r>
            <a:r>
              <a:rPr lang="en-US" dirty="0" err="1">
                <a:solidFill>
                  <a:schemeClr val="tx1"/>
                </a:solidFill>
              </a:rPr>
              <a:t>ylim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xlab</a:t>
            </a:r>
            <a:r>
              <a:rPr lang="en-US" dirty="0">
                <a:solidFill>
                  <a:schemeClr val="tx1"/>
                </a:solidFill>
              </a:rPr>
              <a:t>=, </a:t>
            </a:r>
            <a:r>
              <a:rPr lang="en-US" dirty="0" err="1">
                <a:solidFill>
                  <a:schemeClr val="tx1"/>
                </a:solidFill>
              </a:rPr>
              <a:t>ylab</a:t>
            </a:r>
            <a:r>
              <a:rPr lang="en-US" dirty="0">
                <a:solidFill>
                  <a:schemeClr val="tx1"/>
                </a:solidFill>
              </a:rPr>
              <a:t>=, main=)</a:t>
            </a:r>
            <a:endParaRPr lang="en-US" b="1" dirty="0">
              <a:solidFill>
                <a:schemeClr val="tx1"/>
              </a:solidFill>
            </a:endParaRPr>
          </a:p>
          <a:p>
            <a:pPr algn="l" rtl="0"/>
            <a:r>
              <a:rPr lang="en-US" sz="1800" b="1" dirty="0" err="1">
                <a:solidFill>
                  <a:schemeClr val="tx1"/>
                </a:solidFill>
              </a:rPr>
              <a:t>x,y</a:t>
            </a:r>
            <a:r>
              <a:rPr lang="en-US" sz="1800" dirty="0">
                <a:solidFill>
                  <a:schemeClr val="tx1"/>
                </a:solidFill>
              </a:rPr>
              <a:t> - Specifies the variables placed on the horizontal and vertical axis. For </a:t>
            </a:r>
            <a:r>
              <a:rPr lang="en-US" sz="1800" dirty="0" err="1">
                <a:solidFill>
                  <a:schemeClr val="tx1"/>
                </a:solidFill>
              </a:rPr>
              <a:t>univariate</a:t>
            </a:r>
            <a:r>
              <a:rPr lang="en-US" sz="1800" dirty="0">
                <a:solidFill>
                  <a:schemeClr val="tx1"/>
                </a:solidFill>
              </a:rPr>
              <a:t> plots (e.g., histograms), omit </a:t>
            </a:r>
            <a:r>
              <a:rPr lang="en-US" sz="1800" i="1" dirty="0">
                <a:solidFill>
                  <a:schemeClr val="tx1"/>
                </a:solidFill>
              </a:rPr>
              <a:t>y.</a:t>
            </a:r>
          </a:p>
          <a:p>
            <a:pPr algn="l" rtl="0"/>
            <a:r>
              <a:rPr lang="en-US" sz="1800" b="1" dirty="0">
                <a:solidFill>
                  <a:schemeClr val="tx1"/>
                </a:solidFill>
              </a:rPr>
              <a:t>Data</a:t>
            </a:r>
            <a:r>
              <a:rPr lang="en-US" sz="1800" dirty="0">
                <a:solidFill>
                  <a:schemeClr val="tx1"/>
                </a:solidFill>
              </a:rPr>
              <a:t> – the </a:t>
            </a:r>
            <a:r>
              <a:rPr lang="en-US" sz="1800" dirty="0" err="1">
                <a:solidFill>
                  <a:schemeClr val="tx1"/>
                </a:solidFill>
              </a:rPr>
              <a:t>dataframe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algn="l" rtl="0"/>
            <a:r>
              <a:rPr lang="en-US" sz="1800" b="1" dirty="0">
                <a:solidFill>
                  <a:schemeClr val="tx1"/>
                </a:solidFill>
              </a:rPr>
              <a:t>main, </a:t>
            </a:r>
            <a:r>
              <a:rPr lang="en-US" sz="1800" b="1" dirty="0" err="1">
                <a:solidFill>
                  <a:schemeClr val="tx1"/>
                </a:solidFill>
              </a:rPr>
              <a:t>xlab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ylab</a:t>
            </a:r>
            <a:r>
              <a:rPr lang="en-US" sz="1800" dirty="0">
                <a:solidFill>
                  <a:schemeClr val="tx1"/>
                </a:solidFill>
              </a:rPr>
              <a:t> – title and axis's labels.</a:t>
            </a:r>
          </a:p>
          <a:p>
            <a:pPr algn="l" rtl="0"/>
            <a:r>
              <a:rPr lang="en-US" sz="1800" b="1" dirty="0" err="1">
                <a:solidFill>
                  <a:schemeClr val="tx1"/>
                </a:solidFill>
              </a:rPr>
              <a:t>xlim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ylim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- Two-element numeric vectors giving the minimum and maximum values for the horizontal and vertical axes, respectively.</a:t>
            </a:r>
          </a:p>
          <a:p>
            <a:pPr algn="l" rtl="0"/>
            <a:r>
              <a:rPr lang="en-US" sz="1800" b="1" dirty="0" err="1">
                <a:solidFill>
                  <a:schemeClr val="tx1"/>
                </a:solidFill>
              </a:rPr>
              <a:t>Geom</a:t>
            </a:r>
            <a:r>
              <a:rPr lang="en-US" sz="1800" dirty="0">
                <a:solidFill>
                  <a:schemeClr val="tx1"/>
                </a:solidFill>
              </a:rPr>
              <a:t> – i.e. "point", "smooth", "boxplot", "line", "histogram", "density", "bar", and "jitter".</a:t>
            </a:r>
          </a:p>
          <a:p>
            <a:pPr algn="l" rtl="0"/>
            <a:r>
              <a:rPr lang="en-US" sz="1800" b="1" dirty="0">
                <a:solidFill>
                  <a:schemeClr val="tx1"/>
                </a:solidFill>
              </a:rPr>
              <a:t>color, shape, size, fill</a:t>
            </a:r>
          </a:p>
          <a:p>
            <a:pPr algn="l" rtl="0"/>
            <a:r>
              <a:rPr lang="en-US" sz="1800" b="1" dirty="0">
                <a:solidFill>
                  <a:schemeClr val="tx1"/>
                </a:solidFill>
              </a:rPr>
              <a:t>alpha</a:t>
            </a:r>
            <a:r>
              <a:rPr lang="en-US" sz="1800" dirty="0">
                <a:solidFill>
                  <a:schemeClr val="tx1"/>
                </a:solidFill>
              </a:rPr>
              <a:t> - Alpha transparency for overlapping elements (0-1).</a:t>
            </a:r>
          </a:p>
          <a:p>
            <a:pPr algn="l" rtl="0"/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14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222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mtcars</a:t>
            </a:r>
            <a:r>
              <a:rPr lang="en-US" dirty="0"/>
              <a:t> </a:t>
            </a:r>
            <a:r>
              <a:rPr lang="en-US" dirty="0" err="1"/>
              <a:t>datafreme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880" cy="4896544"/>
          </a:xfrm>
        </p:spPr>
        <p:txBody>
          <a:bodyPr>
            <a:normAutofit/>
          </a:bodyPr>
          <a:lstStyle/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head(</a:t>
            </a:r>
            <a:r>
              <a:rPr lang="en-US" dirty="0" err="1">
                <a:solidFill>
                  <a:srgbClr val="FF0000"/>
                </a:solidFill>
              </a:rPr>
              <a:t>mtcars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algn="l" rtl="0"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algn="l" rtl="0"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algn="l" rtl="0"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68580" indent="0" algn="l" rtl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algn="l" rtl="0"/>
            <a:r>
              <a:rPr lang="en-US" sz="2000" dirty="0"/>
              <a:t>create factors with value labels</a:t>
            </a:r>
            <a:endParaRPr lang="en-US" sz="2000" dirty="0">
              <a:solidFill>
                <a:srgbClr val="FF0000"/>
              </a:solidFill>
            </a:endParaRP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library(ggplot2)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mtcars$gear</a:t>
            </a:r>
            <a:r>
              <a:rPr lang="en-US" sz="2000" dirty="0">
                <a:solidFill>
                  <a:srgbClr val="FF0000"/>
                </a:solidFill>
              </a:rPr>
              <a:t> &lt;- factor(</a:t>
            </a:r>
            <a:r>
              <a:rPr lang="en-US" sz="2000" dirty="0" err="1">
                <a:solidFill>
                  <a:srgbClr val="FF0000"/>
                </a:solidFill>
              </a:rPr>
              <a:t>mtcars$gear,levels</a:t>
            </a:r>
            <a:r>
              <a:rPr lang="en-US" sz="2000" dirty="0">
                <a:solidFill>
                  <a:srgbClr val="FF0000"/>
                </a:solidFill>
              </a:rPr>
              <a:t>=c(3,4,5), labels=c("3gears","4gears","5gears"))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mtcars$am</a:t>
            </a:r>
            <a:r>
              <a:rPr lang="en-US" sz="2000" dirty="0">
                <a:solidFill>
                  <a:srgbClr val="FF0000"/>
                </a:solidFill>
              </a:rPr>
              <a:t> &lt;- factor(</a:t>
            </a:r>
            <a:r>
              <a:rPr lang="en-US" sz="2000" dirty="0" err="1">
                <a:solidFill>
                  <a:srgbClr val="FF0000"/>
                </a:solidFill>
              </a:rPr>
              <a:t>mtcars$am,levels</a:t>
            </a:r>
            <a:r>
              <a:rPr lang="en-US" sz="2000" dirty="0">
                <a:solidFill>
                  <a:srgbClr val="FF0000"/>
                </a:solidFill>
              </a:rPr>
              <a:t>=c(0,1), labels=c("</a:t>
            </a:r>
            <a:r>
              <a:rPr lang="en-US" sz="2000" dirty="0" err="1">
                <a:solidFill>
                  <a:srgbClr val="FF0000"/>
                </a:solidFill>
              </a:rPr>
              <a:t>Automatic","Manual</a:t>
            </a:r>
            <a:r>
              <a:rPr lang="en-US" sz="2000" dirty="0">
                <a:solidFill>
                  <a:srgbClr val="FF0000"/>
                </a:solidFill>
              </a:rPr>
              <a:t>"))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mtcars$cyl</a:t>
            </a:r>
            <a:r>
              <a:rPr lang="en-US" sz="2000" dirty="0">
                <a:solidFill>
                  <a:srgbClr val="FF0000"/>
                </a:solidFill>
              </a:rPr>
              <a:t> &lt;- factor(</a:t>
            </a:r>
            <a:r>
              <a:rPr lang="en-US" sz="2000" dirty="0" err="1">
                <a:solidFill>
                  <a:srgbClr val="FF0000"/>
                </a:solidFill>
              </a:rPr>
              <a:t>mtcars$cyl,levels</a:t>
            </a:r>
            <a:r>
              <a:rPr lang="en-US" sz="2000" dirty="0">
                <a:solidFill>
                  <a:srgbClr val="FF0000"/>
                </a:solidFill>
              </a:rPr>
              <a:t>=c(4,6,8), labels=c("4cyl","6cyl","8cyl")) 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14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4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2012880"/>
            <a:ext cx="8052228" cy="134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99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89168"/>
          </a:xfrm>
        </p:spPr>
        <p:txBody>
          <a:bodyPr/>
          <a:lstStyle/>
          <a:p>
            <a:pPr algn="ctr"/>
            <a:r>
              <a:rPr lang="en-US" dirty="0"/>
              <a:t>Kernel Density Plot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700808"/>
            <a:ext cx="7944172" cy="4464496"/>
          </a:xfrm>
        </p:spPr>
        <p:txBody>
          <a:bodyPr/>
          <a:lstStyle/>
          <a:p>
            <a:pPr algn="l" rtl="0"/>
            <a:r>
              <a:rPr lang="en-US" dirty="0"/>
              <a:t>Kernel density plots for mpg grouped by number of gears (indicated by color)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qplot</a:t>
            </a:r>
            <a:r>
              <a:rPr lang="en-US" sz="2000" dirty="0">
                <a:solidFill>
                  <a:srgbClr val="FF0000"/>
                </a:solidFill>
              </a:rPr>
              <a:t>(mpg, data=</a:t>
            </a:r>
            <a:r>
              <a:rPr lang="en-US" sz="2000" dirty="0" err="1">
                <a:solidFill>
                  <a:srgbClr val="FF0000"/>
                </a:solidFill>
              </a:rPr>
              <a:t>mtcars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geom</a:t>
            </a:r>
            <a:r>
              <a:rPr lang="en-US" sz="2000" dirty="0">
                <a:solidFill>
                  <a:srgbClr val="FF0000"/>
                </a:solidFill>
              </a:rPr>
              <a:t>="density", fill=gear, alpha=I(.5), main="Distribution of Gas </a:t>
            </a:r>
            <a:r>
              <a:rPr lang="en-US" sz="2000" dirty="0" err="1">
                <a:solidFill>
                  <a:srgbClr val="FF0000"/>
                </a:solidFill>
              </a:rPr>
              <a:t>Milage</a:t>
            </a:r>
            <a:r>
              <a:rPr lang="en-US" sz="2000" dirty="0">
                <a:solidFill>
                  <a:srgbClr val="FF0000"/>
                </a:solidFill>
              </a:rPr>
              <a:t>", </a:t>
            </a:r>
            <a:r>
              <a:rPr lang="en-US" sz="2000" dirty="0" err="1">
                <a:solidFill>
                  <a:srgbClr val="FF0000"/>
                </a:solidFill>
              </a:rPr>
              <a:t>xlab</a:t>
            </a:r>
            <a:r>
              <a:rPr lang="en-US" sz="2000" dirty="0">
                <a:solidFill>
                  <a:srgbClr val="FF0000"/>
                </a:solidFill>
              </a:rPr>
              <a:t>="Miles Per Gallon", </a:t>
            </a:r>
            <a:r>
              <a:rPr lang="en-US" sz="2000" dirty="0" err="1">
                <a:solidFill>
                  <a:srgbClr val="FF0000"/>
                </a:solidFill>
              </a:rPr>
              <a:t>ylab</a:t>
            </a:r>
            <a:r>
              <a:rPr lang="en-US" sz="2000" dirty="0">
                <a:solidFill>
                  <a:srgbClr val="FF0000"/>
                </a:solidFill>
              </a:rPr>
              <a:t>="Density")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14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5</a:t>
            </a:fld>
            <a:endParaRPr lang="he-I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37870"/>
            <a:ext cx="3623692" cy="328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36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817160"/>
          </a:xfrm>
        </p:spPr>
        <p:txBody>
          <a:bodyPr/>
          <a:lstStyle/>
          <a:p>
            <a:pPr algn="ctr" rtl="0"/>
            <a:r>
              <a:rPr lang="en-US" dirty="0"/>
              <a:t>Scatterplot of mpg vs. </a:t>
            </a:r>
            <a:r>
              <a:rPr lang="en-US" dirty="0" err="1"/>
              <a:t>hp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412776"/>
            <a:ext cx="7776864" cy="4419853"/>
          </a:xfrm>
        </p:spPr>
        <p:txBody>
          <a:bodyPr/>
          <a:lstStyle/>
          <a:p>
            <a:pPr algn="l" rtl="0"/>
            <a:r>
              <a:rPr lang="en-US" dirty="0"/>
              <a:t>Scatterplot of mpg vs. </a:t>
            </a:r>
            <a:r>
              <a:rPr lang="en-US" dirty="0" err="1"/>
              <a:t>hp</a:t>
            </a:r>
            <a:r>
              <a:rPr lang="en-US" dirty="0"/>
              <a:t> for each combination of gears and cylinders in each facet, </a:t>
            </a:r>
            <a:r>
              <a:rPr lang="en-US" dirty="0" err="1"/>
              <a:t>transmittion</a:t>
            </a:r>
            <a:r>
              <a:rPr lang="en-US" dirty="0"/>
              <a:t> type is represented by shape and color.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qplot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hp</a:t>
            </a:r>
            <a:r>
              <a:rPr lang="en-US" sz="2000" dirty="0">
                <a:solidFill>
                  <a:srgbClr val="FF0000"/>
                </a:solidFill>
              </a:rPr>
              <a:t>, mpg, data=</a:t>
            </a:r>
            <a:r>
              <a:rPr lang="en-US" sz="2000" dirty="0" err="1">
                <a:solidFill>
                  <a:srgbClr val="FF0000"/>
                </a:solidFill>
              </a:rPr>
              <a:t>mtcars</a:t>
            </a:r>
            <a:r>
              <a:rPr lang="en-US" sz="2000" dirty="0">
                <a:solidFill>
                  <a:srgbClr val="FF0000"/>
                </a:solidFill>
              </a:rPr>
              <a:t>, shape=am, color=am, facets=</a:t>
            </a:r>
            <a:r>
              <a:rPr lang="en-US" sz="2000" dirty="0" err="1">
                <a:solidFill>
                  <a:srgbClr val="FF0000"/>
                </a:solidFill>
              </a:rPr>
              <a:t>gear~cyl</a:t>
            </a:r>
            <a:r>
              <a:rPr lang="en-US" sz="2000" dirty="0">
                <a:solidFill>
                  <a:srgbClr val="FF0000"/>
                </a:solidFill>
              </a:rPr>
              <a:t>, size=I(3), </a:t>
            </a:r>
            <a:r>
              <a:rPr lang="en-US" sz="2000" dirty="0" err="1">
                <a:solidFill>
                  <a:srgbClr val="FF0000"/>
                </a:solidFill>
              </a:rPr>
              <a:t>xlab</a:t>
            </a:r>
            <a:r>
              <a:rPr lang="en-US" sz="2000" dirty="0">
                <a:solidFill>
                  <a:srgbClr val="FF0000"/>
                </a:solidFill>
              </a:rPr>
              <a:t>="Horsepower", </a:t>
            </a:r>
            <a:r>
              <a:rPr lang="en-US" sz="2000" dirty="0" err="1">
                <a:solidFill>
                  <a:srgbClr val="FF0000"/>
                </a:solidFill>
              </a:rPr>
              <a:t>ylab</a:t>
            </a:r>
            <a:r>
              <a:rPr lang="en-US" sz="2000" dirty="0">
                <a:solidFill>
                  <a:srgbClr val="FF0000"/>
                </a:solidFill>
              </a:rPr>
              <a:t>="Miles per Gallon")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14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6</a:t>
            </a:fld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47464"/>
            <a:ext cx="3461361" cy="312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60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673144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484784"/>
            <a:ext cx="7814341" cy="4347845"/>
          </a:xfrm>
        </p:spPr>
        <p:txBody>
          <a:bodyPr/>
          <a:lstStyle/>
          <a:p>
            <a:pPr algn="l" rtl="0"/>
            <a:r>
              <a:rPr lang="en-US" dirty="0"/>
              <a:t>Separate regressions of mpg on weight for each number of cylinders.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qplot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wt</a:t>
            </a:r>
            <a:r>
              <a:rPr lang="en-US" sz="2000" dirty="0">
                <a:solidFill>
                  <a:srgbClr val="FF0000"/>
                </a:solidFill>
              </a:rPr>
              <a:t>, mpg, data=</a:t>
            </a:r>
            <a:r>
              <a:rPr lang="en-US" sz="2000" dirty="0" err="1">
                <a:solidFill>
                  <a:srgbClr val="FF0000"/>
                </a:solidFill>
              </a:rPr>
              <a:t>mtcars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geom</a:t>
            </a:r>
            <a:r>
              <a:rPr lang="en-US" sz="2000" dirty="0">
                <a:solidFill>
                  <a:srgbClr val="FF0000"/>
                </a:solidFill>
              </a:rPr>
              <a:t>=c("point", "smooth"), method="lm", formula=</a:t>
            </a:r>
            <a:r>
              <a:rPr lang="en-US" sz="2000" dirty="0" err="1">
                <a:solidFill>
                  <a:srgbClr val="FF0000"/>
                </a:solidFill>
              </a:rPr>
              <a:t>y~x</a:t>
            </a:r>
            <a:r>
              <a:rPr lang="en-US" sz="2000" dirty="0">
                <a:solidFill>
                  <a:srgbClr val="FF0000"/>
                </a:solidFill>
              </a:rPr>
              <a:t>, color=</a:t>
            </a:r>
            <a:r>
              <a:rPr lang="en-US" sz="2000" dirty="0" err="1">
                <a:solidFill>
                  <a:srgbClr val="FF0000"/>
                </a:solidFill>
              </a:rPr>
              <a:t>cyl</a:t>
            </a:r>
            <a:r>
              <a:rPr lang="en-US" sz="2000" dirty="0">
                <a:solidFill>
                  <a:srgbClr val="FF0000"/>
                </a:solidFill>
              </a:rPr>
              <a:t>, main="Regression of MPG on Weight", </a:t>
            </a:r>
            <a:r>
              <a:rPr lang="en-US" sz="2000" dirty="0" err="1">
                <a:solidFill>
                  <a:srgbClr val="FF0000"/>
                </a:solidFill>
              </a:rPr>
              <a:t>xlab</a:t>
            </a:r>
            <a:r>
              <a:rPr lang="en-US" sz="2000" dirty="0">
                <a:solidFill>
                  <a:srgbClr val="FF0000"/>
                </a:solidFill>
              </a:rPr>
              <a:t>="Weight", </a:t>
            </a:r>
            <a:r>
              <a:rPr lang="en-US" sz="2000" dirty="0" err="1">
                <a:solidFill>
                  <a:srgbClr val="FF0000"/>
                </a:solidFill>
              </a:rPr>
              <a:t>ylab</a:t>
            </a:r>
            <a:r>
              <a:rPr lang="en-US" sz="2000" dirty="0">
                <a:solidFill>
                  <a:srgbClr val="FF0000"/>
                </a:solidFill>
              </a:rPr>
              <a:t>="Miles per Gallon")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14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7</a:t>
            </a:fld>
            <a:endParaRPr lang="he-I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82" y="3356992"/>
            <a:ext cx="3469927" cy="312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27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889168"/>
          </a:xfrm>
        </p:spPr>
        <p:txBody>
          <a:bodyPr/>
          <a:lstStyle/>
          <a:p>
            <a:pPr algn="ctr" rtl="0"/>
            <a:r>
              <a:rPr lang="en-US" dirty="0"/>
              <a:t>Boxplots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7584" y="1340768"/>
            <a:ext cx="7488832" cy="4491861"/>
          </a:xfrm>
        </p:spPr>
        <p:txBody>
          <a:bodyPr/>
          <a:lstStyle/>
          <a:p>
            <a:pPr algn="l" rtl="0"/>
            <a:r>
              <a:rPr lang="en-US" dirty="0"/>
              <a:t>Boxplots of mpg by number of gears observations (points) are </a:t>
            </a:r>
            <a:r>
              <a:rPr lang="en-US" dirty="0" err="1"/>
              <a:t>overlayed</a:t>
            </a:r>
            <a:r>
              <a:rPr lang="en-US" dirty="0"/>
              <a:t> and jittered.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qplot</a:t>
            </a:r>
            <a:r>
              <a:rPr lang="en-US" sz="2000" dirty="0">
                <a:solidFill>
                  <a:srgbClr val="FF0000"/>
                </a:solidFill>
              </a:rPr>
              <a:t>(gear, mpg, data=</a:t>
            </a:r>
            <a:r>
              <a:rPr lang="en-US" sz="2000" dirty="0" err="1">
                <a:solidFill>
                  <a:srgbClr val="FF0000"/>
                </a:solidFill>
              </a:rPr>
              <a:t>mtcars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geom</a:t>
            </a:r>
            <a:r>
              <a:rPr lang="en-US" sz="2000" dirty="0">
                <a:solidFill>
                  <a:srgbClr val="FF0000"/>
                </a:solidFill>
              </a:rPr>
              <a:t>=c("boxplot", "jitter"), fill=gear,  main="Mileage by Gear Number", </a:t>
            </a:r>
            <a:r>
              <a:rPr lang="en-US" sz="2000" dirty="0" err="1">
                <a:solidFill>
                  <a:srgbClr val="FF0000"/>
                </a:solidFill>
              </a:rPr>
              <a:t>xlab</a:t>
            </a:r>
            <a:r>
              <a:rPr lang="en-US" sz="2000" dirty="0">
                <a:solidFill>
                  <a:srgbClr val="FF0000"/>
                </a:solidFill>
              </a:rPr>
              <a:t>="", </a:t>
            </a:r>
            <a:r>
              <a:rPr lang="en-US" sz="2000" dirty="0" err="1">
                <a:solidFill>
                  <a:srgbClr val="FF0000"/>
                </a:solidFill>
              </a:rPr>
              <a:t>ylab</a:t>
            </a:r>
            <a:r>
              <a:rPr lang="en-US" sz="2000" dirty="0">
                <a:solidFill>
                  <a:srgbClr val="FF0000"/>
                </a:solidFill>
              </a:rPr>
              <a:t>="Miles per Gallon")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4582-4E37-4AAA-88CE-950B04D883E1}" type="datetime8">
              <a:rPr lang="he-IL" smtClean="0"/>
              <a:t>14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A660D-AE2B-4A66-9AD2-4CBBB692EAD5}" type="slidenum">
              <a:rPr lang="he-IL" smtClean="0"/>
              <a:t>8</a:t>
            </a:fld>
            <a:endParaRPr lang="he-I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490" y="3212976"/>
            <a:ext cx="368075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37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סודי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אוסטין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1239</TotalTime>
  <Words>437</Words>
  <Application>Microsoft Office PowerPoint</Application>
  <PresentationFormat>On-screen Show (4:3)</PresentationFormat>
  <Paragraphs>67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Gisha</vt:lpstr>
      <vt:lpstr>Wingdings</vt:lpstr>
      <vt:lpstr>Wingdings 2</vt:lpstr>
      <vt:lpstr>אוסטין</vt:lpstr>
      <vt:lpstr>מעבדות     מדעי הנתונים</vt:lpstr>
      <vt:lpstr>ggplot2 library</vt:lpstr>
      <vt:lpstr>Qplot()</vt:lpstr>
      <vt:lpstr>mtcars datafreme</vt:lpstr>
      <vt:lpstr>Kernel Density Plot</vt:lpstr>
      <vt:lpstr>Scatterplot of mpg vs. hp</vt:lpstr>
      <vt:lpstr>Regression</vt:lpstr>
      <vt:lpstr>Boxplots</vt:lpstr>
    </vt:vector>
  </TitlesOfParts>
  <Company>FOHS - BGU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- clustering</dc:title>
  <dc:creator>Noah Eyal</dc:creator>
  <cp:lastModifiedBy>Gil Avrahami</cp:lastModifiedBy>
  <cp:revision>83</cp:revision>
  <dcterms:created xsi:type="dcterms:W3CDTF">2015-05-28T08:53:13Z</dcterms:created>
  <dcterms:modified xsi:type="dcterms:W3CDTF">2019-03-14T06:54:25Z</dcterms:modified>
</cp:coreProperties>
</file>