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71758" autoAdjust="0"/>
  </p:normalViewPr>
  <p:slideViewPr>
    <p:cSldViewPr>
      <p:cViewPr varScale="1">
        <p:scale>
          <a:sx n="82" d="100"/>
          <a:sy n="82" d="100"/>
        </p:scale>
        <p:origin x="24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8443B-8A4B-45C2-A14B-1C61E0258594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5C66938B-24A2-4EE5-B76A-A38A24631EB3}">
      <dgm:prSet phldrT="[טקסט]"/>
      <dgm:spPr/>
      <dgm:t>
        <a:bodyPr/>
        <a:lstStyle/>
        <a:p>
          <a:pPr rtl="1"/>
          <a:r>
            <a:rPr lang="en-US" dirty="0" err="1"/>
            <a:t>Setosa</a:t>
          </a:r>
          <a:endParaRPr lang="he-IL" dirty="0"/>
        </a:p>
      </dgm:t>
    </dgm:pt>
    <dgm:pt modelId="{EADE17AD-1614-4B1F-A3A7-18806B95D96A}" type="parTrans" cxnId="{9D41CA1F-2969-4DE2-AB47-FFEC0A3CBD03}">
      <dgm:prSet/>
      <dgm:spPr/>
      <dgm:t>
        <a:bodyPr/>
        <a:lstStyle/>
        <a:p>
          <a:pPr rtl="1"/>
          <a:endParaRPr lang="he-IL"/>
        </a:p>
      </dgm:t>
    </dgm:pt>
    <dgm:pt modelId="{C922A62E-C1FE-4555-AFB8-D5DD487A9350}" type="sibTrans" cxnId="{9D41CA1F-2969-4DE2-AB47-FFEC0A3CBD03}">
      <dgm:prSet/>
      <dgm:spPr/>
      <dgm:t>
        <a:bodyPr/>
        <a:lstStyle/>
        <a:p>
          <a:pPr rtl="1"/>
          <a:endParaRPr lang="he-IL"/>
        </a:p>
      </dgm:t>
    </dgm:pt>
    <dgm:pt modelId="{42C49BED-EFE0-4507-9EC2-660CF85704D1}">
      <dgm:prSet phldrT="[טקסט]"/>
      <dgm:spPr/>
      <dgm:t>
        <a:bodyPr/>
        <a:lstStyle/>
        <a:p>
          <a:pPr rtl="1"/>
          <a:r>
            <a:rPr lang="en-US" dirty="0" err="1"/>
            <a:t>Versicolor</a:t>
          </a:r>
          <a:endParaRPr lang="he-IL" dirty="0"/>
        </a:p>
      </dgm:t>
    </dgm:pt>
    <dgm:pt modelId="{67BF5090-A8D1-4EE1-9013-C706643143F6}" type="parTrans" cxnId="{0189995E-B84F-4B93-BEE1-8E35754CA653}">
      <dgm:prSet/>
      <dgm:spPr/>
      <dgm:t>
        <a:bodyPr/>
        <a:lstStyle/>
        <a:p>
          <a:pPr rtl="1"/>
          <a:endParaRPr lang="he-IL"/>
        </a:p>
      </dgm:t>
    </dgm:pt>
    <dgm:pt modelId="{C2547C19-6C4D-4313-A49A-B78C87877BDA}" type="sibTrans" cxnId="{0189995E-B84F-4B93-BEE1-8E35754CA653}">
      <dgm:prSet/>
      <dgm:spPr/>
      <dgm:t>
        <a:bodyPr/>
        <a:lstStyle/>
        <a:p>
          <a:pPr rtl="1"/>
          <a:endParaRPr lang="he-IL"/>
        </a:p>
      </dgm:t>
    </dgm:pt>
    <dgm:pt modelId="{3CEB8BF7-FA7F-4FA4-B492-90674BD88172}">
      <dgm:prSet phldrT="[טקסט]"/>
      <dgm:spPr/>
      <dgm:t>
        <a:bodyPr/>
        <a:lstStyle/>
        <a:p>
          <a:pPr rtl="1"/>
          <a:r>
            <a:rPr lang="en-US" dirty="0" err="1"/>
            <a:t>Virginica</a:t>
          </a:r>
          <a:endParaRPr lang="he-IL" dirty="0"/>
        </a:p>
      </dgm:t>
    </dgm:pt>
    <dgm:pt modelId="{B2E9DB88-E614-4ABD-A908-8F51CAA13995}" type="parTrans" cxnId="{6B451BEA-5580-4833-B1A6-95E95C86B1D2}">
      <dgm:prSet/>
      <dgm:spPr/>
      <dgm:t>
        <a:bodyPr/>
        <a:lstStyle/>
        <a:p>
          <a:pPr rtl="1"/>
          <a:endParaRPr lang="he-IL"/>
        </a:p>
      </dgm:t>
    </dgm:pt>
    <dgm:pt modelId="{A337EC3D-A7A8-4FE3-8D5D-809FA88C594C}" type="sibTrans" cxnId="{6B451BEA-5580-4833-B1A6-95E95C86B1D2}">
      <dgm:prSet/>
      <dgm:spPr/>
      <dgm:t>
        <a:bodyPr/>
        <a:lstStyle/>
        <a:p>
          <a:pPr rtl="1"/>
          <a:endParaRPr lang="he-IL"/>
        </a:p>
      </dgm:t>
    </dgm:pt>
    <dgm:pt modelId="{3F945BF0-ACBF-4868-BA88-BC93826A54C9}" type="pres">
      <dgm:prSet presAssocID="{B998443B-8A4B-45C2-A14B-1C61E0258594}" presName="diagram" presStyleCnt="0">
        <dgm:presLayoutVars>
          <dgm:dir/>
        </dgm:presLayoutVars>
      </dgm:prSet>
      <dgm:spPr/>
    </dgm:pt>
    <dgm:pt modelId="{B479A63F-9AD9-41F3-89AA-4B1EE26F2104}" type="pres">
      <dgm:prSet presAssocID="{5C66938B-24A2-4EE5-B76A-A38A24631EB3}" presName="composite" presStyleCnt="0"/>
      <dgm:spPr/>
    </dgm:pt>
    <dgm:pt modelId="{C1FBAB9F-813E-49D4-87BA-BF9BEAE47147}" type="pres">
      <dgm:prSet presAssocID="{5C66938B-24A2-4EE5-B76A-A38A24631EB3}" presName="Image" presStyleLbl="bgShp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F066D1E-53CC-466C-8DF8-A5CE2D87D5A9}" type="pres">
      <dgm:prSet presAssocID="{5C66938B-24A2-4EE5-B76A-A38A24631EB3}" presName="Parent" presStyleLbl="node0" presStyleIdx="0" presStyleCnt="3">
        <dgm:presLayoutVars>
          <dgm:bulletEnabled val="1"/>
        </dgm:presLayoutVars>
      </dgm:prSet>
      <dgm:spPr/>
    </dgm:pt>
    <dgm:pt modelId="{223FDF7C-CD9D-4138-9C33-A2A9B6A0E617}" type="pres">
      <dgm:prSet presAssocID="{C922A62E-C1FE-4555-AFB8-D5DD487A9350}" presName="sibTrans" presStyleCnt="0"/>
      <dgm:spPr/>
    </dgm:pt>
    <dgm:pt modelId="{4CAC8949-9911-4B32-A0A7-ADE05D4AA391}" type="pres">
      <dgm:prSet presAssocID="{42C49BED-EFE0-4507-9EC2-660CF85704D1}" presName="composite" presStyleCnt="0"/>
      <dgm:spPr/>
    </dgm:pt>
    <dgm:pt modelId="{0D081C08-9A2C-4152-9E86-9C470F81D562}" type="pres">
      <dgm:prSet presAssocID="{42C49BED-EFE0-4507-9EC2-660CF85704D1}" presName="Image" presStyleLbl="bgShp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7221F14-E811-4BD1-98B3-EB0074CC33F4}" type="pres">
      <dgm:prSet presAssocID="{42C49BED-EFE0-4507-9EC2-660CF85704D1}" presName="Parent" presStyleLbl="node0" presStyleIdx="1" presStyleCnt="3">
        <dgm:presLayoutVars>
          <dgm:bulletEnabled val="1"/>
        </dgm:presLayoutVars>
      </dgm:prSet>
      <dgm:spPr/>
    </dgm:pt>
    <dgm:pt modelId="{00D7827A-4387-4E31-BB52-EAE3DC103EF9}" type="pres">
      <dgm:prSet presAssocID="{C2547C19-6C4D-4313-A49A-B78C87877BDA}" presName="sibTrans" presStyleCnt="0"/>
      <dgm:spPr/>
    </dgm:pt>
    <dgm:pt modelId="{AA6CFB43-4613-45A4-9A68-ED409B60628F}" type="pres">
      <dgm:prSet presAssocID="{3CEB8BF7-FA7F-4FA4-B492-90674BD88172}" presName="composite" presStyleCnt="0"/>
      <dgm:spPr/>
    </dgm:pt>
    <dgm:pt modelId="{C309D277-3139-4649-9EE9-DCB99C5FE39E}" type="pres">
      <dgm:prSet presAssocID="{3CEB8BF7-FA7F-4FA4-B492-90674BD88172}" presName="Image" presStyleLbl="bgShp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24FB656-00DB-48B9-A013-691463BAB4C7}" type="pres">
      <dgm:prSet presAssocID="{3CEB8BF7-FA7F-4FA4-B492-90674BD88172}" presName="Parent" presStyleLbl="node0" presStyleIdx="2" presStyleCnt="3">
        <dgm:presLayoutVars>
          <dgm:bulletEnabled val="1"/>
        </dgm:presLayoutVars>
      </dgm:prSet>
      <dgm:spPr/>
    </dgm:pt>
  </dgm:ptLst>
  <dgm:cxnLst>
    <dgm:cxn modelId="{2FF0C00B-CF26-434C-99F0-0E7378D79C93}" type="presOf" srcId="{B998443B-8A4B-45C2-A14B-1C61E0258594}" destId="{3F945BF0-ACBF-4868-BA88-BC93826A54C9}" srcOrd="0" destOrd="0" presId="urn:microsoft.com/office/officeart/2008/layout/BendingPictureCaption"/>
    <dgm:cxn modelId="{9D41CA1F-2969-4DE2-AB47-FFEC0A3CBD03}" srcId="{B998443B-8A4B-45C2-A14B-1C61E0258594}" destId="{5C66938B-24A2-4EE5-B76A-A38A24631EB3}" srcOrd="0" destOrd="0" parTransId="{EADE17AD-1614-4B1F-A3A7-18806B95D96A}" sibTransId="{C922A62E-C1FE-4555-AFB8-D5DD487A9350}"/>
    <dgm:cxn modelId="{BF975C40-DF13-475E-B863-E8C0AEB82FD7}" type="presOf" srcId="{3CEB8BF7-FA7F-4FA4-B492-90674BD88172}" destId="{124FB656-00DB-48B9-A013-691463BAB4C7}" srcOrd="0" destOrd="0" presId="urn:microsoft.com/office/officeart/2008/layout/BendingPictureCaption"/>
    <dgm:cxn modelId="{0189995E-B84F-4B93-BEE1-8E35754CA653}" srcId="{B998443B-8A4B-45C2-A14B-1C61E0258594}" destId="{42C49BED-EFE0-4507-9EC2-660CF85704D1}" srcOrd="1" destOrd="0" parTransId="{67BF5090-A8D1-4EE1-9013-C706643143F6}" sibTransId="{C2547C19-6C4D-4313-A49A-B78C87877BDA}"/>
    <dgm:cxn modelId="{179C8CDE-3FF9-43B3-AC6B-111A51247B97}" type="presOf" srcId="{5C66938B-24A2-4EE5-B76A-A38A24631EB3}" destId="{5F066D1E-53CC-466C-8DF8-A5CE2D87D5A9}" srcOrd="0" destOrd="0" presId="urn:microsoft.com/office/officeart/2008/layout/BendingPictureCaption"/>
    <dgm:cxn modelId="{FC6971E5-3892-4382-9336-C2EBEA6D4160}" type="presOf" srcId="{42C49BED-EFE0-4507-9EC2-660CF85704D1}" destId="{17221F14-E811-4BD1-98B3-EB0074CC33F4}" srcOrd="0" destOrd="0" presId="urn:microsoft.com/office/officeart/2008/layout/BendingPictureCaption"/>
    <dgm:cxn modelId="{6B451BEA-5580-4833-B1A6-95E95C86B1D2}" srcId="{B998443B-8A4B-45C2-A14B-1C61E0258594}" destId="{3CEB8BF7-FA7F-4FA4-B492-90674BD88172}" srcOrd="2" destOrd="0" parTransId="{B2E9DB88-E614-4ABD-A908-8F51CAA13995}" sibTransId="{A337EC3D-A7A8-4FE3-8D5D-809FA88C594C}"/>
    <dgm:cxn modelId="{940BFD52-0CBA-4F0D-9C16-72B08F2034D4}" type="presParOf" srcId="{3F945BF0-ACBF-4868-BA88-BC93826A54C9}" destId="{B479A63F-9AD9-41F3-89AA-4B1EE26F2104}" srcOrd="0" destOrd="0" presId="urn:microsoft.com/office/officeart/2008/layout/BendingPictureCaption"/>
    <dgm:cxn modelId="{727DD8BC-1658-46D2-86FE-EF740BE02815}" type="presParOf" srcId="{B479A63F-9AD9-41F3-89AA-4B1EE26F2104}" destId="{C1FBAB9F-813E-49D4-87BA-BF9BEAE47147}" srcOrd="0" destOrd="0" presId="urn:microsoft.com/office/officeart/2008/layout/BendingPictureCaption"/>
    <dgm:cxn modelId="{AF94853C-D6D9-4D90-ACA5-DF321473D4BC}" type="presParOf" srcId="{B479A63F-9AD9-41F3-89AA-4B1EE26F2104}" destId="{5F066D1E-53CC-466C-8DF8-A5CE2D87D5A9}" srcOrd="1" destOrd="0" presId="urn:microsoft.com/office/officeart/2008/layout/BendingPictureCaption"/>
    <dgm:cxn modelId="{F8EDF455-AD1D-478B-AE06-9C4909A0D8A6}" type="presParOf" srcId="{3F945BF0-ACBF-4868-BA88-BC93826A54C9}" destId="{223FDF7C-CD9D-4138-9C33-A2A9B6A0E617}" srcOrd="1" destOrd="0" presId="urn:microsoft.com/office/officeart/2008/layout/BendingPictureCaption"/>
    <dgm:cxn modelId="{926D828E-53E8-4D74-AAA3-D1D367D4AD50}" type="presParOf" srcId="{3F945BF0-ACBF-4868-BA88-BC93826A54C9}" destId="{4CAC8949-9911-4B32-A0A7-ADE05D4AA391}" srcOrd="2" destOrd="0" presId="urn:microsoft.com/office/officeart/2008/layout/BendingPictureCaption"/>
    <dgm:cxn modelId="{EFCA1850-EBDE-4060-A31F-E055D32EE311}" type="presParOf" srcId="{4CAC8949-9911-4B32-A0A7-ADE05D4AA391}" destId="{0D081C08-9A2C-4152-9E86-9C470F81D562}" srcOrd="0" destOrd="0" presId="urn:microsoft.com/office/officeart/2008/layout/BendingPictureCaption"/>
    <dgm:cxn modelId="{3B20541A-936B-4EE1-8BFB-A5E9BCD35AAC}" type="presParOf" srcId="{4CAC8949-9911-4B32-A0A7-ADE05D4AA391}" destId="{17221F14-E811-4BD1-98B3-EB0074CC33F4}" srcOrd="1" destOrd="0" presId="urn:microsoft.com/office/officeart/2008/layout/BendingPictureCaption"/>
    <dgm:cxn modelId="{23D7C36C-D749-4F31-B55E-4B04C15EDE57}" type="presParOf" srcId="{3F945BF0-ACBF-4868-BA88-BC93826A54C9}" destId="{00D7827A-4387-4E31-BB52-EAE3DC103EF9}" srcOrd="3" destOrd="0" presId="urn:microsoft.com/office/officeart/2008/layout/BendingPictureCaption"/>
    <dgm:cxn modelId="{33284DB2-8F7C-4490-8256-315DE398C288}" type="presParOf" srcId="{3F945BF0-ACBF-4868-BA88-BC93826A54C9}" destId="{AA6CFB43-4613-45A4-9A68-ED409B60628F}" srcOrd="4" destOrd="0" presId="urn:microsoft.com/office/officeart/2008/layout/BendingPictureCaption"/>
    <dgm:cxn modelId="{53ED3EFE-F7A4-44A5-B28A-D9DB1724A753}" type="presParOf" srcId="{AA6CFB43-4613-45A4-9A68-ED409B60628F}" destId="{C309D277-3139-4649-9EE9-DCB99C5FE39E}" srcOrd="0" destOrd="0" presId="urn:microsoft.com/office/officeart/2008/layout/BendingPictureCaption"/>
    <dgm:cxn modelId="{96045329-0E8D-4649-BCEC-A421AD45EB7B}" type="presParOf" srcId="{AA6CFB43-4613-45A4-9A68-ED409B60628F}" destId="{124FB656-00DB-48B9-A013-691463BAB4C7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BAB9F-813E-49D4-87BA-BF9BEAE47147}">
      <dsp:nvSpPr>
        <dsp:cNvPr id="0" name=""/>
        <dsp:cNvSpPr/>
      </dsp:nvSpPr>
      <dsp:spPr>
        <a:xfrm>
          <a:off x="501339" y="22316"/>
          <a:ext cx="1347334" cy="99567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66D1E-53CC-466C-8DF8-A5CE2D87D5A9}">
      <dsp:nvSpPr>
        <dsp:cNvPr id="0" name=""/>
        <dsp:cNvSpPr/>
      </dsp:nvSpPr>
      <dsp:spPr>
        <a:xfrm>
          <a:off x="773672" y="837457"/>
          <a:ext cx="1161001" cy="27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500" kern="1200" dirty="0" err="1"/>
            <a:t>Setosa</a:t>
          </a:r>
          <a:endParaRPr lang="he-IL" sz="1500" kern="1200" dirty="0"/>
        </a:p>
      </dsp:txBody>
      <dsp:txXfrm>
        <a:off x="773672" y="837457"/>
        <a:ext cx="1161001" cy="279007"/>
      </dsp:txXfrm>
    </dsp:sp>
    <dsp:sp modelId="{0D081C08-9A2C-4152-9E86-9C470F81D562}">
      <dsp:nvSpPr>
        <dsp:cNvPr id="0" name=""/>
        <dsp:cNvSpPr/>
      </dsp:nvSpPr>
      <dsp:spPr>
        <a:xfrm>
          <a:off x="2121437" y="22316"/>
          <a:ext cx="1347334" cy="995675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21F14-E811-4BD1-98B3-EB0074CC33F4}">
      <dsp:nvSpPr>
        <dsp:cNvPr id="0" name=""/>
        <dsp:cNvSpPr/>
      </dsp:nvSpPr>
      <dsp:spPr>
        <a:xfrm>
          <a:off x="2393771" y="837457"/>
          <a:ext cx="1161001" cy="27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500" kern="1200" dirty="0" err="1"/>
            <a:t>Versicolor</a:t>
          </a:r>
          <a:endParaRPr lang="he-IL" sz="1500" kern="1200" dirty="0"/>
        </a:p>
      </dsp:txBody>
      <dsp:txXfrm>
        <a:off x="2393771" y="837457"/>
        <a:ext cx="1161001" cy="279007"/>
      </dsp:txXfrm>
    </dsp:sp>
    <dsp:sp modelId="{C309D277-3139-4649-9EE9-DCB99C5FE39E}">
      <dsp:nvSpPr>
        <dsp:cNvPr id="0" name=""/>
        <dsp:cNvSpPr/>
      </dsp:nvSpPr>
      <dsp:spPr>
        <a:xfrm>
          <a:off x="1311388" y="1259798"/>
          <a:ext cx="1347334" cy="99567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FB656-00DB-48B9-A013-691463BAB4C7}">
      <dsp:nvSpPr>
        <dsp:cNvPr id="0" name=""/>
        <dsp:cNvSpPr/>
      </dsp:nvSpPr>
      <dsp:spPr>
        <a:xfrm>
          <a:off x="1583722" y="2074939"/>
          <a:ext cx="1161001" cy="27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1500" kern="1200" dirty="0" err="1"/>
            <a:t>Virginica</a:t>
          </a:r>
          <a:endParaRPr lang="he-IL" sz="1500" kern="1200" dirty="0"/>
        </a:p>
      </dsp:txBody>
      <dsp:txXfrm>
        <a:off x="1583722" y="2074939"/>
        <a:ext cx="1161001" cy="279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D2CA3E-C185-408C-B5A9-FFAC074BE01C}" type="datetimeFigureOut">
              <a:rPr lang="he-IL" smtClean="0"/>
              <a:t>ד'/אדר/תשע"ח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9DAF6-81DB-4F00-8E88-5AD5D5622A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65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הפונקציה</a:t>
            </a:r>
            <a:r>
              <a:rPr lang="he-IL" baseline="0" dirty="0"/>
              <a:t> מחזירה וקטור של הערכים החזויים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22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</a:t>
            </a:r>
            <a:r>
              <a:rPr lang="he-IL" baseline="0" dirty="0"/>
              <a:t> ליצור </a:t>
            </a:r>
            <a:r>
              <a:rPr lang="en-US" baseline="0" dirty="0"/>
              <a:t>confusion matrix</a:t>
            </a:r>
            <a:r>
              <a:rPr lang="he-IL" baseline="0" dirty="0"/>
              <a:t> ע"י שימוש </a:t>
            </a:r>
            <a:r>
              <a:rPr lang="he-IL" baseline="0" dirty="0" err="1"/>
              <a:t>בוקטורים</a:t>
            </a:r>
            <a:r>
              <a:rPr lang="he-IL" baseline="0" dirty="0"/>
              <a:t> הערכים החזויים ובפקטור הערכים </a:t>
            </a:r>
            <a:r>
              <a:rPr lang="he-IL" baseline="0" dirty="0" err="1"/>
              <a:t>האמיתיים</a:t>
            </a:r>
            <a:r>
              <a:rPr lang="he-IL" baseline="0" dirty="0"/>
              <a:t> (נמצא בתוך הטבלה של </a:t>
            </a:r>
            <a:r>
              <a:rPr lang="en-US" baseline="0" dirty="0"/>
              <a:t>testing</a:t>
            </a:r>
            <a:r>
              <a:rPr lang="he-IL" baseline="0" dirty="0"/>
              <a:t>)</a:t>
            </a:r>
          </a:p>
          <a:p>
            <a:endParaRPr lang="he-IL" baseline="0" dirty="0"/>
          </a:p>
          <a:p>
            <a:r>
              <a:rPr lang="he-IL" baseline="0" dirty="0"/>
              <a:t>אתם מוזמנים לנסות גם פעולות כמו: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plot(density(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iris$Sepal.Length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iris$Sepal.Length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iris$Sepal.Width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algn="l"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pairs(iris)</a:t>
            </a:r>
          </a:p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4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31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811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842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להתקנת החבילה (וכל חבילה נחוצה אחרת):</a:t>
            </a:r>
          </a:p>
          <a:p>
            <a:pPr algn="l" rtl="0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:::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menuInstallPkgs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algn="r" rtl="1"/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לבחור מרשימת ה-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pakages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את הרלוונטיות – במקרה שלנו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caret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ו-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e1071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endParaRPr lang="he-IL" dirty="0"/>
          </a:p>
          <a:p>
            <a:r>
              <a:rPr lang="he-IL" dirty="0"/>
              <a:t>נראה</a:t>
            </a:r>
            <a:r>
              <a:rPr lang="he-IL" baseline="0" dirty="0"/>
              <a:t> כאן דרך לפצל את ה-</a:t>
            </a:r>
            <a:r>
              <a:rPr lang="en-US" baseline="0" dirty="0"/>
              <a:t>dataset</a:t>
            </a:r>
            <a:r>
              <a:rPr lang="he-IL" baseline="0" dirty="0"/>
              <a:t> ל-</a:t>
            </a:r>
            <a:r>
              <a:rPr lang="en-US" baseline="0" dirty="0"/>
              <a:t>train</a:t>
            </a:r>
            <a:r>
              <a:rPr lang="he-IL" baseline="0" dirty="0"/>
              <a:t> ו-</a:t>
            </a:r>
            <a:r>
              <a:rPr lang="en-US" baseline="0" dirty="0"/>
              <a:t>test</a:t>
            </a:r>
            <a:r>
              <a:rPr lang="he-IL" baseline="0" dirty="0"/>
              <a:t>, נשתמש ב-</a:t>
            </a:r>
            <a:r>
              <a:rPr lang="en-US" baseline="0" dirty="0"/>
              <a:t>70% train</a:t>
            </a:r>
            <a:endParaRPr lang="he-IL" baseline="0" dirty="0"/>
          </a:p>
          <a:p>
            <a:r>
              <a:rPr lang="he-IL" baseline="0" dirty="0"/>
              <a:t>בהתחלה נטען את הספרייה </a:t>
            </a:r>
            <a:r>
              <a:rPr lang="en-US" baseline="0" dirty="0"/>
              <a:t>CARET</a:t>
            </a:r>
            <a:r>
              <a:rPr lang="he-IL" baseline="0" dirty="0"/>
              <a:t>, </a:t>
            </a:r>
          </a:p>
          <a:p>
            <a:r>
              <a:rPr lang="he-IL" baseline="0" dirty="0"/>
              <a:t>לאחר מכן ניצור אינדקס שיבחר לנו את השורות בשביל ה-</a:t>
            </a:r>
            <a:r>
              <a:rPr lang="en-US" baseline="0" dirty="0"/>
              <a:t>training</a:t>
            </a:r>
            <a:r>
              <a:rPr lang="he-IL" baseline="0" dirty="0"/>
              <a:t> לפי ה-</a:t>
            </a:r>
            <a:r>
              <a:rPr lang="en-US" baseline="0" dirty="0"/>
              <a:t>p</a:t>
            </a:r>
            <a:r>
              <a:rPr lang="he-IL" baseline="0" dirty="0"/>
              <a:t> הנבחר (במקרה זה </a:t>
            </a:r>
            <a:r>
              <a:rPr lang="en-US" baseline="0" dirty="0"/>
              <a:t>0.7</a:t>
            </a:r>
            <a:r>
              <a:rPr lang="he-IL" baseline="0" dirty="0"/>
              <a:t>). </a:t>
            </a:r>
          </a:p>
          <a:p>
            <a:r>
              <a:rPr lang="he-IL" baseline="0" dirty="0"/>
              <a:t>כעת נעשה </a:t>
            </a:r>
            <a:r>
              <a:rPr lang="en-US" baseline="0" dirty="0" err="1"/>
              <a:t>subsetting</a:t>
            </a:r>
            <a:r>
              <a:rPr lang="he-IL" baseline="0" dirty="0"/>
              <a:t>, בהתחלה ל-</a:t>
            </a:r>
            <a:r>
              <a:rPr lang="en-US" baseline="0" dirty="0"/>
              <a:t>train</a:t>
            </a:r>
            <a:r>
              <a:rPr lang="he-IL" baseline="0" dirty="0"/>
              <a:t>, נבחר את השורות לפי </a:t>
            </a:r>
            <a:r>
              <a:rPr lang="en-US" baseline="0" dirty="0" err="1"/>
              <a:t>inTrain</a:t>
            </a:r>
            <a:r>
              <a:rPr lang="he-IL" baseline="0" dirty="0"/>
              <a:t>, לאחר מכן נבנה את ה-</a:t>
            </a:r>
            <a:r>
              <a:rPr lang="en-US" baseline="0" dirty="0"/>
              <a:t>test</a:t>
            </a:r>
            <a:r>
              <a:rPr lang="he-IL" baseline="0" dirty="0"/>
              <a:t> ע"י </a:t>
            </a:r>
            <a:r>
              <a:rPr lang="en-US" baseline="0" dirty="0" err="1"/>
              <a:t>subsetting</a:t>
            </a:r>
            <a:r>
              <a:rPr lang="he-IL" baseline="0" dirty="0"/>
              <a:t> עם </a:t>
            </a:r>
            <a:r>
              <a:rPr lang="en-US" baseline="0" dirty="0"/>
              <a:t>–</a:t>
            </a:r>
            <a:r>
              <a:rPr lang="en-US" baseline="0" dirty="0" err="1"/>
              <a:t>inTrain</a:t>
            </a:r>
            <a:r>
              <a:rPr lang="en-US" baseline="0" dirty="0"/>
              <a:t>”</a:t>
            </a:r>
            <a:r>
              <a:rPr lang="he-IL" baseline="0" dirty="0"/>
              <a:t>", כלומר הבחירה ההופכית. </a:t>
            </a:r>
          </a:p>
          <a:p>
            <a:r>
              <a:rPr lang="he-IL" baseline="0" dirty="0"/>
              <a:t>ניתן להראות באמצעות </a:t>
            </a:r>
            <a:r>
              <a:rPr lang="en-US" baseline="0" dirty="0"/>
              <a:t>summary(training)</a:t>
            </a:r>
            <a:r>
              <a:rPr lang="he-IL" baseline="0" dirty="0"/>
              <a:t> ו-</a:t>
            </a:r>
            <a:r>
              <a:rPr lang="en-US" baseline="0" dirty="0"/>
              <a:t>summary(testing)</a:t>
            </a:r>
            <a:r>
              <a:rPr lang="he-IL" baseline="0" dirty="0"/>
              <a:t> שהפרופורציות של הקטגוריות ב-</a:t>
            </a:r>
            <a:r>
              <a:rPr lang="en-US" baseline="0" dirty="0"/>
              <a:t>class</a:t>
            </a:r>
            <a:r>
              <a:rPr lang="he-IL" baseline="0" dirty="0"/>
              <a:t> נשמרות</a:t>
            </a:r>
          </a:p>
          <a:p>
            <a:r>
              <a:rPr lang="he-IL" baseline="0" dirty="0"/>
              <a:t>נשתמש ב-</a:t>
            </a:r>
            <a:r>
              <a:rPr lang="en-US" baseline="0" dirty="0"/>
              <a:t>train</a:t>
            </a:r>
            <a:r>
              <a:rPr lang="he-IL" baseline="0" dirty="0"/>
              <a:t> וב-</a:t>
            </a:r>
            <a:r>
              <a:rPr lang="en-US" baseline="0" dirty="0"/>
              <a:t>test</a:t>
            </a:r>
            <a:r>
              <a:rPr lang="he-IL" baseline="0" dirty="0"/>
              <a:t> בהמשך... (שקופית 7)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26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על-מנת להשתמש ב-</a:t>
            </a:r>
            <a:r>
              <a:rPr lang="en-US" dirty="0"/>
              <a:t>cross validation</a:t>
            </a:r>
            <a:r>
              <a:rPr lang="he-IL" dirty="0"/>
              <a:t> יש צורך להשתמש בפונקציה </a:t>
            </a:r>
            <a:r>
              <a:rPr lang="en-US" dirty="0" err="1"/>
              <a:t>trainControl</a:t>
            </a:r>
            <a:r>
              <a:rPr lang="he-IL" dirty="0"/>
              <a:t> שמאפשרת</a:t>
            </a:r>
            <a:r>
              <a:rPr lang="he-IL" baseline="0" dirty="0"/>
              <a:t> להגדיר פרמטרים עבור הפונקציה </a:t>
            </a:r>
            <a:r>
              <a:rPr lang="en-US" baseline="0" dirty="0"/>
              <a:t>train</a:t>
            </a:r>
            <a:r>
              <a:rPr lang="he-IL" baseline="0" dirty="0"/>
              <a:t> שנשתמש בה בשקופית הבאה כדי לבנות את המודל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751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כעת</a:t>
            </a:r>
            <a:r>
              <a:rPr lang="he-IL" baseline="0" dirty="0"/>
              <a:t> נבנה את המודל, לאחר הרצת הפונקציה </a:t>
            </a:r>
            <a:r>
              <a:rPr lang="en-US" baseline="0" dirty="0"/>
              <a:t>train</a:t>
            </a:r>
            <a:r>
              <a:rPr lang="he-IL" baseline="0" dirty="0"/>
              <a:t> באמצעות האלגוריתם </a:t>
            </a:r>
            <a:r>
              <a:rPr lang="en-US" baseline="0" dirty="0"/>
              <a:t>CART</a:t>
            </a:r>
            <a:r>
              <a:rPr lang="he-IL" baseline="0" dirty="0"/>
              <a:t>, נתבקש להתקין חבילה, נבחר ב-</a:t>
            </a:r>
            <a:r>
              <a:rPr lang="en-US" baseline="0" dirty="0"/>
              <a:t>yes</a:t>
            </a:r>
            <a:r>
              <a:rPr lang="he-IL" baseline="0" dirty="0"/>
              <a:t> כדי להתקין אותה... </a:t>
            </a:r>
          </a:p>
          <a:p>
            <a:r>
              <a:rPr lang="he-IL" baseline="0" dirty="0"/>
              <a:t>ניתן להסביר כי </a:t>
            </a:r>
            <a:r>
              <a:rPr lang="en-US" baseline="0" dirty="0"/>
              <a:t>Species</a:t>
            </a:r>
            <a:r>
              <a:rPr lang="he-IL" baseline="0" dirty="0"/>
              <a:t> הוא ה-</a:t>
            </a:r>
            <a:r>
              <a:rPr lang="en-US" baseline="0" dirty="0"/>
              <a:t>class</a:t>
            </a:r>
            <a:r>
              <a:rPr lang="he-IL" baseline="0" dirty="0"/>
              <a:t>, לאחר מכן יש טילדה ונקודה (</a:t>
            </a:r>
            <a:r>
              <a:rPr lang="en-US" baseline="0" dirty="0"/>
              <a:t>~.</a:t>
            </a:r>
            <a:r>
              <a:rPr lang="he-IL" baseline="0" dirty="0"/>
              <a:t>) שהמשמעות שלהם. היא שאנחנו משתמשים בכל שאר הפיצ'רים כדי לחזות את ה-</a:t>
            </a:r>
            <a:r>
              <a:rPr lang="en-US" baseline="0" dirty="0"/>
              <a:t>class</a:t>
            </a:r>
            <a:r>
              <a:rPr lang="he-IL" baseline="0" dirty="0"/>
              <a:t>).</a:t>
            </a:r>
          </a:p>
          <a:p>
            <a:endParaRPr lang="he-IL" baseline="0" dirty="0"/>
          </a:p>
          <a:p>
            <a:r>
              <a:rPr lang="he-IL" baseline="0" dirty="0"/>
              <a:t>אם היינו רוצים לייצר מודל מהשילוב של חלק מהתכונות בלבד, היינו מציינים זאת כך:</a:t>
            </a:r>
          </a:p>
          <a:p>
            <a:pPr marL="0" indent="0" algn="l" rtl="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CARTFit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&lt;-train(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Species~Sepal.Length+Sepal.Width+Petal.Length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data = training,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trControl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fitControl,method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rpart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118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הפונקציה</a:t>
            </a:r>
            <a:r>
              <a:rPr lang="he-IL" baseline="0" dirty="0"/>
              <a:t> </a:t>
            </a:r>
            <a:r>
              <a:rPr lang="en-US" baseline="0" dirty="0"/>
              <a:t>Plot</a:t>
            </a:r>
            <a:r>
              <a:rPr lang="he-IL" baseline="0" dirty="0"/>
              <a:t> משמשת לציור העץ והפונקציה </a:t>
            </a:r>
            <a:r>
              <a:rPr lang="en-US" baseline="0" dirty="0"/>
              <a:t>text</a:t>
            </a:r>
            <a:r>
              <a:rPr lang="he-IL" baseline="0" dirty="0"/>
              <a:t> משמשת להוספת הטקסט... ניתן להדגיש כי יש חבילות ב-</a:t>
            </a:r>
            <a:r>
              <a:rPr lang="en-US" baseline="0" dirty="0"/>
              <a:t>R</a:t>
            </a:r>
            <a:r>
              <a:rPr lang="he-IL" baseline="0" dirty="0"/>
              <a:t> שמייצרות עצים יפים וברורים יותר.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076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כעת</a:t>
            </a:r>
            <a:r>
              <a:rPr lang="he-IL" baseline="0" dirty="0"/>
              <a:t> נבנה מודל באמצעות </a:t>
            </a:r>
            <a:r>
              <a:rPr lang="en-US" baseline="0" dirty="0"/>
              <a:t>naïve </a:t>
            </a:r>
            <a:r>
              <a:rPr lang="en-US" baseline="0" dirty="0" err="1"/>
              <a:t>bayes</a:t>
            </a:r>
            <a:r>
              <a:rPr lang="he-IL" baseline="0" dirty="0"/>
              <a:t>, הפעם לא נשתמש ב-</a:t>
            </a:r>
            <a:r>
              <a:rPr lang="en-US" baseline="0" dirty="0"/>
              <a:t>CV</a:t>
            </a:r>
            <a:r>
              <a:rPr lang="he-IL" baseline="0" dirty="0"/>
              <a:t>, אלא בחלוקה ל-</a:t>
            </a:r>
            <a:r>
              <a:rPr lang="en-US" baseline="0" dirty="0"/>
              <a:t>70% train</a:t>
            </a:r>
            <a:r>
              <a:rPr lang="he-IL" baseline="0" dirty="0"/>
              <a:t> ו-</a:t>
            </a:r>
            <a:r>
              <a:rPr lang="en-US" baseline="0" dirty="0"/>
              <a:t>30% test</a:t>
            </a:r>
            <a:r>
              <a:rPr lang="he-IL" baseline="0" dirty="0"/>
              <a:t> שהכנו בשקופית 3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E0F27-FA7A-4C97-BEC5-305A9E8777C1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5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93E5948-A1F2-4B16-BE7B-A185B3B9C463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1B42-5E59-4508-9FB0-CB7089FA83D7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8BC2-1109-43C7-98F9-A3D776017475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EADD-D383-4B02-85AD-796FF38397C1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19C4-3294-4097-A4B4-ED0E139D1CDD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A218-262B-47F2-B17B-6FB997FC2D54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D2EB-2DFB-442D-95F7-3B06F631F779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50ABB-EFEE-411F-A503-226AB7CDD957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21E2-0B36-4689-8995-83BCEBA5DBAC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5FE1-7F6D-4266-999A-CE76BE5B374B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0D6CC-DA02-4D46-B95A-FB1873FF8253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964BC3-BAF9-468E-8182-AC5F1EB796B9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b="1" dirty="0"/>
              <a:t>מעבדות</a:t>
            </a:r>
            <a:br>
              <a:rPr lang="he-IL" b="1" dirty="0"/>
            </a:br>
            <a:r>
              <a:rPr lang="he-IL" b="1" dirty="0"/>
              <a:t>מדעי הנתונים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b="1" dirty="0"/>
              <a:t>מעבדה </a:t>
            </a:r>
            <a:r>
              <a:rPr lang="en-US" b="1" dirty="0"/>
              <a:t>4</a:t>
            </a:r>
            <a:endParaRPr lang="he-IL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R</a:t>
            </a:r>
          </a:p>
          <a:p>
            <a:pPr algn="ctr"/>
            <a:r>
              <a:rPr lang="en-US" b="1" dirty="0"/>
              <a:t>Classification</a:t>
            </a:r>
            <a:endParaRPr lang="he-IL" b="1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F4C2-981D-4173-B2D9-1A5B5249FF1C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</a:t>
            </a:fld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6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Prediction on test set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40768"/>
            <a:ext cx="7920880" cy="5184576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NbPredict</a:t>
            </a:r>
            <a:r>
              <a:rPr lang="en-US" dirty="0">
                <a:solidFill>
                  <a:srgbClr val="FF0000"/>
                </a:solidFill>
              </a:rPr>
              <a:t>&lt;-predict(</a:t>
            </a:r>
            <a:r>
              <a:rPr lang="en-US" dirty="0" err="1">
                <a:solidFill>
                  <a:srgbClr val="FF0000"/>
                </a:solidFill>
              </a:rPr>
              <a:t>nbFit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newdata</a:t>
            </a:r>
            <a:r>
              <a:rPr lang="en-US" dirty="0">
                <a:solidFill>
                  <a:srgbClr val="FF0000"/>
                </a:solidFill>
              </a:rPr>
              <a:t>=testing)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[1]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[12]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[23]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[34]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[45]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Levels: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958C-DB62-455C-B326-B997CE6A6582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096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25760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Confusion Matrix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47500" lnSpcReduction="20000"/>
          </a:bodyPr>
          <a:lstStyle/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CM&lt;-</a:t>
            </a:r>
            <a:r>
              <a:rPr lang="en-US" dirty="0" err="1">
                <a:solidFill>
                  <a:srgbClr val="FF0000"/>
                </a:solidFill>
              </a:rPr>
              <a:t>confusionMatrix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NbPredict</a:t>
            </a:r>
            <a:r>
              <a:rPr lang="en-US" dirty="0">
                <a:solidFill>
                  <a:srgbClr val="FF0000"/>
                </a:solidFill>
              </a:rPr>
              <a:t>, reference=</a:t>
            </a:r>
            <a:r>
              <a:rPr lang="en-US" dirty="0" err="1">
                <a:solidFill>
                  <a:srgbClr val="FF0000"/>
                </a:solidFill>
              </a:rPr>
              <a:t>testing$Species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Confusion Matrix and Statistics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Reference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Prediction 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        15             0         	  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      0            13         	  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r>
              <a:rPr lang="en-US" dirty="0">
                <a:solidFill>
                  <a:srgbClr val="FF0000"/>
                </a:solidFill>
              </a:rPr>
              <a:t>          0              2        	  14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Overall Statistics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Accuracy : 0.9333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95% CI : (0.8173, 0.986)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No Information Rate : 0.3333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P-Value [</a:t>
            </a:r>
            <a:r>
              <a:rPr lang="en-US" dirty="0" err="1">
                <a:solidFill>
                  <a:srgbClr val="FF0000"/>
                </a:solidFill>
              </a:rPr>
              <a:t>Acc</a:t>
            </a:r>
            <a:r>
              <a:rPr lang="en-US" dirty="0">
                <a:solidFill>
                  <a:srgbClr val="FF0000"/>
                </a:solidFill>
              </a:rPr>
              <a:t> &gt; NIR] : &lt; 2.2e-16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Kappa : 0.9           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Mcnemar's</a:t>
            </a:r>
            <a:r>
              <a:rPr lang="en-US" dirty="0">
                <a:solidFill>
                  <a:srgbClr val="FF0000"/>
                </a:solidFill>
              </a:rPr>
              <a:t> Test P-Value : NA             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Statistics by Class: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	           Class: </a:t>
            </a:r>
            <a:r>
              <a:rPr lang="en-US" dirty="0" err="1">
                <a:solidFill>
                  <a:srgbClr val="FF0000"/>
                </a:solidFill>
              </a:rPr>
              <a:t>setosa</a:t>
            </a:r>
            <a:r>
              <a:rPr lang="en-US" dirty="0">
                <a:solidFill>
                  <a:srgbClr val="FF0000"/>
                </a:solidFill>
              </a:rPr>
              <a:t>    Class: </a:t>
            </a:r>
            <a:r>
              <a:rPr lang="en-US" dirty="0" err="1">
                <a:solidFill>
                  <a:srgbClr val="FF0000"/>
                </a:solidFill>
              </a:rPr>
              <a:t>versicolor</a:t>
            </a:r>
            <a:r>
              <a:rPr lang="en-US" dirty="0">
                <a:solidFill>
                  <a:srgbClr val="FF0000"/>
                </a:solidFill>
              </a:rPr>
              <a:t> Class: </a:t>
            </a:r>
            <a:r>
              <a:rPr lang="en-US" dirty="0" err="1">
                <a:solidFill>
                  <a:srgbClr val="FF0000"/>
                </a:solidFill>
              </a:rPr>
              <a:t>virginica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Sensitivity           	           1.0000               0.8667       	    0.9333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Specificity            	           1.0000               0.9667         	    0.9333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Pred</a:t>
            </a:r>
            <a:r>
              <a:rPr lang="en-US" dirty="0">
                <a:solidFill>
                  <a:srgbClr val="FF0000"/>
                </a:solidFill>
              </a:rPr>
              <a:t> Value                1.0000               0.9286       	    0.8750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0000"/>
                </a:solidFill>
              </a:rPr>
              <a:t>Neg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Pred</a:t>
            </a:r>
            <a:r>
              <a:rPr lang="en-US" dirty="0">
                <a:solidFill>
                  <a:srgbClr val="FF0000"/>
                </a:solidFill>
              </a:rPr>
              <a:t> Value               1.0000               0.9355     	    0.9655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Prevalence                       0.3333               0.3333       	    0.3333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Detection Rate                0.3333               0.2889       	    0.3111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Detection Prevalence     0.3333               0.3111      	     0.3556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Balanced Accuracy         1.0000               0.9167       	    0.9333</a:t>
            </a: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121D-84DD-46C4-8156-EE2DAF234353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8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rmAutofit/>
          </a:bodyPr>
          <a:lstStyle/>
          <a:p>
            <a:pPr algn="ctr" rtl="0"/>
            <a:r>
              <a:rPr lang="en-US" dirty="0" err="1"/>
              <a:t>Ctree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library(party)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iris_ctree</a:t>
            </a:r>
            <a:r>
              <a:rPr lang="en-US" sz="2000" dirty="0">
                <a:solidFill>
                  <a:srgbClr val="FF0000"/>
                </a:solidFill>
              </a:rPr>
              <a:t> &lt;- </a:t>
            </a:r>
            <a:r>
              <a:rPr lang="en-US" sz="2000" dirty="0" err="1">
                <a:solidFill>
                  <a:srgbClr val="FF0000"/>
                </a:solidFill>
              </a:rPr>
              <a:t>ctree</a:t>
            </a:r>
            <a:r>
              <a:rPr lang="en-US" sz="2000" dirty="0">
                <a:solidFill>
                  <a:srgbClr val="FF0000"/>
                </a:solidFill>
              </a:rPr>
              <a:t>(Species ~ ., data=training)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plot(</a:t>
            </a:r>
            <a:r>
              <a:rPr lang="en-US" sz="2000" dirty="0" err="1">
                <a:solidFill>
                  <a:srgbClr val="FF0000"/>
                </a:solidFill>
              </a:rPr>
              <a:t>iris_ctree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EADD-D383-4B02-85AD-796FF38397C1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12</a:t>
            </a:fld>
            <a:endParaRPr lang="he-I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4954314" cy="363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89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81CF-A700-4635-908E-C993E7554F78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2</a:t>
            </a:fld>
            <a:endParaRPr lang="he-IL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043490" y="18864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Iris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948784"/>
            <a:ext cx="684076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&gt; data(iris)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&gt; head(iris)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en-US" sz="1600" dirty="0" err="1">
                <a:solidFill>
                  <a:srgbClr val="FF0000"/>
                </a:solidFill>
              </a:rPr>
              <a:t>Sepal.Length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Sepal.Width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Petal.Length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Petal.Width</a:t>
            </a:r>
            <a:r>
              <a:rPr lang="en-US" sz="1600" dirty="0">
                <a:solidFill>
                  <a:srgbClr val="FF0000"/>
                </a:solidFill>
              </a:rPr>
              <a:t>    Species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1          5.1                 3.5                  1.4                        0.2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2          4.9                 3.0                  1.4                        0.2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3          4.7                 3.2                  1.3                        0.2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4          4.6                 3.1                  1.5                        0.2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5          5.0                 3.6                  1.4                        0.2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</a:rPr>
              <a:t>6          5.4                 3.9                  1.7                        0.4            </a:t>
            </a:r>
            <a:r>
              <a:rPr lang="en-US" sz="1600" dirty="0" err="1">
                <a:solidFill>
                  <a:srgbClr val="FF0000"/>
                </a:solidFill>
              </a:rPr>
              <a:t>setosa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" name="דיאגרמה 7"/>
          <p:cNvGraphicFramePr/>
          <p:nvPr>
            <p:extLst>
              <p:ext uri="{D42A27DB-BD31-4B8C-83A1-F6EECF244321}">
                <p14:modId xmlns:p14="http://schemas.microsoft.com/office/powerpoint/2010/main" val="468196370"/>
              </p:ext>
            </p:extLst>
          </p:nvPr>
        </p:nvGraphicFramePr>
        <p:xfrm>
          <a:off x="5220072" y="4221088"/>
          <a:ext cx="4056112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89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Iris dataset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7416824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str</a:t>
            </a:r>
            <a:r>
              <a:rPr lang="en-US" sz="2000" dirty="0">
                <a:solidFill>
                  <a:srgbClr val="FF0000"/>
                </a:solidFill>
              </a:rPr>
              <a:t>(iris)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'</a:t>
            </a:r>
            <a:r>
              <a:rPr lang="en-US" sz="2000" dirty="0" err="1">
                <a:solidFill>
                  <a:srgbClr val="FF0000"/>
                </a:solidFill>
              </a:rPr>
              <a:t>data.frame</a:t>
            </a:r>
            <a:r>
              <a:rPr lang="en-US" sz="2000" dirty="0">
                <a:solidFill>
                  <a:srgbClr val="FF0000"/>
                </a:solidFill>
              </a:rPr>
              <a:t>':   150 obs. of  5 variables: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$ </a:t>
            </a:r>
            <a:r>
              <a:rPr lang="en-US" sz="2000" dirty="0" err="1">
                <a:solidFill>
                  <a:srgbClr val="FF0000"/>
                </a:solidFill>
              </a:rPr>
              <a:t>Sepal.Length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 5.1 4.9 4…..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$ </a:t>
            </a:r>
            <a:r>
              <a:rPr lang="en-US" sz="2000" dirty="0" err="1">
                <a:solidFill>
                  <a:srgbClr val="FF0000"/>
                </a:solidFill>
              </a:rPr>
              <a:t>Sepal.Width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 3.5 3 3.2 …..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$ </a:t>
            </a:r>
            <a:r>
              <a:rPr lang="en-US" sz="2000" dirty="0" err="1">
                <a:solidFill>
                  <a:srgbClr val="FF0000"/>
                </a:solidFill>
              </a:rPr>
              <a:t>Petal.Length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 1.4 1.4 ...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$ </a:t>
            </a:r>
            <a:r>
              <a:rPr lang="en-US" sz="2000" dirty="0" err="1">
                <a:solidFill>
                  <a:srgbClr val="FF0000"/>
                </a:solidFill>
              </a:rPr>
              <a:t>Petal.Width</a:t>
            </a:r>
            <a:r>
              <a:rPr lang="en-US" sz="2000" dirty="0">
                <a:solidFill>
                  <a:srgbClr val="FF0000"/>
                </a:solidFill>
              </a:rPr>
              <a:t> : </a:t>
            </a:r>
            <a:r>
              <a:rPr lang="en-US" sz="2000" dirty="0" err="1">
                <a:solidFill>
                  <a:srgbClr val="FF0000"/>
                </a:solidFill>
              </a:rPr>
              <a:t>num</a:t>
            </a:r>
            <a:r>
              <a:rPr lang="en-US" sz="2000" dirty="0">
                <a:solidFill>
                  <a:srgbClr val="FF0000"/>
                </a:solidFill>
              </a:rPr>
              <a:t>  0.2 0.2 0.2 0.2…..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$ Species     : Factor w/ 3 levels "</a:t>
            </a:r>
            <a:r>
              <a:rPr lang="en-US" sz="2000" dirty="0" err="1">
                <a:solidFill>
                  <a:srgbClr val="FF0000"/>
                </a:solidFill>
              </a:rPr>
              <a:t>setosa</a:t>
            </a:r>
            <a:r>
              <a:rPr lang="en-US" sz="2000" dirty="0">
                <a:solidFill>
                  <a:srgbClr val="FF0000"/>
                </a:solidFill>
              </a:rPr>
              <a:t>","</a:t>
            </a:r>
            <a:r>
              <a:rPr lang="en-US" sz="2000" dirty="0" err="1">
                <a:solidFill>
                  <a:srgbClr val="FF0000"/>
                </a:solidFill>
              </a:rPr>
              <a:t>versicolor</a:t>
            </a:r>
            <a:r>
              <a:rPr lang="en-US" sz="2000" dirty="0">
                <a:solidFill>
                  <a:srgbClr val="FF0000"/>
                </a:solidFill>
              </a:rPr>
              <a:t>",..: 1 1 1 1….</a:t>
            </a:r>
          </a:p>
          <a:p>
            <a:pPr algn="l" rtl="0">
              <a:lnSpc>
                <a:spcPct val="15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&gt; pie(table(</a:t>
            </a:r>
            <a:r>
              <a:rPr lang="en-US" sz="2000" dirty="0" err="1">
                <a:solidFill>
                  <a:srgbClr val="FF0000"/>
                </a:solidFill>
              </a:rPr>
              <a:t>iris$Species</a:t>
            </a:r>
            <a:r>
              <a:rPr lang="en-US" sz="20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39A9-C57B-411B-9901-06C3BF45E450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3</a:t>
            </a:fld>
            <a:endParaRPr lang="he-I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75" y="4149080"/>
            <a:ext cx="2682357" cy="232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83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Data partitioning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4491861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sz="2400" dirty="0"/>
              <a:t>We can use the </a:t>
            </a:r>
            <a:r>
              <a:rPr lang="en-US" sz="2400" b="1" i="1" dirty="0"/>
              <a:t>CARET</a:t>
            </a:r>
            <a:endParaRPr lang="en-US" dirty="0"/>
          </a:p>
          <a:p>
            <a:pPr marL="0" indent="0" algn="ctr" rtl="0">
              <a:buNone/>
            </a:pPr>
            <a:r>
              <a:rPr lang="en-US" dirty="0"/>
              <a:t>(short for </a:t>
            </a:r>
            <a:r>
              <a:rPr lang="en-US" i="1" dirty="0"/>
              <a:t>C</a:t>
            </a:r>
            <a:r>
              <a:rPr lang="en-US" dirty="0"/>
              <a:t>lassification </a:t>
            </a:r>
            <a:r>
              <a:rPr lang="en-US" i="1" dirty="0"/>
              <a:t>A</a:t>
            </a:r>
            <a:r>
              <a:rPr lang="en-US" dirty="0"/>
              <a:t>nd </a:t>
            </a:r>
            <a:r>
              <a:rPr lang="en-US" i="1" dirty="0" err="1"/>
              <a:t>RE</a:t>
            </a:r>
            <a:r>
              <a:rPr lang="en-US" dirty="0" err="1"/>
              <a:t>gression</a:t>
            </a:r>
            <a:r>
              <a:rPr lang="en-US" dirty="0"/>
              <a:t> </a:t>
            </a:r>
            <a:r>
              <a:rPr lang="en-US" i="1" dirty="0"/>
              <a:t>T</a:t>
            </a:r>
            <a:r>
              <a:rPr lang="en-US" dirty="0"/>
              <a:t>raining) </a:t>
            </a:r>
            <a:r>
              <a:rPr lang="en-US" sz="2400" dirty="0"/>
              <a:t>package to split the dataset into training and testing sets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library(caret)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inTrain</a:t>
            </a:r>
            <a:r>
              <a:rPr lang="en-US" sz="2000" dirty="0">
                <a:solidFill>
                  <a:srgbClr val="FF0000"/>
                </a:solidFill>
              </a:rPr>
              <a:t>&lt;-</a:t>
            </a:r>
            <a:r>
              <a:rPr lang="en-US" sz="2000" dirty="0" err="1">
                <a:solidFill>
                  <a:srgbClr val="FF0000"/>
                </a:solidFill>
              </a:rPr>
              <a:t>createDataPartition</a:t>
            </a:r>
            <a:r>
              <a:rPr lang="en-US" sz="2000" dirty="0">
                <a:solidFill>
                  <a:srgbClr val="FF0000"/>
                </a:solidFill>
              </a:rPr>
              <a:t>(y=</a:t>
            </a:r>
            <a:r>
              <a:rPr lang="en-US" sz="2000" dirty="0" err="1">
                <a:solidFill>
                  <a:srgbClr val="FF0000"/>
                </a:solidFill>
              </a:rPr>
              <a:t>iris$Species,p</a:t>
            </a:r>
            <a:r>
              <a:rPr lang="en-US" sz="2000" dirty="0">
                <a:solidFill>
                  <a:srgbClr val="FF0000"/>
                </a:solidFill>
              </a:rPr>
              <a:t>=0.7 ,list=FALSE)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training&lt;-iris[</a:t>
            </a:r>
            <a:r>
              <a:rPr lang="en-US" sz="2000" dirty="0" err="1">
                <a:solidFill>
                  <a:srgbClr val="FF0000"/>
                </a:solidFill>
              </a:rPr>
              <a:t>inTrain</a:t>
            </a:r>
            <a:r>
              <a:rPr lang="en-US" sz="2000" dirty="0">
                <a:solidFill>
                  <a:srgbClr val="FF0000"/>
                </a:solidFill>
              </a:rPr>
              <a:t>,]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testing&lt;-iris[-</a:t>
            </a:r>
            <a:r>
              <a:rPr lang="en-US" sz="2000" dirty="0" err="1">
                <a:solidFill>
                  <a:srgbClr val="FF0000"/>
                </a:solidFill>
              </a:rPr>
              <a:t>inTrain</a:t>
            </a:r>
            <a:r>
              <a:rPr lang="en-US" sz="2000" dirty="0">
                <a:solidFill>
                  <a:srgbClr val="FF0000"/>
                </a:solidFill>
              </a:rPr>
              <a:t>,]</a:t>
            </a:r>
          </a:p>
          <a:p>
            <a:pPr marL="68580" indent="0" algn="l" rtl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nrow</a:t>
            </a:r>
            <a:r>
              <a:rPr lang="en-US" sz="2000" dirty="0">
                <a:solidFill>
                  <a:srgbClr val="FF0000"/>
                </a:solidFill>
              </a:rPr>
              <a:t>(training)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[1] 105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nrow</a:t>
            </a:r>
            <a:r>
              <a:rPr lang="en-US" sz="2000" dirty="0">
                <a:solidFill>
                  <a:srgbClr val="FF0000"/>
                </a:solidFill>
              </a:rPr>
              <a:t>(testing)</a:t>
            </a:r>
          </a:p>
          <a:p>
            <a:pPr marL="6858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[1] 45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l" rtl="0"/>
            <a:endParaRPr lang="en-US" sz="2400" dirty="0"/>
          </a:p>
          <a:p>
            <a:pPr marL="0" indent="0" algn="l" rtl="0">
              <a:buNone/>
            </a:pP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3882534"/>
            <a:ext cx="10081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dataset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882534"/>
            <a:ext cx="79208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class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3928700"/>
            <a:ext cx="10081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fraction for train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915053"/>
            <a:ext cx="144016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400" dirty="0"/>
              <a:t>should the results be in a list (TRUE) or matrix (FALSE)</a:t>
            </a:r>
            <a:endParaRPr lang="he-IL" sz="1400" dirty="0"/>
          </a:p>
        </p:txBody>
      </p:sp>
      <p:cxnSp>
        <p:nvCxnSpPr>
          <p:cNvPr id="9" name="מחבר חץ ישר 8"/>
          <p:cNvCxnSpPr/>
          <p:nvPr/>
        </p:nvCxnSpPr>
        <p:spPr>
          <a:xfrm flipV="1">
            <a:off x="4716016" y="3488472"/>
            <a:ext cx="0" cy="3940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>
            <a:stCxn id="5" idx="0"/>
          </p:cNvCxnSpPr>
          <p:nvPr/>
        </p:nvCxnSpPr>
        <p:spPr>
          <a:xfrm flipV="1">
            <a:off x="5544108" y="3488471"/>
            <a:ext cx="0" cy="39406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 flipV="1">
            <a:off x="6516216" y="3501008"/>
            <a:ext cx="0" cy="39406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/>
          <p:cNvCxnSpPr/>
          <p:nvPr/>
        </p:nvCxnSpPr>
        <p:spPr>
          <a:xfrm flipV="1">
            <a:off x="7668344" y="3501008"/>
            <a:ext cx="0" cy="39406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מציין מיקום של תאריך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1B30-369D-473E-ABB2-7702DA92926E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21" name="מציין מיקום של מספר שקופית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19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Data partitioning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3508977"/>
          </a:xfrm>
        </p:spPr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If we want to use 10-fold cross validation we need to use the function </a:t>
            </a:r>
            <a:r>
              <a:rPr lang="en-US" b="1" i="1" dirty="0" err="1"/>
              <a:t>trainControl</a:t>
            </a:r>
            <a:r>
              <a:rPr lang="en-US" dirty="0"/>
              <a:t> in order to specify the type of resampling: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err="1">
                <a:solidFill>
                  <a:srgbClr val="FF0000"/>
                </a:solidFill>
              </a:rPr>
              <a:t>fitControl</a:t>
            </a:r>
            <a:r>
              <a:rPr lang="en-US" sz="2400" dirty="0">
                <a:solidFill>
                  <a:srgbClr val="FF0000"/>
                </a:solidFill>
              </a:rPr>
              <a:t> &lt;-</a:t>
            </a:r>
            <a:r>
              <a:rPr lang="en-US" sz="2400" b="1" dirty="0" err="1">
                <a:solidFill>
                  <a:srgbClr val="FF0000"/>
                </a:solidFill>
              </a:rPr>
              <a:t>trainControl</a:t>
            </a:r>
            <a:r>
              <a:rPr lang="en-US" sz="2400" dirty="0">
                <a:solidFill>
                  <a:srgbClr val="FF0000"/>
                </a:solidFill>
              </a:rPr>
              <a:t>(method ="</a:t>
            </a:r>
            <a:r>
              <a:rPr lang="en-US" sz="2400" dirty="0" err="1">
                <a:solidFill>
                  <a:srgbClr val="FF0000"/>
                </a:solidFill>
              </a:rPr>
              <a:t>repeatedcv</a:t>
            </a:r>
            <a:r>
              <a:rPr lang="en-US" sz="2400" dirty="0">
                <a:solidFill>
                  <a:srgbClr val="FF0000"/>
                </a:solidFill>
              </a:rPr>
              <a:t>", number=10, repeats = 10)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E1BED-F538-4831-9056-7A543D270C4C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9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488950" cy="1143000"/>
          </a:xfrm>
        </p:spPr>
        <p:txBody>
          <a:bodyPr>
            <a:normAutofit/>
          </a:bodyPr>
          <a:lstStyle/>
          <a:p>
            <a:pPr algn="ctr" rtl="0"/>
            <a:r>
              <a:rPr lang="he-IL" sz="3200" dirty="0"/>
              <a:t> </a:t>
            </a:r>
            <a:r>
              <a:rPr lang="en-US" sz="3200" dirty="0"/>
              <a:t> Creating the model – decision tree</a:t>
            </a: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25000" lnSpcReduction="20000"/>
          </a:bodyPr>
          <a:lstStyle/>
          <a:p>
            <a:pPr marL="0" indent="0" algn="l" rtl="0">
              <a:buNone/>
            </a:pPr>
            <a:r>
              <a:rPr lang="en-US" sz="6200" b="1" dirty="0"/>
              <a:t>We can use CART in order to classify the dataset: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&gt; </a:t>
            </a:r>
            <a:r>
              <a:rPr lang="en-US" sz="5600" dirty="0" err="1">
                <a:solidFill>
                  <a:srgbClr val="FF0000"/>
                </a:solidFill>
              </a:rPr>
              <a:t>CARTFit</a:t>
            </a:r>
            <a:r>
              <a:rPr lang="en-US" sz="5600" dirty="0">
                <a:solidFill>
                  <a:srgbClr val="FF0000"/>
                </a:solidFill>
              </a:rPr>
              <a:t>&lt;-train(Species~., data = training, </a:t>
            </a:r>
            <a:r>
              <a:rPr lang="en-US" sz="5600" dirty="0" err="1">
                <a:solidFill>
                  <a:srgbClr val="FF0000"/>
                </a:solidFill>
              </a:rPr>
              <a:t>trControl</a:t>
            </a:r>
            <a:r>
              <a:rPr lang="en-US" sz="5600" dirty="0">
                <a:solidFill>
                  <a:srgbClr val="FF0000"/>
                </a:solidFill>
              </a:rPr>
              <a:t> = </a:t>
            </a:r>
            <a:r>
              <a:rPr lang="en-US" sz="5600" dirty="0" err="1">
                <a:solidFill>
                  <a:srgbClr val="FF0000"/>
                </a:solidFill>
              </a:rPr>
              <a:t>fitControl,method</a:t>
            </a:r>
            <a:r>
              <a:rPr lang="en-US" sz="5600" dirty="0">
                <a:solidFill>
                  <a:srgbClr val="FF0000"/>
                </a:solidFill>
              </a:rPr>
              <a:t> = "</a:t>
            </a:r>
            <a:r>
              <a:rPr lang="en-US" sz="5600" dirty="0" err="1">
                <a:solidFill>
                  <a:srgbClr val="FF0000"/>
                </a:solidFill>
              </a:rPr>
              <a:t>rpart</a:t>
            </a:r>
            <a:r>
              <a:rPr lang="en-US" sz="5600" dirty="0">
                <a:solidFill>
                  <a:srgbClr val="FF0000"/>
                </a:solidFill>
              </a:rPr>
              <a:t>")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&gt; </a:t>
            </a:r>
            <a:r>
              <a:rPr lang="en-US" sz="5600" dirty="0" err="1">
                <a:solidFill>
                  <a:srgbClr val="FF0000"/>
                </a:solidFill>
              </a:rPr>
              <a:t>CARTFit</a:t>
            </a: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CART 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105 samples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4 predictor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3 classes: '</a:t>
            </a:r>
            <a:r>
              <a:rPr lang="en-US" sz="5600" dirty="0" err="1">
                <a:solidFill>
                  <a:srgbClr val="FF0000"/>
                </a:solidFill>
              </a:rPr>
              <a:t>setosa</a:t>
            </a:r>
            <a:r>
              <a:rPr lang="en-US" sz="5600" dirty="0">
                <a:solidFill>
                  <a:srgbClr val="FF0000"/>
                </a:solidFill>
              </a:rPr>
              <a:t>', '</a:t>
            </a:r>
            <a:r>
              <a:rPr lang="en-US" sz="5600" dirty="0" err="1">
                <a:solidFill>
                  <a:srgbClr val="FF0000"/>
                </a:solidFill>
              </a:rPr>
              <a:t>versicolor</a:t>
            </a:r>
            <a:r>
              <a:rPr lang="en-US" sz="5600" dirty="0">
                <a:solidFill>
                  <a:srgbClr val="FF0000"/>
                </a:solidFill>
              </a:rPr>
              <a:t>', '</a:t>
            </a:r>
            <a:r>
              <a:rPr lang="en-US" sz="5600" dirty="0" err="1">
                <a:solidFill>
                  <a:srgbClr val="FF0000"/>
                </a:solidFill>
              </a:rPr>
              <a:t>virginica</a:t>
            </a:r>
            <a:r>
              <a:rPr lang="en-US" sz="5600" dirty="0">
                <a:solidFill>
                  <a:srgbClr val="FF0000"/>
                </a:solidFill>
              </a:rPr>
              <a:t>' 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No pre-processing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Resampling: Cross-Validated (10 fold, repeated 10 times) 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Summary of sample sizes: 94, 95, 94, 94, 93, 96, ... 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Resampling results across tuning parameters: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    </a:t>
            </a:r>
            <a:r>
              <a:rPr lang="en-US" sz="5600" dirty="0" err="1">
                <a:solidFill>
                  <a:srgbClr val="FF0000"/>
                </a:solidFill>
              </a:rPr>
              <a:t>cp</a:t>
            </a:r>
            <a:r>
              <a:rPr lang="en-US" sz="5600" dirty="0">
                <a:solidFill>
                  <a:srgbClr val="FF0000"/>
                </a:solidFill>
              </a:rPr>
              <a:t>      	   Accuracy        Kappa     Accuracy SD  Kappa SD 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0.0000000    0.9548030     0.9315680      0.0713571    0.1083715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0.4571429    0.7423182     0.6211156      0.1380386    0.1993878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  0.5000000    0.3747576     0.1114286      0.1361979    0.1889331</a:t>
            </a:r>
          </a:p>
          <a:p>
            <a:pPr marL="0" indent="0" algn="l" rtl="0">
              <a:buNone/>
            </a:pPr>
            <a:endParaRPr lang="en-US" sz="56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Accuracy was used to select the optimal model using  the largest value.</a:t>
            </a:r>
          </a:p>
          <a:p>
            <a:pPr marL="0" indent="0" algn="l" rtl="0">
              <a:buNone/>
            </a:pPr>
            <a:r>
              <a:rPr lang="en-US" sz="5600" dirty="0">
                <a:solidFill>
                  <a:srgbClr val="FF0000"/>
                </a:solidFill>
              </a:rPr>
              <a:t>The final value used for the model was </a:t>
            </a:r>
            <a:r>
              <a:rPr lang="en-US" sz="5600" dirty="0" err="1">
                <a:solidFill>
                  <a:srgbClr val="FF0000"/>
                </a:solidFill>
              </a:rPr>
              <a:t>cp</a:t>
            </a:r>
            <a:r>
              <a:rPr lang="en-US" sz="5600" dirty="0">
                <a:solidFill>
                  <a:srgbClr val="FF0000"/>
                </a:solidFill>
              </a:rPr>
              <a:t> = 0</a:t>
            </a:r>
            <a:r>
              <a:rPr lang="en-US" sz="36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4" name="הסבר מלבני מעוגל 3"/>
          <p:cNvSpPr/>
          <p:nvPr/>
        </p:nvSpPr>
        <p:spPr>
          <a:xfrm>
            <a:off x="2123728" y="1998762"/>
            <a:ext cx="1512168" cy="494134"/>
          </a:xfrm>
          <a:prstGeom prst="wedgeRoundRectCallout">
            <a:avLst>
              <a:gd name="adj1" fmla="val -35263"/>
              <a:gd name="adj2" fmla="val -74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000" b="1" dirty="0"/>
              <a:t>~ – use all other attributes for classification</a:t>
            </a:r>
            <a:endParaRPr lang="he-IL" sz="1000" b="1" dirty="0"/>
          </a:p>
        </p:txBody>
      </p:sp>
      <p:sp>
        <p:nvSpPr>
          <p:cNvPr id="5" name="הסבר מלבני מעוגל 4"/>
          <p:cNvSpPr/>
          <p:nvPr/>
        </p:nvSpPr>
        <p:spPr>
          <a:xfrm>
            <a:off x="4355976" y="1988840"/>
            <a:ext cx="1512168" cy="494134"/>
          </a:xfrm>
          <a:prstGeom prst="wedgeRoundRectCallout">
            <a:avLst>
              <a:gd name="adj1" fmla="val 24421"/>
              <a:gd name="adj2" fmla="val -81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b="1" dirty="0"/>
              <a:t>Defined in slide 4</a:t>
            </a:r>
            <a:endParaRPr lang="he-IL" sz="1000" b="1" dirty="0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4A60-4678-4BF9-9219-F9A45E7BC31F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42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Observing the model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4116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CARTFit$finalModel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n= 105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node), split, n, loss, </a:t>
            </a:r>
            <a:r>
              <a:rPr lang="en-US" dirty="0" err="1">
                <a:solidFill>
                  <a:srgbClr val="FF0000"/>
                </a:solidFill>
              </a:rPr>
              <a:t>yval</a:t>
            </a:r>
            <a:r>
              <a:rPr lang="en-US" dirty="0">
                <a:solidFill>
                  <a:srgbClr val="FF0000"/>
                </a:solidFill>
              </a:rPr>
              <a:t>, (</a:t>
            </a:r>
            <a:r>
              <a:rPr lang="en-US" dirty="0" err="1">
                <a:solidFill>
                  <a:srgbClr val="FF0000"/>
                </a:solidFill>
              </a:rPr>
              <a:t>yprob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  * denotes terminal node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1) root 105 70 </a:t>
            </a:r>
            <a:r>
              <a:rPr lang="en-US" sz="2400" dirty="0" err="1">
                <a:solidFill>
                  <a:srgbClr val="FF0000"/>
                </a:solidFill>
              </a:rPr>
              <a:t>setosa</a:t>
            </a:r>
            <a:r>
              <a:rPr lang="en-US" sz="2400" dirty="0">
                <a:solidFill>
                  <a:srgbClr val="FF0000"/>
                </a:solidFill>
              </a:rPr>
              <a:t> (0.33333333 0.33333333 0.33333333) 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2) </a:t>
            </a:r>
            <a:r>
              <a:rPr lang="en-US" sz="2400" dirty="0" err="1">
                <a:solidFill>
                  <a:srgbClr val="FF0000"/>
                </a:solidFill>
              </a:rPr>
              <a:t>Petal.Length</a:t>
            </a:r>
            <a:r>
              <a:rPr lang="en-US" sz="2400" dirty="0">
                <a:solidFill>
                  <a:srgbClr val="FF0000"/>
                </a:solidFill>
              </a:rPr>
              <a:t>&lt; 2.45 35  0 </a:t>
            </a:r>
            <a:r>
              <a:rPr lang="en-US" sz="2400" dirty="0" err="1">
                <a:solidFill>
                  <a:srgbClr val="FF0000"/>
                </a:solidFill>
              </a:rPr>
              <a:t>setosa</a:t>
            </a:r>
            <a:r>
              <a:rPr lang="en-US" sz="2400" dirty="0">
                <a:solidFill>
                  <a:srgbClr val="FF0000"/>
                </a:solidFill>
              </a:rPr>
              <a:t> (1.00000000 0.00000000 0.00000000) *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3) </a:t>
            </a:r>
            <a:r>
              <a:rPr lang="en-US" sz="2400" dirty="0" err="1">
                <a:solidFill>
                  <a:srgbClr val="FF0000"/>
                </a:solidFill>
              </a:rPr>
              <a:t>Petal.Length</a:t>
            </a:r>
            <a:r>
              <a:rPr lang="en-US" sz="2400" dirty="0">
                <a:solidFill>
                  <a:srgbClr val="FF0000"/>
                </a:solidFill>
              </a:rPr>
              <a:t>&gt;=2.45 70 35 </a:t>
            </a:r>
            <a:r>
              <a:rPr lang="en-US" sz="2400" dirty="0" err="1">
                <a:solidFill>
                  <a:srgbClr val="FF0000"/>
                </a:solidFill>
              </a:rPr>
              <a:t>versicolor</a:t>
            </a:r>
            <a:r>
              <a:rPr lang="en-US" sz="2400" dirty="0">
                <a:solidFill>
                  <a:srgbClr val="FF0000"/>
                </a:solidFill>
              </a:rPr>
              <a:t> (0.00000000 0.50000000 0.50000000) 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6) </a:t>
            </a:r>
            <a:r>
              <a:rPr lang="en-US" sz="2400" dirty="0" err="1">
                <a:solidFill>
                  <a:srgbClr val="FF0000"/>
                </a:solidFill>
              </a:rPr>
              <a:t>Petal.Width</a:t>
            </a:r>
            <a:r>
              <a:rPr lang="en-US" sz="2400" dirty="0">
                <a:solidFill>
                  <a:srgbClr val="FF0000"/>
                </a:solidFill>
              </a:rPr>
              <a:t>&lt; 1.75 38  3 </a:t>
            </a:r>
            <a:r>
              <a:rPr lang="en-US" sz="2400" dirty="0" err="1">
                <a:solidFill>
                  <a:srgbClr val="FF0000"/>
                </a:solidFill>
              </a:rPr>
              <a:t>versicolor</a:t>
            </a:r>
            <a:r>
              <a:rPr lang="en-US" sz="2400" dirty="0">
                <a:solidFill>
                  <a:srgbClr val="FF0000"/>
                </a:solidFill>
              </a:rPr>
              <a:t> (0.00000000 0.92105263 0.07894737) </a:t>
            </a:r>
          </a:p>
          <a:p>
            <a:pPr marL="0" indent="0" algn="l" rtl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   7) </a:t>
            </a:r>
            <a:r>
              <a:rPr lang="en-US" sz="2400" dirty="0" err="1">
                <a:solidFill>
                  <a:srgbClr val="FF0000"/>
                </a:solidFill>
              </a:rPr>
              <a:t>Petal.Width</a:t>
            </a:r>
            <a:r>
              <a:rPr lang="en-US" sz="2400" dirty="0">
                <a:solidFill>
                  <a:srgbClr val="FF0000"/>
                </a:solidFill>
              </a:rPr>
              <a:t>&gt;=1.75 32  0 </a:t>
            </a:r>
            <a:r>
              <a:rPr lang="en-US" sz="2400" dirty="0" err="1">
                <a:solidFill>
                  <a:srgbClr val="FF0000"/>
                </a:solidFill>
              </a:rPr>
              <a:t>virginica</a:t>
            </a:r>
            <a:r>
              <a:rPr lang="en-US" sz="2400" dirty="0">
                <a:solidFill>
                  <a:srgbClr val="FF0000"/>
                </a:solidFill>
              </a:rPr>
              <a:t> (0.00000000 0.0000</a:t>
            </a:r>
            <a:endParaRPr lang="he-IL" sz="24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840-2C3B-4840-8D6D-71AC603C475F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588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pPr algn="ctr"/>
            <a:r>
              <a:rPr lang="en-US" dirty="0"/>
              <a:t>Plotting the model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4476" y="1268760"/>
            <a:ext cx="8562020" cy="3508977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We can plot the tree: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plot(</a:t>
            </a:r>
            <a:r>
              <a:rPr lang="en-US" sz="2000" dirty="0" err="1">
                <a:solidFill>
                  <a:srgbClr val="FF0000"/>
                </a:solidFill>
              </a:rPr>
              <a:t>CARTFit$finalMode</a:t>
            </a:r>
            <a:r>
              <a:rPr lang="en-US" sz="2000" dirty="0">
                <a:solidFill>
                  <a:srgbClr val="FF0000"/>
                </a:solidFill>
              </a:rPr>
              <a:t>, uniform=TRUE, main="CART")</a:t>
            </a: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&gt; text(</a:t>
            </a:r>
            <a:r>
              <a:rPr lang="en-US" sz="2000" dirty="0" err="1">
                <a:solidFill>
                  <a:srgbClr val="FF0000"/>
                </a:solidFill>
              </a:rPr>
              <a:t>CARTFit$finalModel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use.n</a:t>
            </a:r>
            <a:r>
              <a:rPr lang="en-US" sz="2000" dirty="0">
                <a:solidFill>
                  <a:srgbClr val="FF0000"/>
                </a:solidFill>
              </a:rPr>
              <a:t>=TRUE, all=TRUE, </a:t>
            </a:r>
            <a:r>
              <a:rPr lang="en-US" sz="2000" dirty="0" err="1">
                <a:solidFill>
                  <a:srgbClr val="FF0000"/>
                </a:solidFill>
              </a:rPr>
              <a:t>cex</a:t>
            </a:r>
            <a:r>
              <a:rPr lang="en-US" sz="2000" dirty="0">
                <a:solidFill>
                  <a:srgbClr val="FF0000"/>
                </a:solidFill>
              </a:rPr>
              <a:t>=.8)</a:t>
            </a:r>
          </a:p>
          <a:p>
            <a:pPr marL="0" indent="0" algn="l" rtl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C697-8089-47B2-859D-D531882BD14B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8</a:t>
            </a:fld>
            <a:endParaRPr lang="he-I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9064" r="1749" b="2725"/>
          <a:stretch/>
        </p:blipFill>
        <p:spPr bwMode="auto">
          <a:xfrm>
            <a:off x="2013200" y="2348880"/>
            <a:ext cx="4863056" cy="415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791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Creating the model – Naïve Bayes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5256584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sz="2000" b="1" dirty="0"/>
              <a:t>We can use Naïve Bayes in order to classify the dataset, this time we will boiled the model on 70% train set and predict on the test set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nbFit</a:t>
            </a:r>
            <a:r>
              <a:rPr lang="en-US" sz="1800" dirty="0">
                <a:solidFill>
                  <a:srgbClr val="FF0000"/>
                </a:solidFill>
              </a:rPr>
              <a:t>&lt;-train(Species~ ., data = </a:t>
            </a:r>
            <a:r>
              <a:rPr lang="en-US" sz="1800" dirty="0" err="1">
                <a:solidFill>
                  <a:srgbClr val="FF0000"/>
                </a:solidFill>
              </a:rPr>
              <a:t>training,method</a:t>
            </a:r>
            <a:r>
              <a:rPr lang="en-US" sz="1800" dirty="0">
                <a:solidFill>
                  <a:srgbClr val="FF0000"/>
                </a:solidFill>
              </a:rPr>
              <a:t> = "</a:t>
            </a:r>
            <a:r>
              <a:rPr lang="en-US" sz="1800" dirty="0" err="1">
                <a:solidFill>
                  <a:srgbClr val="FF0000"/>
                </a:solidFill>
              </a:rPr>
              <a:t>nb</a:t>
            </a:r>
            <a:r>
              <a:rPr lang="en-US" sz="1800" dirty="0">
                <a:solidFill>
                  <a:srgbClr val="FF0000"/>
                </a:solidFill>
              </a:rPr>
              <a:t>")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nbFit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Naive Bayes 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105 samples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4 predictor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3 classes: '</a:t>
            </a:r>
            <a:r>
              <a:rPr lang="en-US" sz="1800" dirty="0" err="1">
                <a:solidFill>
                  <a:srgbClr val="FF0000"/>
                </a:solidFill>
              </a:rPr>
              <a:t>setosa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versicolor</a:t>
            </a:r>
            <a:r>
              <a:rPr lang="en-US" sz="1800" dirty="0">
                <a:solidFill>
                  <a:srgbClr val="FF0000"/>
                </a:solidFill>
              </a:rPr>
              <a:t>', '</a:t>
            </a:r>
            <a:r>
              <a:rPr lang="en-US" sz="1800" dirty="0" err="1">
                <a:solidFill>
                  <a:srgbClr val="FF0000"/>
                </a:solidFill>
              </a:rPr>
              <a:t>virginica</a:t>
            </a:r>
            <a:r>
              <a:rPr lang="en-US" sz="1800" dirty="0">
                <a:solidFill>
                  <a:srgbClr val="FF0000"/>
                </a:solidFill>
              </a:rPr>
              <a:t>' 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No pre-processing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Resampling: Bootstrapped (25 reps) 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Summary of sample sizes: 105, 105, 105, 105, 105, 105, ... 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Resampling results across tuning parameters: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</a:t>
            </a:r>
            <a:r>
              <a:rPr lang="en-US" sz="1800" dirty="0" err="1">
                <a:solidFill>
                  <a:srgbClr val="FF0000"/>
                </a:solidFill>
              </a:rPr>
              <a:t>usekernel</a:t>
            </a:r>
            <a:r>
              <a:rPr lang="en-US" sz="1800" dirty="0">
                <a:solidFill>
                  <a:srgbClr val="FF0000"/>
                </a:solidFill>
              </a:rPr>
              <a:t>  Accuracy  	 Kappa     	 Accuracy SD  Kappa SD  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FALSE         0.9560067  	0.9327271  	0.03361559   0.05160664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   TRUE         0.9534428  	0.9289742  	0.03198437   0.04874448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Tuning parameter '</a:t>
            </a:r>
            <a:r>
              <a:rPr lang="en-US" sz="1800" dirty="0" err="1">
                <a:solidFill>
                  <a:srgbClr val="FF0000"/>
                </a:solidFill>
              </a:rPr>
              <a:t>fL</a:t>
            </a:r>
            <a:r>
              <a:rPr lang="en-US" sz="1800" dirty="0">
                <a:solidFill>
                  <a:srgbClr val="FF0000"/>
                </a:solidFill>
              </a:rPr>
              <a:t>' was held constant at a value of 0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Accuracy was used to select the optimal model using  the largest value.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</a:rPr>
              <a:t>The final values used for the model were </a:t>
            </a:r>
            <a:r>
              <a:rPr lang="en-US" sz="1800" dirty="0" err="1">
                <a:solidFill>
                  <a:srgbClr val="FF0000"/>
                </a:solidFill>
              </a:rPr>
              <a:t>fL</a:t>
            </a:r>
            <a:r>
              <a:rPr lang="en-US" sz="1800" dirty="0">
                <a:solidFill>
                  <a:srgbClr val="FF0000"/>
                </a:solidFill>
              </a:rPr>
              <a:t> = 0 and </a:t>
            </a:r>
            <a:r>
              <a:rPr lang="en-US" sz="1800" dirty="0" err="1">
                <a:solidFill>
                  <a:srgbClr val="FF0000"/>
                </a:solidFill>
              </a:rPr>
              <a:t>usekernel</a:t>
            </a:r>
            <a:r>
              <a:rPr lang="en-US" sz="1800" dirty="0">
                <a:solidFill>
                  <a:srgbClr val="FF0000"/>
                </a:solidFill>
              </a:rPr>
              <a:t> = FALSE. </a:t>
            </a:r>
          </a:p>
          <a:p>
            <a:pPr marL="0" indent="0" algn="l" rtl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3B21-1372-47B3-A432-1D66E81B615E}" type="datetime8">
              <a:rPr lang="he-IL" smtClean="0"/>
              <a:t>19 פברואר 18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519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4946</TotalTime>
  <Words>1099</Words>
  <Application>Microsoft Office PowerPoint</Application>
  <PresentationFormat>On-screen Show (4:3)</PresentationFormat>
  <Paragraphs>219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מעבדות מדעי הנתונים</vt:lpstr>
      <vt:lpstr>PowerPoint Presentation</vt:lpstr>
      <vt:lpstr>Iris dataset</vt:lpstr>
      <vt:lpstr>Data partitioning</vt:lpstr>
      <vt:lpstr>Data partitioning</vt:lpstr>
      <vt:lpstr>  Creating the model – decision tree</vt:lpstr>
      <vt:lpstr>Observing the model</vt:lpstr>
      <vt:lpstr>Plotting the model</vt:lpstr>
      <vt:lpstr>Creating the model – Naïve Bayes</vt:lpstr>
      <vt:lpstr>Prediction on test set</vt:lpstr>
      <vt:lpstr>Confusion Matrix</vt:lpstr>
      <vt:lpstr>Ctree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מעבדות כריית נתונים</dc:title>
  <dc:creator>user</dc:creator>
  <cp:lastModifiedBy>Michael K</cp:lastModifiedBy>
  <cp:revision>86</cp:revision>
  <cp:lastPrinted>2016-05-22T07:02:37Z</cp:lastPrinted>
  <dcterms:created xsi:type="dcterms:W3CDTF">2015-02-17T12:48:38Z</dcterms:created>
  <dcterms:modified xsi:type="dcterms:W3CDTF">2018-02-19T12:50:28Z</dcterms:modified>
</cp:coreProperties>
</file>