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9167" autoAdjust="0"/>
  </p:normalViewPr>
  <p:slideViewPr>
    <p:cSldViewPr showGuides="1">
      <p:cViewPr varScale="1">
        <p:scale>
          <a:sx n="54" d="100"/>
          <a:sy n="54" d="100"/>
        </p:scale>
        <p:origin x="15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EA9196-A995-4C83-B2CD-895CF167373E}" type="datetimeFigureOut">
              <a:rPr lang="he-IL" smtClean="0"/>
              <a:t>כ"ז/אדר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57356F-9D3B-45CD-9E94-3A9B698051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4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תיאור</a:t>
            </a:r>
            <a:r>
              <a:rPr lang="he-IL" baseline="0" dirty="0"/>
              <a:t> הפונקציה </a:t>
            </a:r>
            <a:r>
              <a:rPr lang="en-US" baseline="0" dirty="0" err="1"/>
              <a:t>kmeans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42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/>
              <a:t>האלגוריתם מסתמך על החלוקה הראשונית </a:t>
            </a:r>
            <a:r>
              <a:rPr lang="he-IL" baseline="0" dirty="0" err="1"/>
              <a:t>לקלסטרים</a:t>
            </a:r>
            <a:r>
              <a:rPr lang="he-IL" baseline="0" dirty="0"/>
              <a:t> ולכן בכל הרצה נקבל תוצאות קצת שונות... </a:t>
            </a:r>
          </a:p>
          <a:p>
            <a:r>
              <a:rPr lang="he-IL" baseline="0" dirty="0"/>
              <a:t>ניתן לראות את גודל הקלסטרים ע"י </a:t>
            </a:r>
            <a:r>
              <a:rPr lang="en-US" baseline="0" dirty="0"/>
              <a:t> </a:t>
            </a:r>
            <a:r>
              <a:rPr lang="en-US" baseline="0" dirty="0" err="1"/>
              <a:t>results$size</a:t>
            </a:r>
            <a:r>
              <a:rPr lang="he-IL" baseline="0" dirty="0"/>
              <a:t> ולווקטור השתייכות הרשומות לקלסטרים באמצעות </a:t>
            </a:r>
            <a:r>
              <a:rPr lang="en-US" baseline="0" dirty="0" err="1"/>
              <a:t>results$cluster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7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/>
              <a:t>כפי שניתן לראות, </a:t>
            </a:r>
            <a:r>
              <a:rPr lang="he-IL" baseline="0" dirty="0" err="1"/>
              <a:t>קלסטר</a:t>
            </a:r>
            <a:r>
              <a:rPr lang="he-IL" baseline="0" dirty="0"/>
              <a:t> 1 כנראה מייצג את </a:t>
            </a:r>
            <a:r>
              <a:rPr lang="en-US" dirty="0" err="1">
                <a:solidFill>
                  <a:srgbClr val="FFFF00"/>
                </a:solidFill>
              </a:rPr>
              <a:t>Setosa</a:t>
            </a:r>
            <a:r>
              <a:rPr lang="he-IL" dirty="0">
                <a:solidFill>
                  <a:srgbClr val="FFFF00"/>
                </a:solidFill>
              </a:rPr>
              <a:t>,</a:t>
            </a:r>
            <a:r>
              <a:rPr lang="he-IL" baseline="0" dirty="0">
                <a:solidFill>
                  <a:srgbClr val="FFFF00"/>
                </a:solidFill>
              </a:rPr>
              <a:t> </a:t>
            </a:r>
            <a:r>
              <a:rPr lang="he-IL" baseline="0" dirty="0" err="1">
                <a:solidFill>
                  <a:srgbClr val="FFFF00"/>
                </a:solidFill>
              </a:rPr>
              <a:t>קלסטר</a:t>
            </a:r>
            <a:r>
              <a:rPr lang="he-IL" baseline="0" dirty="0">
                <a:solidFill>
                  <a:srgbClr val="FFFF00"/>
                </a:solidFill>
              </a:rPr>
              <a:t> 2 כנראה מייצג את </a:t>
            </a:r>
            <a:r>
              <a:rPr lang="en-US" dirty="0" err="1">
                <a:solidFill>
                  <a:srgbClr val="FFFF00"/>
                </a:solidFill>
              </a:rPr>
              <a:t>Versicolor</a:t>
            </a:r>
            <a:r>
              <a:rPr lang="he-IL" baseline="0" dirty="0">
                <a:solidFill>
                  <a:srgbClr val="FFFF00"/>
                </a:solidFill>
              </a:rPr>
              <a:t> ו-</a:t>
            </a:r>
            <a:r>
              <a:rPr lang="he-IL" baseline="0" dirty="0" err="1">
                <a:solidFill>
                  <a:srgbClr val="FFFF00"/>
                </a:solidFill>
              </a:rPr>
              <a:t>קלסטר</a:t>
            </a:r>
            <a:r>
              <a:rPr lang="he-IL" baseline="0" dirty="0">
                <a:solidFill>
                  <a:srgbClr val="FFFF00"/>
                </a:solidFill>
              </a:rPr>
              <a:t> 3 כנראה מייצג את </a:t>
            </a:r>
            <a:r>
              <a:rPr lang="en-US" dirty="0" err="1">
                <a:solidFill>
                  <a:srgbClr val="FFFF00"/>
                </a:solidFill>
              </a:rPr>
              <a:t>virginica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he-IL" baseline="0" dirty="0">
                <a:solidFill>
                  <a:srgbClr val="FFFF00"/>
                </a:solidFill>
              </a:rPr>
              <a:t>.</a:t>
            </a:r>
          </a:p>
          <a:p>
            <a:r>
              <a:rPr lang="he-IL" baseline="0" dirty="0">
                <a:solidFill>
                  <a:srgbClr val="FFFF00"/>
                </a:solidFill>
              </a:rPr>
              <a:t>** המספרים בטבלה יכולים טיפה להשתנות.</a:t>
            </a:r>
          </a:p>
          <a:p>
            <a:r>
              <a:rPr lang="he-IL" baseline="0" dirty="0">
                <a:solidFill>
                  <a:srgbClr val="FFFF00"/>
                </a:solidFill>
              </a:rPr>
              <a:t>ניתן לראות ש-14 רשומות נכנסו </a:t>
            </a:r>
            <a:r>
              <a:rPr lang="he-IL" baseline="0" dirty="0" err="1">
                <a:solidFill>
                  <a:srgbClr val="FFFF00"/>
                </a:solidFill>
              </a:rPr>
              <a:t>לקלסטר</a:t>
            </a:r>
            <a:r>
              <a:rPr lang="he-IL" baseline="0" dirty="0">
                <a:solidFill>
                  <a:srgbClr val="FFFF00"/>
                </a:solidFill>
              </a:rPr>
              <a:t> 3 למרות שבמציאות הן מסווגות כ-</a:t>
            </a:r>
            <a:r>
              <a:rPr lang="en-US" dirty="0" err="1">
                <a:solidFill>
                  <a:srgbClr val="FFFF00"/>
                </a:solidFill>
              </a:rPr>
              <a:t>virginica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he-IL" dirty="0">
                <a:solidFill>
                  <a:srgbClr val="FFFF00"/>
                </a:solidFill>
              </a:rPr>
              <a:t>.</a:t>
            </a:r>
          </a:p>
          <a:p>
            <a:r>
              <a:rPr lang="he-IL" dirty="0">
                <a:solidFill>
                  <a:srgbClr val="FFFF00"/>
                </a:solidFill>
              </a:rPr>
              <a:t>כלומר החלוקה שהאלגוריתם עשה קרובה לאמת אך לא </a:t>
            </a:r>
            <a:r>
              <a:rPr lang="he-IL" dirty="0" err="1">
                <a:solidFill>
                  <a:srgbClr val="FFFF00"/>
                </a:solidFill>
              </a:rPr>
              <a:t>מדוייקת</a:t>
            </a:r>
            <a:r>
              <a:rPr lang="he-IL" baseline="0" dirty="0">
                <a:solidFill>
                  <a:srgbClr val="FFFF00"/>
                </a:solidFill>
              </a:rPr>
              <a:t> ב-</a:t>
            </a:r>
            <a:r>
              <a:rPr lang="en-US" baseline="0" dirty="0">
                <a:solidFill>
                  <a:srgbClr val="FFFF00"/>
                </a:solidFill>
              </a:rPr>
              <a:t>100%</a:t>
            </a:r>
            <a:r>
              <a:rPr lang="he-IL" baseline="0" dirty="0">
                <a:solidFill>
                  <a:srgbClr val="FFFF00"/>
                </a:solidFill>
              </a:rPr>
              <a:t>.</a:t>
            </a:r>
            <a:endParaRPr lang="en-US" baseline="0" dirty="0">
              <a:solidFill>
                <a:srgbClr val="FFFF00"/>
              </a:solidFill>
            </a:endParaRPr>
          </a:p>
          <a:p>
            <a:r>
              <a:rPr lang="he-IL" baseline="0" dirty="0">
                <a:solidFill>
                  <a:srgbClr val="FFFF00"/>
                </a:solidFill>
              </a:rPr>
              <a:t>הגרף מצד שמאל מראה את ההפרדה בין </a:t>
            </a:r>
            <a:r>
              <a:rPr lang="he-IL" baseline="0" dirty="0" err="1">
                <a:solidFill>
                  <a:srgbClr val="FFFF00"/>
                </a:solidFill>
              </a:rPr>
              <a:t>הקלסטרים</a:t>
            </a:r>
            <a:r>
              <a:rPr lang="he-IL" baseline="0" dirty="0">
                <a:solidFill>
                  <a:srgbClr val="FFFF00"/>
                </a:solidFill>
              </a:rPr>
              <a:t> תוך שימוש </a:t>
            </a:r>
            <a:r>
              <a:rPr lang="he-IL" baseline="0" dirty="0" err="1">
                <a:solidFill>
                  <a:srgbClr val="FFFF00"/>
                </a:solidFill>
              </a:rPr>
              <a:t>בקלסטרים</a:t>
            </a:r>
            <a:r>
              <a:rPr lang="he-IL" baseline="0" dirty="0">
                <a:solidFill>
                  <a:srgbClr val="FFFF00"/>
                </a:solidFill>
              </a:rPr>
              <a:t> שיצרנו (כל צבע מייצג </a:t>
            </a:r>
            <a:r>
              <a:rPr lang="he-IL" baseline="0" dirty="0" err="1">
                <a:solidFill>
                  <a:srgbClr val="FFFF00"/>
                </a:solidFill>
              </a:rPr>
              <a:t>קלסטר</a:t>
            </a:r>
            <a:r>
              <a:rPr lang="he-IL" baseline="0" dirty="0">
                <a:solidFill>
                  <a:srgbClr val="FFFF00"/>
                </a:solidFill>
              </a:rPr>
              <a:t>), הגרף מצד ימין מראה את אותו פיזור אך הצבעים מייצגים את הסוג </a:t>
            </a:r>
            <a:r>
              <a:rPr lang="he-IL" baseline="0" dirty="0" err="1">
                <a:solidFill>
                  <a:srgbClr val="FFFF00"/>
                </a:solidFill>
              </a:rPr>
              <a:t>האמיתי</a:t>
            </a:r>
            <a:r>
              <a:rPr lang="he-IL" baseline="0" dirty="0">
                <a:solidFill>
                  <a:srgbClr val="FFFF00"/>
                </a:solidFill>
              </a:rPr>
              <a:t> של האירוס.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1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</a:t>
            </a:r>
            <a:r>
              <a:rPr lang="he-IL" baseline="0" dirty="0"/>
              <a:t> מנת להשתמש ב-</a:t>
            </a:r>
            <a:r>
              <a:rPr lang="en-US" baseline="0" dirty="0" err="1"/>
              <a:t>hclust</a:t>
            </a:r>
            <a:r>
              <a:rPr lang="he-IL" baseline="0" dirty="0"/>
              <a:t> יש צורך לחשב את מטריצת המרחקים של כל זוג רשומות ב-</a:t>
            </a:r>
            <a:r>
              <a:rPr lang="en-US" baseline="0" dirty="0"/>
              <a:t>dataset</a:t>
            </a:r>
            <a:r>
              <a:rPr lang="he-IL" baseline="0" dirty="0"/>
              <a:t>. </a:t>
            </a:r>
          </a:p>
          <a:p>
            <a:r>
              <a:rPr lang="he-IL" baseline="0" dirty="0"/>
              <a:t>טבלת המרחקים נראית כמשולש מכיוון שאין צורך במשולש המשלים (המרחק בין רשומה 1 ל-2 הוא אותו מרחק כמו מרשומה 2 ל-1)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86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 order to use the following functions</a:t>
            </a:r>
            <a:r>
              <a:rPr lang="en-US" baseline="0" dirty="0"/>
              <a:t> an installation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arulesViz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is necessary using: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menuInstallPkgs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99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** The lhs of rule no.1 in the previous slide is contained in rule no. 2.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2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9713EB-D23A-450E-BBBB-0BE0F3CC893F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FF3-B40C-4D04-9792-8CA3181B9F5F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F6F-5868-4745-8486-C0F8F76826DE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42FF-2F92-4AA2-9B4A-953521EDB9EB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570D-84C4-4F60-81B0-32B4D26EBFDE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470-33AA-41DA-8562-D6E4641721CA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3435-80E7-41CD-8C4B-0CF2DC09457C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FB-998F-4898-9EE4-D4C66CBC3FF3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3A46-B85C-43F0-9006-4B3648E7262A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BD638A-AA6C-45CF-8E00-83BB6DA2A5CE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he-IL" b="1" dirty="0"/>
              <a:t>מעבדה</a:t>
            </a:r>
            <a:r>
              <a:rPr lang="he-IL" dirty="0"/>
              <a:t> </a:t>
            </a:r>
            <a:r>
              <a:rPr lang="en-US" b="1" dirty="0"/>
              <a:t>5</a:t>
            </a:r>
            <a:endParaRPr lang="he-IL" b="1" dirty="0"/>
          </a:p>
          <a:p>
            <a:pPr algn="ctr"/>
            <a:endParaRPr lang="he-IL" b="1" dirty="0"/>
          </a:p>
          <a:p>
            <a:pPr algn="ctr" rtl="0"/>
            <a:r>
              <a:rPr lang="en-US" b="1" dirty="0"/>
              <a:t>Unsupervised Learning</a:t>
            </a:r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</a:t>
            </a:r>
            <a:br>
              <a:rPr lang="he-IL" dirty="0"/>
            </a:br>
            <a:r>
              <a:rPr lang="he-IL" dirty="0"/>
              <a:t> מדעי הנתונים</a:t>
            </a:r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2B6-5D80-41A2-8A7A-629B982699D4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8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648" y="1412776"/>
            <a:ext cx="7024744" cy="2664296"/>
          </a:xfrm>
        </p:spPr>
        <p:txBody>
          <a:bodyPr>
            <a:normAutofit/>
          </a:bodyPr>
          <a:lstStyle/>
          <a:p>
            <a:pPr algn="ctr" rtl="0"/>
            <a:r>
              <a:rPr lang="en-US" i="1" dirty="0"/>
              <a:t>Additional Reading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Association rules</a:t>
            </a:r>
            <a:endParaRPr lang="he-IL" b="1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Titanic.raw</a:t>
            </a:r>
            <a:r>
              <a:rPr lang="en-US" dirty="0"/>
              <a:t> dataset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load("</a:t>
            </a:r>
            <a:r>
              <a:rPr lang="en-US" dirty="0" err="1">
                <a:solidFill>
                  <a:srgbClr val="FF0000"/>
                </a:solidFill>
              </a:rPr>
              <a:t>titanic.raw.rdata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titanic.raw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': 2201 obs. of 4 variables: $ Class : Factor w/ 4 levels "1st","2nd","3rd",..: 3 3 3 3 3 3 3 3 3 3 ... $ Sex : Factor w/ 2 levels "</a:t>
            </a:r>
            <a:r>
              <a:rPr lang="en-US" dirty="0" err="1">
                <a:solidFill>
                  <a:srgbClr val="FF0000"/>
                </a:solidFill>
              </a:rPr>
              <a:t>Female","Male</a:t>
            </a:r>
            <a:r>
              <a:rPr lang="en-US" dirty="0">
                <a:solidFill>
                  <a:srgbClr val="FF0000"/>
                </a:solidFill>
              </a:rPr>
              <a:t>": 2 2 2 2 2 2 2 2 2 2 ... $ Age : Factor w/ 2 levels "</a:t>
            </a:r>
            <a:r>
              <a:rPr lang="en-US" dirty="0" err="1">
                <a:solidFill>
                  <a:srgbClr val="FF0000"/>
                </a:solidFill>
              </a:rPr>
              <a:t>Adult","Child</a:t>
            </a:r>
            <a:r>
              <a:rPr lang="en-US" dirty="0">
                <a:solidFill>
                  <a:srgbClr val="FF0000"/>
                </a:solidFill>
              </a:rPr>
              <a:t>": 2 2 2 2 2 2 2 2 2 2 ... $ Survived: Factor w/ 2 levels "</a:t>
            </a:r>
            <a:r>
              <a:rPr lang="en-US" dirty="0" err="1">
                <a:solidFill>
                  <a:srgbClr val="FF0000"/>
                </a:solidFill>
              </a:rPr>
              <a:t>No","Yes</a:t>
            </a:r>
            <a:r>
              <a:rPr lang="en-US" dirty="0">
                <a:solidFill>
                  <a:srgbClr val="FF0000"/>
                </a:solidFill>
              </a:rPr>
              <a:t>": 1 1 1 1 1 1 1 1 1 1 ...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36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20080"/>
          </a:xfrm>
        </p:spPr>
        <p:txBody>
          <a:bodyPr/>
          <a:lstStyle/>
          <a:p>
            <a:pPr algn="ctr" rtl="0"/>
            <a:r>
              <a:rPr lang="en-US" dirty="0" err="1"/>
              <a:t>arules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We will first find all association rules: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library(</a:t>
            </a:r>
            <a:r>
              <a:rPr lang="en-US" dirty="0" err="1">
                <a:solidFill>
                  <a:srgbClr val="FF0000"/>
                </a:solidFill>
              </a:rPr>
              <a:t>arules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rules &lt;-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titanic.raw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inspect(rules)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lhs                                           </a:t>
            </a:r>
            <a:r>
              <a:rPr lang="en-US" sz="1400" dirty="0" err="1">
                <a:solidFill>
                  <a:srgbClr val="FF0000"/>
                </a:solidFill>
              </a:rPr>
              <a:t>rhs</a:t>
            </a:r>
            <a:r>
              <a:rPr lang="en-US" sz="1400" dirty="0">
                <a:solidFill>
                  <a:srgbClr val="FF0000"/>
                </a:solidFill>
              </a:rPr>
              <a:t>              support    confidence         lift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1 {}                         =&gt; {Age=Adult} 0.9504771 0.9504771  1.0000000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2 {Class=2nd}      =&gt; {Age=Adult} 0.1185825 0.9157895  0.9635051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 {Class=1st}        =&gt; {Age=Adult} 0.1449341 0.9815385  1.0326798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4 {Sex=Female}   =&gt; {Age=Adult} 0.1930940 0.9042553  0.9513700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5 {Class=3rd}       =&gt; {Age=Adult} 0.2848705 0.8881020  0.9343750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6 {Survived=Yes} =&gt; {Age=Adult} 0.2971377 0.9198312  0.9677574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7 {Class=Crew}   =&gt; {Sex=Male}  0.3916402 0.9740113  1.2384742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…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0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/>
            <a:r>
              <a:rPr lang="en-US" dirty="0" err="1"/>
              <a:t>arules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968552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dirty="0"/>
              <a:t>We can also choose to generate only rules with </a:t>
            </a:r>
            <a:r>
              <a:rPr lang="en-US" dirty="0" err="1"/>
              <a:t>rhs</a:t>
            </a:r>
            <a:r>
              <a:rPr lang="en-US" dirty="0"/>
              <a:t> containing “Survived” only:</a:t>
            </a:r>
          </a:p>
          <a:p>
            <a:pPr marL="6858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&gt; rules &lt;- </a:t>
            </a:r>
            <a:r>
              <a:rPr lang="en-US" sz="1800" dirty="0" err="1">
                <a:solidFill>
                  <a:srgbClr val="FF0000"/>
                </a:solidFill>
              </a:rPr>
              <a:t>apriori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titanic.raw</a:t>
            </a:r>
            <a:r>
              <a:rPr lang="en-US" sz="1800" dirty="0">
                <a:solidFill>
                  <a:srgbClr val="FF0000"/>
                </a:solidFill>
              </a:rPr>
              <a:t>, parameter = list(</a:t>
            </a:r>
            <a:r>
              <a:rPr lang="en-US" sz="1800" dirty="0" err="1">
                <a:solidFill>
                  <a:srgbClr val="FF0000"/>
                </a:solidFill>
              </a:rPr>
              <a:t>minlen</a:t>
            </a:r>
            <a:r>
              <a:rPr lang="en-US" sz="1800" dirty="0">
                <a:solidFill>
                  <a:srgbClr val="FF0000"/>
                </a:solidFill>
              </a:rPr>
              <a:t>=2, </a:t>
            </a:r>
            <a:r>
              <a:rPr lang="en-US" sz="1800" dirty="0" err="1">
                <a:solidFill>
                  <a:srgbClr val="FF0000"/>
                </a:solidFill>
              </a:rPr>
              <a:t>supp</a:t>
            </a:r>
            <a:r>
              <a:rPr lang="en-US" sz="1800" dirty="0">
                <a:solidFill>
                  <a:srgbClr val="FF0000"/>
                </a:solidFill>
              </a:rPr>
              <a:t>=0.005, </a:t>
            </a:r>
            <a:r>
              <a:rPr lang="en-US" sz="1800" dirty="0" err="1">
                <a:solidFill>
                  <a:srgbClr val="FF0000"/>
                </a:solidFill>
              </a:rPr>
              <a:t>conf</a:t>
            </a:r>
            <a:r>
              <a:rPr lang="en-US" sz="1800" dirty="0">
                <a:solidFill>
                  <a:srgbClr val="FF0000"/>
                </a:solidFill>
              </a:rPr>
              <a:t>=0.8),  appearance = list(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>
                <a:solidFill>
                  <a:srgbClr val="FF0000"/>
                </a:solidFill>
              </a:rPr>
              <a:t>=c("Survived=No", "Survived=Yes"),  default="lhs"),  control = list(verbose=F))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rules.sorted</a:t>
            </a:r>
            <a:r>
              <a:rPr lang="en-US" sz="1800" dirty="0">
                <a:solidFill>
                  <a:srgbClr val="FF0000"/>
                </a:solidFill>
              </a:rPr>
              <a:t> &lt;- sort(rules, by="lift")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&gt; inspect(</a:t>
            </a:r>
            <a:r>
              <a:rPr lang="en-US" sz="1800" dirty="0" err="1">
                <a:solidFill>
                  <a:srgbClr val="FF0000"/>
                </a:solidFill>
              </a:rPr>
              <a:t>rules.sorted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marL="68580" indent="0" algn="l" rtl="0">
              <a:buNone/>
            </a:pPr>
            <a:endParaRPr lang="en-US" sz="1500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endParaRPr lang="en-US" sz="1500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lhs  </a:t>
            </a:r>
            <a:r>
              <a:rPr lang="en-US" sz="1400" dirty="0" err="1">
                <a:solidFill>
                  <a:srgbClr val="FF0000"/>
                </a:solidFill>
              </a:rPr>
              <a:t>rhs</a:t>
            </a:r>
            <a:r>
              <a:rPr lang="en-US" sz="1400" dirty="0">
                <a:solidFill>
                  <a:srgbClr val="FF0000"/>
                </a:solidFill>
              </a:rPr>
              <a:t> support confidence lift 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1 {Class=2nd, Age=Child} =&gt; {Survived=Yes} 0.010904134 1.0000000 3.095640 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2 {Class=2nd, Sex=Female, Age=Child} =&gt; {Survived=Yes} 0.005906406 1.0000000 3.095640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3 {Class=1st, Sex=Female} =&gt; {Survived=Yes} 0.064061790 0.9724138 3.010243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4 {Class=1st, Sex=Female, Age=Adult} =&gt; {Survived=Yes} 0.063607451 0.9722222 3.009650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5 {Class=2nd, Sex=Female} =&gt; {Survived=Yes} 0.042253521 0.8773585 2.715986</a:t>
            </a:r>
          </a:p>
          <a:p>
            <a:pPr marL="68580" indent="0" algn="l" rtl="0">
              <a:buNone/>
            </a:pPr>
            <a:r>
              <a:rPr lang="en-US" sz="1400" dirty="0">
                <a:solidFill>
                  <a:srgbClr val="FF0000"/>
                </a:solidFill>
              </a:rPr>
              <a:t>6 {Class=Crew, Sex=Female} =&gt; {Survived=Yes} 0.009086779 0.8695652 2.691861</a:t>
            </a:r>
            <a:br>
              <a:rPr lang="en-US" sz="1500" dirty="0">
                <a:solidFill>
                  <a:srgbClr val="FF0000"/>
                </a:solidFill>
              </a:rPr>
            </a:br>
            <a:endParaRPr lang="he-IL" sz="15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6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Pruning Redundant 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53650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Notice rule no. 2 provides no extra knowledge, given rule no. 1.</a:t>
            </a:r>
          </a:p>
          <a:p>
            <a:pPr algn="l" rtl="0"/>
            <a:r>
              <a:rPr lang="en-US" dirty="0"/>
              <a:t>Loosing redundant rules is required: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subset.matrix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is.subset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rules.sorted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rules.sorted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subset.matrix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lower.tri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subset.matrix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diag</a:t>
            </a:r>
            <a:r>
              <a:rPr lang="en-US" dirty="0">
                <a:solidFill>
                  <a:srgbClr val="FF0000"/>
                </a:solidFill>
              </a:rPr>
              <a:t>=T)] &lt;- NA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redundant &lt;- </a:t>
            </a:r>
            <a:r>
              <a:rPr lang="en-US" dirty="0" err="1">
                <a:solidFill>
                  <a:srgbClr val="FF0000"/>
                </a:solidFill>
              </a:rPr>
              <a:t>colSums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subset.matrix</a:t>
            </a:r>
            <a:r>
              <a:rPr lang="en-US" dirty="0">
                <a:solidFill>
                  <a:srgbClr val="FF0000"/>
                </a:solidFill>
              </a:rPr>
              <a:t>, na.rm=T) &gt;=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which(redundant)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[1] 2 4 7 8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# remove redundant rules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rules.pruned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rules.sorted</a:t>
            </a:r>
            <a:r>
              <a:rPr lang="en-US" dirty="0">
                <a:solidFill>
                  <a:srgbClr val="FF0000"/>
                </a:solidFill>
              </a:rPr>
              <a:t>[!redundant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&gt; inspect(</a:t>
            </a:r>
            <a:r>
              <a:rPr lang="en-US" dirty="0" err="1">
                <a:solidFill>
                  <a:srgbClr val="FF0000"/>
                </a:solidFill>
              </a:rPr>
              <a:t>rules.pruned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7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en-US" dirty="0"/>
              <a:t>Visualizing Association 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7200916" cy="4680520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library(</a:t>
            </a:r>
            <a:r>
              <a:rPr lang="en-US" dirty="0" err="1">
                <a:solidFill>
                  <a:srgbClr val="FF0000"/>
                </a:solidFill>
              </a:rPr>
              <a:t>arulesViz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&gt; plot(rules)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15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0887"/>
            <a:ext cx="4104456" cy="379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51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en-US" dirty="0"/>
              <a:t>Visualizing Association 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7200916" cy="4680520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plot(rules, method="graph", control=list(type="items"))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16</a:t>
            </a:fld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80" y="2459370"/>
            <a:ext cx="4345310" cy="39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1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en-US" dirty="0"/>
              <a:t>Visualizing Association 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556792"/>
            <a:ext cx="7200916" cy="4680520"/>
          </a:xfrm>
        </p:spPr>
        <p:txBody>
          <a:bodyPr/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plot(rules, method="</a:t>
            </a:r>
            <a:r>
              <a:rPr lang="en-US" dirty="0" err="1">
                <a:solidFill>
                  <a:srgbClr val="FF0000"/>
                </a:solidFill>
              </a:rPr>
              <a:t>paracoord</a:t>
            </a:r>
            <a:r>
              <a:rPr lang="en-US" dirty="0">
                <a:solidFill>
                  <a:srgbClr val="FF0000"/>
                </a:solidFill>
              </a:rPr>
              <a:t>", control=list(reorder=TRUE))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17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5"/>
            <a:ext cx="3816424" cy="388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pPr algn="ctr" rtl="0"/>
            <a:r>
              <a:rPr lang="en-US" dirty="0"/>
              <a:t>Unsupervised learning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2033483"/>
            <a:ext cx="7776864" cy="398780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/>
              <a:t>What happens if we don’t know the actual label of the record? </a:t>
            </a:r>
          </a:p>
          <a:p>
            <a:pPr algn="l" rtl="0">
              <a:lnSpc>
                <a:spcPct val="150000"/>
              </a:lnSpc>
            </a:pPr>
            <a:r>
              <a:rPr lang="en-US" sz="2800" dirty="0"/>
              <a:t>We need to discover the label in advance. </a:t>
            </a:r>
          </a:p>
          <a:p>
            <a:pPr algn="l" rtl="0">
              <a:lnSpc>
                <a:spcPct val="150000"/>
              </a:lnSpc>
            </a:pPr>
            <a:r>
              <a:rPr lang="en-US" sz="2800" dirty="0"/>
              <a:t>We can do that by using cluster analysis.</a:t>
            </a:r>
            <a:endParaRPr lang="he-IL" sz="280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22AD-69BD-4C3A-ACF2-DDD7A91C4507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1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 rtl="0"/>
            <a:r>
              <a:rPr lang="en-US" dirty="0"/>
              <a:t>K-means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4896544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dirty="0" err="1"/>
              <a:t>kmeans</a:t>
            </a:r>
            <a:r>
              <a:rPr lang="en-US" dirty="0"/>
              <a:t>(x, centers, </a:t>
            </a:r>
            <a:r>
              <a:rPr lang="en-US" dirty="0" err="1"/>
              <a:t>iter.max</a:t>
            </a:r>
            <a:r>
              <a:rPr lang="en-US" dirty="0"/>
              <a:t> = 10, </a:t>
            </a:r>
            <a:r>
              <a:rPr lang="en-US" dirty="0" err="1"/>
              <a:t>nstart</a:t>
            </a:r>
            <a:r>
              <a:rPr lang="en-US" dirty="0"/>
              <a:t> = 1, algorithm = c("</a:t>
            </a:r>
            <a:r>
              <a:rPr lang="en-US" dirty="0" err="1"/>
              <a:t>Hartigan</a:t>
            </a:r>
            <a:r>
              <a:rPr lang="en-US" dirty="0"/>
              <a:t>-Wong", "Lloyd", "</a:t>
            </a:r>
            <a:r>
              <a:rPr lang="en-US" dirty="0" err="1"/>
              <a:t>Forgy</a:t>
            </a:r>
            <a:r>
              <a:rPr lang="en-US" dirty="0"/>
              <a:t>", "</a:t>
            </a:r>
            <a:r>
              <a:rPr lang="en-US" dirty="0" err="1"/>
              <a:t>MacQueen</a:t>
            </a:r>
            <a:r>
              <a:rPr lang="en-US" dirty="0"/>
              <a:t>"), trace=FALSE)</a:t>
            </a:r>
          </a:p>
          <a:p>
            <a:pPr algn="l" rtl="0">
              <a:lnSpc>
                <a:spcPct val="170000"/>
              </a:lnSpc>
            </a:pPr>
            <a:endParaRPr lang="en-US" dirty="0"/>
          </a:p>
          <a:p>
            <a:pPr algn="l" rtl="0">
              <a:lnSpc>
                <a:spcPct val="170000"/>
              </a:lnSpc>
            </a:pPr>
            <a:r>
              <a:rPr lang="en-US" sz="2800" dirty="0"/>
              <a:t>x - numeric matrix of data</a:t>
            </a:r>
          </a:p>
          <a:p>
            <a:pPr algn="l" rtl="0">
              <a:lnSpc>
                <a:spcPct val="170000"/>
              </a:lnSpc>
            </a:pPr>
            <a:r>
              <a:rPr lang="en-US" sz="2800" dirty="0"/>
              <a:t>centers – the number of clusters (k)</a:t>
            </a:r>
          </a:p>
          <a:p>
            <a:pPr algn="l" rtl="0">
              <a:lnSpc>
                <a:spcPct val="170000"/>
              </a:lnSpc>
            </a:pPr>
            <a:r>
              <a:rPr lang="en-US" sz="2800" dirty="0" err="1"/>
              <a:t>iter.max</a:t>
            </a:r>
            <a:r>
              <a:rPr lang="en-US" sz="2800" dirty="0"/>
              <a:t> - the maximum number of iterations allowed.</a:t>
            </a:r>
          </a:p>
          <a:p>
            <a:pPr algn="l" rtl="0">
              <a:lnSpc>
                <a:spcPct val="170000"/>
              </a:lnSpc>
            </a:pPr>
            <a:r>
              <a:rPr lang="en-US" sz="2800" dirty="0" err="1"/>
              <a:t>nstart</a:t>
            </a:r>
            <a:r>
              <a:rPr lang="en-US" sz="2800" dirty="0"/>
              <a:t> - how many random sets should be chosen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050-5F63-40A5-A7C8-A8F67C84905C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4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7656" y="404664"/>
            <a:ext cx="7024744" cy="792088"/>
          </a:xfrm>
        </p:spPr>
        <p:txBody>
          <a:bodyPr/>
          <a:lstStyle/>
          <a:p>
            <a:pPr algn="ctr" rtl="0"/>
            <a:r>
              <a:rPr lang="en-US" dirty="0"/>
              <a:t>K-means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096144"/>
            <a:ext cx="8229600" cy="420506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200" dirty="0">
                <a:solidFill>
                  <a:srgbClr val="FF0000"/>
                </a:solidFill>
              </a:rPr>
              <a:t>&gt;data(iris)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FF0000"/>
                </a:solidFill>
              </a:rPr>
              <a:t>&gt;</a:t>
            </a:r>
            <a:r>
              <a:rPr lang="en-US" sz="1200" dirty="0" err="1">
                <a:solidFill>
                  <a:srgbClr val="FF0000"/>
                </a:solidFill>
              </a:rPr>
              <a:t>iris.features</a:t>
            </a:r>
            <a:r>
              <a:rPr lang="en-US" sz="1200" dirty="0">
                <a:solidFill>
                  <a:srgbClr val="FF0000"/>
                </a:solidFill>
              </a:rPr>
              <a:t>&lt;-iris</a:t>
            </a:r>
          </a:p>
          <a:p>
            <a:pPr marL="0" indent="0" algn="l" rtl="0">
              <a:buNone/>
            </a:pPr>
            <a:r>
              <a:rPr lang="en-US" sz="1200" dirty="0">
                <a:solidFill>
                  <a:srgbClr val="FF0000"/>
                </a:solidFill>
              </a:rPr>
              <a:t>&gt;</a:t>
            </a:r>
            <a:r>
              <a:rPr lang="en-US" sz="1200" dirty="0" err="1">
                <a:solidFill>
                  <a:srgbClr val="FF0000"/>
                </a:solidFill>
              </a:rPr>
              <a:t>iris.features$Species</a:t>
            </a:r>
            <a:r>
              <a:rPr lang="en-US" sz="1200" dirty="0">
                <a:solidFill>
                  <a:srgbClr val="FF0000"/>
                </a:solidFill>
              </a:rPr>
              <a:t>&lt;-NULL    </a:t>
            </a:r>
            <a:r>
              <a:rPr lang="en-US" sz="1200" dirty="0"/>
              <a:t>#</a:t>
            </a:r>
            <a:r>
              <a:rPr lang="en-US" sz="1200" dirty="0" err="1"/>
              <a:t>delets</a:t>
            </a:r>
            <a:r>
              <a:rPr lang="en-US" sz="1200" dirty="0"/>
              <a:t> the class column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r>
              <a:rPr lang="en-US" sz="1200" dirty="0">
                <a:solidFill>
                  <a:srgbClr val="FF0000"/>
                </a:solidFill>
              </a:rPr>
              <a:t>&gt;results&lt;-</a:t>
            </a:r>
            <a:r>
              <a:rPr lang="en-US" sz="1200" dirty="0" err="1">
                <a:solidFill>
                  <a:srgbClr val="FF0000"/>
                </a:solidFill>
              </a:rPr>
              <a:t>kmeans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iris.features</a:t>
            </a:r>
            <a:r>
              <a:rPr lang="en-US" sz="1200" dirty="0">
                <a:solidFill>
                  <a:srgbClr val="FF0000"/>
                </a:solidFill>
              </a:rPr>
              <a:t>, 3)    </a:t>
            </a:r>
            <a:r>
              <a:rPr lang="en-US" sz="1200" dirty="0"/>
              <a:t>#builds </a:t>
            </a:r>
            <a:r>
              <a:rPr lang="en-US" sz="1200" dirty="0" err="1"/>
              <a:t>kmeans</a:t>
            </a:r>
            <a:r>
              <a:rPr lang="en-US" sz="1200" dirty="0"/>
              <a:t> model with iris dataset and k=3</a:t>
            </a:r>
          </a:p>
          <a:p>
            <a:pPr marL="0" indent="0" algn="l" rtl="0">
              <a:buNone/>
            </a:pPr>
            <a:r>
              <a:rPr lang="en-US" sz="1200" dirty="0"/>
              <a:t>K-means clustering with 3 clusters of sizes 38, 50, 62</a:t>
            </a:r>
          </a:p>
          <a:p>
            <a:pPr marL="0" indent="0" algn="l" rtl="0">
              <a:buNone/>
            </a:pPr>
            <a:r>
              <a:rPr lang="he-IL" sz="1200" dirty="0"/>
              <a:t> 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Cluster means:</a:t>
            </a:r>
          </a:p>
          <a:p>
            <a:pPr marL="0" indent="0" algn="l" rtl="0">
              <a:buNone/>
            </a:pPr>
            <a:r>
              <a:rPr lang="en-US" sz="1200" dirty="0"/>
              <a:t>  </a:t>
            </a:r>
            <a:r>
              <a:rPr lang="en-US" sz="1200" dirty="0" err="1"/>
              <a:t>Sepal.Length</a:t>
            </a:r>
            <a:r>
              <a:rPr lang="en-US" sz="1200" dirty="0"/>
              <a:t> </a:t>
            </a:r>
            <a:r>
              <a:rPr lang="en-US" sz="1200" dirty="0" err="1"/>
              <a:t>Sepal.Width</a:t>
            </a:r>
            <a:r>
              <a:rPr lang="en-US" sz="1200" dirty="0"/>
              <a:t> </a:t>
            </a:r>
            <a:r>
              <a:rPr lang="en-US" sz="1200" dirty="0" err="1"/>
              <a:t>Petal.Length</a:t>
            </a:r>
            <a:r>
              <a:rPr lang="en-US" sz="1200" dirty="0"/>
              <a:t> </a:t>
            </a:r>
            <a:r>
              <a:rPr lang="en-US" sz="1200" dirty="0" err="1"/>
              <a:t>Petal.Width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1     6.850000    3.073684     5.742105    2.071053</a:t>
            </a:r>
          </a:p>
          <a:p>
            <a:pPr marL="0" indent="0" algn="l" rtl="0">
              <a:buNone/>
            </a:pPr>
            <a:r>
              <a:rPr lang="en-US" sz="1200" dirty="0"/>
              <a:t>2     5.006000    3.428000     1.462000    0.246000</a:t>
            </a:r>
          </a:p>
          <a:p>
            <a:pPr marL="0" indent="0" algn="l" rtl="0">
              <a:buNone/>
            </a:pPr>
            <a:r>
              <a:rPr lang="en-US" sz="1200" dirty="0"/>
              <a:t>3     5.901613    2.748387     4.393548    1.433871</a:t>
            </a:r>
          </a:p>
          <a:p>
            <a:pPr marL="0" indent="0" algn="l" rtl="0">
              <a:buNone/>
            </a:pPr>
            <a:r>
              <a:rPr lang="he-IL" sz="1200" dirty="0"/>
              <a:t> 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Clustering vector:</a:t>
            </a:r>
          </a:p>
          <a:p>
            <a:pPr marL="0" indent="0" algn="l" rtl="0">
              <a:buNone/>
            </a:pPr>
            <a:r>
              <a:rPr lang="en-US" sz="1200" dirty="0"/>
              <a:t>  [1] 2 2 2 2 2 2 2 2 2 2 2 2 2 2 2 2 2 2 2 2 2 2 2 2 2 2 2 2 2 2 2 2 2 2 2 2 2 2 2 2 2 2 2 2 2 2 2 2 2 2 3 3 1 3 3 3 3 3 3 3</a:t>
            </a:r>
          </a:p>
          <a:p>
            <a:pPr marL="0" indent="0" algn="l" rtl="0">
              <a:buNone/>
            </a:pPr>
            <a:r>
              <a:rPr lang="en-US" sz="1200" dirty="0"/>
              <a:t> [61] 3 3 3 3 3 3 3 3 3 3 3 3 3 3 3 3 3 1 3 3 3 3 3 3 3 3 3 3 3 3 3 3 3 3 3 3 3 3 3 3 1 3 1 1 1 1 3 1 1 1 1 1 1 3 3 1 1 1 1 3</a:t>
            </a:r>
          </a:p>
          <a:p>
            <a:pPr marL="0" indent="0" algn="l" rtl="0">
              <a:buNone/>
            </a:pPr>
            <a:r>
              <a:rPr lang="en-US" sz="1200" dirty="0"/>
              <a:t>[121] 1 3 1 3 1 1 3 3 1 1 1 1 1 3 1 1 1 1 3 1 1 1 3 1 1 1 3 1 1 3</a:t>
            </a:r>
          </a:p>
          <a:p>
            <a:pPr marL="0" indent="0" algn="l" rtl="0">
              <a:buNone/>
            </a:pPr>
            <a:r>
              <a:rPr lang="he-IL" sz="1200" dirty="0"/>
              <a:t> 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Within cluster sum of squares by cluster:</a:t>
            </a:r>
          </a:p>
          <a:p>
            <a:pPr marL="0" indent="0" algn="l" rtl="0">
              <a:buNone/>
            </a:pPr>
            <a:r>
              <a:rPr lang="en-US" sz="1200" dirty="0"/>
              <a:t>[1] 23.87947 15.15100 39.82097</a:t>
            </a:r>
          </a:p>
          <a:p>
            <a:pPr marL="0" indent="0" algn="l" rtl="0">
              <a:buNone/>
            </a:pPr>
            <a:r>
              <a:rPr lang="en-US" sz="1200" dirty="0"/>
              <a:t> (</a:t>
            </a:r>
            <a:r>
              <a:rPr lang="en-US" sz="1200" dirty="0" err="1"/>
              <a:t>between_SS</a:t>
            </a:r>
            <a:r>
              <a:rPr lang="en-US" sz="1200" dirty="0"/>
              <a:t> / </a:t>
            </a:r>
            <a:r>
              <a:rPr lang="en-US" sz="1200" dirty="0" err="1"/>
              <a:t>total_SS</a:t>
            </a:r>
            <a:r>
              <a:rPr lang="en-US" sz="1200" dirty="0"/>
              <a:t> =  88.4 %)</a:t>
            </a:r>
          </a:p>
          <a:p>
            <a:pPr marL="0" indent="0" algn="l" rtl="0">
              <a:buNone/>
            </a:pPr>
            <a:r>
              <a:rPr lang="he-IL" sz="1200" dirty="0"/>
              <a:t> </a:t>
            </a:r>
            <a:endParaRPr lang="en-US" sz="1200" dirty="0"/>
          </a:p>
          <a:p>
            <a:pPr marL="0" indent="0" algn="l" rtl="0">
              <a:buNone/>
            </a:pPr>
            <a:r>
              <a:rPr lang="en-US" sz="1200" dirty="0"/>
              <a:t>Available components:</a:t>
            </a:r>
          </a:p>
          <a:p>
            <a:pPr marL="0" indent="0" algn="l" rtl="0">
              <a:buNone/>
            </a:pPr>
            <a:r>
              <a:rPr lang="en-US" sz="1200" dirty="0"/>
              <a:t>[1] "cluster"      "centers"      "</a:t>
            </a:r>
            <a:r>
              <a:rPr lang="en-US" sz="1200" dirty="0" err="1"/>
              <a:t>totss</a:t>
            </a:r>
            <a:r>
              <a:rPr lang="en-US" sz="1200" dirty="0"/>
              <a:t>"        "</a:t>
            </a:r>
            <a:r>
              <a:rPr lang="en-US" sz="1200" dirty="0" err="1"/>
              <a:t>withinss</a:t>
            </a:r>
            <a:r>
              <a:rPr lang="en-US" sz="1200" dirty="0"/>
              <a:t>"     "</a:t>
            </a:r>
            <a:r>
              <a:rPr lang="en-US" sz="1200" dirty="0" err="1"/>
              <a:t>tot.withinss</a:t>
            </a:r>
            <a:r>
              <a:rPr lang="en-US" sz="1200" dirty="0"/>
              <a:t>" "</a:t>
            </a:r>
            <a:r>
              <a:rPr lang="en-US" sz="1200" dirty="0" err="1"/>
              <a:t>betweenss</a:t>
            </a:r>
            <a:r>
              <a:rPr lang="en-US" sz="1200" dirty="0"/>
              <a:t>"    "size"         "</a:t>
            </a:r>
            <a:r>
              <a:rPr lang="en-US" sz="1200" dirty="0" err="1"/>
              <a:t>iter</a:t>
            </a:r>
            <a:r>
              <a:rPr lang="en-US" sz="1200" dirty="0"/>
              <a:t>"        </a:t>
            </a:r>
          </a:p>
          <a:p>
            <a:pPr marL="0" indent="0" algn="l" rtl="0">
              <a:buNone/>
            </a:pPr>
            <a:r>
              <a:rPr lang="en-US" sz="1200" dirty="0"/>
              <a:t>[9] "</a:t>
            </a:r>
            <a:r>
              <a:rPr lang="en-US" sz="1200" dirty="0" err="1"/>
              <a:t>ifault</a:t>
            </a:r>
            <a:r>
              <a:rPr lang="en-US" sz="1200" dirty="0"/>
              <a:t>"      </a:t>
            </a:r>
          </a:p>
          <a:p>
            <a:pPr marL="0" indent="0" algn="l" rtl="0">
              <a:buNone/>
            </a:pPr>
            <a:endParaRPr lang="he-IL" sz="1200" dirty="0">
              <a:solidFill>
                <a:srgbClr val="FFFF00"/>
              </a:solidFill>
            </a:endParaRPr>
          </a:p>
        </p:txBody>
      </p:sp>
      <p:sp>
        <p:nvSpPr>
          <p:cNvPr id="4" name="הסבר מלבני 3"/>
          <p:cNvSpPr/>
          <p:nvPr/>
        </p:nvSpPr>
        <p:spPr>
          <a:xfrm>
            <a:off x="6228184" y="2780928"/>
            <a:ext cx="1152128" cy="864096"/>
          </a:xfrm>
          <a:prstGeom prst="wedgeRectCallout">
            <a:avLst>
              <a:gd name="adj1" fmla="val -30395"/>
              <a:gd name="adj2" fmla="val 80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Cluster assignment for each record</a:t>
            </a:r>
            <a:endParaRPr lang="he-IL" sz="1200" b="1" dirty="0"/>
          </a:p>
        </p:txBody>
      </p:sp>
      <p:sp>
        <p:nvSpPr>
          <p:cNvPr id="5" name="הסבר מלבני 4"/>
          <p:cNvSpPr/>
          <p:nvPr/>
        </p:nvSpPr>
        <p:spPr>
          <a:xfrm>
            <a:off x="4499992" y="2204864"/>
            <a:ext cx="864096" cy="648072"/>
          </a:xfrm>
          <a:prstGeom prst="wedgeRectCallout">
            <a:avLst>
              <a:gd name="adj1" fmla="val -120343"/>
              <a:gd name="adj2" fmla="val -478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The size of each cluster</a:t>
            </a:r>
            <a:endParaRPr lang="he-IL" sz="1200" b="1" dirty="0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36AA-99BC-44FF-B1D5-5DC2A1646735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98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024744" cy="1143000"/>
          </a:xfrm>
        </p:spPr>
        <p:txBody>
          <a:bodyPr/>
          <a:lstStyle/>
          <a:p>
            <a:pPr algn="ctr" rtl="0"/>
            <a:r>
              <a:rPr lang="en-US" dirty="0"/>
              <a:t>K-means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70" y="2060692"/>
            <a:ext cx="6777317" cy="3508977"/>
          </a:xfrm>
        </p:spPr>
        <p:txBody>
          <a:bodyPr/>
          <a:lstStyle/>
          <a:p>
            <a:pPr algn="l" rtl="0"/>
            <a:r>
              <a:rPr lang="en-US" dirty="0"/>
              <a:t>We can attach the vector of the clusters to the iris table by: 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c_iris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cbind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iris.features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results$cluster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/>
              <a:t>And than continue with supervised learning</a:t>
            </a:r>
          </a:p>
        </p:txBody>
      </p:sp>
      <p:sp>
        <p:nvSpPr>
          <p:cNvPr id="4" name="מלבן 3"/>
          <p:cNvSpPr/>
          <p:nvPr/>
        </p:nvSpPr>
        <p:spPr>
          <a:xfrm>
            <a:off x="720198" y="3738036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&gt; head(</a:t>
            </a:r>
            <a:r>
              <a:rPr lang="en-US" dirty="0" err="1">
                <a:solidFill>
                  <a:srgbClr val="FF0000"/>
                </a:solidFill>
              </a:rPr>
              <a:t>c_iris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Sepal.Length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Sepal.Width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Petal.Length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Petal.Width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results$cluster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1          5.1      	   3.5          1.4              0.2         	      3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2          4.9     	   3.0          1.4              0.2         	      3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3          4.7      	   3.2          1.3              0.2         	      3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4          4.6      	   3.1      	    1.5             0.2        	      3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5          5.0      	   3.6      	    1.4             0.2        	      3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6          5.4      	   3.9      	    1.7             0.4        	      3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850-C80B-452E-8B0A-BE876C6549C9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47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01136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K-means performance evaluation</a:t>
            </a: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96752"/>
            <a:ext cx="6777317" cy="350897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Let’s create a table containing the affiliation of each record to the real and </a:t>
            </a:r>
            <a:r>
              <a:rPr lang="en-US" sz="2000" dirty="0" err="1"/>
              <a:t>kmeans</a:t>
            </a:r>
            <a:r>
              <a:rPr lang="en-US" sz="2000" dirty="0"/>
              <a:t> clusters:</a:t>
            </a:r>
          </a:p>
          <a:p>
            <a:pPr marL="6858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table(</a:t>
            </a:r>
            <a:r>
              <a:rPr lang="en-US" sz="2000" dirty="0" err="1">
                <a:solidFill>
                  <a:srgbClr val="FF0000"/>
                </a:solidFill>
              </a:rPr>
              <a:t>iris$Species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results$cluster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algn="l" rtl="0"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4" name="הסבר מלבני 3"/>
          <p:cNvSpPr/>
          <p:nvPr/>
        </p:nvSpPr>
        <p:spPr>
          <a:xfrm>
            <a:off x="2483768" y="2708920"/>
            <a:ext cx="792088" cy="468052"/>
          </a:xfrm>
          <a:prstGeom prst="wedgeRectCallout">
            <a:avLst>
              <a:gd name="adj1" fmla="val -75043"/>
              <a:gd name="adj2" fmla="val -750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Real cluster</a:t>
            </a:r>
            <a:endParaRPr lang="he-IL" sz="1200" b="1" dirty="0"/>
          </a:p>
        </p:txBody>
      </p:sp>
      <p:sp>
        <p:nvSpPr>
          <p:cNvPr id="5" name="הסבר מלבני 4"/>
          <p:cNvSpPr/>
          <p:nvPr/>
        </p:nvSpPr>
        <p:spPr>
          <a:xfrm>
            <a:off x="4211960" y="2708920"/>
            <a:ext cx="1008112" cy="576064"/>
          </a:xfrm>
          <a:prstGeom prst="wedgeRectCallout">
            <a:avLst>
              <a:gd name="adj1" fmla="val -75043"/>
              <a:gd name="adj2" fmla="val -750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Predicted cluster</a:t>
            </a:r>
            <a:endParaRPr lang="he-IL" sz="1200" b="1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82"/>
              </p:ext>
            </p:extLst>
          </p:nvPr>
        </p:nvGraphicFramePr>
        <p:xfrm>
          <a:off x="5340425" y="1893952"/>
          <a:ext cx="3264023" cy="1463040"/>
        </p:xfrm>
        <a:graphic>
          <a:graphicData uri="http://schemas.openxmlformats.org/drawingml/2006/table">
            <a:tbl>
              <a:tblPr rtl="1">
                <a:tableStyleId>{BC89EF96-8CEA-46FF-86C4-4CE0E7609802}</a:tableStyleId>
              </a:tblPr>
              <a:tblGrid>
                <a:gridCol w="66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Setosa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Versicolor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virginica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66990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מלבן 6"/>
          <p:cNvSpPr/>
          <p:nvPr/>
        </p:nvSpPr>
        <p:spPr>
          <a:xfrm>
            <a:off x="611444" y="3481844"/>
            <a:ext cx="360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FF0000"/>
                </a:solidFill>
              </a:rPr>
              <a:t>&gt;plot(</a:t>
            </a:r>
            <a:r>
              <a:rPr lang="en-US" sz="1400" dirty="0" err="1">
                <a:solidFill>
                  <a:srgbClr val="FF0000"/>
                </a:solidFill>
              </a:rPr>
              <a:t>iris$Petal.Length,iris$Petal.Width,col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results$cluster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3312"/>
            <a:ext cx="2669608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מלבן 9"/>
          <p:cNvSpPr/>
          <p:nvPr/>
        </p:nvSpPr>
        <p:spPr>
          <a:xfrm>
            <a:off x="5148064" y="3609512"/>
            <a:ext cx="3504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FF0000"/>
                </a:solidFill>
              </a:rPr>
              <a:t>&gt;plot(</a:t>
            </a:r>
            <a:r>
              <a:rPr lang="en-US" sz="1400" dirty="0" err="1">
                <a:solidFill>
                  <a:srgbClr val="FF0000"/>
                </a:solidFill>
              </a:rPr>
              <a:t>iris$Petal.Length,iris$Petal.Width,col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iris$Species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029F-D9C2-459E-BB62-793273DA0F03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9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Hierarchical 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b="1" dirty="0"/>
              <a:t>Hierarchical clustering</a:t>
            </a:r>
            <a:r>
              <a:rPr lang="en-US" dirty="0"/>
              <a:t> is a method of cluster analysis which seeks to build a hierarchy of clusters.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0912-0130-441D-8ECF-7210F10BF940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0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47656" y="548680"/>
            <a:ext cx="7024744" cy="720080"/>
          </a:xfrm>
        </p:spPr>
        <p:txBody>
          <a:bodyPr/>
          <a:lstStyle/>
          <a:p>
            <a:pPr algn="ctr" rtl="0"/>
            <a:r>
              <a:rPr lang="en-US" dirty="0"/>
              <a:t>Distance matrix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We need to find the distance matrix between the records in the dataset.</a:t>
            </a:r>
          </a:p>
          <a:p>
            <a:pPr algn="l" rtl="0"/>
            <a:r>
              <a:rPr lang="en-US" sz="2000" dirty="0"/>
              <a:t>Let’s look on the first 5 rows in iris: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     &gt; </a:t>
            </a:r>
            <a:r>
              <a:rPr lang="en-US" sz="2000" dirty="0" err="1">
                <a:solidFill>
                  <a:srgbClr val="FF0000"/>
                </a:solidFill>
              </a:rPr>
              <a:t>irisSample</a:t>
            </a:r>
            <a:r>
              <a:rPr lang="en-US" sz="2000" dirty="0">
                <a:solidFill>
                  <a:srgbClr val="FF0000"/>
                </a:solidFill>
              </a:rPr>
              <a:t> &lt;- iris[1:5,]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algn="l" rtl="0"/>
            <a:endParaRPr lang="en-US" sz="1200" dirty="0"/>
          </a:p>
          <a:p>
            <a:pPr algn="l" rtl="0"/>
            <a:r>
              <a:rPr lang="en-US" sz="2000" dirty="0"/>
              <a:t>We can use the function “</a:t>
            </a:r>
            <a:r>
              <a:rPr lang="en-US" sz="2000" dirty="0" err="1"/>
              <a:t>dist</a:t>
            </a:r>
            <a:r>
              <a:rPr lang="en-US" sz="2000" dirty="0"/>
              <a:t>” to calculate the distance between the records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FF00"/>
                </a:solidFill>
              </a:rPr>
              <a:t>     </a:t>
            </a:r>
            <a:r>
              <a:rPr lang="en-US" sz="2000" dirty="0" err="1">
                <a:solidFill>
                  <a:srgbClr val="FF0000"/>
                </a:solidFill>
              </a:rPr>
              <a:t>iris_distance</a:t>
            </a:r>
            <a:r>
              <a:rPr lang="en-US" sz="2000" dirty="0">
                <a:solidFill>
                  <a:srgbClr val="FF0000"/>
                </a:solidFill>
              </a:rPr>
              <a:t>&lt;-</a:t>
            </a:r>
            <a:r>
              <a:rPr lang="en-US" sz="2000" dirty="0" err="1">
                <a:solidFill>
                  <a:srgbClr val="FF0000"/>
                </a:solidFill>
              </a:rPr>
              <a:t>dist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irisSample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27584" y="2708920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Sepal.Length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Sepal.Width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Petal.Length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Petal.Width</a:t>
            </a:r>
            <a:r>
              <a:rPr lang="en-US" dirty="0">
                <a:solidFill>
                  <a:srgbClr val="FF0000"/>
                </a:solidFill>
              </a:rPr>
              <a:t>   Species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1          5.1            3.5                       1.4                   0.2       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2          4.9            3.0                       1.4                   0.2       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3          4.7            3.2                       1.3                   0.2       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4          4.6            3.1                       1.5                   0.2       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5          5.0            3.6                       1.4                   0.2        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he-IL" dirty="0">
              <a:solidFill>
                <a:srgbClr val="FF0000"/>
              </a:solidFill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53103"/>
              </p:ext>
            </p:extLst>
          </p:nvPr>
        </p:nvGraphicFramePr>
        <p:xfrm>
          <a:off x="4499994" y="4725144"/>
          <a:ext cx="4392486" cy="1854200"/>
        </p:xfrm>
        <a:graphic>
          <a:graphicData uri="http://schemas.openxmlformats.org/drawingml/2006/table">
            <a:tbl>
              <a:tblPr rtl="1">
                <a:tableStyleId>{93296810-A885-4BE3-A3E7-6D5BEEA58F35}</a:tableStyleId>
              </a:tblPr>
              <a:tblGrid>
                <a:gridCol w="113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1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 0.5385165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1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0.3000000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0.5099020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0.2449490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0.3316625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0.6480741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0.6480741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0.5099020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0.6082763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b="1" dirty="0">
                          <a:solidFill>
                            <a:srgbClr val="FF0000"/>
                          </a:solidFill>
                        </a:rPr>
                        <a:t>0.1414214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he-IL" sz="1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4B94-49FB-4196-8B71-7704053BF5A8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55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01136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err="1"/>
              <a:t>hclust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556792"/>
            <a:ext cx="7920880" cy="4824536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 err="1"/>
              <a:t>hclust</a:t>
            </a:r>
            <a:r>
              <a:rPr lang="en-US" sz="2000" dirty="0"/>
              <a:t> (d, method = "complete", members = NULL) </a:t>
            </a:r>
          </a:p>
          <a:p>
            <a:pPr indent="-342900" algn="l" rtl="0">
              <a:lnSpc>
                <a:spcPct val="150000"/>
              </a:lnSpc>
            </a:pPr>
            <a:r>
              <a:rPr lang="en-US" sz="2000" dirty="0"/>
              <a:t>d – the distance matrix</a:t>
            </a:r>
          </a:p>
          <a:p>
            <a:pPr indent="-342900" algn="l" rtl="0">
              <a:lnSpc>
                <a:spcPct val="150000"/>
              </a:lnSpc>
            </a:pPr>
            <a:r>
              <a:rPr lang="en-US" sz="2000" dirty="0"/>
              <a:t>method – options: 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/>
              <a:t>Complete - </a:t>
            </a:r>
            <a:r>
              <a:rPr lang="en-US" altLang="en-US" sz="1800" dirty="0"/>
              <a:t>the </a:t>
            </a:r>
            <a:r>
              <a:rPr lang="en-US" altLang="en-US" sz="1800" u="sng" dirty="0"/>
              <a:t>longest</a:t>
            </a:r>
            <a:r>
              <a:rPr lang="en-US" altLang="en-US" sz="1800" dirty="0"/>
              <a:t> distance from any member of A to any member of B</a:t>
            </a:r>
          </a:p>
          <a:p>
            <a:pPr lvl="1" algn="l" rtl="0">
              <a:lnSpc>
                <a:spcPct val="150000"/>
              </a:lnSpc>
            </a:pPr>
            <a:r>
              <a:rPr lang="en-US" altLang="en-US" sz="1800" dirty="0"/>
              <a:t>Average -  the </a:t>
            </a:r>
            <a:r>
              <a:rPr lang="en-US" altLang="en-US" sz="1800" u="sng" dirty="0"/>
              <a:t>average</a:t>
            </a:r>
            <a:r>
              <a:rPr lang="en-US" altLang="en-US" sz="1800" dirty="0"/>
              <a:t> distance from any member of A to any member of B</a:t>
            </a:r>
          </a:p>
          <a:p>
            <a:pPr lvl="1" algn="l" rtl="0">
              <a:lnSpc>
                <a:spcPct val="150000"/>
              </a:lnSpc>
            </a:pPr>
            <a:r>
              <a:rPr lang="en-US" altLang="en-US" sz="1800" dirty="0"/>
              <a:t>Single - the </a:t>
            </a:r>
            <a:r>
              <a:rPr lang="en-US" altLang="en-US" sz="1800" u="sng" dirty="0"/>
              <a:t>shortest</a:t>
            </a:r>
            <a:r>
              <a:rPr lang="en-US" altLang="en-US" sz="1800" dirty="0"/>
              <a:t> distance from any member of A to any member of B.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054-1B49-4A03-9BD5-C3B7B0F4811D}" type="datetime8">
              <a:rPr lang="he-IL" smtClean="0"/>
              <a:t>03 אפריל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3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1613</TotalTime>
  <Words>1071</Words>
  <Application>Microsoft Office PowerPoint</Application>
  <PresentationFormat>On-screen Show (4:3)</PresentationFormat>
  <Paragraphs>210</Paragraphs>
  <Slides>17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מעבדות  מדעי הנתונים</vt:lpstr>
      <vt:lpstr>Unsupervised learning</vt:lpstr>
      <vt:lpstr>K-means</vt:lpstr>
      <vt:lpstr>K-means</vt:lpstr>
      <vt:lpstr>K-means</vt:lpstr>
      <vt:lpstr>K-means performance evaluation</vt:lpstr>
      <vt:lpstr>Hierarchical clustering</vt:lpstr>
      <vt:lpstr>Distance matrix</vt:lpstr>
      <vt:lpstr>hclust</vt:lpstr>
      <vt:lpstr>Additional Reading  Association rules</vt:lpstr>
      <vt:lpstr>Titanic.raw dataset</vt:lpstr>
      <vt:lpstr>arules</vt:lpstr>
      <vt:lpstr>arules</vt:lpstr>
      <vt:lpstr>Pruning Redundant Rules</vt:lpstr>
      <vt:lpstr>Visualizing Association Rules</vt:lpstr>
      <vt:lpstr>Visualizing Association Rules</vt:lpstr>
      <vt:lpstr>Visualizing Association Rules</vt:lpstr>
    </vt:vector>
  </TitlesOfParts>
  <Company>FOHS - 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clustering</dc:title>
  <dc:creator>Noah Eyal</dc:creator>
  <cp:lastModifiedBy>Gil Avrahami</cp:lastModifiedBy>
  <cp:revision>78</cp:revision>
  <dcterms:created xsi:type="dcterms:W3CDTF">2015-05-28T08:53:13Z</dcterms:created>
  <dcterms:modified xsi:type="dcterms:W3CDTF">2019-04-04T05:12:50Z</dcterms:modified>
</cp:coreProperties>
</file>