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87" autoAdjust="0"/>
  </p:normalViewPr>
  <p:slideViewPr>
    <p:cSldViewPr snapToGrid="0">
      <p:cViewPr>
        <p:scale>
          <a:sx n="80" d="100"/>
          <a:sy n="80" d="100"/>
        </p:scale>
        <p:origin x="44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5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19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9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0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93F3D-77C5-41D5-BA55-C3AF6EB414D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8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3F3D-77C5-41D5-BA55-C3AF6EB414D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93F3D-77C5-41D5-BA55-C3AF6EB414D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4FB620-FB71-4D30-8E08-C66C93B929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7150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tkinter</a:t>
            </a:r>
            <a:r>
              <a:rPr lang="en-US" sz="2200" dirty="0">
                <a:solidFill>
                  <a:schemeClr val="tx1"/>
                </a:solidFill>
              </a:rPr>
              <a:t> is </a:t>
            </a:r>
            <a:r>
              <a:rPr lang="en-US" altLang="en-US" sz="2200" dirty="0">
                <a:solidFill>
                  <a:schemeClr val="tx1"/>
                </a:solidFill>
              </a:rPr>
              <a:t>a module in the Python standard library which serves as an interface to </a:t>
            </a:r>
            <a:r>
              <a:rPr lang="en-US" altLang="en-US" sz="2200" dirty="0" err="1">
                <a:solidFill>
                  <a:schemeClr val="tx1"/>
                </a:solidFill>
              </a:rPr>
              <a:t>Tk</a:t>
            </a:r>
            <a:r>
              <a:rPr lang="en-US" altLang="en-US" sz="2200" dirty="0">
                <a:solidFill>
                  <a:schemeClr val="tx1"/>
                </a:solidFill>
              </a:rPr>
              <a:t>, a simple toolkit.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Anything that happens in a user interface is an event. We say that an event is fired whenever the user does something.</a:t>
            </a:r>
          </a:p>
        </p:txBody>
      </p:sp>
      <p:pic>
        <p:nvPicPr>
          <p:cNvPr id="9" name="Picture 8" descr="Calculato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47" y="3482281"/>
            <a:ext cx="3326915" cy="24951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73702" y="5977468"/>
            <a:ext cx="9956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http://python-textbok.readthedocs.io/en/1.0/Introduction_to_GUI_Programming.html#custom-events</a:t>
            </a:r>
          </a:p>
        </p:txBody>
      </p:sp>
    </p:spTree>
    <p:extLst>
      <p:ext uri="{BB962C8B-B14F-4D97-AF65-F5344CB8AC3E}">
        <p14:creationId xmlns:p14="http://schemas.microsoft.com/office/powerpoint/2010/main" val="270368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GUI - Calculator</a:t>
            </a:r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934" y="1687354"/>
            <a:ext cx="7897090" cy="51706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.master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master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master.title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"Calculator"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.total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.entered_number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.total_label_text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.total_label_text.set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.total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.total_label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Label(master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textvariable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.total_label_text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.label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Label(master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"Total:"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vcmd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master.register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.validate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we have to wrap the command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.entry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Entry(master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"key"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validatecommand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vcmd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'%P'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.add_button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Button(master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"+"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.update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.subtract_button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Button(master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.update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"subtract"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.reset_button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Button(master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"Reset"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.update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"reset"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LAYOUT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.label.grid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sticky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=W)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.total_label.grid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sticky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=E)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.entry.grid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sticky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=W+E)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.add_button.grid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.subtract_button.grid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.reset_button.grid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sticky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=W+E)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3"/>
          <p:cNvSpPr txBox="1">
            <a:spLocks noChangeArrowheads="1"/>
          </p:cNvSpPr>
          <p:nvPr/>
        </p:nvSpPr>
        <p:spPr bwMode="auto">
          <a:xfrm>
            <a:off x="7653252" y="1687354"/>
            <a:ext cx="4372494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0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new_text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lang="en-US" altLang="en-US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new_text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field is being cleared</a:t>
            </a:r>
            <a:br>
              <a:rPr lang="en-US" alt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.entered_number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0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en-US" altLang="en-US" sz="10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.entered_number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00" dirty="0" err="1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new_text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en-US" altLang="en-US" sz="10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altLang="en-US" sz="1000" dirty="0" err="1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altLang="en-US" sz="10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0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method):</a:t>
            </a:r>
            <a:b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== </a:t>
            </a:r>
            <a:r>
              <a:rPr lang="en-US" altLang="en-US" sz="10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"add"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.total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en-US" sz="1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.entered_number</a:t>
            </a:r>
            <a:b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== </a:t>
            </a:r>
            <a:r>
              <a:rPr lang="en-US" altLang="en-US" sz="10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"subtract"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.total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altLang="en-US" sz="1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.entered_number</a:t>
            </a:r>
            <a:b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alt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reset</a:t>
            </a:r>
            <a:br>
              <a:rPr lang="en-US" alt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.total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10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.total_label_text.set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.total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.entry.delete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END)</a:t>
            </a:r>
            <a:b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altLang="en-US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my_gui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Calculator(root)</a:t>
            </a:r>
            <a:b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6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37359"/>
            <a:ext cx="10725265" cy="45433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 Python is a simple and minimalistic High-Level Language.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 Python supports procedure-oriented programming as well as object-oriented programming.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 Python is interpreted. The program is run directly from the source code.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 Python converts the source code into an intermediate form called bytecodes and then translates this into the native language of your computer and then runs it.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 Python is developed under an OSI-approved open source license.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 The </a:t>
            </a:r>
            <a:r>
              <a:rPr lang="en-US" sz="2200" u="sng" dirty="0">
                <a:solidFill>
                  <a:schemeClr val="tx1"/>
                </a:solidFill>
              </a:rPr>
              <a:t>Python Package Index (</a:t>
            </a:r>
            <a:r>
              <a:rPr lang="en-US" sz="2200" u="sng" dirty="0" err="1">
                <a:solidFill>
                  <a:schemeClr val="tx1"/>
                </a:solidFill>
              </a:rPr>
              <a:t>PyPI</a:t>
            </a:r>
            <a:r>
              <a:rPr lang="en-US" sz="2200" u="sng" dirty="0">
                <a:solidFill>
                  <a:schemeClr val="tx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 hosts thousands of third-party modules for Python.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 Both Python's standard library and the community-contributed modules allow for endless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330238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644" y="1812175"/>
            <a:ext cx="10586720" cy="44904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Python has five standard data types −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700" dirty="0">
                <a:solidFill>
                  <a:schemeClr val="tx1"/>
                </a:solidFill>
              </a:rPr>
              <a:t> Numbers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700" dirty="0">
                <a:solidFill>
                  <a:schemeClr val="tx1"/>
                </a:solidFill>
              </a:rPr>
              <a:t> String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700" dirty="0">
                <a:solidFill>
                  <a:schemeClr val="tx1"/>
                </a:solidFill>
              </a:rPr>
              <a:t> List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700" dirty="0">
                <a:solidFill>
                  <a:schemeClr val="tx1"/>
                </a:solidFill>
              </a:rPr>
              <a:t> Tuple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700" dirty="0">
                <a:solidFill>
                  <a:schemeClr val="tx1"/>
                </a:solidFill>
              </a:rPr>
              <a:t> Dictionary</a:t>
            </a:r>
          </a:p>
          <a:p>
            <a:r>
              <a:rPr lang="en-US" sz="2600" b="1" u="sng" dirty="0">
                <a:solidFill>
                  <a:schemeClr val="tx1"/>
                </a:solidFill>
              </a:rPr>
              <a:t>Note: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 Python variables do not need explicit declaration to reserve memory space.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 The declaration happens automatically when you assign a value to a variable. The equal sign (=) is used to assign values to variables.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 Python allows you to assign a single value to several variables simultaneously (a = b = c =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8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Types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357886"/>
              </p:ext>
            </p:extLst>
          </p:nvPr>
        </p:nvGraphicFramePr>
        <p:xfrm>
          <a:off x="6461760" y="1784421"/>
          <a:ext cx="4693920" cy="4527280"/>
        </p:xfrm>
        <a:graphic>
          <a:graphicData uri="http://schemas.openxmlformats.org/drawingml/2006/table">
            <a:tbl>
              <a:tblPr/>
              <a:tblGrid>
                <a:gridCol w="2346960">
                  <a:extLst>
                    <a:ext uri="{9D8B030D-6E8A-4147-A177-3AD203B41FA5}">
                      <a16:colId xmlns:a16="http://schemas.microsoft.com/office/drawing/2014/main" val="4121134450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968552401"/>
                    </a:ext>
                  </a:extLst>
                </a:gridCol>
              </a:tblGrid>
              <a:tr h="17241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effectLst/>
                        </a:rPr>
                        <a:t>Operation</a:t>
                      </a: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effectLst/>
                        </a:rPr>
                        <a:t>Result</a:t>
                      </a: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1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300" dirty="0">
                          <a:effectLst/>
                        </a:rPr>
                        <a:t> + </a:t>
                      </a:r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endParaRPr lang="en-US" sz="1300" dirty="0">
                        <a:effectLst/>
                      </a:endParaRP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sum of 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and 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endParaRPr lang="en-US" sz="1000" dirty="0">
                        <a:effectLst/>
                      </a:endParaRP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0342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300" dirty="0">
                          <a:effectLst/>
                        </a:rPr>
                        <a:t> - </a:t>
                      </a:r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endParaRPr lang="en-US" sz="1300" dirty="0">
                        <a:effectLst/>
                      </a:endParaRP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difference of 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and 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endParaRPr lang="en-US" sz="1000" dirty="0">
                        <a:effectLst/>
                      </a:endParaRP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95971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300" dirty="0">
                          <a:effectLst/>
                        </a:rPr>
                        <a:t> * </a:t>
                      </a:r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endParaRPr lang="en-US" sz="1300" dirty="0">
                        <a:effectLst/>
                      </a:endParaRP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product of </a:t>
                      </a:r>
                      <a:r>
                        <a:rPr lang="en-US" sz="1000" b="0" i="1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and </a:t>
                      </a:r>
                      <a:r>
                        <a:rPr lang="en-US" sz="1000" b="0" i="1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endParaRPr lang="en-US" sz="1000">
                        <a:effectLst/>
                      </a:endParaRP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868238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300" dirty="0">
                          <a:effectLst/>
                        </a:rPr>
                        <a:t> / </a:t>
                      </a:r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endParaRPr lang="en-US" sz="1300" dirty="0">
                        <a:effectLst/>
                      </a:endParaRP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quotient of 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and 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endParaRPr lang="en-US" sz="1000" dirty="0">
                        <a:effectLst/>
                      </a:endParaRP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3107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300" dirty="0">
                          <a:effectLst/>
                        </a:rPr>
                        <a:t> // </a:t>
                      </a:r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endParaRPr lang="en-US" sz="1300" dirty="0">
                        <a:effectLst/>
                      </a:endParaRP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(floored) quotient of </a:t>
                      </a:r>
                      <a:r>
                        <a:rPr lang="en-US" sz="1000" b="0" i="1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and </a:t>
                      </a:r>
                      <a:r>
                        <a:rPr lang="en-US" sz="1000" b="0" i="1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endParaRPr lang="en-US" sz="1000">
                        <a:effectLst/>
                      </a:endParaRP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81941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300" dirty="0">
                          <a:effectLst/>
                        </a:rPr>
                        <a:t> % </a:t>
                      </a:r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endParaRPr lang="en-US" sz="1300" dirty="0">
                        <a:effectLst/>
                      </a:endParaRP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remainder of 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/ 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endParaRPr lang="en-US" sz="1000" dirty="0">
                        <a:effectLst/>
                      </a:endParaRP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0232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effectLst/>
                        </a:rPr>
                        <a:t>-</a:t>
                      </a:r>
                      <a:r>
                        <a:rPr lang="en-US" sz="1300" b="0" i="1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endParaRPr lang="en-US" sz="1300">
                        <a:effectLst/>
                      </a:endParaRP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negated</a:t>
                      </a: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3602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+</a:t>
                      </a:r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endParaRPr lang="en-US" sz="1300" dirty="0">
                        <a:effectLst/>
                      </a:endParaRP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unchanged</a:t>
                      </a: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5295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abs(</a:t>
                      </a:r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300" dirty="0">
                          <a:effectLst/>
                        </a:rPr>
                        <a:t>)</a:t>
                      </a: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absolute value or magnitude of 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endParaRPr lang="en-US" sz="1000" dirty="0">
                        <a:effectLst/>
                      </a:endParaRP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40659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(</a:t>
                      </a:r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300" dirty="0">
                          <a:effectLst/>
                        </a:rPr>
                        <a:t>)</a:t>
                      </a: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converted to integer</a:t>
                      </a: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05828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long(</a:t>
                      </a:r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300" dirty="0">
                          <a:effectLst/>
                        </a:rPr>
                        <a:t>)</a:t>
                      </a: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converted to long integer</a:t>
                      </a: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186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effectLst/>
                        </a:rPr>
                        <a:t>float(</a:t>
                      </a:r>
                      <a:r>
                        <a:rPr lang="en-US" sz="1300" b="0" i="1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300">
                          <a:effectLst/>
                        </a:rPr>
                        <a:t>)</a:t>
                      </a: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converted to floating point</a:t>
                      </a: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04110"/>
                  </a:ext>
                </a:extLst>
              </a:tr>
              <a:tr h="35791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complex(</a:t>
                      </a:r>
                      <a:r>
                        <a:rPr lang="en-US" sz="1300" b="0" i="1" dirty="0" err="1">
                          <a:effectLst/>
                          <a:latin typeface="times" panose="02020603050405020304" pitchFamily="18" charset="0"/>
                        </a:rPr>
                        <a:t>re</a:t>
                      </a:r>
                      <a:r>
                        <a:rPr lang="en-US" sz="1300" dirty="0" err="1">
                          <a:effectLst/>
                        </a:rPr>
                        <a:t>,</a:t>
                      </a:r>
                      <a:r>
                        <a:rPr lang="en-US" sz="1300" b="0" i="1" dirty="0" err="1">
                          <a:effectLst/>
                          <a:latin typeface="times" panose="02020603050405020304" pitchFamily="18" charset="0"/>
                        </a:rPr>
                        <a:t>im</a:t>
                      </a:r>
                      <a:r>
                        <a:rPr lang="en-US" sz="1300" dirty="0">
                          <a:effectLst/>
                        </a:rPr>
                        <a:t>)</a:t>
                      </a: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a complex number with real part 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re</a:t>
                      </a:r>
                      <a:r>
                        <a:rPr lang="en-US" sz="1000" dirty="0">
                          <a:effectLst/>
                        </a:rPr>
                        <a:t>, imaginary part </a:t>
                      </a:r>
                      <a:r>
                        <a:rPr lang="en-US" sz="1000" b="0" i="1" dirty="0" err="1">
                          <a:effectLst/>
                          <a:latin typeface="times" panose="02020603050405020304" pitchFamily="18" charset="0"/>
                        </a:rPr>
                        <a:t>im</a:t>
                      </a:r>
                      <a:r>
                        <a:rPr lang="en-US" sz="1000" dirty="0">
                          <a:effectLst/>
                        </a:rPr>
                        <a:t>. </a:t>
                      </a:r>
                      <a:r>
                        <a:rPr lang="en-US" sz="1000" b="0" i="1" dirty="0" err="1">
                          <a:effectLst/>
                          <a:latin typeface="times" panose="02020603050405020304" pitchFamily="18" charset="0"/>
                        </a:rPr>
                        <a:t>im</a:t>
                      </a:r>
                      <a:r>
                        <a:rPr lang="en-US" sz="1000" dirty="0">
                          <a:effectLst/>
                        </a:rPr>
                        <a:t> defaults to zero.</a:t>
                      </a: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36175"/>
                  </a:ext>
                </a:extLst>
              </a:tr>
              <a:tr h="25054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0" i="1" dirty="0" err="1">
                          <a:effectLst/>
                          <a:latin typeface="times" panose="02020603050405020304" pitchFamily="18" charset="0"/>
                        </a:rPr>
                        <a:t>c</a:t>
                      </a:r>
                      <a:r>
                        <a:rPr lang="en-US" sz="1300" dirty="0" err="1">
                          <a:effectLst/>
                        </a:rPr>
                        <a:t>.conjugate</a:t>
                      </a:r>
                      <a:r>
                        <a:rPr lang="en-US" sz="1300" dirty="0">
                          <a:effectLst/>
                        </a:rPr>
                        <a:t>()</a:t>
                      </a: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conjugate of the complex number 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c</a:t>
                      </a:r>
                      <a:endParaRPr lang="en-US" sz="1000" dirty="0">
                        <a:effectLst/>
                      </a:endParaRP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3757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 err="1">
                          <a:effectLst/>
                        </a:rPr>
                        <a:t>divmod</a:t>
                      </a:r>
                      <a:r>
                        <a:rPr lang="en-US" sz="1300" dirty="0">
                          <a:effectLst/>
                        </a:rPr>
                        <a:t>(</a:t>
                      </a:r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300" dirty="0">
                          <a:effectLst/>
                        </a:rPr>
                        <a:t>, </a:t>
                      </a:r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r>
                        <a:rPr lang="en-US" sz="1300" dirty="0">
                          <a:effectLst/>
                        </a:rPr>
                        <a:t>)</a:t>
                      </a: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the pair (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// 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% 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52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dirty="0">
                          <a:effectLst/>
                        </a:rPr>
                        <a:t>pow(</a:t>
                      </a:r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300" dirty="0">
                          <a:effectLst/>
                        </a:rPr>
                        <a:t>, </a:t>
                      </a:r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r>
                        <a:rPr lang="en-US" sz="1300" dirty="0">
                          <a:effectLst/>
                        </a:rPr>
                        <a:t>)</a:t>
                      </a: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to the power 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endParaRPr lang="en-US" sz="1000" dirty="0">
                        <a:effectLst/>
                      </a:endParaRP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4227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300" dirty="0">
                          <a:effectLst/>
                        </a:rPr>
                        <a:t> ** </a:t>
                      </a:r>
                      <a:r>
                        <a:rPr lang="en-US" sz="13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endParaRPr lang="en-US" sz="1300" dirty="0">
                        <a:effectLst/>
                      </a:endParaRPr>
                    </a:p>
                  </a:txBody>
                  <a:tcPr marL="49663" marR="49663" marT="24832" marB="248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to the power </a:t>
                      </a:r>
                      <a:r>
                        <a:rPr lang="en-US" sz="1000" b="0" i="1" dirty="0">
                          <a:effectLst/>
                          <a:latin typeface="times" panose="02020603050405020304" pitchFamily="18" charset="0"/>
                        </a:rPr>
                        <a:t>y</a:t>
                      </a:r>
                      <a:endParaRPr lang="en-US" sz="1000" dirty="0">
                        <a:effectLst/>
                      </a:endParaRPr>
                    </a:p>
                  </a:txBody>
                  <a:tcPr marL="49663" marR="49663" marT="24832" marB="248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6554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54374" y="1229144"/>
            <a:ext cx="500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https://docs.python.org/2.4/lib/typesnumeric.html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8400" y="1802856"/>
            <a:ext cx="10586720" cy="44904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200" dirty="0">
                <a:solidFill>
                  <a:schemeClr val="tx1"/>
                </a:solidFill>
              </a:rPr>
              <a:t>Python has four different numeric types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(signed integers) - </a:t>
            </a:r>
            <a:r>
              <a:rPr lang="en-US" dirty="0"/>
              <a:t>100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sz="2200" dirty="0">
                <a:solidFill>
                  <a:schemeClr val="tx1"/>
                </a:solidFill>
              </a:rPr>
              <a:t>long (long integers) - </a:t>
            </a:r>
            <a:r>
              <a:rPr lang="en-US" dirty="0"/>
              <a:t>51924361L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 float (floating point real) – </a:t>
            </a:r>
            <a:r>
              <a:rPr lang="en-US" dirty="0"/>
              <a:t>3.23+e18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 complex (complex numbers) - </a:t>
            </a:r>
            <a:r>
              <a:rPr lang="en-US" dirty="0"/>
              <a:t>3.14j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9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 String is contiguous set of characters represented in the quotation marks ( “” or ‘’).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b="1" dirty="0"/>
              <a:t> </a:t>
            </a:r>
            <a:r>
              <a:rPr lang="en-US" sz="2100" b="1" dirty="0">
                <a:solidFill>
                  <a:schemeClr val="tx1"/>
                </a:solidFill>
              </a:rPr>
              <a:t>Basic string operators: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 +  Concatenation ( “Hello” + “World”)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 *  </a:t>
            </a:r>
            <a:r>
              <a:rPr lang="en-US" sz="2100" dirty="0" err="1">
                <a:solidFill>
                  <a:schemeClr val="tx1"/>
                </a:solidFill>
              </a:rPr>
              <a:t>Repeatition</a:t>
            </a:r>
            <a:r>
              <a:rPr lang="en-US" sz="2100" dirty="0">
                <a:solidFill>
                  <a:schemeClr val="tx1"/>
                </a:solidFill>
              </a:rPr>
              <a:t> (“Hello”*2= “</a:t>
            </a:r>
            <a:r>
              <a:rPr lang="en-US" sz="2100" dirty="0" err="1">
                <a:solidFill>
                  <a:schemeClr val="tx1"/>
                </a:solidFill>
              </a:rPr>
              <a:t>HelloHello</a:t>
            </a:r>
            <a:r>
              <a:rPr lang="en-US" sz="2100" dirty="0">
                <a:solidFill>
                  <a:schemeClr val="tx1"/>
                </a:solidFill>
              </a:rPr>
              <a:t>”)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 [] Slice specific index (“Hello”[2]= ‘l’)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 [ : ] Slice Range (“Hello”[1:4] = “</a:t>
            </a:r>
            <a:r>
              <a:rPr lang="en-US" sz="2100" dirty="0" err="1">
                <a:solidFill>
                  <a:schemeClr val="tx1"/>
                </a:solidFill>
              </a:rPr>
              <a:t>ello</a:t>
            </a:r>
            <a:r>
              <a:rPr lang="en-US" sz="2100" dirty="0">
                <a:solidFill>
                  <a:schemeClr val="tx1"/>
                </a:solidFill>
              </a:rPr>
              <a:t>”)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31346" y="2933828"/>
            <a:ext cx="6012873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Prints complete string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Prints first character of the string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Prints characters starting from 3rd to 5th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Prints string starting from 3rd character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Prints string two times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Prints concatenated string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8639" y="4503488"/>
            <a:ext cx="586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https://www.tutorialspoint.com/python/python_strings.htm</a:t>
            </a:r>
          </a:p>
        </p:txBody>
      </p:sp>
    </p:spTree>
    <p:extLst>
      <p:ext uri="{BB962C8B-B14F-4D97-AF65-F5344CB8AC3E}">
        <p14:creationId xmlns:p14="http://schemas.microsoft.com/office/powerpoint/2010/main" val="247760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 Items in a list need not be of the same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b="1" dirty="0">
                <a:solidFill>
                  <a:schemeClr val="tx1"/>
                </a:solidFill>
              </a:rPr>
              <a:t>Basic Operations: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Creating a list, comma-separated values.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Accessing Values in Lists using [ ] or [ : ] operators.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Updating Lists with append().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Delete List Elements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Built-in List functions (</a:t>
            </a:r>
            <a:r>
              <a:rPr lang="en-US" sz="2100" dirty="0" err="1">
                <a:solidFill>
                  <a:schemeClr val="tx1"/>
                </a:solidFill>
              </a:rPr>
              <a:t>cmp</a:t>
            </a:r>
            <a:r>
              <a:rPr lang="en-US" sz="2100" dirty="0">
                <a:solidFill>
                  <a:schemeClr val="tx1"/>
                </a:solidFill>
              </a:rPr>
              <a:t>, len, max, min, list)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63093" y="1801428"/>
            <a:ext cx="5687505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list1 = 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"Python"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"list1[0]: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list1[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list1[0]:  a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"list1[1:2]: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list1[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list1[1:2]:  ['b']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list1[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updating the second value in list1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list1[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     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prints 2001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list1[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       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deletes the second item in list1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list1         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['a', 'b', 100, 'Python']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(list1)    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prints 4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list1.reverse()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list1         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['Python', 100, 'b', 'a']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6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 A tuple is a sequence of </a:t>
            </a:r>
            <a:r>
              <a:rPr lang="en-US" sz="2100" b="1" u="sng" dirty="0">
                <a:solidFill>
                  <a:schemeClr val="tx1"/>
                </a:solidFill>
              </a:rPr>
              <a:t>immutable</a:t>
            </a:r>
            <a:r>
              <a:rPr lang="en-US" sz="2100" dirty="0">
                <a:solidFill>
                  <a:schemeClr val="tx1"/>
                </a:solidFill>
              </a:rPr>
              <a:t> Python objects, enclosed by parentheses.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 As in Lists, tuples can be manipulated similarly, using similar operators.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19927" y="3118607"/>
            <a:ext cx="669636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 =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"tup[0]: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tup[0]:  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"tup[1:2]: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tup[1:2]:  (2,)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tup1=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tup2= tup1+tup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tup2      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prints ('a', 'b', 1, 2, 3, 4)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  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prints True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(tup)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         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deletes the entire tuple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8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22066" cy="435186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 The key is separated from its value by a colon (:), items are separated by commas, enclosed with {}.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/>
                </a:solidFill>
              </a:rPr>
              <a:t> Basic Operations: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Creating a dictionary using {}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Accessing Values in Dictionary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Updating Dictionaries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Delete Dictionary Elements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Key constrains: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no duplicate key is allowed.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Keys must be immutable</a:t>
            </a:r>
          </a:p>
          <a:p>
            <a:pPr marL="566928" lvl="3" indent="0">
              <a:lnSpc>
                <a:spcPct val="150000"/>
              </a:lnSpc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1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72364" y="3213753"/>
            <a:ext cx="6724073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'Zara'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'Age'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'Class'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dictionary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'Age'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update existing entry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'School'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"DPS School“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Add new entry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'Zara'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'Age'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Manni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['Name']: 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When duplicate keys encountered during     				</a:t>
            </a:r>
            <a:r>
              <a:rPr kumimoji="0" lang="en-US" altLang="en-US" sz="9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assignment, the last assignment wins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# prints 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['Name']: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Manni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dict.keys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prints ['Age', 'Name']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dict.clear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remove all entries in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delete entire dictionary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9875" y="4829580"/>
            <a:ext cx="586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https://www.tutorialspoint.com/python/python_strings.htm</a:t>
            </a:r>
          </a:p>
        </p:txBody>
      </p:sp>
    </p:spTree>
    <p:extLst>
      <p:ext uri="{BB962C8B-B14F-4D97-AF65-F5344CB8AC3E}">
        <p14:creationId xmlns:p14="http://schemas.microsoft.com/office/powerpoint/2010/main" val="226177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96756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Python uses carriage returns to separate statements and a colon and indentation to separate code blocks. 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C++ and Java use semicolons to separate statements and curly braces to separate code blocks.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Python functions have no explicit begin or end, only delimiter is a colon (:) and the indentation of the code itself.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14109" y="2357003"/>
            <a:ext cx="667789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mylist.append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"Values inside the function: 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Function definition is here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printinfo1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"Name: 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"Age: 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Function definition is here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printinfo2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vartuple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"Output is: 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vartuple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printinfo1(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miki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prints Name: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miki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Age: 50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Values inside the function:  ['a', [1, 2, 3, 4]]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printinfo2(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Output is: 70, 60, 50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2239" y="5357824"/>
            <a:ext cx="586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https://www.tutorialspoint.com/python/python_strings.htm</a:t>
            </a:r>
          </a:p>
        </p:txBody>
      </p:sp>
    </p:spTree>
    <p:extLst>
      <p:ext uri="{BB962C8B-B14F-4D97-AF65-F5344CB8AC3E}">
        <p14:creationId xmlns:p14="http://schemas.microsoft.com/office/powerpoint/2010/main" val="26062607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711</TotalTime>
  <Words>695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</vt:lpstr>
      <vt:lpstr>Wingdings</vt:lpstr>
      <vt:lpstr>Retrospect</vt:lpstr>
      <vt:lpstr>Python Programming</vt:lpstr>
      <vt:lpstr>Python Language</vt:lpstr>
      <vt:lpstr>Data Types</vt:lpstr>
      <vt:lpstr>Numeric Types </vt:lpstr>
      <vt:lpstr>Strings</vt:lpstr>
      <vt:lpstr>Lists</vt:lpstr>
      <vt:lpstr>Tuples</vt:lpstr>
      <vt:lpstr>Dictionary</vt:lpstr>
      <vt:lpstr>Functions</vt:lpstr>
      <vt:lpstr>Simple GUI</vt:lpstr>
      <vt:lpstr>Simple GUI -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Michael K</dc:creator>
  <cp:lastModifiedBy>Gil Avrahami</cp:lastModifiedBy>
  <cp:revision>42</cp:revision>
  <dcterms:created xsi:type="dcterms:W3CDTF">2017-02-04T13:10:39Z</dcterms:created>
  <dcterms:modified xsi:type="dcterms:W3CDTF">2019-04-11T04:54:08Z</dcterms:modified>
</cp:coreProperties>
</file>